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02"/>
  </p:notesMasterIdLst>
  <p:handoutMasterIdLst>
    <p:handoutMasterId r:id="rId103"/>
  </p:handoutMasterIdLst>
  <p:sldIdLst>
    <p:sldId id="256" r:id="rId2"/>
    <p:sldId id="257" r:id="rId3"/>
    <p:sldId id="485" r:id="rId4"/>
    <p:sldId id="258" r:id="rId5"/>
    <p:sldId id="486" r:id="rId6"/>
    <p:sldId id="487" r:id="rId7"/>
    <p:sldId id="488" r:id="rId8"/>
    <p:sldId id="489" r:id="rId9"/>
    <p:sldId id="490" r:id="rId10"/>
    <p:sldId id="491" r:id="rId11"/>
    <p:sldId id="492" r:id="rId12"/>
    <p:sldId id="493" r:id="rId13"/>
    <p:sldId id="494" r:id="rId14"/>
    <p:sldId id="495" r:id="rId15"/>
    <p:sldId id="496" r:id="rId16"/>
    <p:sldId id="497" r:id="rId17"/>
    <p:sldId id="498" r:id="rId18"/>
    <p:sldId id="499" r:id="rId19"/>
    <p:sldId id="500" r:id="rId20"/>
    <p:sldId id="501" r:id="rId21"/>
    <p:sldId id="502" r:id="rId22"/>
    <p:sldId id="503" r:id="rId23"/>
    <p:sldId id="504" r:id="rId24"/>
    <p:sldId id="505" r:id="rId25"/>
    <p:sldId id="506" r:id="rId26"/>
    <p:sldId id="507" r:id="rId27"/>
    <p:sldId id="508" r:id="rId28"/>
    <p:sldId id="509" r:id="rId29"/>
    <p:sldId id="510" r:id="rId30"/>
    <p:sldId id="511" r:id="rId31"/>
    <p:sldId id="512" r:id="rId32"/>
    <p:sldId id="513" r:id="rId33"/>
    <p:sldId id="514" r:id="rId34"/>
    <p:sldId id="515" r:id="rId35"/>
    <p:sldId id="516" r:id="rId36"/>
    <p:sldId id="517" r:id="rId37"/>
    <p:sldId id="518" r:id="rId38"/>
    <p:sldId id="519" r:id="rId39"/>
    <p:sldId id="520" r:id="rId40"/>
    <p:sldId id="521" r:id="rId41"/>
    <p:sldId id="522" r:id="rId42"/>
    <p:sldId id="523" r:id="rId43"/>
    <p:sldId id="524" r:id="rId44"/>
    <p:sldId id="525" r:id="rId45"/>
    <p:sldId id="526" r:id="rId46"/>
    <p:sldId id="527" r:id="rId47"/>
    <p:sldId id="528" r:id="rId48"/>
    <p:sldId id="529" r:id="rId49"/>
    <p:sldId id="530" r:id="rId50"/>
    <p:sldId id="531" r:id="rId51"/>
    <p:sldId id="532" r:id="rId52"/>
    <p:sldId id="533" r:id="rId53"/>
    <p:sldId id="534" r:id="rId54"/>
    <p:sldId id="535" r:id="rId55"/>
    <p:sldId id="536" r:id="rId56"/>
    <p:sldId id="537" r:id="rId57"/>
    <p:sldId id="538" r:id="rId58"/>
    <p:sldId id="539" r:id="rId59"/>
    <p:sldId id="540" r:id="rId60"/>
    <p:sldId id="541" r:id="rId61"/>
    <p:sldId id="542" r:id="rId62"/>
    <p:sldId id="544" r:id="rId63"/>
    <p:sldId id="543" r:id="rId64"/>
    <p:sldId id="545" r:id="rId65"/>
    <p:sldId id="546" r:id="rId66"/>
    <p:sldId id="547" r:id="rId67"/>
    <p:sldId id="548" r:id="rId68"/>
    <p:sldId id="549" r:id="rId69"/>
    <p:sldId id="550" r:id="rId70"/>
    <p:sldId id="551" r:id="rId71"/>
    <p:sldId id="552" r:id="rId72"/>
    <p:sldId id="553" r:id="rId73"/>
    <p:sldId id="554" r:id="rId74"/>
    <p:sldId id="555" r:id="rId75"/>
    <p:sldId id="556" r:id="rId76"/>
    <p:sldId id="557" r:id="rId77"/>
    <p:sldId id="558" r:id="rId78"/>
    <p:sldId id="559" r:id="rId79"/>
    <p:sldId id="560" r:id="rId80"/>
    <p:sldId id="561" r:id="rId81"/>
    <p:sldId id="562" r:id="rId82"/>
    <p:sldId id="563" r:id="rId83"/>
    <p:sldId id="564" r:id="rId84"/>
    <p:sldId id="565" r:id="rId85"/>
    <p:sldId id="566" r:id="rId86"/>
    <p:sldId id="567" r:id="rId87"/>
    <p:sldId id="568" r:id="rId88"/>
    <p:sldId id="569" r:id="rId89"/>
    <p:sldId id="570" r:id="rId90"/>
    <p:sldId id="571" r:id="rId91"/>
    <p:sldId id="572" r:id="rId92"/>
    <p:sldId id="573" r:id="rId93"/>
    <p:sldId id="574" r:id="rId94"/>
    <p:sldId id="575" r:id="rId95"/>
    <p:sldId id="576" r:id="rId96"/>
    <p:sldId id="577" r:id="rId97"/>
    <p:sldId id="578" r:id="rId98"/>
    <p:sldId id="579" r:id="rId99"/>
    <p:sldId id="580" r:id="rId100"/>
    <p:sldId id="581" r:id="rId101"/>
  </p:sldIdLst>
  <p:sldSz cx="9144000" cy="6858000" type="screen4x3"/>
  <p:notesSz cx="6858000" cy="9144000"/>
  <p:embeddedFontLst>
    <p:embeddedFont>
      <p:font typeface="Wingdings 2" panose="05020102010507070707" pitchFamily="18" charset="2"/>
      <p:regular r:id="rId104"/>
    </p:embeddedFont>
    <p:embeddedFont>
      <p:font typeface="MS Mincho" panose="020B0604020202020204" charset="-128"/>
      <p:regular r:id="rId105"/>
    </p:embeddedFont>
    <p:embeddedFont>
      <p:font typeface="SimSun" panose="02010600030101010101" pitchFamily="2" charset="-122"/>
      <p:regular r:id="rId106"/>
    </p:embeddedFont>
    <p:embeddedFont>
      <p:font typeface="Arial Narrow" panose="020B0606020202030204" pitchFamily="34" charset="0"/>
      <p:regular r:id="rId107"/>
      <p:bold r:id="rId108"/>
      <p:italic r:id="rId109"/>
      <p:boldItalic r:id="rId110"/>
    </p:embeddedFont>
    <p:embeddedFont>
      <p:font typeface="Tahoma" panose="020B0604030504040204" pitchFamily="34" charset="0"/>
      <p:regular r:id="rId111"/>
      <p:bold r:id="rId112"/>
    </p:embeddedFont>
  </p:embeddedFontLst>
  <p:defaultTextStyle>
    <a:defPPr>
      <a:defRPr lang="ru-RU"/>
    </a:defPPr>
    <a:lvl1pPr algn="ctr" rtl="0" fontAlgn="base">
      <a:spcBef>
        <a:spcPct val="50000"/>
      </a:spcBef>
      <a:spcAft>
        <a:spcPct val="0"/>
      </a:spcAft>
      <a:defRPr sz="2800" kern="1200">
        <a:solidFill>
          <a:schemeClr val="tx1"/>
        </a:solidFill>
        <a:latin typeface="Arial" panose="020B0604020202020204" pitchFamily="34" charset="0"/>
        <a:ea typeface="+mn-ea"/>
        <a:cs typeface="Arial" panose="020B0604020202020204" pitchFamily="34" charset="0"/>
      </a:defRPr>
    </a:lvl1pPr>
    <a:lvl2pPr marL="457200" algn="ctr" rtl="0" fontAlgn="base">
      <a:spcBef>
        <a:spcPct val="50000"/>
      </a:spcBef>
      <a:spcAft>
        <a:spcPct val="0"/>
      </a:spcAft>
      <a:defRPr sz="2800" kern="1200">
        <a:solidFill>
          <a:schemeClr val="tx1"/>
        </a:solidFill>
        <a:latin typeface="Arial" panose="020B0604020202020204" pitchFamily="34" charset="0"/>
        <a:ea typeface="+mn-ea"/>
        <a:cs typeface="Arial" panose="020B0604020202020204" pitchFamily="34" charset="0"/>
      </a:defRPr>
    </a:lvl2pPr>
    <a:lvl3pPr marL="914400" algn="ctr" rtl="0" fontAlgn="base">
      <a:spcBef>
        <a:spcPct val="50000"/>
      </a:spcBef>
      <a:spcAft>
        <a:spcPct val="0"/>
      </a:spcAft>
      <a:defRPr sz="2800" kern="1200">
        <a:solidFill>
          <a:schemeClr val="tx1"/>
        </a:solidFill>
        <a:latin typeface="Arial" panose="020B0604020202020204" pitchFamily="34" charset="0"/>
        <a:ea typeface="+mn-ea"/>
        <a:cs typeface="Arial" panose="020B0604020202020204" pitchFamily="34" charset="0"/>
      </a:defRPr>
    </a:lvl3pPr>
    <a:lvl4pPr marL="1371600" algn="ctr" rtl="0" fontAlgn="base">
      <a:spcBef>
        <a:spcPct val="50000"/>
      </a:spcBef>
      <a:spcAft>
        <a:spcPct val="0"/>
      </a:spcAft>
      <a:defRPr sz="2800" kern="1200">
        <a:solidFill>
          <a:schemeClr val="tx1"/>
        </a:solidFill>
        <a:latin typeface="Arial" panose="020B0604020202020204" pitchFamily="34" charset="0"/>
        <a:ea typeface="+mn-ea"/>
        <a:cs typeface="Arial" panose="020B0604020202020204" pitchFamily="34" charset="0"/>
      </a:defRPr>
    </a:lvl4pPr>
    <a:lvl5pPr marL="1828800" algn="ctr" rtl="0" fontAlgn="base">
      <a:spcBef>
        <a:spcPct val="50000"/>
      </a:spcBef>
      <a:spcAft>
        <a:spcPct val="0"/>
      </a:spcAft>
      <a:defRPr sz="28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877">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Мельников Дмитрий"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FEAC"/>
    <a:srgbClr val="D6ECEE"/>
    <a:srgbClr val="800080"/>
    <a:srgbClr val="FF0066"/>
    <a:srgbClr val="CC0000"/>
    <a:srgbClr val="FFFFEB"/>
    <a:srgbClr val="FFE5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0" autoAdjust="0"/>
    <p:restoredTop sz="94702" autoAdjust="0"/>
  </p:normalViewPr>
  <p:slideViewPr>
    <p:cSldViewPr snapToGrid="0" showGuides="1">
      <p:cViewPr varScale="1">
        <p:scale>
          <a:sx n="80" d="100"/>
          <a:sy n="80" d="100"/>
        </p:scale>
        <p:origin x="1685" y="48"/>
      </p:cViewPr>
      <p:guideLst>
        <p:guide orient="horz" pos="1877"/>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9.fntdata"/><Relationship Id="rId16" Type="http://schemas.openxmlformats.org/officeDocument/2006/relationships/slide" Target="slides/slide15.xml"/><Relationship Id="rId107" Type="http://schemas.openxmlformats.org/officeDocument/2006/relationships/font" Target="fonts/font4.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ommentAuthors" Target="commentAuthor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108" Type="http://schemas.openxmlformats.org/officeDocument/2006/relationships/font" Target="fonts/font5.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6.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7.fntdata"/><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8.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59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a:lvl1pPr>
          </a:lstStyle>
          <a:p>
            <a:endParaRPr lang="ru-RU" altLang="ru-RU"/>
          </a:p>
        </p:txBody>
      </p:sp>
      <p:sp>
        <p:nvSpPr>
          <p:cNvPr id="76595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vl1pPr>
          </a:lstStyle>
          <a:p>
            <a:endParaRPr lang="ru-RU" altLang="ru-RU"/>
          </a:p>
        </p:txBody>
      </p:sp>
      <p:sp>
        <p:nvSpPr>
          <p:cNvPr id="76595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a:lvl1pPr>
          </a:lstStyle>
          <a:p>
            <a:endParaRPr lang="ru-RU" altLang="ru-RU"/>
          </a:p>
        </p:txBody>
      </p:sp>
      <p:sp>
        <p:nvSpPr>
          <p:cNvPr id="76595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C29B0458-0130-4948-9B1A-DB5E0543276A}" type="slidenum">
              <a:rPr lang="ru-RU" altLang="ru-RU"/>
              <a:pPr/>
              <a:t>‹#›</a:t>
            </a:fld>
            <a:endParaRPr lang="ru-RU" alt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6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200"/>
            </a:lvl1pPr>
          </a:lstStyle>
          <a:p>
            <a:endParaRPr lang="ru-RU" altLang="ru-RU"/>
          </a:p>
        </p:txBody>
      </p:sp>
      <p:sp>
        <p:nvSpPr>
          <p:cNvPr id="5468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lvl1pPr>
          </a:lstStyle>
          <a:p>
            <a:endParaRPr lang="ru-RU" altLang="ru-RU"/>
          </a:p>
        </p:txBody>
      </p:sp>
      <p:sp>
        <p:nvSpPr>
          <p:cNvPr id="546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68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5468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defRPr sz="1200"/>
            </a:lvl1pPr>
          </a:lstStyle>
          <a:p>
            <a:endParaRPr lang="ru-RU" altLang="ru-RU"/>
          </a:p>
        </p:txBody>
      </p:sp>
      <p:sp>
        <p:nvSpPr>
          <p:cNvPr id="5468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3741076B-3305-4357-BA63-3B28EED664A4}" type="slidenum">
              <a:rPr lang="ru-RU" altLang="ru-RU"/>
              <a:pPr/>
              <a:t>‹#›</a:t>
            </a:fld>
            <a:endParaRPr lang="ru-RU" alt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2D87FB-033E-4181-A891-29A7521B5200}" type="slidenum">
              <a:rPr lang="ru-RU" altLang="ru-RU"/>
              <a:pPr/>
              <a:t>1</a:t>
            </a:fld>
            <a:endParaRPr lang="ru-RU" altLang="ru-RU"/>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859391-F382-40BC-B505-C5D406DF0BF4}" type="slidenum">
              <a:rPr lang="ru-RU" altLang="ru-RU"/>
              <a:pPr/>
              <a:t>10</a:t>
            </a:fld>
            <a:endParaRPr lang="ru-RU" altLang="ru-RU"/>
          </a:p>
        </p:txBody>
      </p:sp>
      <p:sp>
        <p:nvSpPr>
          <p:cNvPr id="1238018" name="Rectangle 2"/>
          <p:cNvSpPr>
            <a:spLocks noGrp="1" noRot="1" noChangeAspect="1" noChangeArrowheads="1" noTextEdit="1"/>
          </p:cNvSpPr>
          <p:nvPr>
            <p:ph type="sldImg"/>
          </p:nvPr>
        </p:nvSpPr>
        <p:spPr>
          <a:ln/>
        </p:spPr>
      </p:sp>
      <p:sp>
        <p:nvSpPr>
          <p:cNvPr id="123801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61320C-F461-4E0C-8D2C-9900AD1A82D3}" type="slidenum">
              <a:rPr lang="ru-RU" altLang="ru-RU"/>
              <a:pPr/>
              <a:t>100</a:t>
            </a:fld>
            <a:endParaRPr lang="ru-RU" altLang="ru-RU"/>
          </a:p>
        </p:txBody>
      </p:sp>
      <p:sp>
        <p:nvSpPr>
          <p:cNvPr id="1423362" name="Rectangle 2"/>
          <p:cNvSpPr>
            <a:spLocks noGrp="1" noRot="1" noChangeAspect="1" noChangeArrowheads="1" noTextEdit="1"/>
          </p:cNvSpPr>
          <p:nvPr>
            <p:ph type="sldImg"/>
          </p:nvPr>
        </p:nvSpPr>
        <p:spPr>
          <a:ln/>
        </p:spPr>
      </p:sp>
      <p:sp>
        <p:nvSpPr>
          <p:cNvPr id="142336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E3261-644D-4309-8D50-CA42C142AEB4}" type="slidenum">
              <a:rPr lang="ru-RU" altLang="ru-RU"/>
              <a:pPr/>
              <a:t>11</a:t>
            </a:fld>
            <a:endParaRPr lang="ru-RU" altLang="ru-RU"/>
          </a:p>
        </p:txBody>
      </p:sp>
      <p:sp>
        <p:nvSpPr>
          <p:cNvPr id="1240066" name="Rectangle 2"/>
          <p:cNvSpPr>
            <a:spLocks noGrp="1" noRot="1" noChangeAspect="1" noChangeArrowheads="1" noTextEdit="1"/>
          </p:cNvSpPr>
          <p:nvPr>
            <p:ph type="sldImg"/>
          </p:nvPr>
        </p:nvSpPr>
        <p:spPr>
          <a:ln/>
        </p:spPr>
      </p:sp>
      <p:sp>
        <p:nvSpPr>
          <p:cNvPr id="124006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C7C9AB-DC5B-4C00-9282-500C8C8A6EF6}" type="slidenum">
              <a:rPr lang="ru-RU" altLang="ru-RU"/>
              <a:pPr/>
              <a:t>12</a:t>
            </a:fld>
            <a:endParaRPr lang="ru-RU" altLang="ru-RU"/>
          </a:p>
        </p:txBody>
      </p:sp>
      <p:sp>
        <p:nvSpPr>
          <p:cNvPr id="1242114" name="Rectangle 2"/>
          <p:cNvSpPr>
            <a:spLocks noGrp="1" noRot="1" noChangeAspect="1" noChangeArrowheads="1" noTextEdit="1"/>
          </p:cNvSpPr>
          <p:nvPr>
            <p:ph type="sldImg"/>
          </p:nvPr>
        </p:nvSpPr>
        <p:spPr>
          <a:ln/>
        </p:spPr>
      </p:sp>
      <p:sp>
        <p:nvSpPr>
          <p:cNvPr id="124211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BCCA8D-D82A-4F3A-98B9-3BE5E31F6CC2}" type="slidenum">
              <a:rPr lang="ru-RU" altLang="ru-RU"/>
              <a:pPr/>
              <a:t>13</a:t>
            </a:fld>
            <a:endParaRPr lang="ru-RU" altLang="ru-RU"/>
          </a:p>
        </p:txBody>
      </p:sp>
      <p:sp>
        <p:nvSpPr>
          <p:cNvPr id="1244162" name="Rectangle 2"/>
          <p:cNvSpPr>
            <a:spLocks noGrp="1" noRot="1" noChangeAspect="1" noChangeArrowheads="1" noTextEdit="1"/>
          </p:cNvSpPr>
          <p:nvPr>
            <p:ph type="sldImg"/>
          </p:nvPr>
        </p:nvSpPr>
        <p:spPr>
          <a:ln/>
        </p:spPr>
      </p:sp>
      <p:sp>
        <p:nvSpPr>
          <p:cNvPr id="124416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612A85-FA5E-4222-9C1A-250FFE3DB936}" type="slidenum">
              <a:rPr lang="ru-RU" altLang="ru-RU"/>
              <a:pPr/>
              <a:t>14</a:t>
            </a:fld>
            <a:endParaRPr lang="ru-RU" altLang="ru-RU"/>
          </a:p>
        </p:txBody>
      </p:sp>
      <p:sp>
        <p:nvSpPr>
          <p:cNvPr id="1246210" name="Rectangle 2"/>
          <p:cNvSpPr>
            <a:spLocks noGrp="1" noRot="1" noChangeAspect="1" noChangeArrowheads="1" noTextEdit="1"/>
          </p:cNvSpPr>
          <p:nvPr>
            <p:ph type="sldImg"/>
          </p:nvPr>
        </p:nvSpPr>
        <p:spPr>
          <a:ln/>
        </p:spPr>
      </p:sp>
      <p:sp>
        <p:nvSpPr>
          <p:cNvPr id="124621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8CEDA6-7230-4D98-906D-04ABB40B2FBE}" type="slidenum">
              <a:rPr lang="ru-RU" altLang="ru-RU"/>
              <a:pPr/>
              <a:t>15</a:t>
            </a:fld>
            <a:endParaRPr lang="ru-RU" altLang="ru-RU"/>
          </a:p>
        </p:txBody>
      </p:sp>
      <p:sp>
        <p:nvSpPr>
          <p:cNvPr id="1248258" name="Rectangle 2"/>
          <p:cNvSpPr>
            <a:spLocks noGrp="1" noRot="1" noChangeAspect="1" noChangeArrowheads="1" noTextEdit="1"/>
          </p:cNvSpPr>
          <p:nvPr>
            <p:ph type="sldImg"/>
          </p:nvPr>
        </p:nvSpPr>
        <p:spPr>
          <a:ln/>
        </p:spPr>
      </p:sp>
      <p:sp>
        <p:nvSpPr>
          <p:cNvPr id="124825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2B5072-A9E4-44E3-AB8E-7DA76651A326}" type="slidenum">
              <a:rPr lang="ru-RU" altLang="ru-RU"/>
              <a:pPr/>
              <a:t>16</a:t>
            </a:fld>
            <a:endParaRPr lang="ru-RU" altLang="ru-RU"/>
          </a:p>
        </p:txBody>
      </p:sp>
      <p:sp>
        <p:nvSpPr>
          <p:cNvPr id="1250306" name="Rectangle 2"/>
          <p:cNvSpPr>
            <a:spLocks noGrp="1" noRot="1" noChangeAspect="1" noChangeArrowheads="1" noTextEdit="1"/>
          </p:cNvSpPr>
          <p:nvPr>
            <p:ph type="sldImg"/>
          </p:nvPr>
        </p:nvSpPr>
        <p:spPr>
          <a:ln/>
        </p:spPr>
      </p:sp>
      <p:sp>
        <p:nvSpPr>
          <p:cNvPr id="125030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3AE4E2-4E6A-4DD7-9CFA-2DB09960A706}" type="slidenum">
              <a:rPr lang="ru-RU" altLang="ru-RU"/>
              <a:pPr/>
              <a:t>17</a:t>
            </a:fld>
            <a:endParaRPr lang="ru-RU" altLang="ru-RU"/>
          </a:p>
        </p:txBody>
      </p:sp>
      <p:sp>
        <p:nvSpPr>
          <p:cNvPr id="1252354" name="Rectangle 2"/>
          <p:cNvSpPr>
            <a:spLocks noGrp="1" noRot="1" noChangeAspect="1" noChangeArrowheads="1" noTextEdit="1"/>
          </p:cNvSpPr>
          <p:nvPr>
            <p:ph type="sldImg"/>
          </p:nvPr>
        </p:nvSpPr>
        <p:spPr>
          <a:ln/>
        </p:spPr>
      </p:sp>
      <p:sp>
        <p:nvSpPr>
          <p:cNvPr id="125235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8D1053-4178-4277-9674-6A2AAA1392F1}" type="slidenum">
              <a:rPr lang="ru-RU" altLang="ru-RU"/>
              <a:pPr/>
              <a:t>18</a:t>
            </a:fld>
            <a:endParaRPr lang="ru-RU" altLang="ru-RU"/>
          </a:p>
        </p:txBody>
      </p:sp>
      <p:sp>
        <p:nvSpPr>
          <p:cNvPr id="1254402" name="Rectangle 2"/>
          <p:cNvSpPr>
            <a:spLocks noGrp="1" noRot="1" noChangeAspect="1" noChangeArrowheads="1" noTextEdit="1"/>
          </p:cNvSpPr>
          <p:nvPr>
            <p:ph type="sldImg"/>
          </p:nvPr>
        </p:nvSpPr>
        <p:spPr>
          <a:ln/>
        </p:spPr>
      </p:sp>
      <p:sp>
        <p:nvSpPr>
          <p:cNvPr id="125440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83B114-197A-4CF6-B8BF-94391C0B268A}" type="slidenum">
              <a:rPr lang="ru-RU" altLang="ru-RU"/>
              <a:pPr/>
              <a:t>19</a:t>
            </a:fld>
            <a:endParaRPr lang="ru-RU" altLang="ru-RU"/>
          </a:p>
        </p:txBody>
      </p:sp>
      <p:sp>
        <p:nvSpPr>
          <p:cNvPr id="1256450" name="Rectangle 2"/>
          <p:cNvSpPr>
            <a:spLocks noGrp="1" noRot="1" noChangeAspect="1" noChangeArrowheads="1" noTextEdit="1"/>
          </p:cNvSpPr>
          <p:nvPr>
            <p:ph type="sldImg"/>
          </p:nvPr>
        </p:nvSpPr>
        <p:spPr>
          <a:ln/>
        </p:spPr>
      </p:sp>
      <p:sp>
        <p:nvSpPr>
          <p:cNvPr id="125645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9E1176-71FE-4EA9-A288-9B2595386611}" type="slidenum">
              <a:rPr lang="ru-RU" altLang="ru-RU"/>
              <a:pPr/>
              <a:t>2</a:t>
            </a:fld>
            <a:endParaRPr lang="ru-RU" altLang="ru-RU"/>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2297B-08D0-4347-8F96-AA7111C6D352}" type="slidenum">
              <a:rPr lang="ru-RU" altLang="ru-RU"/>
              <a:pPr/>
              <a:t>20</a:t>
            </a:fld>
            <a:endParaRPr lang="ru-RU" altLang="ru-RU"/>
          </a:p>
        </p:txBody>
      </p:sp>
      <p:sp>
        <p:nvSpPr>
          <p:cNvPr id="1258498" name="Rectangle 2"/>
          <p:cNvSpPr>
            <a:spLocks noGrp="1" noRot="1" noChangeAspect="1" noChangeArrowheads="1" noTextEdit="1"/>
          </p:cNvSpPr>
          <p:nvPr>
            <p:ph type="sldImg"/>
          </p:nvPr>
        </p:nvSpPr>
        <p:spPr>
          <a:ln/>
        </p:spPr>
      </p:sp>
      <p:sp>
        <p:nvSpPr>
          <p:cNvPr id="125849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EF78A1-3C48-4838-A356-1639579CEC17}" type="slidenum">
              <a:rPr lang="ru-RU" altLang="ru-RU"/>
              <a:pPr/>
              <a:t>21</a:t>
            </a:fld>
            <a:endParaRPr lang="ru-RU" altLang="ru-RU"/>
          </a:p>
        </p:txBody>
      </p:sp>
      <p:sp>
        <p:nvSpPr>
          <p:cNvPr id="1260546" name="Rectangle 2"/>
          <p:cNvSpPr>
            <a:spLocks noGrp="1" noRot="1" noChangeAspect="1" noChangeArrowheads="1" noTextEdit="1"/>
          </p:cNvSpPr>
          <p:nvPr>
            <p:ph type="sldImg"/>
          </p:nvPr>
        </p:nvSpPr>
        <p:spPr>
          <a:ln/>
        </p:spPr>
      </p:sp>
      <p:sp>
        <p:nvSpPr>
          <p:cNvPr id="126054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2BB51E-C15A-4B4B-BBF0-6770A99E438A}" type="slidenum">
              <a:rPr lang="ru-RU" altLang="ru-RU"/>
              <a:pPr/>
              <a:t>22</a:t>
            </a:fld>
            <a:endParaRPr lang="ru-RU" altLang="ru-RU"/>
          </a:p>
        </p:txBody>
      </p:sp>
      <p:sp>
        <p:nvSpPr>
          <p:cNvPr id="1262594" name="Rectangle 2"/>
          <p:cNvSpPr>
            <a:spLocks noGrp="1" noRot="1" noChangeAspect="1" noChangeArrowheads="1" noTextEdit="1"/>
          </p:cNvSpPr>
          <p:nvPr>
            <p:ph type="sldImg"/>
          </p:nvPr>
        </p:nvSpPr>
        <p:spPr>
          <a:ln/>
        </p:spPr>
      </p:sp>
      <p:sp>
        <p:nvSpPr>
          <p:cNvPr id="126259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31BFF7-AB89-4FD5-AD1F-CEE65D65EB0C}" type="slidenum">
              <a:rPr lang="ru-RU" altLang="ru-RU"/>
              <a:pPr/>
              <a:t>23</a:t>
            </a:fld>
            <a:endParaRPr lang="ru-RU" altLang="ru-RU"/>
          </a:p>
        </p:txBody>
      </p:sp>
      <p:sp>
        <p:nvSpPr>
          <p:cNvPr id="1264642" name="Rectangle 2"/>
          <p:cNvSpPr>
            <a:spLocks noGrp="1" noRot="1" noChangeAspect="1" noChangeArrowheads="1" noTextEdit="1"/>
          </p:cNvSpPr>
          <p:nvPr>
            <p:ph type="sldImg"/>
          </p:nvPr>
        </p:nvSpPr>
        <p:spPr>
          <a:ln/>
        </p:spPr>
      </p:sp>
      <p:sp>
        <p:nvSpPr>
          <p:cNvPr id="126464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04750E-B686-4ACA-B704-3BBAEC535C70}" type="slidenum">
              <a:rPr lang="ru-RU" altLang="ru-RU"/>
              <a:pPr/>
              <a:t>24</a:t>
            </a:fld>
            <a:endParaRPr lang="ru-RU" altLang="ru-RU"/>
          </a:p>
        </p:txBody>
      </p:sp>
      <p:sp>
        <p:nvSpPr>
          <p:cNvPr id="1266690" name="Rectangle 2"/>
          <p:cNvSpPr>
            <a:spLocks noGrp="1" noRot="1" noChangeAspect="1" noChangeArrowheads="1" noTextEdit="1"/>
          </p:cNvSpPr>
          <p:nvPr>
            <p:ph type="sldImg"/>
          </p:nvPr>
        </p:nvSpPr>
        <p:spPr>
          <a:ln/>
        </p:spPr>
      </p:sp>
      <p:sp>
        <p:nvSpPr>
          <p:cNvPr id="126669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4DEE42-3DEF-4ED3-BA73-4853F8B1BBEF}" type="slidenum">
              <a:rPr lang="ru-RU" altLang="ru-RU"/>
              <a:pPr/>
              <a:t>25</a:t>
            </a:fld>
            <a:endParaRPr lang="ru-RU" altLang="ru-RU"/>
          </a:p>
        </p:txBody>
      </p:sp>
      <p:sp>
        <p:nvSpPr>
          <p:cNvPr id="1268738" name="Rectangle 2"/>
          <p:cNvSpPr>
            <a:spLocks noGrp="1" noRot="1" noChangeAspect="1" noChangeArrowheads="1" noTextEdit="1"/>
          </p:cNvSpPr>
          <p:nvPr>
            <p:ph type="sldImg"/>
          </p:nvPr>
        </p:nvSpPr>
        <p:spPr>
          <a:ln/>
        </p:spPr>
      </p:sp>
      <p:sp>
        <p:nvSpPr>
          <p:cNvPr id="126873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04BC55-59A7-484E-832F-4D962CCA65E3}" type="slidenum">
              <a:rPr lang="ru-RU" altLang="ru-RU"/>
              <a:pPr/>
              <a:t>26</a:t>
            </a:fld>
            <a:endParaRPr lang="ru-RU" altLang="ru-RU"/>
          </a:p>
        </p:txBody>
      </p:sp>
      <p:sp>
        <p:nvSpPr>
          <p:cNvPr id="1270786" name="Rectangle 2"/>
          <p:cNvSpPr>
            <a:spLocks noGrp="1" noRot="1" noChangeAspect="1" noChangeArrowheads="1" noTextEdit="1"/>
          </p:cNvSpPr>
          <p:nvPr>
            <p:ph type="sldImg"/>
          </p:nvPr>
        </p:nvSpPr>
        <p:spPr>
          <a:ln/>
        </p:spPr>
      </p:sp>
      <p:sp>
        <p:nvSpPr>
          <p:cNvPr id="127078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AE1F91-3594-443F-AC2A-03025E74A1D2}" type="slidenum">
              <a:rPr lang="ru-RU" altLang="ru-RU"/>
              <a:pPr/>
              <a:t>27</a:t>
            </a:fld>
            <a:endParaRPr lang="ru-RU" altLang="ru-RU"/>
          </a:p>
        </p:txBody>
      </p:sp>
      <p:sp>
        <p:nvSpPr>
          <p:cNvPr id="1272834" name="Rectangle 2"/>
          <p:cNvSpPr>
            <a:spLocks noGrp="1" noRot="1" noChangeAspect="1" noChangeArrowheads="1" noTextEdit="1"/>
          </p:cNvSpPr>
          <p:nvPr>
            <p:ph type="sldImg"/>
          </p:nvPr>
        </p:nvSpPr>
        <p:spPr>
          <a:ln/>
        </p:spPr>
      </p:sp>
      <p:sp>
        <p:nvSpPr>
          <p:cNvPr id="127283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5A1B3-B5BB-44A2-9975-44FA79DB664F}" type="slidenum">
              <a:rPr lang="ru-RU" altLang="ru-RU"/>
              <a:pPr/>
              <a:t>28</a:t>
            </a:fld>
            <a:endParaRPr lang="ru-RU" altLang="ru-RU"/>
          </a:p>
        </p:txBody>
      </p:sp>
      <p:sp>
        <p:nvSpPr>
          <p:cNvPr id="1274882" name="Rectangle 2"/>
          <p:cNvSpPr>
            <a:spLocks noGrp="1" noRot="1" noChangeAspect="1" noChangeArrowheads="1" noTextEdit="1"/>
          </p:cNvSpPr>
          <p:nvPr>
            <p:ph type="sldImg"/>
          </p:nvPr>
        </p:nvSpPr>
        <p:spPr>
          <a:ln/>
        </p:spPr>
      </p:sp>
      <p:sp>
        <p:nvSpPr>
          <p:cNvPr id="127488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58494-E06B-4E83-8089-44479A20169A}" type="slidenum">
              <a:rPr lang="ru-RU" altLang="ru-RU"/>
              <a:pPr/>
              <a:t>29</a:t>
            </a:fld>
            <a:endParaRPr lang="ru-RU" altLang="ru-RU"/>
          </a:p>
        </p:txBody>
      </p:sp>
      <p:sp>
        <p:nvSpPr>
          <p:cNvPr id="1276930" name="Rectangle 2"/>
          <p:cNvSpPr>
            <a:spLocks noGrp="1" noRot="1" noChangeAspect="1" noChangeArrowheads="1" noTextEdit="1"/>
          </p:cNvSpPr>
          <p:nvPr>
            <p:ph type="sldImg"/>
          </p:nvPr>
        </p:nvSpPr>
        <p:spPr>
          <a:ln/>
        </p:spPr>
      </p:sp>
      <p:sp>
        <p:nvSpPr>
          <p:cNvPr id="127693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C98874-79BB-48CF-A76D-480D80EC9BF0}" type="slidenum">
              <a:rPr lang="ru-RU" altLang="ru-RU"/>
              <a:pPr/>
              <a:t>3</a:t>
            </a:fld>
            <a:endParaRPr lang="ru-RU" altLang="ru-RU"/>
          </a:p>
        </p:txBody>
      </p:sp>
      <p:sp>
        <p:nvSpPr>
          <p:cNvPr id="1225730" name="Rectangle 2"/>
          <p:cNvSpPr>
            <a:spLocks noGrp="1" noRot="1" noChangeAspect="1" noChangeArrowheads="1" noTextEdit="1"/>
          </p:cNvSpPr>
          <p:nvPr>
            <p:ph type="sldImg"/>
          </p:nvPr>
        </p:nvSpPr>
        <p:spPr>
          <a:ln/>
        </p:spPr>
      </p:sp>
      <p:sp>
        <p:nvSpPr>
          <p:cNvPr id="122573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126EA8-EB8A-49DC-9C15-04E6856012AA}" type="slidenum">
              <a:rPr lang="ru-RU" altLang="ru-RU"/>
              <a:pPr/>
              <a:t>30</a:t>
            </a:fld>
            <a:endParaRPr lang="ru-RU" altLang="ru-RU"/>
          </a:p>
        </p:txBody>
      </p:sp>
      <p:sp>
        <p:nvSpPr>
          <p:cNvPr id="1278978" name="Rectangle 2"/>
          <p:cNvSpPr>
            <a:spLocks noGrp="1" noRot="1" noChangeAspect="1" noChangeArrowheads="1" noTextEdit="1"/>
          </p:cNvSpPr>
          <p:nvPr>
            <p:ph type="sldImg"/>
          </p:nvPr>
        </p:nvSpPr>
        <p:spPr>
          <a:ln/>
        </p:spPr>
      </p:sp>
      <p:sp>
        <p:nvSpPr>
          <p:cNvPr id="127897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07AB7F-217E-480D-97B0-7ADCF5076D13}" type="slidenum">
              <a:rPr lang="ru-RU" altLang="ru-RU"/>
              <a:pPr/>
              <a:t>31</a:t>
            </a:fld>
            <a:endParaRPr lang="ru-RU" altLang="ru-RU"/>
          </a:p>
        </p:txBody>
      </p:sp>
      <p:sp>
        <p:nvSpPr>
          <p:cNvPr id="1281026" name="Rectangle 2"/>
          <p:cNvSpPr>
            <a:spLocks noGrp="1" noRot="1" noChangeAspect="1" noChangeArrowheads="1" noTextEdit="1"/>
          </p:cNvSpPr>
          <p:nvPr>
            <p:ph type="sldImg"/>
          </p:nvPr>
        </p:nvSpPr>
        <p:spPr>
          <a:ln/>
        </p:spPr>
      </p:sp>
      <p:sp>
        <p:nvSpPr>
          <p:cNvPr id="128102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9499CD-C234-4EA8-B4A1-FE7C7BEAAF28}" type="slidenum">
              <a:rPr lang="ru-RU" altLang="ru-RU"/>
              <a:pPr/>
              <a:t>32</a:t>
            </a:fld>
            <a:endParaRPr lang="ru-RU" altLang="ru-RU"/>
          </a:p>
        </p:txBody>
      </p:sp>
      <p:sp>
        <p:nvSpPr>
          <p:cNvPr id="1283074" name="Rectangle 2"/>
          <p:cNvSpPr>
            <a:spLocks noGrp="1" noRot="1" noChangeAspect="1" noChangeArrowheads="1" noTextEdit="1"/>
          </p:cNvSpPr>
          <p:nvPr>
            <p:ph type="sldImg"/>
          </p:nvPr>
        </p:nvSpPr>
        <p:spPr>
          <a:ln/>
        </p:spPr>
      </p:sp>
      <p:sp>
        <p:nvSpPr>
          <p:cNvPr id="128307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2E34AD-3773-4C31-8993-012944171054}" type="slidenum">
              <a:rPr lang="ru-RU" altLang="ru-RU"/>
              <a:pPr/>
              <a:t>33</a:t>
            </a:fld>
            <a:endParaRPr lang="ru-RU" altLang="ru-RU"/>
          </a:p>
        </p:txBody>
      </p:sp>
      <p:sp>
        <p:nvSpPr>
          <p:cNvPr id="1285122" name="Rectangle 2"/>
          <p:cNvSpPr>
            <a:spLocks noGrp="1" noRot="1" noChangeAspect="1" noChangeArrowheads="1" noTextEdit="1"/>
          </p:cNvSpPr>
          <p:nvPr>
            <p:ph type="sldImg"/>
          </p:nvPr>
        </p:nvSpPr>
        <p:spPr>
          <a:ln/>
        </p:spPr>
      </p:sp>
      <p:sp>
        <p:nvSpPr>
          <p:cNvPr id="128512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EEE97B-E308-40CA-925D-B806B9E4044E}" type="slidenum">
              <a:rPr lang="ru-RU" altLang="ru-RU"/>
              <a:pPr/>
              <a:t>34</a:t>
            </a:fld>
            <a:endParaRPr lang="ru-RU" altLang="ru-RU"/>
          </a:p>
        </p:txBody>
      </p:sp>
      <p:sp>
        <p:nvSpPr>
          <p:cNvPr id="1287170" name="Rectangle 2"/>
          <p:cNvSpPr>
            <a:spLocks noGrp="1" noRot="1" noChangeAspect="1" noChangeArrowheads="1" noTextEdit="1"/>
          </p:cNvSpPr>
          <p:nvPr>
            <p:ph type="sldImg"/>
          </p:nvPr>
        </p:nvSpPr>
        <p:spPr>
          <a:ln/>
        </p:spPr>
      </p:sp>
      <p:sp>
        <p:nvSpPr>
          <p:cNvPr id="128717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986C1D-9E98-4828-AB78-3A5FC50E888E}" type="slidenum">
              <a:rPr lang="ru-RU" altLang="ru-RU"/>
              <a:pPr/>
              <a:t>35</a:t>
            </a:fld>
            <a:endParaRPr lang="ru-RU" altLang="ru-RU"/>
          </a:p>
        </p:txBody>
      </p:sp>
      <p:sp>
        <p:nvSpPr>
          <p:cNvPr id="1289218" name="Rectangle 2"/>
          <p:cNvSpPr>
            <a:spLocks noGrp="1" noRot="1" noChangeAspect="1" noChangeArrowheads="1" noTextEdit="1"/>
          </p:cNvSpPr>
          <p:nvPr>
            <p:ph type="sldImg"/>
          </p:nvPr>
        </p:nvSpPr>
        <p:spPr>
          <a:ln/>
        </p:spPr>
      </p:sp>
      <p:sp>
        <p:nvSpPr>
          <p:cNvPr id="128921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07116D-C15F-40AB-A276-F1CD9746788C}" type="slidenum">
              <a:rPr lang="ru-RU" altLang="ru-RU"/>
              <a:pPr/>
              <a:t>36</a:t>
            </a:fld>
            <a:endParaRPr lang="ru-RU" altLang="ru-RU"/>
          </a:p>
        </p:txBody>
      </p:sp>
      <p:sp>
        <p:nvSpPr>
          <p:cNvPr id="1291266" name="Rectangle 2"/>
          <p:cNvSpPr>
            <a:spLocks noGrp="1" noRot="1" noChangeAspect="1" noChangeArrowheads="1" noTextEdit="1"/>
          </p:cNvSpPr>
          <p:nvPr>
            <p:ph type="sldImg"/>
          </p:nvPr>
        </p:nvSpPr>
        <p:spPr>
          <a:ln/>
        </p:spPr>
      </p:sp>
      <p:sp>
        <p:nvSpPr>
          <p:cNvPr id="129126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9C961A-CB29-44FD-B9B9-569D0C4D2B9D}" type="slidenum">
              <a:rPr lang="ru-RU" altLang="ru-RU"/>
              <a:pPr/>
              <a:t>37</a:t>
            </a:fld>
            <a:endParaRPr lang="ru-RU" altLang="ru-RU"/>
          </a:p>
        </p:txBody>
      </p:sp>
      <p:sp>
        <p:nvSpPr>
          <p:cNvPr id="1293314" name="Rectangle 2"/>
          <p:cNvSpPr>
            <a:spLocks noGrp="1" noRot="1" noChangeAspect="1" noChangeArrowheads="1" noTextEdit="1"/>
          </p:cNvSpPr>
          <p:nvPr>
            <p:ph type="sldImg"/>
          </p:nvPr>
        </p:nvSpPr>
        <p:spPr>
          <a:ln/>
        </p:spPr>
      </p:sp>
      <p:sp>
        <p:nvSpPr>
          <p:cNvPr id="129331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6F1B77-F2ED-4CEB-AF78-0509CE6F0D09}" type="slidenum">
              <a:rPr lang="ru-RU" altLang="ru-RU"/>
              <a:pPr/>
              <a:t>38</a:t>
            </a:fld>
            <a:endParaRPr lang="ru-RU" altLang="ru-RU"/>
          </a:p>
        </p:txBody>
      </p:sp>
      <p:sp>
        <p:nvSpPr>
          <p:cNvPr id="1295362" name="Rectangle 2"/>
          <p:cNvSpPr>
            <a:spLocks noGrp="1" noRot="1" noChangeAspect="1" noChangeArrowheads="1" noTextEdit="1"/>
          </p:cNvSpPr>
          <p:nvPr>
            <p:ph type="sldImg"/>
          </p:nvPr>
        </p:nvSpPr>
        <p:spPr>
          <a:ln/>
        </p:spPr>
      </p:sp>
      <p:sp>
        <p:nvSpPr>
          <p:cNvPr id="129536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83ABD5-3483-4424-9F7E-24B6E5674E98}" type="slidenum">
              <a:rPr lang="ru-RU" altLang="ru-RU"/>
              <a:pPr/>
              <a:t>39</a:t>
            </a:fld>
            <a:endParaRPr lang="ru-RU" altLang="ru-RU"/>
          </a:p>
        </p:txBody>
      </p:sp>
      <p:sp>
        <p:nvSpPr>
          <p:cNvPr id="1297410" name="Rectangle 2"/>
          <p:cNvSpPr>
            <a:spLocks noGrp="1" noRot="1" noChangeAspect="1" noChangeArrowheads="1" noTextEdit="1"/>
          </p:cNvSpPr>
          <p:nvPr>
            <p:ph type="sldImg"/>
          </p:nvPr>
        </p:nvSpPr>
        <p:spPr>
          <a:ln/>
        </p:spPr>
      </p:sp>
      <p:sp>
        <p:nvSpPr>
          <p:cNvPr id="129741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AD7920-26BE-4244-AABC-92D359235A2D}" type="slidenum">
              <a:rPr lang="ru-RU" altLang="ru-RU"/>
              <a:pPr/>
              <a:t>4</a:t>
            </a:fld>
            <a:endParaRPr lang="ru-RU" altLang="ru-RU"/>
          </a:p>
        </p:txBody>
      </p:sp>
      <p:sp>
        <p:nvSpPr>
          <p:cNvPr id="769026" name="Rectangle 2"/>
          <p:cNvSpPr>
            <a:spLocks noGrp="1" noRot="1" noChangeAspect="1" noChangeArrowheads="1" noTextEdit="1"/>
          </p:cNvSpPr>
          <p:nvPr>
            <p:ph type="sldImg"/>
          </p:nvPr>
        </p:nvSpPr>
        <p:spPr>
          <a:ln/>
        </p:spPr>
      </p:sp>
      <p:sp>
        <p:nvSpPr>
          <p:cNvPr id="76902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59609E-BF26-479D-AD9D-8C40861B7AF8}" type="slidenum">
              <a:rPr lang="ru-RU" altLang="ru-RU"/>
              <a:pPr/>
              <a:t>40</a:t>
            </a:fld>
            <a:endParaRPr lang="ru-RU" altLang="ru-RU"/>
          </a:p>
        </p:txBody>
      </p:sp>
      <p:sp>
        <p:nvSpPr>
          <p:cNvPr id="1299458" name="Rectangle 2"/>
          <p:cNvSpPr>
            <a:spLocks noGrp="1" noRot="1" noChangeAspect="1" noChangeArrowheads="1" noTextEdit="1"/>
          </p:cNvSpPr>
          <p:nvPr>
            <p:ph type="sldImg"/>
          </p:nvPr>
        </p:nvSpPr>
        <p:spPr>
          <a:ln/>
        </p:spPr>
      </p:sp>
      <p:sp>
        <p:nvSpPr>
          <p:cNvPr id="129945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CD602-B6CD-4B2E-8AFA-75F06A957AF5}" type="slidenum">
              <a:rPr lang="ru-RU" altLang="ru-RU"/>
              <a:pPr/>
              <a:t>41</a:t>
            </a:fld>
            <a:endParaRPr lang="ru-RU" altLang="ru-RU"/>
          </a:p>
        </p:txBody>
      </p:sp>
      <p:sp>
        <p:nvSpPr>
          <p:cNvPr id="1301506" name="Rectangle 2"/>
          <p:cNvSpPr>
            <a:spLocks noGrp="1" noRot="1" noChangeAspect="1" noChangeArrowheads="1" noTextEdit="1"/>
          </p:cNvSpPr>
          <p:nvPr>
            <p:ph type="sldImg"/>
          </p:nvPr>
        </p:nvSpPr>
        <p:spPr>
          <a:ln/>
        </p:spPr>
      </p:sp>
      <p:sp>
        <p:nvSpPr>
          <p:cNvPr id="130150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C0D8FE-AC6D-4F59-B05D-61A0FCC6355C}" type="slidenum">
              <a:rPr lang="ru-RU" altLang="ru-RU"/>
              <a:pPr/>
              <a:t>42</a:t>
            </a:fld>
            <a:endParaRPr lang="ru-RU" altLang="ru-RU"/>
          </a:p>
        </p:txBody>
      </p:sp>
      <p:sp>
        <p:nvSpPr>
          <p:cNvPr id="1303554" name="Rectangle 2"/>
          <p:cNvSpPr>
            <a:spLocks noGrp="1" noRot="1" noChangeAspect="1" noChangeArrowheads="1" noTextEdit="1"/>
          </p:cNvSpPr>
          <p:nvPr>
            <p:ph type="sldImg"/>
          </p:nvPr>
        </p:nvSpPr>
        <p:spPr>
          <a:ln/>
        </p:spPr>
      </p:sp>
      <p:sp>
        <p:nvSpPr>
          <p:cNvPr id="130355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566074-C26F-4A1C-BB2D-964D925F460E}" type="slidenum">
              <a:rPr lang="ru-RU" altLang="ru-RU"/>
              <a:pPr/>
              <a:t>43</a:t>
            </a:fld>
            <a:endParaRPr lang="ru-RU" altLang="ru-RU"/>
          </a:p>
        </p:txBody>
      </p:sp>
      <p:sp>
        <p:nvSpPr>
          <p:cNvPr id="1305602" name="Rectangle 2"/>
          <p:cNvSpPr>
            <a:spLocks noGrp="1" noRot="1" noChangeAspect="1" noChangeArrowheads="1" noTextEdit="1"/>
          </p:cNvSpPr>
          <p:nvPr>
            <p:ph type="sldImg"/>
          </p:nvPr>
        </p:nvSpPr>
        <p:spPr>
          <a:ln/>
        </p:spPr>
      </p:sp>
      <p:sp>
        <p:nvSpPr>
          <p:cNvPr id="130560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A997D9-916E-4205-B5F4-B76A3AAE065A}" type="slidenum">
              <a:rPr lang="ru-RU" altLang="ru-RU"/>
              <a:pPr/>
              <a:t>44</a:t>
            </a:fld>
            <a:endParaRPr lang="ru-RU" altLang="ru-RU"/>
          </a:p>
        </p:txBody>
      </p:sp>
      <p:sp>
        <p:nvSpPr>
          <p:cNvPr id="1307650" name="Rectangle 2"/>
          <p:cNvSpPr>
            <a:spLocks noGrp="1" noRot="1" noChangeAspect="1" noChangeArrowheads="1" noTextEdit="1"/>
          </p:cNvSpPr>
          <p:nvPr>
            <p:ph type="sldImg"/>
          </p:nvPr>
        </p:nvSpPr>
        <p:spPr>
          <a:ln/>
        </p:spPr>
      </p:sp>
      <p:sp>
        <p:nvSpPr>
          <p:cNvPr id="130765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FB35A-A634-4CB3-8B09-401DA8AD7F9A}" type="slidenum">
              <a:rPr lang="ru-RU" altLang="ru-RU"/>
              <a:pPr/>
              <a:t>45</a:t>
            </a:fld>
            <a:endParaRPr lang="ru-RU" altLang="ru-RU"/>
          </a:p>
        </p:txBody>
      </p:sp>
      <p:sp>
        <p:nvSpPr>
          <p:cNvPr id="1309698" name="Rectangle 2"/>
          <p:cNvSpPr>
            <a:spLocks noGrp="1" noRot="1" noChangeAspect="1" noChangeArrowheads="1" noTextEdit="1"/>
          </p:cNvSpPr>
          <p:nvPr>
            <p:ph type="sldImg"/>
          </p:nvPr>
        </p:nvSpPr>
        <p:spPr>
          <a:ln/>
        </p:spPr>
      </p:sp>
      <p:sp>
        <p:nvSpPr>
          <p:cNvPr id="130969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2194BC-2866-47C1-90A6-3499C2318CB9}" type="slidenum">
              <a:rPr lang="ru-RU" altLang="ru-RU"/>
              <a:pPr/>
              <a:t>46</a:t>
            </a:fld>
            <a:endParaRPr lang="ru-RU" altLang="ru-RU"/>
          </a:p>
        </p:txBody>
      </p:sp>
      <p:sp>
        <p:nvSpPr>
          <p:cNvPr id="1311746" name="Rectangle 2"/>
          <p:cNvSpPr>
            <a:spLocks noGrp="1" noRot="1" noChangeAspect="1" noChangeArrowheads="1" noTextEdit="1"/>
          </p:cNvSpPr>
          <p:nvPr>
            <p:ph type="sldImg"/>
          </p:nvPr>
        </p:nvSpPr>
        <p:spPr>
          <a:ln/>
        </p:spPr>
      </p:sp>
      <p:sp>
        <p:nvSpPr>
          <p:cNvPr id="131174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372D2E-3785-4E9B-8BB1-93D738BE198D}" type="slidenum">
              <a:rPr lang="ru-RU" altLang="ru-RU"/>
              <a:pPr/>
              <a:t>47</a:t>
            </a:fld>
            <a:endParaRPr lang="ru-RU" altLang="ru-RU"/>
          </a:p>
        </p:txBody>
      </p:sp>
      <p:sp>
        <p:nvSpPr>
          <p:cNvPr id="1313794" name="Rectangle 2"/>
          <p:cNvSpPr>
            <a:spLocks noGrp="1" noRot="1" noChangeAspect="1" noChangeArrowheads="1" noTextEdit="1"/>
          </p:cNvSpPr>
          <p:nvPr>
            <p:ph type="sldImg"/>
          </p:nvPr>
        </p:nvSpPr>
        <p:spPr>
          <a:ln/>
        </p:spPr>
      </p:sp>
      <p:sp>
        <p:nvSpPr>
          <p:cNvPr id="131379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6C7576-EE10-46BB-AEC4-7C21F18B71D1}" type="slidenum">
              <a:rPr lang="ru-RU" altLang="ru-RU"/>
              <a:pPr/>
              <a:t>48</a:t>
            </a:fld>
            <a:endParaRPr lang="ru-RU" altLang="ru-RU"/>
          </a:p>
        </p:txBody>
      </p:sp>
      <p:sp>
        <p:nvSpPr>
          <p:cNvPr id="1315842" name="Rectangle 2"/>
          <p:cNvSpPr>
            <a:spLocks noGrp="1" noRot="1" noChangeAspect="1" noChangeArrowheads="1" noTextEdit="1"/>
          </p:cNvSpPr>
          <p:nvPr>
            <p:ph type="sldImg"/>
          </p:nvPr>
        </p:nvSpPr>
        <p:spPr>
          <a:ln/>
        </p:spPr>
      </p:sp>
      <p:sp>
        <p:nvSpPr>
          <p:cNvPr id="131584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0A5C3-5B1F-48A3-A671-254C884A327E}" type="slidenum">
              <a:rPr lang="ru-RU" altLang="ru-RU"/>
              <a:pPr/>
              <a:t>49</a:t>
            </a:fld>
            <a:endParaRPr lang="ru-RU" altLang="ru-RU"/>
          </a:p>
        </p:txBody>
      </p:sp>
      <p:sp>
        <p:nvSpPr>
          <p:cNvPr id="1317890" name="Rectangle 2"/>
          <p:cNvSpPr>
            <a:spLocks noGrp="1" noRot="1" noChangeAspect="1" noChangeArrowheads="1" noTextEdit="1"/>
          </p:cNvSpPr>
          <p:nvPr>
            <p:ph type="sldImg"/>
          </p:nvPr>
        </p:nvSpPr>
        <p:spPr>
          <a:ln/>
        </p:spPr>
      </p:sp>
      <p:sp>
        <p:nvSpPr>
          <p:cNvPr id="131789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0A97AC-B211-456F-B659-186E0B6CD3D8}" type="slidenum">
              <a:rPr lang="ru-RU" altLang="ru-RU"/>
              <a:pPr/>
              <a:t>5</a:t>
            </a:fld>
            <a:endParaRPr lang="ru-RU" altLang="ru-RU"/>
          </a:p>
        </p:txBody>
      </p:sp>
      <p:sp>
        <p:nvSpPr>
          <p:cNvPr id="1227778" name="Rectangle 2"/>
          <p:cNvSpPr>
            <a:spLocks noGrp="1" noRot="1" noChangeAspect="1" noChangeArrowheads="1" noTextEdit="1"/>
          </p:cNvSpPr>
          <p:nvPr>
            <p:ph type="sldImg"/>
          </p:nvPr>
        </p:nvSpPr>
        <p:spPr>
          <a:ln/>
        </p:spPr>
      </p:sp>
      <p:sp>
        <p:nvSpPr>
          <p:cNvPr id="122777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A229F5-5FF7-4C92-9D15-9BF653DDAC66}" type="slidenum">
              <a:rPr lang="ru-RU" altLang="ru-RU"/>
              <a:pPr/>
              <a:t>50</a:t>
            </a:fld>
            <a:endParaRPr lang="ru-RU" altLang="ru-RU"/>
          </a:p>
        </p:txBody>
      </p:sp>
      <p:sp>
        <p:nvSpPr>
          <p:cNvPr id="1319938" name="Rectangle 2"/>
          <p:cNvSpPr>
            <a:spLocks noGrp="1" noRot="1" noChangeAspect="1" noChangeArrowheads="1" noTextEdit="1"/>
          </p:cNvSpPr>
          <p:nvPr>
            <p:ph type="sldImg"/>
          </p:nvPr>
        </p:nvSpPr>
        <p:spPr>
          <a:ln/>
        </p:spPr>
      </p:sp>
      <p:sp>
        <p:nvSpPr>
          <p:cNvPr id="131993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99695-BE4C-438D-B6CD-A61BF67983FD}" type="slidenum">
              <a:rPr lang="ru-RU" altLang="ru-RU"/>
              <a:pPr/>
              <a:t>51</a:t>
            </a:fld>
            <a:endParaRPr lang="ru-RU" altLang="ru-RU"/>
          </a:p>
        </p:txBody>
      </p:sp>
      <p:sp>
        <p:nvSpPr>
          <p:cNvPr id="1321986" name="Rectangle 2"/>
          <p:cNvSpPr>
            <a:spLocks noGrp="1" noRot="1" noChangeAspect="1" noChangeArrowheads="1" noTextEdit="1"/>
          </p:cNvSpPr>
          <p:nvPr>
            <p:ph type="sldImg"/>
          </p:nvPr>
        </p:nvSpPr>
        <p:spPr>
          <a:ln/>
        </p:spPr>
      </p:sp>
      <p:sp>
        <p:nvSpPr>
          <p:cNvPr id="132198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4EE6C2-C2F6-4077-B570-2AE96E910A6D}" type="slidenum">
              <a:rPr lang="ru-RU" altLang="ru-RU"/>
              <a:pPr/>
              <a:t>52</a:t>
            </a:fld>
            <a:endParaRPr lang="ru-RU" altLang="ru-RU"/>
          </a:p>
        </p:txBody>
      </p:sp>
      <p:sp>
        <p:nvSpPr>
          <p:cNvPr id="1324034" name="Rectangle 2"/>
          <p:cNvSpPr>
            <a:spLocks noGrp="1" noRot="1" noChangeAspect="1" noChangeArrowheads="1" noTextEdit="1"/>
          </p:cNvSpPr>
          <p:nvPr>
            <p:ph type="sldImg"/>
          </p:nvPr>
        </p:nvSpPr>
        <p:spPr>
          <a:ln/>
        </p:spPr>
      </p:sp>
      <p:sp>
        <p:nvSpPr>
          <p:cNvPr id="132403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A3448-87FD-4A0E-920D-0EEF935E5FE9}" type="slidenum">
              <a:rPr lang="ru-RU" altLang="ru-RU"/>
              <a:pPr/>
              <a:t>53</a:t>
            </a:fld>
            <a:endParaRPr lang="ru-RU" altLang="ru-RU"/>
          </a:p>
        </p:txBody>
      </p:sp>
      <p:sp>
        <p:nvSpPr>
          <p:cNvPr id="1326082" name="Rectangle 2"/>
          <p:cNvSpPr>
            <a:spLocks noGrp="1" noRot="1" noChangeAspect="1" noChangeArrowheads="1" noTextEdit="1"/>
          </p:cNvSpPr>
          <p:nvPr>
            <p:ph type="sldImg"/>
          </p:nvPr>
        </p:nvSpPr>
        <p:spPr>
          <a:ln/>
        </p:spPr>
      </p:sp>
      <p:sp>
        <p:nvSpPr>
          <p:cNvPr id="132608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3D84DA-1E5C-4084-B8D7-BC2E337E8E72}" type="slidenum">
              <a:rPr lang="ru-RU" altLang="ru-RU"/>
              <a:pPr/>
              <a:t>54</a:t>
            </a:fld>
            <a:endParaRPr lang="ru-RU" altLang="ru-RU"/>
          </a:p>
        </p:txBody>
      </p:sp>
      <p:sp>
        <p:nvSpPr>
          <p:cNvPr id="1328130" name="Rectangle 2"/>
          <p:cNvSpPr>
            <a:spLocks noGrp="1" noRot="1" noChangeAspect="1" noChangeArrowheads="1" noTextEdit="1"/>
          </p:cNvSpPr>
          <p:nvPr>
            <p:ph type="sldImg"/>
          </p:nvPr>
        </p:nvSpPr>
        <p:spPr>
          <a:ln/>
        </p:spPr>
      </p:sp>
      <p:sp>
        <p:nvSpPr>
          <p:cNvPr id="132813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CE7D6A-D0AA-4E27-9512-CF7A248E7ECA}" type="slidenum">
              <a:rPr lang="ru-RU" altLang="ru-RU"/>
              <a:pPr/>
              <a:t>55</a:t>
            </a:fld>
            <a:endParaRPr lang="ru-RU" altLang="ru-RU"/>
          </a:p>
        </p:txBody>
      </p:sp>
      <p:sp>
        <p:nvSpPr>
          <p:cNvPr id="1330178" name="Rectangle 2"/>
          <p:cNvSpPr>
            <a:spLocks noGrp="1" noRot="1" noChangeAspect="1" noChangeArrowheads="1" noTextEdit="1"/>
          </p:cNvSpPr>
          <p:nvPr>
            <p:ph type="sldImg"/>
          </p:nvPr>
        </p:nvSpPr>
        <p:spPr>
          <a:ln/>
        </p:spPr>
      </p:sp>
      <p:sp>
        <p:nvSpPr>
          <p:cNvPr id="133017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0E0E88-7978-4579-BF0F-67EEC4263C62}" type="slidenum">
              <a:rPr lang="ru-RU" altLang="ru-RU"/>
              <a:pPr/>
              <a:t>56</a:t>
            </a:fld>
            <a:endParaRPr lang="ru-RU" altLang="ru-RU"/>
          </a:p>
        </p:txBody>
      </p:sp>
      <p:sp>
        <p:nvSpPr>
          <p:cNvPr id="1332226" name="Rectangle 2"/>
          <p:cNvSpPr>
            <a:spLocks noGrp="1" noRot="1" noChangeAspect="1" noChangeArrowheads="1" noTextEdit="1"/>
          </p:cNvSpPr>
          <p:nvPr>
            <p:ph type="sldImg"/>
          </p:nvPr>
        </p:nvSpPr>
        <p:spPr>
          <a:ln/>
        </p:spPr>
      </p:sp>
      <p:sp>
        <p:nvSpPr>
          <p:cNvPr id="133222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79F84-0734-45E0-8DC3-AFDE003ADD63}" type="slidenum">
              <a:rPr lang="ru-RU" altLang="ru-RU"/>
              <a:pPr/>
              <a:t>57</a:t>
            </a:fld>
            <a:endParaRPr lang="ru-RU" altLang="ru-RU"/>
          </a:p>
        </p:txBody>
      </p:sp>
      <p:sp>
        <p:nvSpPr>
          <p:cNvPr id="1334274" name="Rectangle 2"/>
          <p:cNvSpPr>
            <a:spLocks noGrp="1" noRot="1" noChangeAspect="1" noChangeArrowheads="1" noTextEdit="1"/>
          </p:cNvSpPr>
          <p:nvPr>
            <p:ph type="sldImg"/>
          </p:nvPr>
        </p:nvSpPr>
        <p:spPr>
          <a:ln/>
        </p:spPr>
      </p:sp>
      <p:sp>
        <p:nvSpPr>
          <p:cNvPr id="133427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6441E-1C35-4E54-BE09-45F38F4D101C}" type="slidenum">
              <a:rPr lang="ru-RU" altLang="ru-RU"/>
              <a:pPr/>
              <a:t>58</a:t>
            </a:fld>
            <a:endParaRPr lang="ru-RU" altLang="ru-RU"/>
          </a:p>
        </p:txBody>
      </p:sp>
      <p:sp>
        <p:nvSpPr>
          <p:cNvPr id="1336322" name="Rectangle 2"/>
          <p:cNvSpPr>
            <a:spLocks noGrp="1" noRot="1" noChangeAspect="1" noChangeArrowheads="1" noTextEdit="1"/>
          </p:cNvSpPr>
          <p:nvPr>
            <p:ph type="sldImg"/>
          </p:nvPr>
        </p:nvSpPr>
        <p:spPr>
          <a:ln/>
        </p:spPr>
      </p:sp>
      <p:sp>
        <p:nvSpPr>
          <p:cNvPr id="133632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6F061C-FAC6-4EF3-8BB4-20EAD5570762}" type="slidenum">
              <a:rPr lang="ru-RU" altLang="ru-RU"/>
              <a:pPr/>
              <a:t>59</a:t>
            </a:fld>
            <a:endParaRPr lang="ru-RU" altLang="ru-RU"/>
          </a:p>
        </p:txBody>
      </p:sp>
      <p:sp>
        <p:nvSpPr>
          <p:cNvPr id="1338370" name="Rectangle 2"/>
          <p:cNvSpPr>
            <a:spLocks noGrp="1" noRot="1" noChangeAspect="1" noChangeArrowheads="1" noTextEdit="1"/>
          </p:cNvSpPr>
          <p:nvPr>
            <p:ph type="sldImg"/>
          </p:nvPr>
        </p:nvSpPr>
        <p:spPr>
          <a:ln/>
        </p:spPr>
      </p:sp>
      <p:sp>
        <p:nvSpPr>
          <p:cNvPr id="133837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19AB59-58D2-4EA8-8B5F-6FC3BD0F4231}" type="slidenum">
              <a:rPr lang="ru-RU" altLang="ru-RU"/>
              <a:pPr/>
              <a:t>6</a:t>
            </a:fld>
            <a:endParaRPr lang="ru-RU" altLang="ru-RU"/>
          </a:p>
        </p:txBody>
      </p:sp>
      <p:sp>
        <p:nvSpPr>
          <p:cNvPr id="1229826" name="Rectangle 2"/>
          <p:cNvSpPr>
            <a:spLocks noGrp="1" noRot="1" noChangeAspect="1" noChangeArrowheads="1" noTextEdit="1"/>
          </p:cNvSpPr>
          <p:nvPr>
            <p:ph type="sldImg"/>
          </p:nvPr>
        </p:nvSpPr>
        <p:spPr>
          <a:ln/>
        </p:spPr>
      </p:sp>
      <p:sp>
        <p:nvSpPr>
          <p:cNvPr id="122982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EBB55B-C135-4FE7-B13E-A9197D05D4BE}" type="slidenum">
              <a:rPr lang="ru-RU" altLang="ru-RU"/>
              <a:pPr/>
              <a:t>60</a:t>
            </a:fld>
            <a:endParaRPr lang="ru-RU" altLang="ru-RU"/>
          </a:p>
        </p:txBody>
      </p:sp>
      <p:sp>
        <p:nvSpPr>
          <p:cNvPr id="1340418" name="Rectangle 2"/>
          <p:cNvSpPr>
            <a:spLocks noGrp="1" noRot="1" noChangeAspect="1" noChangeArrowheads="1" noTextEdit="1"/>
          </p:cNvSpPr>
          <p:nvPr>
            <p:ph type="sldImg"/>
          </p:nvPr>
        </p:nvSpPr>
        <p:spPr>
          <a:ln/>
        </p:spPr>
      </p:sp>
      <p:sp>
        <p:nvSpPr>
          <p:cNvPr id="134041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2206F5-5AD5-4ACD-B8C4-FFDC82A0E081}" type="slidenum">
              <a:rPr lang="ru-RU" altLang="ru-RU"/>
              <a:pPr/>
              <a:t>61</a:t>
            </a:fld>
            <a:endParaRPr lang="ru-RU" altLang="ru-RU"/>
          </a:p>
        </p:txBody>
      </p:sp>
      <p:sp>
        <p:nvSpPr>
          <p:cNvPr id="1342466" name="Rectangle 2"/>
          <p:cNvSpPr>
            <a:spLocks noGrp="1" noRot="1" noChangeAspect="1" noChangeArrowheads="1" noTextEdit="1"/>
          </p:cNvSpPr>
          <p:nvPr>
            <p:ph type="sldImg"/>
          </p:nvPr>
        </p:nvSpPr>
        <p:spPr>
          <a:ln/>
        </p:spPr>
      </p:sp>
      <p:sp>
        <p:nvSpPr>
          <p:cNvPr id="134246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FCDEA7-567E-419D-9153-A70D6E68815B}" type="slidenum">
              <a:rPr lang="ru-RU" altLang="ru-RU"/>
              <a:pPr/>
              <a:t>62</a:t>
            </a:fld>
            <a:endParaRPr lang="ru-RU" altLang="ru-RU"/>
          </a:p>
        </p:txBody>
      </p:sp>
      <p:sp>
        <p:nvSpPr>
          <p:cNvPr id="1346562" name="Rectangle 2"/>
          <p:cNvSpPr>
            <a:spLocks noGrp="1" noRot="1" noChangeAspect="1" noChangeArrowheads="1" noTextEdit="1"/>
          </p:cNvSpPr>
          <p:nvPr>
            <p:ph type="sldImg"/>
          </p:nvPr>
        </p:nvSpPr>
        <p:spPr>
          <a:ln/>
        </p:spPr>
      </p:sp>
      <p:sp>
        <p:nvSpPr>
          <p:cNvPr id="134656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F90AFA-537F-48AB-82C1-0C014BB3369D}" type="slidenum">
              <a:rPr lang="ru-RU" altLang="ru-RU"/>
              <a:pPr/>
              <a:t>63</a:t>
            </a:fld>
            <a:endParaRPr lang="ru-RU" altLang="ru-RU"/>
          </a:p>
        </p:txBody>
      </p:sp>
      <p:sp>
        <p:nvSpPr>
          <p:cNvPr id="1344514" name="Rectangle 2"/>
          <p:cNvSpPr>
            <a:spLocks noGrp="1" noRot="1" noChangeAspect="1" noChangeArrowheads="1" noTextEdit="1"/>
          </p:cNvSpPr>
          <p:nvPr>
            <p:ph type="sldImg"/>
          </p:nvPr>
        </p:nvSpPr>
        <p:spPr>
          <a:ln/>
        </p:spPr>
      </p:sp>
      <p:sp>
        <p:nvSpPr>
          <p:cNvPr id="134451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C00CF4-4D3A-422F-8EB6-ED587EA78809}" type="slidenum">
              <a:rPr lang="ru-RU" altLang="ru-RU"/>
              <a:pPr/>
              <a:t>64</a:t>
            </a:fld>
            <a:endParaRPr lang="ru-RU" altLang="ru-RU"/>
          </a:p>
        </p:txBody>
      </p:sp>
      <p:sp>
        <p:nvSpPr>
          <p:cNvPr id="1348610" name="Rectangle 2"/>
          <p:cNvSpPr>
            <a:spLocks noGrp="1" noRot="1" noChangeAspect="1" noChangeArrowheads="1" noTextEdit="1"/>
          </p:cNvSpPr>
          <p:nvPr>
            <p:ph type="sldImg"/>
          </p:nvPr>
        </p:nvSpPr>
        <p:spPr>
          <a:ln/>
        </p:spPr>
      </p:sp>
      <p:sp>
        <p:nvSpPr>
          <p:cNvPr id="134861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AA71E-F31F-4AB3-895A-58DA3B989587}" type="slidenum">
              <a:rPr lang="ru-RU" altLang="ru-RU"/>
              <a:pPr/>
              <a:t>65</a:t>
            </a:fld>
            <a:endParaRPr lang="ru-RU" altLang="ru-RU"/>
          </a:p>
        </p:txBody>
      </p:sp>
      <p:sp>
        <p:nvSpPr>
          <p:cNvPr id="1350658" name="Rectangle 2"/>
          <p:cNvSpPr>
            <a:spLocks noGrp="1" noRot="1" noChangeAspect="1" noChangeArrowheads="1" noTextEdit="1"/>
          </p:cNvSpPr>
          <p:nvPr>
            <p:ph type="sldImg"/>
          </p:nvPr>
        </p:nvSpPr>
        <p:spPr>
          <a:ln/>
        </p:spPr>
      </p:sp>
      <p:sp>
        <p:nvSpPr>
          <p:cNvPr id="135065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37CA8-E0C3-4065-8B64-7BABED9E39D6}" type="slidenum">
              <a:rPr lang="ru-RU" altLang="ru-RU"/>
              <a:pPr/>
              <a:t>66</a:t>
            </a:fld>
            <a:endParaRPr lang="ru-RU" altLang="ru-RU"/>
          </a:p>
        </p:txBody>
      </p:sp>
      <p:sp>
        <p:nvSpPr>
          <p:cNvPr id="1352706" name="Rectangle 2"/>
          <p:cNvSpPr>
            <a:spLocks noGrp="1" noRot="1" noChangeAspect="1" noChangeArrowheads="1" noTextEdit="1"/>
          </p:cNvSpPr>
          <p:nvPr>
            <p:ph type="sldImg"/>
          </p:nvPr>
        </p:nvSpPr>
        <p:spPr>
          <a:ln/>
        </p:spPr>
      </p:sp>
      <p:sp>
        <p:nvSpPr>
          <p:cNvPr id="135270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2AF902-BF51-48B5-89D6-7AC754DCD429}" type="slidenum">
              <a:rPr lang="ru-RU" altLang="ru-RU"/>
              <a:pPr/>
              <a:t>67</a:t>
            </a:fld>
            <a:endParaRPr lang="ru-RU" altLang="ru-RU"/>
          </a:p>
        </p:txBody>
      </p:sp>
      <p:sp>
        <p:nvSpPr>
          <p:cNvPr id="1354754" name="Rectangle 2"/>
          <p:cNvSpPr>
            <a:spLocks noGrp="1" noRot="1" noChangeAspect="1" noChangeArrowheads="1" noTextEdit="1"/>
          </p:cNvSpPr>
          <p:nvPr>
            <p:ph type="sldImg"/>
          </p:nvPr>
        </p:nvSpPr>
        <p:spPr>
          <a:ln/>
        </p:spPr>
      </p:sp>
      <p:sp>
        <p:nvSpPr>
          <p:cNvPr id="135475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C4EBCA-E887-4652-8E21-802FF4BE292D}" type="slidenum">
              <a:rPr lang="ru-RU" altLang="ru-RU"/>
              <a:pPr/>
              <a:t>68</a:t>
            </a:fld>
            <a:endParaRPr lang="ru-RU" altLang="ru-RU"/>
          </a:p>
        </p:txBody>
      </p:sp>
      <p:sp>
        <p:nvSpPr>
          <p:cNvPr id="1356802" name="Rectangle 2"/>
          <p:cNvSpPr>
            <a:spLocks noGrp="1" noRot="1" noChangeAspect="1" noChangeArrowheads="1" noTextEdit="1"/>
          </p:cNvSpPr>
          <p:nvPr>
            <p:ph type="sldImg"/>
          </p:nvPr>
        </p:nvSpPr>
        <p:spPr>
          <a:ln/>
        </p:spPr>
      </p:sp>
      <p:sp>
        <p:nvSpPr>
          <p:cNvPr id="135680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6B62C-2EF2-47C7-BC45-D5730864DE50}" type="slidenum">
              <a:rPr lang="ru-RU" altLang="ru-RU"/>
              <a:pPr/>
              <a:t>69</a:t>
            </a:fld>
            <a:endParaRPr lang="ru-RU" altLang="ru-RU"/>
          </a:p>
        </p:txBody>
      </p:sp>
      <p:sp>
        <p:nvSpPr>
          <p:cNvPr id="1358850" name="Rectangle 2"/>
          <p:cNvSpPr>
            <a:spLocks noGrp="1" noRot="1" noChangeAspect="1" noChangeArrowheads="1" noTextEdit="1"/>
          </p:cNvSpPr>
          <p:nvPr>
            <p:ph type="sldImg"/>
          </p:nvPr>
        </p:nvSpPr>
        <p:spPr>
          <a:ln/>
        </p:spPr>
      </p:sp>
      <p:sp>
        <p:nvSpPr>
          <p:cNvPr id="135885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AD25CF-F52E-4A71-AEBF-B24243FC7E9B}" type="slidenum">
              <a:rPr lang="ru-RU" altLang="ru-RU"/>
              <a:pPr/>
              <a:t>7</a:t>
            </a:fld>
            <a:endParaRPr lang="ru-RU" altLang="ru-RU"/>
          </a:p>
        </p:txBody>
      </p:sp>
      <p:sp>
        <p:nvSpPr>
          <p:cNvPr id="1231874" name="Rectangle 2"/>
          <p:cNvSpPr>
            <a:spLocks noGrp="1" noRot="1" noChangeAspect="1" noChangeArrowheads="1" noTextEdit="1"/>
          </p:cNvSpPr>
          <p:nvPr>
            <p:ph type="sldImg"/>
          </p:nvPr>
        </p:nvSpPr>
        <p:spPr>
          <a:ln/>
        </p:spPr>
      </p:sp>
      <p:sp>
        <p:nvSpPr>
          <p:cNvPr id="123187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8B0DCA-472F-4354-9803-87DD93BD242D}" type="slidenum">
              <a:rPr lang="ru-RU" altLang="ru-RU"/>
              <a:pPr/>
              <a:t>70</a:t>
            </a:fld>
            <a:endParaRPr lang="ru-RU" altLang="ru-RU"/>
          </a:p>
        </p:txBody>
      </p:sp>
      <p:sp>
        <p:nvSpPr>
          <p:cNvPr id="1360898" name="Rectangle 2"/>
          <p:cNvSpPr>
            <a:spLocks noGrp="1" noRot="1" noChangeAspect="1" noChangeArrowheads="1" noTextEdit="1"/>
          </p:cNvSpPr>
          <p:nvPr>
            <p:ph type="sldImg"/>
          </p:nvPr>
        </p:nvSpPr>
        <p:spPr>
          <a:ln/>
        </p:spPr>
      </p:sp>
      <p:sp>
        <p:nvSpPr>
          <p:cNvPr id="136089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202524-A3FC-4908-97CD-9BDE39968950}" type="slidenum">
              <a:rPr lang="ru-RU" altLang="ru-RU"/>
              <a:pPr/>
              <a:t>71</a:t>
            </a:fld>
            <a:endParaRPr lang="ru-RU" altLang="ru-RU"/>
          </a:p>
        </p:txBody>
      </p:sp>
      <p:sp>
        <p:nvSpPr>
          <p:cNvPr id="1362946" name="Rectangle 2"/>
          <p:cNvSpPr>
            <a:spLocks noGrp="1" noRot="1" noChangeAspect="1" noChangeArrowheads="1" noTextEdit="1"/>
          </p:cNvSpPr>
          <p:nvPr>
            <p:ph type="sldImg"/>
          </p:nvPr>
        </p:nvSpPr>
        <p:spPr>
          <a:ln/>
        </p:spPr>
      </p:sp>
      <p:sp>
        <p:nvSpPr>
          <p:cNvPr id="136294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060A23-31FA-45C1-A6DE-06C75B9A1694}" type="slidenum">
              <a:rPr lang="ru-RU" altLang="ru-RU"/>
              <a:pPr/>
              <a:t>72</a:t>
            </a:fld>
            <a:endParaRPr lang="ru-RU" altLang="ru-RU"/>
          </a:p>
        </p:txBody>
      </p:sp>
      <p:sp>
        <p:nvSpPr>
          <p:cNvPr id="1364994" name="Rectangle 2"/>
          <p:cNvSpPr>
            <a:spLocks noGrp="1" noRot="1" noChangeAspect="1" noChangeArrowheads="1" noTextEdit="1"/>
          </p:cNvSpPr>
          <p:nvPr>
            <p:ph type="sldImg"/>
          </p:nvPr>
        </p:nvSpPr>
        <p:spPr>
          <a:ln/>
        </p:spPr>
      </p:sp>
      <p:sp>
        <p:nvSpPr>
          <p:cNvPr id="136499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A4AA70-97E7-4A76-9C28-1F5828B389DD}" type="slidenum">
              <a:rPr lang="ru-RU" altLang="ru-RU"/>
              <a:pPr/>
              <a:t>73</a:t>
            </a:fld>
            <a:endParaRPr lang="ru-RU" altLang="ru-RU"/>
          </a:p>
        </p:txBody>
      </p:sp>
      <p:sp>
        <p:nvSpPr>
          <p:cNvPr id="1367042" name="Rectangle 2"/>
          <p:cNvSpPr>
            <a:spLocks noGrp="1" noRot="1" noChangeAspect="1" noChangeArrowheads="1" noTextEdit="1"/>
          </p:cNvSpPr>
          <p:nvPr>
            <p:ph type="sldImg"/>
          </p:nvPr>
        </p:nvSpPr>
        <p:spPr>
          <a:ln/>
        </p:spPr>
      </p:sp>
      <p:sp>
        <p:nvSpPr>
          <p:cNvPr id="136704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CADEA8-B979-4A71-A9F8-3F0028D378F0}" type="slidenum">
              <a:rPr lang="ru-RU" altLang="ru-RU"/>
              <a:pPr/>
              <a:t>74</a:t>
            </a:fld>
            <a:endParaRPr lang="ru-RU" altLang="ru-RU"/>
          </a:p>
        </p:txBody>
      </p:sp>
      <p:sp>
        <p:nvSpPr>
          <p:cNvPr id="1369090" name="Rectangle 2"/>
          <p:cNvSpPr>
            <a:spLocks noGrp="1" noRot="1" noChangeAspect="1" noChangeArrowheads="1" noTextEdit="1"/>
          </p:cNvSpPr>
          <p:nvPr>
            <p:ph type="sldImg"/>
          </p:nvPr>
        </p:nvSpPr>
        <p:spPr>
          <a:ln/>
        </p:spPr>
      </p:sp>
      <p:sp>
        <p:nvSpPr>
          <p:cNvPr id="136909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585A6B-C47C-45DF-9E20-0E65DB1DA9D1}" type="slidenum">
              <a:rPr lang="ru-RU" altLang="ru-RU"/>
              <a:pPr/>
              <a:t>75</a:t>
            </a:fld>
            <a:endParaRPr lang="ru-RU" altLang="ru-RU"/>
          </a:p>
        </p:txBody>
      </p:sp>
      <p:sp>
        <p:nvSpPr>
          <p:cNvPr id="1371138" name="Rectangle 2"/>
          <p:cNvSpPr>
            <a:spLocks noGrp="1" noRot="1" noChangeAspect="1" noChangeArrowheads="1" noTextEdit="1"/>
          </p:cNvSpPr>
          <p:nvPr>
            <p:ph type="sldImg"/>
          </p:nvPr>
        </p:nvSpPr>
        <p:spPr>
          <a:ln/>
        </p:spPr>
      </p:sp>
      <p:sp>
        <p:nvSpPr>
          <p:cNvPr id="137113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1BE21-295E-466D-A70C-2889F5F0AF68}" type="slidenum">
              <a:rPr lang="ru-RU" altLang="ru-RU"/>
              <a:pPr/>
              <a:t>76</a:t>
            </a:fld>
            <a:endParaRPr lang="ru-RU" altLang="ru-RU"/>
          </a:p>
        </p:txBody>
      </p:sp>
      <p:sp>
        <p:nvSpPr>
          <p:cNvPr id="1373186" name="Rectangle 2"/>
          <p:cNvSpPr>
            <a:spLocks noGrp="1" noRot="1" noChangeAspect="1" noChangeArrowheads="1" noTextEdit="1"/>
          </p:cNvSpPr>
          <p:nvPr>
            <p:ph type="sldImg"/>
          </p:nvPr>
        </p:nvSpPr>
        <p:spPr>
          <a:ln/>
        </p:spPr>
      </p:sp>
      <p:sp>
        <p:nvSpPr>
          <p:cNvPr id="137318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D52C86-8A30-4B95-AA10-D3FA50C40106}" type="slidenum">
              <a:rPr lang="ru-RU" altLang="ru-RU"/>
              <a:pPr/>
              <a:t>77</a:t>
            </a:fld>
            <a:endParaRPr lang="ru-RU" altLang="ru-RU"/>
          </a:p>
        </p:txBody>
      </p:sp>
      <p:sp>
        <p:nvSpPr>
          <p:cNvPr id="1375234" name="Rectangle 2"/>
          <p:cNvSpPr>
            <a:spLocks noGrp="1" noRot="1" noChangeAspect="1" noChangeArrowheads="1" noTextEdit="1"/>
          </p:cNvSpPr>
          <p:nvPr>
            <p:ph type="sldImg"/>
          </p:nvPr>
        </p:nvSpPr>
        <p:spPr>
          <a:ln/>
        </p:spPr>
      </p:sp>
      <p:sp>
        <p:nvSpPr>
          <p:cNvPr id="137523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8363E2-4734-43BF-82B6-9606A8B0B095}" type="slidenum">
              <a:rPr lang="ru-RU" altLang="ru-RU"/>
              <a:pPr/>
              <a:t>78</a:t>
            </a:fld>
            <a:endParaRPr lang="ru-RU" altLang="ru-RU"/>
          </a:p>
        </p:txBody>
      </p:sp>
      <p:sp>
        <p:nvSpPr>
          <p:cNvPr id="1377282" name="Rectangle 2"/>
          <p:cNvSpPr>
            <a:spLocks noGrp="1" noRot="1" noChangeAspect="1" noChangeArrowheads="1" noTextEdit="1"/>
          </p:cNvSpPr>
          <p:nvPr>
            <p:ph type="sldImg"/>
          </p:nvPr>
        </p:nvSpPr>
        <p:spPr>
          <a:ln/>
        </p:spPr>
      </p:sp>
      <p:sp>
        <p:nvSpPr>
          <p:cNvPr id="137728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34BC82-B768-442A-A713-D030A5E0A4BF}" type="slidenum">
              <a:rPr lang="ru-RU" altLang="ru-RU"/>
              <a:pPr/>
              <a:t>79</a:t>
            </a:fld>
            <a:endParaRPr lang="ru-RU" altLang="ru-RU"/>
          </a:p>
        </p:txBody>
      </p:sp>
      <p:sp>
        <p:nvSpPr>
          <p:cNvPr id="1379330" name="Rectangle 2"/>
          <p:cNvSpPr>
            <a:spLocks noGrp="1" noRot="1" noChangeAspect="1" noChangeArrowheads="1" noTextEdit="1"/>
          </p:cNvSpPr>
          <p:nvPr>
            <p:ph type="sldImg"/>
          </p:nvPr>
        </p:nvSpPr>
        <p:spPr>
          <a:ln/>
        </p:spPr>
      </p:sp>
      <p:sp>
        <p:nvSpPr>
          <p:cNvPr id="137933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7E8E12-87E3-4777-99D3-49EC7274423D}" type="slidenum">
              <a:rPr lang="ru-RU" altLang="ru-RU"/>
              <a:pPr/>
              <a:t>8</a:t>
            </a:fld>
            <a:endParaRPr lang="ru-RU" altLang="ru-RU"/>
          </a:p>
        </p:txBody>
      </p:sp>
      <p:sp>
        <p:nvSpPr>
          <p:cNvPr id="1233922" name="Rectangle 2"/>
          <p:cNvSpPr>
            <a:spLocks noGrp="1" noRot="1" noChangeAspect="1" noChangeArrowheads="1" noTextEdit="1"/>
          </p:cNvSpPr>
          <p:nvPr>
            <p:ph type="sldImg"/>
          </p:nvPr>
        </p:nvSpPr>
        <p:spPr>
          <a:ln/>
        </p:spPr>
      </p:sp>
      <p:sp>
        <p:nvSpPr>
          <p:cNvPr id="123392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068CA6-7E74-4D9C-8097-9A9AA29E7A17}" type="slidenum">
              <a:rPr lang="ru-RU" altLang="ru-RU"/>
              <a:pPr/>
              <a:t>80</a:t>
            </a:fld>
            <a:endParaRPr lang="ru-RU" altLang="ru-RU"/>
          </a:p>
        </p:txBody>
      </p:sp>
      <p:sp>
        <p:nvSpPr>
          <p:cNvPr id="1381378" name="Rectangle 2"/>
          <p:cNvSpPr>
            <a:spLocks noGrp="1" noRot="1" noChangeAspect="1" noChangeArrowheads="1" noTextEdit="1"/>
          </p:cNvSpPr>
          <p:nvPr>
            <p:ph type="sldImg"/>
          </p:nvPr>
        </p:nvSpPr>
        <p:spPr>
          <a:ln/>
        </p:spPr>
      </p:sp>
      <p:sp>
        <p:nvSpPr>
          <p:cNvPr id="138137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DCD25C-D907-488C-8FBC-61492576E094}" type="slidenum">
              <a:rPr lang="ru-RU" altLang="ru-RU"/>
              <a:pPr/>
              <a:t>81</a:t>
            </a:fld>
            <a:endParaRPr lang="ru-RU" altLang="ru-RU"/>
          </a:p>
        </p:txBody>
      </p:sp>
      <p:sp>
        <p:nvSpPr>
          <p:cNvPr id="1383426" name="Rectangle 2"/>
          <p:cNvSpPr>
            <a:spLocks noGrp="1" noRot="1" noChangeAspect="1" noChangeArrowheads="1" noTextEdit="1"/>
          </p:cNvSpPr>
          <p:nvPr>
            <p:ph type="sldImg"/>
          </p:nvPr>
        </p:nvSpPr>
        <p:spPr>
          <a:ln/>
        </p:spPr>
      </p:sp>
      <p:sp>
        <p:nvSpPr>
          <p:cNvPr id="138342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83E180-9667-4143-B0F5-496B715D888B}" type="slidenum">
              <a:rPr lang="ru-RU" altLang="ru-RU"/>
              <a:pPr/>
              <a:t>82</a:t>
            </a:fld>
            <a:endParaRPr lang="ru-RU" altLang="ru-RU"/>
          </a:p>
        </p:txBody>
      </p:sp>
      <p:sp>
        <p:nvSpPr>
          <p:cNvPr id="1385474" name="Rectangle 2"/>
          <p:cNvSpPr>
            <a:spLocks noGrp="1" noRot="1" noChangeAspect="1" noChangeArrowheads="1" noTextEdit="1"/>
          </p:cNvSpPr>
          <p:nvPr>
            <p:ph type="sldImg"/>
          </p:nvPr>
        </p:nvSpPr>
        <p:spPr>
          <a:ln/>
        </p:spPr>
      </p:sp>
      <p:sp>
        <p:nvSpPr>
          <p:cNvPr id="138547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F0BD7F-341C-4CDB-9FDD-8C95CF7AF7B4}" type="slidenum">
              <a:rPr lang="ru-RU" altLang="ru-RU"/>
              <a:pPr/>
              <a:t>83</a:t>
            </a:fld>
            <a:endParaRPr lang="ru-RU" altLang="ru-RU"/>
          </a:p>
        </p:txBody>
      </p:sp>
      <p:sp>
        <p:nvSpPr>
          <p:cNvPr id="1387522" name="Rectangle 2"/>
          <p:cNvSpPr>
            <a:spLocks noGrp="1" noRot="1" noChangeAspect="1" noChangeArrowheads="1" noTextEdit="1"/>
          </p:cNvSpPr>
          <p:nvPr>
            <p:ph type="sldImg"/>
          </p:nvPr>
        </p:nvSpPr>
        <p:spPr>
          <a:ln/>
        </p:spPr>
      </p:sp>
      <p:sp>
        <p:nvSpPr>
          <p:cNvPr id="138752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5E43FE-11F6-4041-877F-9B1DACD3F668}" type="slidenum">
              <a:rPr lang="ru-RU" altLang="ru-RU"/>
              <a:pPr/>
              <a:t>84</a:t>
            </a:fld>
            <a:endParaRPr lang="ru-RU" altLang="ru-RU"/>
          </a:p>
        </p:txBody>
      </p:sp>
      <p:sp>
        <p:nvSpPr>
          <p:cNvPr id="1389570" name="Rectangle 2"/>
          <p:cNvSpPr>
            <a:spLocks noGrp="1" noRot="1" noChangeAspect="1" noChangeArrowheads="1" noTextEdit="1"/>
          </p:cNvSpPr>
          <p:nvPr>
            <p:ph type="sldImg"/>
          </p:nvPr>
        </p:nvSpPr>
        <p:spPr>
          <a:ln/>
        </p:spPr>
      </p:sp>
      <p:sp>
        <p:nvSpPr>
          <p:cNvPr id="138957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83937E-287D-425A-BDA3-004AFE758926}" type="slidenum">
              <a:rPr lang="ru-RU" altLang="ru-RU"/>
              <a:pPr/>
              <a:t>85</a:t>
            </a:fld>
            <a:endParaRPr lang="ru-RU" altLang="ru-RU"/>
          </a:p>
        </p:txBody>
      </p:sp>
      <p:sp>
        <p:nvSpPr>
          <p:cNvPr id="1391618" name="Rectangle 2"/>
          <p:cNvSpPr>
            <a:spLocks noGrp="1" noRot="1" noChangeAspect="1" noChangeArrowheads="1" noTextEdit="1"/>
          </p:cNvSpPr>
          <p:nvPr>
            <p:ph type="sldImg"/>
          </p:nvPr>
        </p:nvSpPr>
        <p:spPr>
          <a:ln/>
        </p:spPr>
      </p:sp>
      <p:sp>
        <p:nvSpPr>
          <p:cNvPr id="139161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B580D-0277-4461-BAA3-1CC4B883015F}" type="slidenum">
              <a:rPr lang="ru-RU" altLang="ru-RU"/>
              <a:pPr/>
              <a:t>86</a:t>
            </a:fld>
            <a:endParaRPr lang="ru-RU" altLang="ru-RU"/>
          </a:p>
        </p:txBody>
      </p:sp>
      <p:sp>
        <p:nvSpPr>
          <p:cNvPr id="1393666" name="Rectangle 2"/>
          <p:cNvSpPr>
            <a:spLocks noGrp="1" noRot="1" noChangeAspect="1" noChangeArrowheads="1" noTextEdit="1"/>
          </p:cNvSpPr>
          <p:nvPr>
            <p:ph type="sldImg"/>
          </p:nvPr>
        </p:nvSpPr>
        <p:spPr>
          <a:ln/>
        </p:spPr>
      </p:sp>
      <p:sp>
        <p:nvSpPr>
          <p:cNvPr id="139366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1794B-21E1-4136-9877-37107A6ED671}" type="slidenum">
              <a:rPr lang="ru-RU" altLang="ru-RU"/>
              <a:pPr/>
              <a:t>87</a:t>
            </a:fld>
            <a:endParaRPr lang="ru-RU" altLang="ru-RU"/>
          </a:p>
        </p:txBody>
      </p:sp>
      <p:sp>
        <p:nvSpPr>
          <p:cNvPr id="1395714" name="Rectangle 2"/>
          <p:cNvSpPr>
            <a:spLocks noGrp="1" noRot="1" noChangeAspect="1" noChangeArrowheads="1" noTextEdit="1"/>
          </p:cNvSpPr>
          <p:nvPr>
            <p:ph type="sldImg"/>
          </p:nvPr>
        </p:nvSpPr>
        <p:spPr>
          <a:ln/>
        </p:spPr>
      </p:sp>
      <p:sp>
        <p:nvSpPr>
          <p:cNvPr id="139571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D0C4A1-E502-4571-921E-882FD4EAF695}" type="slidenum">
              <a:rPr lang="ru-RU" altLang="ru-RU"/>
              <a:pPr/>
              <a:t>88</a:t>
            </a:fld>
            <a:endParaRPr lang="ru-RU" altLang="ru-RU"/>
          </a:p>
        </p:txBody>
      </p:sp>
      <p:sp>
        <p:nvSpPr>
          <p:cNvPr id="1397762" name="Rectangle 2"/>
          <p:cNvSpPr>
            <a:spLocks noGrp="1" noRot="1" noChangeAspect="1" noChangeArrowheads="1" noTextEdit="1"/>
          </p:cNvSpPr>
          <p:nvPr>
            <p:ph type="sldImg"/>
          </p:nvPr>
        </p:nvSpPr>
        <p:spPr>
          <a:ln/>
        </p:spPr>
      </p:sp>
      <p:sp>
        <p:nvSpPr>
          <p:cNvPr id="139776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F2FE9E-2A34-45FB-BA38-E89136A53FB3}" type="slidenum">
              <a:rPr lang="ru-RU" altLang="ru-RU"/>
              <a:pPr/>
              <a:t>89</a:t>
            </a:fld>
            <a:endParaRPr lang="ru-RU" altLang="ru-RU"/>
          </a:p>
        </p:txBody>
      </p:sp>
      <p:sp>
        <p:nvSpPr>
          <p:cNvPr id="1399810" name="Rectangle 2"/>
          <p:cNvSpPr>
            <a:spLocks noGrp="1" noRot="1" noChangeAspect="1" noChangeArrowheads="1" noTextEdit="1"/>
          </p:cNvSpPr>
          <p:nvPr>
            <p:ph type="sldImg"/>
          </p:nvPr>
        </p:nvSpPr>
        <p:spPr>
          <a:ln/>
        </p:spPr>
      </p:sp>
      <p:sp>
        <p:nvSpPr>
          <p:cNvPr id="139981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9ECB6E-8679-4EFC-8F4D-CDF8D710F908}" type="slidenum">
              <a:rPr lang="ru-RU" altLang="ru-RU"/>
              <a:pPr/>
              <a:t>9</a:t>
            </a:fld>
            <a:endParaRPr lang="ru-RU" altLang="ru-RU"/>
          </a:p>
        </p:txBody>
      </p:sp>
      <p:sp>
        <p:nvSpPr>
          <p:cNvPr id="1235970" name="Rectangle 2"/>
          <p:cNvSpPr>
            <a:spLocks noGrp="1" noRot="1" noChangeAspect="1" noChangeArrowheads="1" noTextEdit="1"/>
          </p:cNvSpPr>
          <p:nvPr>
            <p:ph type="sldImg"/>
          </p:nvPr>
        </p:nvSpPr>
        <p:spPr>
          <a:ln/>
        </p:spPr>
      </p:sp>
      <p:sp>
        <p:nvSpPr>
          <p:cNvPr id="123597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00D58D-BFBB-4075-B7BD-2A19A8E1EB7A}" type="slidenum">
              <a:rPr lang="ru-RU" altLang="ru-RU"/>
              <a:pPr/>
              <a:t>90</a:t>
            </a:fld>
            <a:endParaRPr lang="ru-RU" altLang="ru-RU"/>
          </a:p>
        </p:txBody>
      </p:sp>
      <p:sp>
        <p:nvSpPr>
          <p:cNvPr id="1401858" name="Rectangle 2"/>
          <p:cNvSpPr>
            <a:spLocks noGrp="1" noRot="1" noChangeAspect="1" noChangeArrowheads="1" noTextEdit="1"/>
          </p:cNvSpPr>
          <p:nvPr>
            <p:ph type="sldImg"/>
          </p:nvPr>
        </p:nvSpPr>
        <p:spPr>
          <a:ln/>
        </p:spPr>
      </p:sp>
      <p:sp>
        <p:nvSpPr>
          <p:cNvPr id="140185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D5C7DB-22A1-4739-A98F-D7438D699B8D}" type="slidenum">
              <a:rPr lang="ru-RU" altLang="ru-RU"/>
              <a:pPr/>
              <a:t>91</a:t>
            </a:fld>
            <a:endParaRPr lang="ru-RU" altLang="ru-RU"/>
          </a:p>
        </p:txBody>
      </p:sp>
      <p:sp>
        <p:nvSpPr>
          <p:cNvPr id="1403906" name="Rectangle 2"/>
          <p:cNvSpPr>
            <a:spLocks noGrp="1" noRot="1" noChangeAspect="1" noChangeArrowheads="1" noTextEdit="1"/>
          </p:cNvSpPr>
          <p:nvPr>
            <p:ph type="sldImg"/>
          </p:nvPr>
        </p:nvSpPr>
        <p:spPr>
          <a:ln/>
        </p:spPr>
      </p:sp>
      <p:sp>
        <p:nvSpPr>
          <p:cNvPr id="140390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B546EF-29F8-41C8-B965-B1BBB7920A92}" type="slidenum">
              <a:rPr lang="ru-RU" altLang="ru-RU"/>
              <a:pPr/>
              <a:t>92</a:t>
            </a:fld>
            <a:endParaRPr lang="ru-RU" altLang="ru-RU"/>
          </a:p>
        </p:txBody>
      </p:sp>
      <p:sp>
        <p:nvSpPr>
          <p:cNvPr id="1405954" name="Rectangle 2"/>
          <p:cNvSpPr>
            <a:spLocks noGrp="1" noRot="1" noChangeAspect="1" noChangeArrowheads="1" noTextEdit="1"/>
          </p:cNvSpPr>
          <p:nvPr>
            <p:ph type="sldImg"/>
          </p:nvPr>
        </p:nvSpPr>
        <p:spPr>
          <a:ln/>
        </p:spPr>
      </p:sp>
      <p:sp>
        <p:nvSpPr>
          <p:cNvPr id="1405955"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CB1619-F4D5-4C34-AA34-71107E9ABD6F}" type="slidenum">
              <a:rPr lang="ru-RU" altLang="ru-RU"/>
              <a:pPr/>
              <a:t>93</a:t>
            </a:fld>
            <a:endParaRPr lang="ru-RU" altLang="ru-RU"/>
          </a:p>
        </p:txBody>
      </p:sp>
      <p:sp>
        <p:nvSpPr>
          <p:cNvPr id="1408002" name="Rectangle 2"/>
          <p:cNvSpPr>
            <a:spLocks noGrp="1" noRot="1" noChangeAspect="1" noChangeArrowheads="1" noTextEdit="1"/>
          </p:cNvSpPr>
          <p:nvPr>
            <p:ph type="sldImg"/>
          </p:nvPr>
        </p:nvSpPr>
        <p:spPr>
          <a:ln/>
        </p:spPr>
      </p:sp>
      <p:sp>
        <p:nvSpPr>
          <p:cNvPr id="1408003"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81E1A5-C9FB-433F-A9B9-4C61A896CA89}" type="slidenum">
              <a:rPr lang="ru-RU" altLang="ru-RU"/>
              <a:pPr/>
              <a:t>94</a:t>
            </a:fld>
            <a:endParaRPr lang="ru-RU" altLang="ru-RU"/>
          </a:p>
        </p:txBody>
      </p:sp>
      <p:sp>
        <p:nvSpPr>
          <p:cNvPr id="1410050" name="Rectangle 2"/>
          <p:cNvSpPr>
            <a:spLocks noGrp="1" noRot="1" noChangeAspect="1" noChangeArrowheads="1" noTextEdit="1"/>
          </p:cNvSpPr>
          <p:nvPr>
            <p:ph type="sldImg"/>
          </p:nvPr>
        </p:nvSpPr>
        <p:spPr>
          <a:ln/>
        </p:spPr>
      </p:sp>
      <p:sp>
        <p:nvSpPr>
          <p:cNvPr id="141005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82F53B-F557-4C07-8138-00E3A67E1F19}" type="slidenum">
              <a:rPr lang="ru-RU" altLang="ru-RU"/>
              <a:pPr/>
              <a:t>95</a:t>
            </a:fld>
            <a:endParaRPr lang="ru-RU" altLang="ru-RU"/>
          </a:p>
        </p:txBody>
      </p:sp>
      <p:sp>
        <p:nvSpPr>
          <p:cNvPr id="1412098" name="Rectangle 2"/>
          <p:cNvSpPr>
            <a:spLocks noGrp="1" noRot="1" noChangeAspect="1" noChangeArrowheads="1" noTextEdit="1"/>
          </p:cNvSpPr>
          <p:nvPr>
            <p:ph type="sldImg"/>
          </p:nvPr>
        </p:nvSpPr>
        <p:spPr>
          <a:ln/>
        </p:spPr>
      </p:sp>
      <p:sp>
        <p:nvSpPr>
          <p:cNvPr id="141209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8F55A8-763C-4D9E-A3B2-27E309789C16}" type="slidenum">
              <a:rPr lang="ru-RU" altLang="ru-RU"/>
              <a:pPr/>
              <a:t>96</a:t>
            </a:fld>
            <a:endParaRPr lang="ru-RU" altLang="ru-RU"/>
          </a:p>
        </p:txBody>
      </p:sp>
      <p:sp>
        <p:nvSpPr>
          <p:cNvPr id="1415170" name="Rectangle 2"/>
          <p:cNvSpPr>
            <a:spLocks noGrp="1" noRot="1" noChangeAspect="1" noChangeArrowheads="1" noTextEdit="1"/>
          </p:cNvSpPr>
          <p:nvPr>
            <p:ph type="sldImg"/>
          </p:nvPr>
        </p:nvSpPr>
        <p:spPr>
          <a:ln/>
        </p:spPr>
      </p:sp>
      <p:sp>
        <p:nvSpPr>
          <p:cNvPr id="1415171"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7EA569-B0A9-4A34-88DC-BA3E8CDB5529}" type="slidenum">
              <a:rPr lang="ru-RU" altLang="ru-RU"/>
              <a:pPr/>
              <a:t>97</a:t>
            </a:fld>
            <a:endParaRPr lang="ru-RU" altLang="ru-RU"/>
          </a:p>
        </p:txBody>
      </p:sp>
      <p:sp>
        <p:nvSpPr>
          <p:cNvPr id="1417218" name="Rectangle 2"/>
          <p:cNvSpPr>
            <a:spLocks noGrp="1" noRot="1" noChangeAspect="1" noChangeArrowheads="1" noTextEdit="1"/>
          </p:cNvSpPr>
          <p:nvPr>
            <p:ph type="sldImg"/>
          </p:nvPr>
        </p:nvSpPr>
        <p:spPr>
          <a:ln/>
        </p:spPr>
      </p:sp>
      <p:sp>
        <p:nvSpPr>
          <p:cNvPr id="1417219"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1974BA-447F-4BB7-9AA1-EB483D9C2F44}" type="slidenum">
              <a:rPr lang="ru-RU" altLang="ru-RU"/>
              <a:pPr/>
              <a:t>98</a:t>
            </a:fld>
            <a:endParaRPr lang="ru-RU" altLang="ru-RU"/>
          </a:p>
        </p:txBody>
      </p:sp>
      <p:sp>
        <p:nvSpPr>
          <p:cNvPr id="1419266" name="Rectangle 2"/>
          <p:cNvSpPr>
            <a:spLocks noGrp="1" noRot="1" noChangeAspect="1" noChangeArrowheads="1" noTextEdit="1"/>
          </p:cNvSpPr>
          <p:nvPr>
            <p:ph type="sldImg"/>
          </p:nvPr>
        </p:nvSpPr>
        <p:spPr>
          <a:ln/>
        </p:spPr>
      </p:sp>
      <p:sp>
        <p:nvSpPr>
          <p:cNvPr id="1419267" name="Rectangle 3"/>
          <p:cNvSpPr>
            <a:spLocks noGrp="1" noChangeArrowheads="1"/>
          </p:cNvSpPr>
          <p:nvPr>
            <p:ph type="body" idx="1"/>
          </p:nvPr>
        </p:nvSpPr>
        <p:spPr/>
        <p:txBody>
          <a:bodyPr/>
          <a:lstStyle/>
          <a:p>
            <a:endParaRPr lang="ru-RU" altLang="ru-RU"/>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D122F-1CCC-4A59-A2F1-0C290D36D399}" type="slidenum">
              <a:rPr lang="ru-RU" altLang="ru-RU"/>
              <a:pPr/>
              <a:t>99</a:t>
            </a:fld>
            <a:endParaRPr lang="ru-RU" altLang="ru-RU"/>
          </a:p>
        </p:txBody>
      </p:sp>
      <p:sp>
        <p:nvSpPr>
          <p:cNvPr id="1421314" name="Rectangle 2"/>
          <p:cNvSpPr>
            <a:spLocks noGrp="1" noRot="1" noChangeAspect="1" noChangeArrowheads="1" noTextEdit="1"/>
          </p:cNvSpPr>
          <p:nvPr>
            <p:ph type="sldImg"/>
          </p:nvPr>
        </p:nvSpPr>
        <p:spPr>
          <a:ln/>
        </p:spPr>
      </p:sp>
      <p:sp>
        <p:nvSpPr>
          <p:cNvPr id="1421315" name="Rectangle 3"/>
          <p:cNvSpPr>
            <a:spLocks noGrp="1" noChangeArrowheads="1"/>
          </p:cNvSpPr>
          <p:nvPr>
            <p:ph type="body" idx="1"/>
          </p:nvPr>
        </p:nvSpPr>
        <p:spPr/>
        <p:txBody>
          <a:bodyPr/>
          <a:lstStyle/>
          <a:p>
            <a:endParaRPr lang="ru-RU" alt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fld id="{C15FCC5F-E606-4DAF-880E-2E68F2BC3DBE}" type="datetime1">
              <a:rPr lang="ru-RU" altLang="ru-RU"/>
              <a:pPr/>
              <a:t>18.09.2022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C8892C07-18B8-4597-8C36-C40D22AE0FF6}" type="slidenum">
              <a:rPr lang="ru-RU" altLang="ru-RU"/>
              <a:pPr/>
              <a:t>‹#›</a:t>
            </a:fld>
            <a:endParaRPr lang="ru-RU" altLang="ru-RU"/>
          </a:p>
        </p:txBody>
      </p:sp>
    </p:spTree>
    <p:extLst>
      <p:ext uri="{BB962C8B-B14F-4D97-AF65-F5344CB8AC3E}">
        <p14:creationId xmlns:p14="http://schemas.microsoft.com/office/powerpoint/2010/main" val="2048566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B2A53612-1313-4BBC-B33C-139003096BCA}" type="datetime1">
              <a:rPr lang="ru-RU" altLang="ru-RU"/>
              <a:pPr/>
              <a:t>18.09.2022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F590960D-9987-4581-89A5-AF327D57979F}" type="slidenum">
              <a:rPr lang="ru-RU" altLang="ru-RU"/>
              <a:pPr/>
              <a:t>‹#›</a:t>
            </a:fld>
            <a:endParaRPr lang="ru-RU" altLang="ru-RU"/>
          </a:p>
        </p:txBody>
      </p:sp>
    </p:spTree>
    <p:extLst>
      <p:ext uri="{BB962C8B-B14F-4D97-AF65-F5344CB8AC3E}">
        <p14:creationId xmlns:p14="http://schemas.microsoft.com/office/powerpoint/2010/main" val="111985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DBE4EFFB-CF88-45F0-AD87-8B5D71FF03E0}" type="datetime1">
              <a:rPr lang="ru-RU" altLang="ru-RU"/>
              <a:pPr/>
              <a:t>18.09.2022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42FFA948-D0ED-4A42-8B6D-F7A3330406B1}" type="slidenum">
              <a:rPr lang="ru-RU" altLang="ru-RU"/>
              <a:pPr/>
              <a:t>‹#›</a:t>
            </a:fld>
            <a:endParaRPr lang="ru-RU" altLang="ru-RU"/>
          </a:p>
        </p:txBody>
      </p:sp>
    </p:spTree>
    <p:extLst>
      <p:ext uri="{BB962C8B-B14F-4D97-AF65-F5344CB8AC3E}">
        <p14:creationId xmlns:p14="http://schemas.microsoft.com/office/powerpoint/2010/main" val="3974048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395CE7CE-3EBA-43D4-ADBF-D23452A6250B}" type="datetime1">
              <a:rPr lang="ru-RU" altLang="ru-RU"/>
              <a:pPr/>
              <a:t>18.09.2022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A4DDEFB9-67EC-4FA2-9E88-2D2AAA9F7A8B}" type="slidenum">
              <a:rPr lang="ru-RU" altLang="ru-RU"/>
              <a:pPr/>
              <a:t>‹#›</a:t>
            </a:fld>
            <a:endParaRPr lang="ru-RU" altLang="ru-RU"/>
          </a:p>
        </p:txBody>
      </p:sp>
    </p:spTree>
    <p:extLst>
      <p:ext uri="{BB962C8B-B14F-4D97-AF65-F5344CB8AC3E}">
        <p14:creationId xmlns:p14="http://schemas.microsoft.com/office/powerpoint/2010/main" val="2342722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fld id="{8E797125-5FAB-49D4-A93C-37028983FBD6}" type="datetime1">
              <a:rPr lang="ru-RU" altLang="ru-RU"/>
              <a:pPr/>
              <a:t>18.09.2022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4DD9588D-F8A3-4123-B151-B0308D2661D6}" type="slidenum">
              <a:rPr lang="ru-RU" altLang="ru-RU"/>
              <a:pPr/>
              <a:t>‹#›</a:t>
            </a:fld>
            <a:endParaRPr lang="ru-RU" altLang="ru-RU"/>
          </a:p>
        </p:txBody>
      </p:sp>
    </p:spTree>
    <p:extLst>
      <p:ext uri="{BB962C8B-B14F-4D97-AF65-F5344CB8AC3E}">
        <p14:creationId xmlns:p14="http://schemas.microsoft.com/office/powerpoint/2010/main" val="570153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fld id="{546760C2-1116-4EFA-B09E-5BE67484554C}" type="datetime1">
              <a:rPr lang="ru-RU" altLang="ru-RU"/>
              <a:pPr/>
              <a:t>18.09.2022</a:t>
            </a:fld>
            <a:endParaRPr lang="ru-RU" altLang="ru-RU"/>
          </a:p>
        </p:txBody>
      </p:sp>
      <p:sp>
        <p:nvSpPr>
          <p:cNvPr id="6" name="Нижний колонтитул 5"/>
          <p:cNvSpPr>
            <a:spLocks noGrp="1"/>
          </p:cNvSpPr>
          <p:nvPr>
            <p:ph type="ftr" sz="quarter" idx="11"/>
          </p:nvPr>
        </p:nvSpPr>
        <p:spPr/>
        <p:txBody>
          <a:bodyPr/>
          <a:lstStyle>
            <a:lvl1pPr>
              <a:defRPr/>
            </a:lvl1pPr>
          </a:lstStyle>
          <a:p>
            <a:r>
              <a:rPr lang="ru-RU" altLang="ru-RU"/>
              <a:t>Мельников Д.А.</a:t>
            </a:r>
          </a:p>
        </p:txBody>
      </p:sp>
      <p:sp>
        <p:nvSpPr>
          <p:cNvPr id="7" name="Номер слайда 6"/>
          <p:cNvSpPr>
            <a:spLocks noGrp="1"/>
          </p:cNvSpPr>
          <p:nvPr>
            <p:ph type="sldNum" sz="quarter" idx="12"/>
          </p:nvPr>
        </p:nvSpPr>
        <p:spPr/>
        <p:txBody>
          <a:bodyPr/>
          <a:lstStyle>
            <a:lvl1pPr>
              <a:defRPr/>
            </a:lvl1pPr>
          </a:lstStyle>
          <a:p>
            <a:fld id="{10C9A39A-3D14-4514-A780-4660039E8FBF}" type="slidenum">
              <a:rPr lang="ru-RU" altLang="ru-RU"/>
              <a:pPr/>
              <a:t>‹#›</a:t>
            </a:fld>
            <a:endParaRPr lang="ru-RU" altLang="ru-RU"/>
          </a:p>
        </p:txBody>
      </p:sp>
    </p:spTree>
    <p:extLst>
      <p:ext uri="{BB962C8B-B14F-4D97-AF65-F5344CB8AC3E}">
        <p14:creationId xmlns:p14="http://schemas.microsoft.com/office/powerpoint/2010/main" val="416193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fld id="{55CEFBD2-B25F-4E8E-9DAE-50ECE4710FC2}" type="datetime1">
              <a:rPr lang="ru-RU" altLang="ru-RU"/>
              <a:pPr/>
              <a:t>18.09.2022</a:t>
            </a:fld>
            <a:endParaRPr lang="ru-RU" altLang="ru-RU"/>
          </a:p>
        </p:txBody>
      </p:sp>
      <p:sp>
        <p:nvSpPr>
          <p:cNvPr id="8" name="Нижний колонтитул 7"/>
          <p:cNvSpPr>
            <a:spLocks noGrp="1"/>
          </p:cNvSpPr>
          <p:nvPr>
            <p:ph type="ftr" sz="quarter" idx="11"/>
          </p:nvPr>
        </p:nvSpPr>
        <p:spPr/>
        <p:txBody>
          <a:bodyPr/>
          <a:lstStyle>
            <a:lvl1pPr>
              <a:defRPr/>
            </a:lvl1pPr>
          </a:lstStyle>
          <a:p>
            <a:r>
              <a:rPr lang="ru-RU" altLang="ru-RU"/>
              <a:t>Мельников Д.А.</a:t>
            </a:r>
          </a:p>
        </p:txBody>
      </p:sp>
      <p:sp>
        <p:nvSpPr>
          <p:cNvPr id="9" name="Номер слайда 8"/>
          <p:cNvSpPr>
            <a:spLocks noGrp="1"/>
          </p:cNvSpPr>
          <p:nvPr>
            <p:ph type="sldNum" sz="quarter" idx="12"/>
          </p:nvPr>
        </p:nvSpPr>
        <p:spPr/>
        <p:txBody>
          <a:bodyPr/>
          <a:lstStyle>
            <a:lvl1pPr>
              <a:defRPr/>
            </a:lvl1pPr>
          </a:lstStyle>
          <a:p>
            <a:fld id="{75B8EFDA-B5FA-46A4-A3EB-4D17350E2FB6}" type="slidenum">
              <a:rPr lang="ru-RU" altLang="ru-RU"/>
              <a:pPr/>
              <a:t>‹#›</a:t>
            </a:fld>
            <a:endParaRPr lang="ru-RU" altLang="ru-RU"/>
          </a:p>
        </p:txBody>
      </p:sp>
    </p:spTree>
    <p:extLst>
      <p:ext uri="{BB962C8B-B14F-4D97-AF65-F5344CB8AC3E}">
        <p14:creationId xmlns:p14="http://schemas.microsoft.com/office/powerpoint/2010/main" val="324920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fld id="{12988018-0509-461A-BEAE-149E696471AC}" type="datetime1">
              <a:rPr lang="ru-RU" altLang="ru-RU"/>
              <a:pPr/>
              <a:t>18.09.2022</a:t>
            </a:fld>
            <a:endParaRPr lang="ru-RU" altLang="ru-RU"/>
          </a:p>
        </p:txBody>
      </p:sp>
      <p:sp>
        <p:nvSpPr>
          <p:cNvPr id="4" name="Нижний колонтитул 3"/>
          <p:cNvSpPr>
            <a:spLocks noGrp="1"/>
          </p:cNvSpPr>
          <p:nvPr>
            <p:ph type="ftr" sz="quarter" idx="11"/>
          </p:nvPr>
        </p:nvSpPr>
        <p:spPr/>
        <p:txBody>
          <a:bodyPr/>
          <a:lstStyle>
            <a:lvl1pPr>
              <a:defRPr/>
            </a:lvl1pPr>
          </a:lstStyle>
          <a:p>
            <a:r>
              <a:rPr lang="ru-RU" altLang="ru-RU"/>
              <a:t>Мельников Д.А.</a:t>
            </a:r>
          </a:p>
        </p:txBody>
      </p:sp>
      <p:sp>
        <p:nvSpPr>
          <p:cNvPr id="5" name="Номер слайда 4"/>
          <p:cNvSpPr>
            <a:spLocks noGrp="1"/>
          </p:cNvSpPr>
          <p:nvPr>
            <p:ph type="sldNum" sz="quarter" idx="12"/>
          </p:nvPr>
        </p:nvSpPr>
        <p:spPr/>
        <p:txBody>
          <a:bodyPr/>
          <a:lstStyle>
            <a:lvl1pPr>
              <a:defRPr/>
            </a:lvl1pPr>
          </a:lstStyle>
          <a:p>
            <a:fld id="{52804B4A-568D-47BB-B6DD-C82E8ACB3376}" type="slidenum">
              <a:rPr lang="ru-RU" altLang="ru-RU"/>
              <a:pPr/>
              <a:t>‹#›</a:t>
            </a:fld>
            <a:endParaRPr lang="ru-RU" altLang="ru-RU"/>
          </a:p>
        </p:txBody>
      </p:sp>
    </p:spTree>
    <p:extLst>
      <p:ext uri="{BB962C8B-B14F-4D97-AF65-F5344CB8AC3E}">
        <p14:creationId xmlns:p14="http://schemas.microsoft.com/office/powerpoint/2010/main" val="154194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fld id="{EEB6C5ED-6910-4B88-8B93-65CA55483805}" type="datetime1">
              <a:rPr lang="ru-RU" altLang="ru-RU"/>
              <a:pPr/>
              <a:t>18.09.2022</a:t>
            </a:fld>
            <a:endParaRPr lang="ru-RU" altLang="ru-RU"/>
          </a:p>
        </p:txBody>
      </p:sp>
      <p:sp>
        <p:nvSpPr>
          <p:cNvPr id="3" name="Нижний колонтитул 2"/>
          <p:cNvSpPr>
            <a:spLocks noGrp="1"/>
          </p:cNvSpPr>
          <p:nvPr>
            <p:ph type="ftr" sz="quarter" idx="11"/>
          </p:nvPr>
        </p:nvSpPr>
        <p:spPr/>
        <p:txBody>
          <a:bodyPr/>
          <a:lstStyle>
            <a:lvl1pPr>
              <a:defRPr/>
            </a:lvl1pPr>
          </a:lstStyle>
          <a:p>
            <a:r>
              <a:rPr lang="ru-RU" altLang="ru-RU"/>
              <a:t>Мельников Д.А.</a:t>
            </a:r>
          </a:p>
        </p:txBody>
      </p:sp>
      <p:sp>
        <p:nvSpPr>
          <p:cNvPr id="4" name="Номер слайда 3"/>
          <p:cNvSpPr>
            <a:spLocks noGrp="1"/>
          </p:cNvSpPr>
          <p:nvPr>
            <p:ph type="sldNum" sz="quarter" idx="12"/>
          </p:nvPr>
        </p:nvSpPr>
        <p:spPr/>
        <p:txBody>
          <a:bodyPr/>
          <a:lstStyle>
            <a:lvl1pPr>
              <a:defRPr/>
            </a:lvl1pPr>
          </a:lstStyle>
          <a:p>
            <a:fld id="{DFDEE359-42E2-40F9-B385-FCE95E942AB0}" type="slidenum">
              <a:rPr lang="ru-RU" altLang="ru-RU"/>
              <a:pPr/>
              <a:t>‹#›</a:t>
            </a:fld>
            <a:endParaRPr lang="ru-RU" altLang="ru-RU"/>
          </a:p>
        </p:txBody>
      </p:sp>
    </p:spTree>
    <p:extLst>
      <p:ext uri="{BB962C8B-B14F-4D97-AF65-F5344CB8AC3E}">
        <p14:creationId xmlns:p14="http://schemas.microsoft.com/office/powerpoint/2010/main" val="97793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ACD66198-EF10-4496-BD20-FD49A6A059BA}" type="datetime1">
              <a:rPr lang="ru-RU" altLang="ru-RU"/>
              <a:pPr/>
              <a:t>18.09.2022</a:t>
            </a:fld>
            <a:endParaRPr lang="ru-RU" altLang="ru-RU"/>
          </a:p>
        </p:txBody>
      </p:sp>
      <p:sp>
        <p:nvSpPr>
          <p:cNvPr id="6" name="Нижний колонтитул 5"/>
          <p:cNvSpPr>
            <a:spLocks noGrp="1"/>
          </p:cNvSpPr>
          <p:nvPr>
            <p:ph type="ftr" sz="quarter" idx="11"/>
          </p:nvPr>
        </p:nvSpPr>
        <p:spPr/>
        <p:txBody>
          <a:bodyPr/>
          <a:lstStyle>
            <a:lvl1pPr>
              <a:defRPr/>
            </a:lvl1pPr>
          </a:lstStyle>
          <a:p>
            <a:r>
              <a:rPr lang="ru-RU" altLang="ru-RU"/>
              <a:t>Мельников Д.А.</a:t>
            </a:r>
          </a:p>
        </p:txBody>
      </p:sp>
      <p:sp>
        <p:nvSpPr>
          <p:cNvPr id="7" name="Номер слайда 6"/>
          <p:cNvSpPr>
            <a:spLocks noGrp="1"/>
          </p:cNvSpPr>
          <p:nvPr>
            <p:ph type="sldNum" sz="quarter" idx="12"/>
          </p:nvPr>
        </p:nvSpPr>
        <p:spPr/>
        <p:txBody>
          <a:bodyPr/>
          <a:lstStyle>
            <a:lvl1pPr>
              <a:defRPr/>
            </a:lvl1pPr>
          </a:lstStyle>
          <a:p>
            <a:fld id="{2E142DBA-1915-4DB0-B81C-257FB95F777F}" type="slidenum">
              <a:rPr lang="ru-RU" altLang="ru-RU"/>
              <a:pPr/>
              <a:t>‹#›</a:t>
            </a:fld>
            <a:endParaRPr lang="ru-RU" altLang="ru-RU"/>
          </a:p>
        </p:txBody>
      </p:sp>
    </p:spTree>
    <p:extLst>
      <p:ext uri="{BB962C8B-B14F-4D97-AF65-F5344CB8AC3E}">
        <p14:creationId xmlns:p14="http://schemas.microsoft.com/office/powerpoint/2010/main" val="189641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577F485D-F978-4D31-A785-B379F2F11CFE}" type="datetime1">
              <a:rPr lang="ru-RU" altLang="ru-RU"/>
              <a:pPr/>
              <a:t>18.09.2022</a:t>
            </a:fld>
            <a:endParaRPr lang="ru-RU" altLang="ru-RU"/>
          </a:p>
        </p:txBody>
      </p:sp>
      <p:sp>
        <p:nvSpPr>
          <p:cNvPr id="6" name="Нижний колонтитул 5"/>
          <p:cNvSpPr>
            <a:spLocks noGrp="1"/>
          </p:cNvSpPr>
          <p:nvPr>
            <p:ph type="ftr" sz="quarter" idx="11"/>
          </p:nvPr>
        </p:nvSpPr>
        <p:spPr/>
        <p:txBody>
          <a:bodyPr/>
          <a:lstStyle>
            <a:lvl1pPr>
              <a:defRPr/>
            </a:lvl1pPr>
          </a:lstStyle>
          <a:p>
            <a:r>
              <a:rPr lang="ru-RU" altLang="ru-RU"/>
              <a:t>Мельников Д.А.</a:t>
            </a:r>
          </a:p>
        </p:txBody>
      </p:sp>
      <p:sp>
        <p:nvSpPr>
          <p:cNvPr id="7" name="Номер слайда 6"/>
          <p:cNvSpPr>
            <a:spLocks noGrp="1"/>
          </p:cNvSpPr>
          <p:nvPr>
            <p:ph type="sldNum" sz="quarter" idx="12"/>
          </p:nvPr>
        </p:nvSpPr>
        <p:spPr/>
        <p:txBody>
          <a:bodyPr/>
          <a:lstStyle>
            <a:lvl1pPr>
              <a:defRPr/>
            </a:lvl1pPr>
          </a:lstStyle>
          <a:p>
            <a:fld id="{373FE28F-F446-4794-BED7-5AAF7AC8E3FE}" type="slidenum">
              <a:rPr lang="ru-RU" altLang="ru-RU"/>
              <a:pPr/>
              <a:t>‹#›</a:t>
            </a:fld>
            <a:endParaRPr lang="ru-RU" altLang="ru-RU"/>
          </a:p>
        </p:txBody>
      </p:sp>
    </p:spTree>
    <p:extLst>
      <p:ext uri="{BB962C8B-B14F-4D97-AF65-F5344CB8AC3E}">
        <p14:creationId xmlns:p14="http://schemas.microsoft.com/office/powerpoint/2010/main" val="286677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defRPr sz="1400"/>
            </a:lvl1pPr>
          </a:lstStyle>
          <a:p>
            <a:fld id="{EE8A8F95-463A-46DE-8162-51F16B15F8B1}" type="datetime1">
              <a:rPr lang="ru-RU" altLang="ru-RU"/>
              <a:pPr/>
              <a:t>18.09.2022</a:t>
            </a:fld>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r>
              <a:rPr lang="ru-RU" altLang="ru-RU"/>
              <a:t>Мельников Д.А.</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71BD4DE5-9F91-41F9-A855-CA03AFE4FA50}"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47813" y="6021388"/>
            <a:ext cx="6400800" cy="673100"/>
          </a:xfrm>
        </p:spPr>
        <p:txBody>
          <a:bodyPr/>
          <a:lstStyle/>
          <a:p>
            <a:pPr>
              <a:lnSpc>
                <a:spcPct val="80000"/>
              </a:lnSpc>
            </a:pPr>
            <a:r>
              <a:rPr lang="ru-RU" altLang="ru-RU" sz="2000" dirty="0">
                <a:solidFill>
                  <a:schemeClr val="accent2"/>
                </a:solidFill>
                <a:effectLst>
                  <a:outerShdw blurRad="38100" dist="38100" dir="2700000" algn="tl">
                    <a:srgbClr val="C0C0C0"/>
                  </a:outerShdw>
                </a:effectLst>
              </a:rPr>
              <a:t>МЕЛЬНИКОВ Дмитрий Анатольевич</a:t>
            </a:r>
          </a:p>
          <a:p>
            <a:pPr>
              <a:lnSpc>
                <a:spcPct val="80000"/>
              </a:lnSpc>
            </a:pPr>
            <a:r>
              <a:rPr lang="ru-RU" altLang="ru-RU" sz="2000" dirty="0" smtClean="0">
                <a:solidFill>
                  <a:schemeClr val="accent2"/>
                </a:solidFill>
                <a:effectLst>
                  <a:outerShdw blurRad="38100" dist="38100" dir="2700000" algn="tl">
                    <a:srgbClr val="C0C0C0"/>
                  </a:outerShdw>
                </a:effectLst>
              </a:rPr>
              <a:t>доктор </a:t>
            </a:r>
            <a:r>
              <a:rPr lang="ru-RU" altLang="ru-RU" sz="2000" dirty="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0" y="4829175"/>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2055"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endParaRPr lang="ru-RU" altLang="ru-RU" sz="1800"/>
          </a:p>
        </p:txBody>
      </p:sp>
      <p:sp>
        <p:nvSpPr>
          <p:cNvPr id="2058" name="Text Box 10"/>
          <p:cNvSpPr txBox="1">
            <a:spLocks noChangeArrowheads="1"/>
          </p:cNvSpPr>
          <p:nvPr/>
        </p:nvSpPr>
        <p:spPr bwMode="auto">
          <a:xfrm>
            <a:off x="989013" y="3444875"/>
            <a:ext cx="7153275" cy="11271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ru-RU" altLang="ru-RU" sz="2000" b="1">
                <a:solidFill>
                  <a:srgbClr val="336600"/>
                </a:solidFill>
              </a:rPr>
              <a:t>Раздел </a:t>
            </a:r>
            <a:r>
              <a:rPr lang="en-US" altLang="ru-RU" sz="2000" b="1">
                <a:solidFill>
                  <a:srgbClr val="336600"/>
                </a:solidFill>
              </a:rPr>
              <a:t>II: </a:t>
            </a:r>
            <a:r>
              <a:rPr lang="ru-RU" altLang="ru-RU" sz="2000" b="1">
                <a:solidFill>
                  <a:srgbClr val="336600"/>
                </a:solidFill>
              </a:rPr>
              <a:t>ОРГАНИЗАЦИЯ  ИНФОРМАЦИОННОГО ВЗАИМОДЕЙСТВИЯ</a:t>
            </a:r>
            <a:r>
              <a:rPr lang="en-US" altLang="ru-RU" sz="2000" b="1">
                <a:solidFill>
                  <a:srgbClr val="336600"/>
                </a:solidFill>
              </a:rPr>
              <a:t> </a:t>
            </a:r>
            <a:r>
              <a:rPr lang="ru-RU" altLang="ru-RU" sz="2000" b="1">
                <a:solidFill>
                  <a:srgbClr val="336600"/>
                </a:solidFill>
              </a:rPr>
              <a:t>В </a:t>
            </a:r>
            <a:r>
              <a:rPr lang="ru-RU" altLang="ru-RU" sz="2400" b="1">
                <a:solidFill>
                  <a:srgbClr val="336600"/>
                </a:solidFill>
              </a:rPr>
              <a:t>ИТС</a:t>
            </a:r>
            <a:r>
              <a:rPr lang="ru-RU" altLang="ru-RU" sz="2000" b="1">
                <a:solidFill>
                  <a:srgbClr val="336600"/>
                </a:solidFill>
              </a:rPr>
              <a:t> ГЛОБАЛЬНОГО СООБЩЕСТВА </a:t>
            </a:r>
            <a:r>
              <a:rPr lang="ru-RU" altLang="ru-RU" sz="2400" b="1">
                <a:solidFill>
                  <a:srgbClr val="336600"/>
                </a:solidFill>
              </a:rPr>
              <a:t>INTERNET</a:t>
            </a:r>
            <a:r>
              <a:rPr lang="ru-RU" altLang="ru-RU" sz="2000" b="1">
                <a:solidFill>
                  <a:srgbClr val="336600"/>
                </a:solidFill>
              </a:rPr>
              <a:t> </a:t>
            </a:r>
          </a:p>
        </p:txBody>
      </p:sp>
      <p:sp>
        <p:nvSpPr>
          <p:cNvPr id="2060" name="Text Box 12"/>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ru-RU" altLang="ru-RU" sz="2400" b="1" i="1">
                <a:solidFill>
                  <a:srgbClr val="CC0000"/>
                </a:solidFill>
              </a:rPr>
              <a:t>КУРС ЛЕКЦИЙ</a:t>
            </a:r>
          </a:p>
          <a:p>
            <a:pPr>
              <a:spcBef>
                <a:spcPct val="0"/>
              </a:spcBef>
            </a:pPr>
            <a:endParaRPr lang="ru-RU" altLang="ru-RU" sz="2400" b="1">
              <a:solidFill>
                <a:srgbClr val="CC0000"/>
              </a:solidFill>
            </a:endParaRPr>
          </a:p>
          <a:p>
            <a:pPr>
              <a:spcBef>
                <a:spcPct val="0"/>
              </a:spcBef>
            </a:pPr>
            <a:r>
              <a:rPr lang="ru-RU" altLang="ru-RU" b="1">
                <a:solidFill>
                  <a:srgbClr val="FF0000"/>
                </a:solidFill>
              </a:rPr>
              <a:t>ОРГАНИЗАЦИЯ И</a:t>
            </a:r>
          </a:p>
          <a:p>
            <a:pPr>
              <a:spcBef>
                <a:spcPct val="0"/>
              </a:spcBef>
            </a:pPr>
            <a:r>
              <a:rPr lang="ru-RU" altLang="ru-RU" b="1">
                <a:solidFill>
                  <a:srgbClr val="FF0000"/>
                </a:solidFill>
              </a:rPr>
              <a:t>ОБЕСПЕЧЕНИЕ БЕЗОПАСНОСТИ</a:t>
            </a:r>
          </a:p>
          <a:p>
            <a:pPr>
              <a:spcBef>
                <a:spcPct val="0"/>
              </a:spcBef>
            </a:pPr>
            <a:r>
              <a:rPr lang="ru-RU" altLang="ru-RU" b="1">
                <a:solidFill>
                  <a:srgbClr val="FF0000"/>
                </a:solidFill>
              </a:rPr>
              <a:t>ИНФОРМАЦИОННО-ТЕХНОЛОГИЧЕСКИХ</a:t>
            </a:r>
          </a:p>
          <a:p>
            <a:pPr>
              <a:spcBef>
                <a:spcPct val="0"/>
              </a:spcBef>
            </a:pPr>
            <a:r>
              <a:rPr lang="ru-RU" altLang="ru-RU" b="1">
                <a:solidFill>
                  <a:srgbClr val="FF0000"/>
                </a:solidFill>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99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36995" name="Text Box 3"/>
          <p:cNvSpPr txBox="1">
            <a:spLocks noChangeArrowheads="1"/>
          </p:cNvSpPr>
          <p:nvPr/>
        </p:nvSpPr>
        <p:spPr bwMode="auto">
          <a:xfrm>
            <a:off x="0" y="1184275"/>
            <a:ext cx="9144000" cy="547842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nSpc>
                <a:spcPts val="3500"/>
              </a:lnSpc>
              <a:spcBef>
                <a:spcPts val="0"/>
              </a:spcBef>
            </a:pPr>
            <a:r>
              <a:rPr lang="ru-RU" altLang="ru-RU" dirty="0">
                <a:solidFill>
                  <a:srgbClr val="800080"/>
                </a:solidFill>
              </a:rPr>
              <a:t>Вторичные серверы связаны с одним или несколькими вышележащими серверами и </a:t>
            </a:r>
            <a:r>
              <a:rPr lang="ru-RU" altLang="ru-RU" dirty="0" smtClean="0">
                <a:solidFill>
                  <a:srgbClr val="800080"/>
                </a:solidFill>
              </a:rPr>
              <a:t>одним</a:t>
            </a:r>
          </a:p>
          <a:p>
            <a:pPr>
              <a:lnSpc>
                <a:spcPts val="3500"/>
              </a:lnSpc>
              <a:spcBef>
                <a:spcPts val="0"/>
              </a:spcBef>
            </a:pPr>
            <a:r>
              <a:rPr lang="ru-RU" altLang="ru-RU" dirty="0" smtClean="0">
                <a:solidFill>
                  <a:srgbClr val="800080"/>
                </a:solidFill>
              </a:rPr>
              <a:t>или </a:t>
            </a:r>
            <a:r>
              <a:rPr lang="ru-RU" altLang="ru-RU" dirty="0">
                <a:solidFill>
                  <a:srgbClr val="800080"/>
                </a:solidFill>
              </a:rPr>
              <a:t>несколькими нижележащими серверами или клиентами. С целью поддержания стабильности в больших </a:t>
            </a:r>
            <a:r>
              <a:rPr lang="en-US" altLang="ru-RU" dirty="0">
                <a:solidFill>
                  <a:srgbClr val="800080"/>
                </a:solidFill>
              </a:rPr>
              <a:t>NTP</a:t>
            </a:r>
            <a:r>
              <a:rPr lang="ru-RU" altLang="ru-RU" dirty="0">
                <a:solidFill>
                  <a:srgbClr val="800080"/>
                </a:solidFill>
              </a:rPr>
              <a:t>-подсетях синхронизации, целесообразно, чтобы вторичные серверы полностью соответствовали данному </a:t>
            </a:r>
            <a:r>
              <a:rPr lang="en-US" altLang="ru-RU" dirty="0">
                <a:solidFill>
                  <a:srgbClr val="800080"/>
                </a:solidFill>
              </a:rPr>
              <a:t>NTPv</a:t>
            </a:r>
            <a:r>
              <a:rPr lang="ru-RU" altLang="ru-RU" dirty="0">
                <a:solidFill>
                  <a:srgbClr val="800080"/>
                </a:solidFill>
              </a:rPr>
              <a:t>4-протоколу. Допускается использование альтернативных алгоритмов, однако, их выходные параметры должны быть идентичны тем, которые имеют алгоритмы, представленные в данном стандарте.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3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422339" name="Text Box 3"/>
          <p:cNvSpPr txBox="1">
            <a:spLocks noChangeArrowheads="1"/>
          </p:cNvSpPr>
          <p:nvPr/>
        </p:nvSpPr>
        <p:spPr bwMode="auto">
          <a:xfrm>
            <a:off x="228600" y="1068388"/>
            <a:ext cx="8632825"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spcBef>
                <a:spcPct val="0"/>
              </a:spcBef>
            </a:pPr>
            <a:r>
              <a:rPr lang="ru-RU" altLang="ru-RU">
                <a:solidFill>
                  <a:srgbClr val="800080"/>
                </a:solidFill>
              </a:rPr>
              <a:t>Процедурная характеристика </a:t>
            </a:r>
            <a:r>
              <a:rPr lang="en-US" altLang="ru-RU">
                <a:solidFill>
                  <a:srgbClr val="800080"/>
                </a:solidFill>
              </a:rPr>
              <a:t>NTPv</a:t>
            </a:r>
            <a:r>
              <a:rPr lang="ru-RU" altLang="ru-RU">
                <a:solidFill>
                  <a:srgbClr val="800080"/>
                </a:solidFill>
              </a:rPr>
              <a:t>4-протокола, по определению, способна защитить систему от повторной передачи ответного </a:t>
            </a:r>
            <a:r>
              <a:rPr lang="en-US" altLang="ru-RU">
                <a:solidFill>
                  <a:srgbClr val="800080"/>
                </a:solidFill>
              </a:rPr>
              <a:t>NTPv</a:t>
            </a:r>
            <a:r>
              <a:rPr lang="ru-RU" altLang="ru-RU">
                <a:solidFill>
                  <a:srgbClr val="800080"/>
                </a:solidFill>
              </a:rPr>
              <a:t>4-сообщения сервера. Однако она не способна предотвратить повторную передачу ответного </a:t>
            </a:r>
            <a:r>
              <a:rPr lang="en-US" altLang="ru-RU">
                <a:solidFill>
                  <a:srgbClr val="800080"/>
                </a:solidFill>
              </a:rPr>
              <a:t>NTPv</a:t>
            </a:r>
            <a:r>
              <a:rPr lang="ru-RU" altLang="ru-RU">
                <a:solidFill>
                  <a:srgbClr val="800080"/>
                </a:solidFill>
              </a:rPr>
              <a:t>4-сообщения клиента, при реализации которой сервер отправит ответное </a:t>
            </a:r>
            <a:r>
              <a:rPr lang="en-US" altLang="ru-RU">
                <a:solidFill>
                  <a:srgbClr val="800080"/>
                </a:solidFill>
              </a:rPr>
              <a:t>NTPv</a:t>
            </a:r>
            <a:r>
              <a:rPr lang="ru-RU" altLang="ru-RU">
                <a:solidFill>
                  <a:srgbClr val="800080"/>
                </a:solidFill>
              </a:rPr>
              <a:t>4-сообщение с новыми значениями </a:t>
            </a:r>
            <a:r>
              <a:rPr lang="en-US" altLang="ru-RU" i="1">
                <a:solidFill>
                  <a:srgbClr val="800080"/>
                </a:solidFill>
              </a:rPr>
              <a:t>T</a:t>
            </a:r>
            <a:r>
              <a:rPr lang="ru-RU" altLang="ru-RU" i="1" baseline="-25000">
                <a:solidFill>
                  <a:srgbClr val="800080"/>
                </a:solidFill>
              </a:rPr>
              <a:t>2</a:t>
            </a:r>
            <a:r>
              <a:rPr lang="ru-RU" altLang="ru-RU">
                <a:solidFill>
                  <a:srgbClr val="800080"/>
                </a:solidFill>
              </a:rPr>
              <a:t> и </a:t>
            </a:r>
            <a:r>
              <a:rPr lang="en-US" altLang="ru-RU" i="1">
                <a:solidFill>
                  <a:srgbClr val="800080"/>
                </a:solidFill>
              </a:rPr>
              <a:t>T</a:t>
            </a:r>
            <a:r>
              <a:rPr lang="ru-RU" altLang="ru-RU" i="1" baseline="-25000">
                <a:solidFill>
                  <a:srgbClr val="800080"/>
                </a:solidFill>
              </a:rPr>
              <a:t>3</a:t>
            </a:r>
            <a:r>
              <a:rPr lang="ru-RU" altLang="ru-RU">
                <a:solidFill>
                  <a:srgbClr val="800080"/>
                </a:solidFill>
              </a:rPr>
              <a:t>, и после этого будут рассчитаны некорректные значения сдвига и задержки. Эта уязвимость может быть устранена путём обнуления значения переменной состояния “</a:t>
            </a:r>
            <a:r>
              <a:rPr lang="en-US" altLang="ru-RU">
                <a:solidFill>
                  <a:srgbClr val="800080"/>
                </a:solidFill>
              </a:rPr>
              <a:t>xmt</a:t>
            </a:r>
            <a:r>
              <a:rPr lang="ru-RU" altLang="ru-RU">
                <a:solidFill>
                  <a:srgbClr val="800080"/>
                </a:solidFill>
              </a:rPr>
              <a:t>” после вычисления значений сдвига и задержки.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39043" name="Text Box 3"/>
          <p:cNvSpPr txBox="1">
            <a:spLocks noChangeArrowheads="1"/>
          </p:cNvSpPr>
          <p:nvPr/>
        </p:nvSpPr>
        <p:spPr bwMode="auto">
          <a:xfrm>
            <a:off x="0" y="52546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ru-RU" altLang="ru-RU" sz="2400" b="1">
                <a:solidFill>
                  <a:srgbClr val="CC0000"/>
                </a:solidFill>
                <a:latin typeface="Tahoma" panose="020B0604030504040204" pitchFamily="34" charset="0"/>
              </a:rPr>
              <a:t>1</a:t>
            </a:r>
            <a:r>
              <a:rPr lang="en-US" altLang="ru-RU" sz="2400" b="1">
                <a:solidFill>
                  <a:srgbClr val="CC0000"/>
                </a:solidFill>
                <a:latin typeface="Tahoma" panose="020B0604030504040204" pitchFamily="34" charset="0"/>
              </a:rPr>
              <a:t>9</a:t>
            </a:r>
            <a:r>
              <a:rPr lang="ru-RU" altLang="ru-RU" sz="2400" b="1">
                <a:solidFill>
                  <a:srgbClr val="CC0000"/>
                </a:solidFill>
                <a:latin typeface="Tahoma" panose="020B0604030504040204" pitchFamily="34" charset="0"/>
              </a:rPr>
              <a:t>.3. </a:t>
            </a:r>
            <a:r>
              <a:rPr lang="ru-RU" altLang="ru-RU" sz="2400" b="1">
                <a:solidFill>
                  <a:srgbClr val="CC0000"/>
                </a:solidFill>
              </a:rPr>
              <a:t>Разновидности функционирования протокола </a:t>
            </a:r>
          </a:p>
        </p:txBody>
      </p:sp>
      <p:sp>
        <p:nvSpPr>
          <p:cNvPr id="1239044" name="Text Box 4"/>
          <p:cNvSpPr txBox="1">
            <a:spLocks noChangeArrowheads="1"/>
          </p:cNvSpPr>
          <p:nvPr/>
        </p:nvSpPr>
        <p:spPr bwMode="auto">
          <a:xfrm>
            <a:off x="0" y="1465263"/>
            <a:ext cx="9144000" cy="946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dirty="0">
                <a:solidFill>
                  <a:srgbClr val="800080"/>
                </a:solidFill>
              </a:rPr>
              <a:t>Существует три разновидности функционирования </a:t>
            </a:r>
            <a:r>
              <a:rPr lang="en-US" altLang="ru-RU" dirty="0">
                <a:solidFill>
                  <a:srgbClr val="800080"/>
                </a:solidFill>
              </a:rPr>
              <a:t>NTPv</a:t>
            </a:r>
            <a:r>
              <a:rPr lang="ru-RU" altLang="ru-RU" dirty="0">
                <a:solidFill>
                  <a:srgbClr val="800080"/>
                </a:solidFill>
              </a:rPr>
              <a:t>4-протокола (рис.19.2):</a:t>
            </a:r>
          </a:p>
        </p:txBody>
      </p:sp>
      <p:graphicFrame>
        <p:nvGraphicFramePr>
          <p:cNvPr id="1239250" name="Group 210"/>
          <p:cNvGraphicFramePr>
            <a:graphicFrameLocks noGrp="1"/>
          </p:cNvGraphicFramePr>
          <p:nvPr/>
        </p:nvGraphicFramePr>
        <p:xfrm>
          <a:off x="269875" y="2732088"/>
          <a:ext cx="8655050" cy="2942400"/>
        </p:xfrm>
        <a:graphic>
          <a:graphicData uri="http://schemas.openxmlformats.org/drawingml/2006/table">
            <a:tbl>
              <a:tblPr/>
              <a:tblGrid>
                <a:gridCol w="4624388">
                  <a:extLst>
                    <a:ext uri="{9D8B030D-6E8A-4147-A177-3AD203B41FA5}">
                      <a16:colId xmlns:a16="http://schemas.microsoft.com/office/drawing/2014/main" val="1756858990"/>
                    </a:ext>
                  </a:extLst>
                </a:gridCol>
                <a:gridCol w="1735137">
                  <a:extLst>
                    <a:ext uri="{9D8B030D-6E8A-4147-A177-3AD203B41FA5}">
                      <a16:colId xmlns:a16="http://schemas.microsoft.com/office/drawing/2014/main" val="1217928265"/>
                    </a:ext>
                  </a:extLst>
                </a:gridCol>
                <a:gridCol w="2295525">
                  <a:extLst>
                    <a:ext uri="{9D8B030D-6E8A-4147-A177-3AD203B41FA5}">
                      <a16:colId xmlns:a16="http://schemas.microsoft.com/office/drawing/2014/main" val="2852886855"/>
                    </a:ext>
                  </a:extLst>
                </a:gridCol>
              </a:tblGrid>
              <a:tr h="396875">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Режимы функционирования</a:t>
                      </a:r>
                    </a:p>
                  </a:txBody>
                  <a:tcPr marL="18000" marR="18000" marT="36000" marB="3600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CFFD9"/>
                    </a:solidFill>
                  </a:tcPr>
                </a:tc>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0"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Кодирование</a:t>
                      </a:r>
                    </a:p>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0"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режима</a:t>
                      </a:r>
                    </a:p>
                  </a:txBody>
                  <a:tcPr marL="18000" marR="18000" marT="36000" marB="3600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DDF2FF"/>
                    </a:solidFill>
                  </a:tcPr>
                </a:tc>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0" i="0" u="none" strike="noStrike" cap="none" normalizeH="0" baseline="0" smtClean="0">
                          <a:ln>
                            <a:noFill/>
                          </a:ln>
                          <a:solidFill>
                            <a:schemeClr val="accent2"/>
                          </a:solidFill>
                          <a:effectLst>
                            <a:outerShdw blurRad="38100" dist="38100" dir="2700000" algn="tl">
                              <a:srgbClr val="C0C0C0"/>
                            </a:outerShdw>
                          </a:effectLst>
                          <a:latin typeface="Arial" panose="020B0604020202020204" pitchFamily="34" charset="0"/>
                          <a:cs typeface="Arial" panose="020B0604020202020204" pitchFamily="34" charset="0"/>
                        </a:rPr>
                        <a:t>Режим обработки пакетов</a:t>
                      </a:r>
                    </a:p>
                  </a:txBody>
                  <a:tcPr marL="18000" marR="18000" marT="36000" marB="36000" anchor="ctr" anchorCtr="1"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3FF"/>
                    </a:solidFill>
                  </a:tcPr>
                </a:tc>
                <a:extLst>
                  <a:ext uri="{0D108BD9-81ED-4DB2-BD59-A6C34878D82A}">
                    <a16:rowId xmlns:a16="http://schemas.microsoft.com/office/drawing/2014/main" val="231462008"/>
                  </a:ext>
                </a:extLst>
              </a:tr>
              <a:tr h="244475">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0"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Симметричный активный</a:t>
                      </a:r>
                    </a:p>
                  </a:txBody>
                  <a:tcPr marL="18000" marR="18000" marT="36000" marB="3600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CFFD9"/>
                    </a:solidFill>
                  </a:tcPr>
                </a:tc>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1</a:t>
                      </a:r>
                    </a:p>
                  </a:txBody>
                  <a:tcPr marL="18000" marR="18000" marT="36000" marB="3600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DDF2FF"/>
                    </a:solidFill>
                  </a:tcPr>
                </a:tc>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1" i="1" u="none" strike="noStrike" cap="none" normalizeH="0" baseline="0" smtClean="0">
                          <a:ln>
                            <a:noFill/>
                          </a:ln>
                          <a:solidFill>
                            <a:schemeClr val="accent2"/>
                          </a:solidFill>
                          <a:effectLst>
                            <a:outerShdw blurRad="38100" dist="38100" dir="2700000" algn="tl">
                              <a:srgbClr val="C0C0C0"/>
                            </a:outerShdw>
                          </a:effectLst>
                          <a:latin typeface="Tahoma" panose="020B0604030504040204" pitchFamily="34" charset="0"/>
                          <a:ea typeface="MS Mincho" pitchFamily="49" charset="-128"/>
                          <a:cs typeface="Arial" panose="020B0604020202020204" pitchFamily="34" charset="0"/>
                        </a:rPr>
                        <a:t>1 </a:t>
                      </a:r>
                      <a:r>
                        <a:rPr kumimoji="0" lang="ru-RU" altLang="ru-RU" sz="2000" b="1" i="1" u="none" strike="noStrike" cap="none" normalizeH="0" baseline="0" smtClean="0">
                          <a:ln>
                            <a:noFill/>
                          </a:ln>
                          <a:solidFill>
                            <a:schemeClr val="accent2"/>
                          </a:solidFill>
                          <a:effectLst>
                            <a:outerShdw blurRad="38100" dist="38100" dir="2700000" algn="tl">
                              <a:srgbClr val="C0C0C0"/>
                            </a:outerShdw>
                          </a:effectLst>
                          <a:latin typeface="Tahoma" panose="020B0604030504040204" pitchFamily="34" charset="0"/>
                          <a:cs typeface="Arial" panose="020B0604020202020204" pitchFamily="34" charset="0"/>
                        </a:rPr>
                        <a:t>или </a:t>
                      </a:r>
                      <a:r>
                        <a:rPr kumimoji="0" lang="ru-RU" altLang="ru-RU" sz="2000" b="1" i="1" u="none" strike="noStrike" cap="none" normalizeH="0" baseline="0" smtClean="0">
                          <a:ln>
                            <a:noFill/>
                          </a:ln>
                          <a:solidFill>
                            <a:schemeClr val="accent2"/>
                          </a:solidFill>
                          <a:effectLst>
                            <a:outerShdw blurRad="38100" dist="38100" dir="2700000" algn="tl">
                              <a:srgbClr val="C0C0C0"/>
                            </a:outerShdw>
                          </a:effectLst>
                          <a:latin typeface="Tahoma" panose="020B0604030504040204" pitchFamily="34" charset="0"/>
                          <a:ea typeface="MS Mincho" pitchFamily="49" charset="-128"/>
                          <a:cs typeface="Arial" panose="020B0604020202020204" pitchFamily="34" charset="0"/>
                        </a:rPr>
                        <a:t>2</a:t>
                      </a:r>
                      <a:endParaRPr kumimoji="0" lang="ru-RU" altLang="ru-RU" sz="2000" b="1" i="1" u="none" strike="noStrike" cap="none" normalizeH="0" baseline="0" smtClean="0">
                        <a:ln>
                          <a:noFill/>
                        </a:ln>
                        <a:solidFill>
                          <a:schemeClr val="accent2"/>
                        </a:solidFill>
                        <a:effectLst>
                          <a:outerShdw blurRad="38100" dist="38100" dir="2700000" algn="tl">
                            <a:srgbClr val="C0C0C0"/>
                          </a:outerShdw>
                        </a:effectLst>
                        <a:latin typeface="Tahoma" panose="020B0604030504040204" pitchFamily="34" charset="0"/>
                        <a:cs typeface="Tahoma" panose="020B0604030504040204" pitchFamily="34" charset="0"/>
                      </a:endParaRPr>
                    </a:p>
                  </a:txBody>
                  <a:tcPr marL="18000" marR="18000" marT="36000" marB="36000" anchor="ctr" anchorCtr="1"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3FF"/>
                    </a:solidFill>
                  </a:tcPr>
                </a:tc>
                <a:extLst>
                  <a:ext uri="{0D108BD9-81ED-4DB2-BD59-A6C34878D82A}">
                    <a16:rowId xmlns:a16="http://schemas.microsoft.com/office/drawing/2014/main" val="2107658493"/>
                  </a:ext>
                </a:extLst>
              </a:tr>
              <a:tr h="244475">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0"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Симметричный пассивный</a:t>
                      </a:r>
                    </a:p>
                  </a:txBody>
                  <a:tcPr marL="18000" marR="18000" marT="36000" marB="3600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CFFD9"/>
                    </a:solidFill>
                  </a:tcPr>
                </a:tc>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2</a:t>
                      </a:r>
                    </a:p>
                  </a:txBody>
                  <a:tcPr marL="18000" marR="18000" marT="36000" marB="3600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DDF2FF"/>
                    </a:solidFill>
                  </a:tcPr>
                </a:tc>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1" i="1" u="none" strike="noStrike" cap="none" normalizeH="0" baseline="0" smtClean="0">
                          <a:ln>
                            <a:noFill/>
                          </a:ln>
                          <a:solidFill>
                            <a:schemeClr val="accent2"/>
                          </a:solidFill>
                          <a:effectLst>
                            <a:outerShdw blurRad="38100" dist="38100" dir="2700000" algn="tl">
                              <a:srgbClr val="C0C0C0"/>
                            </a:outerShdw>
                          </a:effectLst>
                          <a:latin typeface="Tahoma" panose="020B0604030504040204" pitchFamily="34" charset="0"/>
                          <a:ea typeface="MS Mincho" pitchFamily="49" charset="-128"/>
                          <a:cs typeface="Arial" panose="020B0604020202020204" pitchFamily="34" charset="0"/>
                        </a:rPr>
                        <a:t>1</a:t>
                      </a:r>
                    </a:p>
                  </a:txBody>
                  <a:tcPr marL="18000" marR="18000" marT="36000" marB="36000" anchor="ctr" anchorCtr="1"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3FF"/>
                    </a:solidFill>
                  </a:tcPr>
                </a:tc>
                <a:extLst>
                  <a:ext uri="{0D108BD9-81ED-4DB2-BD59-A6C34878D82A}">
                    <a16:rowId xmlns:a16="http://schemas.microsoft.com/office/drawing/2014/main" val="1260155979"/>
                  </a:ext>
                </a:extLst>
              </a:tr>
              <a:tr h="244475">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0"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Режим клиента</a:t>
                      </a:r>
                    </a:p>
                  </a:txBody>
                  <a:tcPr marL="18000" marR="18000" marT="36000" marB="3600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CFFD9"/>
                    </a:solidFill>
                  </a:tcPr>
                </a:tc>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3</a:t>
                      </a:r>
                    </a:p>
                  </a:txBody>
                  <a:tcPr marL="18000" marR="18000" marT="36000" marB="3600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DDF2FF"/>
                    </a:solidFill>
                  </a:tcPr>
                </a:tc>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1" i="1" u="none" strike="noStrike" cap="none" normalizeH="0" baseline="0" smtClean="0">
                          <a:ln>
                            <a:noFill/>
                          </a:ln>
                          <a:solidFill>
                            <a:schemeClr val="accent2"/>
                          </a:solidFill>
                          <a:effectLst>
                            <a:outerShdw blurRad="38100" dist="38100" dir="2700000" algn="tl">
                              <a:srgbClr val="C0C0C0"/>
                            </a:outerShdw>
                          </a:effectLst>
                          <a:latin typeface="Tahoma" panose="020B0604030504040204" pitchFamily="34" charset="0"/>
                          <a:ea typeface="MS Mincho" pitchFamily="49" charset="-128"/>
                          <a:cs typeface="Arial" panose="020B0604020202020204" pitchFamily="34" charset="0"/>
                        </a:rPr>
                        <a:t>4</a:t>
                      </a:r>
                    </a:p>
                  </a:txBody>
                  <a:tcPr marL="18000" marR="18000" marT="36000" marB="36000" anchor="ctr" anchorCtr="1"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3FF"/>
                    </a:solidFill>
                  </a:tcPr>
                </a:tc>
                <a:extLst>
                  <a:ext uri="{0D108BD9-81ED-4DB2-BD59-A6C34878D82A}">
                    <a16:rowId xmlns:a16="http://schemas.microsoft.com/office/drawing/2014/main" val="2523908110"/>
                  </a:ext>
                </a:extLst>
              </a:tr>
              <a:tr h="244475">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0"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Режим сервера</a:t>
                      </a:r>
                    </a:p>
                  </a:txBody>
                  <a:tcPr marL="18000" marR="18000" marT="36000" marB="3600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CFFD9"/>
                    </a:solidFill>
                  </a:tcPr>
                </a:tc>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4</a:t>
                      </a:r>
                    </a:p>
                  </a:txBody>
                  <a:tcPr marL="18000" marR="18000" marT="36000" marB="3600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DDF2FF"/>
                    </a:solidFill>
                  </a:tcPr>
                </a:tc>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1" i="1" u="none" strike="noStrike" cap="none" normalizeH="0" baseline="0" smtClean="0">
                          <a:ln>
                            <a:noFill/>
                          </a:ln>
                          <a:solidFill>
                            <a:schemeClr val="accent2"/>
                          </a:solidFill>
                          <a:effectLst>
                            <a:outerShdw blurRad="38100" dist="38100" dir="2700000" algn="tl">
                              <a:srgbClr val="C0C0C0"/>
                            </a:outerShdw>
                          </a:effectLst>
                          <a:latin typeface="Tahoma" panose="020B0604030504040204" pitchFamily="34" charset="0"/>
                          <a:ea typeface="MS Mincho" pitchFamily="49" charset="-128"/>
                          <a:cs typeface="Arial" panose="020B0604020202020204" pitchFamily="34" charset="0"/>
                        </a:rPr>
                        <a:t>3</a:t>
                      </a:r>
                    </a:p>
                  </a:txBody>
                  <a:tcPr marL="18000" marR="18000" marT="36000" marB="36000" anchor="ctr" anchorCtr="1"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3FF"/>
                    </a:solidFill>
                  </a:tcPr>
                </a:tc>
                <a:extLst>
                  <a:ext uri="{0D108BD9-81ED-4DB2-BD59-A6C34878D82A}">
                    <a16:rowId xmlns:a16="http://schemas.microsoft.com/office/drawing/2014/main" val="1020996528"/>
                  </a:ext>
                </a:extLst>
              </a:tr>
              <a:tr h="244475">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0"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Широковещательный режим сервера</a:t>
                      </a:r>
                    </a:p>
                  </a:txBody>
                  <a:tcPr marL="18000" marR="18000" marT="36000" marB="3600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CFFD9"/>
                    </a:solidFill>
                  </a:tcPr>
                </a:tc>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5</a:t>
                      </a:r>
                    </a:p>
                  </a:txBody>
                  <a:tcPr marL="18000" marR="18000" marT="36000" marB="3600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DDF2FF"/>
                    </a:solidFill>
                  </a:tcPr>
                </a:tc>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1" i="1" u="none" strike="noStrike" cap="none" normalizeH="0" baseline="0" smtClean="0">
                          <a:ln>
                            <a:noFill/>
                          </a:ln>
                          <a:solidFill>
                            <a:schemeClr val="accent2"/>
                          </a:solidFill>
                          <a:effectLst>
                            <a:outerShdw blurRad="38100" dist="38100" dir="2700000" algn="tl">
                              <a:srgbClr val="C0C0C0"/>
                            </a:outerShdw>
                          </a:effectLst>
                          <a:latin typeface="Tahoma" panose="020B0604030504040204" pitchFamily="34" charset="0"/>
                          <a:ea typeface="MS Mincho" pitchFamily="49" charset="-128"/>
                          <a:cs typeface="Arial" panose="020B0604020202020204" pitchFamily="34" charset="0"/>
                        </a:rPr>
                        <a:t>5</a:t>
                      </a:r>
                    </a:p>
                  </a:txBody>
                  <a:tcPr marL="18000" marR="18000" marT="36000" marB="36000" anchor="ctr" anchorCtr="1"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3FF"/>
                    </a:solidFill>
                  </a:tcPr>
                </a:tc>
                <a:extLst>
                  <a:ext uri="{0D108BD9-81ED-4DB2-BD59-A6C34878D82A}">
                    <a16:rowId xmlns:a16="http://schemas.microsoft.com/office/drawing/2014/main" val="4215165788"/>
                  </a:ext>
                </a:extLst>
              </a:tr>
              <a:tr h="352425">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0" i="0" u="none" strike="noStrike" cap="none" normalizeH="0" baseline="0" dirty="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Широковещательный режим клиента</a:t>
                      </a:r>
                    </a:p>
                  </a:txBody>
                  <a:tcPr marL="18000" marR="18000" marT="36000" marB="3600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CFFD9"/>
                    </a:solidFill>
                  </a:tcPr>
                </a:tc>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6</a:t>
                      </a:r>
                    </a:p>
                  </a:txBody>
                  <a:tcPr marL="18000" marR="18000" marT="36000" marB="3600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DDF2FF"/>
                    </a:solidFill>
                  </a:tcPr>
                </a:tc>
                <a:tc>
                  <a:txBody>
                    <a:bodyPr/>
                    <a:lstStyle>
                      <a:lvl1pPr algn="l">
                        <a:spcBef>
                          <a:spcPct val="20000"/>
                        </a:spcBef>
                        <a:tabLst>
                          <a:tab pos="45085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45085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45085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45085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45085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45085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50850" algn="l"/>
                        </a:tabLst>
                      </a:pPr>
                      <a:r>
                        <a:rPr kumimoji="0" lang="ru-RU" altLang="ru-RU" sz="2000" b="1" i="1" u="none" strike="noStrike" cap="none" normalizeH="0" baseline="0" dirty="0" smtClean="0">
                          <a:ln>
                            <a:noFill/>
                          </a:ln>
                          <a:solidFill>
                            <a:schemeClr val="accent2"/>
                          </a:solidFill>
                          <a:effectLst>
                            <a:outerShdw blurRad="38100" dist="38100" dir="2700000" algn="tl">
                              <a:srgbClr val="C0C0C0"/>
                            </a:outerShdw>
                          </a:effectLst>
                          <a:latin typeface="Tahoma" panose="020B0604030504040204" pitchFamily="34" charset="0"/>
                          <a:ea typeface="MS Mincho" pitchFamily="49" charset="-128"/>
                          <a:cs typeface="Arial" panose="020B0604020202020204" pitchFamily="34" charset="0"/>
                        </a:rPr>
                        <a:t>—</a:t>
                      </a:r>
                    </a:p>
                  </a:txBody>
                  <a:tcPr marL="18000" marR="18000" marT="36000" marB="36000" anchor="ctr" anchorCtr="1"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F3FF"/>
                    </a:solidFill>
                  </a:tcPr>
                </a:tc>
                <a:extLst>
                  <a:ext uri="{0D108BD9-81ED-4DB2-BD59-A6C34878D82A}">
                    <a16:rowId xmlns:a16="http://schemas.microsoft.com/office/drawing/2014/main" val="1083293482"/>
                  </a:ext>
                </a:extLst>
              </a:tr>
            </a:tbl>
          </a:graphicData>
        </a:graphic>
      </p:graphicFrame>
      <p:sp>
        <p:nvSpPr>
          <p:cNvPr id="1239249" name="Text Box 209"/>
          <p:cNvSpPr txBox="1">
            <a:spLocks noChangeArrowheads="1"/>
          </p:cNvSpPr>
          <p:nvPr/>
        </p:nvSpPr>
        <p:spPr bwMode="auto">
          <a:xfrm>
            <a:off x="0" y="6057900"/>
            <a:ext cx="9144000" cy="3286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spcBef>
                <a:spcPct val="0"/>
              </a:spcBef>
            </a:pPr>
            <a:r>
              <a:rPr lang="ru-RU" altLang="ru-RU" sz="2400" b="1">
                <a:solidFill>
                  <a:srgbClr val="800080"/>
                </a:solidFill>
              </a:rPr>
              <a:t>Рис.19.</a:t>
            </a:r>
            <a:r>
              <a:rPr lang="en-US" altLang="ru-RU" sz="2400" b="1">
                <a:solidFill>
                  <a:srgbClr val="800080"/>
                </a:solidFill>
              </a:rPr>
              <a:t>2</a:t>
            </a:r>
            <a:r>
              <a:rPr lang="ru-RU" altLang="ru-RU" sz="2400" b="1">
                <a:solidFill>
                  <a:srgbClr val="800080"/>
                </a:solidFill>
              </a:rPr>
              <a:t>. Режимы функционирования </a:t>
            </a:r>
            <a:r>
              <a:rPr lang="en-US" altLang="ru-RU" sz="2400" b="1">
                <a:solidFill>
                  <a:srgbClr val="800080"/>
                </a:solidFill>
              </a:rPr>
              <a:t>NTPv</a:t>
            </a:r>
            <a:r>
              <a:rPr lang="ru-RU" altLang="ru-RU" sz="2400" b="1">
                <a:solidFill>
                  <a:srgbClr val="800080"/>
                </a:solidFill>
              </a:rPr>
              <a:t>4-протокола</a:t>
            </a:r>
            <a:endParaRPr lang="ru-RU" altLang="ru-RU" sz="2400">
              <a:solidFill>
                <a:srgbClr val="80008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41091" name="Text Box 3"/>
          <p:cNvSpPr txBox="1">
            <a:spLocks noChangeArrowheads="1"/>
          </p:cNvSpPr>
          <p:nvPr/>
        </p:nvSpPr>
        <p:spPr bwMode="auto">
          <a:xfrm>
            <a:off x="241300" y="1144588"/>
            <a:ext cx="8634413"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623888"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u"/>
            </a:pPr>
            <a:r>
              <a:rPr lang="ru-RU" altLang="ru-RU" i="1">
                <a:solidFill>
                  <a:srgbClr val="800080"/>
                </a:solidFill>
              </a:rPr>
              <a:t>симметричное функционирование</a:t>
            </a:r>
            <a:r>
              <a:rPr lang="ru-RU" altLang="ru-RU">
                <a:solidFill>
                  <a:srgbClr val="800080"/>
                </a:solidFill>
              </a:rPr>
              <a:t>. В этом варианте удалённый сервер времени функционирует одновременно, и собственно как сервер, и как клиент,  используя для этого, либо симметричное активное виртуальное соединение, либо симметричное пассивное виртуальное соединение. При постоянном симметричном активном соединении (режим №1) передаются соответствующие </a:t>
            </a:r>
            <a:r>
              <a:rPr lang="en-US" altLang="ru-RU">
                <a:solidFill>
                  <a:srgbClr val="800080"/>
                </a:solidFill>
              </a:rPr>
              <a:t>NTP</a:t>
            </a:r>
            <a:r>
              <a:rPr lang="ru-RU" altLang="ru-RU">
                <a:solidFill>
                  <a:srgbClr val="800080"/>
                </a:solidFill>
              </a:rPr>
              <a:t>-сообщения на удалённый сервер, также функционирующий в режиме постоянного симметричного соединения.</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43139" name="Text Box 3"/>
          <p:cNvSpPr txBox="1">
            <a:spLocks noChangeArrowheads="1"/>
          </p:cNvSpPr>
          <p:nvPr/>
        </p:nvSpPr>
        <p:spPr bwMode="auto">
          <a:xfrm>
            <a:off x="255588" y="981075"/>
            <a:ext cx="8632825" cy="56435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174625" algn="l">
              <a:spcBef>
                <a:spcPct val="0"/>
              </a:spcBef>
              <a:defRPr>
                <a:solidFill>
                  <a:schemeClr val="tx1"/>
                </a:solidFill>
                <a:latin typeface="Arial" panose="020B0604020202020204" pitchFamily="34" charset="0"/>
                <a:cs typeface="Arial" panose="020B0604020202020204" pitchFamily="34" charset="0"/>
              </a:defRPr>
            </a:lvl1pPr>
            <a:lvl2pPr marL="623888"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ru-RU" altLang="ru-RU">
                <a:solidFill>
                  <a:srgbClr val="800080"/>
                </a:solidFill>
              </a:rPr>
              <a:t>Как альтернатива, после получения </a:t>
            </a:r>
            <a:r>
              <a:rPr lang="en-US" altLang="ru-RU">
                <a:solidFill>
                  <a:srgbClr val="800080"/>
                </a:solidFill>
              </a:rPr>
              <a:t>NTP</a:t>
            </a:r>
            <a:r>
              <a:rPr lang="ru-RU" altLang="ru-RU">
                <a:solidFill>
                  <a:srgbClr val="800080"/>
                </a:solidFill>
              </a:rPr>
              <a:t>-сообщения от сервера, функционирующего в режиме постоянного симметричного соединения, по другому не согласованному виртуальному соединению может быть сформировано временное пассивное виртуальное соединение. По такому соединению передаются соответствующие </a:t>
            </a:r>
            <a:r>
              <a:rPr lang="en-US" altLang="ru-RU">
                <a:solidFill>
                  <a:srgbClr val="800080"/>
                </a:solidFill>
              </a:rPr>
              <a:t>NTP</a:t>
            </a:r>
            <a:r>
              <a:rPr lang="ru-RU" altLang="ru-RU">
                <a:solidFill>
                  <a:srgbClr val="800080"/>
                </a:solidFill>
              </a:rPr>
              <a:t>-сообщения (режим №2), а само виртуальное соединение поддерживается до окончания тайм-аута или возникновения ошибки или сбоя. Удалённые серверы времени как бы “принуждают” друг друга к обоюдной синхронизации;</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45187" name="Text Box 3"/>
          <p:cNvSpPr txBox="1">
            <a:spLocks noChangeArrowheads="1"/>
          </p:cNvSpPr>
          <p:nvPr/>
        </p:nvSpPr>
        <p:spPr bwMode="auto">
          <a:xfrm>
            <a:off x="269875" y="957263"/>
            <a:ext cx="8578850"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623888"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v"/>
            </a:pPr>
            <a:r>
              <a:rPr lang="ru-RU" altLang="ru-RU" i="1">
                <a:solidFill>
                  <a:srgbClr val="800080"/>
                </a:solidFill>
              </a:rPr>
              <a:t>функционирование в режимах “клиент/сервер”</a:t>
            </a:r>
            <a:r>
              <a:rPr lang="ru-RU" altLang="ru-RU">
                <a:solidFill>
                  <a:srgbClr val="800080"/>
                </a:solidFill>
              </a:rPr>
              <a:t>. В данном режиме постоянный клиент передает пользовательские </a:t>
            </a:r>
            <a:r>
              <a:rPr lang="en-US" altLang="ru-RU">
                <a:solidFill>
                  <a:srgbClr val="800080"/>
                </a:solidFill>
              </a:rPr>
              <a:t>NTP</a:t>
            </a:r>
            <a:r>
              <a:rPr lang="ru-RU" altLang="ru-RU">
                <a:solidFill>
                  <a:srgbClr val="800080"/>
                </a:solidFill>
              </a:rPr>
              <a:t>-сообщения (режим №3) на сервер времени, который отвечает на них путём передачи своих </a:t>
            </a:r>
            <a:r>
              <a:rPr lang="en-US" altLang="ru-RU">
                <a:solidFill>
                  <a:srgbClr val="800080"/>
                </a:solidFill>
              </a:rPr>
              <a:t>NTP</a:t>
            </a:r>
            <a:r>
              <a:rPr lang="ru-RU" altLang="ru-RU">
                <a:solidFill>
                  <a:srgbClr val="800080"/>
                </a:solidFill>
              </a:rPr>
              <a:t>-сообщений (режим №4). Серверы времени синхронизируют одного или нескольких клиентов, но сами от них не синхронизируются. Сервер может быть также “ретранслятором” эталонного времени, если он получает сигналы времени непосредственно от источника эталонного времени/частоты;</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47235" name="Text Box 3"/>
          <p:cNvSpPr txBox="1">
            <a:spLocks noChangeArrowheads="1"/>
          </p:cNvSpPr>
          <p:nvPr/>
        </p:nvSpPr>
        <p:spPr bwMode="auto">
          <a:xfrm>
            <a:off x="241300" y="590550"/>
            <a:ext cx="8632825" cy="6070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623888"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w"/>
            </a:pPr>
            <a:r>
              <a:rPr lang="ru-RU" altLang="ru-RU" i="1">
                <a:solidFill>
                  <a:srgbClr val="800080"/>
                </a:solidFill>
              </a:rPr>
              <a:t>широковещательное функционирование</a:t>
            </a:r>
            <a:r>
              <a:rPr lang="ru-RU" altLang="ru-RU">
                <a:solidFill>
                  <a:srgbClr val="800080"/>
                </a:solidFill>
              </a:rPr>
              <a:t>. В данном режиме широковещательный сервер времени, используя постоянное виртуальное соединение периодически передает свои широковещательные </a:t>
            </a:r>
            <a:r>
              <a:rPr lang="en-US" altLang="ru-RU">
                <a:solidFill>
                  <a:srgbClr val="800080"/>
                </a:solidFill>
              </a:rPr>
              <a:t>NTP</a:t>
            </a:r>
            <a:r>
              <a:rPr lang="ru-RU" altLang="ru-RU">
                <a:solidFill>
                  <a:srgbClr val="800080"/>
                </a:solidFill>
              </a:rPr>
              <a:t>-сообщения (режим №5), которые могут принимать несколько клиентов. После приёма широковещательного </a:t>
            </a:r>
            <a:r>
              <a:rPr lang="en-US" altLang="ru-RU">
                <a:solidFill>
                  <a:srgbClr val="800080"/>
                </a:solidFill>
              </a:rPr>
              <a:t>NTP</a:t>
            </a:r>
            <a:r>
              <a:rPr lang="ru-RU" altLang="ru-RU">
                <a:solidFill>
                  <a:srgbClr val="800080"/>
                </a:solidFill>
              </a:rPr>
              <a:t>-сообщения сервера времени по несогласованному виртуальному соединению клиент формируется временное широковещательное виртуальное соединение (режим №6), которое функционирует до окончания тайм-аута или возникновения ошибки или сбоя.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49283" name="Text Box 3"/>
          <p:cNvSpPr txBox="1">
            <a:spLocks noChangeArrowheads="1"/>
          </p:cNvSpPr>
          <p:nvPr/>
        </p:nvSpPr>
        <p:spPr bwMode="auto">
          <a:xfrm>
            <a:off x="417513" y="1103313"/>
            <a:ext cx="847090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l"/>
            <a:r>
              <a:rPr lang="ru-RU" altLang="ru-RU">
                <a:solidFill>
                  <a:srgbClr val="800080"/>
                </a:solidFill>
              </a:rPr>
              <a:t>Такой режим необходим для начального “импульса”, когда клиент, функционирующий в режиме “клиент”, обменивается несколькими </a:t>
            </a:r>
            <a:r>
              <a:rPr lang="en-US" altLang="ru-RU">
                <a:solidFill>
                  <a:srgbClr val="800080"/>
                </a:solidFill>
              </a:rPr>
              <a:t>NTP</a:t>
            </a:r>
            <a:r>
              <a:rPr lang="ru-RU" altLang="ru-RU">
                <a:solidFill>
                  <a:srgbClr val="800080"/>
                </a:solidFill>
              </a:rPr>
              <a:t>-сообщениями с сервером времени для того, чтобы точно измерить задержку распространения сигнала, или чтобы активизировать протокол безопасности “</a:t>
            </a:r>
            <a:r>
              <a:rPr lang="en-US" altLang="ru-RU">
                <a:solidFill>
                  <a:srgbClr val="800080"/>
                </a:solidFill>
              </a:rPr>
              <a:t>Autokey</a:t>
            </a:r>
            <a:r>
              <a:rPr lang="ru-RU" altLang="ru-RU">
                <a:solidFill>
                  <a:srgbClr val="800080"/>
                </a:solidFill>
              </a:rPr>
              <a:t>”, после выполнения которого клиент возвращается в широковещательный режим клиента. Широковещательный сервер синхронизирует клиентов и другие серверы времени.</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51331" name="Text Box 3"/>
          <p:cNvSpPr txBox="1">
            <a:spLocks noChangeArrowheads="1"/>
          </p:cNvSpPr>
          <p:nvPr/>
        </p:nvSpPr>
        <p:spPr bwMode="auto">
          <a:xfrm>
            <a:off x="255588" y="1627188"/>
            <a:ext cx="8620125" cy="44783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200">
                <a:solidFill>
                  <a:srgbClr val="800080"/>
                </a:solidFill>
              </a:rPr>
              <a:t>Необходимо отметить, что постоянные виртуальные соединения после их установления в дальнейшем никогда не прерываются. Временные виртуальные соединения формируются после получения </a:t>
            </a:r>
            <a:r>
              <a:rPr lang="en-US" altLang="ru-RU" sz="3200">
                <a:solidFill>
                  <a:srgbClr val="800080"/>
                </a:solidFill>
              </a:rPr>
              <a:t>NTP</a:t>
            </a:r>
            <a:r>
              <a:rPr lang="ru-RU" altLang="ru-RU" sz="3200">
                <a:solidFill>
                  <a:srgbClr val="800080"/>
                </a:solidFill>
              </a:rPr>
              <a:t>-сообщения и в последующем прерываются, либо по истечении тайм-аута, либо при возникновении ошибки или сбоя.</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7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53379" name="Text Box 3"/>
          <p:cNvSpPr txBox="1">
            <a:spLocks noChangeArrowheads="1"/>
          </p:cNvSpPr>
          <p:nvPr/>
        </p:nvSpPr>
        <p:spPr bwMode="auto">
          <a:xfrm>
            <a:off x="0" y="606425"/>
            <a:ext cx="9144000" cy="6045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2600">
                <a:solidFill>
                  <a:srgbClr val="800080"/>
                </a:solidFill>
              </a:rPr>
              <a:t>В телефонной индустрии точность каждого сервера определяется номером “слоя” (числом), при этом самый верхний уровень (первичные серверы) обозначается единицей, а каждый последующий (вниз) уровень (вторичные серверы) в иерархии обозначается числом, которое на единицу больше, по сравнению с предшествующим уровнем. Так как номер “слоя” увеличивается, начиная с единицы, достигнутая при однократном запросе точность времени будет ухудшаться в зависимости от соответствующего маршрута обмена данными и стабильности системных часов. Усреднённые ошибки измерений, вызванные различными расстояниями синхронизации, возрастают пропорционально номеру “слоя” и измеренной задержке петлевого маршрута (</a:t>
            </a:r>
            <a:r>
              <a:rPr lang="en-US" altLang="ru-RU" sz="2600">
                <a:solidFill>
                  <a:srgbClr val="800080"/>
                </a:solidFill>
              </a:rPr>
              <a:t>roundtrip delay</a:t>
            </a:r>
            <a:r>
              <a:rPr lang="ru-RU" altLang="ru-RU" sz="2600">
                <a:solidFill>
                  <a:srgbClr val="800080"/>
                </a:solidFill>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55427" name="Text Box 3"/>
          <p:cNvSpPr txBox="1">
            <a:spLocks noChangeArrowheads="1"/>
          </p:cNvSpPr>
          <p:nvPr/>
        </p:nvSpPr>
        <p:spPr bwMode="auto">
          <a:xfrm>
            <a:off x="0" y="738188"/>
            <a:ext cx="9144000"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2400">
                <a:solidFill>
                  <a:srgbClr val="800080"/>
                </a:solidFill>
              </a:rPr>
              <a:t>На практике, топология подсети синхронизации должна быть такой, чтобы исключить петлевые маршруты и минимизировать расстояния синхронизации. Используемый в </a:t>
            </a:r>
            <a:r>
              <a:rPr lang="en-US" altLang="ru-RU" sz="2400">
                <a:solidFill>
                  <a:srgbClr val="800080"/>
                </a:solidFill>
              </a:rPr>
              <a:t>NTP</a:t>
            </a:r>
            <a:r>
              <a:rPr lang="ru-RU" altLang="ru-RU" sz="2400">
                <a:solidFill>
                  <a:srgbClr val="800080"/>
                </a:solidFill>
              </a:rPr>
              <a:t>-протоколе алгоритм селекции основан одном из вариантов алгоритма распределенной маршрутизации Беллмана-Форда (</a:t>
            </a:r>
            <a:r>
              <a:rPr lang="en-US" altLang="ru-RU" sz="2400">
                <a:solidFill>
                  <a:srgbClr val="800080"/>
                </a:solidFill>
              </a:rPr>
              <a:t>Bellman</a:t>
            </a:r>
            <a:r>
              <a:rPr lang="ru-RU" altLang="ru-RU" sz="2400">
                <a:solidFill>
                  <a:srgbClr val="800080"/>
                </a:solidFill>
              </a:rPr>
              <a:t>-</a:t>
            </a:r>
            <a:r>
              <a:rPr lang="en-US" altLang="ru-RU" sz="2400">
                <a:solidFill>
                  <a:srgbClr val="800080"/>
                </a:solidFill>
              </a:rPr>
              <a:t>Ford</a:t>
            </a:r>
            <a:r>
              <a:rPr lang="ru-RU" altLang="ru-RU" sz="2400">
                <a:solidFill>
                  <a:srgbClr val="800080"/>
                </a:solidFill>
              </a:rPr>
              <a:t>), предназначенного для расчета связывающих деревьев с минимальными весовыми коэффициентами, которые своими “корнями” замыкаются на первичные серверы. Результатом такого подхода является то, что подсеть перенастраивается автоматически в иерархическую структуру (с ведущими и ведомыми серверами) с целью обеспечения максимально возможных значений точности и надежности времени, даже когда один или несколько первичных или вторичных серверов или сетевых маршрутов между ними не функционируют по причине сбоя.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50" name="Text Box 10"/>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752651" name="Text Box 11"/>
          <p:cNvSpPr txBox="1">
            <a:spLocks noChangeArrowheads="1"/>
          </p:cNvSpPr>
          <p:nvPr/>
        </p:nvSpPr>
        <p:spPr bwMode="auto">
          <a:xfrm>
            <a:off x="0" y="1025525"/>
            <a:ext cx="9144000" cy="5509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200" dirty="0">
                <a:solidFill>
                  <a:srgbClr val="800080"/>
                </a:solidFill>
              </a:rPr>
              <a:t>Система сетевого времени (или синхронизации) в </a:t>
            </a:r>
            <a:r>
              <a:rPr lang="ru-RU" altLang="ru-RU" sz="3200" dirty="0" smtClean="0">
                <a:solidFill>
                  <a:srgbClr val="800080"/>
                </a:solidFill>
              </a:rPr>
              <a:t>Интернет-сети </a:t>
            </a:r>
            <a:r>
              <a:rPr lang="ru-RU" altLang="ru-RU" sz="3200" dirty="0">
                <a:solidFill>
                  <a:srgbClr val="800080"/>
                </a:solidFill>
              </a:rPr>
              <a:t>определяется протоколом сетевого времени (</a:t>
            </a:r>
            <a:r>
              <a:rPr lang="en-US" altLang="ru-RU" sz="3200" dirty="0">
                <a:solidFill>
                  <a:srgbClr val="800080"/>
                </a:solidFill>
              </a:rPr>
              <a:t>Network Time Protocol Version</a:t>
            </a:r>
            <a:r>
              <a:rPr lang="ru-RU" altLang="ru-RU" sz="3200" dirty="0">
                <a:solidFill>
                  <a:srgbClr val="800080"/>
                </a:solidFill>
              </a:rPr>
              <a:t> 4 — </a:t>
            </a:r>
            <a:r>
              <a:rPr lang="en-US" altLang="ru-RU" sz="3200" dirty="0">
                <a:solidFill>
                  <a:srgbClr val="800080"/>
                </a:solidFill>
              </a:rPr>
              <a:t>NTPv</a:t>
            </a:r>
            <a:r>
              <a:rPr lang="ru-RU" altLang="ru-RU" sz="3200" dirty="0">
                <a:solidFill>
                  <a:srgbClr val="800080"/>
                </a:solidFill>
              </a:rPr>
              <a:t>4), который широко используется для синхронизации системных часов среди множества распределённых серверов времени и клиентов. Он определяет базовую архитектуру, логическую и процедурную характеристики (протокол, как конечный автомат), структуры данных и алгоритмы функционирования.</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747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57475" name="Text Box 3"/>
          <p:cNvSpPr txBox="1">
            <a:spLocks noChangeArrowheads="1"/>
          </p:cNvSpPr>
          <p:nvPr/>
        </p:nvSpPr>
        <p:spPr bwMode="auto">
          <a:xfrm>
            <a:off x="0" y="917575"/>
            <a:ext cx="9144000" cy="57689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100">
                <a:solidFill>
                  <a:srgbClr val="800080"/>
                </a:solidFill>
              </a:rPr>
              <a:t>Существуют два специальных типа виртуальных соединений: многоадресное (</a:t>
            </a:r>
            <a:r>
              <a:rPr lang="en-US" altLang="ru-RU" sz="3100">
                <a:solidFill>
                  <a:srgbClr val="800080"/>
                </a:solidFill>
              </a:rPr>
              <a:t>manycast</a:t>
            </a:r>
            <a:r>
              <a:rPr lang="ru-RU" altLang="ru-RU" sz="3100">
                <a:solidFill>
                  <a:srgbClr val="800080"/>
                </a:solidFill>
              </a:rPr>
              <a:t>) клиента и многоадресное сервера, — которые реализуют процедуру поиска функционирующего сервера. Также существуют два типа многоадресных виртуальных соединения клиента: постоянное и временное. Постоянное многоадресное соединение клиента предназначено для передачи клиентских </a:t>
            </a:r>
            <a:r>
              <a:rPr lang="en-US" altLang="ru-RU" sz="3100">
                <a:solidFill>
                  <a:srgbClr val="800080"/>
                </a:solidFill>
              </a:rPr>
              <a:t>NTP</a:t>
            </a:r>
            <a:r>
              <a:rPr lang="ru-RU" altLang="ru-RU" sz="3100">
                <a:solidFill>
                  <a:srgbClr val="800080"/>
                </a:solidFill>
              </a:rPr>
              <a:t>-сообщений (режим №3) по специальному широковещательному или групповому </a:t>
            </a:r>
            <a:r>
              <a:rPr lang="en-US" altLang="ru-RU" sz="3100">
                <a:solidFill>
                  <a:srgbClr val="800080"/>
                </a:solidFill>
              </a:rPr>
              <a:t>IPv</a:t>
            </a:r>
            <a:r>
              <a:rPr lang="ru-RU" altLang="ru-RU" sz="3100">
                <a:solidFill>
                  <a:srgbClr val="800080"/>
                </a:solidFill>
              </a:rPr>
              <a:t>4/</a:t>
            </a:r>
            <a:r>
              <a:rPr lang="en-US" altLang="ru-RU" sz="3100">
                <a:solidFill>
                  <a:srgbClr val="800080"/>
                </a:solidFill>
              </a:rPr>
              <a:t>v</a:t>
            </a:r>
            <a:r>
              <a:rPr lang="ru-RU" altLang="ru-RU" sz="3100">
                <a:solidFill>
                  <a:srgbClr val="800080"/>
                </a:solidFill>
              </a:rPr>
              <a:t>6-адресу.</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59523" name="Text Box 3"/>
          <p:cNvSpPr txBox="1">
            <a:spLocks noChangeArrowheads="1"/>
          </p:cNvSpPr>
          <p:nvPr/>
        </p:nvSpPr>
        <p:spPr bwMode="auto">
          <a:xfrm>
            <a:off x="228600" y="900113"/>
            <a:ext cx="8620125"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2600">
                <a:solidFill>
                  <a:srgbClr val="800080"/>
                </a:solidFill>
              </a:rPr>
              <a:t>Специализированные многоадресные серверы в пределах временного интервала, указанного в поле “</a:t>
            </a:r>
            <a:r>
              <a:rPr lang="en-US" altLang="ru-RU" sz="2600">
                <a:solidFill>
                  <a:srgbClr val="800080"/>
                </a:solidFill>
              </a:rPr>
              <a:t>time</a:t>
            </a:r>
            <a:r>
              <a:rPr lang="ru-RU" altLang="ru-RU" sz="2600">
                <a:solidFill>
                  <a:srgbClr val="800080"/>
                </a:solidFill>
              </a:rPr>
              <a:t>-</a:t>
            </a:r>
            <a:r>
              <a:rPr lang="en-US" altLang="ru-RU" sz="2600">
                <a:solidFill>
                  <a:srgbClr val="800080"/>
                </a:solidFill>
              </a:rPr>
              <a:t>to</a:t>
            </a:r>
            <a:r>
              <a:rPr lang="ru-RU" altLang="ru-RU" sz="2600">
                <a:solidFill>
                  <a:srgbClr val="800080"/>
                </a:solidFill>
              </a:rPr>
              <a:t>-</a:t>
            </a:r>
            <a:r>
              <a:rPr lang="en-US" altLang="ru-RU" sz="2600">
                <a:solidFill>
                  <a:srgbClr val="800080"/>
                </a:solidFill>
              </a:rPr>
              <a:t>live</a:t>
            </a:r>
            <a:r>
              <a:rPr lang="ru-RU" altLang="ru-RU" sz="2600">
                <a:solidFill>
                  <a:srgbClr val="800080"/>
                </a:solidFill>
              </a:rPr>
              <a:t>” (</a:t>
            </a:r>
            <a:r>
              <a:rPr lang="en-US" altLang="ru-RU" sz="2600">
                <a:solidFill>
                  <a:srgbClr val="800080"/>
                </a:solidFill>
              </a:rPr>
              <a:t>TTL</a:t>
            </a:r>
            <a:r>
              <a:rPr lang="ru-RU" altLang="ru-RU" sz="2600">
                <a:solidFill>
                  <a:srgbClr val="800080"/>
                </a:solidFill>
              </a:rPr>
              <a:t>) заголовка </a:t>
            </a:r>
            <a:r>
              <a:rPr lang="en-US" altLang="ru-RU" sz="2600">
                <a:solidFill>
                  <a:srgbClr val="800080"/>
                </a:solidFill>
              </a:rPr>
              <a:t>IP</a:t>
            </a:r>
            <a:r>
              <a:rPr lang="ru-RU" altLang="ru-RU" sz="2600">
                <a:solidFill>
                  <a:srgbClr val="800080"/>
                </a:solidFill>
              </a:rPr>
              <a:t>-пакета, контролируют трафик на предмет обнаружения </a:t>
            </a:r>
            <a:r>
              <a:rPr lang="en-US" altLang="ru-RU" sz="2600">
                <a:solidFill>
                  <a:srgbClr val="800080"/>
                </a:solidFill>
              </a:rPr>
              <a:t>IP</a:t>
            </a:r>
            <a:r>
              <a:rPr lang="ru-RU" altLang="ru-RU" sz="2600">
                <a:solidFill>
                  <a:srgbClr val="800080"/>
                </a:solidFill>
              </a:rPr>
              <a:t>-пакетов с определенным широковещательным или групповым </a:t>
            </a:r>
            <a:r>
              <a:rPr lang="en-US" altLang="ru-RU" sz="2600">
                <a:solidFill>
                  <a:srgbClr val="800080"/>
                </a:solidFill>
              </a:rPr>
              <a:t>IP</a:t>
            </a:r>
            <a:r>
              <a:rPr lang="ru-RU" altLang="ru-RU" sz="2600">
                <a:solidFill>
                  <a:srgbClr val="800080"/>
                </a:solidFill>
              </a:rPr>
              <a:t>-адресом. Если сервер приемлем для синхронизации, то тогда он передаёт своё ответное </a:t>
            </a:r>
            <a:r>
              <a:rPr lang="en-US" altLang="ru-RU" sz="2600">
                <a:solidFill>
                  <a:srgbClr val="800080"/>
                </a:solidFill>
              </a:rPr>
              <a:t>NTP</a:t>
            </a:r>
            <a:r>
              <a:rPr lang="ru-RU" altLang="ru-RU" sz="2600">
                <a:solidFill>
                  <a:srgbClr val="800080"/>
                </a:solidFill>
              </a:rPr>
              <a:t>-сообщение (режим №4), используя для этого </a:t>
            </a:r>
            <a:r>
              <a:rPr lang="en-US" altLang="ru-RU" sz="2600">
                <a:solidFill>
                  <a:srgbClr val="800080"/>
                </a:solidFill>
              </a:rPr>
              <a:t>IP</a:t>
            </a:r>
            <a:r>
              <a:rPr lang="ru-RU" altLang="ru-RU" sz="2600">
                <a:solidFill>
                  <a:srgbClr val="800080"/>
                </a:solidFill>
              </a:rPr>
              <a:t>-пакет, в котором указывает уникальный адрес клиента. После получения этого </a:t>
            </a:r>
            <a:r>
              <a:rPr lang="en-US" altLang="ru-RU" sz="2600">
                <a:solidFill>
                  <a:srgbClr val="800080"/>
                </a:solidFill>
              </a:rPr>
              <a:t>NTP</a:t>
            </a:r>
            <a:r>
              <a:rPr lang="ru-RU" altLang="ru-RU" sz="2600">
                <a:solidFill>
                  <a:srgbClr val="800080"/>
                </a:solidFill>
              </a:rPr>
              <a:t>-сообщения клиент формирует временное виртуальное соединение (режим №3). Временное виртуальное соединение клиента поддерживается до окончания тайм-аута или возникновения ошибки или сбоя.</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157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61571" name="Text Box 3"/>
          <p:cNvSpPr txBox="1">
            <a:spLocks noChangeArrowheads="1"/>
          </p:cNvSpPr>
          <p:nvPr/>
        </p:nvSpPr>
        <p:spPr bwMode="auto">
          <a:xfrm>
            <a:off x="228600" y="995363"/>
            <a:ext cx="8674100" cy="54530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200">
                <a:solidFill>
                  <a:srgbClr val="800080"/>
                </a:solidFill>
              </a:rPr>
              <a:t>Клиент, функционирующий в многоадресном режиме, продолжает передавать </a:t>
            </a:r>
            <a:r>
              <a:rPr lang="en-US" altLang="ru-RU" sz="3200">
                <a:solidFill>
                  <a:srgbClr val="800080"/>
                </a:solidFill>
              </a:rPr>
              <a:t>NTP</a:t>
            </a:r>
            <a:r>
              <a:rPr lang="ru-RU" altLang="ru-RU" sz="3200">
                <a:solidFill>
                  <a:srgbClr val="800080"/>
                </a:solidFill>
              </a:rPr>
              <a:t>-сообщения с целью установления минимального числа виртуальных соединений. Клиент начинает поиск со значения </a:t>
            </a:r>
            <a:r>
              <a:rPr lang="en-US" altLang="ru-RU" sz="3200">
                <a:solidFill>
                  <a:srgbClr val="800080"/>
                </a:solidFill>
              </a:rPr>
              <a:t>TTL</a:t>
            </a:r>
            <a:r>
              <a:rPr lang="ru-RU" altLang="ru-RU" sz="3200">
                <a:solidFill>
                  <a:srgbClr val="800080"/>
                </a:solidFill>
              </a:rPr>
              <a:t>, равного единице, и в последующем увеличивает это значение на единицу до тех пор, пока не будет установлено минимальное число виртуальных соединений или пока </a:t>
            </a:r>
            <a:r>
              <a:rPr lang="en-US" altLang="ru-RU" sz="3200">
                <a:solidFill>
                  <a:srgbClr val="800080"/>
                </a:solidFill>
              </a:rPr>
              <a:t>TTL</a:t>
            </a:r>
            <a:r>
              <a:rPr lang="ru-RU" altLang="ru-RU" sz="3200">
                <a:solidFill>
                  <a:srgbClr val="800080"/>
                </a:solidFill>
              </a:rPr>
              <a:t> достигнет своего максимального значения.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63619" name="Text Box 3"/>
          <p:cNvSpPr txBox="1">
            <a:spLocks noChangeArrowheads="1"/>
          </p:cNvSpPr>
          <p:nvPr/>
        </p:nvSpPr>
        <p:spPr bwMode="auto">
          <a:xfrm>
            <a:off x="0" y="1223963"/>
            <a:ext cx="914400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2600">
                <a:solidFill>
                  <a:srgbClr val="800080"/>
                </a:solidFill>
              </a:rPr>
              <a:t>Если </a:t>
            </a:r>
            <a:r>
              <a:rPr lang="en-US" altLang="ru-RU" sz="2600">
                <a:solidFill>
                  <a:srgbClr val="800080"/>
                </a:solidFill>
              </a:rPr>
              <a:t>TTL</a:t>
            </a:r>
            <a:r>
              <a:rPr lang="ru-RU" altLang="ru-RU" sz="2600">
                <a:solidFill>
                  <a:srgbClr val="800080"/>
                </a:solidFill>
              </a:rPr>
              <a:t> достигает своего максимального значения, но при этом сформировано не достаточное количество виртуальных соединений, то тогда клиент прекращает передачу на период тайм-аута и разрывает все установленные соединения, а затем повторяет поиск. Если сформировано минимально число виртуальных соединений, то тогда клиент начинает передачу по одному </a:t>
            </a:r>
            <a:r>
              <a:rPr lang="en-US" altLang="ru-RU" sz="2600">
                <a:solidFill>
                  <a:srgbClr val="800080"/>
                </a:solidFill>
              </a:rPr>
              <a:t>NTP</a:t>
            </a:r>
            <a:r>
              <a:rPr lang="ru-RU" altLang="ru-RU" sz="2600">
                <a:solidFill>
                  <a:srgbClr val="800080"/>
                </a:solidFill>
              </a:rPr>
              <a:t>-сообщению через интервал тайм-аута с целью поддержания этих соединений. Поле допускает следующие предельные значения — минимально равно единице, а максимальное — 255. Эти предельные значения могут быть изменены, если это необходимо для конкретных прикладных систем.</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66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65667" name="Text Box 3"/>
          <p:cNvSpPr txBox="1">
            <a:spLocks noChangeArrowheads="1"/>
          </p:cNvSpPr>
          <p:nvPr/>
        </p:nvSpPr>
        <p:spPr bwMode="auto">
          <a:xfrm>
            <a:off x="227013" y="955675"/>
            <a:ext cx="8620125" cy="56435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a:solidFill>
                  <a:srgbClr val="800080"/>
                </a:solidFill>
              </a:rPr>
              <a:t>Временные виртуальные соединения конкурируют между собой. Как только сформированы новые соединения, клиентский </a:t>
            </a:r>
            <a:r>
              <a:rPr lang="en-US" altLang="ru-RU">
                <a:solidFill>
                  <a:srgbClr val="800080"/>
                </a:solidFill>
              </a:rPr>
              <a:t>NTP</a:t>
            </a:r>
            <a:r>
              <a:rPr lang="ru-RU" altLang="ru-RU">
                <a:solidFill>
                  <a:srgbClr val="800080"/>
                </a:solidFill>
              </a:rPr>
              <a:t>-модуль запускает алгоритмы оптимизации (фильтрации, селекции, кластеризации и суммирования) с целью выбора наилучших претендентов для синхронизации, а оставшиеся соединения прерываются по окончании тайм-аута. Таким образом, группа серверов времени включает только наилучших кандидатов, которые отправили наиболее приемлемые ответные </a:t>
            </a:r>
            <a:r>
              <a:rPr lang="en-US" altLang="ru-RU">
                <a:solidFill>
                  <a:srgbClr val="800080"/>
                </a:solidFill>
              </a:rPr>
              <a:t>NTP</a:t>
            </a:r>
            <a:r>
              <a:rPr lang="ru-RU" altLang="ru-RU">
                <a:solidFill>
                  <a:srgbClr val="800080"/>
                </a:solidFill>
              </a:rPr>
              <a:t>-сообщения для обслуживания системного времени.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67715" name="Text Box 3"/>
          <p:cNvSpPr txBox="1">
            <a:spLocks noChangeArrowheads="1"/>
          </p:cNvSpPr>
          <p:nvPr/>
        </p:nvSpPr>
        <p:spPr bwMode="auto">
          <a:xfrm>
            <a:off x="0" y="52546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ru-RU" altLang="ru-RU" sz="2400" b="1">
                <a:solidFill>
                  <a:srgbClr val="CC0000"/>
                </a:solidFill>
                <a:latin typeface="Tahoma" panose="020B0604030504040204" pitchFamily="34" charset="0"/>
              </a:rPr>
              <a:t>1</a:t>
            </a:r>
            <a:r>
              <a:rPr lang="en-US" altLang="ru-RU" sz="2400" b="1">
                <a:solidFill>
                  <a:srgbClr val="CC0000"/>
                </a:solidFill>
                <a:latin typeface="Tahoma" panose="020B0604030504040204" pitchFamily="34" charset="0"/>
              </a:rPr>
              <a:t>9</a:t>
            </a:r>
            <a:r>
              <a:rPr lang="ru-RU" altLang="ru-RU" sz="2400" b="1">
                <a:solidFill>
                  <a:srgbClr val="CC0000"/>
                </a:solidFill>
                <a:latin typeface="Tahoma" panose="020B0604030504040204" pitchFamily="34" charset="0"/>
              </a:rPr>
              <a:t>.4. </a:t>
            </a:r>
            <a:r>
              <a:rPr lang="ru-RU" altLang="ru-RU" sz="2400" b="1">
                <a:solidFill>
                  <a:srgbClr val="CC0000"/>
                </a:solidFill>
              </a:rPr>
              <a:t>Основные термины и определения</a:t>
            </a:r>
            <a:endParaRPr lang="ru-RU" altLang="ru-RU" sz="2400">
              <a:solidFill>
                <a:srgbClr val="CC0000"/>
              </a:solidFill>
            </a:endParaRPr>
          </a:p>
        </p:txBody>
      </p:sp>
      <p:sp>
        <p:nvSpPr>
          <p:cNvPr id="1267716" name="Text Box 4"/>
          <p:cNvSpPr txBox="1">
            <a:spLocks noChangeArrowheads="1"/>
          </p:cNvSpPr>
          <p:nvPr/>
        </p:nvSpPr>
        <p:spPr bwMode="auto">
          <a:xfrm>
            <a:off x="0" y="1100138"/>
            <a:ext cx="914400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2600" u="sng">
                <a:solidFill>
                  <a:srgbClr val="800080"/>
                </a:solidFill>
              </a:rPr>
              <a:t>Шкала (масштаб) времени</a:t>
            </a:r>
            <a:r>
              <a:rPr lang="ru-RU" altLang="ru-RU" sz="2600">
                <a:solidFill>
                  <a:srgbClr val="800080"/>
                </a:solidFill>
              </a:rPr>
              <a:t> (</a:t>
            </a:r>
            <a:r>
              <a:rPr lang="en-US" altLang="ru-RU" sz="2600">
                <a:solidFill>
                  <a:srgbClr val="800080"/>
                </a:solidFill>
              </a:rPr>
              <a:t>timescale</a:t>
            </a:r>
            <a:r>
              <a:rPr lang="ru-RU" altLang="ru-RU" sz="2600">
                <a:solidFill>
                  <a:srgbClr val="800080"/>
                </a:solidFill>
              </a:rPr>
              <a:t>) представляет собой систему отсчёта эталонного источника, в которой время выражается с помощью монотонно возрастающего значения бинарного счётчика с бесконечным числом битов. Он считает секунды и доли секунды, когда используется десятичная дробь. Шкала Всеобщего скоординированного времени (</a:t>
            </a:r>
            <a:r>
              <a:rPr lang="en-US" altLang="ru-RU" sz="2600">
                <a:solidFill>
                  <a:srgbClr val="800080"/>
                </a:solidFill>
              </a:rPr>
              <a:t>Coordinated Universal Time</a:t>
            </a:r>
            <a:r>
              <a:rPr lang="ru-RU" altLang="ru-RU" sz="2600">
                <a:solidFill>
                  <a:srgbClr val="800080"/>
                </a:solidFill>
              </a:rPr>
              <a:t> — </a:t>
            </a:r>
            <a:r>
              <a:rPr lang="en-US" altLang="ru-RU" sz="2600">
                <a:solidFill>
                  <a:srgbClr val="800080"/>
                </a:solidFill>
              </a:rPr>
              <a:t>UTC</a:t>
            </a:r>
            <a:r>
              <a:rPr lang="ru-RU" altLang="ru-RU" sz="2600">
                <a:solidFill>
                  <a:srgbClr val="800080"/>
                </a:solidFill>
              </a:rPr>
              <a:t>) определена Рекомендацией Международного союза электросвязи </a:t>
            </a:r>
            <a:r>
              <a:rPr lang="en-US" altLang="ru-RU" sz="2600">
                <a:solidFill>
                  <a:srgbClr val="800080"/>
                </a:solidFill>
              </a:rPr>
              <a:t>ITU</a:t>
            </a:r>
            <a:r>
              <a:rPr lang="ru-RU" altLang="ru-RU" sz="2600">
                <a:solidFill>
                  <a:srgbClr val="800080"/>
                </a:solidFill>
              </a:rPr>
              <a:t>-</a:t>
            </a:r>
            <a:r>
              <a:rPr lang="en-US" altLang="ru-RU" sz="2600">
                <a:solidFill>
                  <a:srgbClr val="800080"/>
                </a:solidFill>
              </a:rPr>
              <a:t>R TF</a:t>
            </a:r>
            <a:r>
              <a:rPr lang="ru-RU" altLang="ru-RU" sz="2600">
                <a:solidFill>
                  <a:srgbClr val="800080"/>
                </a:solidFill>
              </a:rPr>
              <a:t>.460. Под протекторатом Метрической конвенции 1865 года (</a:t>
            </a:r>
            <a:r>
              <a:rPr lang="en-US" altLang="ru-RU" sz="2600">
                <a:solidFill>
                  <a:srgbClr val="800080"/>
                </a:solidFill>
              </a:rPr>
              <a:t>Metre Convention of</a:t>
            </a:r>
            <a:r>
              <a:rPr lang="ru-RU" altLang="ru-RU" sz="2600">
                <a:solidFill>
                  <a:srgbClr val="800080"/>
                </a:solidFill>
              </a:rPr>
              <a:t> 1865), в 1975 году Международное бюро мер и весов (</a:t>
            </a:r>
            <a:r>
              <a:rPr lang="en-US" altLang="ru-RU" sz="2600">
                <a:solidFill>
                  <a:srgbClr val="800080"/>
                </a:solidFill>
              </a:rPr>
              <a:t>International Bureau of Weights and Measures</a:t>
            </a:r>
            <a:r>
              <a:rPr lang="ru-RU" altLang="ru-RU" sz="2600">
                <a:solidFill>
                  <a:srgbClr val="800080"/>
                </a:solidFill>
              </a:rPr>
              <a:t> — </a:t>
            </a:r>
            <a:r>
              <a:rPr lang="en-US" altLang="ru-RU" sz="2600">
                <a:solidFill>
                  <a:srgbClr val="800080"/>
                </a:solidFill>
              </a:rPr>
              <a:t>IBWM</a:t>
            </a:r>
            <a:r>
              <a:rPr lang="ru-RU" altLang="ru-RU" sz="2600">
                <a:solidFill>
                  <a:srgbClr val="800080"/>
                </a:solidFill>
              </a:rPr>
              <a:t>) строго рекомендовало использовать </a:t>
            </a:r>
            <a:r>
              <a:rPr lang="en-US" altLang="ru-RU" sz="2600">
                <a:solidFill>
                  <a:srgbClr val="800080"/>
                </a:solidFill>
              </a:rPr>
              <a:t>UTC</a:t>
            </a:r>
            <a:r>
              <a:rPr lang="ru-RU" altLang="ru-RU" sz="2600">
                <a:solidFill>
                  <a:srgbClr val="800080"/>
                </a:solidFill>
              </a:rPr>
              <a:t>-время в качестве основы гражданского времени.</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69763" name="Text Box 3"/>
          <p:cNvSpPr txBox="1">
            <a:spLocks noChangeArrowheads="1"/>
          </p:cNvSpPr>
          <p:nvPr/>
        </p:nvSpPr>
        <p:spPr bwMode="auto">
          <a:xfrm>
            <a:off x="241300" y="573088"/>
            <a:ext cx="8659813" cy="6070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spcBef>
                <a:spcPct val="0"/>
              </a:spcBef>
            </a:pPr>
            <a:r>
              <a:rPr lang="ru-RU" altLang="ru-RU" u="sng">
                <a:solidFill>
                  <a:srgbClr val="800080"/>
                </a:solidFill>
              </a:rPr>
              <a:t>Шкала </a:t>
            </a:r>
            <a:r>
              <a:rPr lang="en-US" altLang="ru-RU" u="sng">
                <a:solidFill>
                  <a:srgbClr val="800080"/>
                </a:solidFill>
              </a:rPr>
              <a:t>UTC</a:t>
            </a:r>
            <a:r>
              <a:rPr lang="ru-RU" altLang="ru-RU" u="sng">
                <a:solidFill>
                  <a:srgbClr val="800080"/>
                </a:solidFill>
              </a:rPr>
              <a:t>-времени</a:t>
            </a:r>
            <a:r>
              <a:rPr lang="ru-RU" altLang="ru-RU">
                <a:solidFill>
                  <a:srgbClr val="800080"/>
                </a:solidFill>
              </a:rPr>
              <a:t> представляет собой усреднённое значение солнечного времени, распространяемое лабораториями национальных стандартов времени/частоты. </a:t>
            </a:r>
            <a:r>
              <a:rPr lang="ru-RU" altLang="ru-RU" u="sng">
                <a:solidFill>
                  <a:srgbClr val="800080"/>
                </a:solidFill>
              </a:rPr>
              <a:t>Системное время</a:t>
            </a:r>
            <a:r>
              <a:rPr lang="ru-RU" altLang="ru-RU">
                <a:solidFill>
                  <a:srgbClr val="800080"/>
                </a:solidFill>
              </a:rPr>
              <a:t> представляет собой показание системных часов, обслуживаемых аппаратно-программным комплексом и операционной системой (ОС). Назначение </a:t>
            </a:r>
            <a:r>
              <a:rPr lang="en-US" altLang="ru-RU">
                <a:solidFill>
                  <a:srgbClr val="800080"/>
                </a:solidFill>
              </a:rPr>
              <a:t>NTP</a:t>
            </a:r>
            <a:r>
              <a:rPr lang="ru-RU" altLang="ru-RU">
                <a:solidFill>
                  <a:srgbClr val="800080"/>
                </a:solidFill>
              </a:rPr>
              <a:t>-алгоритмов состоит в минимизации различий по времени и по частоте между </a:t>
            </a:r>
            <a:r>
              <a:rPr lang="en-US" altLang="ru-RU">
                <a:solidFill>
                  <a:srgbClr val="800080"/>
                </a:solidFill>
              </a:rPr>
              <a:t>UTC</a:t>
            </a:r>
            <a:r>
              <a:rPr lang="ru-RU" altLang="ru-RU">
                <a:solidFill>
                  <a:srgbClr val="800080"/>
                </a:solidFill>
              </a:rPr>
              <a:t>-временем и системным временем. Когда эти различия снижаются до номинальных допустимых значений, то тогда говорят, что системное время синхронно относительно</a:t>
            </a:r>
          </a:p>
          <a:p>
            <a:pPr>
              <a:spcBef>
                <a:spcPct val="0"/>
              </a:spcBef>
            </a:pPr>
            <a:r>
              <a:rPr lang="en-US" altLang="ru-RU">
                <a:solidFill>
                  <a:srgbClr val="800080"/>
                </a:solidFill>
              </a:rPr>
              <a:t>UTC</a:t>
            </a:r>
            <a:r>
              <a:rPr lang="ru-RU" altLang="ru-RU">
                <a:solidFill>
                  <a:srgbClr val="800080"/>
                </a:solidFill>
              </a:rPr>
              <a:t>-времени.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71811" name="Text Box 3"/>
          <p:cNvSpPr txBox="1">
            <a:spLocks noChangeArrowheads="1"/>
          </p:cNvSpPr>
          <p:nvPr/>
        </p:nvSpPr>
        <p:spPr bwMode="auto">
          <a:xfrm>
            <a:off x="241300" y="1223963"/>
            <a:ext cx="8632825"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spcBef>
                <a:spcPct val="0"/>
              </a:spcBef>
            </a:pPr>
            <a:r>
              <a:rPr lang="ru-RU" altLang="ru-RU">
                <a:solidFill>
                  <a:srgbClr val="800080"/>
                </a:solidFill>
              </a:rPr>
              <a:t>Дата события представляет собой значение </a:t>
            </a:r>
            <a:r>
              <a:rPr lang="en-US" altLang="ru-RU">
                <a:solidFill>
                  <a:srgbClr val="800080"/>
                </a:solidFill>
              </a:rPr>
              <a:t>UTC</a:t>
            </a:r>
            <a:r>
              <a:rPr lang="ru-RU" altLang="ru-RU">
                <a:solidFill>
                  <a:srgbClr val="800080"/>
                </a:solidFill>
              </a:rPr>
              <a:t>-времени, когда это событие имело место. Даты являются кратковременными величинами, обозначаемыми символом “</a:t>
            </a:r>
            <a:r>
              <a:rPr lang="ru-RU" altLang="ru-RU" i="1">
                <a:solidFill>
                  <a:srgbClr val="800080"/>
                </a:solidFill>
              </a:rPr>
              <a:t>Т</a:t>
            </a:r>
            <a:r>
              <a:rPr lang="ru-RU" altLang="ru-RU">
                <a:solidFill>
                  <a:srgbClr val="800080"/>
                </a:solidFill>
              </a:rPr>
              <a:t>” (в верхнем регистре). Текущее время является иной шкалой времени, которая совпадает с функцией синхронизации программного </a:t>
            </a:r>
            <a:r>
              <a:rPr lang="en-US" altLang="ru-RU">
                <a:solidFill>
                  <a:srgbClr val="800080"/>
                </a:solidFill>
              </a:rPr>
              <a:t>NTP</a:t>
            </a:r>
            <a:r>
              <a:rPr lang="ru-RU" altLang="ru-RU">
                <a:solidFill>
                  <a:srgbClr val="800080"/>
                </a:solidFill>
              </a:rPr>
              <a:t>-модуля.</a:t>
            </a:r>
          </a:p>
          <a:p>
            <a:pPr>
              <a:spcBef>
                <a:spcPct val="0"/>
              </a:spcBef>
            </a:pPr>
            <a:r>
              <a:rPr lang="ru-RU" altLang="ru-RU">
                <a:solidFill>
                  <a:srgbClr val="800080"/>
                </a:solidFill>
              </a:rPr>
              <a:t>Метка времени “</a:t>
            </a:r>
            <a:r>
              <a:rPr lang="en-US" altLang="ru-RU" i="1">
                <a:solidFill>
                  <a:srgbClr val="800080"/>
                </a:solidFill>
              </a:rPr>
              <a:t>T</a:t>
            </a:r>
            <a:r>
              <a:rPr lang="ru-RU" altLang="ru-RU">
                <a:solidFill>
                  <a:srgbClr val="800080"/>
                </a:solidFill>
              </a:rPr>
              <a:t>(</a:t>
            </a:r>
            <a:r>
              <a:rPr lang="en-US" altLang="ru-RU" i="1">
                <a:solidFill>
                  <a:srgbClr val="800080"/>
                </a:solidFill>
              </a:rPr>
              <a:t>t</a:t>
            </a:r>
            <a:r>
              <a:rPr lang="ru-RU" altLang="ru-RU">
                <a:solidFill>
                  <a:srgbClr val="800080"/>
                </a:solidFill>
              </a:rPr>
              <a:t>)” представляет собой, либо </a:t>
            </a:r>
            <a:r>
              <a:rPr lang="en-US" altLang="ru-RU">
                <a:solidFill>
                  <a:srgbClr val="800080"/>
                </a:solidFill>
              </a:rPr>
              <a:t>UTC</a:t>
            </a:r>
            <a:r>
              <a:rPr lang="ru-RU" altLang="ru-RU">
                <a:solidFill>
                  <a:srgbClr val="800080"/>
                </a:solidFill>
              </a:rPr>
              <a:t>-дату, либо сдвиг текущего времени “</a:t>
            </a:r>
            <a:r>
              <a:rPr lang="en-US" altLang="ru-RU" i="1">
                <a:solidFill>
                  <a:srgbClr val="800080"/>
                </a:solidFill>
              </a:rPr>
              <a:t>t</a:t>
            </a:r>
            <a:r>
              <a:rPr lang="ru-RU" altLang="ru-RU">
                <a:solidFill>
                  <a:srgbClr val="800080"/>
                </a:solidFill>
              </a:rPr>
              <a:t>” относительно </a:t>
            </a:r>
            <a:r>
              <a:rPr lang="en-US" altLang="ru-RU">
                <a:solidFill>
                  <a:srgbClr val="800080"/>
                </a:solidFill>
              </a:rPr>
              <a:t>UTC</a:t>
            </a:r>
            <a:r>
              <a:rPr lang="ru-RU" altLang="ru-RU">
                <a:solidFill>
                  <a:srgbClr val="800080"/>
                </a:solidFill>
              </a:rPr>
              <a:t>-времени. Сущность метки времени должна вытекать из содержания </a:t>
            </a:r>
            <a:r>
              <a:rPr lang="en-US" altLang="ru-RU">
                <a:solidFill>
                  <a:srgbClr val="800080"/>
                </a:solidFill>
              </a:rPr>
              <a:t>NTP</a:t>
            </a:r>
            <a:r>
              <a:rPr lang="ru-RU" altLang="ru-RU">
                <a:solidFill>
                  <a:srgbClr val="800080"/>
                </a:solidFill>
              </a:rPr>
              <a:t>-сообщения.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85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73859" name="Text Box 3"/>
          <p:cNvSpPr txBox="1">
            <a:spLocks noChangeArrowheads="1"/>
          </p:cNvSpPr>
          <p:nvPr/>
        </p:nvSpPr>
        <p:spPr bwMode="auto">
          <a:xfrm>
            <a:off x="241300" y="1462088"/>
            <a:ext cx="8659813" cy="43878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nchor="ctr" anchorCtr="1">
            <a:spAutoFit/>
          </a:bodyPr>
          <a:lstStyle/>
          <a:p>
            <a:r>
              <a:rPr lang="ru-RU" altLang="ru-RU" sz="3200">
                <a:solidFill>
                  <a:srgbClr val="800080"/>
                </a:solidFill>
              </a:rPr>
              <a:t>Пусть “</a:t>
            </a:r>
            <a:r>
              <a:rPr lang="en-US" altLang="ru-RU" sz="3200" i="1">
                <a:solidFill>
                  <a:srgbClr val="800080"/>
                </a:solidFill>
              </a:rPr>
              <a:t>T</a:t>
            </a:r>
            <a:r>
              <a:rPr lang="ru-RU" altLang="ru-RU" sz="3200">
                <a:solidFill>
                  <a:srgbClr val="800080"/>
                </a:solidFill>
              </a:rPr>
              <a:t>(</a:t>
            </a:r>
            <a:r>
              <a:rPr lang="en-US" altLang="ru-RU" sz="3200" i="1">
                <a:solidFill>
                  <a:srgbClr val="800080"/>
                </a:solidFill>
              </a:rPr>
              <a:t>t</a:t>
            </a:r>
            <a:r>
              <a:rPr lang="ru-RU" altLang="ru-RU" sz="3200">
                <a:solidFill>
                  <a:srgbClr val="800080"/>
                </a:solidFill>
              </a:rPr>
              <a:t>)” — сдвиг времени, “</a:t>
            </a:r>
            <a:r>
              <a:rPr lang="en-US" altLang="ru-RU" sz="3200" i="1">
                <a:solidFill>
                  <a:srgbClr val="800080"/>
                </a:solidFill>
              </a:rPr>
              <a:t>R</a:t>
            </a:r>
            <a:r>
              <a:rPr lang="ru-RU" altLang="ru-RU" sz="3200">
                <a:solidFill>
                  <a:srgbClr val="800080"/>
                </a:solidFill>
              </a:rPr>
              <a:t>(</a:t>
            </a:r>
            <a:r>
              <a:rPr lang="en-US" altLang="ru-RU" sz="3200" i="1">
                <a:solidFill>
                  <a:srgbClr val="800080"/>
                </a:solidFill>
              </a:rPr>
              <a:t>t</a:t>
            </a:r>
            <a:r>
              <a:rPr lang="ru-RU" altLang="ru-RU" sz="3200">
                <a:solidFill>
                  <a:srgbClr val="800080"/>
                </a:solidFill>
              </a:rPr>
              <a:t>)” — сдвиг частоты, “</a:t>
            </a:r>
            <a:r>
              <a:rPr lang="en-US" altLang="ru-RU" sz="3200" i="1">
                <a:solidFill>
                  <a:srgbClr val="800080"/>
                </a:solidFill>
              </a:rPr>
              <a:t>D</a:t>
            </a:r>
            <a:r>
              <a:rPr lang="ru-RU" altLang="ru-RU" sz="3200">
                <a:solidFill>
                  <a:srgbClr val="800080"/>
                </a:solidFill>
              </a:rPr>
              <a:t>(</a:t>
            </a:r>
            <a:r>
              <a:rPr lang="en-US" altLang="ru-RU" sz="3200" i="1">
                <a:solidFill>
                  <a:srgbClr val="800080"/>
                </a:solidFill>
              </a:rPr>
              <a:t>t</a:t>
            </a:r>
            <a:r>
              <a:rPr lang="ru-RU" altLang="ru-RU" sz="3200">
                <a:solidFill>
                  <a:srgbClr val="800080"/>
                </a:solidFill>
              </a:rPr>
              <a:t>)” — скорость ухода частоты (первая производная “</a:t>
            </a:r>
            <a:r>
              <a:rPr lang="en-US" altLang="ru-RU" sz="3200" i="1">
                <a:solidFill>
                  <a:srgbClr val="800080"/>
                </a:solidFill>
              </a:rPr>
              <a:t>R</a:t>
            </a:r>
            <a:r>
              <a:rPr lang="ru-RU" altLang="ru-RU" sz="3200">
                <a:solidFill>
                  <a:srgbClr val="800080"/>
                </a:solidFill>
              </a:rPr>
              <a:t>(</a:t>
            </a:r>
            <a:r>
              <a:rPr lang="en-US" altLang="ru-RU" sz="3200" i="1">
                <a:solidFill>
                  <a:srgbClr val="800080"/>
                </a:solidFill>
              </a:rPr>
              <a:t>t</a:t>
            </a:r>
            <a:r>
              <a:rPr lang="ru-RU" altLang="ru-RU" sz="3200">
                <a:solidFill>
                  <a:srgbClr val="800080"/>
                </a:solidFill>
              </a:rPr>
              <a:t>)” относительно “</a:t>
            </a:r>
            <a:r>
              <a:rPr lang="en-US" altLang="ru-RU" sz="3200" i="1">
                <a:solidFill>
                  <a:srgbClr val="800080"/>
                </a:solidFill>
              </a:rPr>
              <a:t>t</a:t>
            </a:r>
            <a:r>
              <a:rPr lang="ru-RU" altLang="ru-RU" sz="3200">
                <a:solidFill>
                  <a:srgbClr val="800080"/>
                </a:solidFill>
              </a:rPr>
              <a:t>”). Тогда, если “</a:t>
            </a:r>
            <a:r>
              <a:rPr lang="en-US" altLang="ru-RU" sz="3200" i="1">
                <a:solidFill>
                  <a:srgbClr val="800080"/>
                </a:solidFill>
              </a:rPr>
              <a:t>T</a:t>
            </a:r>
            <a:r>
              <a:rPr lang="ru-RU" altLang="ru-RU" sz="3200">
                <a:solidFill>
                  <a:srgbClr val="800080"/>
                </a:solidFill>
              </a:rPr>
              <a:t>(</a:t>
            </a:r>
            <a:r>
              <a:rPr lang="en-US" altLang="ru-RU" sz="3200" i="1">
                <a:solidFill>
                  <a:srgbClr val="800080"/>
                </a:solidFill>
              </a:rPr>
              <a:t>t</a:t>
            </a:r>
            <a:r>
              <a:rPr lang="ru-RU" altLang="ru-RU" sz="3200" baseline="-25000">
                <a:solidFill>
                  <a:srgbClr val="800080"/>
                </a:solidFill>
              </a:rPr>
              <a:t>0</a:t>
            </a:r>
            <a:r>
              <a:rPr lang="ru-RU" altLang="ru-RU" sz="3200">
                <a:solidFill>
                  <a:srgbClr val="800080"/>
                </a:solidFill>
              </a:rPr>
              <a:t>)” — сдвиг </a:t>
            </a:r>
            <a:r>
              <a:rPr lang="en-US" altLang="ru-RU" sz="3200">
                <a:solidFill>
                  <a:srgbClr val="800080"/>
                </a:solidFill>
              </a:rPr>
              <a:t>UTC</a:t>
            </a:r>
            <a:r>
              <a:rPr lang="ru-RU" altLang="ru-RU" sz="3200">
                <a:solidFill>
                  <a:srgbClr val="800080"/>
                </a:solidFill>
              </a:rPr>
              <a:t>-времени, определённый в момент времени “</a:t>
            </a:r>
            <a:r>
              <a:rPr lang="en-US" altLang="ru-RU" sz="3200" i="1">
                <a:solidFill>
                  <a:srgbClr val="800080"/>
                </a:solidFill>
              </a:rPr>
              <a:t>t </a:t>
            </a:r>
            <a:r>
              <a:rPr lang="ru-RU" altLang="ru-RU" sz="3200">
                <a:solidFill>
                  <a:srgbClr val="800080"/>
                </a:solidFill>
                <a:sym typeface="Symbol" panose="05050102010706020507" pitchFamily="18" charset="2"/>
              </a:rPr>
              <a:t></a:t>
            </a:r>
            <a:r>
              <a:rPr lang="ru-RU" altLang="ru-RU" sz="3200" i="1">
                <a:solidFill>
                  <a:srgbClr val="800080"/>
                </a:solidFill>
              </a:rPr>
              <a:t> </a:t>
            </a:r>
            <a:r>
              <a:rPr lang="en-US" altLang="ru-RU" sz="3200" i="1">
                <a:solidFill>
                  <a:srgbClr val="800080"/>
                </a:solidFill>
              </a:rPr>
              <a:t>t</a:t>
            </a:r>
            <a:r>
              <a:rPr lang="ru-RU" altLang="ru-RU" sz="3200" baseline="-25000">
                <a:solidFill>
                  <a:srgbClr val="800080"/>
                </a:solidFill>
              </a:rPr>
              <a:t>0</a:t>
            </a:r>
            <a:r>
              <a:rPr lang="ru-RU" altLang="ru-RU" sz="3200">
                <a:solidFill>
                  <a:srgbClr val="800080"/>
                </a:solidFill>
              </a:rPr>
              <a:t>”, сдвиг </a:t>
            </a:r>
            <a:r>
              <a:rPr lang="en-US" altLang="ru-RU" sz="3200">
                <a:solidFill>
                  <a:srgbClr val="800080"/>
                </a:solidFill>
              </a:rPr>
              <a:t>UTC</a:t>
            </a:r>
            <a:r>
              <a:rPr lang="ru-RU" altLang="ru-RU" sz="3200">
                <a:solidFill>
                  <a:srgbClr val="800080"/>
                </a:solidFill>
              </a:rPr>
              <a:t>-времени в момент времени “</a:t>
            </a:r>
            <a:r>
              <a:rPr lang="en-US" altLang="ru-RU" sz="3200" i="1">
                <a:solidFill>
                  <a:srgbClr val="800080"/>
                </a:solidFill>
              </a:rPr>
              <a:t>t</a:t>
            </a:r>
            <a:r>
              <a:rPr lang="ru-RU" altLang="ru-RU" sz="3200">
                <a:solidFill>
                  <a:srgbClr val="800080"/>
                </a:solidFill>
              </a:rPr>
              <a:t>”:</a:t>
            </a:r>
            <a:endParaRPr lang="en-US" altLang="ru-RU" sz="3200" i="1">
              <a:solidFill>
                <a:srgbClr val="800080"/>
              </a:solidFill>
            </a:endParaRPr>
          </a:p>
          <a:p>
            <a:r>
              <a:rPr lang="en-US" altLang="ru-RU" sz="3200" i="1">
                <a:solidFill>
                  <a:srgbClr val="800080"/>
                </a:solidFill>
              </a:rPr>
              <a:t>T</a:t>
            </a:r>
            <a:r>
              <a:rPr lang="en-US" altLang="ru-RU" sz="3200">
                <a:solidFill>
                  <a:srgbClr val="800080"/>
                </a:solidFill>
              </a:rPr>
              <a:t>(</a:t>
            </a:r>
            <a:r>
              <a:rPr lang="en-US" altLang="ru-RU" sz="3200" i="1">
                <a:solidFill>
                  <a:srgbClr val="800080"/>
                </a:solidFill>
              </a:rPr>
              <a:t>t</a:t>
            </a:r>
            <a:r>
              <a:rPr lang="en-US" altLang="ru-RU" sz="3200">
                <a:solidFill>
                  <a:srgbClr val="800080"/>
                </a:solidFill>
              </a:rPr>
              <a:t>) </a:t>
            </a:r>
            <a:r>
              <a:rPr lang="ru-RU" altLang="ru-RU" sz="3200">
                <a:solidFill>
                  <a:srgbClr val="800080"/>
                </a:solidFill>
                <a:sym typeface="Symbol" panose="05050102010706020507" pitchFamily="18" charset="2"/>
              </a:rPr>
              <a:t></a:t>
            </a:r>
            <a:r>
              <a:rPr lang="en-US" altLang="ru-RU" sz="3200">
                <a:solidFill>
                  <a:srgbClr val="800080"/>
                </a:solidFill>
              </a:rPr>
              <a:t> </a:t>
            </a:r>
            <a:r>
              <a:rPr lang="en-US" altLang="ru-RU" sz="3200" i="1">
                <a:solidFill>
                  <a:srgbClr val="800080"/>
                </a:solidFill>
              </a:rPr>
              <a:t>T</a:t>
            </a:r>
            <a:r>
              <a:rPr lang="en-US" altLang="ru-RU" sz="3200">
                <a:solidFill>
                  <a:srgbClr val="800080"/>
                </a:solidFill>
              </a:rPr>
              <a:t>(</a:t>
            </a:r>
            <a:r>
              <a:rPr lang="en-US" altLang="ru-RU" sz="3200" i="1">
                <a:solidFill>
                  <a:srgbClr val="800080"/>
                </a:solidFill>
              </a:rPr>
              <a:t>t</a:t>
            </a:r>
            <a:r>
              <a:rPr lang="en-US" altLang="ru-RU" sz="3200" baseline="-25000">
                <a:solidFill>
                  <a:srgbClr val="800080"/>
                </a:solidFill>
              </a:rPr>
              <a:t>0</a:t>
            </a:r>
            <a:r>
              <a:rPr lang="en-US" altLang="ru-RU" sz="3200">
                <a:solidFill>
                  <a:srgbClr val="800080"/>
                </a:solidFill>
              </a:rPr>
              <a:t>) + </a:t>
            </a:r>
            <a:r>
              <a:rPr lang="en-US" altLang="ru-RU" sz="3200" i="1">
                <a:solidFill>
                  <a:srgbClr val="800080"/>
                </a:solidFill>
              </a:rPr>
              <a:t>R</a:t>
            </a:r>
            <a:r>
              <a:rPr lang="en-US" altLang="ru-RU" sz="3200">
                <a:solidFill>
                  <a:srgbClr val="800080"/>
                </a:solidFill>
              </a:rPr>
              <a:t>(</a:t>
            </a:r>
            <a:r>
              <a:rPr lang="en-US" altLang="ru-RU" sz="3200" i="1">
                <a:solidFill>
                  <a:srgbClr val="800080"/>
                </a:solidFill>
              </a:rPr>
              <a:t>t</a:t>
            </a:r>
            <a:r>
              <a:rPr lang="en-US" altLang="ru-RU" sz="3200" baseline="-25000">
                <a:solidFill>
                  <a:srgbClr val="800080"/>
                </a:solidFill>
              </a:rPr>
              <a:t>0</a:t>
            </a:r>
            <a:r>
              <a:rPr lang="en-US" altLang="ru-RU" sz="3200">
                <a:solidFill>
                  <a:srgbClr val="800080"/>
                </a:solidFill>
              </a:rPr>
              <a:t>)(</a:t>
            </a:r>
            <a:r>
              <a:rPr lang="en-US" altLang="ru-RU" sz="3200" i="1">
                <a:solidFill>
                  <a:srgbClr val="800080"/>
                </a:solidFill>
              </a:rPr>
              <a:t>t </a:t>
            </a:r>
            <a:r>
              <a:rPr lang="en-US" altLang="ru-RU" sz="3200">
                <a:solidFill>
                  <a:srgbClr val="800080"/>
                </a:solidFill>
              </a:rPr>
              <a:t>– </a:t>
            </a:r>
            <a:r>
              <a:rPr lang="en-US" altLang="ru-RU" sz="3200" i="1">
                <a:solidFill>
                  <a:srgbClr val="800080"/>
                </a:solidFill>
              </a:rPr>
              <a:t>t</a:t>
            </a:r>
            <a:r>
              <a:rPr lang="en-US" altLang="ru-RU" sz="3200" baseline="-25000">
                <a:solidFill>
                  <a:srgbClr val="800080"/>
                </a:solidFill>
              </a:rPr>
              <a:t>0</a:t>
            </a:r>
            <a:r>
              <a:rPr lang="en-US" altLang="ru-RU" sz="3200">
                <a:solidFill>
                  <a:srgbClr val="800080"/>
                </a:solidFill>
              </a:rPr>
              <a:t>) + ½ </a:t>
            </a:r>
            <a:r>
              <a:rPr lang="en-US" altLang="ru-RU" sz="3200">
                <a:solidFill>
                  <a:srgbClr val="800080"/>
                </a:solidFill>
                <a:sym typeface="Symbol" panose="05050102010706020507" pitchFamily="18" charset="2"/>
              </a:rPr>
              <a:t></a:t>
            </a:r>
            <a:r>
              <a:rPr lang="en-US" altLang="ru-RU" sz="3200">
                <a:solidFill>
                  <a:srgbClr val="800080"/>
                </a:solidFill>
              </a:rPr>
              <a:t> </a:t>
            </a:r>
            <a:r>
              <a:rPr lang="en-US" altLang="ru-RU" sz="3200" i="1">
                <a:solidFill>
                  <a:srgbClr val="800080"/>
                </a:solidFill>
              </a:rPr>
              <a:t>D</a:t>
            </a:r>
            <a:r>
              <a:rPr lang="en-US" altLang="ru-RU" sz="3200">
                <a:solidFill>
                  <a:srgbClr val="800080"/>
                </a:solidFill>
              </a:rPr>
              <a:t>(</a:t>
            </a:r>
            <a:r>
              <a:rPr lang="en-US" altLang="ru-RU" sz="3200" i="1">
                <a:solidFill>
                  <a:srgbClr val="800080"/>
                </a:solidFill>
              </a:rPr>
              <a:t>t</a:t>
            </a:r>
            <a:r>
              <a:rPr lang="en-US" altLang="ru-RU" sz="3200" baseline="-25000">
                <a:solidFill>
                  <a:srgbClr val="800080"/>
                </a:solidFill>
              </a:rPr>
              <a:t>0</a:t>
            </a:r>
            <a:r>
              <a:rPr lang="en-US" altLang="ru-RU" sz="3200">
                <a:solidFill>
                  <a:srgbClr val="800080"/>
                </a:solidFill>
              </a:rPr>
              <a:t>)(</a:t>
            </a:r>
            <a:r>
              <a:rPr lang="en-US" altLang="ru-RU" sz="3200" i="1">
                <a:solidFill>
                  <a:srgbClr val="800080"/>
                </a:solidFill>
              </a:rPr>
              <a:t>t </a:t>
            </a:r>
            <a:r>
              <a:rPr lang="en-US" altLang="ru-RU" sz="3200">
                <a:solidFill>
                  <a:srgbClr val="800080"/>
                </a:solidFill>
              </a:rPr>
              <a:t>– </a:t>
            </a:r>
            <a:r>
              <a:rPr lang="en-US" altLang="ru-RU" sz="3200" i="1">
                <a:solidFill>
                  <a:srgbClr val="800080"/>
                </a:solidFill>
              </a:rPr>
              <a:t>t</a:t>
            </a:r>
            <a:r>
              <a:rPr lang="en-US" altLang="ru-RU" sz="3200" baseline="-25000">
                <a:solidFill>
                  <a:srgbClr val="800080"/>
                </a:solidFill>
              </a:rPr>
              <a:t>0</a:t>
            </a:r>
            <a:r>
              <a:rPr lang="en-US" altLang="ru-RU" sz="3200">
                <a:solidFill>
                  <a:srgbClr val="800080"/>
                </a:solidFill>
              </a:rPr>
              <a:t>)</a:t>
            </a:r>
            <a:r>
              <a:rPr lang="en-US" altLang="ru-RU" sz="3200" baseline="30000">
                <a:solidFill>
                  <a:srgbClr val="800080"/>
                </a:solidFill>
              </a:rPr>
              <a:t>2</a:t>
            </a:r>
            <a:r>
              <a:rPr lang="en-US" altLang="ru-RU" sz="3200">
                <a:solidFill>
                  <a:srgbClr val="800080"/>
                </a:solidFill>
              </a:rPr>
              <a:t> + </a:t>
            </a:r>
            <a:r>
              <a:rPr lang="en-US" altLang="ru-RU" sz="3200">
                <a:solidFill>
                  <a:srgbClr val="800080"/>
                </a:solidFill>
                <a:sym typeface="Symbol" panose="05050102010706020507" pitchFamily="18" charset="2"/>
              </a:rPr>
              <a:t></a:t>
            </a:r>
            <a:r>
              <a:rPr lang="en-US" altLang="ru-RU" sz="3200">
                <a:solidFill>
                  <a:srgbClr val="800080"/>
                </a:solidFill>
              </a:rPr>
              <a:t> ,</a:t>
            </a:r>
            <a:endParaRPr lang="ru-RU" altLang="ru-RU" sz="3200">
              <a:solidFill>
                <a:srgbClr val="800080"/>
              </a:solidFill>
            </a:endParaRPr>
          </a:p>
          <a:p>
            <a:r>
              <a:rPr lang="ru-RU" altLang="ru-RU" sz="3200">
                <a:solidFill>
                  <a:srgbClr val="800080"/>
                </a:solidFill>
              </a:rPr>
              <a:t>где “</a:t>
            </a:r>
            <a:r>
              <a:rPr lang="en-US" altLang="ru-RU" sz="3200">
                <a:solidFill>
                  <a:srgbClr val="800080"/>
                </a:solidFill>
                <a:sym typeface="Symbol" panose="05050102010706020507" pitchFamily="18" charset="2"/>
              </a:rPr>
              <a:t></a:t>
            </a:r>
            <a:r>
              <a:rPr lang="ru-RU" altLang="ru-RU" sz="3200">
                <a:solidFill>
                  <a:srgbClr val="800080"/>
                </a:solidFill>
              </a:rPr>
              <a:t>” — стохастическая ошибка.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90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75907" name="Text Box 3"/>
          <p:cNvSpPr txBox="1">
            <a:spLocks noChangeArrowheads="1"/>
          </p:cNvSpPr>
          <p:nvPr/>
        </p:nvSpPr>
        <p:spPr bwMode="auto">
          <a:xfrm>
            <a:off x="0" y="1035050"/>
            <a:ext cx="9144000" cy="54530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200">
                <a:solidFill>
                  <a:srgbClr val="800080"/>
                </a:solidFill>
              </a:rPr>
              <a:t>Несмотря на то, что параметр “</a:t>
            </a:r>
            <a:r>
              <a:rPr lang="en-US" altLang="ru-RU" sz="3200" i="1">
                <a:solidFill>
                  <a:srgbClr val="800080"/>
                </a:solidFill>
              </a:rPr>
              <a:t>D</a:t>
            </a:r>
            <a:r>
              <a:rPr lang="ru-RU" altLang="ru-RU" sz="3200">
                <a:solidFill>
                  <a:srgbClr val="800080"/>
                </a:solidFill>
              </a:rPr>
              <a:t>(</a:t>
            </a:r>
            <a:r>
              <a:rPr lang="en-US" altLang="ru-RU" sz="3200" i="1">
                <a:solidFill>
                  <a:srgbClr val="800080"/>
                </a:solidFill>
              </a:rPr>
              <a:t>t</a:t>
            </a:r>
            <a:r>
              <a:rPr lang="ru-RU" altLang="ru-RU" sz="3200">
                <a:solidFill>
                  <a:srgbClr val="800080"/>
                </a:solidFill>
              </a:rPr>
              <a:t>)” очень важен при описании прецизионных генераторов частоты, им, в принципе, можно пренебречь при описании компьютерных генераторов частоты. В данном стандарте все значения времени представляются в секундах, а значения частоты — в секундах за одну секунду (сек/сек). Иногда для описания сдвигов частоты используются промили — число миллионный долей (</a:t>
            </a:r>
            <a:r>
              <a:rPr lang="en-US" altLang="ru-RU" sz="3200">
                <a:solidFill>
                  <a:srgbClr val="800080"/>
                </a:solidFill>
              </a:rPr>
              <a:t>parts</a:t>
            </a:r>
            <a:r>
              <a:rPr lang="ru-RU" altLang="ru-RU" sz="3200">
                <a:solidFill>
                  <a:srgbClr val="800080"/>
                </a:solidFill>
              </a:rPr>
              <a:t>-</a:t>
            </a:r>
            <a:r>
              <a:rPr lang="en-US" altLang="ru-RU" sz="3200">
                <a:solidFill>
                  <a:srgbClr val="800080"/>
                </a:solidFill>
              </a:rPr>
              <a:t>per</a:t>
            </a:r>
            <a:r>
              <a:rPr lang="ru-RU" altLang="ru-RU" sz="3200">
                <a:solidFill>
                  <a:srgbClr val="800080"/>
                </a:solidFill>
              </a:rPr>
              <a:t>-</a:t>
            </a:r>
            <a:r>
              <a:rPr lang="en-US" altLang="ru-RU" sz="3200">
                <a:solidFill>
                  <a:srgbClr val="800080"/>
                </a:solidFill>
              </a:rPr>
              <a:t>million</a:t>
            </a:r>
            <a:r>
              <a:rPr lang="ru-RU" altLang="ru-RU" sz="3200">
                <a:solidFill>
                  <a:srgbClr val="800080"/>
                </a:solidFill>
              </a:rPr>
              <a:t> — </a:t>
            </a:r>
            <a:r>
              <a:rPr lang="en-US" altLang="ru-RU" sz="3200">
                <a:solidFill>
                  <a:srgbClr val="800080"/>
                </a:solidFill>
              </a:rPr>
              <a:t>PPM</a:t>
            </a:r>
            <a:r>
              <a:rPr lang="ru-RU" altLang="ru-RU" sz="3200">
                <a:solidFill>
                  <a:srgbClr val="800080"/>
                </a:solidFill>
              </a:rPr>
              <a:t>), одна промиля равна 10</a:t>
            </a:r>
            <a:r>
              <a:rPr lang="ru-RU" altLang="ru-RU" sz="3200" baseline="30000">
                <a:solidFill>
                  <a:srgbClr val="800080"/>
                </a:solidFill>
              </a:rPr>
              <a:t>–6</a:t>
            </a:r>
            <a:r>
              <a:rPr lang="ru-RU" altLang="ru-RU" sz="3200">
                <a:solidFill>
                  <a:srgbClr val="800080"/>
                </a:solidFill>
              </a:rPr>
              <a:t>сек/сек.</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24707" name="Text Box 3"/>
          <p:cNvSpPr txBox="1">
            <a:spLocks noChangeArrowheads="1"/>
          </p:cNvSpPr>
          <p:nvPr/>
        </p:nvSpPr>
        <p:spPr bwMode="auto">
          <a:xfrm>
            <a:off x="0" y="620713"/>
            <a:ext cx="9144000" cy="6035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en-US" altLang="ru-RU" sz="3000">
                <a:solidFill>
                  <a:srgbClr val="800080"/>
                </a:solidFill>
              </a:rPr>
              <a:t>NTPv</a:t>
            </a:r>
            <a:r>
              <a:rPr lang="ru-RU" altLang="ru-RU" sz="3000">
                <a:solidFill>
                  <a:srgbClr val="800080"/>
                </a:solidFill>
              </a:rPr>
              <a:t>4-протокол вводит новые функциональные свойства в третью версию </a:t>
            </a:r>
            <a:r>
              <a:rPr lang="en-US" altLang="ru-RU" sz="3000">
                <a:solidFill>
                  <a:srgbClr val="800080"/>
                </a:solidFill>
              </a:rPr>
              <a:t>NTP</a:t>
            </a:r>
            <a:r>
              <a:rPr lang="ru-RU" altLang="ru-RU" sz="3000">
                <a:solidFill>
                  <a:srgbClr val="800080"/>
                </a:solidFill>
              </a:rPr>
              <a:t>-протокола (</a:t>
            </a:r>
            <a:r>
              <a:rPr lang="en-US" altLang="ru-RU" sz="3000">
                <a:solidFill>
                  <a:srgbClr val="800080"/>
                </a:solidFill>
              </a:rPr>
              <a:t>RFC</a:t>
            </a:r>
            <a:r>
              <a:rPr lang="ru-RU" altLang="ru-RU" sz="3000">
                <a:solidFill>
                  <a:srgbClr val="800080"/>
                </a:solidFill>
              </a:rPr>
              <a:t>-1305) и расширяется сам за счёт поглощения функциональных свойств простого протокола сетевого времени (</a:t>
            </a:r>
            <a:r>
              <a:rPr lang="en-US" altLang="ru-RU" sz="3000">
                <a:solidFill>
                  <a:srgbClr val="800080"/>
                </a:solidFill>
              </a:rPr>
              <a:t>Simple Network Time Protocol</a:t>
            </a:r>
            <a:r>
              <a:rPr lang="ru-RU" altLang="ru-RU" sz="3000">
                <a:solidFill>
                  <a:srgbClr val="800080"/>
                </a:solidFill>
              </a:rPr>
              <a:t>, </a:t>
            </a:r>
            <a:r>
              <a:rPr lang="en-US" altLang="ru-RU" sz="3000">
                <a:solidFill>
                  <a:srgbClr val="800080"/>
                </a:solidFill>
              </a:rPr>
              <a:t>Version</a:t>
            </a:r>
            <a:r>
              <a:rPr lang="ru-RU" altLang="ru-RU" sz="3000">
                <a:solidFill>
                  <a:srgbClr val="800080"/>
                </a:solidFill>
              </a:rPr>
              <a:t> 4 — </a:t>
            </a:r>
            <a:r>
              <a:rPr lang="en-US" altLang="ru-RU" sz="3000">
                <a:solidFill>
                  <a:srgbClr val="800080"/>
                </a:solidFill>
              </a:rPr>
              <a:t>SNTPv</a:t>
            </a:r>
            <a:r>
              <a:rPr lang="ru-RU" altLang="ru-RU" sz="3000">
                <a:solidFill>
                  <a:srgbClr val="800080"/>
                </a:solidFill>
              </a:rPr>
              <a:t>4-протокол, </a:t>
            </a:r>
            <a:r>
              <a:rPr lang="en-US" altLang="ru-RU" sz="3000">
                <a:solidFill>
                  <a:srgbClr val="800080"/>
                </a:solidFill>
              </a:rPr>
              <a:t>RFC</a:t>
            </a:r>
            <a:r>
              <a:rPr lang="ru-RU" altLang="ru-RU" sz="3000">
                <a:solidFill>
                  <a:srgbClr val="800080"/>
                </a:solidFill>
              </a:rPr>
              <a:t>-4330). Данный стандарт заменяет предшествующие стандарты </a:t>
            </a:r>
            <a:r>
              <a:rPr lang="en-US" altLang="ru-RU" sz="3000">
                <a:solidFill>
                  <a:srgbClr val="800080"/>
                </a:solidFill>
              </a:rPr>
              <a:t>RFC</a:t>
            </a:r>
            <a:r>
              <a:rPr lang="ru-RU" altLang="ru-RU" sz="3000">
                <a:solidFill>
                  <a:srgbClr val="800080"/>
                </a:solidFill>
              </a:rPr>
              <a:t>-1305 и </a:t>
            </a:r>
            <a:r>
              <a:rPr lang="en-US" altLang="ru-RU" sz="3000">
                <a:solidFill>
                  <a:srgbClr val="800080"/>
                </a:solidFill>
              </a:rPr>
              <a:t>RFC</a:t>
            </a:r>
            <a:r>
              <a:rPr lang="ru-RU" altLang="ru-RU" sz="3000">
                <a:solidFill>
                  <a:srgbClr val="800080"/>
                </a:solidFill>
              </a:rPr>
              <a:t>-4330. Для </a:t>
            </a:r>
            <a:r>
              <a:rPr lang="en-US" altLang="ru-RU" sz="3000">
                <a:solidFill>
                  <a:srgbClr val="800080"/>
                </a:solidFill>
              </a:rPr>
              <a:t>NTP</a:t>
            </a:r>
            <a:r>
              <a:rPr lang="ru-RU" altLang="ru-RU" sz="3000">
                <a:solidFill>
                  <a:srgbClr val="800080"/>
                </a:solidFill>
              </a:rPr>
              <a:t>-протокола был утвержден транспортный порт (</a:t>
            </a:r>
            <a:r>
              <a:rPr lang="en-US" altLang="ru-RU" sz="3000">
                <a:solidFill>
                  <a:srgbClr val="800080"/>
                </a:solidFill>
              </a:rPr>
              <a:t>UDP</a:t>
            </a:r>
            <a:r>
              <a:rPr lang="ru-RU" altLang="ru-RU" sz="3000">
                <a:solidFill>
                  <a:srgbClr val="800080"/>
                </a:solidFill>
              </a:rPr>
              <a:t>/</a:t>
            </a:r>
            <a:r>
              <a:rPr lang="en-US" altLang="ru-RU" sz="3000">
                <a:solidFill>
                  <a:srgbClr val="800080"/>
                </a:solidFill>
              </a:rPr>
              <a:t>TCP</a:t>
            </a:r>
            <a:r>
              <a:rPr lang="ru-RU" altLang="ru-RU" sz="3000">
                <a:solidFill>
                  <a:srgbClr val="800080"/>
                </a:solidFill>
              </a:rPr>
              <a:t>) под номером “123”. </a:t>
            </a:r>
            <a:r>
              <a:rPr lang="en-US" altLang="ru-RU" sz="3000">
                <a:solidFill>
                  <a:srgbClr val="800080"/>
                </a:solidFill>
              </a:rPr>
              <a:t>IANA</a:t>
            </a:r>
            <a:r>
              <a:rPr lang="ru-RU" altLang="ru-RU" sz="3000">
                <a:solidFill>
                  <a:srgbClr val="800080"/>
                </a:solidFill>
              </a:rPr>
              <a:t> назначила для </a:t>
            </a:r>
            <a:r>
              <a:rPr lang="en-US" altLang="ru-RU" sz="3000">
                <a:solidFill>
                  <a:srgbClr val="800080"/>
                </a:solidFill>
              </a:rPr>
              <a:t>NTP</a:t>
            </a:r>
            <a:r>
              <a:rPr lang="ru-RU" altLang="ru-RU" sz="3000">
                <a:solidFill>
                  <a:srgbClr val="800080"/>
                </a:solidFill>
              </a:rPr>
              <a:t>-протокола два </a:t>
            </a:r>
            <a:r>
              <a:rPr lang="en-US" altLang="ru-RU" sz="3000">
                <a:solidFill>
                  <a:srgbClr val="800080"/>
                </a:solidFill>
              </a:rPr>
              <a:t>IP</a:t>
            </a:r>
            <a:r>
              <a:rPr lang="ru-RU" altLang="ru-RU" sz="3000">
                <a:solidFill>
                  <a:srgbClr val="800080"/>
                </a:solidFill>
              </a:rPr>
              <a:t>-адреса: “224.0.1.1” для </a:t>
            </a:r>
            <a:r>
              <a:rPr lang="en-US" altLang="ru-RU" sz="3000">
                <a:solidFill>
                  <a:srgbClr val="800080"/>
                </a:solidFill>
              </a:rPr>
              <a:t>IPv</a:t>
            </a:r>
            <a:r>
              <a:rPr lang="ru-RU" altLang="ru-RU" sz="3000">
                <a:solidFill>
                  <a:srgbClr val="800080"/>
                </a:solidFill>
              </a:rPr>
              <a:t>4-адресации и “:101” окончание для </a:t>
            </a:r>
            <a:r>
              <a:rPr lang="en-US" altLang="ru-RU" sz="3000">
                <a:solidFill>
                  <a:srgbClr val="800080"/>
                </a:solidFill>
              </a:rPr>
              <a:t>IPv</a:t>
            </a:r>
            <a:r>
              <a:rPr lang="ru-RU" altLang="ru-RU" sz="3000">
                <a:solidFill>
                  <a:srgbClr val="800080"/>
                </a:solidFill>
              </a:rPr>
              <a:t>6-адресации.</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77955" name="Text Box 3"/>
          <p:cNvSpPr txBox="1">
            <a:spLocks noChangeArrowheads="1"/>
          </p:cNvSpPr>
          <p:nvPr/>
        </p:nvSpPr>
        <p:spPr bwMode="auto">
          <a:xfrm>
            <a:off x="0" y="755650"/>
            <a:ext cx="9144000" cy="59404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200">
                <a:solidFill>
                  <a:srgbClr val="800080"/>
                </a:solidFill>
              </a:rPr>
              <a:t>В прикладных компьютерных системах синхронизации очень важно оценить эффективность функции (процедуры) обеспечения синхронизации. Модель эффективности </a:t>
            </a:r>
            <a:r>
              <a:rPr lang="en-US" altLang="ru-RU" sz="3200">
                <a:solidFill>
                  <a:srgbClr val="800080"/>
                </a:solidFill>
              </a:rPr>
              <a:t>NTP</a:t>
            </a:r>
            <a:r>
              <a:rPr lang="ru-RU" altLang="ru-RU" sz="3200">
                <a:solidFill>
                  <a:srgbClr val="800080"/>
                </a:solidFill>
              </a:rPr>
              <a:t>-протокола включает четыре статистических параметра, которые обновляются при каждом обращении клиента к серверу времени для проведения измерительных процедур. </a:t>
            </a:r>
            <a:r>
              <a:rPr lang="ru-RU" altLang="ru-RU" sz="3200" i="1">
                <a:solidFill>
                  <a:srgbClr val="800080"/>
                </a:solidFill>
              </a:rPr>
              <a:t>Сдвиг</a:t>
            </a:r>
            <a:r>
              <a:rPr lang="ru-RU" altLang="ru-RU" sz="3200">
                <a:solidFill>
                  <a:srgbClr val="800080"/>
                </a:solidFill>
              </a:rPr>
              <a:t> “</a:t>
            </a:r>
            <a:r>
              <a:rPr lang="ru-RU" altLang="ru-RU" sz="3200">
                <a:solidFill>
                  <a:srgbClr val="800080"/>
                </a:solidFill>
                <a:sym typeface="Symbol" panose="05050102010706020507" pitchFamily="18" charset="2"/>
              </a:rPr>
              <a:t></a:t>
            </a:r>
            <a:r>
              <a:rPr lang="ru-RU" altLang="ru-RU" sz="3200">
                <a:solidFill>
                  <a:srgbClr val="800080"/>
                </a:solidFill>
              </a:rPr>
              <a:t>” представляет собой максимально правдоподобный сдвиг времени серверных часов относительно системного времени.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0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80003" name="Text Box 3"/>
          <p:cNvSpPr txBox="1">
            <a:spLocks noChangeArrowheads="1"/>
          </p:cNvSpPr>
          <p:nvPr/>
        </p:nvSpPr>
        <p:spPr bwMode="auto">
          <a:xfrm>
            <a:off x="0" y="966788"/>
            <a:ext cx="9144000"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i="1">
                <a:solidFill>
                  <a:srgbClr val="800080"/>
                </a:solidFill>
              </a:rPr>
              <a:t>Задержка</a:t>
            </a:r>
            <a:r>
              <a:rPr lang="ru-RU" altLang="ru-RU">
                <a:solidFill>
                  <a:srgbClr val="800080"/>
                </a:solidFill>
              </a:rPr>
              <a:t> “</a:t>
            </a:r>
            <a:r>
              <a:rPr lang="ru-RU" altLang="ru-RU">
                <a:solidFill>
                  <a:srgbClr val="800080"/>
                </a:solidFill>
                <a:sym typeface="Symbol" panose="05050102010706020507" pitchFamily="18" charset="2"/>
              </a:rPr>
              <a:t></a:t>
            </a:r>
            <a:r>
              <a:rPr lang="ru-RU" altLang="ru-RU">
                <a:solidFill>
                  <a:srgbClr val="800080"/>
                </a:solidFill>
              </a:rPr>
              <a:t>” представляет собой за­держку по времени при передаче пакета по замкнутому (петлевому) маршруту между клиентом и сервером времени. </a:t>
            </a:r>
            <a:r>
              <a:rPr lang="ru-RU" altLang="ru-RU" i="1">
                <a:solidFill>
                  <a:srgbClr val="800080"/>
                </a:solidFill>
              </a:rPr>
              <a:t>Дисперсия</a:t>
            </a:r>
            <a:r>
              <a:rPr lang="ru-RU" altLang="ru-RU">
                <a:solidFill>
                  <a:srgbClr val="800080"/>
                </a:solidFill>
              </a:rPr>
              <a:t> “</a:t>
            </a:r>
            <a:r>
              <a:rPr lang="ru-RU" altLang="ru-RU">
                <a:solidFill>
                  <a:srgbClr val="800080"/>
                </a:solidFill>
                <a:sym typeface="Symbol" panose="05050102010706020507" pitchFamily="18" charset="2"/>
              </a:rPr>
              <a:t></a:t>
            </a:r>
            <a:r>
              <a:rPr lang="ru-RU" altLang="ru-RU">
                <a:solidFill>
                  <a:srgbClr val="800080"/>
                </a:solidFill>
              </a:rPr>
              <a:t>” представляет собой максимальную естественную ошибку, возникающую при измерениях времени/частоты. Дисперсия увеличивается до значения, которое равно максимальному допустимому отклонению частоты (“</a:t>
            </a:r>
            <a:r>
              <a:rPr lang="ru-RU" altLang="ru-RU">
                <a:solidFill>
                  <a:srgbClr val="800080"/>
                </a:solidFill>
                <a:sym typeface="Symbol" panose="05050102010706020507" pitchFamily="18" charset="2"/>
              </a:rPr>
              <a:t></a:t>
            </a:r>
            <a:r>
              <a:rPr lang="ru-RU" altLang="ru-RU">
                <a:solidFill>
                  <a:srgbClr val="800080"/>
                </a:solidFill>
              </a:rPr>
              <a:t>”) корректируемых системных часов, обычно 15 РРМ. </a:t>
            </a:r>
            <a:r>
              <a:rPr lang="ru-RU" altLang="ru-RU" i="1">
                <a:solidFill>
                  <a:srgbClr val="800080"/>
                </a:solidFill>
              </a:rPr>
              <a:t>Джиттер</a:t>
            </a:r>
            <a:r>
              <a:rPr lang="ru-RU" altLang="ru-RU">
                <a:solidFill>
                  <a:srgbClr val="800080"/>
                </a:solidFill>
              </a:rPr>
              <a:t> “</a:t>
            </a:r>
            <a:r>
              <a:rPr lang="ru-RU" altLang="ru-RU">
                <a:solidFill>
                  <a:srgbClr val="800080"/>
                </a:solidFill>
                <a:sym typeface="Symbol" panose="05050102010706020507" pitchFamily="18" charset="2"/>
              </a:rPr>
              <a:t></a:t>
            </a:r>
            <a:r>
              <a:rPr lang="ru-RU" altLang="ru-RU">
                <a:solidFill>
                  <a:srgbClr val="800080"/>
                </a:solidFill>
              </a:rPr>
              <a:t>” определяется как среднеквадратическое значение сдвига (отклонение времени/частоты), и представляет собой номинальную ошибку при оценивании сдвига.</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05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82051" name="Text Box 3"/>
          <p:cNvSpPr txBox="1">
            <a:spLocks noChangeArrowheads="1"/>
          </p:cNvSpPr>
          <p:nvPr/>
        </p:nvSpPr>
        <p:spPr bwMode="auto">
          <a:xfrm>
            <a:off x="241300" y="982663"/>
            <a:ext cx="8647113"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a:solidFill>
                  <a:srgbClr val="800080"/>
                </a:solidFill>
              </a:rPr>
              <a:t>Несмотря на то, что все эти четыре параметра представляют собой раздельно измеренные значения системного времени относительно каждого сервера времени, </a:t>
            </a:r>
            <a:r>
              <a:rPr lang="en-US" altLang="ru-RU">
                <a:solidFill>
                  <a:srgbClr val="800080"/>
                </a:solidFill>
              </a:rPr>
              <a:t>NTP</a:t>
            </a:r>
            <a:r>
              <a:rPr lang="ru-RU" altLang="ru-RU">
                <a:solidFill>
                  <a:srgbClr val="800080"/>
                </a:solidFill>
              </a:rPr>
              <a:t>-протокол включает ряд процедур для суммирования этих параметров нескольких серверов с целью более точной коррекции и калибровки системного времени. </a:t>
            </a:r>
            <a:r>
              <a:rPr lang="ru-RU" altLang="ru-RU" i="1">
                <a:solidFill>
                  <a:srgbClr val="800080"/>
                </a:solidFill>
              </a:rPr>
              <a:t>Системный сдвиг</a:t>
            </a:r>
            <a:r>
              <a:rPr lang="ru-RU" altLang="ru-RU">
                <a:solidFill>
                  <a:srgbClr val="800080"/>
                </a:solidFill>
              </a:rPr>
              <a:t> “</a:t>
            </a:r>
            <a:r>
              <a:rPr lang="ru-RU" altLang="ru-RU">
                <a:solidFill>
                  <a:srgbClr val="800080"/>
                </a:solidFill>
                <a:sym typeface="Symbol" panose="05050102010706020507" pitchFamily="18" charset="2"/>
              </a:rPr>
              <a:t></a:t>
            </a:r>
            <a:r>
              <a:rPr lang="ru-RU" altLang="ru-RU">
                <a:solidFill>
                  <a:srgbClr val="800080"/>
                </a:solidFill>
              </a:rPr>
              <a:t>” представляет собой максимально правдоподобную оценку сдвига всей совокупности серверов времени. </a:t>
            </a:r>
            <a:r>
              <a:rPr lang="ru-RU" altLang="ru-RU" i="1">
                <a:solidFill>
                  <a:srgbClr val="800080"/>
                </a:solidFill>
              </a:rPr>
              <a:t>Системный джиттер</a:t>
            </a:r>
            <a:r>
              <a:rPr lang="ru-RU" altLang="ru-RU">
                <a:solidFill>
                  <a:srgbClr val="800080"/>
                </a:solidFill>
              </a:rPr>
              <a:t> “</a:t>
            </a:r>
            <a:r>
              <a:rPr lang="ru-RU" altLang="ru-RU">
                <a:solidFill>
                  <a:srgbClr val="800080"/>
                </a:solidFill>
                <a:sym typeface="Symbol" panose="05050102010706020507" pitchFamily="18" charset="2"/>
              </a:rPr>
              <a:t></a:t>
            </a:r>
            <a:r>
              <a:rPr lang="ru-RU" altLang="ru-RU">
                <a:solidFill>
                  <a:srgbClr val="800080"/>
                </a:solidFill>
              </a:rPr>
              <a:t>” представляет собой номинальную ошибку при оценивании системного сдвига.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09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84099" name="Text Box 3"/>
          <p:cNvSpPr txBox="1">
            <a:spLocks noChangeArrowheads="1"/>
          </p:cNvSpPr>
          <p:nvPr/>
        </p:nvSpPr>
        <p:spPr bwMode="auto">
          <a:xfrm>
            <a:off x="241300" y="1196975"/>
            <a:ext cx="8647113"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a:solidFill>
                  <a:srgbClr val="800080"/>
                </a:solidFill>
              </a:rPr>
              <a:t>Параметры “</a:t>
            </a:r>
            <a:r>
              <a:rPr lang="ru-RU" altLang="ru-RU">
                <a:solidFill>
                  <a:srgbClr val="800080"/>
                </a:solidFill>
                <a:sym typeface="Symbol" panose="05050102010706020507" pitchFamily="18" charset="2"/>
              </a:rPr>
              <a:t></a:t>
            </a:r>
            <a:r>
              <a:rPr lang="ru-RU" altLang="ru-RU">
                <a:solidFill>
                  <a:srgbClr val="800080"/>
                </a:solidFill>
              </a:rPr>
              <a:t>” и “</a:t>
            </a:r>
            <a:r>
              <a:rPr lang="ru-RU" altLang="ru-RU">
                <a:solidFill>
                  <a:srgbClr val="800080"/>
                </a:solidFill>
                <a:sym typeface="Symbol" panose="05050102010706020507" pitchFamily="18" charset="2"/>
              </a:rPr>
              <a:t></a:t>
            </a:r>
            <a:r>
              <a:rPr lang="ru-RU" altLang="ru-RU">
                <a:solidFill>
                  <a:srgbClr val="800080"/>
                </a:solidFill>
              </a:rPr>
              <a:t>” накапливаются на каждом уровне (номер “слоя”), начиная от эталонных часов, что приводит к образованию </a:t>
            </a:r>
            <a:r>
              <a:rPr lang="ru-RU" altLang="ru-RU" i="1">
                <a:solidFill>
                  <a:srgbClr val="800080"/>
                </a:solidFill>
              </a:rPr>
              <a:t>корневой задержки</a:t>
            </a:r>
            <a:r>
              <a:rPr lang="ru-RU" altLang="ru-RU">
                <a:solidFill>
                  <a:srgbClr val="800080"/>
                </a:solidFill>
              </a:rPr>
              <a:t> “</a:t>
            </a:r>
            <a:r>
              <a:rPr lang="ru-RU" altLang="ru-RU">
                <a:solidFill>
                  <a:srgbClr val="800080"/>
                </a:solidFill>
                <a:sym typeface="Symbol" panose="05050102010706020507" pitchFamily="18" charset="2"/>
              </a:rPr>
              <a:t></a:t>
            </a:r>
            <a:r>
              <a:rPr lang="ru-RU" altLang="ru-RU">
                <a:solidFill>
                  <a:srgbClr val="800080"/>
                </a:solidFill>
              </a:rPr>
              <a:t>” и </a:t>
            </a:r>
            <a:r>
              <a:rPr lang="ru-RU" altLang="ru-RU" i="1">
                <a:solidFill>
                  <a:srgbClr val="800080"/>
                </a:solidFill>
              </a:rPr>
              <a:t>корневой дисперсии</a:t>
            </a:r>
            <a:r>
              <a:rPr lang="ru-RU" altLang="ru-RU">
                <a:solidFill>
                  <a:srgbClr val="800080"/>
                </a:solidFill>
              </a:rPr>
              <a:t> “</a:t>
            </a:r>
            <a:r>
              <a:rPr lang="ru-RU" altLang="ru-RU">
                <a:solidFill>
                  <a:srgbClr val="800080"/>
                </a:solidFill>
                <a:sym typeface="Symbol" panose="05050102010706020507" pitchFamily="18" charset="2"/>
              </a:rPr>
              <a:t></a:t>
            </a:r>
            <a:r>
              <a:rPr lang="ru-RU" altLang="ru-RU">
                <a:solidFill>
                  <a:srgbClr val="800080"/>
                </a:solidFill>
              </a:rPr>
              <a:t>”, также являющимися статистическими параметрами.</a:t>
            </a:r>
            <a:r>
              <a:rPr lang="ru-RU" altLang="ru-RU" i="1">
                <a:solidFill>
                  <a:srgbClr val="800080"/>
                </a:solidFill>
              </a:rPr>
              <a:t> Расстояние синхронизации</a:t>
            </a:r>
            <a:r>
              <a:rPr lang="ru-RU" altLang="ru-RU">
                <a:solidFill>
                  <a:srgbClr val="800080"/>
                </a:solidFill>
              </a:rPr>
              <a:t> “</a:t>
            </a:r>
            <a:r>
              <a:rPr lang="ru-RU" altLang="ru-RU">
                <a:solidFill>
                  <a:srgbClr val="800080"/>
                </a:solidFill>
                <a:sym typeface="Symbol" panose="05050102010706020507" pitchFamily="18" charset="2"/>
              </a:rPr>
              <a:t></a:t>
            </a:r>
            <a:r>
              <a:rPr lang="ru-RU" altLang="ru-RU">
                <a:solidFill>
                  <a:srgbClr val="800080"/>
                </a:solidFill>
              </a:rPr>
              <a:t>” равно: “</a:t>
            </a:r>
            <a:r>
              <a:rPr lang="ru-RU" altLang="ru-RU">
                <a:solidFill>
                  <a:srgbClr val="800080"/>
                </a:solidFill>
                <a:sym typeface="Symbol" panose="05050102010706020507" pitchFamily="18" charset="2"/>
              </a:rPr>
              <a:t></a:t>
            </a:r>
            <a:r>
              <a:rPr lang="ru-RU" altLang="ru-RU">
                <a:solidFill>
                  <a:srgbClr val="800080"/>
                </a:solidFill>
              </a:rPr>
              <a:t> + </a:t>
            </a:r>
            <a:r>
              <a:rPr lang="ru-RU" altLang="ru-RU">
                <a:solidFill>
                  <a:srgbClr val="800080"/>
                </a:solidFill>
                <a:sym typeface="Symbol" panose="05050102010706020507" pitchFamily="18" charset="2"/>
              </a:rPr>
              <a:t></a:t>
            </a:r>
            <a:r>
              <a:rPr lang="ru-RU" altLang="ru-RU">
                <a:solidFill>
                  <a:srgbClr val="800080"/>
                </a:solidFill>
              </a:rPr>
              <a:t>/2”, — и представляет собой максимальную ошибку, которая является следствием всех возможных причин её возникновения. Эти параметры присущи всем прикладным системам, которые зависят от оценивания эффективности функции (процедуры) обеспечения синхронизации.</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614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86147" name="Text Box 3"/>
          <p:cNvSpPr txBox="1">
            <a:spLocks noChangeArrowheads="1"/>
          </p:cNvSpPr>
          <p:nvPr/>
        </p:nvSpPr>
        <p:spPr bwMode="auto">
          <a:xfrm>
            <a:off x="0" y="52546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ru-RU" altLang="ru-RU" sz="2400" b="1">
                <a:solidFill>
                  <a:srgbClr val="CC0000"/>
                </a:solidFill>
                <a:latin typeface="Tahoma" panose="020B0604030504040204" pitchFamily="34" charset="0"/>
              </a:rPr>
              <a:t>1</a:t>
            </a:r>
            <a:r>
              <a:rPr lang="en-US" altLang="ru-RU" sz="2400" b="1">
                <a:solidFill>
                  <a:srgbClr val="CC0000"/>
                </a:solidFill>
                <a:latin typeface="Tahoma" panose="020B0604030504040204" pitchFamily="34" charset="0"/>
              </a:rPr>
              <a:t>9</a:t>
            </a:r>
            <a:r>
              <a:rPr lang="ru-RU" altLang="ru-RU" sz="2400" b="1">
                <a:solidFill>
                  <a:srgbClr val="CC0000"/>
                </a:solidFill>
                <a:latin typeface="Tahoma" panose="020B0604030504040204" pitchFamily="34" charset="0"/>
              </a:rPr>
              <a:t>.5. </a:t>
            </a:r>
            <a:r>
              <a:rPr lang="ru-RU" altLang="ru-RU" sz="2400" b="1">
                <a:solidFill>
                  <a:srgbClr val="CC0000"/>
                </a:solidFill>
              </a:rPr>
              <a:t>Модель реализации</a:t>
            </a:r>
            <a:r>
              <a:rPr lang="ru-RU" altLang="ru-RU" sz="2400">
                <a:solidFill>
                  <a:srgbClr val="CC0000"/>
                </a:solidFill>
              </a:rPr>
              <a:t> </a:t>
            </a:r>
          </a:p>
        </p:txBody>
      </p:sp>
      <p:sp>
        <p:nvSpPr>
          <p:cNvPr id="1286148" name="Text Box 4"/>
          <p:cNvSpPr txBox="1">
            <a:spLocks noChangeArrowheads="1"/>
          </p:cNvSpPr>
          <p:nvPr/>
        </p:nvSpPr>
        <p:spPr bwMode="auto">
          <a:xfrm>
            <a:off x="0" y="1439863"/>
            <a:ext cx="9144000" cy="18002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a:solidFill>
                  <a:srgbClr val="800080"/>
                </a:solidFill>
              </a:rPr>
              <a:t>На рис.19.3 представлена структура типовой многоканальной модели прикладного программного модуля </a:t>
            </a:r>
            <a:r>
              <a:rPr lang="en-US" altLang="ru-RU">
                <a:solidFill>
                  <a:srgbClr val="800080"/>
                </a:solidFill>
              </a:rPr>
              <a:t>NTPv</a:t>
            </a:r>
            <a:r>
              <a:rPr lang="ru-RU" altLang="ru-RU">
                <a:solidFill>
                  <a:srgbClr val="800080"/>
                </a:solidFill>
              </a:rPr>
              <a:t>4-протокола. Эта модель включает два процесса, присущие каждому серверу времени:</a:t>
            </a:r>
          </a:p>
        </p:txBody>
      </p:sp>
      <p:sp>
        <p:nvSpPr>
          <p:cNvPr id="1286149" name="Text Box 5"/>
          <p:cNvSpPr txBox="1">
            <a:spLocks noChangeArrowheads="1"/>
          </p:cNvSpPr>
          <p:nvPr/>
        </p:nvSpPr>
        <p:spPr bwMode="auto">
          <a:xfrm>
            <a:off x="228600" y="3348038"/>
            <a:ext cx="8607425" cy="3267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623888"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j"/>
            </a:pPr>
            <a:r>
              <a:rPr lang="ru-RU" altLang="ru-RU" sz="2600">
                <a:solidFill>
                  <a:srgbClr val="800080"/>
                </a:solidFill>
              </a:rPr>
              <a:t>процесс удалённого сервера времени, обеспечивающий приём </a:t>
            </a:r>
            <a:r>
              <a:rPr lang="en-US" altLang="ru-RU" sz="2600">
                <a:solidFill>
                  <a:srgbClr val="800080"/>
                </a:solidFill>
              </a:rPr>
              <a:t>NTP</a:t>
            </a:r>
            <a:r>
              <a:rPr lang="ru-RU" altLang="ru-RU" sz="2600">
                <a:solidFill>
                  <a:srgbClr val="800080"/>
                </a:solidFill>
              </a:rPr>
              <a:t>-сообщений от другого сервера времени или источника эталонного времени;</a:t>
            </a:r>
          </a:p>
          <a:p>
            <a:pPr>
              <a:buSzPct val="90000"/>
              <a:buFont typeface="Wingdings 2" panose="05020102010507070707" pitchFamily="18" charset="2"/>
              <a:buChar char="k"/>
            </a:pPr>
            <a:r>
              <a:rPr lang="ru-RU" altLang="ru-RU" sz="2600">
                <a:solidFill>
                  <a:srgbClr val="800080"/>
                </a:solidFill>
              </a:rPr>
              <a:t>процесс опроса удалённых серверов времени, обеспечивающий передачу </a:t>
            </a:r>
            <a:r>
              <a:rPr lang="en-US" altLang="ru-RU" sz="2600">
                <a:solidFill>
                  <a:srgbClr val="800080"/>
                </a:solidFill>
              </a:rPr>
              <a:t>NTP</a:t>
            </a:r>
            <a:r>
              <a:rPr lang="ru-RU" altLang="ru-RU" sz="2600">
                <a:solidFill>
                  <a:srgbClr val="800080"/>
                </a:solidFill>
              </a:rPr>
              <a:t>-сообщений другому удалённому серверу времени или источнику эталонного времени.</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819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grpSp>
        <p:nvGrpSpPr>
          <p:cNvPr id="1288241" name="Group 49"/>
          <p:cNvGrpSpPr>
            <a:grpSpLocks/>
          </p:cNvGrpSpPr>
          <p:nvPr/>
        </p:nvGrpSpPr>
        <p:grpSpPr bwMode="auto">
          <a:xfrm>
            <a:off x="250825" y="795338"/>
            <a:ext cx="8597900" cy="5186362"/>
            <a:chOff x="158" y="501"/>
            <a:chExt cx="5416" cy="3267"/>
          </a:xfrm>
        </p:grpSpPr>
        <p:sp>
          <p:nvSpPr>
            <p:cNvPr id="1288238" name="Text Box 46"/>
            <p:cNvSpPr txBox="1">
              <a:spLocks noChangeArrowheads="1"/>
            </p:cNvSpPr>
            <p:nvPr/>
          </p:nvSpPr>
          <p:spPr bwMode="auto">
            <a:xfrm>
              <a:off x="1307" y="2126"/>
              <a:ext cx="919" cy="335"/>
            </a:xfrm>
            <a:prstGeom prst="rect">
              <a:avLst/>
            </a:prstGeom>
            <a:solidFill>
              <a:srgbClr val="D9F1FF"/>
            </a:solidFill>
            <a:ln w="38100">
              <a:solidFill>
                <a:srgbClr val="CC3300"/>
              </a:solidFill>
              <a:miter lim="800000"/>
              <a:headEnd/>
              <a:tailEnd/>
            </a:ln>
            <a:effectLst>
              <a:outerShdw dist="35921" dir="2700000" algn="ctr" rotWithShape="0">
                <a:srgbClr val="FF9933"/>
              </a:outerShdw>
            </a:effectLst>
          </p:spPr>
          <p:txBody>
            <a:bodyPr lIns="0" tIns="0" rIns="0" bIns="0" anchor="ctr" anchorCtr="1"/>
            <a:lstStyle/>
            <a:p>
              <a:pPr>
                <a:lnSpc>
                  <a:spcPct val="90000"/>
                </a:lnSpc>
                <a:spcBef>
                  <a:spcPct val="0"/>
                </a:spcBef>
              </a:pPr>
              <a:r>
                <a:rPr lang="ru-RU" altLang="zh-CN" sz="1200" b="1">
                  <a:solidFill>
                    <a:srgbClr val="993366"/>
                  </a:solidFill>
                  <a:effectLst>
                    <a:outerShdw blurRad="38100" dist="38100" dir="2700000" algn="tl">
                      <a:srgbClr val="000000"/>
                    </a:outerShdw>
                  </a:effectLst>
                </a:rPr>
                <a:t>Опрос удалённого сервера времени</a:t>
              </a:r>
            </a:p>
            <a:p>
              <a:pPr>
                <a:lnSpc>
                  <a:spcPct val="90000"/>
                </a:lnSpc>
                <a:spcBef>
                  <a:spcPct val="0"/>
                </a:spcBef>
              </a:pPr>
              <a:r>
                <a:rPr lang="ru-RU" altLang="zh-CN" sz="1200" b="1">
                  <a:solidFill>
                    <a:srgbClr val="993366"/>
                  </a:solidFill>
                  <a:effectLst>
                    <a:outerShdw blurRad="38100" dist="38100" dir="2700000" algn="tl">
                      <a:srgbClr val="000000"/>
                    </a:outerShdw>
                  </a:effectLst>
                </a:rPr>
                <a:t>3</a:t>
              </a:r>
              <a:endParaRPr lang="ru-RU" altLang="ru-RU" sz="1200" b="1">
                <a:solidFill>
                  <a:srgbClr val="993366"/>
                </a:solidFill>
                <a:effectLst>
                  <a:outerShdw blurRad="38100" dist="38100" dir="2700000" algn="tl">
                    <a:srgbClr val="000000"/>
                  </a:outerShdw>
                </a:effectLst>
              </a:endParaRPr>
            </a:p>
          </p:txBody>
        </p:sp>
        <p:sp>
          <p:nvSpPr>
            <p:cNvPr id="1288237" name="Text Box 45"/>
            <p:cNvSpPr txBox="1">
              <a:spLocks noChangeArrowheads="1"/>
            </p:cNvSpPr>
            <p:nvPr/>
          </p:nvSpPr>
          <p:spPr bwMode="auto">
            <a:xfrm>
              <a:off x="1302" y="1605"/>
              <a:ext cx="919" cy="335"/>
            </a:xfrm>
            <a:prstGeom prst="rect">
              <a:avLst/>
            </a:prstGeom>
            <a:solidFill>
              <a:srgbClr val="D9F1FF"/>
            </a:solidFill>
            <a:ln w="38100">
              <a:solidFill>
                <a:srgbClr val="CC3300"/>
              </a:solidFill>
              <a:miter lim="800000"/>
              <a:headEnd/>
              <a:tailEnd/>
            </a:ln>
            <a:effectLst>
              <a:outerShdw dist="35921" dir="2700000" algn="ctr" rotWithShape="0">
                <a:srgbClr val="FF9933"/>
              </a:outerShdw>
            </a:effectLst>
          </p:spPr>
          <p:txBody>
            <a:bodyPr lIns="0" tIns="0" rIns="0" bIns="0" anchor="ctr" anchorCtr="1"/>
            <a:lstStyle/>
            <a:p>
              <a:pPr>
                <a:lnSpc>
                  <a:spcPct val="90000"/>
                </a:lnSpc>
                <a:spcBef>
                  <a:spcPct val="0"/>
                </a:spcBef>
              </a:pPr>
              <a:r>
                <a:rPr lang="ru-RU" altLang="zh-CN" sz="1200" b="1">
                  <a:solidFill>
                    <a:srgbClr val="993366"/>
                  </a:solidFill>
                  <a:effectLst>
                    <a:outerShdw blurRad="38100" dist="38100" dir="2700000" algn="tl">
                      <a:srgbClr val="000000"/>
                    </a:outerShdw>
                  </a:effectLst>
                </a:rPr>
                <a:t>Опрос удалённого сервера времени</a:t>
              </a:r>
            </a:p>
            <a:p>
              <a:pPr>
                <a:lnSpc>
                  <a:spcPct val="90000"/>
                </a:lnSpc>
                <a:spcBef>
                  <a:spcPct val="0"/>
                </a:spcBef>
              </a:pPr>
              <a:r>
                <a:rPr lang="ru-RU" altLang="zh-CN" sz="1200" b="1">
                  <a:solidFill>
                    <a:srgbClr val="993366"/>
                  </a:solidFill>
                  <a:effectLst>
                    <a:outerShdw blurRad="38100" dist="38100" dir="2700000" algn="tl">
                      <a:srgbClr val="000000"/>
                    </a:outerShdw>
                  </a:effectLst>
                </a:rPr>
                <a:t>2</a:t>
              </a:r>
              <a:endParaRPr lang="ru-RU" altLang="ru-RU" sz="1200" b="1">
                <a:solidFill>
                  <a:srgbClr val="993366"/>
                </a:solidFill>
                <a:effectLst>
                  <a:outerShdw blurRad="38100" dist="38100" dir="2700000" algn="tl">
                    <a:srgbClr val="000000"/>
                  </a:outerShdw>
                </a:effectLst>
              </a:endParaRPr>
            </a:p>
          </p:txBody>
        </p:sp>
        <p:sp>
          <p:nvSpPr>
            <p:cNvPr id="1288235" name="Text Box 43"/>
            <p:cNvSpPr txBox="1">
              <a:spLocks noChangeArrowheads="1"/>
            </p:cNvSpPr>
            <p:nvPr/>
          </p:nvSpPr>
          <p:spPr bwMode="auto">
            <a:xfrm>
              <a:off x="252" y="1608"/>
              <a:ext cx="656" cy="335"/>
            </a:xfrm>
            <a:prstGeom prst="rect">
              <a:avLst/>
            </a:prstGeom>
            <a:solidFill>
              <a:srgbClr val="FCFFD9"/>
            </a:solidFill>
            <a:ln w="38100">
              <a:solidFill>
                <a:srgbClr val="CC3300"/>
              </a:solidFill>
              <a:miter lim="800000"/>
              <a:headEnd/>
              <a:tailEnd/>
            </a:ln>
            <a:effectLst>
              <a:outerShdw dist="35921" dir="2700000" algn="ctr" rotWithShape="0">
                <a:srgbClr val="FF9933"/>
              </a:outerShdw>
            </a:effectLst>
          </p:spPr>
          <p:txBody>
            <a:bodyPr lIns="0" tIns="0" rIns="0" bIns="0" anchor="ctr" anchorCtr="1"/>
            <a:lstStyle/>
            <a:p>
              <a:pPr>
                <a:lnSpc>
                  <a:spcPct val="90000"/>
                </a:lnSpc>
                <a:spcBef>
                  <a:spcPct val="0"/>
                </a:spcBef>
              </a:pPr>
              <a:r>
                <a:rPr lang="ru-RU" altLang="zh-CN" sz="1200" b="1">
                  <a:solidFill>
                    <a:srgbClr val="993366"/>
                  </a:solidFill>
                  <a:effectLst>
                    <a:outerShdw blurRad="38100" dist="38100" dir="2700000" algn="tl">
                      <a:srgbClr val="000000"/>
                    </a:outerShdw>
                  </a:effectLst>
                </a:rPr>
                <a:t>Сервер времени</a:t>
              </a:r>
            </a:p>
            <a:p>
              <a:pPr>
                <a:lnSpc>
                  <a:spcPct val="90000"/>
                </a:lnSpc>
                <a:spcBef>
                  <a:spcPct val="0"/>
                </a:spcBef>
              </a:pPr>
              <a:r>
                <a:rPr lang="ru-RU" altLang="zh-CN" sz="1200" b="1">
                  <a:solidFill>
                    <a:srgbClr val="993366"/>
                  </a:solidFill>
                  <a:effectLst>
                    <a:outerShdw blurRad="38100" dist="38100" dir="2700000" algn="tl">
                      <a:srgbClr val="000000"/>
                    </a:outerShdw>
                  </a:effectLst>
                </a:rPr>
                <a:t>2</a:t>
              </a:r>
              <a:endParaRPr lang="ru-RU" altLang="ru-RU" sz="1200" b="1">
                <a:solidFill>
                  <a:srgbClr val="993366"/>
                </a:solidFill>
                <a:effectLst>
                  <a:outerShdw blurRad="38100" dist="38100" dir="2700000" algn="tl">
                    <a:srgbClr val="000000"/>
                  </a:outerShdw>
                </a:effectLst>
              </a:endParaRPr>
            </a:p>
          </p:txBody>
        </p:sp>
        <p:sp>
          <p:nvSpPr>
            <p:cNvPr id="1288236" name="Text Box 44"/>
            <p:cNvSpPr txBox="1">
              <a:spLocks noChangeArrowheads="1"/>
            </p:cNvSpPr>
            <p:nvPr/>
          </p:nvSpPr>
          <p:spPr bwMode="auto">
            <a:xfrm>
              <a:off x="249" y="2127"/>
              <a:ext cx="656" cy="335"/>
            </a:xfrm>
            <a:prstGeom prst="rect">
              <a:avLst/>
            </a:prstGeom>
            <a:solidFill>
              <a:srgbClr val="FCFFD9"/>
            </a:solidFill>
            <a:ln w="38100">
              <a:solidFill>
                <a:srgbClr val="CC3300"/>
              </a:solidFill>
              <a:miter lim="800000"/>
              <a:headEnd/>
              <a:tailEnd/>
            </a:ln>
            <a:effectLst>
              <a:outerShdw dist="35921" dir="2700000" algn="ctr" rotWithShape="0">
                <a:srgbClr val="FF9933"/>
              </a:outerShdw>
            </a:effectLst>
          </p:spPr>
          <p:txBody>
            <a:bodyPr lIns="0" tIns="0" rIns="0" bIns="0" anchor="ctr" anchorCtr="1"/>
            <a:lstStyle/>
            <a:p>
              <a:pPr>
                <a:lnSpc>
                  <a:spcPct val="90000"/>
                </a:lnSpc>
                <a:spcBef>
                  <a:spcPct val="0"/>
                </a:spcBef>
              </a:pPr>
              <a:r>
                <a:rPr lang="ru-RU" altLang="zh-CN" sz="1200" b="1">
                  <a:solidFill>
                    <a:srgbClr val="993366"/>
                  </a:solidFill>
                  <a:effectLst>
                    <a:outerShdw blurRad="38100" dist="38100" dir="2700000" algn="tl">
                      <a:srgbClr val="000000"/>
                    </a:outerShdw>
                  </a:effectLst>
                </a:rPr>
                <a:t>Сервер времени</a:t>
              </a:r>
            </a:p>
            <a:p>
              <a:pPr>
                <a:lnSpc>
                  <a:spcPct val="90000"/>
                </a:lnSpc>
                <a:spcBef>
                  <a:spcPct val="0"/>
                </a:spcBef>
              </a:pPr>
              <a:r>
                <a:rPr lang="ru-RU" altLang="zh-CN" sz="1200" b="1">
                  <a:solidFill>
                    <a:srgbClr val="993366"/>
                  </a:solidFill>
                  <a:effectLst>
                    <a:outerShdw blurRad="38100" dist="38100" dir="2700000" algn="tl">
                      <a:srgbClr val="000000"/>
                    </a:outerShdw>
                  </a:effectLst>
                </a:rPr>
                <a:t>3</a:t>
              </a:r>
              <a:endParaRPr lang="ru-RU" altLang="ru-RU" sz="1200" b="1">
                <a:solidFill>
                  <a:srgbClr val="993366"/>
                </a:solidFill>
                <a:effectLst>
                  <a:outerShdw blurRad="38100" dist="38100" dir="2700000" algn="tl">
                    <a:srgbClr val="000000"/>
                  </a:outerShdw>
                </a:effectLst>
              </a:endParaRPr>
            </a:p>
          </p:txBody>
        </p:sp>
        <p:sp>
          <p:nvSpPr>
            <p:cNvPr id="1288198" name="Text Box 6"/>
            <p:cNvSpPr txBox="1">
              <a:spLocks noChangeArrowheads="1"/>
            </p:cNvSpPr>
            <p:nvPr/>
          </p:nvSpPr>
          <p:spPr bwMode="auto">
            <a:xfrm>
              <a:off x="256" y="1093"/>
              <a:ext cx="656" cy="335"/>
            </a:xfrm>
            <a:prstGeom prst="rect">
              <a:avLst/>
            </a:prstGeom>
            <a:solidFill>
              <a:srgbClr val="FCFFD9"/>
            </a:solidFill>
            <a:ln w="38100">
              <a:solidFill>
                <a:srgbClr val="CC3300"/>
              </a:solidFill>
              <a:miter lim="800000"/>
              <a:headEnd/>
              <a:tailEnd/>
            </a:ln>
            <a:effectLst>
              <a:outerShdw dist="35921" dir="2700000" algn="ctr" rotWithShape="0">
                <a:srgbClr val="FF9933"/>
              </a:outerShdw>
            </a:effectLst>
          </p:spPr>
          <p:txBody>
            <a:bodyPr lIns="0" tIns="0" rIns="0" bIns="0" anchor="ctr" anchorCtr="1"/>
            <a:lstStyle/>
            <a:p>
              <a:pPr>
                <a:lnSpc>
                  <a:spcPct val="90000"/>
                </a:lnSpc>
                <a:spcBef>
                  <a:spcPct val="0"/>
                </a:spcBef>
              </a:pPr>
              <a:r>
                <a:rPr lang="ru-RU" altLang="zh-CN" sz="1200" b="1">
                  <a:solidFill>
                    <a:srgbClr val="993366"/>
                  </a:solidFill>
                  <a:effectLst>
                    <a:outerShdw blurRad="38100" dist="38100" dir="2700000" algn="tl">
                      <a:srgbClr val="000000"/>
                    </a:outerShdw>
                  </a:effectLst>
                </a:rPr>
                <a:t>Сервер времени</a:t>
              </a:r>
            </a:p>
            <a:p>
              <a:pPr>
                <a:lnSpc>
                  <a:spcPct val="90000"/>
                </a:lnSpc>
                <a:spcBef>
                  <a:spcPct val="0"/>
                </a:spcBef>
              </a:pPr>
              <a:r>
                <a:rPr lang="ru-RU" altLang="zh-CN" sz="1200" b="1">
                  <a:solidFill>
                    <a:srgbClr val="993366"/>
                  </a:solidFill>
                  <a:effectLst>
                    <a:outerShdw blurRad="38100" dist="38100" dir="2700000" algn="tl">
                      <a:srgbClr val="000000"/>
                    </a:outerShdw>
                  </a:effectLst>
                  <a:ea typeface="SimSun" panose="02010600030101010101" pitchFamily="2" charset="-122"/>
                </a:rPr>
                <a:t>1</a:t>
              </a:r>
              <a:endParaRPr lang="ru-RU" altLang="ru-RU" sz="1200" b="1">
                <a:solidFill>
                  <a:srgbClr val="993366"/>
                </a:solidFill>
                <a:effectLst>
                  <a:outerShdw blurRad="38100" dist="38100" dir="2700000" algn="tl">
                    <a:srgbClr val="000000"/>
                  </a:outerShdw>
                </a:effectLst>
              </a:endParaRPr>
            </a:p>
          </p:txBody>
        </p:sp>
        <p:sp>
          <p:nvSpPr>
            <p:cNvPr id="1288201" name="Text Box 9"/>
            <p:cNvSpPr txBox="1">
              <a:spLocks noChangeArrowheads="1"/>
            </p:cNvSpPr>
            <p:nvPr/>
          </p:nvSpPr>
          <p:spPr bwMode="auto">
            <a:xfrm>
              <a:off x="1306" y="1093"/>
              <a:ext cx="919" cy="335"/>
            </a:xfrm>
            <a:prstGeom prst="rect">
              <a:avLst/>
            </a:prstGeom>
            <a:solidFill>
              <a:srgbClr val="D9F1FF"/>
            </a:solidFill>
            <a:ln w="38100">
              <a:solidFill>
                <a:srgbClr val="CC3300"/>
              </a:solidFill>
              <a:miter lim="800000"/>
              <a:headEnd/>
              <a:tailEnd/>
            </a:ln>
            <a:effectLst>
              <a:outerShdw dist="35921" dir="2700000" algn="ctr" rotWithShape="0">
                <a:srgbClr val="FF9933"/>
              </a:outerShdw>
            </a:effectLst>
          </p:spPr>
          <p:txBody>
            <a:bodyPr lIns="0" tIns="0" rIns="0" bIns="0" anchor="ctr" anchorCtr="1"/>
            <a:lstStyle/>
            <a:p>
              <a:pPr>
                <a:lnSpc>
                  <a:spcPct val="90000"/>
                </a:lnSpc>
                <a:spcBef>
                  <a:spcPct val="0"/>
                </a:spcBef>
              </a:pPr>
              <a:r>
                <a:rPr lang="ru-RU" altLang="zh-CN" sz="1200" b="1">
                  <a:solidFill>
                    <a:srgbClr val="993366"/>
                  </a:solidFill>
                  <a:effectLst>
                    <a:outerShdw blurRad="38100" dist="38100" dir="2700000" algn="tl">
                      <a:srgbClr val="000000"/>
                    </a:outerShdw>
                  </a:effectLst>
                </a:rPr>
                <a:t>Опрос удалённого сервера времени</a:t>
              </a:r>
            </a:p>
            <a:p>
              <a:pPr>
                <a:lnSpc>
                  <a:spcPct val="90000"/>
                </a:lnSpc>
                <a:spcBef>
                  <a:spcPct val="0"/>
                </a:spcBef>
              </a:pPr>
              <a:r>
                <a:rPr lang="ru-RU" altLang="zh-CN" sz="1200" b="1">
                  <a:solidFill>
                    <a:srgbClr val="993366"/>
                  </a:solidFill>
                  <a:effectLst>
                    <a:outerShdw blurRad="38100" dist="38100" dir="2700000" algn="tl">
                      <a:srgbClr val="000000"/>
                    </a:outerShdw>
                  </a:effectLst>
                  <a:ea typeface="SimSun" panose="02010600030101010101" pitchFamily="2" charset="-122"/>
                </a:rPr>
                <a:t>1</a:t>
              </a:r>
              <a:endParaRPr lang="ru-RU" altLang="ru-RU" sz="1200" b="1">
                <a:solidFill>
                  <a:srgbClr val="993366"/>
                </a:solidFill>
                <a:effectLst>
                  <a:outerShdw blurRad="38100" dist="38100" dir="2700000" algn="tl">
                    <a:srgbClr val="000000"/>
                  </a:outerShdw>
                </a:effectLst>
              </a:endParaRPr>
            </a:p>
          </p:txBody>
        </p:sp>
        <p:sp>
          <p:nvSpPr>
            <p:cNvPr id="1288204" name="Text Box 12"/>
            <p:cNvSpPr txBox="1">
              <a:spLocks noChangeArrowheads="1"/>
            </p:cNvSpPr>
            <p:nvPr/>
          </p:nvSpPr>
          <p:spPr bwMode="auto">
            <a:xfrm>
              <a:off x="2619" y="1093"/>
              <a:ext cx="656" cy="1366"/>
            </a:xfrm>
            <a:prstGeom prst="rect">
              <a:avLst/>
            </a:prstGeom>
            <a:solidFill>
              <a:srgbClr val="99FF99"/>
            </a:solidFill>
            <a:ln w="38100">
              <a:solidFill>
                <a:srgbClr val="CC3300"/>
              </a:solidFill>
              <a:miter lim="800000"/>
              <a:headEnd/>
              <a:tailEnd/>
            </a:ln>
            <a:effectLst>
              <a:outerShdw dist="35921" dir="2700000" algn="ctr" rotWithShape="0">
                <a:srgbClr val="FF9933"/>
              </a:outerShdw>
            </a:effectLst>
          </p:spPr>
          <p:txBody>
            <a:bodyPr vert="eaVert" lIns="0" tIns="0" rIns="0" bIns="0" anchor="ctr" anchorCtr="1"/>
            <a:lstStyle/>
            <a:p>
              <a:r>
                <a:rPr lang="ru-RU" altLang="zh-CN" sz="1800" b="1">
                  <a:solidFill>
                    <a:srgbClr val="993366"/>
                  </a:solidFill>
                  <a:effectLst>
                    <a:outerShdw blurRad="38100" dist="38100" dir="2700000" algn="tl">
                      <a:srgbClr val="000000"/>
                    </a:outerShdw>
                  </a:effectLst>
                </a:rPr>
                <a:t>Алгоритмы селекции и кластеризации</a:t>
              </a:r>
              <a:endParaRPr lang="ru-RU" altLang="ru-RU" sz="1800" b="1">
                <a:solidFill>
                  <a:srgbClr val="993366"/>
                </a:solidFill>
                <a:effectLst>
                  <a:outerShdw blurRad="38100" dist="38100" dir="2700000" algn="tl">
                    <a:srgbClr val="000000"/>
                  </a:outerShdw>
                </a:effectLst>
              </a:endParaRPr>
            </a:p>
          </p:txBody>
        </p:sp>
        <p:sp>
          <p:nvSpPr>
            <p:cNvPr id="1288205" name="Text Box 13"/>
            <p:cNvSpPr txBox="1">
              <a:spLocks noChangeArrowheads="1"/>
            </p:cNvSpPr>
            <p:nvPr/>
          </p:nvSpPr>
          <p:spPr bwMode="auto">
            <a:xfrm>
              <a:off x="3573" y="1531"/>
              <a:ext cx="752" cy="516"/>
            </a:xfrm>
            <a:prstGeom prst="rect">
              <a:avLst/>
            </a:prstGeom>
            <a:solidFill>
              <a:srgbClr val="FFD5AB"/>
            </a:solidFill>
            <a:ln w="38100">
              <a:solidFill>
                <a:srgbClr val="CC3300"/>
              </a:solidFill>
              <a:miter lim="800000"/>
              <a:headEnd/>
              <a:tailEnd/>
            </a:ln>
            <a:effectLst>
              <a:outerShdw dist="35921" dir="2700000" algn="ctr" rotWithShape="0">
                <a:srgbClr val="FF9933"/>
              </a:outerShdw>
            </a:effectLst>
          </p:spPr>
          <p:txBody>
            <a:bodyPr lIns="0" tIns="0" rIns="0" bIns="0" anchor="ctr" anchorCtr="1"/>
            <a:lstStyle/>
            <a:p>
              <a:r>
                <a:rPr lang="ru-RU" altLang="zh-CN" sz="1200" b="1">
                  <a:solidFill>
                    <a:srgbClr val="993366"/>
                  </a:solidFill>
                  <a:effectLst>
                    <a:outerShdw blurRad="38100" dist="38100" dir="2700000" algn="tl">
                      <a:srgbClr val="000000"/>
                    </a:outerShdw>
                  </a:effectLst>
                </a:rPr>
                <a:t>Алгоритм суммирования</a:t>
              </a:r>
              <a:endParaRPr lang="ru-RU" altLang="ru-RU" sz="1200" b="1">
                <a:solidFill>
                  <a:srgbClr val="993366"/>
                </a:solidFill>
                <a:effectLst>
                  <a:outerShdw blurRad="38100" dist="38100" dir="2700000" algn="tl">
                    <a:srgbClr val="000000"/>
                  </a:outerShdw>
                </a:effectLst>
              </a:endParaRPr>
            </a:p>
          </p:txBody>
        </p:sp>
        <p:sp>
          <p:nvSpPr>
            <p:cNvPr id="1288206" name="Text Box 14"/>
            <p:cNvSpPr txBox="1">
              <a:spLocks noChangeArrowheads="1"/>
            </p:cNvSpPr>
            <p:nvPr/>
          </p:nvSpPr>
          <p:spPr bwMode="auto">
            <a:xfrm>
              <a:off x="4719" y="1531"/>
              <a:ext cx="656" cy="516"/>
            </a:xfrm>
            <a:prstGeom prst="rect">
              <a:avLst/>
            </a:prstGeom>
            <a:solidFill>
              <a:schemeClr val="accent1"/>
            </a:solidFill>
            <a:ln w="38100">
              <a:solidFill>
                <a:srgbClr val="CC3300"/>
              </a:solidFill>
              <a:miter lim="800000"/>
              <a:headEnd/>
              <a:tailEnd/>
            </a:ln>
            <a:effectLst>
              <a:outerShdw dist="35921" dir="2700000" algn="ctr" rotWithShape="0">
                <a:srgbClr val="FF9933"/>
              </a:outerShdw>
            </a:effectLst>
          </p:spPr>
          <p:txBody>
            <a:bodyPr lIns="0" tIns="0" rIns="0" bIns="0" anchor="ctr" anchorCtr="1"/>
            <a:lstStyle/>
            <a:p>
              <a:r>
                <a:rPr lang="ru-RU" altLang="zh-CN" sz="1600" b="1">
                  <a:solidFill>
                    <a:srgbClr val="993366"/>
                  </a:solidFill>
                  <a:effectLst>
                    <a:outerShdw blurRad="38100" dist="38100" dir="2700000" algn="tl">
                      <a:srgbClr val="000000"/>
                    </a:outerShdw>
                  </a:effectLst>
                </a:rPr>
                <a:t>Фильтр ФАПЧ</a:t>
              </a:r>
              <a:endParaRPr lang="ru-RU" altLang="ru-RU" sz="1600" b="1">
                <a:solidFill>
                  <a:srgbClr val="993366"/>
                </a:solidFill>
                <a:effectLst>
                  <a:outerShdw blurRad="38100" dist="38100" dir="2700000" algn="tl">
                    <a:srgbClr val="000000"/>
                  </a:outerShdw>
                </a:effectLst>
              </a:endParaRPr>
            </a:p>
          </p:txBody>
        </p:sp>
        <p:sp>
          <p:nvSpPr>
            <p:cNvPr id="1288207" name="Text Box 15"/>
            <p:cNvSpPr txBox="1">
              <a:spLocks noChangeArrowheads="1"/>
            </p:cNvSpPr>
            <p:nvPr/>
          </p:nvSpPr>
          <p:spPr bwMode="auto">
            <a:xfrm>
              <a:off x="4719" y="2665"/>
              <a:ext cx="656" cy="516"/>
            </a:xfrm>
            <a:prstGeom prst="rect">
              <a:avLst/>
            </a:prstGeom>
            <a:solidFill>
              <a:srgbClr val="FFFF66"/>
            </a:solidFill>
            <a:ln w="38100">
              <a:solidFill>
                <a:srgbClr val="CC3300"/>
              </a:solidFill>
              <a:miter lim="800000"/>
              <a:headEnd/>
              <a:tailEnd/>
            </a:ln>
            <a:effectLst>
              <a:outerShdw dist="35921" dir="2700000" algn="ctr" rotWithShape="0">
                <a:srgbClr val="FF9933"/>
              </a:outerShdw>
            </a:effectLst>
          </p:spPr>
          <p:txBody>
            <a:bodyPr lIns="0" tIns="0" rIns="0" bIns="0" anchor="ctr" anchorCtr="1"/>
            <a:lstStyle/>
            <a:p>
              <a:r>
                <a:rPr lang="ru-RU" altLang="zh-CN" sz="1200" b="1">
                  <a:solidFill>
                    <a:srgbClr val="993366"/>
                  </a:solidFill>
                  <a:effectLst>
                    <a:outerShdw blurRad="38100" dist="38100" dir="2700000" algn="tl">
                      <a:srgbClr val="000000"/>
                    </a:outerShdw>
                  </a:effectLst>
                </a:rPr>
                <a:t>Генератор переменной частоты</a:t>
              </a:r>
              <a:endParaRPr lang="ru-RU" altLang="ru-RU" sz="1200" b="1">
                <a:solidFill>
                  <a:srgbClr val="993366"/>
                </a:solidFill>
                <a:effectLst>
                  <a:outerShdw blurRad="38100" dist="38100" dir="2700000" algn="tl">
                    <a:srgbClr val="000000"/>
                  </a:outerShdw>
                </a:effectLst>
              </a:endParaRPr>
            </a:p>
          </p:txBody>
        </p:sp>
        <p:sp>
          <p:nvSpPr>
            <p:cNvPr id="1288208" name="Text Box 16"/>
            <p:cNvSpPr txBox="1">
              <a:spLocks noChangeArrowheads="1"/>
            </p:cNvSpPr>
            <p:nvPr/>
          </p:nvSpPr>
          <p:spPr bwMode="auto">
            <a:xfrm>
              <a:off x="211" y="528"/>
              <a:ext cx="866" cy="51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r>
                <a:rPr lang="ru-RU" altLang="zh-CN" sz="1800" i="1">
                  <a:solidFill>
                    <a:srgbClr val="CC0000"/>
                  </a:solidFill>
                  <a:latin typeface="Tahoma" panose="020B0604030504040204" pitchFamily="34" charset="0"/>
                  <a:cs typeface="Tahoma" panose="020B0604030504040204" pitchFamily="34" charset="0"/>
                </a:rPr>
                <a:t>Удалённые серверы времени</a:t>
              </a:r>
              <a:endParaRPr lang="ru-RU" altLang="ru-RU" sz="1800">
                <a:solidFill>
                  <a:srgbClr val="CC0000"/>
                </a:solidFill>
                <a:latin typeface="Tahoma" panose="020B0604030504040204" pitchFamily="34" charset="0"/>
                <a:cs typeface="Tahoma" panose="020B0604030504040204" pitchFamily="34" charset="0"/>
              </a:endParaRPr>
            </a:p>
          </p:txBody>
        </p:sp>
        <p:sp>
          <p:nvSpPr>
            <p:cNvPr id="1288209" name="Text Box 17"/>
            <p:cNvSpPr txBox="1">
              <a:spLocks noChangeArrowheads="1"/>
            </p:cNvSpPr>
            <p:nvPr/>
          </p:nvSpPr>
          <p:spPr bwMode="auto">
            <a:xfrm>
              <a:off x="1126" y="515"/>
              <a:ext cx="1269" cy="51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r>
                <a:rPr lang="ru-RU" altLang="zh-CN" sz="1800" i="1">
                  <a:solidFill>
                    <a:srgbClr val="CC0000"/>
                  </a:solidFill>
                  <a:latin typeface="Tahoma" panose="020B0604030504040204" pitchFamily="34" charset="0"/>
                  <a:cs typeface="Tahoma" panose="020B0604030504040204" pitchFamily="34" charset="0"/>
                </a:rPr>
                <a:t>Процедуры опроса удалённых серверов</a:t>
              </a:r>
              <a:endParaRPr lang="ru-RU" altLang="ru-RU" sz="1800">
                <a:solidFill>
                  <a:srgbClr val="CC0000"/>
                </a:solidFill>
                <a:latin typeface="Tahoma" panose="020B0604030504040204" pitchFamily="34" charset="0"/>
                <a:cs typeface="Tahoma" panose="020B0604030504040204" pitchFamily="34" charset="0"/>
              </a:endParaRPr>
            </a:p>
          </p:txBody>
        </p:sp>
        <p:sp>
          <p:nvSpPr>
            <p:cNvPr id="1288210" name="Text Box 18"/>
            <p:cNvSpPr txBox="1">
              <a:spLocks noChangeArrowheads="1"/>
            </p:cNvSpPr>
            <p:nvPr/>
          </p:nvSpPr>
          <p:spPr bwMode="auto">
            <a:xfrm>
              <a:off x="3067" y="590"/>
              <a:ext cx="830" cy="34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r>
                <a:rPr lang="ru-RU" altLang="zh-CN" sz="1800" i="1">
                  <a:solidFill>
                    <a:srgbClr val="CC0000"/>
                  </a:solidFill>
                  <a:latin typeface="Tahoma" panose="020B0604030504040204" pitchFamily="34" charset="0"/>
                  <a:cs typeface="Tahoma" panose="020B0604030504040204" pitchFamily="34" charset="0"/>
                </a:rPr>
                <a:t>Системный процесс</a:t>
              </a:r>
              <a:endParaRPr lang="ru-RU" altLang="ru-RU" sz="1800">
                <a:solidFill>
                  <a:srgbClr val="CC0000"/>
                </a:solidFill>
                <a:latin typeface="Tahoma" panose="020B0604030504040204" pitchFamily="34" charset="0"/>
                <a:cs typeface="Tahoma" panose="020B0604030504040204" pitchFamily="34" charset="0"/>
              </a:endParaRPr>
            </a:p>
          </p:txBody>
        </p:sp>
        <p:sp>
          <p:nvSpPr>
            <p:cNvPr id="1288211" name="Text Box 19"/>
            <p:cNvSpPr txBox="1">
              <a:spLocks noChangeArrowheads="1"/>
            </p:cNvSpPr>
            <p:nvPr/>
          </p:nvSpPr>
          <p:spPr bwMode="auto">
            <a:xfrm>
              <a:off x="4655" y="552"/>
              <a:ext cx="764" cy="51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r>
                <a:rPr lang="ru-RU" altLang="zh-CN" sz="1800" i="1">
                  <a:solidFill>
                    <a:srgbClr val="CC0000"/>
                  </a:solidFill>
                  <a:latin typeface="Tahoma" panose="020B0604030504040204" pitchFamily="34" charset="0"/>
                  <a:cs typeface="Tahoma" panose="020B0604030504040204" pitchFamily="34" charset="0"/>
                </a:rPr>
                <a:t>Процесс настройки времени</a:t>
              </a:r>
              <a:endParaRPr lang="ru-RU" altLang="ru-RU" sz="1800">
                <a:solidFill>
                  <a:srgbClr val="CC0000"/>
                </a:solidFill>
                <a:latin typeface="Tahoma" panose="020B0604030504040204" pitchFamily="34" charset="0"/>
                <a:cs typeface="Tahoma" panose="020B0604030504040204" pitchFamily="34" charset="0"/>
              </a:endParaRPr>
            </a:p>
          </p:txBody>
        </p:sp>
        <p:sp>
          <p:nvSpPr>
            <p:cNvPr id="1288212" name="Text Box 20"/>
            <p:cNvSpPr txBox="1">
              <a:spLocks noChangeArrowheads="1"/>
            </p:cNvSpPr>
            <p:nvPr/>
          </p:nvSpPr>
          <p:spPr bwMode="auto">
            <a:xfrm>
              <a:off x="4515" y="3222"/>
              <a:ext cx="1059" cy="5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a:lnSpc>
                  <a:spcPct val="90000"/>
                </a:lnSpc>
                <a:spcBef>
                  <a:spcPct val="0"/>
                </a:spcBef>
              </a:pPr>
              <a:r>
                <a:rPr lang="ru-RU" altLang="zh-CN" sz="1700" i="1">
                  <a:solidFill>
                    <a:srgbClr val="CC0000"/>
                  </a:solidFill>
                  <a:latin typeface="Tahoma" panose="020B0604030504040204" pitchFamily="34" charset="0"/>
                  <a:cs typeface="Tahoma" panose="020B0604030504040204" pitchFamily="34" charset="0"/>
                </a:rPr>
                <a:t>Процесс корректировки часов</a:t>
              </a:r>
              <a:endParaRPr lang="ru-RU" altLang="ru-RU" sz="1700">
                <a:solidFill>
                  <a:srgbClr val="CC0000"/>
                </a:solidFill>
                <a:latin typeface="Tahoma" panose="020B0604030504040204" pitchFamily="34" charset="0"/>
                <a:cs typeface="Tahoma" panose="020B0604030504040204" pitchFamily="34" charset="0"/>
              </a:endParaRPr>
            </a:p>
          </p:txBody>
        </p:sp>
        <p:sp>
          <p:nvSpPr>
            <p:cNvPr id="1288213" name="Line 21"/>
            <p:cNvSpPr>
              <a:spLocks noChangeShapeType="1"/>
            </p:cNvSpPr>
            <p:nvPr/>
          </p:nvSpPr>
          <p:spPr bwMode="auto">
            <a:xfrm>
              <a:off x="913" y="1197"/>
              <a:ext cx="393"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288214" name="Line 22"/>
            <p:cNvSpPr>
              <a:spLocks noChangeShapeType="1"/>
            </p:cNvSpPr>
            <p:nvPr/>
          </p:nvSpPr>
          <p:spPr bwMode="auto">
            <a:xfrm>
              <a:off x="913" y="1712"/>
              <a:ext cx="393"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288215" name="Line 23"/>
            <p:cNvSpPr>
              <a:spLocks noChangeShapeType="1"/>
            </p:cNvSpPr>
            <p:nvPr/>
          </p:nvSpPr>
          <p:spPr bwMode="auto">
            <a:xfrm>
              <a:off x="2225" y="1248"/>
              <a:ext cx="394"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288217" name="Line 25"/>
            <p:cNvSpPr>
              <a:spLocks noChangeShapeType="1"/>
            </p:cNvSpPr>
            <p:nvPr/>
          </p:nvSpPr>
          <p:spPr bwMode="auto">
            <a:xfrm>
              <a:off x="913" y="2228"/>
              <a:ext cx="393"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288218" name="Line 26"/>
            <p:cNvSpPr>
              <a:spLocks noChangeShapeType="1"/>
            </p:cNvSpPr>
            <p:nvPr/>
          </p:nvSpPr>
          <p:spPr bwMode="auto">
            <a:xfrm>
              <a:off x="2225" y="1764"/>
              <a:ext cx="394"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288219" name="Line 27"/>
            <p:cNvSpPr>
              <a:spLocks noChangeShapeType="1"/>
            </p:cNvSpPr>
            <p:nvPr/>
          </p:nvSpPr>
          <p:spPr bwMode="auto">
            <a:xfrm>
              <a:off x="2225" y="2279"/>
              <a:ext cx="394"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grpSp>
          <p:nvGrpSpPr>
            <p:cNvPr id="1288239" name="Group 47"/>
            <p:cNvGrpSpPr>
              <a:grpSpLocks/>
            </p:cNvGrpSpPr>
            <p:nvPr/>
          </p:nvGrpSpPr>
          <p:grpSpPr bwMode="auto">
            <a:xfrm>
              <a:off x="3275" y="1635"/>
              <a:ext cx="282" cy="309"/>
              <a:chOff x="3275" y="1635"/>
              <a:chExt cx="393" cy="309"/>
            </a:xfrm>
          </p:grpSpPr>
          <p:sp>
            <p:nvSpPr>
              <p:cNvPr id="1288216" name="Line 24"/>
              <p:cNvSpPr>
                <a:spLocks noChangeShapeType="1"/>
              </p:cNvSpPr>
              <p:nvPr/>
            </p:nvSpPr>
            <p:spPr bwMode="auto">
              <a:xfrm>
                <a:off x="3275" y="1635"/>
                <a:ext cx="393"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288220" name="Line 28"/>
              <p:cNvSpPr>
                <a:spLocks noChangeShapeType="1"/>
              </p:cNvSpPr>
              <p:nvPr/>
            </p:nvSpPr>
            <p:spPr bwMode="auto">
              <a:xfrm>
                <a:off x="3275" y="1944"/>
                <a:ext cx="393"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grpSp>
        <p:sp>
          <p:nvSpPr>
            <p:cNvPr id="1288221" name="Line 29"/>
            <p:cNvSpPr>
              <a:spLocks noChangeShapeType="1"/>
            </p:cNvSpPr>
            <p:nvPr/>
          </p:nvSpPr>
          <p:spPr bwMode="auto">
            <a:xfrm>
              <a:off x="4325" y="1789"/>
              <a:ext cx="393"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288222" name="Line 30"/>
            <p:cNvSpPr>
              <a:spLocks noChangeShapeType="1"/>
            </p:cNvSpPr>
            <p:nvPr/>
          </p:nvSpPr>
          <p:spPr bwMode="auto">
            <a:xfrm flipH="1">
              <a:off x="913" y="1326"/>
              <a:ext cx="393"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288223" name="Line 31"/>
            <p:cNvSpPr>
              <a:spLocks noChangeShapeType="1"/>
            </p:cNvSpPr>
            <p:nvPr/>
          </p:nvSpPr>
          <p:spPr bwMode="auto">
            <a:xfrm flipH="1">
              <a:off x="913" y="1841"/>
              <a:ext cx="393"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288224" name="Line 32"/>
            <p:cNvSpPr>
              <a:spLocks noChangeShapeType="1"/>
            </p:cNvSpPr>
            <p:nvPr/>
          </p:nvSpPr>
          <p:spPr bwMode="auto">
            <a:xfrm flipH="1">
              <a:off x="913" y="2356"/>
              <a:ext cx="393"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288225" name="Freeform 33"/>
            <p:cNvSpPr>
              <a:spLocks/>
            </p:cNvSpPr>
            <p:nvPr/>
          </p:nvSpPr>
          <p:spPr bwMode="auto">
            <a:xfrm>
              <a:off x="1763" y="2459"/>
              <a:ext cx="2955" cy="464"/>
            </a:xfrm>
            <a:custGeom>
              <a:avLst/>
              <a:gdLst>
                <a:gd name="T0" fmla="*/ 5134 w 5134"/>
                <a:gd name="T1" fmla="*/ 1026 h 1026"/>
                <a:gd name="T2" fmla="*/ 0 w 5134"/>
                <a:gd name="T3" fmla="*/ 1026 h 1026"/>
                <a:gd name="T4" fmla="*/ 4 w 5134"/>
                <a:gd name="T5" fmla="*/ 0 h 1026"/>
              </a:gdLst>
              <a:ahLst/>
              <a:cxnLst>
                <a:cxn ang="0">
                  <a:pos x="T0" y="T1"/>
                </a:cxn>
                <a:cxn ang="0">
                  <a:pos x="T2" y="T3"/>
                </a:cxn>
                <a:cxn ang="0">
                  <a:pos x="T4" y="T5"/>
                </a:cxn>
              </a:cxnLst>
              <a:rect l="0" t="0" r="r" b="b"/>
              <a:pathLst>
                <a:path w="5134" h="1026">
                  <a:moveTo>
                    <a:pt x="5134" y="1026"/>
                  </a:moveTo>
                  <a:lnTo>
                    <a:pt x="0" y="1026"/>
                  </a:lnTo>
                  <a:lnTo>
                    <a:pt x="4" y="0"/>
                  </a:lnTo>
                </a:path>
              </a:pathLst>
            </a:custGeom>
            <a:noFill/>
            <a:ln w="57150" cmpd="sng">
              <a:solidFill>
                <a:schemeClr val="accent2"/>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288226" name="Line 34"/>
            <p:cNvSpPr>
              <a:spLocks noChangeShapeType="1"/>
            </p:cNvSpPr>
            <p:nvPr/>
          </p:nvSpPr>
          <p:spPr bwMode="auto">
            <a:xfrm rot="-5400000" flipH="1" flipV="1">
              <a:off x="4736" y="2357"/>
              <a:ext cx="619"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288227" name="Rectangle 35"/>
            <p:cNvSpPr>
              <a:spLocks noChangeArrowheads="1"/>
            </p:cNvSpPr>
            <p:nvPr/>
          </p:nvSpPr>
          <p:spPr bwMode="auto">
            <a:xfrm>
              <a:off x="158" y="501"/>
              <a:ext cx="5413" cy="2062"/>
            </a:xfrm>
            <a:prstGeom prst="rect">
              <a:avLst/>
            </a:prstGeom>
            <a:noFill/>
            <a:ln w="38100">
              <a:solidFill>
                <a:srgbClr val="6699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288228" name="Line 36"/>
            <p:cNvSpPr>
              <a:spLocks noChangeShapeType="1"/>
            </p:cNvSpPr>
            <p:nvPr/>
          </p:nvSpPr>
          <p:spPr bwMode="auto">
            <a:xfrm>
              <a:off x="1109" y="501"/>
              <a:ext cx="0" cy="2062"/>
            </a:xfrm>
            <a:prstGeom prst="line">
              <a:avLst/>
            </a:prstGeom>
            <a:noFill/>
            <a:ln w="38100">
              <a:solidFill>
                <a:srgbClr val="6699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1288229" name="Line 37"/>
            <p:cNvSpPr>
              <a:spLocks noChangeShapeType="1"/>
            </p:cNvSpPr>
            <p:nvPr/>
          </p:nvSpPr>
          <p:spPr bwMode="auto">
            <a:xfrm>
              <a:off x="2422" y="501"/>
              <a:ext cx="0" cy="2062"/>
            </a:xfrm>
            <a:prstGeom prst="line">
              <a:avLst/>
            </a:prstGeom>
            <a:noFill/>
            <a:ln w="38100">
              <a:solidFill>
                <a:srgbClr val="6699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1288230" name="Line 38"/>
            <p:cNvSpPr>
              <a:spLocks noChangeShapeType="1"/>
            </p:cNvSpPr>
            <p:nvPr/>
          </p:nvSpPr>
          <p:spPr bwMode="auto">
            <a:xfrm flipH="1">
              <a:off x="4520" y="501"/>
              <a:ext cx="1" cy="3267"/>
            </a:xfrm>
            <a:prstGeom prst="line">
              <a:avLst/>
            </a:prstGeom>
            <a:noFill/>
            <a:ln w="38100">
              <a:solidFill>
                <a:srgbClr val="6699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1288231" name="Line 39"/>
            <p:cNvSpPr>
              <a:spLocks noChangeShapeType="1"/>
            </p:cNvSpPr>
            <p:nvPr/>
          </p:nvSpPr>
          <p:spPr bwMode="auto">
            <a:xfrm>
              <a:off x="5570" y="2555"/>
              <a:ext cx="1" cy="1213"/>
            </a:xfrm>
            <a:prstGeom prst="line">
              <a:avLst/>
            </a:prstGeom>
            <a:noFill/>
            <a:ln w="38100">
              <a:solidFill>
                <a:srgbClr val="6699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1288232" name="Line 40"/>
            <p:cNvSpPr>
              <a:spLocks noChangeShapeType="1"/>
            </p:cNvSpPr>
            <p:nvPr/>
          </p:nvSpPr>
          <p:spPr bwMode="auto">
            <a:xfrm rot="16200000" flipH="1">
              <a:off x="5046" y="3242"/>
              <a:ext cx="0" cy="1051"/>
            </a:xfrm>
            <a:prstGeom prst="line">
              <a:avLst/>
            </a:prstGeom>
            <a:noFill/>
            <a:ln w="38100">
              <a:solidFill>
                <a:srgbClr val="669900"/>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1288233" name="Line 41"/>
            <p:cNvSpPr>
              <a:spLocks noChangeShapeType="1"/>
            </p:cNvSpPr>
            <p:nvPr/>
          </p:nvSpPr>
          <p:spPr bwMode="auto">
            <a:xfrm rot="5400000" flipH="1">
              <a:off x="1676" y="1519"/>
              <a:ext cx="180"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288234" name="Line 42"/>
            <p:cNvSpPr>
              <a:spLocks noChangeShapeType="1"/>
            </p:cNvSpPr>
            <p:nvPr/>
          </p:nvSpPr>
          <p:spPr bwMode="auto">
            <a:xfrm rot="5400000" flipH="1">
              <a:off x="1676" y="2034"/>
              <a:ext cx="180"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grpSp>
      <p:sp>
        <p:nvSpPr>
          <p:cNvPr id="1288242" name="Text Box 50"/>
          <p:cNvSpPr txBox="1">
            <a:spLocks noChangeArrowheads="1"/>
          </p:cNvSpPr>
          <p:nvPr/>
        </p:nvSpPr>
        <p:spPr bwMode="auto">
          <a:xfrm>
            <a:off x="0" y="6016625"/>
            <a:ext cx="9144000" cy="6572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spcBef>
                <a:spcPct val="0"/>
              </a:spcBef>
            </a:pPr>
            <a:r>
              <a:rPr lang="ru-RU" altLang="ru-RU" sz="2400" b="1">
                <a:solidFill>
                  <a:srgbClr val="800080"/>
                </a:solidFill>
              </a:rPr>
              <a:t>Рис.19.3. Модель прикладного программного модуля</a:t>
            </a:r>
          </a:p>
          <a:p>
            <a:pPr>
              <a:lnSpc>
                <a:spcPct val="90000"/>
              </a:lnSpc>
              <a:spcBef>
                <a:spcPct val="0"/>
              </a:spcBef>
            </a:pPr>
            <a:r>
              <a:rPr lang="en-US" altLang="ru-RU" sz="2400" b="1">
                <a:solidFill>
                  <a:srgbClr val="800080"/>
                </a:solidFill>
              </a:rPr>
              <a:t>NTPv</a:t>
            </a:r>
            <a:r>
              <a:rPr lang="ru-RU" altLang="ru-RU" sz="2400" b="1">
                <a:solidFill>
                  <a:srgbClr val="800080"/>
                </a:solidFill>
              </a:rPr>
              <a:t>4-протокола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4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90243" name="Text Box 3"/>
          <p:cNvSpPr txBox="1">
            <a:spLocks noChangeArrowheads="1"/>
          </p:cNvSpPr>
          <p:nvPr/>
        </p:nvSpPr>
        <p:spPr bwMode="auto">
          <a:xfrm>
            <a:off x="255588" y="1103313"/>
            <a:ext cx="8620125" cy="54530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200">
                <a:solidFill>
                  <a:srgbClr val="800080"/>
                </a:solidFill>
              </a:rPr>
              <a:t>Эти процессы организуют передачу, приём и обработку </a:t>
            </a:r>
            <a:r>
              <a:rPr lang="en-US" altLang="ru-RU" sz="3200">
                <a:solidFill>
                  <a:srgbClr val="800080"/>
                </a:solidFill>
              </a:rPr>
              <a:t>NTP</a:t>
            </a:r>
            <a:r>
              <a:rPr lang="ru-RU" altLang="ru-RU" sz="3200">
                <a:solidFill>
                  <a:srgbClr val="800080"/>
                </a:solidFill>
              </a:rPr>
              <a:t>-сообщений, представляющих собой единую структуру данных, включающих статистические параметры и другие переменные и константы, и для этого формируют виртуальные соединения. Клиентский программный </a:t>
            </a:r>
            <a:r>
              <a:rPr lang="en-US" altLang="ru-RU" sz="3200">
                <a:solidFill>
                  <a:srgbClr val="800080"/>
                </a:solidFill>
              </a:rPr>
              <a:t>NTP</a:t>
            </a:r>
            <a:r>
              <a:rPr lang="ru-RU" altLang="ru-RU" sz="3200">
                <a:solidFill>
                  <a:srgbClr val="800080"/>
                </a:solidFill>
              </a:rPr>
              <a:t>-модуль передаёт </a:t>
            </a:r>
            <a:r>
              <a:rPr lang="en-US" altLang="ru-RU" sz="3200">
                <a:solidFill>
                  <a:srgbClr val="800080"/>
                </a:solidFill>
              </a:rPr>
              <a:t>NTP</a:t>
            </a:r>
            <a:r>
              <a:rPr lang="ru-RU" altLang="ru-RU" sz="3200">
                <a:solidFill>
                  <a:srgbClr val="800080"/>
                </a:solidFill>
              </a:rPr>
              <a:t>-сообщения одному или нескольким серверам времени, а затем обрабатывает переданные ими ответные </a:t>
            </a:r>
            <a:r>
              <a:rPr lang="en-US" altLang="ru-RU" sz="3200">
                <a:solidFill>
                  <a:srgbClr val="800080"/>
                </a:solidFill>
              </a:rPr>
              <a:t>NTP</a:t>
            </a:r>
            <a:r>
              <a:rPr lang="ru-RU" altLang="ru-RU" sz="3200">
                <a:solidFill>
                  <a:srgbClr val="800080"/>
                </a:solidFill>
              </a:rPr>
              <a:t>-сообщения.</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29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92291" name="Text Box 3"/>
          <p:cNvSpPr txBox="1">
            <a:spLocks noChangeArrowheads="1"/>
          </p:cNvSpPr>
          <p:nvPr/>
        </p:nvSpPr>
        <p:spPr bwMode="auto">
          <a:xfrm>
            <a:off x="0" y="604838"/>
            <a:ext cx="9144000" cy="6070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a:solidFill>
                  <a:srgbClr val="800080"/>
                </a:solidFill>
              </a:rPr>
              <a:t>Серверный программный </a:t>
            </a:r>
            <a:r>
              <a:rPr lang="en-US" altLang="ru-RU">
                <a:solidFill>
                  <a:srgbClr val="800080"/>
                </a:solidFill>
              </a:rPr>
              <a:t>NTP</a:t>
            </a:r>
            <a:r>
              <a:rPr lang="ru-RU" altLang="ru-RU">
                <a:solidFill>
                  <a:srgbClr val="800080"/>
                </a:solidFill>
              </a:rPr>
              <a:t>-модуль меняет местами </a:t>
            </a:r>
            <a:r>
              <a:rPr lang="en-US" altLang="ru-RU">
                <a:solidFill>
                  <a:srgbClr val="800080"/>
                </a:solidFill>
              </a:rPr>
              <a:t>IP</a:t>
            </a:r>
            <a:r>
              <a:rPr lang="ru-RU" altLang="ru-RU">
                <a:solidFill>
                  <a:srgbClr val="800080"/>
                </a:solidFill>
              </a:rPr>
              <a:t>-адреса и номера </a:t>
            </a:r>
            <a:r>
              <a:rPr lang="en-US" altLang="ru-RU">
                <a:solidFill>
                  <a:srgbClr val="800080"/>
                </a:solidFill>
              </a:rPr>
              <a:t>UDP</a:t>
            </a:r>
            <a:r>
              <a:rPr lang="ru-RU" altLang="ru-RU">
                <a:solidFill>
                  <a:srgbClr val="800080"/>
                </a:solidFill>
              </a:rPr>
              <a:t>-пóртов отправителя/получателя, заполняет определённые поля в </a:t>
            </a:r>
            <a:r>
              <a:rPr lang="en-US" altLang="ru-RU">
                <a:solidFill>
                  <a:srgbClr val="800080"/>
                </a:solidFill>
              </a:rPr>
              <a:t>NTP</a:t>
            </a:r>
            <a:r>
              <a:rPr lang="ru-RU" altLang="ru-RU">
                <a:solidFill>
                  <a:srgbClr val="800080"/>
                </a:solidFill>
              </a:rPr>
              <a:t>-сообщении и сразу после этого отправляет его источнику запроса, если используется режим функционирования “клиент/сервер”, в противном случае, если используется симметричный режим функционирования, </a:t>
            </a:r>
            <a:r>
              <a:rPr lang="en-US" altLang="ru-RU">
                <a:solidFill>
                  <a:srgbClr val="800080"/>
                </a:solidFill>
              </a:rPr>
              <a:t>NTP</a:t>
            </a:r>
            <a:r>
              <a:rPr lang="ru-RU" altLang="ru-RU">
                <a:solidFill>
                  <a:srgbClr val="800080"/>
                </a:solidFill>
              </a:rPr>
              <a:t>-сообщение передается через некоторое время. После каждого приёма </a:t>
            </a:r>
            <a:r>
              <a:rPr lang="en-US" altLang="ru-RU">
                <a:solidFill>
                  <a:srgbClr val="800080"/>
                </a:solidFill>
              </a:rPr>
              <a:t>NTP</a:t>
            </a:r>
            <a:r>
              <a:rPr lang="ru-RU" altLang="ru-RU">
                <a:solidFill>
                  <a:srgbClr val="800080"/>
                </a:solidFill>
              </a:rPr>
              <a:t>-сообщения вычисляется сдвиг “</a:t>
            </a:r>
            <a:r>
              <a:rPr lang="ru-RU" altLang="ru-RU">
                <a:solidFill>
                  <a:srgbClr val="800080"/>
                </a:solidFill>
                <a:sym typeface="Symbol" panose="05050102010706020507" pitchFamily="18" charset="2"/>
              </a:rPr>
              <a:t></a:t>
            </a:r>
            <a:r>
              <a:rPr lang="ru-RU" altLang="ru-RU">
                <a:solidFill>
                  <a:srgbClr val="800080"/>
                </a:solidFill>
              </a:rPr>
              <a:t>” между временем удалённого сервера и системными часами, используя для этого соответствующие значения статистических параметров “</a:t>
            </a:r>
            <a:r>
              <a:rPr lang="ru-RU" altLang="ru-RU">
                <a:solidFill>
                  <a:srgbClr val="800080"/>
                </a:solidFill>
                <a:sym typeface="Symbol" panose="05050102010706020507" pitchFamily="18" charset="2"/>
              </a:rPr>
              <a:t></a:t>
            </a:r>
            <a:r>
              <a:rPr lang="ru-RU" altLang="ru-RU">
                <a:solidFill>
                  <a:srgbClr val="800080"/>
                </a:solidFill>
              </a:rPr>
              <a:t>”, “</a:t>
            </a:r>
            <a:r>
              <a:rPr lang="ru-RU" altLang="ru-RU">
                <a:solidFill>
                  <a:srgbClr val="800080"/>
                </a:solidFill>
                <a:sym typeface="Symbol" panose="05050102010706020507" pitchFamily="18" charset="2"/>
              </a:rPr>
              <a:t></a:t>
            </a:r>
            <a:r>
              <a:rPr lang="ru-RU" altLang="ru-RU">
                <a:solidFill>
                  <a:srgbClr val="800080"/>
                </a:solidFill>
              </a:rPr>
              <a:t>” и “</a:t>
            </a:r>
            <a:r>
              <a:rPr lang="ru-RU" altLang="ru-RU">
                <a:solidFill>
                  <a:srgbClr val="800080"/>
                </a:solidFill>
                <a:sym typeface="Symbol" panose="05050102010706020507" pitchFamily="18" charset="2"/>
              </a:rPr>
              <a:t></a:t>
            </a:r>
            <a:r>
              <a:rPr lang="ru-RU" altLang="ru-RU">
                <a:solidFill>
                  <a:srgbClr val="800080"/>
                </a:solidFill>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433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94339" name="Text Box 3"/>
          <p:cNvSpPr txBox="1">
            <a:spLocks noChangeArrowheads="1"/>
          </p:cNvSpPr>
          <p:nvPr/>
        </p:nvSpPr>
        <p:spPr bwMode="auto">
          <a:xfrm>
            <a:off x="241300" y="563563"/>
            <a:ext cx="8647113" cy="6070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a:solidFill>
                  <a:srgbClr val="800080"/>
                </a:solidFill>
              </a:rPr>
              <a:t>Системный процесс включает процедуры селекции, кластеризации и суммирования на основе соответствующих алгоритмов оптимизации, и осуществляет поиск среди возможных серверов времени наиболее “лучших” кандидатов, с точки зрения их точности и надёжности, для последующей синхронизации системных часов. Алгоритм селекции основан на византийских принципах обнаружения неисправностей или отказов и решает задачу по нейтрализации самых некорректных кандидатов, именуемых “ложными часами”, и предотвращения их включения в перечень (группу) “надёжных часов”.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38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96387" name="Text Box 3"/>
          <p:cNvSpPr txBox="1">
            <a:spLocks noChangeArrowheads="1"/>
          </p:cNvSpPr>
          <p:nvPr/>
        </p:nvSpPr>
        <p:spPr bwMode="auto">
          <a:xfrm>
            <a:off x="0" y="712788"/>
            <a:ext cx="9144000" cy="58483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2700">
                <a:solidFill>
                  <a:srgbClr val="800080"/>
                </a:solidFill>
              </a:rPr>
              <a:t>Надёжные часы представляют собой такие часы, которые обеспечивают соответствующую точность синхронизации относительно известного доверенного стандартного источника времени/частоты (синхронизируются от него), в то время как ложные часы представляют собой часы, которые показывают ложное или неточное время. Алгоритм кластеризации основан на статистических принципах и обеспечивает поиск группы часов, включающей наиболее точные надежные часы. Алгоритм суммирования (объединения) решает задачу вычисления финального значения сдвига времени путём статистического усреднения значений наиболее точных надёжных часов, прошедших алгоритм кластеризации.</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70" name="Text Box 6"/>
          <p:cNvSpPr txBox="1">
            <a:spLocks noChangeArrowheads="1"/>
          </p:cNvSpPr>
          <p:nvPr/>
        </p:nvSpPr>
        <p:spPr bwMode="auto">
          <a:xfrm>
            <a:off x="0" y="525463"/>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ru-RU" altLang="ru-RU" sz="2400" b="1">
                <a:solidFill>
                  <a:srgbClr val="CC0000"/>
                </a:solidFill>
                <a:latin typeface="Tahoma" panose="020B0604030504040204" pitchFamily="34" charset="0"/>
              </a:rPr>
              <a:t>1</a:t>
            </a:r>
            <a:r>
              <a:rPr lang="en-US" altLang="ru-RU" sz="2400" b="1">
                <a:solidFill>
                  <a:srgbClr val="CC0000"/>
                </a:solidFill>
                <a:latin typeface="Tahoma" panose="020B0604030504040204" pitchFamily="34" charset="0"/>
              </a:rPr>
              <a:t>9</a:t>
            </a:r>
            <a:r>
              <a:rPr lang="ru-RU" altLang="ru-RU" sz="2400" b="1">
                <a:solidFill>
                  <a:srgbClr val="CC0000"/>
                </a:solidFill>
                <a:latin typeface="Tahoma" panose="020B0604030504040204" pitchFamily="34" charset="0"/>
              </a:rPr>
              <a:t>.1. </a:t>
            </a:r>
            <a:r>
              <a:rPr lang="ru-RU" altLang="ru-RU" sz="2400" b="1">
                <a:solidFill>
                  <a:srgbClr val="CC0000"/>
                </a:solidFill>
              </a:rPr>
              <a:t>Структурная модель системы сетевого времени в </a:t>
            </a:r>
            <a:r>
              <a:rPr lang="en-US" altLang="ru-RU" sz="2400" b="1">
                <a:solidFill>
                  <a:srgbClr val="CC0000"/>
                </a:solidFill>
              </a:rPr>
              <a:t>Internet</a:t>
            </a:r>
            <a:r>
              <a:rPr lang="ru-RU" altLang="ru-RU" sz="2400" b="1">
                <a:solidFill>
                  <a:srgbClr val="CC0000"/>
                </a:solidFill>
              </a:rPr>
              <a:t>-сети</a:t>
            </a:r>
            <a:r>
              <a:rPr lang="ru-RU" altLang="ru-RU" sz="2400">
                <a:solidFill>
                  <a:srgbClr val="CC0000"/>
                </a:solidFill>
              </a:rPr>
              <a:t> </a:t>
            </a:r>
          </a:p>
        </p:txBody>
      </p:sp>
      <p:sp>
        <p:nvSpPr>
          <p:cNvPr id="753672" name="Text Box 8"/>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753673" name="Text Box 9"/>
          <p:cNvSpPr txBox="1">
            <a:spLocks noChangeArrowheads="1"/>
          </p:cNvSpPr>
          <p:nvPr/>
        </p:nvSpPr>
        <p:spPr bwMode="auto">
          <a:xfrm>
            <a:off x="238124" y="1479550"/>
            <a:ext cx="8658225" cy="514076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a:lnSpc>
                <a:spcPts val="3300"/>
              </a:lnSpc>
            </a:pPr>
            <a:r>
              <a:rPr lang="ru-RU" altLang="ru-RU" sz="2600" dirty="0">
                <a:solidFill>
                  <a:srgbClr val="800080"/>
                </a:solidFill>
              </a:rPr>
              <a:t>Модель </a:t>
            </a:r>
            <a:r>
              <a:rPr lang="en-US" altLang="ru-RU" sz="2600" dirty="0">
                <a:solidFill>
                  <a:srgbClr val="800080"/>
                </a:solidFill>
              </a:rPr>
              <a:t>NTP</a:t>
            </a:r>
            <a:r>
              <a:rPr lang="ru-RU" altLang="ru-RU" sz="2600" dirty="0">
                <a:solidFill>
                  <a:srgbClr val="800080"/>
                </a:solidFill>
              </a:rPr>
              <a:t>-подсети синхронизации представляет собой множество первичных эталонных источников, синхрони­зируемых по радио- и проводным каналам от национальных стандартов, например, через магистральные шлюзы, соединено с общедоступными ресурсами и функционирует, как первичные серверы времени (рис.19.1). Главной целью </a:t>
            </a:r>
            <a:r>
              <a:rPr lang="en-GB" altLang="ru-RU" sz="2600" dirty="0">
                <a:solidFill>
                  <a:srgbClr val="800080"/>
                </a:solidFill>
              </a:rPr>
              <a:t>NTP</a:t>
            </a:r>
            <a:r>
              <a:rPr lang="ru-RU" altLang="ru-RU" sz="2600" dirty="0">
                <a:solidFill>
                  <a:srgbClr val="800080"/>
                </a:solidFill>
              </a:rPr>
              <a:t>-протокола является доставка данных для временнóй синхронизации от одних серверов времени к другим серверам времени через </a:t>
            </a:r>
            <a:r>
              <a:rPr lang="ru-RU" altLang="ru-RU" sz="2600" dirty="0" smtClean="0">
                <a:solidFill>
                  <a:srgbClr val="800080"/>
                </a:solidFill>
              </a:rPr>
              <a:t>Интернет-сеть </a:t>
            </a:r>
            <a:r>
              <a:rPr lang="ru-RU" altLang="ru-RU" sz="2600" dirty="0">
                <a:solidFill>
                  <a:srgbClr val="800080"/>
                </a:solidFill>
              </a:rPr>
              <a:t>и частные корпоративные сети, а также сверка времени между серверами.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43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98435" name="Text Box 3"/>
          <p:cNvSpPr txBox="1">
            <a:spLocks noChangeArrowheads="1"/>
          </p:cNvSpPr>
          <p:nvPr/>
        </p:nvSpPr>
        <p:spPr bwMode="auto">
          <a:xfrm>
            <a:off x="0" y="1049338"/>
            <a:ext cx="914400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2400">
                <a:solidFill>
                  <a:srgbClr val="800080"/>
                </a:solidFill>
              </a:rPr>
              <a:t>Процедура корректировки часов представляет собой системный процесс, который управляет временем и частотой системных часов, а в модели реализации он представляет собой генератор переменной частоты (ГПЧ). Метки времени, формируемые ГПЧ, “замыкают” контур ФАПЧ, который управляет временем системных часов. Процесс, обеспечивающий подстройку часов, представляет собой процедуру корректировки времени, которая проводится раз в секунду с целью вставки вычисленного сдвига времени и поддержания постоянной частоты. Среднеквадратическое отклонение (сдвиг) времени представляет собой номинальную ошибку при оценивании сдвига или </a:t>
            </a:r>
            <a:r>
              <a:rPr lang="ru-RU" altLang="ru-RU" sz="2400" i="1">
                <a:solidFill>
                  <a:srgbClr val="800080"/>
                </a:solidFill>
              </a:rPr>
              <a:t>джиттер системных часов</a:t>
            </a:r>
            <a:r>
              <a:rPr lang="ru-RU" altLang="ru-RU" sz="2400">
                <a:solidFill>
                  <a:srgbClr val="800080"/>
                </a:solidFill>
              </a:rPr>
              <a:t>. Среднеквадратическое отклонение (сдвиг) частоты представляет собой стабильность частоты генератора или </a:t>
            </a:r>
            <a:r>
              <a:rPr lang="ru-RU" altLang="ru-RU" sz="2400" i="1">
                <a:solidFill>
                  <a:srgbClr val="800080"/>
                </a:solidFill>
              </a:rPr>
              <a:t>отклонение частоты</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8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00483" name="Text Box 3"/>
          <p:cNvSpPr txBox="1">
            <a:spLocks noChangeArrowheads="1"/>
          </p:cNvSpPr>
          <p:nvPr/>
        </p:nvSpPr>
        <p:spPr bwMode="auto">
          <a:xfrm>
            <a:off x="0" y="968375"/>
            <a:ext cx="914400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2600">
                <a:solidFill>
                  <a:srgbClr val="800080"/>
                </a:solidFill>
              </a:rPr>
              <a:t>Клиентский программный </a:t>
            </a:r>
            <a:r>
              <a:rPr lang="en-US" altLang="ru-RU" sz="2600">
                <a:solidFill>
                  <a:srgbClr val="800080"/>
                </a:solidFill>
              </a:rPr>
              <a:t>NTP</a:t>
            </a:r>
            <a:r>
              <a:rPr lang="ru-RU" altLang="ru-RU" sz="2600">
                <a:solidFill>
                  <a:srgbClr val="800080"/>
                </a:solidFill>
              </a:rPr>
              <a:t>-модуль передаёт </a:t>
            </a:r>
            <a:r>
              <a:rPr lang="en-US" altLang="ru-RU" sz="2600">
                <a:solidFill>
                  <a:srgbClr val="800080"/>
                </a:solidFill>
              </a:rPr>
              <a:t>NTP</a:t>
            </a:r>
            <a:r>
              <a:rPr lang="ru-RU" altLang="ru-RU" sz="2600">
                <a:solidFill>
                  <a:srgbClr val="800080"/>
                </a:solidFill>
              </a:rPr>
              <a:t>-сообщения каждому серверу времени с интервалом опроса, равным 2</a:t>
            </a:r>
            <a:r>
              <a:rPr lang="ru-RU" altLang="ru-RU" sz="2600">
                <a:solidFill>
                  <a:srgbClr val="800080"/>
                </a:solidFill>
                <a:sym typeface="Symbol" panose="05050102010706020507" pitchFamily="18" charset="2"/>
              </a:rPr>
              <a:t></a:t>
            </a:r>
            <a:r>
              <a:rPr lang="ru-RU" altLang="ru-RU" sz="2600">
                <a:solidFill>
                  <a:srgbClr val="800080"/>
                </a:solidFill>
              </a:rPr>
              <a:t> секунд. В </a:t>
            </a:r>
            <a:r>
              <a:rPr lang="en-US" altLang="ru-RU" sz="2600">
                <a:solidFill>
                  <a:srgbClr val="800080"/>
                </a:solidFill>
              </a:rPr>
              <a:t>NTPv</a:t>
            </a:r>
            <a:r>
              <a:rPr lang="ru-RU" altLang="ru-RU" sz="2600">
                <a:solidFill>
                  <a:srgbClr val="800080"/>
                </a:solidFill>
              </a:rPr>
              <a:t>4-стандарте “</a:t>
            </a:r>
            <a:r>
              <a:rPr lang="ru-RU" altLang="ru-RU" sz="2600">
                <a:solidFill>
                  <a:srgbClr val="800080"/>
                </a:solidFill>
                <a:sym typeface="Symbol" panose="05050102010706020507" pitchFamily="18" charset="2"/>
              </a:rPr>
              <a:t></a:t>
            </a:r>
            <a:r>
              <a:rPr lang="ru-RU" altLang="ru-RU" sz="2600">
                <a:solidFill>
                  <a:srgbClr val="800080"/>
                </a:solidFill>
              </a:rPr>
              <a:t>” имеет диапазон значений от 4 (16 секунд) до 17 (36 часов). Значение “</a:t>
            </a:r>
            <a:r>
              <a:rPr lang="ru-RU" altLang="ru-RU" sz="2600">
                <a:solidFill>
                  <a:srgbClr val="800080"/>
                </a:solidFill>
                <a:sym typeface="Symbol" panose="05050102010706020507" pitchFamily="18" charset="2"/>
              </a:rPr>
              <a:t></a:t>
            </a:r>
            <a:r>
              <a:rPr lang="ru-RU" altLang="ru-RU" sz="2600">
                <a:solidFill>
                  <a:srgbClr val="800080"/>
                </a:solidFill>
              </a:rPr>
              <a:t>” определяется с помощью алгоритма настройки часов целью его совпадения с временнóй константой контура ФАПЧ “</a:t>
            </a:r>
            <a:r>
              <a:rPr lang="ru-RU" altLang="ru-RU" sz="2600" i="1">
                <a:solidFill>
                  <a:srgbClr val="800080"/>
                </a:solidFill>
              </a:rPr>
              <a:t>Т</a:t>
            </a:r>
            <a:r>
              <a:rPr lang="ru-RU" altLang="ru-RU" sz="2600" i="1" baseline="-25000">
                <a:solidFill>
                  <a:srgbClr val="800080"/>
                </a:solidFill>
              </a:rPr>
              <a:t>с</a:t>
            </a:r>
            <a:r>
              <a:rPr lang="ru-RU" altLang="ru-RU" sz="2600" i="1">
                <a:solidFill>
                  <a:srgbClr val="800080"/>
                </a:solidFill>
              </a:rPr>
              <a:t> = </a:t>
            </a:r>
            <a:r>
              <a:rPr lang="ru-RU" altLang="ru-RU" sz="2600">
                <a:solidFill>
                  <a:srgbClr val="800080"/>
                </a:solidFill>
              </a:rPr>
              <a:t>2</a:t>
            </a:r>
            <a:r>
              <a:rPr lang="ru-RU" altLang="ru-RU" sz="2600">
                <a:solidFill>
                  <a:srgbClr val="800080"/>
                </a:solidFill>
                <a:sym typeface="Symbol" panose="05050102010706020507" pitchFamily="18" charset="2"/>
              </a:rPr>
              <a:t></a:t>
            </a:r>
            <a:r>
              <a:rPr lang="ru-RU" altLang="ru-RU" sz="2600">
                <a:solidFill>
                  <a:srgbClr val="800080"/>
                </a:solidFill>
              </a:rPr>
              <a:t>”. В режиме “клиент/сервер” сервер времени отвечает незамедлительно. Однако, в симметричном режиме каждый из двух удаленных серверов времени регулируют значение “</a:t>
            </a:r>
            <a:r>
              <a:rPr lang="ru-RU" altLang="ru-RU" sz="2600">
                <a:solidFill>
                  <a:srgbClr val="800080"/>
                </a:solidFill>
                <a:sym typeface="Symbol" panose="05050102010706020507" pitchFamily="18" charset="2"/>
              </a:rPr>
              <a:t></a:t>
            </a:r>
            <a:r>
              <a:rPr lang="ru-RU" altLang="ru-RU" sz="2600">
                <a:solidFill>
                  <a:srgbClr val="800080"/>
                </a:solidFill>
              </a:rPr>
              <a:t>” в зависимости от текущего системного сдвига и системного джиттера, и поэтому они могут не согласиться с применением одного и того же значения.</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253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02531" name="Text Box 3"/>
          <p:cNvSpPr txBox="1">
            <a:spLocks noChangeArrowheads="1"/>
          </p:cNvSpPr>
          <p:nvPr/>
        </p:nvSpPr>
        <p:spPr bwMode="auto">
          <a:xfrm>
            <a:off x="0" y="954088"/>
            <a:ext cx="9144000"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spcBef>
                <a:spcPct val="0"/>
              </a:spcBef>
            </a:pPr>
            <a:r>
              <a:rPr lang="ru-RU" altLang="ru-RU">
                <a:solidFill>
                  <a:srgbClr val="800080"/>
                </a:solidFill>
              </a:rPr>
              <a:t>Очень важно, чтобы динамическое поведение алгоритма настройки времени было под “чутким” контролем с целью поддержания стабильности в крупных </a:t>
            </a:r>
            <a:r>
              <a:rPr lang="en-US" altLang="ru-RU">
                <a:solidFill>
                  <a:srgbClr val="800080"/>
                </a:solidFill>
              </a:rPr>
              <a:t>NTP</a:t>
            </a:r>
            <a:r>
              <a:rPr lang="ru-RU" altLang="ru-RU">
                <a:solidFill>
                  <a:srgbClr val="800080"/>
                </a:solidFill>
              </a:rPr>
              <a:t>-подсетях. Это требует, чтобы удалённые серверы должны согласовывать единое значение “</a:t>
            </a:r>
            <a:r>
              <a:rPr lang="ru-RU" altLang="ru-RU">
                <a:solidFill>
                  <a:srgbClr val="800080"/>
                </a:solidFill>
                <a:sym typeface="Symbol" panose="05050102010706020507" pitchFamily="18" charset="2"/>
              </a:rPr>
              <a:t></a:t>
            </a:r>
            <a:r>
              <a:rPr lang="ru-RU" altLang="ru-RU">
                <a:solidFill>
                  <a:srgbClr val="800080"/>
                </a:solidFill>
              </a:rPr>
              <a:t>”, равное минимальному показателю степени среди двух серверов времени. Для корректного согласования значения этого параметра </a:t>
            </a:r>
            <a:r>
              <a:rPr lang="en-US" altLang="ru-RU">
                <a:solidFill>
                  <a:srgbClr val="800080"/>
                </a:solidFill>
              </a:rPr>
              <a:t>NTPv</a:t>
            </a:r>
            <a:r>
              <a:rPr lang="ru-RU" altLang="ru-RU">
                <a:solidFill>
                  <a:srgbClr val="800080"/>
                </a:solidFill>
              </a:rPr>
              <a:t>4-протокол включает специальные средства.</a:t>
            </a:r>
          </a:p>
          <a:p>
            <a:pPr>
              <a:spcBef>
                <a:spcPct val="0"/>
              </a:spcBef>
            </a:pPr>
            <a:r>
              <a:rPr lang="ru-RU" altLang="ru-RU">
                <a:solidFill>
                  <a:srgbClr val="800080"/>
                </a:solidFill>
              </a:rPr>
              <a:t>Модель реализации </a:t>
            </a:r>
            <a:r>
              <a:rPr lang="en-US" altLang="ru-RU">
                <a:solidFill>
                  <a:srgbClr val="800080"/>
                </a:solidFill>
              </a:rPr>
              <a:t>NTPv</a:t>
            </a:r>
            <a:r>
              <a:rPr lang="ru-RU" altLang="ru-RU">
                <a:solidFill>
                  <a:srgbClr val="800080"/>
                </a:solidFill>
              </a:rPr>
              <a:t>4-протокола включает специализированные средства для установки и корректировки системных часов. Полагается, ОС реализует две функции: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57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04579" name="Text Box 3"/>
          <p:cNvSpPr txBox="1">
            <a:spLocks noChangeArrowheads="1"/>
          </p:cNvSpPr>
          <p:nvPr/>
        </p:nvSpPr>
        <p:spPr bwMode="auto">
          <a:xfrm>
            <a:off x="241300" y="1143000"/>
            <a:ext cx="8620125" cy="3267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623888"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u"/>
            </a:pPr>
            <a:r>
              <a:rPr lang="ru-RU" altLang="ru-RU" sz="2600">
                <a:solidFill>
                  <a:srgbClr val="800080"/>
                </a:solidFill>
              </a:rPr>
              <a:t>прямая установка времени (например, ОС-</a:t>
            </a:r>
            <a:r>
              <a:rPr lang="en-US" altLang="ru-RU" sz="2600">
                <a:solidFill>
                  <a:srgbClr val="800080"/>
                </a:solidFill>
              </a:rPr>
              <a:t>Unix</a:t>
            </a:r>
            <a:r>
              <a:rPr lang="ru-RU" altLang="ru-RU" sz="2600">
                <a:solidFill>
                  <a:srgbClr val="800080"/>
                </a:solidFill>
              </a:rPr>
              <a:t> системный процесс “</a:t>
            </a:r>
            <a:r>
              <a:rPr lang="en-US" altLang="ru-RU" sz="2600" i="1">
                <a:solidFill>
                  <a:srgbClr val="800080"/>
                </a:solidFill>
              </a:rPr>
              <a:t>settimeofday</a:t>
            </a:r>
            <a:r>
              <a:rPr lang="ru-RU" altLang="ru-RU" sz="2600">
                <a:solidFill>
                  <a:srgbClr val="800080"/>
                </a:solidFill>
              </a:rPr>
              <a:t>”);</a:t>
            </a:r>
          </a:p>
          <a:p>
            <a:pPr>
              <a:buSzPct val="90000"/>
              <a:buFont typeface="Wingdings 2" panose="05020102010507070707" pitchFamily="18" charset="2"/>
              <a:buChar char="v"/>
            </a:pPr>
            <a:r>
              <a:rPr lang="ru-RU" altLang="ru-RU" sz="2600">
                <a:solidFill>
                  <a:srgbClr val="800080"/>
                </a:solidFill>
              </a:rPr>
              <a:t>корректировка времени в пределах небольшого диапазона (с помощью минимальных приращений), путём ускорения или замедления течения времени, с помощью вычисленного корректирующего значения (например, ОС-</a:t>
            </a:r>
            <a:r>
              <a:rPr lang="en-US" altLang="ru-RU" sz="2600">
                <a:solidFill>
                  <a:srgbClr val="800080"/>
                </a:solidFill>
              </a:rPr>
              <a:t>Unix</a:t>
            </a:r>
            <a:r>
              <a:rPr lang="ru-RU" altLang="ru-RU" sz="2600">
                <a:solidFill>
                  <a:srgbClr val="800080"/>
                </a:solidFill>
              </a:rPr>
              <a:t> системный процесс “</a:t>
            </a:r>
            <a:r>
              <a:rPr lang="en-US" altLang="ru-RU" sz="2600" i="1">
                <a:solidFill>
                  <a:srgbClr val="800080"/>
                </a:solidFill>
              </a:rPr>
              <a:t>adjtime</a:t>
            </a:r>
            <a:r>
              <a:rPr lang="ru-RU" altLang="ru-RU" sz="2600">
                <a:solidFill>
                  <a:srgbClr val="800080"/>
                </a:solidFill>
              </a:rPr>
              <a:t>”).</a:t>
            </a:r>
          </a:p>
        </p:txBody>
      </p:sp>
      <p:sp>
        <p:nvSpPr>
          <p:cNvPr id="1304580" name="Text Box 4"/>
          <p:cNvSpPr txBox="1">
            <a:spLocks noChangeArrowheads="1"/>
          </p:cNvSpPr>
          <p:nvPr/>
        </p:nvSpPr>
        <p:spPr bwMode="auto">
          <a:xfrm>
            <a:off x="0" y="4424363"/>
            <a:ext cx="9144000" cy="22272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a:solidFill>
                  <a:srgbClr val="800080"/>
                </a:solidFill>
              </a:rPr>
              <a:t>Системный процесс “</a:t>
            </a:r>
            <a:r>
              <a:rPr lang="en-US" altLang="ru-RU" i="1">
                <a:solidFill>
                  <a:srgbClr val="800080"/>
                </a:solidFill>
              </a:rPr>
              <a:t>adjtime</a:t>
            </a:r>
            <a:r>
              <a:rPr lang="ru-RU" altLang="ru-RU">
                <a:solidFill>
                  <a:srgbClr val="800080"/>
                </a:solidFill>
              </a:rPr>
              <a:t>” используется при корректировке времени, если корректирующее значение не превосходит предельное значение, а системный процесс “</a:t>
            </a:r>
            <a:r>
              <a:rPr lang="en-US" altLang="ru-RU" i="1">
                <a:solidFill>
                  <a:srgbClr val="800080"/>
                </a:solidFill>
              </a:rPr>
              <a:t>settimeofday</a:t>
            </a:r>
            <a:r>
              <a:rPr lang="ru-RU" altLang="ru-RU">
                <a:solidFill>
                  <a:srgbClr val="800080"/>
                </a:solidFill>
              </a:rPr>
              <a:t>” — если превосходит предельное значение.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62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06627" name="Text Box 3"/>
          <p:cNvSpPr txBox="1">
            <a:spLocks noChangeArrowheads="1"/>
          </p:cNvSpPr>
          <p:nvPr/>
        </p:nvSpPr>
        <p:spPr bwMode="auto">
          <a:xfrm>
            <a:off x="0" y="52546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ru-RU" altLang="ru-RU" sz="2400" b="1">
                <a:solidFill>
                  <a:srgbClr val="CC0000"/>
                </a:solidFill>
                <a:latin typeface="Tahoma" panose="020B0604030504040204" pitchFamily="34" charset="0"/>
              </a:rPr>
              <a:t>1</a:t>
            </a:r>
            <a:r>
              <a:rPr lang="en-US" altLang="ru-RU" sz="2400" b="1">
                <a:solidFill>
                  <a:srgbClr val="CC0000"/>
                </a:solidFill>
                <a:latin typeface="Tahoma" panose="020B0604030504040204" pitchFamily="34" charset="0"/>
              </a:rPr>
              <a:t>9</a:t>
            </a:r>
            <a:r>
              <a:rPr lang="ru-RU" altLang="ru-RU" sz="2400" b="1">
                <a:solidFill>
                  <a:srgbClr val="CC0000"/>
                </a:solidFill>
                <a:latin typeface="Tahoma" panose="020B0604030504040204" pitchFamily="34" charset="0"/>
              </a:rPr>
              <a:t>.6. </a:t>
            </a:r>
            <a:r>
              <a:rPr lang="ru-RU" altLang="ru-RU" sz="2400" b="1">
                <a:solidFill>
                  <a:srgbClr val="CC0000"/>
                </a:solidFill>
              </a:rPr>
              <a:t>Типы данных (логическая характеристика) </a:t>
            </a:r>
          </a:p>
        </p:txBody>
      </p:sp>
      <p:sp>
        <p:nvSpPr>
          <p:cNvPr id="1306628" name="Text Box 4"/>
          <p:cNvSpPr txBox="1">
            <a:spLocks noChangeArrowheads="1"/>
          </p:cNvSpPr>
          <p:nvPr/>
        </p:nvSpPr>
        <p:spPr bwMode="auto">
          <a:xfrm>
            <a:off x="0" y="1277938"/>
            <a:ext cx="9144000" cy="2654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a:solidFill>
                  <a:srgbClr val="800080"/>
                </a:solidFill>
              </a:rPr>
              <a:t>Все значения </a:t>
            </a:r>
            <a:r>
              <a:rPr lang="en-US" altLang="ru-RU">
                <a:solidFill>
                  <a:srgbClr val="800080"/>
                </a:solidFill>
              </a:rPr>
              <a:t>NTP</a:t>
            </a:r>
            <a:r>
              <a:rPr lang="ru-RU" altLang="ru-RU">
                <a:solidFill>
                  <a:srgbClr val="800080"/>
                </a:solidFill>
              </a:rPr>
              <a:t>-времени представляются в бинарном формате (</a:t>
            </a:r>
            <a:r>
              <a:rPr lang="en-US" altLang="ru-RU">
                <a:solidFill>
                  <a:srgbClr val="800080"/>
                </a:solidFill>
              </a:rPr>
              <a:t>twos</a:t>
            </a:r>
            <a:r>
              <a:rPr lang="ru-RU" altLang="ru-RU">
                <a:solidFill>
                  <a:srgbClr val="800080"/>
                </a:solidFill>
              </a:rPr>
              <a:t>-</a:t>
            </a:r>
            <a:r>
              <a:rPr lang="en-US" altLang="ru-RU">
                <a:solidFill>
                  <a:srgbClr val="800080"/>
                </a:solidFill>
              </a:rPr>
              <a:t>complement format</a:t>
            </a:r>
            <a:r>
              <a:rPr lang="ru-RU" altLang="ru-RU">
                <a:solidFill>
                  <a:srgbClr val="800080"/>
                </a:solidFill>
              </a:rPr>
              <a:t>), в котором биты нумеруются, начиная с нуля, слева на право (причём крайний левый бит — бит высшего порядка или старший). В настоящее время существуют три формата </a:t>
            </a:r>
            <a:r>
              <a:rPr lang="en-US" altLang="ru-RU">
                <a:solidFill>
                  <a:srgbClr val="800080"/>
                </a:solidFill>
              </a:rPr>
              <a:t>NTP</a:t>
            </a:r>
            <a:r>
              <a:rPr lang="ru-RU" altLang="ru-RU">
                <a:solidFill>
                  <a:srgbClr val="800080"/>
                </a:solidFill>
              </a:rPr>
              <a:t>-времени:</a:t>
            </a:r>
          </a:p>
        </p:txBody>
      </p:sp>
      <p:sp>
        <p:nvSpPr>
          <p:cNvPr id="1306629" name="Text Box 5"/>
          <p:cNvSpPr txBox="1">
            <a:spLocks noChangeArrowheads="1"/>
          </p:cNvSpPr>
          <p:nvPr/>
        </p:nvSpPr>
        <p:spPr bwMode="auto">
          <a:xfrm>
            <a:off x="268288" y="3987800"/>
            <a:ext cx="8620125" cy="2647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623888"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400" i="1">
                <a:solidFill>
                  <a:srgbClr val="800080"/>
                </a:solidFill>
              </a:rPr>
              <a:t>32-битовый укороченный формат</a:t>
            </a:r>
            <a:r>
              <a:rPr lang="ru-RU" altLang="ru-RU" sz="2400">
                <a:solidFill>
                  <a:srgbClr val="800080"/>
                </a:solidFill>
              </a:rPr>
              <a:t> (рис.19.4,1). Этот формат используется в полях заголовка </a:t>
            </a:r>
            <a:r>
              <a:rPr lang="en-US" altLang="ru-RU" sz="2400">
                <a:solidFill>
                  <a:srgbClr val="800080"/>
                </a:solidFill>
              </a:rPr>
              <a:t>NTP</a:t>
            </a:r>
            <a:r>
              <a:rPr lang="ru-RU" altLang="ru-RU" sz="2400">
                <a:solidFill>
                  <a:srgbClr val="800080"/>
                </a:solidFill>
              </a:rPr>
              <a:t>-сообщения, содержащих значения задержки и дисперсии, когда использование значений с высокой точностью или в более широком диапазоне не приемлемо. Он включает 16-битовое поле целых секунд и 16-битовое поле долей секунды;</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graphicFrame>
        <p:nvGraphicFramePr>
          <p:cNvPr id="1308762" name="Group 90"/>
          <p:cNvGraphicFramePr>
            <a:graphicFrameLocks noGrp="1"/>
          </p:cNvGraphicFramePr>
          <p:nvPr/>
        </p:nvGraphicFramePr>
        <p:xfrm>
          <a:off x="1677988" y="882650"/>
          <a:ext cx="5775325" cy="739775"/>
        </p:xfrm>
        <a:graphic>
          <a:graphicData uri="http://schemas.openxmlformats.org/drawingml/2006/table">
            <a:tbl>
              <a:tblPr/>
              <a:tblGrid>
                <a:gridCol w="2890837">
                  <a:extLst>
                    <a:ext uri="{9D8B030D-6E8A-4147-A177-3AD203B41FA5}">
                      <a16:colId xmlns:a16="http://schemas.microsoft.com/office/drawing/2014/main" val="4120192414"/>
                    </a:ext>
                  </a:extLst>
                </a:gridCol>
                <a:gridCol w="2884488">
                  <a:extLst>
                    <a:ext uri="{9D8B030D-6E8A-4147-A177-3AD203B41FA5}">
                      <a16:colId xmlns:a16="http://schemas.microsoft.com/office/drawing/2014/main" val="2337719023"/>
                    </a:ext>
                  </a:extLst>
                </a:gridCol>
              </a:tblGrid>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Arial" panose="020B0604020202020204" pitchFamily="34" charset="0"/>
                        </a:rPr>
                        <a:t>0             </a:t>
                      </a:r>
                      <a:r>
                        <a:rPr kumimoji="0" lang="ru-RU" altLang="ru-RU" sz="20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Tahoma" panose="020B0604030504040204" pitchFamily="34" charset="0"/>
                        </a:rPr>
                        <a:t> </a:t>
                      </a:r>
                      <a:r>
                        <a:rPr kumimoji="0" lang="ru-RU" altLang="ru-RU" sz="20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Arial" panose="020B0604020202020204" pitchFamily="34" charset="0"/>
                        </a:rPr>
                        <a:t>               15</a:t>
                      </a:r>
                      <a:endParaRPr kumimoji="0" lang="ru-RU" altLang="ru-RU" sz="2000" b="1" i="0"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Tahoma" panose="020B0604030504040204" pitchFamily="34" charset="0"/>
                      </a:endParaRPr>
                    </a:p>
                  </a:txBody>
                  <a:tcPr marL="0" marR="0" marT="18000" marB="18000" anchor="ctr" anchorCtr="1" horzOverflow="overflow">
                    <a:lnL w="57150" cap="flat" cmpd="sng" algn="ctr">
                      <a:solidFill>
                        <a:srgbClr val="CC0000"/>
                      </a:solidFill>
                      <a:prstDash val="sysDot"/>
                      <a:round/>
                      <a:headEnd type="none" w="med" len="med"/>
                      <a:tailEnd type="none" w="med" len="med"/>
                    </a:lnL>
                    <a:lnR w="57150" cap="flat" cmpd="sng" algn="ctr">
                      <a:solidFill>
                        <a:srgbClr val="CC0000"/>
                      </a:solidFill>
                      <a:prstDash val="sysDot"/>
                      <a:round/>
                      <a:headEnd type="none" w="med" len="med"/>
                      <a:tailEnd type="none" w="med" len="med"/>
                    </a:lnR>
                    <a:lnT cap="flat">
                      <a:noFill/>
                    </a:lnT>
                    <a:lnB w="57150" cap="flat" cmpd="sng" algn="ctr">
                      <a:solidFill>
                        <a:srgbClr val="CC0000"/>
                      </a:solidFill>
                      <a:prstDash val="solid"/>
                      <a:round/>
                      <a:headEnd type="none" w="med" len="med"/>
                      <a:tailEnd type="none" w="med" len="med"/>
                    </a:lnB>
                    <a:lnTlToBr>
                      <a:noFill/>
                    </a:lnTlToBr>
                    <a:lnBlToTr>
                      <a:noFill/>
                    </a:lnBlToTr>
                    <a:solidFill>
                      <a:srgbClr val="FFD5AB"/>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Arial" panose="020B0604020202020204" pitchFamily="34" charset="0"/>
                        </a:rPr>
                        <a:t>16              </a:t>
                      </a:r>
                      <a:r>
                        <a:rPr kumimoji="0" lang="ru-RU" altLang="ru-RU" sz="20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Tahoma" panose="020B0604030504040204" pitchFamily="34" charset="0"/>
                        </a:rPr>
                        <a:t>    </a:t>
                      </a:r>
                      <a:r>
                        <a:rPr kumimoji="0" lang="ru-RU" altLang="ru-RU" sz="20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Arial" panose="020B0604020202020204" pitchFamily="34" charset="0"/>
                        </a:rPr>
                        <a:t>          31</a:t>
                      </a:r>
                      <a:endParaRPr kumimoji="0" lang="ru-RU" altLang="ru-RU" sz="2000" b="1" i="0"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Tahoma" panose="020B0604030504040204" pitchFamily="34" charset="0"/>
                      </a:endParaRPr>
                    </a:p>
                  </a:txBody>
                  <a:tcPr marL="0" marR="0" marT="18000" marB="18000" anchor="ctr" anchorCtr="1" horzOverflow="overflow">
                    <a:lnL w="57150" cap="flat" cmpd="sng" algn="ctr">
                      <a:solidFill>
                        <a:srgbClr val="CC0000"/>
                      </a:solidFill>
                      <a:prstDash val="sysDot"/>
                      <a:round/>
                      <a:headEnd type="none" w="med" len="med"/>
                      <a:tailEnd type="none" w="med" len="med"/>
                    </a:lnL>
                    <a:lnR w="57150" cap="flat" cmpd="sng" algn="ctr">
                      <a:solidFill>
                        <a:srgbClr val="CC0000"/>
                      </a:solidFill>
                      <a:prstDash val="sysDot"/>
                      <a:round/>
                      <a:headEnd type="none" w="med" len="med"/>
                      <a:tailEnd type="none" w="med" len="med"/>
                    </a:lnR>
                    <a:lnT cap="flat">
                      <a:noFill/>
                    </a:lnT>
                    <a:lnB w="57150" cap="flat" cmpd="sng" algn="ctr">
                      <a:solidFill>
                        <a:srgbClr val="CC0000"/>
                      </a:solidFill>
                      <a:prstDash val="solid"/>
                      <a:round/>
                      <a:headEnd type="none" w="med" len="med"/>
                      <a:tailEnd type="none" w="med" len="med"/>
                    </a:lnB>
                    <a:lnTlToBr>
                      <a:noFill/>
                    </a:lnTlToBr>
                    <a:lnBlToTr>
                      <a:noFill/>
                    </a:lnBlToTr>
                    <a:solidFill>
                      <a:srgbClr val="FFD5AB"/>
                    </a:solidFill>
                  </a:tcPr>
                </a:tc>
                <a:extLst>
                  <a:ext uri="{0D108BD9-81ED-4DB2-BD59-A6C34878D82A}">
                    <a16:rowId xmlns:a16="http://schemas.microsoft.com/office/drawing/2014/main" val="3177809947"/>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CC3300"/>
                          </a:solidFill>
                          <a:effectLst>
                            <a:outerShdw blurRad="38100" dist="38100" dir="2700000" algn="tl">
                              <a:srgbClr val="000000"/>
                            </a:outerShdw>
                          </a:effectLst>
                          <a:latin typeface="Arial" panose="020B0604020202020204" pitchFamily="34" charset="0"/>
                          <a:cs typeface="Arial" panose="020B0604020202020204" pitchFamily="34" charset="0"/>
                        </a:rPr>
                        <a:t>Секунды</a:t>
                      </a:r>
                    </a:p>
                  </a:txBody>
                  <a:tcPr marL="0" marR="0" marT="18000" marB="1800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CC3300"/>
                          </a:solidFill>
                          <a:effectLst>
                            <a:outerShdw blurRad="38100" dist="38100" dir="2700000" algn="tl">
                              <a:srgbClr val="000000"/>
                            </a:outerShdw>
                          </a:effectLst>
                          <a:latin typeface="Arial" panose="020B0604020202020204" pitchFamily="34" charset="0"/>
                          <a:cs typeface="Arial" panose="020B0604020202020204" pitchFamily="34" charset="0"/>
                        </a:rPr>
                        <a:t>Доли секунды</a:t>
                      </a:r>
                    </a:p>
                  </a:txBody>
                  <a:tcPr marL="0" marR="0" marT="18000" marB="18000" anchor="ctr" anchorCtr="1"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271338032"/>
                  </a:ext>
                </a:extLst>
              </a:tr>
            </a:tbl>
          </a:graphicData>
        </a:graphic>
      </p:graphicFrame>
      <p:sp>
        <p:nvSpPr>
          <p:cNvPr id="1308729" name="Text Box 57"/>
          <p:cNvSpPr txBox="1">
            <a:spLocks noChangeArrowheads="1"/>
          </p:cNvSpPr>
          <p:nvPr/>
        </p:nvSpPr>
        <p:spPr bwMode="auto">
          <a:xfrm>
            <a:off x="0" y="1962150"/>
            <a:ext cx="9144000" cy="3159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spcBef>
                <a:spcPct val="0"/>
              </a:spcBef>
            </a:pPr>
            <a:r>
              <a:rPr lang="ru-RU" altLang="ru-RU" sz="2300" b="1">
                <a:solidFill>
                  <a:srgbClr val="800080"/>
                </a:solidFill>
              </a:rPr>
              <a:t>Рис.19.</a:t>
            </a:r>
            <a:r>
              <a:rPr lang="en-US" altLang="ru-RU" sz="2300" b="1">
                <a:solidFill>
                  <a:srgbClr val="800080"/>
                </a:solidFill>
              </a:rPr>
              <a:t>4,1</a:t>
            </a:r>
            <a:r>
              <a:rPr lang="ru-RU" altLang="ru-RU" sz="2300" b="1">
                <a:solidFill>
                  <a:srgbClr val="800080"/>
                </a:solidFill>
              </a:rPr>
              <a:t>. 32-битовый укороченный формат </a:t>
            </a:r>
            <a:r>
              <a:rPr lang="en-US" altLang="ru-RU" sz="2300" b="1">
                <a:solidFill>
                  <a:srgbClr val="800080"/>
                </a:solidFill>
              </a:rPr>
              <a:t>NTP</a:t>
            </a:r>
            <a:r>
              <a:rPr lang="ru-RU" altLang="ru-RU" sz="2300" b="1">
                <a:solidFill>
                  <a:srgbClr val="800080"/>
                </a:solidFill>
              </a:rPr>
              <a:t>-времени </a:t>
            </a:r>
          </a:p>
        </p:txBody>
      </p:sp>
      <p:sp>
        <p:nvSpPr>
          <p:cNvPr id="1308730" name="Text Box 58"/>
          <p:cNvSpPr txBox="1">
            <a:spLocks noChangeArrowheads="1"/>
          </p:cNvSpPr>
          <p:nvPr/>
        </p:nvSpPr>
        <p:spPr bwMode="auto">
          <a:xfrm>
            <a:off x="228600" y="2633663"/>
            <a:ext cx="8632825" cy="191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623888"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400" i="1">
                <a:solidFill>
                  <a:srgbClr val="800080"/>
                </a:solidFill>
              </a:rPr>
              <a:t>64-битовый формат метки времени</a:t>
            </a:r>
            <a:r>
              <a:rPr lang="ru-RU" altLang="ru-RU" sz="2400">
                <a:solidFill>
                  <a:srgbClr val="800080"/>
                </a:solidFill>
              </a:rPr>
              <a:t> (рис.19.4,2). Этот формат используется в заголовках </a:t>
            </a:r>
            <a:r>
              <a:rPr lang="en-US" altLang="ru-RU" sz="2400">
                <a:solidFill>
                  <a:srgbClr val="800080"/>
                </a:solidFill>
              </a:rPr>
              <a:t>NTP</a:t>
            </a:r>
            <a:r>
              <a:rPr lang="ru-RU" altLang="ru-RU" sz="2400">
                <a:solidFill>
                  <a:srgbClr val="800080"/>
                </a:solidFill>
              </a:rPr>
              <a:t>-сообщений или в других полях с ограниченной длиной. Он включает 32-битовое поле целых секунд (136 лет) и 32-битовое поле долей секунды (точность 232 пикосекунды); </a:t>
            </a:r>
          </a:p>
        </p:txBody>
      </p:sp>
      <p:graphicFrame>
        <p:nvGraphicFramePr>
          <p:cNvPr id="1308761" name="Group 89"/>
          <p:cNvGraphicFramePr>
            <a:graphicFrameLocks noGrp="1"/>
          </p:cNvGraphicFramePr>
          <p:nvPr/>
        </p:nvGraphicFramePr>
        <p:xfrm>
          <a:off x="1665288" y="4810125"/>
          <a:ext cx="5775325" cy="1195388"/>
        </p:xfrm>
        <a:graphic>
          <a:graphicData uri="http://schemas.openxmlformats.org/drawingml/2006/table">
            <a:tbl>
              <a:tblPr/>
              <a:tblGrid>
                <a:gridCol w="5775325">
                  <a:extLst>
                    <a:ext uri="{9D8B030D-6E8A-4147-A177-3AD203B41FA5}">
                      <a16:colId xmlns:a16="http://schemas.microsoft.com/office/drawing/2014/main" val="3761058629"/>
                    </a:ext>
                  </a:extLst>
                </a:gridCol>
              </a:tblGrid>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Arial" panose="020B0604020202020204" pitchFamily="34" charset="0"/>
                        </a:rPr>
                        <a:t>0                             </a:t>
                      </a:r>
                      <a:r>
                        <a:rPr kumimoji="0" lang="ru-RU" altLang="ru-RU" sz="20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Tahoma" panose="020B0604030504040204" pitchFamily="34" charset="0"/>
                        </a:rPr>
                        <a:t>                                       </a:t>
                      </a:r>
                      <a:r>
                        <a:rPr kumimoji="0" lang="ru-RU" altLang="ru-RU" sz="20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Arial" panose="020B0604020202020204" pitchFamily="34" charset="0"/>
                        </a:rPr>
                        <a:t>31</a:t>
                      </a:r>
                      <a:endParaRPr kumimoji="0" lang="ru-RU" altLang="ru-RU" sz="2000" b="1" i="0"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Tahoma" panose="020B0604030504040204" pitchFamily="34" charset="0"/>
                      </a:endParaRPr>
                    </a:p>
                  </a:txBody>
                  <a:tcPr marL="0" marR="0" marT="18000" marB="18000" anchor="ctr" anchorCtr="1" horzOverflow="overflow">
                    <a:lnL w="57150" cap="flat" cmpd="sng" algn="ctr">
                      <a:solidFill>
                        <a:srgbClr val="CC0000"/>
                      </a:solidFill>
                      <a:prstDash val="sysDot"/>
                      <a:round/>
                      <a:headEnd type="none" w="med" len="med"/>
                      <a:tailEnd type="none" w="med" len="med"/>
                    </a:lnL>
                    <a:lnR w="57150" cap="flat" cmpd="sng" algn="ctr">
                      <a:solidFill>
                        <a:srgbClr val="CC0000"/>
                      </a:solidFill>
                      <a:prstDash val="sysDot"/>
                      <a:round/>
                      <a:headEnd type="none" w="med" len="med"/>
                      <a:tailEnd type="none" w="med" len="med"/>
                    </a:lnR>
                    <a:lnT cap="flat">
                      <a:noFill/>
                    </a:lnT>
                    <a:lnB w="57150" cap="flat" cmpd="sng" algn="ctr">
                      <a:solidFill>
                        <a:srgbClr val="CC0000"/>
                      </a:solidFill>
                      <a:prstDash val="solid"/>
                      <a:round/>
                      <a:headEnd type="none" w="med" len="med"/>
                      <a:tailEnd type="none" w="med" len="med"/>
                    </a:lnB>
                    <a:lnTlToBr>
                      <a:noFill/>
                    </a:lnTlToBr>
                    <a:lnBlToTr>
                      <a:noFill/>
                    </a:lnBlToTr>
                    <a:solidFill>
                      <a:srgbClr val="FFD5AB"/>
                    </a:solidFill>
                  </a:tcPr>
                </a:tc>
                <a:extLst>
                  <a:ext uri="{0D108BD9-81ED-4DB2-BD59-A6C34878D82A}">
                    <a16:rowId xmlns:a16="http://schemas.microsoft.com/office/drawing/2014/main" val="2683760310"/>
                  </a:ext>
                </a:extLst>
              </a:tr>
              <a:tr h="455613">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CC3300"/>
                          </a:solidFill>
                          <a:effectLst>
                            <a:outerShdw blurRad="38100" dist="38100" dir="2700000" algn="tl">
                              <a:srgbClr val="000000"/>
                            </a:outerShdw>
                          </a:effectLst>
                          <a:latin typeface="Arial" panose="020B0604020202020204" pitchFamily="34" charset="0"/>
                          <a:cs typeface="Arial" panose="020B0604020202020204" pitchFamily="34" charset="0"/>
                        </a:rPr>
                        <a:t>Секунды</a:t>
                      </a:r>
                    </a:p>
                  </a:txBody>
                  <a:tcPr marL="0" marR="0" marT="18000" marB="18000" anchor="ctr" anchorCtr="1" horzOverflow="overflow">
                    <a:lnL w="571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3018677484"/>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CC3300"/>
                          </a:solidFill>
                          <a:effectLst>
                            <a:outerShdw blurRad="38100" dist="38100" dir="2700000" algn="tl">
                              <a:srgbClr val="000000"/>
                            </a:outerShdw>
                          </a:effectLst>
                          <a:latin typeface="Arial" panose="020B0604020202020204" pitchFamily="34" charset="0"/>
                          <a:cs typeface="Arial" panose="020B0604020202020204" pitchFamily="34" charset="0"/>
                        </a:rPr>
                        <a:t>Доли секунды</a:t>
                      </a:r>
                    </a:p>
                  </a:txBody>
                  <a:tcPr marL="0" marR="0" marT="18000" marB="18000" anchor="ctr" anchorCtr="1" horzOverflow="overflow">
                    <a:lnL w="571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2940453630"/>
                  </a:ext>
                </a:extLst>
              </a:tr>
            </a:tbl>
          </a:graphicData>
        </a:graphic>
      </p:graphicFrame>
      <p:sp>
        <p:nvSpPr>
          <p:cNvPr id="1308746" name="Text Box 74"/>
          <p:cNvSpPr txBox="1">
            <a:spLocks noChangeArrowheads="1"/>
          </p:cNvSpPr>
          <p:nvPr/>
        </p:nvSpPr>
        <p:spPr bwMode="auto">
          <a:xfrm>
            <a:off x="0" y="6235700"/>
            <a:ext cx="9144000" cy="3286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spcBef>
                <a:spcPct val="0"/>
              </a:spcBef>
            </a:pPr>
            <a:r>
              <a:rPr lang="ru-RU" altLang="ru-RU" sz="2400" b="1">
                <a:solidFill>
                  <a:srgbClr val="800080"/>
                </a:solidFill>
              </a:rPr>
              <a:t>Рис.19.</a:t>
            </a:r>
            <a:r>
              <a:rPr lang="en-US" altLang="ru-RU" sz="2400" b="1">
                <a:solidFill>
                  <a:srgbClr val="800080"/>
                </a:solidFill>
              </a:rPr>
              <a:t>4,2</a:t>
            </a:r>
            <a:r>
              <a:rPr lang="ru-RU" altLang="ru-RU" sz="2400" b="1">
                <a:solidFill>
                  <a:srgbClr val="800080"/>
                </a:solidFill>
              </a:rPr>
              <a:t>. 64-битовый формат метки времени</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2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10723" name="Text Box 3"/>
          <p:cNvSpPr txBox="1">
            <a:spLocks noChangeArrowheads="1"/>
          </p:cNvSpPr>
          <p:nvPr/>
        </p:nvSpPr>
        <p:spPr bwMode="auto">
          <a:xfrm>
            <a:off x="242888" y="995363"/>
            <a:ext cx="8620125"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623888"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400" i="1">
                <a:solidFill>
                  <a:srgbClr val="800080"/>
                </a:solidFill>
              </a:rPr>
              <a:t>128-битовый формат даты</a:t>
            </a:r>
            <a:r>
              <a:rPr lang="ru-RU" altLang="ru-RU" sz="2400">
                <a:solidFill>
                  <a:srgbClr val="800080"/>
                </a:solidFill>
              </a:rPr>
              <a:t> (рис.19.4,3). Этот формат используется только тогда, когда существует возможность хранения с достаточным объёмом памяти. Он включает 64-битовое поле целых секунд (584 млрд. лет) и 64-битовое поле долей секунды (0,05 аттосекунды или 0,5</a:t>
            </a:r>
            <a:r>
              <a:rPr lang="ru-RU" altLang="ru-RU" sz="2400" i="1">
                <a:solidFill>
                  <a:srgbClr val="800080"/>
                </a:solidFill>
              </a:rPr>
              <a:t>е</a:t>
            </a:r>
            <a:r>
              <a:rPr lang="ru-RU" altLang="ru-RU" sz="2400">
                <a:solidFill>
                  <a:srgbClr val="800080"/>
                </a:solidFill>
              </a:rPr>
              <a:t>–18). С целью согласования отображений между форматами поле целых секунд разделено на два субполя: 32-битовое поле номера эпохи и 32-битовое поле сдвига эпохи. Эпохи не могут напрямую формироваться </a:t>
            </a:r>
            <a:r>
              <a:rPr lang="en-US" altLang="ru-RU" sz="2400">
                <a:solidFill>
                  <a:srgbClr val="800080"/>
                </a:solidFill>
              </a:rPr>
              <a:t>NTP</a:t>
            </a:r>
            <a:r>
              <a:rPr lang="ru-RU" altLang="ru-RU" sz="2400">
                <a:solidFill>
                  <a:srgbClr val="800080"/>
                </a:solidFill>
              </a:rPr>
              <a:t>-протоколом, и в этом просто нет необходимости. Если это будет необходимо, то тогда номер эпохи может быть получен из внешних источников, например, из файловой системы или специализированного аппаратного устройства.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77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graphicFrame>
        <p:nvGraphicFramePr>
          <p:cNvPr id="1312802" name="Group 34"/>
          <p:cNvGraphicFramePr>
            <a:graphicFrameLocks noGrp="1"/>
          </p:cNvGraphicFramePr>
          <p:nvPr/>
        </p:nvGraphicFramePr>
        <p:xfrm>
          <a:off x="966788" y="1211263"/>
          <a:ext cx="7199312" cy="1778000"/>
        </p:xfrm>
        <a:graphic>
          <a:graphicData uri="http://schemas.openxmlformats.org/drawingml/2006/table">
            <a:tbl>
              <a:tblPr/>
              <a:tblGrid>
                <a:gridCol w="7199312">
                  <a:extLst>
                    <a:ext uri="{9D8B030D-6E8A-4147-A177-3AD203B41FA5}">
                      <a16:colId xmlns:a16="http://schemas.microsoft.com/office/drawing/2014/main" val="2814130322"/>
                    </a:ext>
                  </a:extLst>
                </a:gridCol>
              </a:tblGrid>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Arial" panose="020B0604020202020204" pitchFamily="34" charset="0"/>
                        </a:rPr>
                        <a:t>0                             </a:t>
                      </a:r>
                      <a:r>
                        <a:rPr kumimoji="0" lang="ru-RU" altLang="ru-RU" sz="20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Tahoma" panose="020B0604030504040204" pitchFamily="34" charset="0"/>
                        </a:rPr>
                        <a:t>                                                           </a:t>
                      </a:r>
                      <a:r>
                        <a:rPr kumimoji="0" lang="ru-RU" altLang="ru-RU" sz="20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Arial" panose="020B0604020202020204" pitchFamily="34" charset="0"/>
                        </a:rPr>
                        <a:t>31</a:t>
                      </a:r>
                      <a:endParaRPr kumimoji="0" lang="ru-RU" altLang="ru-RU" sz="2000" b="1" i="0"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Tahoma" panose="020B0604030504040204" pitchFamily="34" charset="0"/>
                      </a:endParaRPr>
                    </a:p>
                  </a:txBody>
                  <a:tcPr marL="0" marR="0" marT="18000" marB="18000" anchor="ctr" anchorCtr="1" horzOverflow="overflow">
                    <a:lnL w="57150" cap="flat" cmpd="sng" algn="ctr">
                      <a:solidFill>
                        <a:srgbClr val="CC0000"/>
                      </a:solidFill>
                      <a:prstDash val="sysDot"/>
                      <a:round/>
                      <a:headEnd type="none" w="med" len="med"/>
                      <a:tailEnd type="none" w="med" len="med"/>
                    </a:lnL>
                    <a:lnR w="57150" cap="flat" cmpd="sng" algn="ctr">
                      <a:solidFill>
                        <a:srgbClr val="CC0000"/>
                      </a:solidFill>
                      <a:prstDash val="sysDot"/>
                      <a:round/>
                      <a:headEnd type="none" w="med" len="med"/>
                      <a:tailEnd type="none" w="med" len="med"/>
                    </a:lnR>
                    <a:lnT cap="flat">
                      <a:noFill/>
                    </a:lnT>
                    <a:lnB w="57150" cap="flat" cmpd="sng" algn="ctr">
                      <a:solidFill>
                        <a:srgbClr val="CC0000"/>
                      </a:solidFill>
                      <a:prstDash val="solid"/>
                      <a:round/>
                      <a:headEnd type="none" w="med" len="med"/>
                      <a:tailEnd type="none" w="med" len="med"/>
                    </a:lnB>
                    <a:lnTlToBr>
                      <a:noFill/>
                    </a:lnTlToBr>
                    <a:lnBlToTr>
                      <a:noFill/>
                    </a:lnBlToTr>
                    <a:solidFill>
                      <a:srgbClr val="FFD5AB"/>
                    </a:solidFill>
                  </a:tcPr>
                </a:tc>
                <a:extLst>
                  <a:ext uri="{0D108BD9-81ED-4DB2-BD59-A6C34878D82A}">
                    <a16:rowId xmlns:a16="http://schemas.microsoft.com/office/drawing/2014/main" val="1317185888"/>
                  </a:ext>
                </a:extLst>
              </a:tr>
              <a:tr h="455613">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CC3300"/>
                          </a:solidFill>
                          <a:effectLst>
                            <a:outerShdw blurRad="38100" dist="38100" dir="2700000" algn="tl">
                              <a:srgbClr val="000000"/>
                            </a:outerShdw>
                          </a:effectLst>
                          <a:latin typeface="Arial" panose="020B0604020202020204" pitchFamily="34" charset="0"/>
                          <a:cs typeface="Arial" panose="020B0604020202020204" pitchFamily="34" charset="0"/>
                        </a:rPr>
                        <a:t>Номер эпохи</a:t>
                      </a:r>
                      <a:endParaRPr kumimoji="0" lang="ru-RU" altLang="ru-RU" sz="2400" b="0" i="0" u="none" strike="noStrike" cap="none" normalizeH="0" baseline="0" smtClean="0">
                        <a:ln>
                          <a:noFill/>
                        </a:ln>
                        <a:solidFill>
                          <a:srgbClr val="CC3300"/>
                        </a:solidFill>
                        <a:effectLst/>
                        <a:latin typeface="Arial" panose="020B0604020202020204" pitchFamily="34" charset="0"/>
                        <a:cs typeface="Arial" panose="020B0604020202020204" pitchFamily="34" charset="0"/>
                      </a:endParaRPr>
                    </a:p>
                  </a:txBody>
                  <a:tcPr marL="0" marR="0" marT="18000" marB="18000" anchor="ctr" anchorCtr="1" horzOverflow="overflow">
                    <a:lnL w="571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ysDashDot"/>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480727862"/>
                  </a:ext>
                </a:extLst>
              </a:tr>
              <a:tr h="455613">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CC3300"/>
                          </a:solidFill>
                          <a:effectLst>
                            <a:outerShdw blurRad="38100" dist="38100" dir="2700000" algn="tl">
                              <a:srgbClr val="000000"/>
                            </a:outerShdw>
                          </a:effectLst>
                          <a:latin typeface="Arial" panose="020B0604020202020204" pitchFamily="34" charset="0"/>
                          <a:cs typeface="Arial" panose="020B0604020202020204" pitchFamily="34" charset="0"/>
                        </a:rPr>
                        <a:t>Сдвиг относительно точки отсчёта эпохи</a:t>
                      </a:r>
                      <a:r>
                        <a:rPr kumimoji="0" lang="ru-RU" altLang="ru-RU"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p>
                  </a:txBody>
                  <a:tcPr marL="0" marR="0" marT="18000" marB="18000" anchor="ctr" anchorCtr="1" horzOverflow="overflow">
                    <a:lnL w="571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ysDashDot"/>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868120584"/>
                  </a:ext>
                </a:extLst>
              </a:tr>
              <a:tr h="5207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CC3300"/>
                          </a:solidFill>
                          <a:effectLst>
                            <a:outerShdw blurRad="38100" dist="38100" dir="2700000" algn="tl">
                              <a:srgbClr val="000000"/>
                            </a:outerShdw>
                          </a:effectLst>
                          <a:latin typeface="Arial" panose="020B0604020202020204" pitchFamily="34" charset="0"/>
                          <a:cs typeface="Arial" panose="020B0604020202020204" pitchFamily="34" charset="0"/>
                        </a:rPr>
                        <a:t>Доли секунды</a:t>
                      </a:r>
                    </a:p>
                  </a:txBody>
                  <a:tcPr marL="0" marR="0" marT="18000" marB="18000" anchor="ctr" anchorCtr="1" horzOverflow="overflow">
                    <a:lnL w="571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2902440263"/>
                  </a:ext>
                </a:extLst>
              </a:tr>
            </a:tbl>
          </a:graphicData>
        </a:graphic>
      </p:graphicFrame>
      <p:sp>
        <p:nvSpPr>
          <p:cNvPr id="1312783" name="Text Box 15"/>
          <p:cNvSpPr txBox="1">
            <a:spLocks noChangeArrowheads="1"/>
          </p:cNvSpPr>
          <p:nvPr/>
        </p:nvSpPr>
        <p:spPr bwMode="auto">
          <a:xfrm>
            <a:off x="0" y="3268663"/>
            <a:ext cx="9144000" cy="3286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spcBef>
                <a:spcPct val="0"/>
              </a:spcBef>
            </a:pPr>
            <a:r>
              <a:rPr lang="ru-RU" altLang="ru-RU" sz="2400" b="1">
                <a:solidFill>
                  <a:srgbClr val="800080"/>
                </a:solidFill>
              </a:rPr>
              <a:t>Рис.19.</a:t>
            </a:r>
            <a:r>
              <a:rPr lang="en-US" altLang="ru-RU" sz="2400" b="1">
                <a:solidFill>
                  <a:srgbClr val="800080"/>
                </a:solidFill>
              </a:rPr>
              <a:t>4,3</a:t>
            </a:r>
            <a:r>
              <a:rPr lang="ru-RU" altLang="ru-RU" sz="2400" b="1">
                <a:solidFill>
                  <a:srgbClr val="800080"/>
                </a:solidFill>
              </a:rPr>
              <a:t>. 128-битовый формат даты</a:t>
            </a:r>
            <a:r>
              <a:rPr lang="ru-RU" altLang="ru-RU" sz="2400">
                <a:solidFill>
                  <a:srgbClr val="800080"/>
                </a:solidFill>
              </a:rPr>
              <a:t> </a:t>
            </a:r>
          </a:p>
        </p:txBody>
      </p:sp>
      <p:sp>
        <p:nvSpPr>
          <p:cNvPr id="1312803" name="Text Box 35"/>
          <p:cNvSpPr txBox="1">
            <a:spLocks noChangeArrowheads="1"/>
          </p:cNvSpPr>
          <p:nvPr/>
        </p:nvSpPr>
        <p:spPr bwMode="auto">
          <a:xfrm>
            <a:off x="0" y="3940175"/>
            <a:ext cx="9144000" cy="25288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200">
                <a:solidFill>
                  <a:srgbClr val="800080"/>
                </a:solidFill>
              </a:rPr>
              <a:t>В форматах даты и метки времени точкой отсчёта первичной эпохи, или основной датой нулевой эры (№0), является 00</a:t>
            </a:r>
            <a:r>
              <a:rPr lang="ru-RU" altLang="ru-RU" sz="3200" u="sng" baseline="30000">
                <a:solidFill>
                  <a:srgbClr val="800080"/>
                </a:solidFill>
              </a:rPr>
              <a:t>00</a:t>
            </a:r>
            <a:r>
              <a:rPr lang="ru-RU" altLang="ru-RU" sz="3200">
                <a:solidFill>
                  <a:srgbClr val="800080"/>
                </a:solidFill>
              </a:rPr>
              <a:t> часов 1 января 1900 года по </a:t>
            </a:r>
            <a:r>
              <a:rPr lang="en-US" altLang="ru-RU" sz="3200">
                <a:solidFill>
                  <a:srgbClr val="800080"/>
                </a:solidFill>
              </a:rPr>
              <a:t>UTC</a:t>
            </a:r>
            <a:r>
              <a:rPr lang="ru-RU" altLang="ru-RU" sz="3200">
                <a:solidFill>
                  <a:srgbClr val="800080"/>
                </a:solidFill>
              </a:rPr>
              <a:t>-шкале времени, когда все биты нулевые.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81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14819" name="Text Box 3"/>
          <p:cNvSpPr txBox="1">
            <a:spLocks noChangeArrowheads="1"/>
          </p:cNvSpPr>
          <p:nvPr/>
        </p:nvSpPr>
        <p:spPr bwMode="auto">
          <a:xfrm>
            <a:off x="0" y="1271588"/>
            <a:ext cx="914400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2600">
                <a:solidFill>
                  <a:srgbClr val="800080"/>
                </a:solidFill>
              </a:rPr>
              <a:t>Необходимо заметить, что строго говоря, </a:t>
            </a:r>
            <a:r>
              <a:rPr lang="en-US" altLang="ru-RU" sz="2600">
                <a:solidFill>
                  <a:srgbClr val="800080"/>
                </a:solidFill>
              </a:rPr>
              <a:t>UTC</a:t>
            </a:r>
            <a:r>
              <a:rPr lang="ru-RU" altLang="ru-RU" sz="2600">
                <a:solidFill>
                  <a:srgbClr val="800080"/>
                </a:solidFill>
              </a:rPr>
              <a:t>-времени не существовало до 1 января 1972 года, но существует договорённость о том, что оно существовало всю вечность, и даже в случае, когда вся информация о применении вставочных секунд могла быть потеряна. Все даты определяются относительно первичной эпохи. Если значение даты больше, чем нулевое, то она представляется временем после точки отсчёта первичной эпохи, если же — меньше, то она представляется временем до точки отсчёта первичной эпохи. (</a:t>
            </a:r>
            <a:r>
              <a:rPr lang="ru-RU" altLang="ru-RU" sz="2600" i="1" u="sng">
                <a:solidFill>
                  <a:srgbClr val="800080"/>
                </a:solidFill>
                <a:latin typeface="Tahoma" panose="020B0604030504040204" pitchFamily="34" charset="0"/>
                <a:cs typeface="Tahoma" panose="020B0604030504040204" pitchFamily="34" charset="0"/>
              </a:rPr>
              <a:t>Замечание</a:t>
            </a:r>
            <a:r>
              <a:rPr lang="ru-RU" altLang="ru-RU" sz="2600" i="1">
                <a:solidFill>
                  <a:srgbClr val="800080"/>
                </a:solidFill>
                <a:latin typeface="Tahoma" panose="020B0604030504040204" pitchFamily="34" charset="0"/>
                <a:cs typeface="Tahoma" panose="020B0604030504040204" pitchFamily="34" charset="0"/>
              </a:rPr>
              <a:t>. Поле “Сдвиг эпохи” в формате даты и поле “Секунды” в формате метки времени интерпретируются одинаково</a:t>
            </a:r>
            <a:r>
              <a:rPr lang="ru-RU" altLang="ru-RU" sz="2600">
                <a:solidFill>
                  <a:srgbClr val="800080"/>
                </a:solidFill>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686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16867" name="Text Box 3"/>
          <p:cNvSpPr txBox="1">
            <a:spLocks noChangeArrowheads="1"/>
          </p:cNvSpPr>
          <p:nvPr/>
        </p:nvSpPr>
        <p:spPr bwMode="auto">
          <a:xfrm>
            <a:off x="0" y="1104900"/>
            <a:ext cx="914400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2400">
                <a:solidFill>
                  <a:srgbClr val="800080"/>
                </a:solidFill>
              </a:rPr>
              <a:t>Метки времени представляют собой беззнаковые значения времени, а выполнение операций над ними приводит к результату, который относится к той же самой или смежной эпохе. Нулевая эра включает даты, начиная с точки отсчёта первичной эпохи до определённого момента времени в 2036 году, когда поле метки времени полностью заполниться единицами и в следующий момент времени обнулиться, и после этого начнётся первая эра (№1). В обоих форматах нулевое значение представляет собой особый случай, при котором неизвестно время или отсутствует возможность синхронизировать время. На рис.19.5 представлено несколько исторических </a:t>
            </a:r>
            <a:r>
              <a:rPr lang="en-US" altLang="ru-RU" sz="2400">
                <a:solidFill>
                  <a:srgbClr val="800080"/>
                </a:solidFill>
              </a:rPr>
              <a:t>NTP</a:t>
            </a:r>
            <a:r>
              <a:rPr lang="ru-RU" altLang="ru-RU" sz="2400">
                <a:solidFill>
                  <a:srgbClr val="800080"/>
                </a:solidFill>
              </a:rPr>
              <a:t>-дат и их значения в соответствие с Модифицированным Юлианским днём (</a:t>
            </a:r>
            <a:r>
              <a:rPr lang="en-US" altLang="ru-RU" sz="2400">
                <a:solidFill>
                  <a:srgbClr val="800080"/>
                </a:solidFill>
              </a:rPr>
              <a:t>Modified Julian Date</a:t>
            </a:r>
            <a:r>
              <a:rPr lang="ru-RU" altLang="ru-RU" sz="2400">
                <a:solidFill>
                  <a:srgbClr val="800080"/>
                </a:solidFill>
              </a:rPr>
              <a:t> — </a:t>
            </a:r>
            <a:r>
              <a:rPr lang="en-US" altLang="ru-RU" sz="2400">
                <a:solidFill>
                  <a:srgbClr val="800080"/>
                </a:solidFill>
              </a:rPr>
              <a:t>MJD</a:t>
            </a:r>
            <a:r>
              <a:rPr lang="ru-RU" altLang="ru-RU" sz="2400">
                <a:solidFill>
                  <a:srgbClr val="800080"/>
                </a:solidFill>
              </a:rPr>
              <a:t>), </a:t>
            </a:r>
            <a:r>
              <a:rPr lang="en-US" altLang="ru-RU" sz="2400">
                <a:solidFill>
                  <a:srgbClr val="800080"/>
                </a:solidFill>
              </a:rPr>
              <a:t>NTP</a:t>
            </a:r>
            <a:r>
              <a:rPr lang="ru-RU" altLang="ru-RU" sz="2400">
                <a:solidFill>
                  <a:srgbClr val="800080"/>
                </a:solidFill>
              </a:rPr>
              <a:t>-эпохой и </a:t>
            </a:r>
            <a:r>
              <a:rPr lang="en-US" altLang="ru-RU" sz="2400">
                <a:solidFill>
                  <a:srgbClr val="800080"/>
                </a:solidFill>
              </a:rPr>
              <a:t>NTP</a:t>
            </a:r>
            <a:r>
              <a:rPr lang="ru-RU" altLang="ru-RU" sz="2400">
                <a:solidFill>
                  <a:srgbClr val="800080"/>
                </a:solidFill>
              </a:rPr>
              <a:t>-меткой времени.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5" name="Text Box 3"/>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grpSp>
        <p:nvGrpSpPr>
          <p:cNvPr id="1226756" name="Group 4"/>
          <p:cNvGrpSpPr>
            <a:grpSpLocks/>
          </p:cNvGrpSpPr>
          <p:nvPr/>
        </p:nvGrpSpPr>
        <p:grpSpPr bwMode="auto">
          <a:xfrm>
            <a:off x="255588" y="477838"/>
            <a:ext cx="8637587" cy="5703887"/>
            <a:chOff x="331" y="496"/>
            <a:chExt cx="5330" cy="3712"/>
          </a:xfrm>
        </p:grpSpPr>
        <p:grpSp>
          <p:nvGrpSpPr>
            <p:cNvPr id="1226757" name="Group 5"/>
            <p:cNvGrpSpPr>
              <a:grpSpLocks/>
            </p:cNvGrpSpPr>
            <p:nvPr/>
          </p:nvGrpSpPr>
          <p:grpSpPr bwMode="auto">
            <a:xfrm>
              <a:off x="331" y="1184"/>
              <a:ext cx="5239" cy="2899"/>
              <a:chOff x="851" y="1989"/>
              <a:chExt cx="9577" cy="5928"/>
            </a:xfrm>
          </p:grpSpPr>
          <p:sp>
            <p:nvSpPr>
              <p:cNvPr id="1226758" name="Oval 6"/>
              <p:cNvSpPr>
                <a:spLocks noChangeArrowheads="1"/>
              </p:cNvSpPr>
              <p:nvPr/>
            </p:nvSpPr>
            <p:spPr bwMode="auto">
              <a:xfrm>
                <a:off x="5582" y="3186"/>
                <a:ext cx="4846" cy="3516"/>
              </a:xfrm>
              <a:prstGeom prst="ellipse">
                <a:avLst/>
              </a:prstGeom>
              <a:solidFill>
                <a:srgbClr val="FF9933"/>
              </a:solidFill>
              <a:ln w="9525">
                <a:solidFill>
                  <a:srgbClr val="FF9933"/>
                </a:solidFill>
                <a:round/>
                <a:headEnd/>
                <a:tailEnd/>
              </a:ln>
            </p:spPr>
            <p:txBody>
              <a:bodyPr/>
              <a:lstStyle/>
              <a:p>
                <a:endParaRPr lang="ru-RU"/>
              </a:p>
            </p:txBody>
          </p:sp>
          <p:sp>
            <p:nvSpPr>
              <p:cNvPr id="1226759" name="Oval 7"/>
              <p:cNvSpPr>
                <a:spLocks noChangeArrowheads="1"/>
              </p:cNvSpPr>
              <p:nvPr/>
            </p:nvSpPr>
            <p:spPr bwMode="auto">
              <a:xfrm>
                <a:off x="4100" y="4440"/>
                <a:ext cx="5423" cy="3477"/>
              </a:xfrm>
              <a:prstGeom prst="ellipse">
                <a:avLst/>
              </a:prstGeom>
              <a:solidFill>
                <a:srgbClr val="FF9933"/>
              </a:solidFill>
              <a:ln w="9525">
                <a:solidFill>
                  <a:srgbClr val="FF9933"/>
                </a:solidFill>
                <a:round/>
                <a:headEnd/>
                <a:tailEnd/>
              </a:ln>
            </p:spPr>
            <p:txBody>
              <a:bodyPr/>
              <a:lstStyle/>
              <a:p>
                <a:endParaRPr lang="ru-RU"/>
              </a:p>
            </p:txBody>
          </p:sp>
          <p:sp>
            <p:nvSpPr>
              <p:cNvPr id="1226760" name="Oval 8"/>
              <p:cNvSpPr>
                <a:spLocks noChangeArrowheads="1"/>
              </p:cNvSpPr>
              <p:nvPr/>
            </p:nvSpPr>
            <p:spPr bwMode="auto">
              <a:xfrm>
                <a:off x="851" y="2758"/>
                <a:ext cx="4846" cy="3845"/>
              </a:xfrm>
              <a:prstGeom prst="ellipse">
                <a:avLst/>
              </a:prstGeom>
              <a:solidFill>
                <a:srgbClr val="FFE7FF"/>
              </a:solidFill>
              <a:ln w="38100">
                <a:solidFill>
                  <a:srgbClr val="990099"/>
                </a:solidFill>
                <a:round/>
                <a:headEnd/>
                <a:tailEnd/>
              </a:ln>
              <a:effectLst>
                <a:outerShdw dist="50800" dir="5400000" algn="ctr" rotWithShape="0">
                  <a:srgbClr val="FF9933"/>
                </a:outerShdw>
              </a:effectLst>
            </p:spPr>
            <p:txBody>
              <a:bodyPr/>
              <a:lstStyle/>
              <a:p>
                <a:endParaRPr lang="ru-RU"/>
              </a:p>
            </p:txBody>
          </p:sp>
          <p:sp>
            <p:nvSpPr>
              <p:cNvPr id="1226761" name="Oval 9"/>
              <p:cNvSpPr>
                <a:spLocks noChangeArrowheads="1"/>
              </p:cNvSpPr>
              <p:nvPr/>
            </p:nvSpPr>
            <p:spPr bwMode="auto">
              <a:xfrm>
                <a:off x="1428" y="4296"/>
                <a:ext cx="5769" cy="3296"/>
              </a:xfrm>
              <a:prstGeom prst="ellipse">
                <a:avLst/>
              </a:prstGeom>
              <a:solidFill>
                <a:srgbClr val="FFE7FF"/>
              </a:solidFill>
              <a:ln w="38100">
                <a:solidFill>
                  <a:srgbClr val="990099"/>
                </a:solidFill>
                <a:round/>
                <a:headEnd/>
                <a:tailEnd/>
              </a:ln>
              <a:effectLst>
                <a:outerShdw dist="52363" dir="6242175" algn="ctr" rotWithShape="0">
                  <a:srgbClr val="FF9933"/>
                </a:outerShdw>
              </a:effectLst>
            </p:spPr>
            <p:txBody>
              <a:bodyPr/>
              <a:lstStyle/>
              <a:p>
                <a:endParaRPr lang="ru-RU"/>
              </a:p>
            </p:txBody>
          </p:sp>
          <p:sp>
            <p:nvSpPr>
              <p:cNvPr id="1226762" name="Oval 10"/>
              <p:cNvSpPr>
                <a:spLocks noChangeArrowheads="1"/>
              </p:cNvSpPr>
              <p:nvPr/>
            </p:nvSpPr>
            <p:spPr bwMode="auto">
              <a:xfrm>
                <a:off x="4081" y="4296"/>
                <a:ext cx="5423" cy="3515"/>
              </a:xfrm>
              <a:prstGeom prst="ellipse">
                <a:avLst/>
              </a:prstGeom>
              <a:solidFill>
                <a:srgbClr val="FFE7FF"/>
              </a:solidFill>
              <a:ln w="38100">
                <a:solidFill>
                  <a:srgbClr val="990099"/>
                </a:solidFill>
                <a:round/>
                <a:headEnd/>
                <a:tailEnd/>
              </a:ln>
              <a:effectLst>
                <a:outerShdw dist="28398" dir="20006097" algn="ctr" rotWithShape="0">
                  <a:srgbClr val="808080"/>
                </a:outerShdw>
              </a:effectLst>
            </p:spPr>
            <p:txBody>
              <a:bodyPr/>
              <a:lstStyle/>
              <a:p>
                <a:endParaRPr lang="ru-RU"/>
              </a:p>
            </p:txBody>
          </p:sp>
          <p:sp>
            <p:nvSpPr>
              <p:cNvPr id="1226763" name="Oval 11"/>
              <p:cNvSpPr>
                <a:spLocks noChangeArrowheads="1"/>
              </p:cNvSpPr>
              <p:nvPr/>
            </p:nvSpPr>
            <p:spPr bwMode="auto">
              <a:xfrm>
                <a:off x="5697" y="3088"/>
                <a:ext cx="4730" cy="3515"/>
              </a:xfrm>
              <a:prstGeom prst="ellipse">
                <a:avLst/>
              </a:prstGeom>
              <a:solidFill>
                <a:srgbClr val="FFE7FF"/>
              </a:solidFill>
              <a:ln w="38100">
                <a:solidFill>
                  <a:srgbClr val="990099"/>
                </a:solidFill>
                <a:round/>
                <a:headEnd/>
                <a:tailEnd/>
              </a:ln>
            </p:spPr>
            <p:txBody>
              <a:bodyPr/>
              <a:lstStyle/>
              <a:p>
                <a:endParaRPr lang="ru-RU"/>
              </a:p>
            </p:txBody>
          </p:sp>
          <p:sp>
            <p:nvSpPr>
              <p:cNvPr id="1226764" name="Oval 12"/>
              <p:cNvSpPr>
                <a:spLocks noChangeArrowheads="1"/>
              </p:cNvSpPr>
              <p:nvPr/>
            </p:nvSpPr>
            <p:spPr bwMode="auto">
              <a:xfrm>
                <a:off x="2812" y="1989"/>
                <a:ext cx="5192" cy="3845"/>
              </a:xfrm>
              <a:prstGeom prst="ellipse">
                <a:avLst/>
              </a:prstGeom>
              <a:solidFill>
                <a:srgbClr val="FFE7FF"/>
              </a:solidFill>
              <a:ln w="38100">
                <a:solidFill>
                  <a:srgbClr val="990099"/>
                </a:solidFill>
                <a:round/>
                <a:headEnd/>
                <a:tailEnd/>
              </a:ln>
            </p:spPr>
            <p:txBody>
              <a:bodyPr/>
              <a:lstStyle/>
              <a:p>
                <a:endParaRPr lang="ru-RU"/>
              </a:p>
            </p:txBody>
          </p:sp>
          <p:sp>
            <p:nvSpPr>
              <p:cNvPr id="1226765" name="Oval 13"/>
              <p:cNvSpPr>
                <a:spLocks noChangeArrowheads="1"/>
              </p:cNvSpPr>
              <p:nvPr/>
            </p:nvSpPr>
            <p:spPr bwMode="auto">
              <a:xfrm>
                <a:off x="3851" y="2209"/>
                <a:ext cx="6115" cy="2966"/>
              </a:xfrm>
              <a:prstGeom prst="ellipse">
                <a:avLst/>
              </a:prstGeom>
              <a:solidFill>
                <a:srgbClr val="FFE7FF"/>
              </a:solidFill>
              <a:ln w="38100">
                <a:solidFill>
                  <a:srgbClr val="990099"/>
                </a:solidFill>
                <a:round/>
                <a:headEnd/>
                <a:tailEnd/>
              </a:ln>
            </p:spPr>
            <p:txBody>
              <a:bodyPr/>
              <a:lstStyle/>
              <a:p>
                <a:endParaRPr lang="ru-RU"/>
              </a:p>
            </p:txBody>
          </p:sp>
          <p:sp>
            <p:nvSpPr>
              <p:cNvPr id="1226766" name="Oval 14"/>
              <p:cNvSpPr>
                <a:spLocks noChangeArrowheads="1"/>
              </p:cNvSpPr>
              <p:nvPr/>
            </p:nvSpPr>
            <p:spPr bwMode="auto">
              <a:xfrm>
                <a:off x="1428" y="2648"/>
                <a:ext cx="8538" cy="4504"/>
              </a:xfrm>
              <a:prstGeom prst="ellipse">
                <a:avLst/>
              </a:prstGeom>
              <a:solidFill>
                <a:srgbClr val="FF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226767" name="Oval 15"/>
              <p:cNvSpPr>
                <a:spLocks noChangeArrowheads="1"/>
              </p:cNvSpPr>
              <p:nvPr/>
            </p:nvSpPr>
            <p:spPr bwMode="auto">
              <a:xfrm>
                <a:off x="4214" y="2184"/>
                <a:ext cx="2850" cy="2307"/>
              </a:xfrm>
              <a:prstGeom prst="ellipse">
                <a:avLst/>
              </a:prstGeom>
              <a:solidFill>
                <a:srgbClr val="FFE7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grpSp>
          <p:nvGrpSpPr>
            <p:cNvPr id="1226768" name="Group 16"/>
            <p:cNvGrpSpPr>
              <a:grpSpLocks/>
            </p:cNvGrpSpPr>
            <p:nvPr/>
          </p:nvGrpSpPr>
          <p:grpSpPr bwMode="auto">
            <a:xfrm>
              <a:off x="2701" y="904"/>
              <a:ext cx="436" cy="62"/>
              <a:chOff x="5297" y="2046"/>
              <a:chExt cx="798" cy="114"/>
            </a:xfrm>
          </p:grpSpPr>
          <p:sp>
            <p:nvSpPr>
              <p:cNvPr id="1226769" name="Oval 17"/>
              <p:cNvSpPr>
                <a:spLocks noChangeArrowheads="1"/>
              </p:cNvSpPr>
              <p:nvPr/>
            </p:nvSpPr>
            <p:spPr bwMode="auto">
              <a:xfrm>
                <a:off x="5297" y="2046"/>
                <a:ext cx="114" cy="114"/>
              </a:xfrm>
              <a:prstGeom prst="ellipse">
                <a:avLst/>
              </a:prstGeom>
              <a:solidFill>
                <a:srgbClr val="990099"/>
              </a:solidFill>
              <a:ln w="19050">
                <a:solidFill>
                  <a:srgbClr val="990099"/>
                </a:solidFill>
                <a:round/>
                <a:headEnd/>
                <a:tailEnd/>
              </a:ln>
              <a:effectLst>
                <a:outerShdw dist="17961" dir="2700000" algn="ctr" rotWithShape="0">
                  <a:srgbClr val="FF9933"/>
                </a:outerShdw>
              </a:effectLst>
            </p:spPr>
            <p:txBody>
              <a:bodyPr/>
              <a:lstStyle/>
              <a:p>
                <a:endParaRPr lang="ru-RU"/>
              </a:p>
            </p:txBody>
          </p:sp>
          <p:sp>
            <p:nvSpPr>
              <p:cNvPr id="1226770" name="Oval 18"/>
              <p:cNvSpPr>
                <a:spLocks noChangeArrowheads="1"/>
              </p:cNvSpPr>
              <p:nvPr/>
            </p:nvSpPr>
            <p:spPr bwMode="auto">
              <a:xfrm>
                <a:off x="5639" y="2046"/>
                <a:ext cx="114" cy="114"/>
              </a:xfrm>
              <a:prstGeom prst="ellipse">
                <a:avLst/>
              </a:prstGeom>
              <a:solidFill>
                <a:srgbClr val="990099"/>
              </a:solidFill>
              <a:ln w="19050">
                <a:solidFill>
                  <a:srgbClr val="990099"/>
                </a:solidFill>
                <a:round/>
                <a:headEnd/>
                <a:tailEnd/>
              </a:ln>
              <a:effectLst>
                <a:outerShdw dist="17961" dir="2700000" algn="ctr" rotWithShape="0">
                  <a:srgbClr val="FF9933"/>
                </a:outerShdw>
              </a:effectLst>
            </p:spPr>
            <p:txBody>
              <a:bodyPr/>
              <a:lstStyle/>
              <a:p>
                <a:endParaRPr lang="ru-RU"/>
              </a:p>
            </p:txBody>
          </p:sp>
          <p:sp>
            <p:nvSpPr>
              <p:cNvPr id="1226771" name="Oval 19"/>
              <p:cNvSpPr>
                <a:spLocks noChangeArrowheads="1"/>
              </p:cNvSpPr>
              <p:nvPr/>
            </p:nvSpPr>
            <p:spPr bwMode="auto">
              <a:xfrm>
                <a:off x="5981" y="2046"/>
                <a:ext cx="114" cy="114"/>
              </a:xfrm>
              <a:prstGeom prst="ellipse">
                <a:avLst/>
              </a:prstGeom>
              <a:solidFill>
                <a:srgbClr val="990099"/>
              </a:solidFill>
              <a:ln w="19050">
                <a:solidFill>
                  <a:srgbClr val="990099"/>
                </a:solidFill>
                <a:round/>
                <a:headEnd/>
                <a:tailEnd/>
              </a:ln>
              <a:effectLst>
                <a:outerShdw dist="17961" dir="2700000" algn="ctr" rotWithShape="0">
                  <a:srgbClr val="FF9933"/>
                </a:outerShdw>
              </a:effectLst>
            </p:spPr>
            <p:txBody>
              <a:bodyPr/>
              <a:lstStyle/>
              <a:p>
                <a:endParaRPr lang="ru-RU"/>
              </a:p>
            </p:txBody>
          </p:sp>
        </p:grpSp>
        <p:sp>
          <p:nvSpPr>
            <p:cNvPr id="1226772" name="Line 20"/>
            <p:cNvSpPr>
              <a:spLocks noChangeShapeType="1"/>
            </p:cNvSpPr>
            <p:nvPr/>
          </p:nvSpPr>
          <p:spPr bwMode="auto">
            <a:xfrm flipH="1">
              <a:off x="3489" y="1215"/>
              <a:ext cx="147" cy="813"/>
            </a:xfrm>
            <a:prstGeom prst="line">
              <a:avLst/>
            </a:prstGeom>
            <a:noFill/>
            <a:ln w="38100">
              <a:solidFill>
                <a:srgbClr val="8080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6773" name="Line 21"/>
            <p:cNvSpPr>
              <a:spLocks noChangeShapeType="1"/>
            </p:cNvSpPr>
            <p:nvPr/>
          </p:nvSpPr>
          <p:spPr bwMode="auto">
            <a:xfrm>
              <a:off x="3699" y="1215"/>
              <a:ext cx="444" cy="128"/>
            </a:xfrm>
            <a:prstGeom prst="line">
              <a:avLst/>
            </a:prstGeom>
            <a:noFill/>
            <a:ln w="38100">
              <a:solidFill>
                <a:srgbClr val="8080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6774" name="Line 22"/>
            <p:cNvSpPr>
              <a:spLocks noChangeShapeType="1"/>
            </p:cNvSpPr>
            <p:nvPr/>
          </p:nvSpPr>
          <p:spPr bwMode="auto">
            <a:xfrm flipH="1">
              <a:off x="1680" y="1215"/>
              <a:ext cx="460" cy="128"/>
            </a:xfrm>
            <a:prstGeom prst="line">
              <a:avLst/>
            </a:prstGeom>
            <a:noFill/>
            <a:ln w="38100">
              <a:solidFill>
                <a:srgbClr val="8080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6775" name="Line 23"/>
            <p:cNvSpPr>
              <a:spLocks noChangeShapeType="1"/>
            </p:cNvSpPr>
            <p:nvPr/>
          </p:nvSpPr>
          <p:spPr bwMode="auto">
            <a:xfrm flipH="1" flipV="1">
              <a:off x="4611" y="1748"/>
              <a:ext cx="374" cy="155"/>
            </a:xfrm>
            <a:prstGeom prst="line">
              <a:avLst/>
            </a:prstGeom>
            <a:noFill/>
            <a:ln w="38100">
              <a:solidFill>
                <a:srgbClr val="808000"/>
              </a:solidFill>
              <a:prstDash val="sys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6776" name="Text Box 24"/>
            <p:cNvSpPr txBox="1">
              <a:spLocks noChangeArrowheads="1"/>
            </p:cNvSpPr>
            <p:nvPr/>
          </p:nvSpPr>
          <p:spPr bwMode="auto">
            <a:xfrm>
              <a:off x="3872" y="618"/>
              <a:ext cx="1496" cy="28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0"/>
                </a:spcBef>
              </a:pPr>
              <a:r>
                <a:rPr lang="ru-RU" altLang="ru-RU" sz="1400" b="1">
                  <a:solidFill>
                    <a:srgbClr val="CC0000"/>
                  </a:solidFill>
                </a:rPr>
                <a:t>Национальные стандарты времени/частоты</a:t>
              </a:r>
            </a:p>
          </p:txBody>
        </p:sp>
        <p:sp>
          <p:nvSpPr>
            <p:cNvPr id="1226777" name="Text Box 25"/>
            <p:cNvSpPr txBox="1">
              <a:spLocks noChangeArrowheads="1"/>
            </p:cNvSpPr>
            <p:nvPr/>
          </p:nvSpPr>
          <p:spPr bwMode="auto">
            <a:xfrm>
              <a:off x="487" y="1287"/>
              <a:ext cx="749" cy="28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0"/>
                </a:spcBef>
              </a:pPr>
              <a:r>
                <a:rPr lang="ru-RU" altLang="ru-RU" sz="1400" b="1">
                  <a:solidFill>
                    <a:srgbClr val="CC0000"/>
                  </a:solidFill>
                </a:rPr>
                <a:t>Первичный</a:t>
              </a:r>
            </a:p>
            <a:p>
              <a:pPr>
                <a:spcBef>
                  <a:spcPct val="0"/>
                </a:spcBef>
              </a:pPr>
              <a:r>
                <a:rPr lang="en-US" altLang="ru-RU" sz="1400" b="1">
                  <a:solidFill>
                    <a:srgbClr val="CC0000"/>
                  </a:solidFill>
                </a:rPr>
                <a:t>NTP-</a:t>
              </a:r>
              <a:r>
                <a:rPr lang="ru-RU" altLang="ru-RU" sz="1400" b="1">
                  <a:solidFill>
                    <a:srgbClr val="CC0000"/>
                  </a:solidFill>
                </a:rPr>
                <a:t>сервер</a:t>
              </a:r>
            </a:p>
          </p:txBody>
        </p:sp>
        <p:sp>
          <p:nvSpPr>
            <p:cNvPr id="1226778" name="Text Box 26"/>
            <p:cNvSpPr txBox="1">
              <a:spLocks noChangeArrowheads="1"/>
            </p:cNvSpPr>
            <p:nvPr/>
          </p:nvSpPr>
          <p:spPr bwMode="auto">
            <a:xfrm>
              <a:off x="386" y="3086"/>
              <a:ext cx="748" cy="28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0"/>
                </a:spcBef>
              </a:pPr>
              <a:r>
                <a:rPr lang="ru-RU" altLang="ru-RU" sz="1400" b="1">
                  <a:solidFill>
                    <a:srgbClr val="CC0000"/>
                  </a:solidFill>
                </a:rPr>
                <a:t>Вторичный</a:t>
              </a:r>
            </a:p>
            <a:p>
              <a:pPr>
                <a:spcBef>
                  <a:spcPct val="0"/>
                </a:spcBef>
              </a:pPr>
              <a:r>
                <a:rPr lang="en-US" altLang="ru-RU" sz="1400" b="1">
                  <a:solidFill>
                    <a:srgbClr val="CC0000"/>
                  </a:solidFill>
                </a:rPr>
                <a:t>NTP-</a:t>
              </a:r>
              <a:r>
                <a:rPr lang="ru-RU" altLang="ru-RU" sz="1400" b="1">
                  <a:solidFill>
                    <a:srgbClr val="CC0000"/>
                  </a:solidFill>
                </a:rPr>
                <a:t>сервер</a:t>
              </a:r>
            </a:p>
          </p:txBody>
        </p:sp>
        <p:sp>
          <p:nvSpPr>
            <p:cNvPr id="1226779" name="Text Box 27"/>
            <p:cNvSpPr txBox="1">
              <a:spLocks noChangeArrowheads="1"/>
            </p:cNvSpPr>
            <p:nvPr/>
          </p:nvSpPr>
          <p:spPr bwMode="auto">
            <a:xfrm>
              <a:off x="4787" y="1419"/>
              <a:ext cx="749" cy="24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0"/>
                </a:spcBef>
              </a:pPr>
              <a:r>
                <a:rPr lang="ru-RU" altLang="ru-RU" sz="1400" b="1">
                  <a:solidFill>
                    <a:srgbClr val="CC0000"/>
                  </a:solidFill>
                </a:rPr>
                <a:t>Резервный</a:t>
              </a:r>
            </a:p>
            <a:p>
              <a:pPr>
                <a:spcBef>
                  <a:spcPct val="0"/>
                </a:spcBef>
              </a:pPr>
              <a:r>
                <a:rPr lang="en-US" altLang="ru-RU" sz="1400" b="1">
                  <a:solidFill>
                    <a:srgbClr val="CC0000"/>
                  </a:solidFill>
                </a:rPr>
                <a:t>NTP-</a:t>
              </a:r>
              <a:r>
                <a:rPr lang="ru-RU" altLang="ru-RU" sz="1400" b="1">
                  <a:solidFill>
                    <a:srgbClr val="CC0000"/>
                  </a:solidFill>
                </a:rPr>
                <a:t>сервер</a:t>
              </a:r>
            </a:p>
          </p:txBody>
        </p:sp>
        <p:sp>
          <p:nvSpPr>
            <p:cNvPr id="1226780" name="Text Box 28"/>
            <p:cNvSpPr txBox="1">
              <a:spLocks noChangeArrowheads="1"/>
            </p:cNvSpPr>
            <p:nvPr/>
          </p:nvSpPr>
          <p:spPr bwMode="auto">
            <a:xfrm>
              <a:off x="3465" y="3857"/>
              <a:ext cx="787" cy="17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72000"/>
                </a:lnSpc>
                <a:spcBef>
                  <a:spcPct val="0"/>
                </a:spcBef>
              </a:pPr>
              <a:r>
                <a:rPr lang="ru-RU" altLang="ru-RU" sz="1200" b="1">
                  <a:solidFill>
                    <a:srgbClr val="808000"/>
                  </a:solidFill>
                  <a:latin typeface="Tahoma" panose="020B0604030504040204" pitchFamily="34" charset="0"/>
                </a:rPr>
                <a:t>К </a:t>
              </a:r>
              <a:r>
                <a:rPr lang="en-US" altLang="ru-RU" sz="1200" b="1">
                  <a:solidFill>
                    <a:srgbClr val="808000"/>
                  </a:solidFill>
                  <a:latin typeface="Tahoma" panose="020B0604030504040204" pitchFamily="34" charset="0"/>
                </a:rPr>
                <a:t>Internet-</a:t>
              </a:r>
              <a:r>
                <a:rPr lang="ru-RU" altLang="ru-RU" sz="1200" b="1">
                  <a:solidFill>
                    <a:srgbClr val="808000"/>
                  </a:solidFill>
                  <a:latin typeface="Tahoma" panose="020B0604030504040204" pitchFamily="34" charset="0"/>
                </a:rPr>
                <a:t>пользователям</a:t>
              </a:r>
              <a:endParaRPr lang="ru-RU" altLang="ru-RU" sz="1200">
                <a:solidFill>
                  <a:srgbClr val="808000"/>
                </a:solidFill>
                <a:latin typeface="Tahoma" panose="020B0604030504040204" pitchFamily="34" charset="0"/>
              </a:endParaRPr>
            </a:p>
          </p:txBody>
        </p:sp>
        <p:sp>
          <p:nvSpPr>
            <p:cNvPr id="1226781" name="AutoShape 29"/>
            <p:cNvSpPr>
              <a:spLocks noChangeArrowheads="1"/>
            </p:cNvSpPr>
            <p:nvPr/>
          </p:nvSpPr>
          <p:spPr bwMode="auto">
            <a:xfrm>
              <a:off x="4038" y="943"/>
              <a:ext cx="1623" cy="318"/>
            </a:xfrm>
            <a:prstGeom prst="wedgeRoundRectCallout">
              <a:avLst>
                <a:gd name="adj1" fmla="val -72676"/>
                <a:gd name="adj2" fmla="val 93648"/>
                <a:gd name="adj3" fmla="val 16667"/>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pPr>
                <a:spcBef>
                  <a:spcPct val="0"/>
                </a:spcBef>
              </a:pPr>
              <a:r>
                <a:rPr lang="ru-RU" altLang="ru-RU" sz="1400" b="1" i="1">
                  <a:solidFill>
                    <a:srgbClr val="CC0000"/>
                  </a:solidFill>
                  <a:effectLst>
                    <a:outerShdw blurRad="38100" dist="38100" dir="2700000" algn="tl">
                      <a:srgbClr val="C0C0C0"/>
                    </a:outerShdw>
                  </a:effectLst>
                </a:rPr>
                <a:t>Магистральные радио- и проводные линии связи</a:t>
              </a:r>
            </a:p>
          </p:txBody>
        </p:sp>
        <p:sp>
          <p:nvSpPr>
            <p:cNvPr id="1226782" name="AutoShape 30"/>
            <p:cNvSpPr>
              <a:spLocks noChangeArrowheads="1"/>
            </p:cNvSpPr>
            <p:nvPr/>
          </p:nvSpPr>
          <p:spPr bwMode="auto">
            <a:xfrm>
              <a:off x="489" y="634"/>
              <a:ext cx="1114" cy="616"/>
            </a:xfrm>
            <a:prstGeom prst="wedgeRoundRectCallout">
              <a:avLst>
                <a:gd name="adj1" fmla="val 143449"/>
                <a:gd name="adj2" fmla="val 118958"/>
                <a:gd name="adj3" fmla="val 16667"/>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pPr>
                <a:spcBef>
                  <a:spcPct val="0"/>
                </a:spcBef>
              </a:pPr>
              <a:r>
                <a:rPr lang="en-US" altLang="ru-RU" sz="1400" b="1" i="1">
                  <a:solidFill>
                    <a:srgbClr val="CC0000"/>
                  </a:solidFill>
                  <a:effectLst>
                    <a:outerShdw blurRad="38100" dist="38100" dir="2700000" algn="tl">
                      <a:srgbClr val="C0C0C0"/>
                    </a:outerShdw>
                  </a:effectLst>
                </a:rPr>
                <a:t>Internet</a:t>
              </a:r>
              <a:r>
                <a:rPr lang="ru-RU" altLang="ru-RU" sz="1400" b="1" i="1">
                  <a:solidFill>
                    <a:srgbClr val="CC0000"/>
                  </a:solidFill>
                  <a:effectLst>
                    <a:outerShdw blurRad="38100" dist="38100" dir="2700000" algn="tl">
                      <a:srgbClr val="C0C0C0"/>
                    </a:outerShdw>
                  </a:effectLst>
                </a:rPr>
                <a:t>-каналы взаимодействия первичных</a:t>
              </a:r>
            </a:p>
            <a:p>
              <a:pPr>
                <a:spcBef>
                  <a:spcPct val="0"/>
                </a:spcBef>
              </a:pPr>
              <a:r>
                <a:rPr lang="en-US" altLang="ru-RU" sz="1400" b="1" i="1">
                  <a:solidFill>
                    <a:srgbClr val="CC0000"/>
                  </a:solidFill>
                  <a:effectLst>
                    <a:outerShdw blurRad="38100" dist="38100" dir="2700000" algn="tl">
                      <a:srgbClr val="C0C0C0"/>
                    </a:outerShdw>
                  </a:effectLst>
                </a:rPr>
                <a:t>NTP</a:t>
              </a:r>
              <a:r>
                <a:rPr lang="ru-RU" altLang="ru-RU" sz="1400" b="1" i="1">
                  <a:solidFill>
                    <a:srgbClr val="CC0000"/>
                  </a:solidFill>
                  <a:effectLst>
                    <a:outerShdw blurRad="38100" dist="38100" dir="2700000" algn="tl">
                      <a:srgbClr val="C0C0C0"/>
                    </a:outerShdw>
                  </a:effectLst>
                </a:rPr>
                <a:t>-серверов</a:t>
              </a:r>
            </a:p>
          </p:txBody>
        </p:sp>
        <p:sp>
          <p:nvSpPr>
            <p:cNvPr id="1226783" name="AutoShape 31"/>
            <p:cNvSpPr>
              <a:spLocks noChangeArrowheads="1"/>
            </p:cNvSpPr>
            <p:nvPr/>
          </p:nvSpPr>
          <p:spPr bwMode="auto">
            <a:xfrm>
              <a:off x="4301" y="3481"/>
              <a:ext cx="1112" cy="693"/>
            </a:xfrm>
            <a:prstGeom prst="wedgeRoundRectCallout">
              <a:avLst>
                <a:gd name="adj1" fmla="val -97301"/>
                <a:gd name="adj2" fmla="val -145231"/>
                <a:gd name="adj3" fmla="val 16667"/>
              </a:avLst>
            </a:prstGeom>
            <a:noFill/>
            <a:ln w="28575">
              <a:solidFill>
                <a:schemeClr val="accent2"/>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lIns="0" tIns="0" rIns="0" bIns="0" anchor="ctr" anchorCtr="1">
              <a:spAutoFit/>
            </a:bodyPr>
            <a:lstStyle/>
            <a:p>
              <a:pPr>
                <a:lnSpc>
                  <a:spcPct val="90000"/>
                </a:lnSpc>
                <a:spcBef>
                  <a:spcPct val="0"/>
                </a:spcBef>
              </a:pPr>
              <a:r>
                <a:rPr lang="en-US" altLang="ru-RU" sz="1400" b="1" i="1">
                  <a:solidFill>
                    <a:srgbClr val="CC0000"/>
                  </a:solidFill>
                  <a:effectLst>
                    <a:outerShdw blurRad="38100" dist="38100" dir="2700000" algn="tl">
                      <a:srgbClr val="C0C0C0"/>
                    </a:outerShdw>
                  </a:effectLst>
                </a:rPr>
                <a:t>Internet</a:t>
              </a:r>
              <a:r>
                <a:rPr lang="ru-RU" altLang="ru-RU" sz="1400" b="1" i="1">
                  <a:solidFill>
                    <a:srgbClr val="CC0000"/>
                  </a:solidFill>
                  <a:effectLst>
                    <a:outerShdw blurRad="38100" dist="38100" dir="2700000" algn="tl">
                      <a:srgbClr val="C0C0C0"/>
                    </a:outerShdw>
                  </a:effectLst>
                </a:rPr>
                <a:t>-каналы взаимодействия</a:t>
              </a:r>
            </a:p>
            <a:p>
              <a:pPr>
                <a:lnSpc>
                  <a:spcPct val="90000"/>
                </a:lnSpc>
                <a:spcBef>
                  <a:spcPct val="0"/>
                </a:spcBef>
              </a:pPr>
              <a:r>
                <a:rPr lang="ru-RU" altLang="ru-RU" sz="1400" b="1" i="1">
                  <a:solidFill>
                    <a:srgbClr val="CC0000"/>
                  </a:solidFill>
                  <a:effectLst>
                    <a:outerShdw blurRad="38100" dist="38100" dir="2700000" algn="tl">
                      <a:srgbClr val="C0C0C0"/>
                    </a:outerShdw>
                  </a:effectLst>
                </a:rPr>
                <a:t>первичных и вторичных</a:t>
              </a:r>
            </a:p>
            <a:p>
              <a:pPr>
                <a:lnSpc>
                  <a:spcPct val="90000"/>
                </a:lnSpc>
                <a:spcBef>
                  <a:spcPct val="0"/>
                </a:spcBef>
              </a:pPr>
              <a:r>
                <a:rPr lang="en-US" altLang="ru-RU" sz="1400" b="1" i="1">
                  <a:solidFill>
                    <a:srgbClr val="CC0000"/>
                  </a:solidFill>
                  <a:effectLst>
                    <a:outerShdw blurRad="38100" dist="38100" dir="2700000" algn="tl">
                      <a:srgbClr val="C0C0C0"/>
                    </a:outerShdw>
                  </a:effectLst>
                </a:rPr>
                <a:t>NTP</a:t>
              </a:r>
              <a:r>
                <a:rPr lang="ru-RU" altLang="ru-RU" sz="1400" b="1" i="1">
                  <a:solidFill>
                    <a:srgbClr val="CC0000"/>
                  </a:solidFill>
                  <a:effectLst>
                    <a:outerShdw blurRad="38100" dist="38100" dir="2700000" algn="tl">
                      <a:srgbClr val="C0C0C0"/>
                    </a:outerShdw>
                  </a:effectLst>
                </a:rPr>
                <a:t>-серверов</a:t>
              </a:r>
            </a:p>
          </p:txBody>
        </p:sp>
        <p:sp>
          <p:nvSpPr>
            <p:cNvPr id="1226784" name="AutoShape 32"/>
            <p:cNvSpPr>
              <a:spLocks noChangeArrowheads="1"/>
            </p:cNvSpPr>
            <p:nvPr/>
          </p:nvSpPr>
          <p:spPr bwMode="auto">
            <a:xfrm>
              <a:off x="362" y="3917"/>
              <a:ext cx="2076" cy="291"/>
            </a:xfrm>
            <a:prstGeom prst="wedgeRoundRectCallout">
              <a:avLst>
                <a:gd name="adj1" fmla="val 44458"/>
                <a:gd name="adj2" fmla="val -198454"/>
                <a:gd name="adj3" fmla="val 16667"/>
              </a:avLst>
            </a:prstGeom>
            <a:noFill/>
            <a:ln w="28575">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p>
              <a:pPr>
                <a:lnSpc>
                  <a:spcPct val="80000"/>
                </a:lnSpc>
                <a:spcBef>
                  <a:spcPct val="0"/>
                </a:spcBef>
              </a:pPr>
              <a:r>
                <a:rPr lang="en-US" altLang="ru-RU" sz="1400" b="1" i="1">
                  <a:solidFill>
                    <a:srgbClr val="CC0000"/>
                  </a:solidFill>
                  <a:effectLst>
                    <a:outerShdw blurRad="38100" dist="38100" dir="2700000" algn="tl">
                      <a:srgbClr val="C0C0C0"/>
                    </a:outerShdw>
                  </a:effectLst>
                </a:rPr>
                <a:t>Internet</a:t>
              </a:r>
              <a:r>
                <a:rPr lang="ru-RU" altLang="ru-RU" sz="1400" b="1" i="1">
                  <a:solidFill>
                    <a:srgbClr val="CC0000"/>
                  </a:solidFill>
                  <a:effectLst>
                    <a:outerShdw blurRad="38100" dist="38100" dir="2700000" algn="tl">
                      <a:srgbClr val="C0C0C0"/>
                    </a:outerShdw>
                  </a:effectLst>
                </a:rPr>
                <a:t>-каналы взаимодействия вторичных </a:t>
              </a:r>
              <a:r>
                <a:rPr lang="en-US" altLang="ru-RU" sz="1400" b="1" i="1">
                  <a:solidFill>
                    <a:srgbClr val="CC0000"/>
                  </a:solidFill>
                  <a:effectLst>
                    <a:outerShdw blurRad="38100" dist="38100" dir="2700000" algn="tl">
                      <a:srgbClr val="C0C0C0"/>
                    </a:outerShdw>
                  </a:effectLst>
                </a:rPr>
                <a:t>NTP</a:t>
              </a:r>
              <a:r>
                <a:rPr lang="ru-RU" altLang="ru-RU" sz="1400" b="1" i="1">
                  <a:solidFill>
                    <a:srgbClr val="CC0000"/>
                  </a:solidFill>
                  <a:effectLst>
                    <a:outerShdw blurRad="38100" dist="38100" dir="2700000" algn="tl">
                      <a:srgbClr val="C0C0C0"/>
                    </a:outerShdw>
                  </a:effectLst>
                </a:rPr>
                <a:t>-серверов</a:t>
              </a:r>
              <a:endParaRPr lang="ru-RU" altLang="ru-RU" sz="1400" b="1">
                <a:solidFill>
                  <a:srgbClr val="CC0000"/>
                </a:solidFill>
                <a:effectLst>
                  <a:outerShdw blurRad="38100" dist="38100" dir="2700000" algn="tl">
                    <a:srgbClr val="C0C0C0"/>
                  </a:outerShdw>
                </a:effectLst>
              </a:endParaRPr>
            </a:p>
          </p:txBody>
        </p:sp>
        <p:sp>
          <p:nvSpPr>
            <p:cNvPr id="1226785" name="Text Box 33"/>
            <p:cNvSpPr txBox="1">
              <a:spLocks noChangeArrowheads="1"/>
            </p:cNvSpPr>
            <p:nvPr/>
          </p:nvSpPr>
          <p:spPr bwMode="auto">
            <a:xfrm>
              <a:off x="2537" y="1249"/>
              <a:ext cx="749" cy="20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spcBef>
                  <a:spcPct val="0"/>
                </a:spcBef>
              </a:pPr>
              <a:r>
                <a:rPr lang="en-US" altLang="ru-RU" sz="2000" b="1">
                  <a:solidFill>
                    <a:schemeClr val="hlink"/>
                  </a:solidFill>
                  <a:latin typeface="Tahoma" panose="020B0604030504040204" pitchFamily="34" charset="0"/>
                </a:rPr>
                <a:t>Internet</a:t>
              </a:r>
              <a:endParaRPr lang="ru-RU" altLang="ru-RU" sz="2000" b="1">
                <a:solidFill>
                  <a:schemeClr val="hlink"/>
                </a:solidFill>
                <a:latin typeface="Tahoma" panose="020B0604030504040204" pitchFamily="34" charset="0"/>
              </a:endParaRPr>
            </a:p>
          </p:txBody>
        </p:sp>
        <p:sp>
          <p:nvSpPr>
            <p:cNvPr id="1226786" name="Line 34"/>
            <p:cNvSpPr>
              <a:spLocks noChangeShapeType="1"/>
            </p:cNvSpPr>
            <p:nvPr/>
          </p:nvSpPr>
          <p:spPr bwMode="auto">
            <a:xfrm>
              <a:off x="1571" y="2900"/>
              <a:ext cx="2775" cy="0"/>
            </a:xfrm>
            <a:prstGeom prst="line">
              <a:avLst/>
            </a:prstGeom>
            <a:noFill/>
            <a:ln w="38100">
              <a:solidFill>
                <a:srgbClr val="808000"/>
              </a:solidFill>
              <a:prstDash val="lgDashDot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6787" name="Line 35"/>
            <p:cNvSpPr>
              <a:spLocks noChangeShapeType="1"/>
            </p:cNvSpPr>
            <p:nvPr/>
          </p:nvSpPr>
          <p:spPr bwMode="auto">
            <a:xfrm>
              <a:off x="1009" y="2650"/>
              <a:ext cx="3898" cy="0"/>
            </a:xfrm>
            <a:prstGeom prst="line">
              <a:avLst/>
            </a:prstGeom>
            <a:noFill/>
            <a:ln w="38100">
              <a:solidFill>
                <a:srgbClr val="808000"/>
              </a:solidFill>
              <a:prstDash val="lgDashDot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6788" name="Line 36"/>
            <p:cNvSpPr>
              <a:spLocks noChangeShapeType="1"/>
            </p:cNvSpPr>
            <p:nvPr/>
          </p:nvSpPr>
          <p:spPr bwMode="auto">
            <a:xfrm>
              <a:off x="2755" y="3429"/>
              <a:ext cx="343" cy="0"/>
            </a:xfrm>
            <a:prstGeom prst="line">
              <a:avLst/>
            </a:prstGeom>
            <a:noFill/>
            <a:ln w="38100">
              <a:solidFill>
                <a:srgbClr val="808000"/>
              </a:solidFill>
              <a:prstDash val="lgDashDot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6789" name="Line 37"/>
            <p:cNvSpPr>
              <a:spLocks noChangeShapeType="1"/>
            </p:cNvSpPr>
            <p:nvPr/>
          </p:nvSpPr>
          <p:spPr bwMode="auto">
            <a:xfrm>
              <a:off x="2163" y="3398"/>
              <a:ext cx="281" cy="93"/>
            </a:xfrm>
            <a:prstGeom prst="line">
              <a:avLst/>
            </a:prstGeom>
            <a:noFill/>
            <a:ln w="38100">
              <a:solidFill>
                <a:srgbClr val="808000"/>
              </a:solidFill>
              <a:prstDash val="lgDashDot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grpSp>
          <p:nvGrpSpPr>
            <p:cNvPr id="1226790" name="Group 38"/>
            <p:cNvGrpSpPr>
              <a:grpSpLocks/>
            </p:cNvGrpSpPr>
            <p:nvPr/>
          </p:nvGrpSpPr>
          <p:grpSpPr bwMode="auto">
            <a:xfrm>
              <a:off x="4998" y="1709"/>
              <a:ext cx="343" cy="566"/>
              <a:chOff x="3502" y="5362"/>
              <a:chExt cx="627" cy="1036"/>
            </a:xfrm>
          </p:grpSpPr>
          <p:grpSp>
            <p:nvGrpSpPr>
              <p:cNvPr id="1226791" name="Group 39"/>
              <p:cNvGrpSpPr>
                <a:grpSpLocks/>
              </p:cNvGrpSpPr>
              <p:nvPr/>
            </p:nvGrpSpPr>
            <p:grpSpPr bwMode="auto">
              <a:xfrm>
                <a:off x="3502" y="5362"/>
                <a:ext cx="627" cy="1036"/>
                <a:chOff x="6235" y="10264"/>
                <a:chExt cx="2850" cy="2850"/>
              </a:xfrm>
            </p:grpSpPr>
            <p:sp>
              <p:nvSpPr>
                <p:cNvPr id="1226792" name="Rectangle 40"/>
                <p:cNvSpPr>
                  <a:spLocks noChangeArrowheads="1"/>
                </p:cNvSpPr>
                <p:nvPr/>
              </p:nvSpPr>
              <p:spPr bwMode="auto">
                <a:xfrm>
                  <a:off x="6235" y="10264"/>
                  <a:ext cx="2850" cy="2850"/>
                </a:xfrm>
                <a:prstGeom prst="rect">
                  <a:avLst/>
                </a:prstGeom>
                <a:solidFill>
                  <a:schemeClr val="accent1"/>
                </a:solidFill>
                <a:ln w="19050">
                  <a:solidFill>
                    <a:schemeClr val="accent2"/>
                  </a:solidFill>
                  <a:miter lim="800000"/>
                  <a:headEnd/>
                  <a:tailEnd/>
                </a:ln>
              </p:spPr>
              <p:txBody>
                <a:bodyPr/>
                <a:lstStyle/>
                <a:p>
                  <a:endParaRPr lang="ru-RU"/>
                </a:p>
              </p:txBody>
            </p:sp>
            <p:sp>
              <p:nvSpPr>
                <p:cNvPr id="1226793" name="Freeform 41"/>
                <p:cNvSpPr>
                  <a:spLocks noEditPoints="1"/>
                </p:cNvSpPr>
                <p:nvPr/>
              </p:nvSpPr>
              <p:spPr bwMode="auto">
                <a:xfrm>
                  <a:off x="6235" y="10264"/>
                  <a:ext cx="2850" cy="2850"/>
                </a:xfrm>
                <a:custGeom>
                  <a:avLst/>
                  <a:gdLst>
                    <a:gd name="T0" fmla="*/ 1200 w 2850"/>
                    <a:gd name="T1" fmla="*/ 225 h 2850"/>
                    <a:gd name="T2" fmla="*/ 225 w 2850"/>
                    <a:gd name="T3" fmla="*/ 315 h 2850"/>
                    <a:gd name="T4" fmla="*/ 0 w 2850"/>
                    <a:gd name="T5" fmla="*/ 570 h 2850"/>
                    <a:gd name="T6" fmla="*/ 1440 w 2850"/>
                    <a:gd name="T7" fmla="*/ 1860 h 2850"/>
                    <a:gd name="T8" fmla="*/ 0 w 2850"/>
                    <a:gd name="T9" fmla="*/ 570 h 2850"/>
                    <a:gd name="T10" fmla="*/ 2700 w 2850"/>
                    <a:gd name="T11" fmla="*/ 165 h 2850"/>
                    <a:gd name="T12" fmla="*/ 1530 w 2850"/>
                    <a:gd name="T13" fmla="*/ 210 h 2850"/>
                    <a:gd name="T14" fmla="*/ 1530 w 2850"/>
                    <a:gd name="T15" fmla="*/ 435 h 2850"/>
                    <a:gd name="T16" fmla="*/ 2700 w 2850"/>
                    <a:gd name="T17" fmla="*/ 465 h 2850"/>
                    <a:gd name="T18" fmla="*/ 1530 w 2850"/>
                    <a:gd name="T19" fmla="*/ 435 h 2850"/>
                    <a:gd name="T20" fmla="*/ 2700 w 2850"/>
                    <a:gd name="T21" fmla="*/ 795 h 2850"/>
                    <a:gd name="T22" fmla="*/ 1530 w 2850"/>
                    <a:gd name="T23" fmla="*/ 840 h 2850"/>
                    <a:gd name="T24" fmla="*/ 1530 w 2850"/>
                    <a:gd name="T25" fmla="*/ 1065 h 2850"/>
                    <a:gd name="T26" fmla="*/ 2685 w 2850"/>
                    <a:gd name="T27" fmla="*/ 1110 h 2850"/>
                    <a:gd name="T28" fmla="*/ 1530 w 2850"/>
                    <a:gd name="T29" fmla="*/ 1065 h 2850"/>
                    <a:gd name="T30" fmla="*/ 1635 w 2850"/>
                    <a:gd name="T31" fmla="*/ 555 h 2850"/>
                    <a:gd name="T32" fmla="*/ 1530 w 2850"/>
                    <a:gd name="T33" fmla="*/ 630 h 2850"/>
                    <a:gd name="T34" fmla="*/ 1905 w 2850"/>
                    <a:gd name="T35" fmla="*/ 555 h 2850"/>
                    <a:gd name="T36" fmla="*/ 1995 w 2850"/>
                    <a:gd name="T37" fmla="*/ 630 h 2850"/>
                    <a:gd name="T38" fmla="*/ 1905 w 2850"/>
                    <a:gd name="T39" fmla="*/ 555 h 2850"/>
                    <a:gd name="T40" fmla="*/ 2340 w 2850"/>
                    <a:gd name="T41" fmla="*/ 555 h 2850"/>
                    <a:gd name="T42" fmla="*/ 2235 w 2850"/>
                    <a:gd name="T43" fmla="*/ 630 h 2850"/>
                    <a:gd name="T44" fmla="*/ 2610 w 2850"/>
                    <a:gd name="T45" fmla="*/ 555 h 2850"/>
                    <a:gd name="T46" fmla="*/ 2700 w 2850"/>
                    <a:gd name="T47" fmla="*/ 630 h 2850"/>
                    <a:gd name="T48" fmla="*/ 2610 w 2850"/>
                    <a:gd name="T49" fmla="*/ 555 h 2850"/>
                    <a:gd name="T50" fmla="*/ 1635 w 2850"/>
                    <a:gd name="T51" fmla="*/ 1275 h 2850"/>
                    <a:gd name="T52" fmla="*/ 1530 w 2850"/>
                    <a:gd name="T53" fmla="*/ 1350 h 2850"/>
                    <a:gd name="T54" fmla="*/ 1905 w 2850"/>
                    <a:gd name="T55" fmla="*/ 1275 h 2850"/>
                    <a:gd name="T56" fmla="*/ 1995 w 2850"/>
                    <a:gd name="T57" fmla="*/ 1350 h 2850"/>
                    <a:gd name="T58" fmla="*/ 1905 w 2850"/>
                    <a:gd name="T59" fmla="*/ 1275 h 2850"/>
                    <a:gd name="T60" fmla="*/ 2340 w 2850"/>
                    <a:gd name="T61" fmla="*/ 1275 h 2850"/>
                    <a:gd name="T62" fmla="*/ 2235 w 2850"/>
                    <a:gd name="T63" fmla="*/ 1350 h 2850"/>
                    <a:gd name="T64" fmla="*/ 2610 w 2850"/>
                    <a:gd name="T65" fmla="*/ 1275 h 2850"/>
                    <a:gd name="T66" fmla="*/ 2700 w 2850"/>
                    <a:gd name="T67" fmla="*/ 1350 h 2850"/>
                    <a:gd name="T68" fmla="*/ 2610 w 2850"/>
                    <a:gd name="T69" fmla="*/ 1275 h 2850"/>
                    <a:gd name="T70" fmla="*/ 1440 w 2850"/>
                    <a:gd name="T71" fmla="*/ 2025 h 2850"/>
                    <a:gd name="T72" fmla="*/ 1440 w 2850"/>
                    <a:gd name="T73" fmla="*/ 2850 h 2850"/>
                    <a:gd name="T74" fmla="*/ 1440 w 2850"/>
                    <a:gd name="T75" fmla="*/ 570 h 2850"/>
                    <a:gd name="T76" fmla="*/ 1440 w 2850"/>
                    <a:gd name="T77" fmla="*/ 120 h 2850"/>
                    <a:gd name="T78" fmla="*/ 1440 w 2850"/>
                    <a:gd name="T79" fmla="*/ 570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0" h="2850">
                      <a:moveTo>
                        <a:pt x="225" y="225"/>
                      </a:moveTo>
                      <a:lnTo>
                        <a:pt x="1200" y="225"/>
                      </a:lnTo>
                      <a:lnTo>
                        <a:pt x="1200" y="315"/>
                      </a:lnTo>
                      <a:lnTo>
                        <a:pt x="225" y="315"/>
                      </a:lnTo>
                      <a:lnTo>
                        <a:pt x="225" y="225"/>
                      </a:lnTo>
                      <a:close/>
                      <a:moveTo>
                        <a:pt x="0" y="570"/>
                      </a:moveTo>
                      <a:lnTo>
                        <a:pt x="1440" y="570"/>
                      </a:lnTo>
                      <a:lnTo>
                        <a:pt x="1440" y="1860"/>
                      </a:lnTo>
                      <a:lnTo>
                        <a:pt x="2850" y="1860"/>
                      </a:lnTo>
                      <a:lnTo>
                        <a:pt x="0" y="570"/>
                      </a:lnTo>
                      <a:close/>
                      <a:moveTo>
                        <a:pt x="1530" y="165"/>
                      </a:moveTo>
                      <a:lnTo>
                        <a:pt x="2700" y="165"/>
                      </a:lnTo>
                      <a:lnTo>
                        <a:pt x="2700" y="210"/>
                      </a:lnTo>
                      <a:lnTo>
                        <a:pt x="1530" y="210"/>
                      </a:lnTo>
                      <a:lnTo>
                        <a:pt x="1530" y="165"/>
                      </a:lnTo>
                      <a:close/>
                      <a:moveTo>
                        <a:pt x="1530" y="435"/>
                      </a:moveTo>
                      <a:lnTo>
                        <a:pt x="2700" y="435"/>
                      </a:lnTo>
                      <a:lnTo>
                        <a:pt x="2700" y="465"/>
                      </a:lnTo>
                      <a:lnTo>
                        <a:pt x="1530" y="465"/>
                      </a:lnTo>
                      <a:lnTo>
                        <a:pt x="1530" y="435"/>
                      </a:lnTo>
                      <a:close/>
                      <a:moveTo>
                        <a:pt x="1530" y="795"/>
                      </a:moveTo>
                      <a:lnTo>
                        <a:pt x="2700" y="795"/>
                      </a:lnTo>
                      <a:lnTo>
                        <a:pt x="2700" y="840"/>
                      </a:lnTo>
                      <a:lnTo>
                        <a:pt x="1530" y="840"/>
                      </a:lnTo>
                      <a:lnTo>
                        <a:pt x="1530" y="795"/>
                      </a:lnTo>
                      <a:close/>
                      <a:moveTo>
                        <a:pt x="1530" y="1065"/>
                      </a:moveTo>
                      <a:lnTo>
                        <a:pt x="2685" y="1065"/>
                      </a:lnTo>
                      <a:lnTo>
                        <a:pt x="2685" y="1110"/>
                      </a:lnTo>
                      <a:lnTo>
                        <a:pt x="1530" y="1110"/>
                      </a:lnTo>
                      <a:lnTo>
                        <a:pt x="1530" y="1065"/>
                      </a:lnTo>
                      <a:close/>
                      <a:moveTo>
                        <a:pt x="1530" y="555"/>
                      </a:moveTo>
                      <a:lnTo>
                        <a:pt x="1635" y="555"/>
                      </a:lnTo>
                      <a:lnTo>
                        <a:pt x="1635" y="630"/>
                      </a:lnTo>
                      <a:lnTo>
                        <a:pt x="1530" y="630"/>
                      </a:lnTo>
                      <a:lnTo>
                        <a:pt x="1530" y="555"/>
                      </a:lnTo>
                      <a:close/>
                      <a:moveTo>
                        <a:pt x="1905" y="555"/>
                      </a:moveTo>
                      <a:lnTo>
                        <a:pt x="1995" y="555"/>
                      </a:lnTo>
                      <a:lnTo>
                        <a:pt x="1995" y="630"/>
                      </a:lnTo>
                      <a:lnTo>
                        <a:pt x="1905" y="630"/>
                      </a:lnTo>
                      <a:lnTo>
                        <a:pt x="1905" y="555"/>
                      </a:lnTo>
                      <a:close/>
                      <a:moveTo>
                        <a:pt x="2235" y="555"/>
                      </a:moveTo>
                      <a:lnTo>
                        <a:pt x="2340" y="555"/>
                      </a:lnTo>
                      <a:lnTo>
                        <a:pt x="2340" y="630"/>
                      </a:lnTo>
                      <a:lnTo>
                        <a:pt x="2235" y="630"/>
                      </a:lnTo>
                      <a:lnTo>
                        <a:pt x="2235" y="555"/>
                      </a:lnTo>
                      <a:close/>
                      <a:moveTo>
                        <a:pt x="2610" y="555"/>
                      </a:moveTo>
                      <a:lnTo>
                        <a:pt x="2700" y="555"/>
                      </a:lnTo>
                      <a:lnTo>
                        <a:pt x="2700" y="630"/>
                      </a:lnTo>
                      <a:lnTo>
                        <a:pt x="2610" y="630"/>
                      </a:lnTo>
                      <a:lnTo>
                        <a:pt x="2610" y="555"/>
                      </a:lnTo>
                      <a:close/>
                      <a:moveTo>
                        <a:pt x="1530" y="1275"/>
                      </a:moveTo>
                      <a:lnTo>
                        <a:pt x="1635" y="1275"/>
                      </a:lnTo>
                      <a:lnTo>
                        <a:pt x="1635" y="1350"/>
                      </a:lnTo>
                      <a:lnTo>
                        <a:pt x="1530" y="1350"/>
                      </a:lnTo>
                      <a:lnTo>
                        <a:pt x="1530" y="1275"/>
                      </a:lnTo>
                      <a:close/>
                      <a:moveTo>
                        <a:pt x="1905" y="1275"/>
                      </a:moveTo>
                      <a:lnTo>
                        <a:pt x="1995" y="1275"/>
                      </a:lnTo>
                      <a:lnTo>
                        <a:pt x="1995" y="1350"/>
                      </a:lnTo>
                      <a:lnTo>
                        <a:pt x="1905" y="1350"/>
                      </a:lnTo>
                      <a:lnTo>
                        <a:pt x="1905" y="1275"/>
                      </a:lnTo>
                      <a:close/>
                      <a:moveTo>
                        <a:pt x="2235" y="1275"/>
                      </a:moveTo>
                      <a:lnTo>
                        <a:pt x="2340" y="1275"/>
                      </a:lnTo>
                      <a:lnTo>
                        <a:pt x="2340" y="1350"/>
                      </a:lnTo>
                      <a:lnTo>
                        <a:pt x="2235" y="1350"/>
                      </a:lnTo>
                      <a:lnTo>
                        <a:pt x="2235" y="1275"/>
                      </a:lnTo>
                      <a:close/>
                      <a:moveTo>
                        <a:pt x="2610" y="1275"/>
                      </a:moveTo>
                      <a:lnTo>
                        <a:pt x="2700" y="1275"/>
                      </a:lnTo>
                      <a:lnTo>
                        <a:pt x="2700" y="1350"/>
                      </a:lnTo>
                      <a:lnTo>
                        <a:pt x="2610" y="1350"/>
                      </a:lnTo>
                      <a:lnTo>
                        <a:pt x="2610" y="1275"/>
                      </a:lnTo>
                      <a:close/>
                      <a:moveTo>
                        <a:pt x="1440" y="1860"/>
                      </a:moveTo>
                      <a:lnTo>
                        <a:pt x="1440" y="2025"/>
                      </a:lnTo>
                      <a:lnTo>
                        <a:pt x="1440" y="2640"/>
                      </a:lnTo>
                      <a:lnTo>
                        <a:pt x="1440" y="2850"/>
                      </a:lnTo>
                      <a:lnTo>
                        <a:pt x="1440" y="1860"/>
                      </a:lnTo>
                      <a:close/>
                      <a:moveTo>
                        <a:pt x="1440" y="570"/>
                      </a:moveTo>
                      <a:lnTo>
                        <a:pt x="1440" y="465"/>
                      </a:lnTo>
                      <a:lnTo>
                        <a:pt x="1440" y="120"/>
                      </a:lnTo>
                      <a:lnTo>
                        <a:pt x="1440" y="0"/>
                      </a:lnTo>
                      <a:lnTo>
                        <a:pt x="1440" y="570"/>
                      </a:lnTo>
                      <a:close/>
                    </a:path>
                  </a:pathLst>
                </a:custGeom>
                <a:solidFill>
                  <a:schemeClr val="accent1"/>
                </a:solidFill>
                <a:ln w="19050" cmpd="sng">
                  <a:solidFill>
                    <a:schemeClr val="accent2"/>
                  </a:solidFill>
                  <a:round/>
                  <a:headEnd/>
                  <a:tailEnd/>
                </a:ln>
              </p:spPr>
              <p:txBody>
                <a:bodyPr/>
                <a:lstStyle/>
                <a:p>
                  <a:endParaRPr lang="ru-RU"/>
                </a:p>
              </p:txBody>
            </p:sp>
            <p:sp>
              <p:nvSpPr>
                <p:cNvPr id="1226794" name="Rectangle 42"/>
                <p:cNvSpPr>
                  <a:spLocks noChangeArrowheads="1"/>
                </p:cNvSpPr>
                <p:nvPr/>
              </p:nvSpPr>
              <p:spPr bwMode="auto">
                <a:xfrm>
                  <a:off x="6235" y="10264"/>
                  <a:ext cx="2850" cy="2850"/>
                </a:xfrm>
                <a:prstGeom prst="rect">
                  <a:avLst/>
                </a:prstGeom>
                <a:solidFill>
                  <a:srgbClr val="E1F2F3"/>
                </a:solidFill>
                <a:ln w="19050">
                  <a:solidFill>
                    <a:schemeClr val="accent2"/>
                  </a:solidFill>
                  <a:miter lim="800000"/>
                  <a:headEnd/>
                  <a:tailEnd/>
                </a:ln>
                <a:effectLst>
                  <a:outerShdw dist="35921" dir="2700000" algn="ctr" rotWithShape="0">
                    <a:srgbClr val="FF9933"/>
                  </a:outerShdw>
                </a:effectLst>
              </p:spPr>
              <p:txBody>
                <a:bodyPr/>
                <a:lstStyle/>
                <a:p>
                  <a:endParaRPr lang="ru-RU"/>
                </a:p>
              </p:txBody>
            </p:sp>
            <p:sp>
              <p:nvSpPr>
                <p:cNvPr id="1226795" name="Rectangle 43"/>
                <p:cNvSpPr>
                  <a:spLocks noChangeArrowheads="1"/>
                </p:cNvSpPr>
                <p:nvPr/>
              </p:nvSpPr>
              <p:spPr bwMode="auto">
                <a:xfrm>
                  <a:off x="6460" y="10489"/>
                  <a:ext cx="975" cy="90"/>
                </a:xfrm>
                <a:prstGeom prst="rect">
                  <a:avLst/>
                </a:prstGeom>
                <a:solidFill>
                  <a:srgbClr val="FFFF66"/>
                </a:solidFill>
                <a:ln w="9525">
                  <a:solidFill>
                    <a:schemeClr val="accent2"/>
                  </a:solidFill>
                  <a:miter lim="800000"/>
                  <a:headEnd/>
                  <a:tailEnd/>
                </a:ln>
              </p:spPr>
              <p:txBody>
                <a:bodyPr/>
                <a:lstStyle/>
                <a:p>
                  <a:endParaRPr lang="ru-RU"/>
                </a:p>
              </p:txBody>
            </p:sp>
            <p:sp>
              <p:nvSpPr>
                <p:cNvPr id="1226796" name="Freeform 44"/>
                <p:cNvSpPr>
                  <a:spLocks/>
                </p:cNvSpPr>
                <p:nvPr/>
              </p:nvSpPr>
              <p:spPr bwMode="auto">
                <a:xfrm>
                  <a:off x="6235" y="10834"/>
                  <a:ext cx="2850" cy="1290"/>
                </a:xfrm>
                <a:custGeom>
                  <a:avLst/>
                  <a:gdLst>
                    <a:gd name="T0" fmla="*/ 0 w 2850"/>
                    <a:gd name="T1" fmla="*/ 0 h 1290"/>
                    <a:gd name="T2" fmla="*/ 1440 w 2850"/>
                    <a:gd name="T3" fmla="*/ 0 h 1290"/>
                    <a:gd name="T4" fmla="*/ 1440 w 2850"/>
                    <a:gd name="T5" fmla="*/ 1290 h 1290"/>
                    <a:gd name="T6" fmla="*/ 2850 w 2850"/>
                    <a:gd name="T7" fmla="*/ 1290 h 1290"/>
                  </a:gdLst>
                  <a:ahLst/>
                  <a:cxnLst>
                    <a:cxn ang="0">
                      <a:pos x="T0" y="T1"/>
                    </a:cxn>
                    <a:cxn ang="0">
                      <a:pos x="T2" y="T3"/>
                    </a:cxn>
                    <a:cxn ang="0">
                      <a:pos x="T4" y="T5"/>
                    </a:cxn>
                    <a:cxn ang="0">
                      <a:pos x="T6" y="T7"/>
                    </a:cxn>
                  </a:cxnLst>
                  <a:rect l="0" t="0" r="r" b="b"/>
                  <a:pathLst>
                    <a:path w="2850" h="1290">
                      <a:moveTo>
                        <a:pt x="0" y="0"/>
                      </a:moveTo>
                      <a:lnTo>
                        <a:pt x="1440" y="0"/>
                      </a:lnTo>
                      <a:lnTo>
                        <a:pt x="1440" y="1290"/>
                      </a:lnTo>
                      <a:lnTo>
                        <a:pt x="2850" y="1290"/>
                      </a:lnTo>
                    </a:path>
                  </a:pathLst>
                </a:custGeom>
                <a:solidFill>
                  <a:srgbClr val="E1F2F3"/>
                </a:solidFill>
                <a:ln w="19050" cmpd="sng">
                  <a:solidFill>
                    <a:schemeClr val="accent2"/>
                  </a:solidFill>
                  <a:prstDash val="solid"/>
                  <a:round/>
                  <a:headEnd/>
                  <a:tailEnd/>
                </a:ln>
              </p:spPr>
              <p:txBody>
                <a:bodyPr/>
                <a:lstStyle/>
                <a:p>
                  <a:endParaRPr lang="ru-RU"/>
                </a:p>
              </p:txBody>
            </p:sp>
            <p:sp>
              <p:nvSpPr>
                <p:cNvPr id="1226797" name="Rectangle 45"/>
                <p:cNvSpPr>
                  <a:spLocks noChangeArrowheads="1"/>
                </p:cNvSpPr>
                <p:nvPr/>
              </p:nvSpPr>
              <p:spPr bwMode="auto">
                <a:xfrm>
                  <a:off x="7765" y="10429"/>
                  <a:ext cx="1170" cy="45"/>
                </a:xfrm>
                <a:prstGeom prst="rect">
                  <a:avLst/>
                </a:prstGeom>
                <a:solidFill>
                  <a:srgbClr val="FF7C80"/>
                </a:solidFill>
                <a:ln w="9525">
                  <a:solidFill>
                    <a:schemeClr val="accent2"/>
                  </a:solidFill>
                  <a:miter lim="800000"/>
                  <a:headEnd/>
                  <a:tailEnd/>
                </a:ln>
              </p:spPr>
              <p:txBody>
                <a:bodyPr/>
                <a:lstStyle/>
                <a:p>
                  <a:endParaRPr lang="ru-RU"/>
                </a:p>
              </p:txBody>
            </p:sp>
            <p:sp>
              <p:nvSpPr>
                <p:cNvPr id="1226798" name="Rectangle 46"/>
                <p:cNvSpPr>
                  <a:spLocks noChangeArrowheads="1"/>
                </p:cNvSpPr>
                <p:nvPr/>
              </p:nvSpPr>
              <p:spPr bwMode="auto">
                <a:xfrm>
                  <a:off x="7765" y="10699"/>
                  <a:ext cx="1170" cy="30"/>
                </a:xfrm>
                <a:prstGeom prst="rect">
                  <a:avLst/>
                </a:prstGeom>
                <a:solidFill>
                  <a:srgbClr val="FF7C80"/>
                </a:solidFill>
                <a:ln w="6350">
                  <a:solidFill>
                    <a:schemeClr val="accent2"/>
                  </a:solidFill>
                  <a:miter lim="800000"/>
                  <a:headEnd/>
                  <a:tailEnd/>
                </a:ln>
              </p:spPr>
              <p:txBody>
                <a:bodyPr/>
                <a:lstStyle/>
                <a:p>
                  <a:endParaRPr lang="ru-RU"/>
                </a:p>
              </p:txBody>
            </p:sp>
            <p:sp>
              <p:nvSpPr>
                <p:cNvPr id="1226799" name="Rectangle 47"/>
                <p:cNvSpPr>
                  <a:spLocks noChangeArrowheads="1"/>
                </p:cNvSpPr>
                <p:nvPr/>
              </p:nvSpPr>
              <p:spPr bwMode="auto">
                <a:xfrm>
                  <a:off x="7765" y="11059"/>
                  <a:ext cx="1170" cy="45"/>
                </a:xfrm>
                <a:prstGeom prst="rect">
                  <a:avLst/>
                </a:prstGeom>
                <a:solidFill>
                  <a:srgbClr val="FF7C80"/>
                </a:solidFill>
                <a:ln w="9525">
                  <a:solidFill>
                    <a:schemeClr val="accent2"/>
                  </a:solidFill>
                  <a:miter lim="800000"/>
                  <a:headEnd/>
                  <a:tailEnd/>
                </a:ln>
              </p:spPr>
              <p:txBody>
                <a:bodyPr/>
                <a:lstStyle/>
                <a:p>
                  <a:endParaRPr lang="ru-RU"/>
                </a:p>
              </p:txBody>
            </p:sp>
            <p:sp>
              <p:nvSpPr>
                <p:cNvPr id="1226800" name="Rectangle 48"/>
                <p:cNvSpPr>
                  <a:spLocks noChangeArrowheads="1"/>
                </p:cNvSpPr>
                <p:nvPr/>
              </p:nvSpPr>
              <p:spPr bwMode="auto">
                <a:xfrm>
                  <a:off x="7765" y="11329"/>
                  <a:ext cx="1155" cy="45"/>
                </a:xfrm>
                <a:prstGeom prst="rect">
                  <a:avLst/>
                </a:prstGeom>
                <a:solidFill>
                  <a:srgbClr val="FF7C80"/>
                </a:solidFill>
                <a:ln w="9525">
                  <a:solidFill>
                    <a:schemeClr val="accent2"/>
                  </a:solidFill>
                  <a:miter lim="800000"/>
                  <a:headEnd/>
                  <a:tailEnd/>
                </a:ln>
              </p:spPr>
              <p:txBody>
                <a:bodyPr/>
                <a:lstStyle/>
                <a:p>
                  <a:endParaRPr lang="ru-RU"/>
                </a:p>
              </p:txBody>
            </p:sp>
            <p:sp>
              <p:nvSpPr>
                <p:cNvPr id="1226801" name="Rectangle 49"/>
                <p:cNvSpPr>
                  <a:spLocks noChangeArrowheads="1"/>
                </p:cNvSpPr>
                <p:nvPr/>
              </p:nvSpPr>
              <p:spPr bwMode="auto">
                <a:xfrm>
                  <a:off x="7765" y="10819"/>
                  <a:ext cx="105" cy="75"/>
                </a:xfrm>
                <a:prstGeom prst="rect">
                  <a:avLst/>
                </a:prstGeom>
                <a:solidFill>
                  <a:srgbClr val="FFFF66"/>
                </a:solidFill>
                <a:ln w="6350">
                  <a:solidFill>
                    <a:schemeClr val="accent2"/>
                  </a:solidFill>
                  <a:miter lim="800000"/>
                  <a:headEnd/>
                  <a:tailEnd/>
                </a:ln>
              </p:spPr>
              <p:txBody>
                <a:bodyPr/>
                <a:lstStyle/>
                <a:p>
                  <a:endParaRPr lang="ru-RU"/>
                </a:p>
              </p:txBody>
            </p:sp>
            <p:sp>
              <p:nvSpPr>
                <p:cNvPr id="1226802" name="Rectangle 50"/>
                <p:cNvSpPr>
                  <a:spLocks noChangeArrowheads="1"/>
                </p:cNvSpPr>
                <p:nvPr/>
              </p:nvSpPr>
              <p:spPr bwMode="auto">
                <a:xfrm>
                  <a:off x="8140" y="10819"/>
                  <a:ext cx="90" cy="75"/>
                </a:xfrm>
                <a:prstGeom prst="rect">
                  <a:avLst/>
                </a:prstGeom>
                <a:solidFill>
                  <a:srgbClr val="FFFF66"/>
                </a:solidFill>
                <a:ln w="6350">
                  <a:solidFill>
                    <a:schemeClr val="accent2"/>
                  </a:solidFill>
                  <a:miter lim="800000"/>
                  <a:headEnd/>
                  <a:tailEnd/>
                </a:ln>
              </p:spPr>
              <p:txBody>
                <a:bodyPr/>
                <a:lstStyle/>
                <a:p>
                  <a:endParaRPr lang="ru-RU"/>
                </a:p>
              </p:txBody>
            </p:sp>
            <p:sp>
              <p:nvSpPr>
                <p:cNvPr id="1226803" name="Rectangle 51"/>
                <p:cNvSpPr>
                  <a:spLocks noChangeArrowheads="1"/>
                </p:cNvSpPr>
                <p:nvPr/>
              </p:nvSpPr>
              <p:spPr bwMode="auto">
                <a:xfrm>
                  <a:off x="8470" y="10819"/>
                  <a:ext cx="105" cy="75"/>
                </a:xfrm>
                <a:prstGeom prst="rect">
                  <a:avLst/>
                </a:prstGeom>
                <a:solidFill>
                  <a:srgbClr val="FFFF66"/>
                </a:solidFill>
                <a:ln w="6350">
                  <a:solidFill>
                    <a:schemeClr val="accent2"/>
                  </a:solidFill>
                  <a:miter lim="800000"/>
                  <a:headEnd/>
                  <a:tailEnd/>
                </a:ln>
              </p:spPr>
              <p:txBody>
                <a:bodyPr/>
                <a:lstStyle/>
                <a:p>
                  <a:endParaRPr lang="ru-RU"/>
                </a:p>
              </p:txBody>
            </p:sp>
            <p:sp>
              <p:nvSpPr>
                <p:cNvPr id="1226804" name="Rectangle 52"/>
                <p:cNvSpPr>
                  <a:spLocks noChangeArrowheads="1"/>
                </p:cNvSpPr>
                <p:nvPr/>
              </p:nvSpPr>
              <p:spPr bwMode="auto">
                <a:xfrm>
                  <a:off x="8845" y="10819"/>
                  <a:ext cx="90" cy="75"/>
                </a:xfrm>
                <a:prstGeom prst="rect">
                  <a:avLst/>
                </a:prstGeom>
                <a:solidFill>
                  <a:srgbClr val="FFFF66"/>
                </a:solidFill>
                <a:ln w="6350">
                  <a:solidFill>
                    <a:schemeClr val="accent2"/>
                  </a:solidFill>
                  <a:miter lim="800000"/>
                  <a:headEnd/>
                  <a:tailEnd/>
                </a:ln>
              </p:spPr>
              <p:txBody>
                <a:bodyPr/>
                <a:lstStyle/>
                <a:p>
                  <a:endParaRPr lang="ru-RU"/>
                </a:p>
              </p:txBody>
            </p:sp>
            <p:sp>
              <p:nvSpPr>
                <p:cNvPr id="1226805" name="Rectangle 53"/>
                <p:cNvSpPr>
                  <a:spLocks noChangeArrowheads="1"/>
                </p:cNvSpPr>
                <p:nvPr/>
              </p:nvSpPr>
              <p:spPr bwMode="auto">
                <a:xfrm>
                  <a:off x="7765" y="11539"/>
                  <a:ext cx="105" cy="75"/>
                </a:xfrm>
                <a:prstGeom prst="rect">
                  <a:avLst/>
                </a:prstGeom>
                <a:solidFill>
                  <a:srgbClr val="FFFF66"/>
                </a:solidFill>
                <a:ln w="6350">
                  <a:solidFill>
                    <a:schemeClr val="accent2"/>
                  </a:solidFill>
                  <a:miter lim="800000"/>
                  <a:headEnd/>
                  <a:tailEnd/>
                </a:ln>
              </p:spPr>
              <p:txBody>
                <a:bodyPr/>
                <a:lstStyle/>
                <a:p>
                  <a:endParaRPr lang="ru-RU"/>
                </a:p>
              </p:txBody>
            </p:sp>
            <p:sp>
              <p:nvSpPr>
                <p:cNvPr id="1226806" name="Rectangle 54"/>
                <p:cNvSpPr>
                  <a:spLocks noChangeArrowheads="1"/>
                </p:cNvSpPr>
                <p:nvPr/>
              </p:nvSpPr>
              <p:spPr bwMode="auto">
                <a:xfrm>
                  <a:off x="8140" y="11539"/>
                  <a:ext cx="90" cy="75"/>
                </a:xfrm>
                <a:prstGeom prst="rect">
                  <a:avLst/>
                </a:prstGeom>
                <a:solidFill>
                  <a:srgbClr val="FFFF66"/>
                </a:solidFill>
                <a:ln w="6350">
                  <a:solidFill>
                    <a:schemeClr val="accent2"/>
                  </a:solidFill>
                  <a:miter lim="800000"/>
                  <a:headEnd/>
                  <a:tailEnd/>
                </a:ln>
              </p:spPr>
              <p:txBody>
                <a:bodyPr/>
                <a:lstStyle/>
                <a:p>
                  <a:endParaRPr lang="ru-RU"/>
                </a:p>
              </p:txBody>
            </p:sp>
            <p:sp>
              <p:nvSpPr>
                <p:cNvPr id="1226807" name="Rectangle 55"/>
                <p:cNvSpPr>
                  <a:spLocks noChangeArrowheads="1"/>
                </p:cNvSpPr>
                <p:nvPr/>
              </p:nvSpPr>
              <p:spPr bwMode="auto">
                <a:xfrm>
                  <a:off x="8470" y="11539"/>
                  <a:ext cx="105" cy="75"/>
                </a:xfrm>
                <a:prstGeom prst="rect">
                  <a:avLst/>
                </a:prstGeom>
                <a:solidFill>
                  <a:srgbClr val="FFFF66"/>
                </a:solidFill>
                <a:ln w="6350">
                  <a:solidFill>
                    <a:schemeClr val="accent2"/>
                  </a:solidFill>
                  <a:miter lim="800000"/>
                  <a:headEnd/>
                  <a:tailEnd/>
                </a:ln>
              </p:spPr>
              <p:txBody>
                <a:bodyPr/>
                <a:lstStyle/>
                <a:p>
                  <a:endParaRPr lang="ru-RU"/>
                </a:p>
              </p:txBody>
            </p:sp>
            <p:sp>
              <p:nvSpPr>
                <p:cNvPr id="1226808" name="Rectangle 56"/>
                <p:cNvSpPr>
                  <a:spLocks noChangeArrowheads="1"/>
                </p:cNvSpPr>
                <p:nvPr/>
              </p:nvSpPr>
              <p:spPr bwMode="auto">
                <a:xfrm>
                  <a:off x="8845" y="11539"/>
                  <a:ext cx="90" cy="75"/>
                </a:xfrm>
                <a:prstGeom prst="rect">
                  <a:avLst/>
                </a:prstGeom>
                <a:solidFill>
                  <a:srgbClr val="FFFF66"/>
                </a:solidFill>
                <a:ln w="6350">
                  <a:solidFill>
                    <a:schemeClr val="accent2"/>
                  </a:solidFill>
                  <a:miter lim="800000"/>
                  <a:headEnd/>
                  <a:tailEnd/>
                </a:ln>
              </p:spPr>
              <p:txBody>
                <a:bodyPr/>
                <a:lstStyle/>
                <a:p>
                  <a:endParaRPr lang="ru-RU"/>
                </a:p>
              </p:txBody>
            </p:sp>
            <p:sp>
              <p:nvSpPr>
                <p:cNvPr id="1226809" name="Freeform 57"/>
                <p:cNvSpPr>
                  <a:spLocks/>
                </p:cNvSpPr>
                <p:nvPr/>
              </p:nvSpPr>
              <p:spPr bwMode="auto">
                <a:xfrm>
                  <a:off x="7675" y="12124"/>
                  <a:ext cx="1" cy="990"/>
                </a:xfrm>
                <a:custGeom>
                  <a:avLst/>
                  <a:gdLst>
                    <a:gd name="T0" fmla="*/ 0 h 990"/>
                    <a:gd name="T1" fmla="*/ 165 h 990"/>
                    <a:gd name="T2" fmla="*/ 780 h 990"/>
                    <a:gd name="T3" fmla="*/ 990 h 990"/>
                    <a:gd name="T4" fmla="*/ 0 h 990"/>
                  </a:gdLst>
                  <a:ahLst/>
                  <a:cxnLst>
                    <a:cxn ang="0">
                      <a:pos x="0" y="T0"/>
                    </a:cxn>
                    <a:cxn ang="0">
                      <a:pos x="0" y="T1"/>
                    </a:cxn>
                    <a:cxn ang="0">
                      <a:pos x="0" y="T2"/>
                    </a:cxn>
                    <a:cxn ang="0">
                      <a:pos x="0" y="T3"/>
                    </a:cxn>
                    <a:cxn ang="0">
                      <a:pos x="0" y="T4"/>
                    </a:cxn>
                  </a:cxnLst>
                  <a:rect l="0" t="0" r="r" b="b"/>
                  <a:pathLst>
                    <a:path h="990">
                      <a:moveTo>
                        <a:pt x="0" y="0"/>
                      </a:moveTo>
                      <a:lnTo>
                        <a:pt x="0" y="165"/>
                      </a:lnTo>
                      <a:lnTo>
                        <a:pt x="0" y="780"/>
                      </a:lnTo>
                      <a:lnTo>
                        <a:pt x="0" y="990"/>
                      </a:lnTo>
                      <a:lnTo>
                        <a:pt x="0" y="0"/>
                      </a:lnTo>
                    </a:path>
                  </a:pathLst>
                </a:custGeom>
                <a:solidFill>
                  <a:schemeClr val="accent1"/>
                </a:solidFill>
                <a:ln w="19050" cmpd="sng">
                  <a:solidFill>
                    <a:schemeClr val="accent2"/>
                  </a:solidFill>
                  <a:prstDash val="solid"/>
                  <a:round/>
                  <a:headEnd/>
                  <a:tailEnd/>
                </a:ln>
              </p:spPr>
              <p:txBody>
                <a:bodyPr/>
                <a:lstStyle/>
                <a:p>
                  <a:endParaRPr lang="ru-RU"/>
                </a:p>
              </p:txBody>
            </p:sp>
            <p:sp>
              <p:nvSpPr>
                <p:cNvPr id="1226810" name="Freeform 58"/>
                <p:cNvSpPr>
                  <a:spLocks/>
                </p:cNvSpPr>
                <p:nvPr/>
              </p:nvSpPr>
              <p:spPr bwMode="auto">
                <a:xfrm>
                  <a:off x="7675" y="10264"/>
                  <a:ext cx="1" cy="570"/>
                </a:xfrm>
                <a:custGeom>
                  <a:avLst/>
                  <a:gdLst>
                    <a:gd name="T0" fmla="*/ 570 h 570"/>
                    <a:gd name="T1" fmla="*/ 465 h 570"/>
                    <a:gd name="T2" fmla="*/ 120 h 570"/>
                    <a:gd name="T3" fmla="*/ 0 h 570"/>
                    <a:gd name="T4" fmla="*/ 570 h 570"/>
                  </a:gdLst>
                  <a:ahLst/>
                  <a:cxnLst>
                    <a:cxn ang="0">
                      <a:pos x="0" y="T0"/>
                    </a:cxn>
                    <a:cxn ang="0">
                      <a:pos x="0" y="T1"/>
                    </a:cxn>
                    <a:cxn ang="0">
                      <a:pos x="0" y="T2"/>
                    </a:cxn>
                    <a:cxn ang="0">
                      <a:pos x="0" y="T3"/>
                    </a:cxn>
                    <a:cxn ang="0">
                      <a:pos x="0" y="T4"/>
                    </a:cxn>
                  </a:cxnLst>
                  <a:rect l="0" t="0" r="r" b="b"/>
                  <a:pathLst>
                    <a:path h="570">
                      <a:moveTo>
                        <a:pt x="0" y="570"/>
                      </a:moveTo>
                      <a:lnTo>
                        <a:pt x="0" y="465"/>
                      </a:lnTo>
                      <a:lnTo>
                        <a:pt x="0" y="120"/>
                      </a:lnTo>
                      <a:lnTo>
                        <a:pt x="0" y="0"/>
                      </a:lnTo>
                      <a:lnTo>
                        <a:pt x="0" y="570"/>
                      </a:lnTo>
                    </a:path>
                  </a:pathLst>
                </a:custGeom>
                <a:solidFill>
                  <a:schemeClr val="accent1"/>
                </a:solidFill>
                <a:ln w="19050" cmpd="sng">
                  <a:solidFill>
                    <a:schemeClr val="accent2"/>
                  </a:solidFill>
                  <a:prstDash val="solid"/>
                  <a:round/>
                  <a:headEnd/>
                  <a:tailEnd/>
                </a:ln>
              </p:spPr>
              <p:txBody>
                <a:bodyPr/>
                <a:lstStyle/>
                <a:p>
                  <a:endParaRPr lang="ru-RU"/>
                </a:p>
              </p:txBody>
            </p:sp>
          </p:grpSp>
          <p:grpSp>
            <p:nvGrpSpPr>
              <p:cNvPr id="1226811" name="Group 59"/>
              <p:cNvGrpSpPr>
                <a:grpSpLocks/>
              </p:cNvGrpSpPr>
              <p:nvPr/>
            </p:nvGrpSpPr>
            <p:grpSpPr bwMode="auto">
              <a:xfrm>
                <a:off x="3558" y="5810"/>
                <a:ext cx="224" cy="224"/>
                <a:chOff x="2269" y="6185"/>
                <a:chExt cx="236" cy="260"/>
              </a:xfrm>
            </p:grpSpPr>
            <p:sp>
              <p:nvSpPr>
                <p:cNvPr id="1226812" name="Rectangle 60"/>
                <p:cNvSpPr>
                  <a:spLocks noChangeArrowheads="1"/>
                </p:cNvSpPr>
                <p:nvPr/>
              </p:nvSpPr>
              <p:spPr bwMode="auto">
                <a:xfrm>
                  <a:off x="2269" y="6185"/>
                  <a:ext cx="236" cy="260"/>
                </a:xfrm>
                <a:prstGeom prst="rect">
                  <a:avLst/>
                </a:prstGeom>
                <a:solidFill>
                  <a:srgbClr val="FFFF66"/>
                </a:solidFill>
                <a:ln w="19050">
                  <a:solidFill>
                    <a:schemeClr val="accent2"/>
                  </a:solidFill>
                  <a:miter lim="800000"/>
                  <a:headEnd/>
                  <a:tailEnd/>
                </a:ln>
              </p:spPr>
              <p:txBody>
                <a:bodyPr/>
                <a:lstStyle/>
                <a:p>
                  <a:endParaRPr lang="ru-RU"/>
                </a:p>
              </p:txBody>
            </p:sp>
            <p:sp>
              <p:nvSpPr>
                <p:cNvPr id="1226813" name="Freeform 61"/>
                <p:cNvSpPr>
                  <a:spLocks/>
                </p:cNvSpPr>
                <p:nvPr/>
              </p:nvSpPr>
              <p:spPr bwMode="auto">
                <a:xfrm>
                  <a:off x="2317" y="6237"/>
                  <a:ext cx="141" cy="156"/>
                </a:xfrm>
                <a:custGeom>
                  <a:avLst/>
                  <a:gdLst>
                    <a:gd name="T0" fmla="*/ 707 w 707"/>
                    <a:gd name="T1" fmla="*/ 313 h 625"/>
                    <a:gd name="T2" fmla="*/ 704 w 707"/>
                    <a:gd name="T3" fmla="*/ 361 h 625"/>
                    <a:gd name="T4" fmla="*/ 691 w 707"/>
                    <a:gd name="T5" fmla="*/ 406 h 625"/>
                    <a:gd name="T6" fmla="*/ 672 w 707"/>
                    <a:gd name="T7" fmla="*/ 449 h 625"/>
                    <a:gd name="T8" fmla="*/ 646 w 707"/>
                    <a:gd name="T9" fmla="*/ 487 h 625"/>
                    <a:gd name="T10" fmla="*/ 615 w 707"/>
                    <a:gd name="T11" fmla="*/ 523 h 625"/>
                    <a:gd name="T12" fmla="*/ 579 w 707"/>
                    <a:gd name="T13" fmla="*/ 555 h 625"/>
                    <a:gd name="T14" fmla="*/ 536 w 707"/>
                    <a:gd name="T15" fmla="*/ 580 h 625"/>
                    <a:gd name="T16" fmla="*/ 491 w 707"/>
                    <a:gd name="T17" fmla="*/ 601 h 625"/>
                    <a:gd name="T18" fmla="*/ 441 w 707"/>
                    <a:gd name="T19" fmla="*/ 615 h 625"/>
                    <a:gd name="T20" fmla="*/ 389 w 707"/>
                    <a:gd name="T21" fmla="*/ 624 h 625"/>
                    <a:gd name="T22" fmla="*/ 335 w 707"/>
                    <a:gd name="T23" fmla="*/ 625 h 625"/>
                    <a:gd name="T24" fmla="*/ 282 w 707"/>
                    <a:gd name="T25" fmla="*/ 620 h 625"/>
                    <a:gd name="T26" fmla="*/ 232 w 707"/>
                    <a:gd name="T27" fmla="*/ 606 h 625"/>
                    <a:gd name="T28" fmla="*/ 184 w 707"/>
                    <a:gd name="T29" fmla="*/ 588 h 625"/>
                    <a:gd name="T30" fmla="*/ 142 w 707"/>
                    <a:gd name="T31" fmla="*/ 563 h 625"/>
                    <a:gd name="T32" fmla="*/ 103 w 707"/>
                    <a:gd name="T33" fmla="*/ 534 h 625"/>
                    <a:gd name="T34" fmla="*/ 69 w 707"/>
                    <a:gd name="T35" fmla="*/ 500 h 625"/>
                    <a:gd name="T36" fmla="*/ 42 w 707"/>
                    <a:gd name="T37" fmla="*/ 462 h 625"/>
                    <a:gd name="T38" fmla="*/ 21 w 707"/>
                    <a:gd name="T39" fmla="*/ 420 h 625"/>
                    <a:gd name="T40" fmla="*/ 7 w 707"/>
                    <a:gd name="T41" fmla="*/ 376 h 625"/>
                    <a:gd name="T42" fmla="*/ 0 w 707"/>
                    <a:gd name="T43" fmla="*/ 329 h 625"/>
                    <a:gd name="T44" fmla="*/ 1 w 707"/>
                    <a:gd name="T45" fmla="*/ 281 h 625"/>
                    <a:gd name="T46" fmla="*/ 11 w 707"/>
                    <a:gd name="T47" fmla="*/ 235 h 625"/>
                    <a:gd name="T48" fmla="*/ 27 w 707"/>
                    <a:gd name="T49" fmla="*/ 191 h 625"/>
                    <a:gd name="T50" fmla="*/ 51 w 707"/>
                    <a:gd name="T51" fmla="*/ 151 h 625"/>
                    <a:gd name="T52" fmla="*/ 81 w 707"/>
                    <a:gd name="T53" fmla="*/ 114 h 625"/>
                    <a:gd name="T54" fmla="*/ 116 w 707"/>
                    <a:gd name="T55" fmla="*/ 82 h 625"/>
                    <a:gd name="T56" fmla="*/ 156 w 707"/>
                    <a:gd name="T57" fmla="*/ 54 h 625"/>
                    <a:gd name="T58" fmla="*/ 201 w 707"/>
                    <a:gd name="T59" fmla="*/ 31 h 625"/>
                    <a:gd name="T60" fmla="*/ 248 w 707"/>
                    <a:gd name="T61" fmla="*/ 15 h 625"/>
                    <a:gd name="T62" fmla="*/ 299 w 707"/>
                    <a:gd name="T63" fmla="*/ 5 h 625"/>
                    <a:gd name="T64" fmla="*/ 353 w 707"/>
                    <a:gd name="T65" fmla="*/ 0 h 625"/>
                    <a:gd name="T66" fmla="*/ 408 w 707"/>
                    <a:gd name="T67" fmla="*/ 5 h 625"/>
                    <a:gd name="T68" fmla="*/ 459 w 707"/>
                    <a:gd name="T69" fmla="*/ 15 h 625"/>
                    <a:gd name="T70" fmla="*/ 506 w 707"/>
                    <a:gd name="T71" fmla="*/ 31 h 625"/>
                    <a:gd name="T72" fmla="*/ 551 w 707"/>
                    <a:gd name="T73" fmla="*/ 54 h 625"/>
                    <a:gd name="T74" fmla="*/ 591 w 707"/>
                    <a:gd name="T75" fmla="*/ 82 h 625"/>
                    <a:gd name="T76" fmla="*/ 626 w 707"/>
                    <a:gd name="T77" fmla="*/ 114 h 625"/>
                    <a:gd name="T78" fmla="*/ 656 w 707"/>
                    <a:gd name="T79" fmla="*/ 151 h 625"/>
                    <a:gd name="T80" fmla="*/ 680 w 707"/>
                    <a:gd name="T81" fmla="*/ 191 h 625"/>
                    <a:gd name="T82" fmla="*/ 696 w 707"/>
                    <a:gd name="T83" fmla="*/ 235 h 625"/>
                    <a:gd name="T84" fmla="*/ 705 w 707"/>
                    <a:gd name="T85" fmla="*/ 281 h 625"/>
                    <a:gd name="T86" fmla="*/ 707 w 707"/>
                    <a:gd name="T87" fmla="*/ 31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7" h="625">
                      <a:moveTo>
                        <a:pt x="353" y="0"/>
                      </a:moveTo>
                      <a:lnTo>
                        <a:pt x="353" y="313"/>
                      </a:lnTo>
                      <a:lnTo>
                        <a:pt x="707" y="313"/>
                      </a:lnTo>
                      <a:lnTo>
                        <a:pt x="707" y="329"/>
                      </a:lnTo>
                      <a:lnTo>
                        <a:pt x="705" y="345"/>
                      </a:lnTo>
                      <a:lnTo>
                        <a:pt x="704" y="361"/>
                      </a:lnTo>
                      <a:lnTo>
                        <a:pt x="700" y="376"/>
                      </a:lnTo>
                      <a:lnTo>
                        <a:pt x="696" y="392"/>
                      </a:lnTo>
                      <a:lnTo>
                        <a:pt x="691" y="406"/>
                      </a:lnTo>
                      <a:lnTo>
                        <a:pt x="686" y="420"/>
                      </a:lnTo>
                      <a:lnTo>
                        <a:pt x="680" y="435"/>
                      </a:lnTo>
                      <a:lnTo>
                        <a:pt x="672" y="449"/>
                      </a:lnTo>
                      <a:lnTo>
                        <a:pt x="665" y="462"/>
                      </a:lnTo>
                      <a:lnTo>
                        <a:pt x="656" y="475"/>
                      </a:lnTo>
                      <a:lnTo>
                        <a:pt x="646" y="487"/>
                      </a:lnTo>
                      <a:lnTo>
                        <a:pt x="637" y="500"/>
                      </a:lnTo>
                      <a:lnTo>
                        <a:pt x="626" y="512"/>
                      </a:lnTo>
                      <a:lnTo>
                        <a:pt x="615" y="523"/>
                      </a:lnTo>
                      <a:lnTo>
                        <a:pt x="604" y="534"/>
                      </a:lnTo>
                      <a:lnTo>
                        <a:pt x="591" y="545"/>
                      </a:lnTo>
                      <a:lnTo>
                        <a:pt x="579" y="555"/>
                      </a:lnTo>
                      <a:lnTo>
                        <a:pt x="565" y="563"/>
                      </a:lnTo>
                      <a:lnTo>
                        <a:pt x="551" y="572"/>
                      </a:lnTo>
                      <a:lnTo>
                        <a:pt x="536" y="580"/>
                      </a:lnTo>
                      <a:lnTo>
                        <a:pt x="523" y="588"/>
                      </a:lnTo>
                      <a:lnTo>
                        <a:pt x="506" y="594"/>
                      </a:lnTo>
                      <a:lnTo>
                        <a:pt x="491" y="601"/>
                      </a:lnTo>
                      <a:lnTo>
                        <a:pt x="475" y="606"/>
                      </a:lnTo>
                      <a:lnTo>
                        <a:pt x="459" y="612"/>
                      </a:lnTo>
                      <a:lnTo>
                        <a:pt x="441" y="615"/>
                      </a:lnTo>
                      <a:lnTo>
                        <a:pt x="425" y="620"/>
                      </a:lnTo>
                      <a:lnTo>
                        <a:pt x="408" y="622"/>
                      </a:lnTo>
                      <a:lnTo>
                        <a:pt x="389" y="624"/>
                      </a:lnTo>
                      <a:lnTo>
                        <a:pt x="372" y="625"/>
                      </a:lnTo>
                      <a:lnTo>
                        <a:pt x="353" y="625"/>
                      </a:lnTo>
                      <a:lnTo>
                        <a:pt x="335" y="625"/>
                      </a:lnTo>
                      <a:lnTo>
                        <a:pt x="317" y="624"/>
                      </a:lnTo>
                      <a:lnTo>
                        <a:pt x="299" y="622"/>
                      </a:lnTo>
                      <a:lnTo>
                        <a:pt x="282" y="620"/>
                      </a:lnTo>
                      <a:lnTo>
                        <a:pt x="265" y="615"/>
                      </a:lnTo>
                      <a:lnTo>
                        <a:pt x="248" y="612"/>
                      </a:lnTo>
                      <a:lnTo>
                        <a:pt x="232" y="606"/>
                      </a:lnTo>
                      <a:lnTo>
                        <a:pt x="216" y="601"/>
                      </a:lnTo>
                      <a:lnTo>
                        <a:pt x="201" y="594"/>
                      </a:lnTo>
                      <a:lnTo>
                        <a:pt x="184" y="588"/>
                      </a:lnTo>
                      <a:lnTo>
                        <a:pt x="169" y="580"/>
                      </a:lnTo>
                      <a:lnTo>
                        <a:pt x="156" y="572"/>
                      </a:lnTo>
                      <a:lnTo>
                        <a:pt x="142" y="563"/>
                      </a:lnTo>
                      <a:lnTo>
                        <a:pt x="128" y="555"/>
                      </a:lnTo>
                      <a:lnTo>
                        <a:pt x="116" y="545"/>
                      </a:lnTo>
                      <a:lnTo>
                        <a:pt x="103" y="534"/>
                      </a:lnTo>
                      <a:lnTo>
                        <a:pt x="92" y="523"/>
                      </a:lnTo>
                      <a:lnTo>
                        <a:pt x="81" y="512"/>
                      </a:lnTo>
                      <a:lnTo>
                        <a:pt x="69" y="500"/>
                      </a:lnTo>
                      <a:lnTo>
                        <a:pt x="59" y="487"/>
                      </a:lnTo>
                      <a:lnTo>
                        <a:pt x="51" y="475"/>
                      </a:lnTo>
                      <a:lnTo>
                        <a:pt x="42" y="462"/>
                      </a:lnTo>
                      <a:lnTo>
                        <a:pt x="34" y="449"/>
                      </a:lnTo>
                      <a:lnTo>
                        <a:pt x="27" y="435"/>
                      </a:lnTo>
                      <a:lnTo>
                        <a:pt x="21" y="420"/>
                      </a:lnTo>
                      <a:lnTo>
                        <a:pt x="16" y="406"/>
                      </a:lnTo>
                      <a:lnTo>
                        <a:pt x="11" y="392"/>
                      </a:lnTo>
                      <a:lnTo>
                        <a:pt x="7" y="376"/>
                      </a:lnTo>
                      <a:lnTo>
                        <a:pt x="3" y="361"/>
                      </a:lnTo>
                      <a:lnTo>
                        <a:pt x="1" y="345"/>
                      </a:lnTo>
                      <a:lnTo>
                        <a:pt x="0" y="329"/>
                      </a:lnTo>
                      <a:lnTo>
                        <a:pt x="0" y="313"/>
                      </a:lnTo>
                      <a:lnTo>
                        <a:pt x="0" y="297"/>
                      </a:lnTo>
                      <a:lnTo>
                        <a:pt x="1" y="281"/>
                      </a:lnTo>
                      <a:lnTo>
                        <a:pt x="3" y="266"/>
                      </a:lnTo>
                      <a:lnTo>
                        <a:pt x="7" y="250"/>
                      </a:lnTo>
                      <a:lnTo>
                        <a:pt x="11" y="235"/>
                      </a:lnTo>
                      <a:lnTo>
                        <a:pt x="16" y="220"/>
                      </a:lnTo>
                      <a:lnTo>
                        <a:pt x="21" y="205"/>
                      </a:lnTo>
                      <a:lnTo>
                        <a:pt x="27" y="191"/>
                      </a:lnTo>
                      <a:lnTo>
                        <a:pt x="34" y="178"/>
                      </a:lnTo>
                      <a:lnTo>
                        <a:pt x="42" y="164"/>
                      </a:lnTo>
                      <a:lnTo>
                        <a:pt x="51" y="151"/>
                      </a:lnTo>
                      <a:lnTo>
                        <a:pt x="59" y="138"/>
                      </a:lnTo>
                      <a:lnTo>
                        <a:pt x="69" y="126"/>
                      </a:lnTo>
                      <a:lnTo>
                        <a:pt x="81" y="114"/>
                      </a:lnTo>
                      <a:lnTo>
                        <a:pt x="92" y="103"/>
                      </a:lnTo>
                      <a:lnTo>
                        <a:pt x="103" y="92"/>
                      </a:lnTo>
                      <a:lnTo>
                        <a:pt x="116" y="82"/>
                      </a:lnTo>
                      <a:lnTo>
                        <a:pt x="128" y="72"/>
                      </a:lnTo>
                      <a:lnTo>
                        <a:pt x="142" y="63"/>
                      </a:lnTo>
                      <a:lnTo>
                        <a:pt x="156" y="54"/>
                      </a:lnTo>
                      <a:lnTo>
                        <a:pt x="169" y="45"/>
                      </a:lnTo>
                      <a:lnTo>
                        <a:pt x="184" y="38"/>
                      </a:lnTo>
                      <a:lnTo>
                        <a:pt x="201" y="31"/>
                      </a:lnTo>
                      <a:lnTo>
                        <a:pt x="216" y="26"/>
                      </a:lnTo>
                      <a:lnTo>
                        <a:pt x="232" y="19"/>
                      </a:lnTo>
                      <a:lnTo>
                        <a:pt x="248" y="15"/>
                      </a:lnTo>
                      <a:lnTo>
                        <a:pt x="265" y="10"/>
                      </a:lnTo>
                      <a:lnTo>
                        <a:pt x="282" y="7"/>
                      </a:lnTo>
                      <a:lnTo>
                        <a:pt x="299" y="5"/>
                      </a:lnTo>
                      <a:lnTo>
                        <a:pt x="317" y="2"/>
                      </a:lnTo>
                      <a:lnTo>
                        <a:pt x="335" y="1"/>
                      </a:lnTo>
                      <a:lnTo>
                        <a:pt x="353" y="0"/>
                      </a:lnTo>
                      <a:lnTo>
                        <a:pt x="372" y="1"/>
                      </a:lnTo>
                      <a:lnTo>
                        <a:pt x="389" y="2"/>
                      </a:lnTo>
                      <a:lnTo>
                        <a:pt x="408" y="5"/>
                      </a:lnTo>
                      <a:lnTo>
                        <a:pt x="425" y="7"/>
                      </a:lnTo>
                      <a:lnTo>
                        <a:pt x="441" y="10"/>
                      </a:lnTo>
                      <a:lnTo>
                        <a:pt x="459" y="15"/>
                      </a:lnTo>
                      <a:lnTo>
                        <a:pt x="475" y="19"/>
                      </a:lnTo>
                      <a:lnTo>
                        <a:pt x="491" y="26"/>
                      </a:lnTo>
                      <a:lnTo>
                        <a:pt x="506" y="31"/>
                      </a:lnTo>
                      <a:lnTo>
                        <a:pt x="523" y="38"/>
                      </a:lnTo>
                      <a:lnTo>
                        <a:pt x="536" y="45"/>
                      </a:lnTo>
                      <a:lnTo>
                        <a:pt x="551" y="54"/>
                      </a:lnTo>
                      <a:lnTo>
                        <a:pt x="565" y="63"/>
                      </a:lnTo>
                      <a:lnTo>
                        <a:pt x="579" y="72"/>
                      </a:lnTo>
                      <a:lnTo>
                        <a:pt x="591" y="82"/>
                      </a:lnTo>
                      <a:lnTo>
                        <a:pt x="604" y="92"/>
                      </a:lnTo>
                      <a:lnTo>
                        <a:pt x="615" y="103"/>
                      </a:lnTo>
                      <a:lnTo>
                        <a:pt x="626" y="114"/>
                      </a:lnTo>
                      <a:lnTo>
                        <a:pt x="637" y="126"/>
                      </a:lnTo>
                      <a:lnTo>
                        <a:pt x="646" y="138"/>
                      </a:lnTo>
                      <a:lnTo>
                        <a:pt x="656" y="151"/>
                      </a:lnTo>
                      <a:lnTo>
                        <a:pt x="665" y="164"/>
                      </a:lnTo>
                      <a:lnTo>
                        <a:pt x="672" y="178"/>
                      </a:lnTo>
                      <a:lnTo>
                        <a:pt x="680" y="191"/>
                      </a:lnTo>
                      <a:lnTo>
                        <a:pt x="686" y="205"/>
                      </a:lnTo>
                      <a:lnTo>
                        <a:pt x="691" y="220"/>
                      </a:lnTo>
                      <a:lnTo>
                        <a:pt x="696" y="235"/>
                      </a:lnTo>
                      <a:lnTo>
                        <a:pt x="700" y="250"/>
                      </a:lnTo>
                      <a:lnTo>
                        <a:pt x="704" y="266"/>
                      </a:lnTo>
                      <a:lnTo>
                        <a:pt x="705" y="281"/>
                      </a:lnTo>
                      <a:lnTo>
                        <a:pt x="707" y="297"/>
                      </a:lnTo>
                      <a:lnTo>
                        <a:pt x="707" y="313"/>
                      </a:lnTo>
                      <a:lnTo>
                        <a:pt x="707" y="313"/>
                      </a:lnTo>
                    </a:path>
                  </a:pathLst>
                </a:custGeom>
                <a:solidFill>
                  <a:srgbClr val="FFE7FF"/>
                </a:solidFill>
                <a:ln w="19050" cmpd="sng">
                  <a:solidFill>
                    <a:schemeClr val="accent2"/>
                  </a:solidFill>
                  <a:prstDash val="solid"/>
                  <a:round/>
                  <a:headEnd/>
                  <a:tailEnd/>
                </a:ln>
              </p:spPr>
              <p:txBody>
                <a:bodyPr/>
                <a:lstStyle/>
                <a:p>
                  <a:endParaRPr lang="ru-RU"/>
                </a:p>
              </p:txBody>
            </p:sp>
          </p:grpSp>
        </p:grpSp>
        <p:sp>
          <p:nvSpPr>
            <p:cNvPr id="1226814" name="Line 62"/>
            <p:cNvSpPr>
              <a:spLocks noChangeShapeType="1"/>
            </p:cNvSpPr>
            <p:nvPr/>
          </p:nvSpPr>
          <p:spPr bwMode="auto">
            <a:xfrm flipH="1">
              <a:off x="5079" y="2277"/>
              <a:ext cx="62" cy="249"/>
            </a:xfrm>
            <a:prstGeom prst="line">
              <a:avLst/>
            </a:prstGeom>
            <a:noFill/>
            <a:ln w="38100">
              <a:solidFill>
                <a:srgbClr val="808000"/>
              </a:solidFill>
              <a:prstDash val="sys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grpSp>
          <p:nvGrpSpPr>
            <p:cNvPr id="1226815" name="Group 63"/>
            <p:cNvGrpSpPr>
              <a:grpSpLocks/>
            </p:cNvGrpSpPr>
            <p:nvPr/>
          </p:nvGrpSpPr>
          <p:grpSpPr bwMode="auto">
            <a:xfrm>
              <a:off x="479" y="1709"/>
              <a:ext cx="343" cy="566"/>
              <a:chOff x="2354" y="4130"/>
              <a:chExt cx="627" cy="1036"/>
            </a:xfrm>
          </p:grpSpPr>
          <p:grpSp>
            <p:nvGrpSpPr>
              <p:cNvPr id="1226816" name="Group 64"/>
              <p:cNvGrpSpPr>
                <a:grpSpLocks/>
              </p:cNvGrpSpPr>
              <p:nvPr/>
            </p:nvGrpSpPr>
            <p:grpSpPr bwMode="auto">
              <a:xfrm flipH="1">
                <a:off x="2354" y="4130"/>
                <a:ext cx="627" cy="1036"/>
                <a:chOff x="6235" y="10264"/>
                <a:chExt cx="2850" cy="2850"/>
              </a:xfrm>
            </p:grpSpPr>
            <p:sp>
              <p:nvSpPr>
                <p:cNvPr id="1226817" name="Rectangle 65"/>
                <p:cNvSpPr>
                  <a:spLocks noChangeArrowheads="1"/>
                </p:cNvSpPr>
                <p:nvPr/>
              </p:nvSpPr>
              <p:spPr bwMode="auto">
                <a:xfrm>
                  <a:off x="6235" y="10264"/>
                  <a:ext cx="2850" cy="2850"/>
                </a:xfrm>
                <a:prstGeom prst="rect">
                  <a:avLst/>
                </a:prstGeom>
                <a:solidFill>
                  <a:schemeClr val="accent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18" name="Freeform 66"/>
                <p:cNvSpPr>
                  <a:spLocks noEditPoints="1"/>
                </p:cNvSpPr>
                <p:nvPr/>
              </p:nvSpPr>
              <p:spPr bwMode="auto">
                <a:xfrm>
                  <a:off x="6235" y="10264"/>
                  <a:ext cx="2850" cy="2850"/>
                </a:xfrm>
                <a:custGeom>
                  <a:avLst/>
                  <a:gdLst>
                    <a:gd name="T0" fmla="*/ 1200 w 2850"/>
                    <a:gd name="T1" fmla="*/ 225 h 2850"/>
                    <a:gd name="T2" fmla="*/ 225 w 2850"/>
                    <a:gd name="T3" fmla="*/ 315 h 2850"/>
                    <a:gd name="T4" fmla="*/ 0 w 2850"/>
                    <a:gd name="T5" fmla="*/ 570 h 2850"/>
                    <a:gd name="T6" fmla="*/ 1440 w 2850"/>
                    <a:gd name="T7" fmla="*/ 1860 h 2850"/>
                    <a:gd name="T8" fmla="*/ 0 w 2850"/>
                    <a:gd name="T9" fmla="*/ 570 h 2850"/>
                    <a:gd name="T10" fmla="*/ 2700 w 2850"/>
                    <a:gd name="T11" fmla="*/ 165 h 2850"/>
                    <a:gd name="T12" fmla="*/ 1530 w 2850"/>
                    <a:gd name="T13" fmla="*/ 210 h 2850"/>
                    <a:gd name="T14" fmla="*/ 1530 w 2850"/>
                    <a:gd name="T15" fmla="*/ 435 h 2850"/>
                    <a:gd name="T16" fmla="*/ 2700 w 2850"/>
                    <a:gd name="T17" fmla="*/ 465 h 2850"/>
                    <a:gd name="T18" fmla="*/ 1530 w 2850"/>
                    <a:gd name="T19" fmla="*/ 435 h 2850"/>
                    <a:gd name="T20" fmla="*/ 2700 w 2850"/>
                    <a:gd name="T21" fmla="*/ 795 h 2850"/>
                    <a:gd name="T22" fmla="*/ 1530 w 2850"/>
                    <a:gd name="T23" fmla="*/ 840 h 2850"/>
                    <a:gd name="T24" fmla="*/ 1530 w 2850"/>
                    <a:gd name="T25" fmla="*/ 1065 h 2850"/>
                    <a:gd name="T26" fmla="*/ 2685 w 2850"/>
                    <a:gd name="T27" fmla="*/ 1110 h 2850"/>
                    <a:gd name="T28" fmla="*/ 1530 w 2850"/>
                    <a:gd name="T29" fmla="*/ 1065 h 2850"/>
                    <a:gd name="T30" fmla="*/ 1635 w 2850"/>
                    <a:gd name="T31" fmla="*/ 555 h 2850"/>
                    <a:gd name="T32" fmla="*/ 1530 w 2850"/>
                    <a:gd name="T33" fmla="*/ 630 h 2850"/>
                    <a:gd name="T34" fmla="*/ 1905 w 2850"/>
                    <a:gd name="T35" fmla="*/ 555 h 2850"/>
                    <a:gd name="T36" fmla="*/ 1995 w 2850"/>
                    <a:gd name="T37" fmla="*/ 630 h 2850"/>
                    <a:gd name="T38" fmla="*/ 1905 w 2850"/>
                    <a:gd name="T39" fmla="*/ 555 h 2850"/>
                    <a:gd name="T40" fmla="*/ 2340 w 2850"/>
                    <a:gd name="T41" fmla="*/ 555 h 2850"/>
                    <a:gd name="T42" fmla="*/ 2235 w 2850"/>
                    <a:gd name="T43" fmla="*/ 630 h 2850"/>
                    <a:gd name="T44" fmla="*/ 2610 w 2850"/>
                    <a:gd name="T45" fmla="*/ 555 h 2850"/>
                    <a:gd name="T46" fmla="*/ 2700 w 2850"/>
                    <a:gd name="T47" fmla="*/ 630 h 2850"/>
                    <a:gd name="T48" fmla="*/ 2610 w 2850"/>
                    <a:gd name="T49" fmla="*/ 555 h 2850"/>
                    <a:gd name="T50" fmla="*/ 1635 w 2850"/>
                    <a:gd name="T51" fmla="*/ 1275 h 2850"/>
                    <a:gd name="T52" fmla="*/ 1530 w 2850"/>
                    <a:gd name="T53" fmla="*/ 1350 h 2850"/>
                    <a:gd name="T54" fmla="*/ 1905 w 2850"/>
                    <a:gd name="T55" fmla="*/ 1275 h 2850"/>
                    <a:gd name="T56" fmla="*/ 1995 w 2850"/>
                    <a:gd name="T57" fmla="*/ 1350 h 2850"/>
                    <a:gd name="T58" fmla="*/ 1905 w 2850"/>
                    <a:gd name="T59" fmla="*/ 1275 h 2850"/>
                    <a:gd name="T60" fmla="*/ 2340 w 2850"/>
                    <a:gd name="T61" fmla="*/ 1275 h 2850"/>
                    <a:gd name="T62" fmla="*/ 2235 w 2850"/>
                    <a:gd name="T63" fmla="*/ 1350 h 2850"/>
                    <a:gd name="T64" fmla="*/ 2610 w 2850"/>
                    <a:gd name="T65" fmla="*/ 1275 h 2850"/>
                    <a:gd name="T66" fmla="*/ 2700 w 2850"/>
                    <a:gd name="T67" fmla="*/ 1350 h 2850"/>
                    <a:gd name="T68" fmla="*/ 2610 w 2850"/>
                    <a:gd name="T69" fmla="*/ 1275 h 2850"/>
                    <a:gd name="T70" fmla="*/ 1440 w 2850"/>
                    <a:gd name="T71" fmla="*/ 2025 h 2850"/>
                    <a:gd name="T72" fmla="*/ 1440 w 2850"/>
                    <a:gd name="T73" fmla="*/ 2850 h 2850"/>
                    <a:gd name="T74" fmla="*/ 1440 w 2850"/>
                    <a:gd name="T75" fmla="*/ 570 h 2850"/>
                    <a:gd name="T76" fmla="*/ 1440 w 2850"/>
                    <a:gd name="T77" fmla="*/ 120 h 2850"/>
                    <a:gd name="T78" fmla="*/ 1440 w 2850"/>
                    <a:gd name="T79" fmla="*/ 570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0" h="2850">
                      <a:moveTo>
                        <a:pt x="225" y="225"/>
                      </a:moveTo>
                      <a:lnTo>
                        <a:pt x="1200" y="225"/>
                      </a:lnTo>
                      <a:lnTo>
                        <a:pt x="1200" y="315"/>
                      </a:lnTo>
                      <a:lnTo>
                        <a:pt x="225" y="315"/>
                      </a:lnTo>
                      <a:lnTo>
                        <a:pt x="225" y="225"/>
                      </a:lnTo>
                      <a:close/>
                      <a:moveTo>
                        <a:pt x="0" y="570"/>
                      </a:moveTo>
                      <a:lnTo>
                        <a:pt x="1440" y="570"/>
                      </a:lnTo>
                      <a:lnTo>
                        <a:pt x="1440" y="1860"/>
                      </a:lnTo>
                      <a:lnTo>
                        <a:pt x="2850" y="1860"/>
                      </a:lnTo>
                      <a:lnTo>
                        <a:pt x="0" y="570"/>
                      </a:lnTo>
                      <a:close/>
                      <a:moveTo>
                        <a:pt x="1530" y="165"/>
                      </a:moveTo>
                      <a:lnTo>
                        <a:pt x="2700" y="165"/>
                      </a:lnTo>
                      <a:lnTo>
                        <a:pt x="2700" y="210"/>
                      </a:lnTo>
                      <a:lnTo>
                        <a:pt x="1530" y="210"/>
                      </a:lnTo>
                      <a:lnTo>
                        <a:pt x="1530" y="165"/>
                      </a:lnTo>
                      <a:close/>
                      <a:moveTo>
                        <a:pt x="1530" y="435"/>
                      </a:moveTo>
                      <a:lnTo>
                        <a:pt x="2700" y="435"/>
                      </a:lnTo>
                      <a:lnTo>
                        <a:pt x="2700" y="465"/>
                      </a:lnTo>
                      <a:lnTo>
                        <a:pt x="1530" y="465"/>
                      </a:lnTo>
                      <a:lnTo>
                        <a:pt x="1530" y="435"/>
                      </a:lnTo>
                      <a:close/>
                      <a:moveTo>
                        <a:pt x="1530" y="795"/>
                      </a:moveTo>
                      <a:lnTo>
                        <a:pt x="2700" y="795"/>
                      </a:lnTo>
                      <a:lnTo>
                        <a:pt x="2700" y="840"/>
                      </a:lnTo>
                      <a:lnTo>
                        <a:pt x="1530" y="840"/>
                      </a:lnTo>
                      <a:lnTo>
                        <a:pt x="1530" y="795"/>
                      </a:lnTo>
                      <a:close/>
                      <a:moveTo>
                        <a:pt x="1530" y="1065"/>
                      </a:moveTo>
                      <a:lnTo>
                        <a:pt x="2685" y="1065"/>
                      </a:lnTo>
                      <a:lnTo>
                        <a:pt x="2685" y="1110"/>
                      </a:lnTo>
                      <a:lnTo>
                        <a:pt x="1530" y="1110"/>
                      </a:lnTo>
                      <a:lnTo>
                        <a:pt x="1530" y="1065"/>
                      </a:lnTo>
                      <a:close/>
                      <a:moveTo>
                        <a:pt x="1530" y="555"/>
                      </a:moveTo>
                      <a:lnTo>
                        <a:pt x="1635" y="555"/>
                      </a:lnTo>
                      <a:lnTo>
                        <a:pt x="1635" y="630"/>
                      </a:lnTo>
                      <a:lnTo>
                        <a:pt x="1530" y="630"/>
                      </a:lnTo>
                      <a:lnTo>
                        <a:pt x="1530" y="555"/>
                      </a:lnTo>
                      <a:close/>
                      <a:moveTo>
                        <a:pt x="1905" y="555"/>
                      </a:moveTo>
                      <a:lnTo>
                        <a:pt x="1995" y="555"/>
                      </a:lnTo>
                      <a:lnTo>
                        <a:pt x="1995" y="630"/>
                      </a:lnTo>
                      <a:lnTo>
                        <a:pt x="1905" y="630"/>
                      </a:lnTo>
                      <a:lnTo>
                        <a:pt x="1905" y="555"/>
                      </a:lnTo>
                      <a:close/>
                      <a:moveTo>
                        <a:pt x="2235" y="555"/>
                      </a:moveTo>
                      <a:lnTo>
                        <a:pt x="2340" y="555"/>
                      </a:lnTo>
                      <a:lnTo>
                        <a:pt x="2340" y="630"/>
                      </a:lnTo>
                      <a:lnTo>
                        <a:pt x="2235" y="630"/>
                      </a:lnTo>
                      <a:lnTo>
                        <a:pt x="2235" y="555"/>
                      </a:lnTo>
                      <a:close/>
                      <a:moveTo>
                        <a:pt x="2610" y="555"/>
                      </a:moveTo>
                      <a:lnTo>
                        <a:pt x="2700" y="555"/>
                      </a:lnTo>
                      <a:lnTo>
                        <a:pt x="2700" y="630"/>
                      </a:lnTo>
                      <a:lnTo>
                        <a:pt x="2610" y="630"/>
                      </a:lnTo>
                      <a:lnTo>
                        <a:pt x="2610" y="555"/>
                      </a:lnTo>
                      <a:close/>
                      <a:moveTo>
                        <a:pt x="1530" y="1275"/>
                      </a:moveTo>
                      <a:lnTo>
                        <a:pt x="1635" y="1275"/>
                      </a:lnTo>
                      <a:lnTo>
                        <a:pt x="1635" y="1350"/>
                      </a:lnTo>
                      <a:lnTo>
                        <a:pt x="1530" y="1350"/>
                      </a:lnTo>
                      <a:lnTo>
                        <a:pt x="1530" y="1275"/>
                      </a:lnTo>
                      <a:close/>
                      <a:moveTo>
                        <a:pt x="1905" y="1275"/>
                      </a:moveTo>
                      <a:lnTo>
                        <a:pt x="1995" y="1275"/>
                      </a:lnTo>
                      <a:lnTo>
                        <a:pt x="1995" y="1350"/>
                      </a:lnTo>
                      <a:lnTo>
                        <a:pt x="1905" y="1350"/>
                      </a:lnTo>
                      <a:lnTo>
                        <a:pt x="1905" y="1275"/>
                      </a:lnTo>
                      <a:close/>
                      <a:moveTo>
                        <a:pt x="2235" y="1275"/>
                      </a:moveTo>
                      <a:lnTo>
                        <a:pt x="2340" y="1275"/>
                      </a:lnTo>
                      <a:lnTo>
                        <a:pt x="2340" y="1350"/>
                      </a:lnTo>
                      <a:lnTo>
                        <a:pt x="2235" y="1350"/>
                      </a:lnTo>
                      <a:lnTo>
                        <a:pt x="2235" y="1275"/>
                      </a:lnTo>
                      <a:close/>
                      <a:moveTo>
                        <a:pt x="2610" y="1275"/>
                      </a:moveTo>
                      <a:lnTo>
                        <a:pt x="2700" y="1275"/>
                      </a:lnTo>
                      <a:lnTo>
                        <a:pt x="2700" y="1350"/>
                      </a:lnTo>
                      <a:lnTo>
                        <a:pt x="2610" y="1350"/>
                      </a:lnTo>
                      <a:lnTo>
                        <a:pt x="2610" y="1275"/>
                      </a:lnTo>
                      <a:close/>
                      <a:moveTo>
                        <a:pt x="1440" y="1860"/>
                      </a:moveTo>
                      <a:lnTo>
                        <a:pt x="1440" y="2025"/>
                      </a:lnTo>
                      <a:lnTo>
                        <a:pt x="1440" y="2640"/>
                      </a:lnTo>
                      <a:lnTo>
                        <a:pt x="1440" y="2850"/>
                      </a:lnTo>
                      <a:lnTo>
                        <a:pt x="1440" y="1860"/>
                      </a:lnTo>
                      <a:close/>
                      <a:moveTo>
                        <a:pt x="1440" y="570"/>
                      </a:moveTo>
                      <a:lnTo>
                        <a:pt x="1440" y="465"/>
                      </a:lnTo>
                      <a:lnTo>
                        <a:pt x="1440" y="120"/>
                      </a:lnTo>
                      <a:lnTo>
                        <a:pt x="1440" y="0"/>
                      </a:lnTo>
                      <a:lnTo>
                        <a:pt x="1440" y="570"/>
                      </a:lnTo>
                      <a:close/>
                    </a:path>
                  </a:pathLst>
                </a:custGeom>
                <a:solidFill>
                  <a:schemeClr val="accent1"/>
                </a:solidFill>
                <a:ln w="19050" cmpd="sng">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19" name="Rectangle 67"/>
                <p:cNvSpPr>
                  <a:spLocks noChangeArrowheads="1"/>
                </p:cNvSpPr>
                <p:nvPr/>
              </p:nvSpPr>
              <p:spPr bwMode="auto">
                <a:xfrm>
                  <a:off x="6235" y="10264"/>
                  <a:ext cx="2850" cy="2850"/>
                </a:xfrm>
                <a:prstGeom prst="rect">
                  <a:avLst/>
                </a:prstGeom>
                <a:solidFill>
                  <a:srgbClr val="E1F2F3"/>
                </a:solidFill>
                <a:ln w="19050">
                  <a:solidFill>
                    <a:schemeClr val="accent2"/>
                  </a:solidFill>
                  <a:miter lim="800000"/>
                  <a:headEnd/>
                  <a:tailEnd/>
                </a:ln>
                <a:effectLst>
                  <a:outerShdw dist="35921" dir="2700000" algn="ctr" rotWithShape="0">
                    <a:srgbClr val="FF9933"/>
                  </a:outerShdw>
                </a:effectLst>
              </p:spPr>
              <p:txBody>
                <a:bodyPr/>
                <a:lstStyle/>
                <a:p>
                  <a:endParaRPr lang="ru-RU"/>
                </a:p>
              </p:txBody>
            </p:sp>
            <p:sp>
              <p:nvSpPr>
                <p:cNvPr id="1226820" name="Rectangle 68"/>
                <p:cNvSpPr>
                  <a:spLocks noChangeArrowheads="1"/>
                </p:cNvSpPr>
                <p:nvPr/>
              </p:nvSpPr>
              <p:spPr bwMode="auto">
                <a:xfrm>
                  <a:off x="6460" y="10489"/>
                  <a:ext cx="975" cy="90"/>
                </a:xfrm>
                <a:prstGeom prst="rect">
                  <a:avLst/>
                </a:prstGeom>
                <a:solidFill>
                  <a:srgbClr val="FFFF66"/>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21" name="Freeform 69"/>
                <p:cNvSpPr>
                  <a:spLocks/>
                </p:cNvSpPr>
                <p:nvPr/>
              </p:nvSpPr>
              <p:spPr bwMode="auto">
                <a:xfrm>
                  <a:off x="6235" y="10834"/>
                  <a:ext cx="2850" cy="1290"/>
                </a:xfrm>
                <a:custGeom>
                  <a:avLst/>
                  <a:gdLst>
                    <a:gd name="T0" fmla="*/ 0 w 2850"/>
                    <a:gd name="T1" fmla="*/ 0 h 1290"/>
                    <a:gd name="T2" fmla="*/ 1440 w 2850"/>
                    <a:gd name="T3" fmla="*/ 0 h 1290"/>
                    <a:gd name="T4" fmla="*/ 1440 w 2850"/>
                    <a:gd name="T5" fmla="*/ 1290 h 1290"/>
                    <a:gd name="T6" fmla="*/ 2850 w 2850"/>
                    <a:gd name="T7" fmla="*/ 1290 h 1290"/>
                  </a:gdLst>
                  <a:ahLst/>
                  <a:cxnLst>
                    <a:cxn ang="0">
                      <a:pos x="T0" y="T1"/>
                    </a:cxn>
                    <a:cxn ang="0">
                      <a:pos x="T2" y="T3"/>
                    </a:cxn>
                    <a:cxn ang="0">
                      <a:pos x="T4" y="T5"/>
                    </a:cxn>
                    <a:cxn ang="0">
                      <a:pos x="T6" y="T7"/>
                    </a:cxn>
                  </a:cxnLst>
                  <a:rect l="0" t="0" r="r" b="b"/>
                  <a:pathLst>
                    <a:path w="2850" h="1290">
                      <a:moveTo>
                        <a:pt x="0" y="0"/>
                      </a:moveTo>
                      <a:lnTo>
                        <a:pt x="1440" y="0"/>
                      </a:lnTo>
                      <a:lnTo>
                        <a:pt x="1440" y="1290"/>
                      </a:lnTo>
                      <a:lnTo>
                        <a:pt x="2850" y="1290"/>
                      </a:lnTo>
                    </a:path>
                  </a:pathLst>
                </a:custGeom>
                <a:solidFill>
                  <a:srgbClr val="E1F2F3"/>
                </a:solidFill>
                <a:ln w="19050"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22" name="Rectangle 70"/>
                <p:cNvSpPr>
                  <a:spLocks noChangeArrowheads="1"/>
                </p:cNvSpPr>
                <p:nvPr/>
              </p:nvSpPr>
              <p:spPr bwMode="auto">
                <a:xfrm>
                  <a:off x="7765" y="10429"/>
                  <a:ext cx="1170" cy="45"/>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23" name="Rectangle 71"/>
                <p:cNvSpPr>
                  <a:spLocks noChangeArrowheads="1"/>
                </p:cNvSpPr>
                <p:nvPr/>
              </p:nvSpPr>
              <p:spPr bwMode="auto">
                <a:xfrm>
                  <a:off x="7765" y="10699"/>
                  <a:ext cx="1170" cy="3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24" name="Rectangle 72"/>
                <p:cNvSpPr>
                  <a:spLocks noChangeArrowheads="1"/>
                </p:cNvSpPr>
                <p:nvPr/>
              </p:nvSpPr>
              <p:spPr bwMode="auto">
                <a:xfrm>
                  <a:off x="7765" y="11059"/>
                  <a:ext cx="1170" cy="45"/>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25" name="Rectangle 73"/>
                <p:cNvSpPr>
                  <a:spLocks noChangeArrowheads="1"/>
                </p:cNvSpPr>
                <p:nvPr/>
              </p:nvSpPr>
              <p:spPr bwMode="auto">
                <a:xfrm>
                  <a:off x="7765" y="11329"/>
                  <a:ext cx="1155" cy="45"/>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26" name="Rectangle 74"/>
                <p:cNvSpPr>
                  <a:spLocks noChangeArrowheads="1"/>
                </p:cNvSpPr>
                <p:nvPr/>
              </p:nvSpPr>
              <p:spPr bwMode="auto">
                <a:xfrm>
                  <a:off x="7765" y="10819"/>
                  <a:ext cx="105" cy="75"/>
                </a:xfrm>
                <a:prstGeom prst="rect">
                  <a:avLst/>
                </a:prstGeom>
                <a:solidFill>
                  <a:srgbClr val="FFFF66"/>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27" name="Rectangle 75"/>
                <p:cNvSpPr>
                  <a:spLocks noChangeArrowheads="1"/>
                </p:cNvSpPr>
                <p:nvPr/>
              </p:nvSpPr>
              <p:spPr bwMode="auto">
                <a:xfrm>
                  <a:off x="8140" y="10819"/>
                  <a:ext cx="90" cy="75"/>
                </a:xfrm>
                <a:prstGeom prst="rect">
                  <a:avLst/>
                </a:prstGeom>
                <a:solidFill>
                  <a:srgbClr val="FFFF66"/>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28" name="Rectangle 76"/>
                <p:cNvSpPr>
                  <a:spLocks noChangeArrowheads="1"/>
                </p:cNvSpPr>
                <p:nvPr/>
              </p:nvSpPr>
              <p:spPr bwMode="auto">
                <a:xfrm>
                  <a:off x="8470" y="10819"/>
                  <a:ext cx="105" cy="75"/>
                </a:xfrm>
                <a:prstGeom prst="rect">
                  <a:avLst/>
                </a:prstGeom>
                <a:solidFill>
                  <a:srgbClr val="FFFF66"/>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29" name="Rectangle 77"/>
                <p:cNvSpPr>
                  <a:spLocks noChangeArrowheads="1"/>
                </p:cNvSpPr>
                <p:nvPr/>
              </p:nvSpPr>
              <p:spPr bwMode="auto">
                <a:xfrm>
                  <a:off x="8845" y="10819"/>
                  <a:ext cx="90" cy="75"/>
                </a:xfrm>
                <a:prstGeom prst="rect">
                  <a:avLst/>
                </a:prstGeom>
                <a:solidFill>
                  <a:srgbClr val="FFFF66"/>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30" name="Rectangle 78"/>
                <p:cNvSpPr>
                  <a:spLocks noChangeArrowheads="1"/>
                </p:cNvSpPr>
                <p:nvPr/>
              </p:nvSpPr>
              <p:spPr bwMode="auto">
                <a:xfrm>
                  <a:off x="7765" y="11539"/>
                  <a:ext cx="105" cy="75"/>
                </a:xfrm>
                <a:prstGeom prst="rect">
                  <a:avLst/>
                </a:prstGeom>
                <a:solidFill>
                  <a:srgbClr val="FFFF66"/>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31" name="Rectangle 79"/>
                <p:cNvSpPr>
                  <a:spLocks noChangeArrowheads="1"/>
                </p:cNvSpPr>
                <p:nvPr/>
              </p:nvSpPr>
              <p:spPr bwMode="auto">
                <a:xfrm>
                  <a:off x="8140" y="11539"/>
                  <a:ext cx="90" cy="75"/>
                </a:xfrm>
                <a:prstGeom prst="rect">
                  <a:avLst/>
                </a:prstGeom>
                <a:solidFill>
                  <a:srgbClr val="FFFF66"/>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32" name="Rectangle 80"/>
                <p:cNvSpPr>
                  <a:spLocks noChangeArrowheads="1"/>
                </p:cNvSpPr>
                <p:nvPr/>
              </p:nvSpPr>
              <p:spPr bwMode="auto">
                <a:xfrm>
                  <a:off x="8470" y="11539"/>
                  <a:ext cx="105" cy="75"/>
                </a:xfrm>
                <a:prstGeom prst="rect">
                  <a:avLst/>
                </a:prstGeom>
                <a:solidFill>
                  <a:srgbClr val="FFFF66"/>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33" name="Rectangle 81"/>
                <p:cNvSpPr>
                  <a:spLocks noChangeArrowheads="1"/>
                </p:cNvSpPr>
                <p:nvPr/>
              </p:nvSpPr>
              <p:spPr bwMode="auto">
                <a:xfrm>
                  <a:off x="8845" y="11539"/>
                  <a:ext cx="90" cy="75"/>
                </a:xfrm>
                <a:prstGeom prst="rect">
                  <a:avLst/>
                </a:prstGeom>
                <a:solidFill>
                  <a:srgbClr val="FFFF66"/>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34" name="Freeform 82"/>
                <p:cNvSpPr>
                  <a:spLocks/>
                </p:cNvSpPr>
                <p:nvPr/>
              </p:nvSpPr>
              <p:spPr bwMode="auto">
                <a:xfrm>
                  <a:off x="7675" y="12124"/>
                  <a:ext cx="1" cy="990"/>
                </a:xfrm>
                <a:custGeom>
                  <a:avLst/>
                  <a:gdLst>
                    <a:gd name="T0" fmla="*/ 0 h 990"/>
                    <a:gd name="T1" fmla="*/ 165 h 990"/>
                    <a:gd name="T2" fmla="*/ 780 h 990"/>
                    <a:gd name="T3" fmla="*/ 990 h 990"/>
                    <a:gd name="T4" fmla="*/ 0 h 990"/>
                  </a:gdLst>
                  <a:ahLst/>
                  <a:cxnLst>
                    <a:cxn ang="0">
                      <a:pos x="0" y="T0"/>
                    </a:cxn>
                    <a:cxn ang="0">
                      <a:pos x="0" y="T1"/>
                    </a:cxn>
                    <a:cxn ang="0">
                      <a:pos x="0" y="T2"/>
                    </a:cxn>
                    <a:cxn ang="0">
                      <a:pos x="0" y="T3"/>
                    </a:cxn>
                    <a:cxn ang="0">
                      <a:pos x="0" y="T4"/>
                    </a:cxn>
                  </a:cxnLst>
                  <a:rect l="0" t="0" r="r" b="b"/>
                  <a:pathLst>
                    <a:path h="990">
                      <a:moveTo>
                        <a:pt x="0" y="0"/>
                      </a:moveTo>
                      <a:lnTo>
                        <a:pt x="0" y="165"/>
                      </a:lnTo>
                      <a:lnTo>
                        <a:pt x="0" y="780"/>
                      </a:lnTo>
                      <a:lnTo>
                        <a:pt x="0" y="990"/>
                      </a:lnTo>
                      <a:lnTo>
                        <a:pt x="0" y="0"/>
                      </a:lnTo>
                    </a:path>
                  </a:pathLst>
                </a:custGeom>
                <a:solidFill>
                  <a:schemeClr val="accent1"/>
                </a:solidFill>
                <a:ln w="19050"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35" name="Freeform 83"/>
                <p:cNvSpPr>
                  <a:spLocks/>
                </p:cNvSpPr>
                <p:nvPr/>
              </p:nvSpPr>
              <p:spPr bwMode="auto">
                <a:xfrm>
                  <a:off x="7675" y="10264"/>
                  <a:ext cx="1" cy="570"/>
                </a:xfrm>
                <a:custGeom>
                  <a:avLst/>
                  <a:gdLst>
                    <a:gd name="T0" fmla="*/ 570 h 570"/>
                    <a:gd name="T1" fmla="*/ 465 h 570"/>
                    <a:gd name="T2" fmla="*/ 120 h 570"/>
                    <a:gd name="T3" fmla="*/ 0 h 570"/>
                    <a:gd name="T4" fmla="*/ 570 h 570"/>
                  </a:gdLst>
                  <a:ahLst/>
                  <a:cxnLst>
                    <a:cxn ang="0">
                      <a:pos x="0" y="T0"/>
                    </a:cxn>
                    <a:cxn ang="0">
                      <a:pos x="0" y="T1"/>
                    </a:cxn>
                    <a:cxn ang="0">
                      <a:pos x="0" y="T2"/>
                    </a:cxn>
                    <a:cxn ang="0">
                      <a:pos x="0" y="T3"/>
                    </a:cxn>
                    <a:cxn ang="0">
                      <a:pos x="0" y="T4"/>
                    </a:cxn>
                  </a:cxnLst>
                  <a:rect l="0" t="0" r="r" b="b"/>
                  <a:pathLst>
                    <a:path h="570">
                      <a:moveTo>
                        <a:pt x="0" y="570"/>
                      </a:moveTo>
                      <a:lnTo>
                        <a:pt x="0" y="465"/>
                      </a:lnTo>
                      <a:lnTo>
                        <a:pt x="0" y="120"/>
                      </a:lnTo>
                      <a:lnTo>
                        <a:pt x="0" y="0"/>
                      </a:lnTo>
                      <a:lnTo>
                        <a:pt x="0" y="570"/>
                      </a:lnTo>
                    </a:path>
                  </a:pathLst>
                </a:custGeom>
                <a:solidFill>
                  <a:schemeClr val="accent1"/>
                </a:solidFill>
                <a:ln w="19050"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grpSp>
          <p:grpSp>
            <p:nvGrpSpPr>
              <p:cNvPr id="1226836" name="Group 84"/>
              <p:cNvGrpSpPr>
                <a:grpSpLocks/>
              </p:cNvGrpSpPr>
              <p:nvPr/>
            </p:nvGrpSpPr>
            <p:grpSpPr bwMode="auto">
              <a:xfrm>
                <a:off x="2701" y="4578"/>
                <a:ext cx="224" cy="224"/>
                <a:chOff x="2269" y="6185"/>
                <a:chExt cx="236" cy="260"/>
              </a:xfrm>
            </p:grpSpPr>
            <p:sp>
              <p:nvSpPr>
                <p:cNvPr id="1226837" name="Rectangle 85"/>
                <p:cNvSpPr>
                  <a:spLocks noChangeArrowheads="1"/>
                </p:cNvSpPr>
                <p:nvPr/>
              </p:nvSpPr>
              <p:spPr bwMode="auto">
                <a:xfrm>
                  <a:off x="2269" y="6185"/>
                  <a:ext cx="236" cy="260"/>
                </a:xfrm>
                <a:prstGeom prst="rect">
                  <a:avLst/>
                </a:prstGeom>
                <a:solidFill>
                  <a:srgbClr val="FFFF66"/>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6838" name="Freeform 86"/>
                <p:cNvSpPr>
                  <a:spLocks/>
                </p:cNvSpPr>
                <p:nvPr/>
              </p:nvSpPr>
              <p:spPr bwMode="auto">
                <a:xfrm>
                  <a:off x="2317" y="6237"/>
                  <a:ext cx="141" cy="156"/>
                </a:xfrm>
                <a:custGeom>
                  <a:avLst/>
                  <a:gdLst>
                    <a:gd name="T0" fmla="*/ 707 w 707"/>
                    <a:gd name="T1" fmla="*/ 313 h 625"/>
                    <a:gd name="T2" fmla="*/ 704 w 707"/>
                    <a:gd name="T3" fmla="*/ 361 h 625"/>
                    <a:gd name="T4" fmla="*/ 691 w 707"/>
                    <a:gd name="T5" fmla="*/ 406 h 625"/>
                    <a:gd name="T6" fmla="*/ 672 w 707"/>
                    <a:gd name="T7" fmla="*/ 449 h 625"/>
                    <a:gd name="T8" fmla="*/ 646 w 707"/>
                    <a:gd name="T9" fmla="*/ 487 h 625"/>
                    <a:gd name="T10" fmla="*/ 615 w 707"/>
                    <a:gd name="T11" fmla="*/ 523 h 625"/>
                    <a:gd name="T12" fmla="*/ 579 w 707"/>
                    <a:gd name="T13" fmla="*/ 555 h 625"/>
                    <a:gd name="T14" fmla="*/ 536 w 707"/>
                    <a:gd name="T15" fmla="*/ 580 h 625"/>
                    <a:gd name="T16" fmla="*/ 491 w 707"/>
                    <a:gd name="T17" fmla="*/ 601 h 625"/>
                    <a:gd name="T18" fmla="*/ 441 w 707"/>
                    <a:gd name="T19" fmla="*/ 615 h 625"/>
                    <a:gd name="T20" fmla="*/ 389 w 707"/>
                    <a:gd name="T21" fmla="*/ 624 h 625"/>
                    <a:gd name="T22" fmla="*/ 335 w 707"/>
                    <a:gd name="T23" fmla="*/ 625 h 625"/>
                    <a:gd name="T24" fmla="*/ 282 w 707"/>
                    <a:gd name="T25" fmla="*/ 620 h 625"/>
                    <a:gd name="T26" fmla="*/ 232 w 707"/>
                    <a:gd name="T27" fmla="*/ 606 h 625"/>
                    <a:gd name="T28" fmla="*/ 184 w 707"/>
                    <a:gd name="T29" fmla="*/ 588 h 625"/>
                    <a:gd name="T30" fmla="*/ 142 w 707"/>
                    <a:gd name="T31" fmla="*/ 563 h 625"/>
                    <a:gd name="T32" fmla="*/ 103 w 707"/>
                    <a:gd name="T33" fmla="*/ 534 h 625"/>
                    <a:gd name="T34" fmla="*/ 69 w 707"/>
                    <a:gd name="T35" fmla="*/ 500 h 625"/>
                    <a:gd name="T36" fmla="*/ 42 w 707"/>
                    <a:gd name="T37" fmla="*/ 462 h 625"/>
                    <a:gd name="T38" fmla="*/ 21 w 707"/>
                    <a:gd name="T39" fmla="*/ 420 h 625"/>
                    <a:gd name="T40" fmla="*/ 7 w 707"/>
                    <a:gd name="T41" fmla="*/ 376 h 625"/>
                    <a:gd name="T42" fmla="*/ 0 w 707"/>
                    <a:gd name="T43" fmla="*/ 329 h 625"/>
                    <a:gd name="T44" fmla="*/ 1 w 707"/>
                    <a:gd name="T45" fmla="*/ 281 h 625"/>
                    <a:gd name="T46" fmla="*/ 11 w 707"/>
                    <a:gd name="T47" fmla="*/ 235 h 625"/>
                    <a:gd name="T48" fmla="*/ 27 w 707"/>
                    <a:gd name="T49" fmla="*/ 191 h 625"/>
                    <a:gd name="T50" fmla="*/ 51 w 707"/>
                    <a:gd name="T51" fmla="*/ 151 h 625"/>
                    <a:gd name="T52" fmla="*/ 81 w 707"/>
                    <a:gd name="T53" fmla="*/ 114 h 625"/>
                    <a:gd name="T54" fmla="*/ 116 w 707"/>
                    <a:gd name="T55" fmla="*/ 82 h 625"/>
                    <a:gd name="T56" fmla="*/ 156 w 707"/>
                    <a:gd name="T57" fmla="*/ 54 h 625"/>
                    <a:gd name="T58" fmla="*/ 201 w 707"/>
                    <a:gd name="T59" fmla="*/ 31 h 625"/>
                    <a:gd name="T60" fmla="*/ 248 w 707"/>
                    <a:gd name="T61" fmla="*/ 15 h 625"/>
                    <a:gd name="T62" fmla="*/ 299 w 707"/>
                    <a:gd name="T63" fmla="*/ 5 h 625"/>
                    <a:gd name="T64" fmla="*/ 353 w 707"/>
                    <a:gd name="T65" fmla="*/ 0 h 625"/>
                    <a:gd name="T66" fmla="*/ 408 w 707"/>
                    <a:gd name="T67" fmla="*/ 5 h 625"/>
                    <a:gd name="T68" fmla="*/ 459 w 707"/>
                    <a:gd name="T69" fmla="*/ 15 h 625"/>
                    <a:gd name="T70" fmla="*/ 506 w 707"/>
                    <a:gd name="T71" fmla="*/ 31 h 625"/>
                    <a:gd name="T72" fmla="*/ 551 w 707"/>
                    <a:gd name="T73" fmla="*/ 54 h 625"/>
                    <a:gd name="T74" fmla="*/ 591 w 707"/>
                    <a:gd name="T75" fmla="*/ 82 h 625"/>
                    <a:gd name="T76" fmla="*/ 626 w 707"/>
                    <a:gd name="T77" fmla="*/ 114 h 625"/>
                    <a:gd name="T78" fmla="*/ 656 w 707"/>
                    <a:gd name="T79" fmla="*/ 151 h 625"/>
                    <a:gd name="T80" fmla="*/ 680 w 707"/>
                    <a:gd name="T81" fmla="*/ 191 h 625"/>
                    <a:gd name="T82" fmla="*/ 696 w 707"/>
                    <a:gd name="T83" fmla="*/ 235 h 625"/>
                    <a:gd name="T84" fmla="*/ 705 w 707"/>
                    <a:gd name="T85" fmla="*/ 281 h 625"/>
                    <a:gd name="T86" fmla="*/ 707 w 707"/>
                    <a:gd name="T87" fmla="*/ 31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07" h="625">
                      <a:moveTo>
                        <a:pt x="353" y="0"/>
                      </a:moveTo>
                      <a:lnTo>
                        <a:pt x="353" y="313"/>
                      </a:lnTo>
                      <a:lnTo>
                        <a:pt x="707" y="313"/>
                      </a:lnTo>
                      <a:lnTo>
                        <a:pt x="707" y="329"/>
                      </a:lnTo>
                      <a:lnTo>
                        <a:pt x="705" y="345"/>
                      </a:lnTo>
                      <a:lnTo>
                        <a:pt x="704" y="361"/>
                      </a:lnTo>
                      <a:lnTo>
                        <a:pt x="700" y="376"/>
                      </a:lnTo>
                      <a:lnTo>
                        <a:pt x="696" y="392"/>
                      </a:lnTo>
                      <a:lnTo>
                        <a:pt x="691" y="406"/>
                      </a:lnTo>
                      <a:lnTo>
                        <a:pt x="686" y="420"/>
                      </a:lnTo>
                      <a:lnTo>
                        <a:pt x="680" y="435"/>
                      </a:lnTo>
                      <a:lnTo>
                        <a:pt x="672" y="449"/>
                      </a:lnTo>
                      <a:lnTo>
                        <a:pt x="665" y="462"/>
                      </a:lnTo>
                      <a:lnTo>
                        <a:pt x="656" y="475"/>
                      </a:lnTo>
                      <a:lnTo>
                        <a:pt x="646" y="487"/>
                      </a:lnTo>
                      <a:lnTo>
                        <a:pt x="637" y="500"/>
                      </a:lnTo>
                      <a:lnTo>
                        <a:pt x="626" y="512"/>
                      </a:lnTo>
                      <a:lnTo>
                        <a:pt x="615" y="523"/>
                      </a:lnTo>
                      <a:lnTo>
                        <a:pt x="604" y="534"/>
                      </a:lnTo>
                      <a:lnTo>
                        <a:pt x="591" y="545"/>
                      </a:lnTo>
                      <a:lnTo>
                        <a:pt x="579" y="555"/>
                      </a:lnTo>
                      <a:lnTo>
                        <a:pt x="565" y="563"/>
                      </a:lnTo>
                      <a:lnTo>
                        <a:pt x="551" y="572"/>
                      </a:lnTo>
                      <a:lnTo>
                        <a:pt x="536" y="580"/>
                      </a:lnTo>
                      <a:lnTo>
                        <a:pt x="523" y="588"/>
                      </a:lnTo>
                      <a:lnTo>
                        <a:pt x="506" y="594"/>
                      </a:lnTo>
                      <a:lnTo>
                        <a:pt x="491" y="601"/>
                      </a:lnTo>
                      <a:lnTo>
                        <a:pt x="475" y="606"/>
                      </a:lnTo>
                      <a:lnTo>
                        <a:pt x="459" y="612"/>
                      </a:lnTo>
                      <a:lnTo>
                        <a:pt x="441" y="615"/>
                      </a:lnTo>
                      <a:lnTo>
                        <a:pt x="425" y="620"/>
                      </a:lnTo>
                      <a:lnTo>
                        <a:pt x="408" y="622"/>
                      </a:lnTo>
                      <a:lnTo>
                        <a:pt x="389" y="624"/>
                      </a:lnTo>
                      <a:lnTo>
                        <a:pt x="372" y="625"/>
                      </a:lnTo>
                      <a:lnTo>
                        <a:pt x="353" y="625"/>
                      </a:lnTo>
                      <a:lnTo>
                        <a:pt x="335" y="625"/>
                      </a:lnTo>
                      <a:lnTo>
                        <a:pt x="317" y="624"/>
                      </a:lnTo>
                      <a:lnTo>
                        <a:pt x="299" y="622"/>
                      </a:lnTo>
                      <a:lnTo>
                        <a:pt x="282" y="620"/>
                      </a:lnTo>
                      <a:lnTo>
                        <a:pt x="265" y="615"/>
                      </a:lnTo>
                      <a:lnTo>
                        <a:pt x="248" y="612"/>
                      </a:lnTo>
                      <a:lnTo>
                        <a:pt x="232" y="606"/>
                      </a:lnTo>
                      <a:lnTo>
                        <a:pt x="216" y="601"/>
                      </a:lnTo>
                      <a:lnTo>
                        <a:pt x="201" y="594"/>
                      </a:lnTo>
                      <a:lnTo>
                        <a:pt x="184" y="588"/>
                      </a:lnTo>
                      <a:lnTo>
                        <a:pt x="169" y="580"/>
                      </a:lnTo>
                      <a:lnTo>
                        <a:pt x="156" y="572"/>
                      </a:lnTo>
                      <a:lnTo>
                        <a:pt x="142" y="563"/>
                      </a:lnTo>
                      <a:lnTo>
                        <a:pt x="128" y="555"/>
                      </a:lnTo>
                      <a:lnTo>
                        <a:pt x="116" y="545"/>
                      </a:lnTo>
                      <a:lnTo>
                        <a:pt x="103" y="534"/>
                      </a:lnTo>
                      <a:lnTo>
                        <a:pt x="92" y="523"/>
                      </a:lnTo>
                      <a:lnTo>
                        <a:pt x="81" y="512"/>
                      </a:lnTo>
                      <a:lnTo>
                        <a:pt x="69" y="500"/>
                      </a:lnTo>
                      <a:lnTo>
                        <a:pt x="59" y="487"/>
                      </a:lnTo>
                      <a:lnTo>
                        <a:pt x="51" y="475"/>
                      </a:lnTo>
                      <a:lnTo>
                        <a:pt x="42" y="462"/>
                      </a:lnTo>
                      <a:lnTo>
                        <a:pt x="34" y="449"/>
                      </a:lnTo>
                      <a:lnTo>
                        <a:pt x="27" y="435"/>
                      </a:lnTo>
                      <a:lnTo>
                        <a:pt x="21" y="420"/>
                      </a:lnTo>
                      <a:lnTo>
                        <a:pt x="16" y="406"/>
                      </a:lnTo>
                      <a:lnTo>
                        <a:pt x="11" y="392"/>
                      </a:lnTo>
                      <a:lnTo>
                        <a:pt x="7" y="376"/>
                      </a:lnTo>
                      <a:lnTo>
                        <a:pt x="3" y="361"/>
                      </a:lnTo>
                      <a:lnTo>
                        <a:pt x="1" y="345"/>
                      </a:lnTo>
                      <a:lnTo>
                        <a:pt x="0" y="329"/>
                      </a:lnTo>
                      <a:lnTo>
                        <a:pt x="0" y="313"/>
                      </a:lnTo>
                      <a:lnTo>
                        <a:pt x="0" y="297"/>
                      </a:lnTo>
                      <a:lnTo>
                        <a:pt x="1" y="281"/>
                      </a:lnTo>
                      <a:lnTo>
                        <a:pt x="3" y="266"/>
                      </a:lnTo>
                      <a:lnTo>
                        <a:pt x="7" y="250"/>
                      </a:lnTo>
                      <a:lnTo>
                        <a:pt x="11" y="235"/>
                      </a:lnTo>
                      <a:lnTo>
                        <a:pt x="16" y="220"/>
                      </a:lnTo>
                      <a:lnTo>
                        <a:pt x="21" y="205"/>
                      </a:lnTo>
                      <a:lnTo>
                        <a:pt x="27" y="191"/>
                      </a:lnTo>
                      <a:lnTo>
                        <a:pt x="34" y="178"/>
                      </a:lnTo>
                      <a:lnTo>
                        <a:pt x="42" y="164"/>
                      </a:lnTo>
                      <a:lnTo>
                        <a:pt x="51" y="151"/>
                      </a:lnTo>
                      <a:lnTo>
                        <a:pt x="59" y="138"/>
                      </a:lnTo>
                      <a:lnTo>
                        <a:pt x="69" y="126"/>
                      </a:lnTo>
                      <a:lnTo>
                        <a:pt x="81" y="114"/>
                      </a:lnTo>
                      <a:lnTo>
                        <a:pt x="92" y="103"/>
                      </a:lnTo>
                      <a:lnTo>
                        <a:pt x="103" y="92"/>
                      </a:lnTo>
                      <a:lnTo>
                        <a:pt x="116" y="82"/>
                      </a:lnTo>
                      <a:lnTo>
                        <a:pt x="128" y="72"/>
                      </a:lnTo>
                      <a:lnTo>
                        <a:pt x="142" y="63"/>
                      </a:lnTo>
                      <a:lnTo>
                        <a:pt x="156" y="54"/>
                      </a:lnTo>
                      <a:lnTo>
                        <a:pt x="169" y="45"/>
                      </a:lnTo>
                      <a:lnTo>
                        <a:pt x="184" y="38"/>
                      </a:lnTo>
                      <a:lnTo>
                        <a:pt x="201" y="31"/>
                      </a:lnTo>
                      <a:lnTo>
                        <a:pt x="216" y="26"/>
                      </a:lnTo>
                      <a:lnTo>
                        <a:pt x="232" y="19"/>
                      </a:lnTo>
                      <a:lnTo>
                        <a:pt x="248" y="15"/>
                      </a:lnTo>
                      <a:lnTo>
                        <a:pt x="265" y="10"/>
                      </a:lnTo>
                      <a:lnTo>
                        <a:pt x="282" y="7"/>
                      </a:lnTo>
                      <a:lnTo>
                        <a:pt x="299" y="5"/>
                      </a:lnTo>
                      <a:lnTo>
                        <a:pt x="317" y="2"/>
                      </a:lnTo>
                      <a:lnTo>
                        <a:pt x="335" y="1"/>
                      </a:lnTo>
                      <a:lnTo>
                        <a:pt x="353" y="0"/>
                      </a:lnTo>
                      <a:lnTo>
                        <a:pt x="372" y="1"/>
                      </a:lnTo>
                      <a:lnTo>
                        <a:pt x="389" y="2"/>
                      </a:lnTo>
                      <a:lnTo>
                        <a:pt x="408" y="5"/>
                      </a:lnTo>
                      <a:lnTo>
                        <a:pt x="425" y="7"/>
                      </a:lnTo>
                      <a:lnTo>
                        <a:pt x="441" y="10"/>
                      </a:lnTo>
                      <a:lnTo>
                        <a:pt x="459" y="15"/>
                      </a:lnTo>
                      <a:lnTo>
                        <a:pt x="475" y="19"/>
                      </a:lnTo>
                      <a:lnTo>
                        <a:pt x="491" y="26"/>
                      </a:lnTo>
                      <a:lnTo>
                        <a:pt x="506" y="31"/>
                      </a:lnTo>
                      <a:lnTo>
                        <a:pt x="523" y="38"/>
                      </a:lnTo>
                      <a:lnTo>
                        <a:pt x="536" y="45"/>
                      </a:lnTo>
                      <a:lnTo>
                        <a:pt x="551" y="54"/>
                      </a:lnTo>
                      <a:lnTo>
                        <a:pt x="565" y="63"/>
                      </a:lnTo>
                      <a:lnTo>
                        <a:pt x="579" y="72"/>
                      </a:lnTo>
                      <a:lnTo>
                        <a:pt x="591" y="82"/>
                      </a:lnTo>
                      <a:lnTo>
                        <a:pt x="604" y="92"/>
                      </a:lnTo>
                      <a:lnTo>
                        <a:pt x="615" y="103"/>
                      </a:lnTo>
                      <a:lnTo>
                        <a:pt x="626" y="114"/>
                      </a:lnTo>
                      <a:lnTo>
                        <a:pt x="637" y="126"/>
                      </a:lnTo>
                      <a:lnTo>
                        <a:pt x="646" y="138"/>
                      </a:lnTo>
                      <a:lnTo>
                        <a:pt x="656" y="151"/>
                      </a:lnTo>
                      <a:lnTo>
                        <a:pt x="665" y="164"/>
                      </a:lnTo>
                      <a:lnTo>
                        <a:pt x="672" y="178"/>
                      </a:lnTo>
                      <a:lnTo>
                        <a:pt x="680" y="191"/>
                      </a:lnTo>
                      <a:lnTo>
                        <a:pt x="686" y="205"/>
                      </a:lnTo>
                      <a:lnTo>
                        <a:pt x="691" y="220"/>
                      </a:lnTo>
                      <a:lnTo>
                        <a:pt x="696" y="235"/>
                      </a:lnTo>
                      <a:lnTo>
                        <a:pt x="700" y="250"/>
                      </a:lnTo>
                      <a:lnTo>
                        <a:pt x="704" y="266"/>
                      </a:lnTo>
                      <a:lnTo>
                        <a:pt x="705" y="281"/>
                      </a:lnTo>
                      <a:lnTo>
                        <a:pt x="707" y="297"/>
                      </a:lnTo>
                      <a:lnTo>
                        <a:pt x="707" y="313"/>
                      </a:lnTo>
                      <a:lnTo>
                        <a:pt x="707" y="313"/>
                      </a:lnTo>
                    </a:path>
                  </a:pathLst>
                </a:custGeom>
                <a:solidFill>
                  <a:srgbClr val="FFE7FF"/>
                </a:solidFill>
                <a:ln w="19050"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grpSp>
        </p:grpSp>
        <p:sp>
          <p:nvSpPr>
            <p:cNvPr id="1226839" name="Line 87"/>
            <p:cNvSpPr>
              <a:spLocks noChangeShapeType="1"/>
            </p:cNvSpPr>
            <p:nvPr/>
          </p:nvSpPr>
          <p:spPr bwMode="auto">
            <a:xfrm flipH="1" flipV="1">
              <a:off x="682" y="2277"/>
              <a:ext cx="125" cy="218"/>
            </a:xfrm>
            <a:prstGeom prst="line">
              <a:avLst/>
            </a:prstGeom>
            <a:noFill/>
            <a:ln w="38100">
              <a:solidFill>
                <a:srgbClr val="808000"/>
              </a:solidFill>
              <a:prstDash val="sys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6840" name="Line 88"/>
            <p:cNvSpPr>
              <a:spLocks noChangeShapeType="1"/>
            </p:cNvSpPr>
            <p:nvPr/>
          </p:nvSpPr>
          <p:spPr bwMode="auto">
            <a:xfrm flipV="1">
              <a:off x="4626" y="2931"/>
              <a:ext cx="281" cy="124"/>
            </a:xfrm>
            <a:prstGeom prst="line">
              <a:avLst/>
            </a:prstGeom>
            <a:noFill/>
            <a:ln w="38100">
              <a:solidFill>
                <a:srgbClr val="808000"/>
              </a:solidFill>
              <a:prstDash val="lgDashDot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6841" name="Line 89"/>
            <p:cNvSpPr>
              <a:spLocks noChangeShapeType="1"/>
            </p:cNvSpPr>
            <p:nvPr/>
          </p:nvSpPr>
          <p:spPr bwMode="auto">
            <a:xfrm flipV="1">
              <a:off x="4034" y="3149"/>
              <a:ext cx="312" cy="124"/>
            </a:xfrm>
            <a:prstGeom prst="line">
              <a:avLst/>
            </a:prstGeom>
            <a:noFill/>
            <a:ln w="38100">
              <a:solidFill>
                <a:srgbClr val="808000"/>
              </a:solidFill>
              <a:prstDash val="lgDashDot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grpSp>
          <p:nvGrpSpPr>
            <p:cNvPr id="1226842" name="Group 90"/>
            <p:cNvGrpSpPr>
              <a:grpSpLocks/>
            </p:cNvGrpSpPr>
            <p:nvPr/>
          </p:nvGrpSpPr>
          <p:grpSpPr bwMode="auto">
            <a:xfrm>
              <a:off x="3660" y="3553"/>
              <a:ext cx="405" cy="281"/>
              <a:chOff x="6965" y="8145"/>
              <a:chExt cx="741" cy="513"/>
            </a:xfrm>
          </p:grpSpPr>
          <p:sp>
            <p:nvSpPr>
              <p:cNvPr id="1226843" name="Line 91"/>
              <p:cNvSpPr>
                <a:spLocks noChangeShapeType="1"/>
              </p:cNvSpPr>
              <p:nvPr/>
            </p:nvSpPr>
            <p:spPr bwMode="auto">
              <a:xfrm>
                <a:off x="7364" y="8145"/>
                <a:ext cx="342" cy="399"/>
              </a:xfrm>
              <a:prstGeom prst="line">
                <a:avLst/>
              </a:prstGeom>
              <a:noFill/>
              <a:ln w="38100">
                <a:solidFill>
                  <a:srgbClr val="808000"/>
                </a:solidFill>
                <a:prstDash val="lgDashDot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6844" name="Line 92"/>
              <p:cNvSpPr>
                <a:spLocks noChangeShapeType="1"/>
              </p:cNvSpPr>
              <p:nvPr/>
            </p:nvSpPr>
            <p:spPr bwMode="auto">
              <a:xfrm flipH="1">
                <a:off x="6965" y="8145"/>
                <a:ext cx="285" cy="456"/>
              </a:xfrm>
              <a:prstGeom prst="line">
                <a:avLst/>
              </a:prstGeom>
              <a:noFill/>
              <a:ln w="38100">
                <a:solidFill>
                  <a:srgbClr val="808000"/>
                </a:solidFill>
                <a:prstDash val="lgDashDot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6845" name="Line 93"/>
              <p:cNvSpPr>
                <a:spLocks noChangeShapeType="1"/>
              </p:cNvSpPr>
              <p:nvPr/>
            </p:nvSpPr>
            <p:spPr bwMode="auto">
              <a:xfrm>
                <a:off x="7307" y="8145"/>
                <a:ext cx="57" cy="513"/>
              </a:xfrm>
              <a:prstGeom prst="line">
                <a:avLst/>
              </a:prstGeom>
              <a:noFill/>
              <a:ln w="38100">
                <a:solidFill>
                  <a:srgbClr val="808000"/>
                </a:solidFill>
                <a:prstDash val="lgDashDot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grpSp>
        <p:sp>
          <p:nvSpPr>
            <p:cNvPr id="1226846" name="Line 94"/>
            <p:cNvSpPr>
              <a:spLocks noChangeShapeType="1"/>
            </p:cNvSpPr>
            <p:nvPr/>
          </p:nvSpPr>
          <p:spPr bwMode="auto">
            <a:xfrm flipV="1">
              <a:off x="3379" y="3367"/>
              <a:ext cx="374" cy="124"/>
            </a:xfrm>
            <a:prstGeom prst="line">
              <a:avLst/>
            </a:prstGeom>
            <a:noFill/>
            <a:ln w="38100">
              <a:solidFill>
                <a:srgbClr val="808000"/>
              </a:solidFill>
              <a:prstDash val="lgDashDot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grpSp>
          <p:nvGrpSpPr>
            <p:cNvPr id="1226847" name="Group 95"/>
            <p:cNvGrpSpPr>
              <a:grpSpLocks/>
            </p:cNvGrpSpPr>
            <p:nvPr/>
          </p:nvGrpSpPr>
          <p:grpSpPr bwMode="auto">
            <a:xfrm>
              <a:off x="709" y="2504"/>
              <a:ext cx="279" cy="520"/>
              <a:chOff x="2688" y="5352"/>
              <a:chExt cx="510" cy="952"/>
            </a:xfrm>
          </p:grpSpPr>
          <p:grpSp>
            <p:nvGrpSpPr>
              <p:cNvPr id="1226848" name="Group 96"/>
              <p:cNvGrpSpPr>
                <a:grpSpLocks/>
              </p:cNvGrpSpPr>
              <p:nvPr/>
            </p:nvGrpSpPr>
            <p:grpSpPr bwMode="auto">
              <a:xfrm flipH="1">
                <a:off x="2688" y="5352"/>
                <a:ext cx="510" cy="952"/>
                <a:chOff x="5628" y="9905"/>
                <a:chExt cx="1425" cy="2850"/>
              </a:xfrm>
            </p:grpSpPr>
            <p:sp>
              <p:nvSpPr>
                <p:cNvPr id="1226849" name="Freeform 97"/>
                <p:cNvSpPr>
                  <a:spLocks/>
                </p:cNvSpPr>
                <p:nvPr/>
              </p:nvSpPr>
              <p:spPr bwMode="auto">
                <a:xfrm>
                  <a:off x="5628" y="9905"/>
                  <a:ext cx="1425" cy="2850"/>
                </a:xfrm>
                <a:custGeom>
                  <a:avLst/>
                  <a:gdLst>
                    <a:gd name="T0" fmla="*/ 0 w 1425"/>
                    <a:gd name="T1" fmla="*/ 285 h 2850"/>
                    <a:gd name="T2" fmla="*/ 435 w 1425"/>
                    <a:gd name="T3" fmla="*/ 0 h 2850"/>
                    <a:gd name="T4" fmla="*/ 705 w 1425"/>
                    <a:gd name="T5" fmla="*/ 0 h 2850"/>
                    <a:gd name="T6" fmla="*/ 1425 w 1425"/>
                    <a:gd name="T7" fmla="*/ 0 h 2850"/>
                    <a:gd name="T8" fmla="*/ 1425 w 1425"/>
                    <a:gd name="T9" fmla="*/ 1530 h 2850"/>
                    <a:gd name="T10" fmla="*/ 1425 w 1425"/>
                    <a:gd name="T11" fmla="*/ 2565 h 2850"/>
                    <a:gd name="T12" fmla="*/ 1005 w 1425"/>
                    <a:gd name="T13" fmla="*/ 2850 h 2850"/>
                    <a:gd name="T14" fmla="*/ 690 w 1425"/>
                    <a:gd name="T15" fmla="*/ 2850 h 2850"/>
                    <a:gd name="T16" fmla="*/ 0 w 1425"/>
                    <a:gd name="T17" fmla="*/ 2850 h 2850"/>
                    <a:gd name="T18" fmla="*/ 0 w 1425"/>
                    <a:gd name="T19" fmla="*/ 1515 h 2850"/>
                    <a:gd name="T20" fmla="*/ 0 w 1425"/>
                    <a:gd name="T21" fmla="*/ 285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5" h="2850">
                      <a:moveTo>
                        <a:pt x="0" y="285"/>
                      </a:moveTo>
                      <a:lnTo>
                        <a:pt x="435" y="0"/>
                      </a:lnTo>
                      <a:lnTo>
                        <a:pt x="705" y="0"/>
                      </a:lnTo>
                      <a:lnTo>
                        <a:pt x="1425" y="0"/>
                      </a:lnTo>
                      <a:lnTo>
                        <a:pt x="1425" y="1530"/>
                      </a:lnTo>
                      <a:lnTo>
                        <a:pt x="1425" y="2565"/>
                      </a:lnTo>
                      <a:lnTo>
                        <a:pt x="1005" y="2850"/>
                      </a:lnTo>
                      <a:lnTo>
                        <a:pt x="690" y="2850"/>
                      </a:lnTo>
                      <a:lnTo>
                        <a:pt x="0" y="2850"/>
                      </a:lnTo>
                      <a:lnTo>
                        <a:pt x="0" y="1515"/>
                      </a:lnTo>
                      <a:lnTo>
                        <a:pt x="0" y="285"/>
                      </a:lnTo>
                      <a:close/>
                    </a:path>
                  </a:pathLst>
                </a:custGeom>
                <a:solidFill>
                  <a:srgbClr val="FFFFFF"/>
                </a:solidFill>
                <a:ln>
                  <a:noFill/>
                </a:ln>
                <a:effectLst/>
                <a:extLst>
                  <a:ext uri="{91240B29-F687-4F45-9708-019B960494DF}">
                    <a14:hiddenLine xmlns:a14="http://schemas.microsoft.com/office/drawing/2010/main" w="158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850" name="Freeform 98"/>
                <p:cNvSpPr>
                  <a:spLocks noEditPoints="1"/>
                </p:cNvSpPr>
                <p:nvPr/>
              </p:nvSpPr>
              <p:spPr bwMode="auto">
                <a:xfrm>
                  <a:off x="5628" y="9905"/>
                  <a:ext cx="1425" cy="2850"/>
                </a:xfrm>
                <a:custGeom>
                  <a:avLst/>
                  <a:gdLst>
                    <a:gd name="T0" fmla="*/ 0 w 1425"/>
                    <a:gd name="T1" fmla="*/ 285 h 2850"/>
                    <a:gd name="T2" fmla="*/ 0 w 1425"/>
                    <a:gd name="T3" fmla="*/ 285 h 2850"/>
                    <a:gd name="T4" fmla="*/ 975 w 1425"/>
                    <a:gd name="T5" fmla="*/ 285 h 2850"/>
                    <a:gd name="T6" fmla="*/ 1425 w 1425"/>
                    <a:gd name="T7" fmla="*/ 0 h 2850"/>
                    <a:gd name="T8" fmla="*/ 0 w 1425"/>
                    <a:gd name="T9" fmla="*/ 285 h 2850"/>
                    <a:gd name="T10" fmla="*/ 0 w 1425"/>
                    <a:gd name="T11" fmla="*/ 285 h 2850"/>
                    <a:gd name="T12" fmla="*/ 975 w 1425"/>
                    <a:gd name="T13" fmla="*/ 285 h 2850"/>
                    <a:gd name="T14" fmla="*/ 975 w 1425"/>
                    <a:gd name="T15" fmla="*/ 705 h 2850"/>
                    <a:gd name="T16" fmla="*/ 975 w 1425"/>
                    <a:gd name="T17" fmla="*/ 2310 h 2850"/>
                    <a:gd name="T18" fmla="*/ 975 w 1425"/>
                    <a:gd name="T19" fmla="*/ 2850 h 2850"/>
                    <a:gd name="T20" fmla="*/ 0 w 1425"/>
                    <a:gd name="T21" fmla="*/ 285 h 2850"/>
                    <a:gd name="T22" fmla="*/ 75 w 1425"/>
                    <a:gd name="T23" fmla="*/ 405 h 2850"/>
                    <a:gd name="T24" fmla="*/ 885 w 1425"/>
                    <a:gd name="T25" fmla="*/ 405 h 2850"/>
                    <a:gd name="T26" fmla="*/ 885 w 1425"/>
                    <a:gd name="T27" fmla="*/ 465 h 2850"/>
                    <a:gd name="T28" fmla="*/ 75 w 1425"/>
                    <a:gd name="T29" fmla="*/ 465 h 2850"/>
                    <a:gd name="T30" fmla="*/ 75 w 1425"/>
                    <a:gd name="T31" fmla="*/ 405 h 2850"/>
                    <a:gd name="T32" fmla="*/ 75 w 1425"/>
                    <a:gd name="T33" fmla="*/ 585 h 2850"/>
                    <a:gd name="T34" fmla="*/ 885 w 1425"/>
                    <a:gd name="T35" fmla="*/ 585 h 2850"/>
                    <a:gd name="T36" fmla="*/ 885 w 1425"/>
                    <a:gd name="T37" fmla="*/ 645 h 2850"/>
                    <a:gd name="T38" fmla="*/ 75 w 1425"/>
                    <a:gd name="T39" fmla="*/ 645 h 2850"/>
                    <a:gd name="T40" fmla="*/ 75 w 1425"/>
                    <a:gd name="T41" fmla="*/ 585 h 2850"/>
                    <a:gd name="T42" fmla="*/ 75 w 1425"/>
                    <a:gd name="T43" fmla="*/ 780 h 2850"/>
                    <a:gd name="T44" fmla="*/ 885 w 1425"/>
                    <a:gd name="T45" fmla="*/ 780 h 2850"/>
                    <a:gd name="T46" fmla="*/ 885 w 1425"/>
                    <a:gd name="T47" fmla="*/ 840 h 2850"/>
                    <a:gd name="T48" fmla="*/ 75 w 1425"/>
                    <a:gd name="T49" fmla="*/ 840 h 2850"/>
                    <a:gd name="T50" fmla="*/ 75 w 1425"/>
                    <a:gd name="T51" fmla="*/ 780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5" h="2850">
                      <a:moveTo>
                        <a:pt x="0" y="285"/>
                      </a:moveTo>
                      <a:lnTo>
                        <a:pt x="0" y="285"/>
                      </a:lnTo>
                      <a:lnTo>
                        <a:pt x="975" y="285"/>
                      </a:lnTo>
                      <a:lnTo>
                        <a:pt x="1425" y="0"/>
                      </a:lnTo>
                      <a:lnTo>
                        <a:pt x="0" y="285"/>
                      </a:lnTo>
                      <a:close/>
                      <a:moveTo>
                        <a:pt x="0" y="285"/>
                      </a:moveTo>
                      <a:lnTo>
                        <a:pt x="975" y="285"/>
                      </a:lnTo>
                      <a:lnTo>
                        <a:pt x="975" y="705"/>
                      </a:lnTo>
                      <a:lnTo>
                        <a:pt x="975" y="2310"/>
                      </a:lnTo>
                      <a:lnTo>
                        <a:pt x="975" y="2850"/>
                      </a:lnTo>
                      <a:lnTo>
                        <a:pt x="0" y="285"/>
                      </a:lnTo>
                      <a:close/>
                      <a:moveTo>
                        <a:pt x="75" y="405"/>
                      </a:moveTo>
                      <a:lnTo>
                        <a:pt x="885" y="405"/>
                      </a:lnTo>
                      <a:lnTo>
                        <a:pt x="885" y="465"/>
                      </a:lnTo>
                      <a:lnTo>
                        <a:pt x="75" y="465"/>
                      </a:lnTo>
                      <a:lnTo>
                        <a:pt x="75" y="405"/>
                      </a:lnTo>
                      <a:close/>
                      <a:moveTo>
                        <a:pt x="75" y="585"/>
                      </a:moveTo>
                      <a:lnTo>
                        <a:pt x="885" y="585"/>
                      </a:lnTo>
                      <a:lnTo>
                        <a:pt x="885" y="645"/>
                      </a:lnTo>
                      <a:lnTo>
                        <a:pt x="75" y="645"/>
                      </a:lnTo>
                      <a:lnTo>
                        <a:pt x="75" y="585"/>
                      </a:lnTo>
                      <a:close/>
                      <a:moveTo>
                        <a:pt x="75" y="780"/>
                      </a:moveTo>
                      <a:lnTo>
                        <a:pt x="885" y="780"/>
                      </a:lnTo>
                      <a:lnTo>
                        <a:pt x="885" y="840"/>
                      </a:lnTo>
                      <a:lnTo>
                        <a:pt x="75" y="840"/>
                      </a:lnTo>
                      <a:lnTo>
                        <a:pt x="75" y="780"/>
                      </a:lnTo>
                      <a:close/>
                    </a:path>
                  </a:pathLst>
                </a:custGeom>
                <a:solidFill>
                  <a:srgbClr val="FFFFFF"/>
                </a:solidFill>
                <a:ln>
                  <a:noFill/>
                </a:ln>
                <a:effectLst/>
                <a:extLst>
                  <a:ext uri="{91240B29-F687-4F45-9708-019B960494DF}">
                    <a14:hiddenLine xmlns:a14="http://schemas.microsoft.com/office/drawing/2010/main" w="158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851" name="Freeform 99"/>
                <p:cNvSpPr>
                  <a:spLocks/>
                </p:cNvSpPr>
                <p:nvPr/>
              </p:nvSpPr>
              <p:spPr bwMode="auto">
                <a:xfrm>
                  <a:off x="5628" y="9905"/>
                  <a:ext cx="1425" cy="2850"/>
                </a:xfrm>
                <a:custGeom>
                  <a:avLst/>
                  <a:gdLst>
                    <a:gd name="T0" fmla="*/ 0 w 1425"/>
                    <a:gd name="T1" fmla="*/ 285 h 2850"/>
                    <a:gd name="T2" fmla="*/ 435 w 1425"/>
                    <a:gd name="T3" fmla="*/ 0 h 2850"/>
                    <a:gd name="T4" fmla="*/ 705 w 1425"/>
                    <a:gd name="T5" fmla="*/ 0 h 2850"/>
                    <a:gd name="T6" fmla="*/ 1425 w 1425"/>
                    <a:gd name="T7" fmla="*/ 0 h 2850"/>
                    <a:gd name="T8" fmla="*/ 1425 w 1425"/>
                    <a:gd name="T9" fmla="*/ 1530 h 2850"/>
                    <a:gd name="T10" fmla="*/ 1425 w 1425"/>
                    <a:gd name="T11" fmla="*/ 2565 h 2850"/>
                    <a:gd name="T12" fmla="*/ 1005 w 1425"/>
                    <a:gd name="T13" fmla="*/ 2850 h 2850"/>
                    <a:gd name="T14" fmla="*/ 690 w 1425"/>
                    <a:gd name="T15" fmla="*/ 2850 h 2850"/>
                    <a:gd name="T16" fmla="*/ 0 w 1425"/>
                    <a:gd name="T17" fmla="*/ 2850 h 2850"/>
                    <a:gd name="T18" fmla="*/ 0 w 1425"/>
                    <a:gd name="T19" fmla="*/ 1515 h 2850"/>
                    <a:gd name="T20" fmla="*/ 0 w 1425"/>
                    <a:gd name="T21" fmla="*/ 285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5" h="2850">
                      <a:moveTo>
                        <a:pt x="0" y="285"/>
                      </a:moveTo>
                      <a:lnTo>
                        <a:pt x="435" y="0"/>
                      </a:lnTo>
                      <a:lnTo>
                        <a:pt x="705" y="0"/>
                      </a:lnTo>
                      <a:lnTo>
                        <a:pt x="1425" y="0"/>
                      </a:lnTo>
                      <a:lnTo>
                        <a:pt x="1425" y="1530"/>
                      </a:lnTo>
                      <a:lnTo>
                        <a:pt x="1425" y="2565"/>
                      </a:lnTo>
                      <a:lnTo>
                        <a:pt x="1005" y="2850"/>
                      </a:lnTo>
                      <a:lnTo>
                        <a:pt x="690" y="2850"/>
                      </a:lnTo>
                      <a:lnTo>
                        <a:pt x="0" y="2850"/>
                      </a:lnTo>
                      <a:lnTo>
                        <a:pt x="0" y="1515"/>
                      </a:lnTo>
                      <a:lnTo>
                        <a:pt x="0" y="285"/>
                      </a:lnTo>
                      <a:close/>
                    </a:path>
                  </a:pathLst>
                </a:custGeom>
                <a:solidFill>
                  <a:srgbClr val="C9FFFF"/>
                </a:solidFill>
                <a:ln w="15875">
                  <a:solidFill>
                    <a:schemeClr val="accent2"/>
                  </a:solidFill>
                  <a:prstDash val="solid"/>
                  <a:round/>
                  <a:headEnd/>
                  <a:tailEnd/>
                </a:ln>
                <a:effectLst>
                  <a:outerShdw dist="35921" dir="2700000" algn="ctr" rotWithShape="0">
                    <a:srgbClr val="FF9933"/>
                  </a:outerShdw>
                </a:effectLst>
              </p:spPr>
              <p:txBody>
                <a:bodyPr/>
                <a:lstStyle/>
                <a:p>
                  <a:endParaRPr lang="ru-RU"/>
                </a:p>
              </p:txBody>
            </p:sp>
            <p:sp>
              <p:nvSpPr>
                <p:cNvPr id="1226852" name="Freeform 100"/>
                <p:cNvSpPr>
                  <a:spLocks/>
                </p:cNvSpPr>
                <p:nvPr/>
              </p:nvSpPr>
              <p:spPr bwMode="auto">
                <a:xfrm>
                  <a:off x="5628" y="9905"/>
                  <a:ext cx="1425" cy="285"/>
                </a:xfrm>
                <a:custGeom>
                  <a:avLst/>
                  <a:gdLst>
                    <a:gd name="T0" fmla="*/ 0 w 1425"/>
                    <a:gd name="T1" fmla="*/ 285 h 285"/>
                    <a:gd name="T2" fmla="*/ 0 w 1425"/>
                    <a:gd name="T3" fmla="*/ 285 h 285"/>
                    <a:gd name="T4" fmla="*/ 975 w 1425"/>
                    <a:gd name="T5" fmla="*/ 285 h 285"/>
                    <a:gd name="T6" fmla="*/ 1425 w 1425"/>
                    <a:gd name="T7" fmla="*/ 0 h 285"/>
                  </a:gdLst>
                  <a:ahLst/>
                  <a:cxnLst>
                    <a:cxn ang="0">
                      <a:pos x="T0" y="T1"/>
                    </a:cxn>
                    <a:cxn ang="0">
                      <a:pos x="T2" y="T3"/>
                    </a:cxn>
                    <a:cxn ang="0">
                      <a:pos x="T4" y="T5"/>
                    </a:cxn>
                    <a:cxn ang="0">
                      <a:pos x="T6" y="T7"/>
                    </a:cxn>
                  </a:cxnLst>
                  <a:rect l="0" t="0" r="r" b="b"/>
                  <a:pathLst>
                    <a:path w="1425" h="285">
                      <a:moveTo>
                        <a:pt x="0" y="285"/>
                      </a:moveTo>
                      <a:lnTo>
                        <a:pt x="0" y="285"/>
                      </a:lnTo>
                      <a:lnTo>
                        <a:pt x="975" y="285"/>
                      </a:lnTo>
                      <a:lnTo>
                        <a:pt x="1425" y="0"/>
                      </a:lnTo>
                    </a:path>
                  </a:pathLst>
                </a:custGeom>
                <a:solidFill>
                  <a:srgbClr val="C9FFFF"/>
                </a:solidFill>
                <a:ln w="15875">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853" name="Freeform 101"/>
                <p:cNvSpPr>
                  <a:spLocks/>
                </p:cNvSpPr>
                <p:nvPr/>
              </p:nvSpPr>
              <p:spPr bwMode="auto">
                <a:xfrm>
                  <a:off x="5628" y="10190"/>
                  <a:ext cx="975" cy="2565"/>
                </a:xfrm>
                <a:custGeom>
                  <a:avLst/>
                  <a:gdLst>
                    <a:gd name="T0" fmla="*/ 0 w 975"/>
                    <a:gd name="T1" fmla="*/ 0 h 2565"/>
                    <a:gd name="T2" fmla="*/ 975 w 975"/>
                    <a:gd name="T3" fmla="*/ 0 h 2565"/>
                    <a:gd name="T4" fmla="*/ 975 w 975"/>
                    <a:gd name="T5" fmla="*/ 420 h 2565"/>
                    <a:gd name="T6" fmla="*/ 975 w 975"/>
                    <a:gd name="T7" fmla="*/ 2025 h 2565"/>
                    <a:gd name="T8" fmla="*/ 975 w 975"/>
                    <a:gd name="T9" fmla="*/ 2565 h 2565"/>
                  </a:gdLst>
                  <a:ahLst/>
                  <a:cxnLst>
                    <a:cxn ang="0">
                      <a:pos x="T0" y="T1"/>
                    </a:cxn>
                    <a:cxn ang="0">
                      <a:pos x="T2" y="T3"/>
                    </a:cxn>
                    <a:cxn ang="0">
                      <a:pos x="T4" y="T5"/>
                    </a:cxn>
                    <a:cxn ang="0">
                      <a:pos x="T6" y="T7"/>
                    </a:cxn>
                    <a:cxn ang="0">
                      <a:pos x="T8" y="T9"/>
                    </a:cxn>
                  </a:cxnLst>
                  <a:rect l="0" t="0" r="r" b="b"/>
                  <a:pathLst>
                    <a:path w="975" h="2565">
                      <a:moveTo>
                        <a:pt x="0" y="0"/>
                      </a:moveTo>
                      <a:lnTo>
                        <a:pt x="975" y="0"/>
                      </a:lnTo>
                      <a:lnTo>
                        <a:pt x="975" y="420"/>
                      </a:lnTo>
                      <a:lnTo>
                        <a:pt x="975" y="2025"/>
                      </a:lnTo>
                      <a:lnTo>
                        <a:pt x="975" y="2565"/>
                      </a:lnTo>
                    </a:path>
                  </a:pathLst>
                </a:custGeom>
                <a:solidFill>
                  <a:srgbClr val="C9FFFF"/>
                </a:solidFill>
                <a:ln w="15875">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854" name="Rectangle 102"/>
                <p:cNvSpPr>
                  <a:spLocks noChangeArrowheads="1"/>
                </p:cNvSpPr>
                <p:nvPr/>
              </p:nvSpPr>
              <p:spPr bwMode="auto">
                <a:xfrm>
                  <a:off x="5703" y="10310"/>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855" name="Rectangle 103"/>
                <p:cNvSpPr>
                  <a:spLocks noChangeArrowheads="1"/>
                </p:cNvSpPr>
                <p:nvPr/>
              </p:nvSpPr>
              <p:spPr bwMode="auto">
                <a:xfrm>
                  <a:off x="5703" y="10490"/>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856" name="Rectangle 104"/>
                <p:cNvSpPr>
                  <a:spLocks noChangeArrowheads="1"/>
                </p:cNvSpPr>
                <p:nvPr/>
              </p:nvSpPr>
              <p:spPr bwMode="auto">
                <a:xfrm>
                  <a:off x="5703" y="10685"/>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1226857" name="Group 105"/>
              <p:cNvGrpSpPr>
                <a:grpSpLocks/>
              </p:cNvGrpSpPr>
              <p:nvPr/>
            </p:nvGrpSpPr>
            <p:grpSpPr bwMode="auto">
              <a:xfrm>
                <a:off x="2916" y="5751"/>
                <a:ext cx="228" cy="342"/>
                <a:chOff x="2289" y="4497"/>
                <a:chExt cx="456" cy="684"/>
              </a:xfrm>
            </p:grpSpPr>
            <p:sp>
              <p:nvSpPr>
                <p:cNvPr id="1226858" name="Line 106"/>
                <p:cNvSpPr>
                  <a:spLocks noChangeShapeType="1"/>
                </p:cNvSpPr>
                <p:nvPr/>
              </p:nvSpPr>
              <p:spPr bwMode="auto">
                <a:xfrm flipV="1">
                  <a:off x="2517" y="4497"/>
                  <a:ext cx="1" cy="684"/>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1226859" name="Group 107"/>
                <p:cNvGrpSpPr>
                  <a:grpSpLocks/>
                </p:cNvGrpSpPr>
                <p:nvPr/>
              </p:nvGrpSpPr>
              <p:grpSpPr bwMode="auto">
                <a:xfrm>
                  <a:off x="2289" y="4611"/>
                  <a:ext cx="456" cy="456"/>
                  <a:chOff x="1786" y="4782"/>
                  <a:chExt cx="273" cy="244"/>
                </a:xfrm>
              </p:grpSpPr>
              <p:sp>
                <p:nvSpPr>
                  <p:cNvPr id="1226860" name="Freeform 108"/>
                  <p:cNvSpPr>
                    <a:spLocks/>
                  </p:cNvSpPr>
                  <p:nvPr/>
                </p:nvSpPr>
                <p:spPr bwMode="auto">
                  <a:xfrm>
                    <a:off x="1786" y="4782"/>
                    <a:ext cx="273" cy="244"/>
                  </a:xfrm>
                  <a:custGeom>
                    <a:avLst/>
                    <a:gdLst>
                      <a:gd name="T0" fmla="*/ 5 w 1912"/>
                      <a:gd name="T1" fmla="*/ 876 h 1953"/>
                      <a:gd name="T2" fmla="*/ 30 w 1912"/>
                      <a:gd name="T3" fmla="*/ 733 h 1953"/>
                      <a:gd name="T4" fmla="*/ 74 w 1912"/>
                      <a:gd name="T5" fmla="*/ 596 h 1953"/>
                      <a:gd name="T6" fmla="*/ 138 w 1912"/>
                      <a:gd name="T7" fmla="*/ 470 h 1953"/>
                      <a:gd name="T8" fmla="*/ 218 w 1912"/>
                      <a:gd name="T9" fmla="*/ 355 h 1953"/>
                      <a:gd name="T10" fmla="*/ 313 w 1912"/>
                      <a:gd name="T11" fmla="*/ 254 h 1953"/>
                      <a:gd name="T12" fmla="*/ 422 w 1912"/>
                      <a:gd name="T13" fmla="*/ 167 h 1953"/>
                      <a:gd name="T14" fmla="*/ 541 w 1912"/>
                      <a:gd name="T15" fmla="*/ 96 h 1953"/>
                      <a:gd name="T16" fmla="*/ 672 w 1912"/>
                      <a:gd name="T17" fmla="*/ 44 h 1953"/>
                      <a:gd name="T18" fmla="*/ 810 w 1912"/>
                      <a:gd name="T19" fmla="*/ 11 h 1953"/>
                      <a:gd name="T20" fmla="*/ 956 w 1912"/>
                      <a:gd name="T21" fmla="*/ 0 h 1953"/>
                      <a:gd name="T22" fmla="*/ 1102 w 1912"/>
                      <a:gd name="T23" fmla="*/ 11 h 1953"/>
                      <a:gd name="T24" fmla="*/ 1240 w 1912"/>
                      <a:gd name="T25" fmla="*/ 44 h 1953"/>
                      <a:gd name="T26" fmla="*/ 1370 w 1912"/>
                      <a:gd name="T27" fmla="*/ 96 h 1953"/>
                      <a:gd name="T28" fmla="*/ 1490 w 1912"/>
                      <a:gd name="T29" fmla="*/ 167 h 1953"/>
                      <a:gd name="T30" fmla="*/ 1599 w 1912"/>
                      <a:gd name="T31" fmla="*/ 254 h 1953"/>
                      <a:gd name="T32" fmla="*/ 1694 w 1912"/>
                      <a:gd name="T33" fmla="*/ 355 h 1953"/>
                      <a:gd name="T34" fmla="*/ 1774 w 1912"/>
                      <a:gd name="T35" fmla="*/ 470 h 1953"/>
                      <a:gd name="T36" fmla="*/ 1838 w 1912"/>
                      <a:gd name="T37" fmla="*/ 596 h 1953"/>
                      <a:gd name="T38" fmla="*/ 1882 w 1912"/>
                      <a:gd name="T39" fmla="*/ 733 h 1953"/>
                      <a:gd name="T40" fmla="*/ 1907 w 1912"/>
                      <a:gd name="T41" fmla="*/ 876 h 1953"/>
                      <a:gd name="T42" fmla="*/ 1912 w 1912"/>
                      <a:gd name="T43" fmla="*/ 976 h 1953"/>
                      <a:gd name="T44" fmla="*/ 1901 w 1912"/>
                      <a:gd name="T45" fmla="*/ 1125 h 1953"/>
                      <a:gd name="T46" fmla="*/ 1869 w 1912"/>
                      <a:gd name="T47" fmla="*/ 1267 h 1953"/>
                      <a:gd name="T48" fmla="*/ 1818 w 1912"/>
                      <a:gd name="T49" fmla="*/ 1400 h 1953"/>
                      <a:gd name="T50" fmla="*/ 1748 w 1912"/>
                      <a:gd name="T51" fmla="*/ 1522 h 1953"/>
                      <a:gd name="T52" fmla="*/ 1663 w 1912"/>
                      <a:gd name="T53" fmla="*/ 1633 h 1953"/>
                      <a:gd name="T54" fmla="*/ 1564 w 1912"/>
                      <a:gd name="T55" fmla="*/ 1730 h 1953"/>
                      <a:gd name="T56" fmla="*/ 1452 w 1912"/>
                      <a:gd name="T57" fmla="*/ 1811 h 1953"/>
                      <a:gd name="T58" fmla="*/ 1328 w 1912"/>
                      <a:gd name="T59" fmla="*/ 1876 h 1953"/>
                      <a:gd name="T60" fmla="*/ 1195 w 1912"/>
                      <a:gd name="T61" fmla="*/ 1922 h 1953"/>
                      <a:gd name="T62" fmla="*/ 1053 w 1912"/>
                      <a:gd name="T63" fmla="*/ 1948 h 1953"/>
                      <a:gd name="T64" fmla="*/ 906 w 1912"/>
                      <a:gd name="T65" fmla="*/ 1952 h 1953"/>
                      <a:gd name="T66" fmla="*/ 763 w 1912"/>
                      <a:gd name="T67" fmla="*/ 1933 h 1953"/>
                      <a:gd name="T68" fmla="*/ 627 w 1912"/>
                      <a:gd name="T69" fmla="*/ 1894 h 1953"/>
                      <a:gd name="T70" fmla="*/ 500 w 1912"/>
                      <a:gd name="T71" fmla="*/ 1835 h 1953"/>
                      <a:gd name="T72" fmla="*/ 384 w 1912"/>
                      <a:gd name="T73" fmla="*/ 1759 h 1953"/>
                      <a:gd name="T74" fmla="*/ 280 w 1912"/>
                      <a:gd name="T75" fmla="*/ 1667 h 1953"/>
                      <a:gd name="T76" fmla="*/ 190 w 1912"/>
                      <a:gd name="T77" fmla="*/ 1560 h 1953"/>
                      <a:gd name="T78" fmla="*/ 115 w 1912"/>
                      <a:gd name="T79" fmla="*/ 1441 h 1953"/>
                      <a:gd name="T80" fmla="*/ 57 w 1912"/>
                      <a:gd name="T81" fmla="*/ 1312 h 1953"/>
                      <a:gd name="T82" fmla="*/ 19 w 1912"/>
                      <a:gd name="T83" fmla="*/ 1173 h 1953"/>
                      <a:gd name="T84" fmla="*/ 1 w 1912"/>
                      <a:gd name="T85" fmla="*/ 1027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12" h="1953">
                        <a:moveTo>
                          <a:pt x="0" y="976"/>
                        </a:moveTo>
                        <a:lnTo>
                          <a:pt x="1" y="926"/>
                        </a:lnTo>
                        <a:lnTo>
                          <a:pt x="5" y="876"/>
                        </a:lnTo>
                        <a:lnTo>
                          <a:pt x="11" y="828"/>
                        </a:lnTo>
                        <a:lnTo>
                          <a:pt x="19" y="780"/>
                        </a:lnTo>
                        <a:lnTo>
                          <a:pt x="30" y="733"/>
                        </a:lnTo>
                        <a:lnTo>
                          <a:pt x="42" y="686"/>
                        </a:lnTo>
                        <a:lnTo>
                          <a:pt x="57" y="641"/>
                        </a:lnTo>
                        <a:lnTo>
                          <a:pt x="74" y="596"/>
                        </a:lnTo>
                        <a:lnTo>
                          <a:pt x="94" y="553"/>
                        </a:lnTo>
                        <a:lnTo>
                          <a:pt x="115" y="512"/>
                        </a:lnTo>
                        <a:lnTo>
                          <a:pt x="138" y="470"/>
                        </a:lnTo>
                        <a:lnTo>
                          <a:pt x="163" y="431"/>
                        </a:lnTo>
                        <a:lnTo>
                          <a:pt x="190" y="393"/>
                        </a:lnTo>
                        <a:lnTo>
                          <a:pt x="218" y="355"/>
                        </a:lnTo>
                        <a:lnTo>
                          <a:pt x="248" y="320"/>
                        </a:lnTo>
                        <a:lnTo>
                          <a:pt x="280" y="286"/>
                        </a:lnTo>
                        <a:lnTo>
                          <a:pt x="313" y="254"/>
                        </a:lnTo>
                        <a:lnTo>
                          <a:pt x="348" y="223"/>
                        </a:lnTo>
                        <a:lnTo>
                          <a:pt x="384" y="194"/>
                        </a:lnTo>
                        <a:lnTo>
                          <a:pt x="422" y="167"/>
                        </a:lnTo>
                        <a:lnTo>
                          <a:pt x="460" y="142"/>
                        </a:lnTo>
                        <a:lnTo>
                          <a:pt x="500" y="118"/>
                        </a:lnTo>
                        <a:lnTo>
                          <a:pt x="541" y="96"/>
                        </a:lnTo>
                        <a:lnTo>
                          <a:pt x="584" y="77"/>
                        </a:lnTo>
                        <a:lnTo>
                          <a:pt x="627" y="59"/>
                        </a:lnTo>
                        <a:lnTo>
                          <a:pt x="672" y="44"/>
                        </a:lnTo>
                        <a:lnTo>
                          <a:pt x="717" y="31"/>
                        </a:lnTo>
                        <a:lnTo>
                          <a:pt x="763" y="20"/>
                        </a:lnTo>
                        <a:lnTo>
                          <a:pt x="810" y="11"/>
                        </a:lnTo>
                        <a:lnTo>
                          <a:pt x="858" y="5"/>
                        </a:lnTo>
                        <a:lnTo>
                          <a:pt x="906" y="1"/>
                        </a:lnTo>
                        <a:lnTo>
                          <a:pt x="956" y="0"/>
                        </a:lnTo>
                        <a:lnTo>
                          <a:pt x="1006" y="1"/>
                        </a:lnTo>
                        <a:lnTo>
                          <a:pt x="1053" y="5"/>
                        </a:lnTo>
                        <a:lnTo>
                          <a:pt x="1102" y="11"/>
                        </a:lnTo>
                        <a:lnTo>
                          <a:pt x="1148" y="20"/>
                        </a:lnTo>
                        <a:lnTo>
                          <a:pt x="1195" y="31"/>
                        </a:lnTo>
                        <a:lnTo>
                          <a:pt x="1240" y="44"/>
                        </a:lnTo>
                        <a:lnTo>
                          <a:pt x="1285" y="59"/>
                        </a:lnTo>
                        <a:lnTo>
                          <a:pt x="1328" y="77"/>
                        </a:lnTo>
                        <a:lnTo>
                          <a:pt x="1370" y="96"/>
                        </a:lnTo>
                        <a:lnTo>
                          <a:pt x="1411" y="118"/>
                        </a:lnTo>
                        <a:lnTo>
                          <a:pt x="1452" y="142"/>
                        </a:lnTo>
                        <a:lnTo>
                          <a:pt x="1490" y="167"/>
                        </a:lnTo>
                        <a:lnTo>
                          <a:pt x="1528" y="194"/>
                        </a:lnTo>
                        <a:lnTo>
                          <a:pt x="1564" y="223"/>
                        </a:lnTo>
                        <a:lnTo>
                          <a:pt x="1599" y="254"/>
                        </a:lnTo>
                        <a:lnTo>
                          <a:pt x="1632" y="286"/>
                        </a:lnTo>
                        <a:lnTo>
                          <a:pt x="1663" y="320"/>
                        </a:lnTo>
                        <a:lnTo>
                          <a:pt x="1694" y="355"/>
                        </a:lnTo>
                        <a:lnTo>
                          <a:pt x="1722" y="393"/>
                        </a:lnTo>
                        <a:lnTo>
                          <a:pt x="1748" y="431"/>
                        </a:lnTo>
                        <a:lnTo>
                          <a:pt x="1774" y="470"/>
                        </a:lnTo>
                        <a:lnTo>
                          <a:pt x="1797" y="512"/>
                        </a:lnTo>
                        <a:lnTo>
                          <a:pt x="1818" y="553"/>
                        </a:lnTo>
                        <a:lnTo>
                          <a:pt x="1838" y="596"/>
                        </a:lnTo>
                        <a:lnTo>
                          <a:pt x="1854" y="641"/>
                        </a:lnTo>
                        <a:lnTo>
                          <a:pt x="1869" y="686"/>
                        </a:lnTo>
                        <a:lnTo>
                          <a:pt x="1882" y="733"/>
                        </a:lnTo>
                        <a:lnTo>
                          <a:pt x="1893" y="780"/>
                        </a:lnTo>
                        <a:lnTo>
                          <a:pt x="1901" y="828"/>
                        </a:lnTo>
                        <a:lnTo>
                          <a:pt x="1907" y="876"/>
                        </a:lnTo>
                        <a:lnTo>
                          <a:pt x="1911" y="926"/>
                        </a:lnTo>
                        <a:lnTo>
                          <a:pt x="1912" y="976"/>
                        </a:lnTo>
                        <a:lnTo>
                          <a:pt x="1912" y="976"/>
                        </a:lnTo>
                        <a:lnTo>
                          <a:pt x="1911" y="1027"/>
                        </a:lnTo>
                        <a:lnTo>
                          <a:pt x="1907" y="1077"/>
                        </a:lnTo>
                        <a:lnTo>
                          <a:pt x="1901" y="1125"/>
                        </a:lnTo>
                        <a:lnTo>
                          <a:pt x="1893" y="1173"/>
                        </a:lnTo>
                        <a:lnTo>
                          <a:pt x="1882" y="1220"/>
                        </a:lnTo>
                        <a:lnTo>
                          <a:pt x="1869" y="1267"/>
                        </a:lnTo>
                        <a:lnTo>
                          <a:pt x="1854" y="1312"/>
                        </a:lnTo>
                        <a:lnTo>
                          <a:pt x="1838" y="1357"/>
                        </a:lnTo>
                        <a:lnTo>
                          <a:pt x="1818" y="1400"/>
                        </a:lnTo>
                        <a:lnTo>
                          <a:pt x="1797" y="1441"/>
                        </a:lnTo>
                        <a:lnTo>
                          <a:pt x="1774" y="1483"/>
                        </a:lnTo>
                        <a:lnTo>
                          <a:pt x="1748" y="1522"/>
                        </a:lnTo>
                        <a:lnTo>
                          <a:pt x="1722" y="1560"/>
                        </a:lnTo>
                        <a:lnTo>
                          <a:pt x="1694" y="1597"/>
                        </a:lnTo>
                        <a:lnTo>
                          <a:pt x="1663" y="1633"/>
                        </a:lnTo>
                        <a:lnTo>
                          <a:pt x="1632" y="1667"/>
                        </a:lnTo>
                        <a:lnTo>
                          <a:pt x="1599" y="1699"/>
                        </a:lnTo>
                        <a:lnTo>
                          <a:pt x="1564" y="1730"/>
                        </a:lnTo>
                        <a:lnTo>
                          <a:pt x="1528" y="1759"/>
                        </a:lnTo>
                        <a:lnTo>
                          <a:pt x="1490" y="1787"/>
                        </a:lnTo>
                        <a:lnTo>
                          <a:pt x="1452" y="1811"/>
                        </a:lnTo>
                        <a:lnTo>
                          <a:pt x="1411" y="1835"/>
                        </a:lnTo>
                        <a:lnTo>
                          <a:pt x="1370" y="1857"/>
                        </a:lnTo>
                        <a:lnTo>
                          <a:pt x="1328" y="1876"/>
                        </a:lnTo>
                        <a:lnTo>
                          <a:pt x="1285" y="1894"/>
                        </a:lnTo>
                        <a:lnTo>
                          <a:pt x="1240" y="1908"/>
                        </a:lnTo>
                        <a:lnTo>
                          <a:pt x="1195" y="1922"/>
                        </a:lnTo>
                        <a:lnTo>
                          <a:pt x="1148" y="1933"/>
                        </a:lnTo>
                        <a:lnTo>
                          <a:pt x="1102" y="1942"/>
                        </a:lnTo>
                        <a:lnTo>
                          <a:pt x="1053" y="1948"/>
                        </a:lnTo>
                        <a:lnTo>
                          <a:pt x="1006" y="1952"/>
                        </a:lnTo>
                        <a:lnTo>
                          <a:pt x="956" y="1953"/>
                        </a:lnTo>
                        <a:lnTo>
                          <a:pt x="906" y="1952"/>
                        </a:lnTo>
                        <a:lnTo>
                          <a:pt x="858" y="1948"/>
                        </a:lnTo>
                        <a:lnTo>
                          <a:pt x="810" y="1942"/>
                        </a:lnTo>
                        <a:lnTo>
                          <a:pt x="763" y="1933"/>
                        </a:lnTo>
                        <a:lnTo>
                          <a:pt x="717" y="1922"/>
                        </a:lnTo>
                        <a:lnTo>
                          <a:pt x="672" y="1908"/>
                        </a:lnTo>
                        <a:lnTo>
                          <a:pt x="627" y="1894"/>
                        </a:lnTo>
                        <a:lnTo>
                          <a:pt x="584" y="1876"/>
                        </a:lnTo>
                        <a:lnTo>
                          <a:pt x="541" y="1857"/>
                        </a:lnTo>
                        <a:lnTo>
                          <a:pt x="500" y="1835"/>
                        </a:lnTo>
                        <a:lnTo>
                          <a:pt x="460" y="1811"/>
                        </a:lnTo>
                        <a:lnTo>
                          <a:pt x="422" y="1787"/>
                        </a:lnTo>
                        <a:lnTo>
                          <a:pt x="384" y="1759"/>
                        </a:lnTo>
                        <a:lnTo>
                          <a:pt x="348" y="1730"/>
                        </a:lnTo>
                        <a:lnTo>
                          <a:pt x="313" y="1699"/>
                        </a:lnTo>
                        <a:lnTo>
                          <a:pt x="280" y="1667"/>
                        </a:lnTo>
                        <a:lnTo>
                          <a:pt x="248" y="1633"/>
                        </a:lnTo>
                        <a:lnTo>
                          <a:pt x="218" y="1597"/>
                        </a:lnTo>
                        <a:lnTo>
                          <a:pt x="190" y="1560"/>
                        </a:lnTo>
                        <a:lnTo>
                          <a:pt x="163" y="1522"/>
                        </a:lnTo>
                        <a:lnTo>
                          <a:pt x="138" y="1483"/>
                        </a:lnTo>
                        <a:lnTo>
                          <a:pt x="115" y="1441"/>
                        </a:lnTo>
                        <a:lnTo>
                          <a:pt x="94" y="1400"/>
                        </a:lnTo>
                        <a:lnTo>
                          <a:pt x="74" y="1357"/>
                        </a:lnTo>
                        <a:lnTo>
                          <a:pt x="57" y="1312"/>
                        </a:lnTo>
                        <a:lnTo>
                          <a:pt x="42" y="1267"/>
                        </a:lnTo>
                        <a:lnTo>
                          <a:pt x="30" y="1220"/>
                        </a:lnTo>
                        <a:lnTo>
                          <a:pt x="19" y="1173"/>
                        </a:lnTo>
                        <a:lnTo>
                          <a:pt x="11" y="1125"/>
                        </a:lnTo>
                        <a:lnTo>
                          <a:pt x="5" y="1077"/>
                        </a:lnTo>
                        <a:lnTo>
                          <a:pt x="1" y="1027"/>
                        </a:lnTo>
                        <a:lnTo>
                          <a:pt x="0" y="976"/>
                        </a:lnTo>
                      </a:path>
                    </a:pathLst>
                  </a:custGeom>
                  <a:solidFill>
                    <a:srgbClr val="FFFF66"/>
                  </a:solidFill>
                  <a:ln w="6350" cmpd="sng">
                    <a:solidFill>
                      <a:srgbClr val="FF3399"/>
                    </a:solidFill>
                    <a:prstDash val="solid"/>
                    <a:round/>
                    <a:headEnd/>
                    <a:tailEnd/>
                  </a:ln>
                </p:spPr>
                <p:txBody>
                  <a:bodyPr/>
                  <a:lstStyle/>
                  <a:p>
                    <a:endParaRPr lang="ru-RU"/>
                  </a:p>
                </p:txBody>
              </p:sp>
              <p:sp>
                <p:nvSpPr>
                  <p:cNvPr id="1226861" name="Freeform 109"/>
                  <p:cNvSpPr>
                    <a:spLocks/>
                  </p:cNvSpPr>
                  <p:nvPr/>
                </p:nvSpPr>
                <p:spPr bwMode="auto">
                  <a:xfrm>
                    <a:off x="1805" y="4800"/>
                    <a:ext cx="235" cy="209"/>
                  </a:xfrm>
                  <a:custGeom>
                    <a:avLst/>
                    <a:gdLst>
                      <a:gd name="T0" fmla="*/ 4 w 1644"/>
                      <a:gd name="T1" fmla="*/ 754 h 1679"/>
                      <a:gd name="T2" fmla="*/ 25 w 1644"/>
                      <a:gd name="T3" fmla="*/ 630 h 1679"/>
                      <a:gd name="T4" fmla="*/ 65 w 1644"/>
                      <a:gd name="T5" fmla="*/ 513 h 1679"/>
                      <a:gd name="T6" fmla="*/ 119 w 1644"/>
                      <a:gd name="T7" fmla="*/ 404 h 1679"/>
                      <a:gd name="T8" fmla="*/ 187 w 1644"/>
                      <a:gd name="T9" fmla="*/ 306 h 1679"/>
                      <a:gd name="T10" fmla="*/ 269 w 1644"/>
                      <a:gd name="T11" fmla="*/ 218 h 1679"/>
                      <a:gd name="T12" fmla="*/ 363 w 1644"/>
                      <a:gd name="T13" fmla="*/ 144 h 1679"/>
                      <a:gd name="T14" fmla="*/ 466 w 1644"/>
                      <a:gd name="T15" fmla="*/ 83 h 1679"/>
                      <a:gd name="T16" fmla="*/ 577 w 1644"/>
                      <a:gd name="T17" fmla="*/ 39 h 1679"/>
                      <a:gd name="T18" fmla="*/ 696 w 1644"/>
                      <a:gd name="T19" fmla="*/ 10 h 1679"/>
                      <a:gd name="T20" fmla="*/ 822 w 1644"/>
                      <a:gd name="T21" fmla="*/ 0 h 1679"/>
                      <a:gd name="T22" fmla="*/ 947 w 1644"/>
                      <a:gd name="T23" fmla="*/ 10 h 1679"/>
                      <a:gd name="T24" fmla="*/ 1066 w 1644"/>
                      <a:gd name="T25" fmla="*/ 39 h 1679"/>
                      <a:gd name="T26" fmla="*/ 1178 w 1644"/>
                      <a:gd name="T27" fmla="*/ 83 h 1679"/>
                      <a:gd name="T28" fmla="*/ 1281 w 1644"/>
                      <a:gd name="T29" fmla="*/ 144 h 1679"/>
                      <a:gd name="T30" fmla="*/ 1375 w 1644"/>
                      <a:gd name="T31" fmla="*/ 218 h 1679"/>
                      <a:gd name="T32" fmla="*/ 1456 w 1644"/>
                      <a:gd name="T33" fmla="*/ 305 h 1679"/>
                      <a:gd name="T34" fmla="*/ 1524 w 1644"/>
                      <a:gd name="T35" fmla="*/ 404 h 1679"/>
                      <a:gd name="T36" fmla="*/ 1579 w 1644"/>
                      <a:gd name="T37" fmla="*/ 513 h 1679"/>
                      <a:gd name="T38" fmla="*/ 1617 w 1644"/>
                      <a:gd name="T39" fmla="*/ 630 h 1679"/>
                      <a:gd name="T40" fmla="*/ 1640 w 1644"/>
                      <a:gd name="T41" fmla="*/ 754 h 1679"/>
                      <a:gd name="T42" fmla="*/ 1644 w 1644"/>
                      <a:gd name="T43" fmla="*/ 839 h 1679"/>
                      <a:gd name="T44" fmla="*/ 1635 w 1644"/>
                      <a:gd name="T45" fmla="*/ 968 h 1679"/>
                      <a:gd name="T46" fmla="*/ 1606 w 1644"/>
                      <a:gd name="T47" fmla="*/ 1090 h 1679"/>
                      <a:gd name="T48" fmla="*/ 1563 w 1644"/>
                      <a:gd name="T49" fmla="*/ 1203 h 1679"/>
                      <a:gd name="T50" fmla="*/ 1503 w 1644"/>
                      <a:gd name="T51" fmla="*/ 1309 h 1679"/>
                      <a:gd name="T52" fmla="*/ 1430 w 1644"/>
                      <a:gd name="T53" fmla="*/ 1404 h 1679"/>
                      <a:gd name="T54" fmla="*/ 1344 w 1644"/>
                      <a:gd name="T55" fmla="*/ 1487 h 1679"/>
                      <a:gd name="T56" fmla="*/ 1248 w 1644"/>
                      <a:gd name="T57" fmla="*/ 1557 h 1679"/>
                      <a:gd name="T58" fmla="*/ 1142 w 1644"/>
                      <a:gd name="T59" fmla="*/ 1612 h 1679"/>
                      <a:gd name="T60" fmla="*/ 1027 w 1644"/>
                      <a:gd name="T61" fmla="*/ 1652 h 1679"/>
                      <a:gd name="T62" fmla="*/ 906 w 1644"/>
                      <a:gd name="T63" fmla="*/ 1674 h 1679"/>
                      <a:gd name="T64" fmla="*/ 779 w 1644"/>
                      <a:gd name="T65" fmla="*/ 1677 h 1679"/>
                      <a:gd name="T66" fmla="*/ 656 w 1644"/>
                      <a:gd name="T67" fmla="*/ 1662 h 1679"/>
                      <a:gd name="T68" fmla="*/ 540 w 1644"/>
                      <a:gd name="T69" fmla="*/ 1628 h 1679"/>
                      <a:gd name="T70" fmla="*/ 430 w 1644"/>
                      <a:gd name="T71" fmla="*/ 1577 h 1679"/>
                      <a:gd name="T72" fmla="*/ 330 w 1644"/>
                      <a:gd name="T73" fmla="*/ 1512 h 1679"/>
                      <a:gd name="T74" fmla="*/ 241 w 1644"/>
                      <a:gd name="T75" fmla="*/ 1433 h 1679"/>
                      <a:gd name="T76" fmla="*/ 163 w 1644"/>
                      <a:gd name="T77" fmla="*/ 1342 h 1679"/>
                      <a:gd name="T78" fmla="*/ 99 w 1644"/>
                      <a:gd name="T79" fmla="*/ 1239 h 1679"/>
                      <a:gd name="T80" fmla="*/ 50 w 1644"/>
                      <a:gd name="T81" fmla="*/ 1128 h 1679"/>
                      <a:gd name="T82" fmla="*/ 16 w 1644"/>
                      <a:gd name="T83" fmla="*/ 1009 h 1679"/>
                      <a:gd name="T84" fmla="*/ 1 w 1644"/>
                      <a:gd name="T85" fmla="*/ 883 h 1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4" h="1679">
                        <a:moveTo>
                          <a:pt x="0" y="839"/>
                        </a:moveTo>
                        <a:lnTo>
                          <a:pt x="1" y="796"/>
                        </a:lnTo>
                        <a:lnTo>
                          <a:pt x="4" y="754"/>
                        </a:lnTo>
                        <a:lnTo>
                          <a:pt x="9" y="711"/>
                        </a:lnTo>
                        <a:lnTo>
                          <a:pt x="16" y="670"/>
                        </a:lnTo>
                        <a:lnTo>
                          <a:pt x="25" y="630"/>
                        </a:lnTo>
                        <a:lnTo>
                          <a:pt x="37" y="590"/>
                        </a:lnTo>
                        <a:lnTo>
                          <a:pt x="50" y="551"/>
                        </a:lnTo>
                        <a:lnTo>
                          <a:pt x="65" y="513"/>
                        </a:lnTo>
                        <a:lnTo>
                          <a:pt x="81" y="476"/>
                        </a:lnTo>
                        <a:lnTo>
                          <a:pt x="99" y="440"/>
                        </a:lnTo>
                        <a:lnTo>
                          <a:pt x="119" y="404"/>
                        </a:lnTo>
                        <a:lnTo>
                          <a:pt x="141" y="370"/>
                        </a:lnTo>
                        <a:lnTo>
                          <a:pt x="163" y="337"/>
                        </a:lnTo>
                        <a:lnTo>
                          <a:pt x="187" y="306"/>
                        </a:lnTo>
                        <a:lnTo>
                          <a:pt x="214" y="275"/>
                        </a:lnTo>
                        <a:lnTo>
                          <a:pt x="241" y="246"/>
                        </a:lnTo>
                        <a:lnTo>
                          <a:pt x="269" y="218"/>
                        </a:lnTo>
                        <a:lnTo>
                          <a:pt x="299" y="192"/>
                        </a:lnTo>
                        <a:lnTo>
                          <a:pt x="330" y="167"/>
                        </a:lnTo>
                        <a:lnTo>
                          <a:pt x="363" y="144"/>
                        </a:lnTo>
                        <a:lnTo>
                          <a:pt x="396" y="122"/>
                        </a:lnTo>
                        <a:lnTo>
                          <a:pt x="430" y="102"/>
                        </a:lnTo>
                        <a:lnTo>
                          <a:pt x="466" y="83"/>
                        </a:lnTo>
                        <a:lnTo>
                          <a:pt x="502" y="67"/>
                        </a:lnTo>
                        <a:lnTo>
                          <a:pt x="540" y="51"/>
                        </a:lnTo>
                        <a:lnTo>
                          <a:pt x="577" y="39"/>
                        </a:lnTo>
                        <a:lnTo>
                          <a:pt x="617" y="27"/>
                        </a:lnTo>
                        <a:lnTo>
                          <a:pt x="656" y="18"/>
                        </a:lnTo>
                        <a:lnTo>
                          <a:pt x="696" y="10"/>
                        </a:lnTo>
                        <a:lnTo>
                          <a:pt x="738" y="5"/>
                        </a:lnTo>
                        <a:lnTo>
                          <a:pt x="779" y="1"/>
                        </a:lnTo>
                        <a:lnTo>
                          <a:pt x="822" y="0"/>
                        </a:lnTo>
                        <a:lnTo>
                          <a:pt x="865" y="1"/>
                        </a:lnTo>
                        <a:lnTo>
                          <a:pt x="906" y="5"/>
                        </a:lnTo>
                        <a:lnTo>
                          <a:pt x="947" y="10"/>
                        </a:lnTo>
                        <a:lnTo>
                          <a:pt x="988" y="18"/>
                        </a:lnTo>
                        <a:lnTo>
                          <a:pt x="1027" y="27"/>
                        </a:lnTo>
                        <a:lnTo>
                          <a:pt x="1066" y="39"/>
                        </a:lnTo>
                        <a:lnTo>
                          <a:pt x="1104" y="51"/>
                        </a:lnTo>
                        <a:lnTo>
                          <a:pt x="1142" y="67"/>
                        </a:lnTo>
                        <a:lnTo>
                          <a:pt x="1178" y="83"/>
                        </a:lnTo>
                        <a:lnTo>
                          <a:pt x="1214" y="102"/>
                        </a:lnTo>
                        <a:lnTo>
                          <a:pt x="1248" y="122"/>
                        </a:lnTo>
                        <a:lnTo>
                          <a:pt x="1281" y="144"/>
                        </a:lnTo>
                        <a:lnTo>
                          <a:pt x="1314" y="167"/>
                        </a:lnTo>
                        <a:lnTo>
                          <a:pt x="1344" y="192"/>
                        </a:lnTo>
                        <a:lnTo>
                          <a:pt x="1375" y="218"/>
                        </a:lnTo>
                        <a:lnTo>
                          <a:pt x="1403" y="246"/>
                        </a:lnTo>
                        <a:lnTo>
                          <a:pt x="1430" y="275"/>
                        </a:lnTo>
                        <a:lnTo>
                          <a:pt x="1456" y="305"/>
                        </a:lnTo>
                        <a:lnTo>
                          <a:pt x="1481" y="337"/>
                        </a:lnTo>
                        <a:lnTo>
                          <a:pt x="1503" y="370"/>
                        </a:lnTo>
                        <a:lnTo>
                          <a:pt x="1524" y="404"/>
                        </a:lnTo>
                        <a:lnTo>
                          <a:pt x="1545" y="440"/>
                        </a:lnTo>
                        <a:lnTo>
                          <a:pt x="1563" y="476"/>
                        </a:lnTo>
                        <a:lnTo>
                          <a:pt x="1579" y="513"/>
                        </a:lnTo>
                        <a:lnTo>
                          <a:pt x="1594" y="551"/>
                        </a:lnTo>
                        <a:lnTo>
                          <a:pt x="1606" y="590"/>
                        </a:lnTo>
                        <a:lnTo>
                          <a:pt x="1617" y="630"/>
                        </a:lnTo>
                        <a:lnTo>
                          <a:pt x="1627" y="670"/>
                        </a:lnTo>
                        <a:lnTo>
                          <a:pt x="1635" y="711"/>
                        </a:lnTo>
                        <a:lnTo>
                          <a:pt x="1640" y="754"/>
                        </a:lnTo>
                        <a:lnTo>
                          <a:pt x="1643" y="796"/>
                        </a:lnTo>
                        <a:lnTo>
                          <a:pt x="1644" y="839"/>
                        </a:lnTo>
                        <a:lnTo>
                          <a:pt x="1644" y="839"/>
                        </a:lnTo>
                        <a:lnTo>
                          <a:pt x="1643" y="883"/>
                        </a:lnTo>
                        <a:lnTo>
                          <a:pt x="1640" y="925"/>
                        </a:lnTo>
                        <a:lnTo>
                          <a:pt x="1635" y="968"/>
                        </a:lnTo>
                        <a:lnTo>
                          <a:pt x="1627" y="1009"/>
                        </a:lnTo>
                        <a:lnTo>
                          <a:pt x="1617" y="1049"/>
                        </a:lnTo>
                        <a:lnTo>
                          <a:pt x="1606" y="1090"/>
                        </a:lnTo>
                        <a:lnTo>
                          <a:pt x="1594" y="1128"/>
                        </a:lnTo>
                        <a:lnTo>
                          <a:pt x="1579" y="1166"/>
                        </a:lnTo>
                        <a:lnTo>
                          <a:pt x="1563" y="1203"/>
                        </a:lnTo>
                        <a:lnTo>
                          <a:pt x="1545" y="1239"/>
                        </a:lnTo>
                        <a:lnTo>
                          <a:pt x="1524" y="1274"/>
                        </a:lnTo>
                        <a:lnTo>
                          <a:pt x="1503" y="1309"/>
                        </a:lnTo>
                        <a:lnTo>
                          <a:pt x="1481" y="1342"/>
                        </a:lnTo>
                        <a:lnTo>
                          <a:pt x="1456" y="1374"/>
                        </a:lnTo>
                        <a:lnTo>
                          <a:pt x="1430" y="1404"/>
                        </a:lnTo>
                        <a:lnTo>
                          <a:pt x="1403" y="1433"/>
                        </a:lnTo>
                        <a:lnTo>
                          <a:pt x="1375" y="1460"/>
                        </a:lnTo>
                        <a:lnTo>
                          <a:pt x="1344" y="1487"/>
                        </a:lnTo>
                        <a:lnTo>
                          <a:pt x="1314" y="1512"/>
                        </a:lnTo>
                        <a:lnTo>
                          <a:pt x="1281" y="1535"/>
                        </a:lnTo>
                        <a:lnTo>
                          <a:pt x="1248" y="1557"/>
                        </a:lnTo>
                        <a:lnTo>
                          <a:pt x="1214" y="1577"/>
                        </a:lnTo>
                        <a:lnTo>
                          <a:pt x="1178" y="1596"/>
                        </a:lnTo>
                        <a:lnTo>
                          <a:pt x="1142" y="1612"/>
                        </a:lnTo>
                        <a:lnTo>
                          <a:pt x="1104" y="1628"/>
                        </a:lnTo>
                        <a:lnTo>
                          <a:pt x="1066" y="1641"/>
                        </a:lnTo>
                        <a:lnTo>
                          <a:pt x="1027" y="1652"/>
                        </a:lnTo>
                        <a:lnTo>
                          <a:pt x="988" y="1662"/>
                        </a:lnTo>
                        <a:lnTo>
                          <a:pt x="947" y="1669"/>
                        </a:lnTo>
                        <a:lnTo>
                          <a:pt x="906" y="1674"/>
                        </a:lnTo>
                        <a:lnTo>
                          <a:pt x="865" y="1677"/>
                        </a:lnTo>
                        <a:lnTo>
                          <a:pt x="822" y="1679"/>
                        </a:lnTo>
                        <a:lnTo>
                          <a:pt x="779" y="1677"/>
                        </a:lnTo>
                        <a:lnTo>
                          <a:pt x="738" y="1674"/>
                        </a:lnTo>
                        <a:lnTo>
                          <a:pt x="696" y="1669"/>
                        </a:lnTo>
                        <a:lnTo>
                          <a:pt x="656" y="1662"/>
                        </a:lnTo>
                        <a:lnTo>
                          <a:pt x="617" y="1652"/>
                        </a:lnTo>
                        <a:lnTo>
                          <a:pt x="577" y="1641"/>
                        </a:lnTo>
                        <a:lnTo>
                          <a:pt x="540" y="1628"/>
                        </a:lnTo>
                        <a:lnTo>
                          <a:pt x="502" y="1612"/>
                        </a:lnTo>
                        <a:lnTo>
                          <a:pt x="466" y="1596"/>
                        </a:lnTo>
                        <a:lnTo>
                          <a:pt x="430" y="1577"/>
                        </a:lnTo>
                        <a:lnTo>
                          <a:pt x="396" y="1557"/>
                        </a:lnTo>
                        <a:lnTo>
                          <a:pt x="363" y="1535"/>
                        </a:lnTo>
                        <a:lnTo>
                          <a:pt x="330" y="1512"/>
                        </a:lnTo>
                        <a:lnTo>
                          <a:pt x="299" y="1487"/>
                        </a:lnTo>
                        <a:lnTo>
                          <a:pt x="269" y="1460"/>
                        </a:lnTo>
                        <a:lnTo>
                          <a:pt x="241" y="1433"/>
                        </a:lnTo>
                        <a:lnTo>
                          <a:pt x="214" y="1404"/>
                        </a:lnTo>
                        <a:lnTo>
                          <a:pt x="187" y="1374"/>
                        </a:lnTo>
                        <a:lnTo>
                          <a:pt x="163" y="1342"/>
                        </a:lnTo>
                        <a:lnTo>
                          <a:pt x="141" y="1309"/>
                        </a:lnTo>
                        <a:lnTo>
                          <a:pt x="119" y="1274"/>
                        </a:lnTo>
                        <a:lnTo>
                          <a:pt x="99" y="1239"/>
                        </a:lnTo>
                        <a:lnTo>
                          <a:pt x="81" y="1203"/>
                        </a:lnTo>
                        <a:lnTo>
                          <a:pt x="65" y="1166"/>
                        </a:lnTo>
                        <a:lnTo>
                          <a:pt x="50" y="1128"/>
                        </a:lnTo>
                        <a:lnTo>
                          <a:pt x="37" y="1090"/>
                        </a:lnTo>
                        <a:lnTo>
                          <a:pt x="25" y="1049"/>
                        </a:lnTo>
                        <a:lnTo>
                          <a:pt x="16" y="1009"/>
                        </a:lnTo>
                        <a:lnTo>
                          <a:pt x="9" y="968"/>
                        </a:lnTo>
                        <a:lnTo>
                          <a:pt x="4" y="925"/>
                        </a:lnTo>
                        <a:lnTo>
                          <a:pt x="1" y="883"/>
                        </a:lnTo>
                        <a:lnTo>
                          <a:pt x="0" y="839"/>
                        </a:lnTo>
                        <a:close/>
                      </a:path>
                    </a:pathLst>
                  </a:custGeom>
                  <a:solidFill>
                    <a:srgbClr val="CCFFCC"/>
                  </a:solidFill>
                  <a:ln w="6350" cmpd="sng">
                    <a:solidFill>
                      <a:srgbClr val="FF3399"/>
                    </a:solidFill>
                    <a:round/>
                    <a:headEnd/>
                    <a:tailEnd/>
                  </a:ln>
                </p:spPr>
                <p:txBody>
                  <a:bodyPr/>
                  <a:lstStyle/>
                  <a:p>
                    <a:endParaRPr lang="ru-RU"/>
                  </a:p>
                </p:txBody>
              </p:sp>
              <p:sp>
                <p:nvSpPr>
                  <p:cNvPr id="1226862" name="Freeform 110"/>
                  <p:cNvSpPr>
                    <a:spLocks/>
                  </p:cNvSpPr>
                  <p:nvPr/>
                </p:nvSpPr>
                <p:spPr bwMode="auto">
                  <a:xfrm>
                    <a:off x="1857" y="4875"/>
                    <a:ext cx="131" cy="59"/>
                  </a:xfrm>
                  <a:custGeom>
                    <a:avLst/>
                    <a:gdLst>
                      <a:gd name="T0" fmla="*/ 10 w 917"/>
                      <a:gd name="T1" fmla="*/ 188 h 469"/>
                      <a:gd name="T2" fmla="*/ 22 w 917"/>
                      <a:gd name="T3" fmla="*/ 137 h 469"/>
                      <a:gd name="T4" fmla="*/ 36 w 917"/>
                      <a:gd name="T5" fmla="*/ 95 h 469"/>
                      <a:gd name="T6" fmla="*/ 51 w 917"/>
                      <a:gd name="T7" fmla="*/ 60 h 469"/>
                      <a:gd name="T8" fmla="*/ 67 w 917"/>
                      <a:gd name="T9" fmla="*/ 33 h 469"/>
                      <a:gd name="T10" fmla="*/ 85 w 917"/>
                      <a:gd name="T11" fmla="*/ 13 h 469"/>
                      <a:gd name="T12" fmla="*/ 101 w 917"/>
                      <a:gd name="T13" fmla="*/ 3 h 469"/>
                      <a:gd name="T14" fmla="*/ 118 w 917"/>
                      <a:gd name="T15" fmla="*/ 0 h 469"/>
                      <a:gd name="T16" fmla="*/ 135 w 917"/>
                      <a:gd name="T17" fmla="*/ 6 h 469"/>
                      <a:gd name="T18" fmla="*/ 152 w 917"/>
                      <a:gd name="T19" fmla="*/ 21 h 469"/>
                      <a:gd name="T20" fmla="*/ 170 w 917"/>
                      <a:gd name="T21" fmla="*/ 44 h 469"/>
                      <a:gd name="T22" fmla="*/ 186 w 917"/>
                      <a:gd name="T23" fmla="*/ 76 h 469"/>
                      <a:gd name="T24" fmla="*/ 201 w 917"/>
                      <a:gd name="T25" fmla="*/ 117 h 469"/>
                      <a:gd name="T26" fmla="*/ 219 w 917"/>
                      <a:gd name="T27" fmla="*/ 187 h 469"/>
                      <a:gd name="T28" fmla="*/ 234 w 917"/>
                      <a:gd name="T29" fmla="*/ 258 h 469"/>
                      <a:gd name="T30" fmla="*/ 246 w 917"/>
                      <a:gd name="T31" fmla="*/ 312 h 469"/>
                      <a:gd name="T32" fmla="*/ 260 w 917"/>
                      <a:gd name="T33" fmla="*/ 358 h 469"/>
                      <a:gd name="T34" fmla="*/ 275 w 917"/>
                      <a:gd name="T35" fmla="*/ 397 h 469"/>
                      <a:gd name="T36" fmla="*/ 291 w 917"/>
                      <a:gd name="T37" fmla="*/ 427 h 469"/>
                      <a:gd name="T38" fmla="*/ 307 w 917"/>
                      <a:gd name="T39" fmla="*/ 448 h 469"/>
                      <a:gd name="T40" fmla="*/ 323 w 917"/>
                      <a:gd name="T41" fmla="*/ 463 h 469"/>
                      <a:gd name="T42" fmla="*/ 341 w 917"/>
                      <a:gd name="T43" fmla="*/ 469 h 469"/>
                      <a:gd name="T44" fmla="*/ 358 w 917"/>
                      <a:gd name="T45" fmla="*/ 466 h 469"/>
                      <a:gd name="T46" fmla="*/ 375 w 917"/>
                      <a:gd name="T47" fmla="*/ 455 h 469"/>
                      <a:gd name="T48" fmla="*/ 392 w 917"/>
                      <a:gd name="T49" fmla="*/ 435 h 469"/>
                      <a:gd name="T50" fmla="*/ 408 w 917"/>
                      <a:gd name="T51" fmla="*/ 407 h 469"/>
                      <a:gd name="T52" fmla="*/ 424 w 917"/>
                      <a:gd name="T53" fmla="*/ 369 h 469"/>
                      <a:gd name="T54" fmla="*/ 442 w 917"/>
                      <a:gd name="T55" fmla="*/ 312 h 469"/>
                      <a:gd name="T56" fmla="*/ 459 w 917"/>
                      <a:gd name="T57" fmla="*/ 234 h 469"/>
                      <a:gd name="T58" fmla="*/ 471 w 917"/>
                      <a:gd name="T59" fmla="*/ 178 h 469"/>
                      <a:gd name="T60" fmla="*/ 484 w 917"/>
                      <a:gd name="T61" fmla="*/ 128 h 469"/>
                      <a:gd name="T62" fmla="*/ 498 w 917"/>
                      <a:gd name="T63" fmla="*/ 87 h 469"/>
                      <a:gd name="T64" fmla="*/ 514 w 917"/>
                      <a:gd name="T65" fmla="*/ 54 h 469"/>
                      <a:gd name="T66" fmla="*/ 530 w 917"/>
                      <a:gd name="T67" fmla="*/ 28 h 469"/>
                      <a:gd name="T68" fmla="*/ 546 w 917"/>
                      <a:gd name="T69" fmla="*/ 10 h 469"/>
                      <a:gd name="T70" fmla="*/ 563 w 917"/>
                      <a:gd name="T71" fmla="*/ 2 h 469"/>
                      <a:gd name="T72" fmla="*/ 580 w 917"/>
                      <a:gd name="T73" fmla="*/ 1 h 469"/>
                      <a:gd name="T74" fmla="*/ 598 w 917"/>
                      <a:gd name="T75" fmla="*/ 8 h 469"/>
                      <a:gd name="T76" fmla="*/ 615 w 917"/>
                      <a:gd name="T77" fmla="*/ 25 h 469"/>
                      <a:gd name="T78" fmla="*/ 631 w 917"/>
                      <a:gd name="T79" fmla="*/ 50 h 469"/>
                      <a:gd name="T80" fmla="*/ 647 w 917"/>
                      <a:gd name="T81" fmla="*/ 84 h 469"/>
                      <a:gd name="T82" fmla="*/ 663 w 917"/>
                      <a:gd name="T83" fmla="*/ 130 h 469"/>
                      <a:gd name="T84" fmla="*/ 682 w 917"/>
                      <a:gd name="T85" fmla="*/ 202 h 469"/>
                      <a:gd name="T86" fmla="*/ 696 w 917"/>
                      <a:gd name="T87" fmla="*/ 270 h 469"/>
                      <a:gd name="T88" fmla="*/ 708 w 917"/>
                      <a:gd name="T89" fmla="*/ 322 h 469"/>
                      <a:gd name="T90" fmla="*/ 722 w 917"/>
                      <a:gd name="T91" fmla="*/ 367 h 469"/>
                      <a:gd name="T92" fmla="*/ 737 w 917"/>
                      <a:gd name="T93" fmla="*/ 403 h 469"/>
                      <a:gd name="T94" fmla="*/ 752 w 917"/>
                      <a:gd name="T95" fmla="*/ 432 h 469"/>
                      <a:gd name="T96" fmla="*/ 770 w 917"/>
                      <a:gd name="T97" fmla="*/ 453 h 469"/>
                      <a:gd name="T98" fmla="*/ 786 w 917"/>
                      <a:gd name="T99" fmla="*/ 465 h 469"/>
                      <a:gd name="T100" fmla="*/ 803 w 917"/>
                      <a:gd name="T101" fmla="*/ 469 h 469"/>
                      <a:gd name="T102" fmla="*/ 820 w 917"/>
                      <a:gd name="T103" fmla="*/ 465 h 469"/>
                      <a:gd name="T104" fmla="*/ 838 w 917"/>
                      <a:gd name="T105" fmla="*/ 451 h 469"/>
                      <a:gd name="T106" fmla="*/ 855 w 917"/>
                      <a:gd name="T107" fmla="*/ 430 h 469"/>
                      <a:gd name="T108" fmla="*/ 871 w 917"/>
                      <a:gd name="T109" fmla="*/ 400 h 469"/>
                      <a:gd name="T110" fmla="*/ 886 w 917"/>
                      <a:gd name="T111" fmla="*/ 361 h 469"/>
                      <a:gd name="T112" fmla="*/ 904 w 917"/>
                      <a:gd name="T113" fmla="*/ 29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7" h="469">
                        <a:moveTo>
                          <a:pt x="0" y="234"/>
                        </a:moveTo>
                        <a:lnTo>
                          <a:pt x="3" y="222"/>
                        </a:lnTo>
                        <a:lnTo>
                          <a:pt x="5" y="211"/>
                        </a:lnTo>
                        <a:lnTo>
                          <a:pt x="7" y="199"/>
                        </a:lnTo>
                        <a:lnTo>
                          <a:pt x="10" y="188"/>
                        </a:lnTo>
                        <a:lnTo>
                          <a:pt x="12" y="178"/>
                        </a:lnTo>
                        <a:lnTo>
                          <a:pt x="15" y="167"/>
                        </a:lnTo>
                        <a:lnTo>
                          <a:pt x="17" y="157"/>
                        </a:lnTo>
                        <a:lnTo>
                          <a:pt x="20" y="148"/>
                        </a:lnTo>
                        <a:lnTo>
                          <a:pt x="22" y="137"/>
                        </a:lnTo>
                        <a:lnTo>
                          <a:pt x="25" y="128"/>
                        </a:lnTo>
                        <a:lnTo>
                          <a:pt x="28" y="120"/>
                        </a:lnTo>
                        <a:lnTo>
                          <a:pt x="31" y="110"/>
                        </a:lnTo>
                        <a:lnTo>
                          <a:pt x="34" y="102"/>
                        </a:lnTo>
                        <a:lnTo>
                          <a:pt x="36" y="95"/>
                        </a:lnTo>
                        <a:lnTo>
                          <a:pt x="39" y="87"/>
                        </a:lnTo>
                        <a:lnTo>
                          <a:pt x="42" y="79"/>
                        </a:lnTo>
                        <a:lnTo>
                          <a:pt x="45" y="72"/>
                        </a:lnTo>
                        <a:lnTo>
                          <a:pt x="48" y="66"/>
                        </a:lnTo>
                        <a:lnTo>
                          <a:pt x="51" y="60"/>
                        </a:lnTo>
                        <a:lnTo>
                          <a:pt x="55" y="54"/>
                        </a:lnTo>
                        <a:lnTo>
                          <a:pt x="58" y="47"/>
                        </a:lnTo>
                        <a:lnTo>
                          <a:pt x="61" y="42"/>
                        </a:lnTo>
                        <a:lnTo>
                          <a:pt x="64" y="37"/>
                        </a:lnTo>
                        <a:lnTo>
                          <a:pt x="67" y="33"/>
                        </a:lnTo>
                        <a:lnTo>
                          <a:pt x="70" y="28"/>
                        </a:lnTo>
                        <a:lnTo>
                          <a:pt x="74" y="24"/>
                        </a:lnTo>
                        <a:lnTo>
                          <a:pt x="77" y="21"/>
                        </a:lnTo>
                        <a:lnTo>
                          <a:pt x="80" y="16"/>
                        </a:lnTo>
                        <a:lnTo>
                          <a:pt x="85" y="13"/>
                        </a:lnTo>
                        <a:lnTo>
                          <a:pt x="88" y="10"/>
                        </a:lnTo>
                        <a:lnTo>
                          <a:pt x="91" y="8"/>
                        </a:lnTo>
                        <a:lnTo>
                          <a:pt x="95" y="6"/>
                        </a:lnTo>
                        <a:lnTo>
                          <a:pt x="98" y="4"/>
                        </a:lnTo>
                        <a:lnTo>
                          <a:pt x="101" y="3"/>
                        </a:lnTo>
                        <a:lnTo>
                          <a:pt x="105" y="2"/>
                        </a:lnTo>
                        <a:lnTo>
                          <a:pt x="108" y="1"/>
                        </a:lnTo>
                        <a:lnTo>
                          <a:pt x="112" y="0"/>
                        </a:lnTo>
                        <a:lnTo>
                          <a:pt x="115" y="0"/>
                        </a:lnTo>
                        <a:lnTo>
                          <a:pt x="118" y="0"/>
                        </a:lnTo>
                        <a:lnTo>
                          <a:pt x="122" y="1"/>
                        </a:lnTo>
                        <a:lnTo>
                          <a:pt x="125" y="2"/>
                        </a:lnTo>
                        <a:lnTo>
                          <a:pt x="129" y="3"/>
                        </a:lnTo>
                        <a:lnTo>
                          <a:pt x="132" y="4"/>
                        </a:lnTo>
                        <a:lnTo>
                          <a:pt x="135" y="6"/>
                        </a:lnTo>
                        <a:lnTo>
                          <a:pt x="139" y="8"/>
                        </a:lnTo>
                        <a:lnTo>
                          <a:pt x="142" y="11"/>
                        </a:lnTo>
                        <a:lnTo>
                          <a:pt x="146" y="14"/>
                        </a:lnTo>
                        <a:lnTo>
                          <a:pt x="149" y="17"/>
                        </a:lnTo>
                        <a:lnTo>
                          <a:pt x="152" y="21"/>
                        </a:lnTo>
                        <a:lnTo>
                          <a:pt x="156" y="25"/>
                        </a:lnTo>
                        <a:lnTo>
                          <a:pt x="159" y="29"/>
                        </a:lnTo>
                        <a:lnTo>
                          <a:pt x="162" y="34"/>
                        </a:lnTo>
                        <a:lnTo>
                          <a:pt x="165" y="39"/>
                        </a:lnTo>
                        <a:lnTo>
                          <a:pt x="170" y="44"/>
                        </a:lnTo>
                        <a:lnTo>
                          <a:pt x="173" y="50"/>
                        </a:lnTo>
                        <a:lnTo>
                          <a:pt x="176" y="56"/>
                        </a:lnTo>
                        <a:lnTo>
                          <a:pt x="179" y="62"/>
                        </a:lnTo>
                        <a:lnTo>
                          <a:pt x="182" y="69"/>
                        </a:lnTo>
                        <a:lnTo>
                          <a:pt x="186" y="76"/>
                        </a:lnTo>
                        <a:lnTo>
                          <a:pt x="189" y="84"/>
                        </a:lnTo>
                        <a:lnTo>
                          <a:pt x="192" y="92"/>
                        </a:lnTo>
                        <a:lnTo>
                          <a:pt x="195" y="100"/>
                        </a:lnTo>
                        <a:lnTo>
                          <a:pt x="198" y="108"/>
                        </a:lnTo>
                        <a:lnTo>
                          <a:pt x="201" y="117"/>
                        </a:lnTo>
                        <a:lnTo>
                          <a:pt x="205" y="130"/>
                        </a:lnTo>
                        <a:lnTo>
                          <a:pt x="209" y="144"/>
                        </a:lnTo>
                        <a:lnTo>
                          <a:pt x="212" y="157"/>
                        </a:lnTo>
                        <a:lnTo>
                          <a:pt x="216" y="171"/>
                        </a:lnTo>
                        <a:lnTo>
                          <a:pt x="219" y="187"/>
                        </a:lnTo>
                        <a:lnTo>
                          <a:pt x="223" y="202"/>
                        </a:lnTo>
                        <a:lnTo>
                          <a:pt x="226" y="218"/>
                        </a:lnTo>
                        <a:lnTo>
                          <a:pt x="229" y="234"/>
                        </a:lnTo>
                        <a:lnTo>
                          <a:pt x="231" y="247"/>
                        </a:lnTo>
                        <a:lnTo>
                          <a:pt x="234" y="258"/>
                        </a:lnTo>
                        <a:lnTo>
                          <a:pt x="236" y="270"/>
                        </a:lnTo>
                        <a:lnTo>
                          <a:pt x="238" y="281"/>
                        </a:lnTo>
                        <a:lnTo>
                          <a:pt x="241" y="291"/>
                        </a:lnTo>
                        <a:lnTo>
                          <a:pt x="243" y="302"/>
                        </a:lnTo>
                        <a:lnTo>
                          <a:pt x="246" y="312"/>
                        </a:lnTo>
                        <a:lnTo>
                          <a:pt x="248" y="322"/>
                        </a:lnTo>
                        <a:lnTo>
                          <a:pt x="252" y="332"/>
                        </a:lnTo>
                        <a:lnTo>
                          <a:pt x="255" y="341"/>
                        </a:lnTo>
                        <a:lnTo>
                          <a:pt x="258" y="349"/>
                        </a:lnTo>
                        <a:lnTo>
                          <a:pt x="260" y="358"/>
                        </a:lnTo>
                        <a:lnTo>
                          <a:pt x="263" y="367"/>
                        </a:lnTo>
                        <a:lnTo>
                          <a:pt x="266" y="374"/>
                        </a:lnTo>
                        <a:lnTo>
                          <a:pt x="269" y="382"/>
                        </a:lnTo>
                        <a:lnTo>
                          <a:pt x="272" y="389"/>
                        </a:lnTo>
                        <a:lnTo>
                          <a:pt x="275" y="397"/>
                        </a:lnTo>
                        <a:lnTo>
                          <a:pt x="278" y="403"/>
                        </a:lnTo>
                        <a:lnTo>
                          <a:pt x="281" y="409"/>
                        </a:lnTo>
                        <a:lnTo>
                          <a:pt x="284" y="415"/>
                        </a:lnTo>
                        <a:lnTo>
                          <a:pt x="287" y="422"/>
                        </a:lnTo>
                        <a:lnTo>
                          <a:pt x="291" y="427"/>
                        </a:lnTo>
                        <a:lnTo>
                          <a:pt x="294" y="432"/>
                        </a:lnTo>
                        <a:lnTo>
                          <a:pt x="297" y="437"/>
                        </a:lnTo>
                        <a:lnTo>
                          <a:pt x="300" y="441"/>
                        </a:lnTo>
                        <a:lnTo>
                          <a:pt x="303" y="445"/>
                        </a:lnTo>
                        <a:lnTo>
                          <a:pt x="307" y="448"/>
                        </a:lnTo>
                        <a:lnTo>
                          <a:pt x="310" y="453"/>
                        </a:lnTo>
                        <a:lnTo>
                          <a:pt x="313" y="456"/>
                        </a:lnTo>
                        <a:lnTo>
                          <a:pt x="317" y="459"/>
                        </a:lnTo>
                        <a:lnTo>
                          <a:pt x="320" y="461"/>
                        </a:lnTo>
                        <a:lnTo>
                          <a:pt x="323" y="463"/>
                        </a:lnTo>
                        <a:lnTo>
                          <a:pt x="327" y="465"/>
                        </a:lnTo>
                        <a:lnTo>
                          <a:pt x="330" y="466"/>
                        </a:lnTo>
                        <a:lnTo>
                          <a:pt x="335" y="467"/>
                        </a:lnTo>
                        <a:lnTo>
                          <a:pt x="338" y="468"/>
                        </a:lnTo>
                        <a:lnTo>
                          <a:pt x="341" y="469"/>
                        </a:lnTo>
                        <a:lnTo>
                          <a:pt x="345" y="469"/>
                        </a:lnTo>
                        <a:lnTo>
                          <a:pt x="348" y="469"/>
                        </a:lnTo>
                        <a:lnTo>
                          <a:pt x="352" y="468"/>
                        </a:lnTo>
                        <a:lnTo>
                          <a:pt x="355" y="467"/>
                        </a:lnTo>
                        <a:lnTo>
                          <a:pt x="358" y="466"/>
                        </a:lnTo>
                        <a:lnTo>
                          <a:pt x="362" y="465"/>
                        </a:lnTo>
                        <a:lnTo>
                          <a:pt x="365" y="463"/>
                        </a:lnTo>
                        <a:lnTo>
                          <a:pt x="369" y="461"/>
                        </a:lnTo>
                        <a:lnTo>
                          <a:pt x="372" y="458"/>
                        </a:lnTo>
                        <a:lnTo>
                          <a:pt x="375" y="455"/>
                        </a:lnTo>
                        <a:lnTo>
                          <a:pt x="379" y="451"/>
                        </a:lnTo>
                        <a:lnTo>
                          <a:pt x="382" y="448"/>
                        </a:lnTo>
                        <a:lnTo>
                          <a:pt x="385" y="444"/>
                        </a:lnTo>
                        <a:lnTo>
                          <a:pt x="389" y="440"/>
                        </a:lnTo>
                        <a:lnTo>
                          <a:pt x="392" y="435"/>
                        </a:lnTo>
                        <a:lnTo>
                          <a:pt x="395" y="430"/>
                        </a:lnTo>
                        <a:lnTo>
                          <a:pt x="398" y="425"/>
                        </a:lnTo>
                        <a:lnTo>
                          <a:pt x="402" y="419"/>
                        </a:lnTo>
                        <a:lnTo>
                          <a:pt x="405" y="413"/>
                        </a:lnTo>
                        <a:lnTo>
                          <a:pt x="408" y="407"/>
                        </a:lnTo>
                        <a:lnTo>
                          <a:pt x="411" y="400"/>
                        </a:lnTo>
                        <a:lnTo>
                          <a:pt x="414" y="393"/>
                        </a:lnTo>
                        <a:lnTo>
                          <a:pt x="417" y="385"/>
                        </a:lnTo>
                        <a:lnTo>
                          <a:pt x="421" y="377"/>
                        </a:lnTo>
                        <a:lnTo>
                          <a:pt x="424" y="369"/>
                        </a:lnTo>
                        <a:lnTo>
                          <a:pt x="427" y="361"/>
                        </a:lnTo>
                        <a:lnTo>
                          <a:pt x="430" y="351"/>
                        </a:lnTo>
                        <a:lnTo>
                          <a:pt x="434" y="339"/>
                        </a:lnTo>
                        <a:lnTo>
                          <a:pt x="438" y="325"/>
                        </a:lnTo>
                        <a:lnTo>
                          <a:pt x="442" y="312"/>
                        </a:lnTo>
                        <a:lnTo>
                          <a:pt x="446" y="298"/>
                        </a:lnTo>
                        <a:lnTo>
                          <a:pt x="449" y="282"/>
                        </a:lnTo>
                        <a:lnTo>
                          <a:pt x="453" y="267"/>
                        </a:lnTo>
                        <a:lnTo>
                          <a:pt x="456" y="251"/>
                        </a:lnTo>
                        <a:lnTo>
                          <a:pt x="459" y="234"/>
                        </a:lnTo>
                        <a:lnTo>
                          <a:pt x="461" y="222"/>
                        </a:lnTo>
                        <a:lnTo>
                          <a:pt x="463" y="211"/>
                        </a:lnTo>
                        <a:lnTo>
                          <a:pt x="466" y="199"/>
                        </a:lnTo>
                        <a:lnTo>
                          <a:pt x="468" y="188"/>
                        </a:lnTo>
                        <a:lnTo>
                          <a:pt x="471" y="178"/>
                        </a:lnTo>
                        <a:lnTo>
                          <a:pt x="473" y="167"/>
                        </a:lnTo>
                        <a:lnTo>
                          <a:pt x="476" y="157"/>
                        </a:lnTo>
                        <a:lnTo>
                          <a:pt x="478" y="148"/>
                        </a:lnTo>
                        <a:lnTo>
                          <a:pt x="481" y="137"/>
                        </a:lnTo>
                        <a:lnTo>
                          <a:pt x="484" y="128"/>
                        </a:lnTo>
                        <a:lnTo>
                          <a:pt x="486" y="120"/>
                        </a:lnTo>
                        <a:lnTo>
                          <a:pt x="489" y="110"/>
                        </a:lnTo>
                        <a:lnTo>
                          <a:pt x="492" y="102"/>
                        </a:lnTo>
                        <a:lnTo>
                          <a:pt x="495" y="95"/>
                        </a:lnTo>
                        <a:lnTo>
                          <a:pt x="498" y="87"/>
                        </a:lnTo>
                        <a:lnTo>
                          <a:pt x="502" y="79"/>
                        </a:lnTo>
                        <a:lnTo>
                          <a:pt x="505" y="72"/>
                        </a:lnTo>
                        <a:lnTo>
                          <a:pt x="508" y="66"/>
                        </a:lnTo>
                        <a:lnTo>
                          <a:pt x="511" y="60"/>
                        </a:lnTo>
                        <a:lnTo>
                          <a:pt x="514" y="54"/>
                        </a:lnTo>
                        <a:lnTo>
                          <a:pt x="517" y="47"/>
                        </a:lnTo>
                        <a:lnTo>
                          <a:pt x="520" y="42"/>
                        </a:lnTo>
                        <a:lnTo>
                          <a:pt x="524" y="37"/>
                        </a:lnTo>
                        <a:lnTo>
                          <a:pt x="527" y="33"/>
                        </a:lnTo>
                        <a:lnTo>
                          <a:pt x="530" y="28"/>
                        </a:lnTo>
                        <a:lnTo>
                          <a:pt x="533" y="24"/>
                        </a:lnTo>
                        <a:lnTo>
                          <a:pt x="537" y="21"/>
                        </a:lnTo>
                        <a:lnTo>
                          <a:pt x="540" y="16"/>
                        </a:lnTo>
                        <a:lnTo>
                          <a:pt x="543" y="13"/>
                        </a:lnTo>
                        <a:lnTo>
                          <a:pt x="546" y="10"/>
                        </a:lnTo>
                        <a:lnTo>
                          <a:pt x="550" y="8"/>
                        </a:lnTo>
                        <a:lnTo>
                          <a:pt x="553" y="6"/>
                        </a:lnTo>
                        <a:lnTo>
                          <a:pt x="557" y="4"/>
                        </a:lnTo>
                        <a:lnTo>
                          <a:pt x="560" y="3"/>
                        </a:lnTo>
                        <a:lnTo>
                          <a:pt x="563" y="2"/>
                        </a:lnTo>
                        <a:lnTo>
                          <a:pt x="567" y="1"/>
                        </a:lnTo>
                        <a:lnTo>
                          <a:pt x="570" y="0"/>
                        </a:lnTo>
                        <a:lnTo>
                          <a:pt x="573" y="0"/>
                        </a:lnTo>
                        <a:lnTo>
                          <a:pt x="577" y="0"/>
                        </a:lnTo>
                        <a:lnTo>
                          <a:pt x="580" y="1"/>
                        </a:lnTo>
                        <a:lnTo>
                          <a:pt x="584" y="2"/>
                        </a:lnTo>
                        <a:lnTo>
                          <a:pt x="588" y="3"/>
                        </a:lnTo>
                        <a:lnTo>
                          <a:pt x="591" y="4"/>
                        </a:lnTo>
                        <a:lnTo>
                          <a:pt x="595" y="6"/>
                        </a:lnTo>
                        <a:lnTo>
                          <a:pt x="598" y="8"/>
                        </a:lnTo>
                        <a:lnTo>
                          <a:pt x="602" y="11"/>
                        </a:lnTo>
                        <a:lnTo>
                          <a:pt x="605" y="14"/>
                        </a:lnTo>
                        <a:lnTo>
                          <a:pt x="608" y="17"/>
                        </a:lnTo>
                        <a:lnTo>
                          <a:pt x="612" y="21"/>
                        </a:lnTo>
                        <a:lnTo>
                          <a:pt x="615" y="25"/>
                        </a:lnTo>
                        <a:lnTo>
                          <a:pt x="618" y="29"/>
                        </a:lnTo>
                        <a:lnTo>
                          <a:pt x="622" y="34"/>
                        </a:lnTo>
                        <a:lnTo>
                          <a:pt x="625" y="39"/>
                        </a:lnTo>
                        <a:lnTo>
                          <a:pt x="628" y="44"/>
                        </a:lnTo>
                        <a:lnTo>
                          <a:pt x="631" y="50"/>
                        </a:lnTo>
                        <a:lnTo>
                          <a:pt x="635" y="56"/>
                        </a:lnTo>
                        <a:lnTo>
                          <a:pt x="638" y="62"/>
                        </a:lnTo>
                        <a:lnTo>
                          <a:pt x="641" y="69"/>
                        </a:lnTo>
                        <a:lnTo>
                          <a:pt x="644" y="76"/>
                        </a:lnTo>
                        <a:lnTo>
                          <a:pt x="647" y="84"/>
                        </a:lnTo>
                        <a:lnTo>
                          <a:pt x="650" y="92"/>
                        </a:lnTo>
                        <a:lnTo>
                          <a:pt x="653" y="100"/>
                        </a:lnTo>
                        <a:lnTo>
                          <a:pt x="656" y="108"/>
                        </a:lnTo>
                        <a:lnTo>
                          <a:pt x="659" y="117"/>
                        </a:lnTo>
                        <a:lnTo>
                          <a:pt x="663" y="130"/>
                        </a:lnTo>
                        <a:lnTo>
                          <a:pt x="667" y="144"/>
                        </a:lnTo>
                        <a:lnTo>
                          <a:pt x="672" y="157"/>
                        </a:lnTo>
                        <a:lnTo>
                          <a:pt x="675" y="171"/>
                        </a:lnTo>
                        <a:lnTo>
                          <a:pt x="679" y="187"/>
                        </a:lnTo>
                        <a:lnTo>
                          <a:pt x="682" y="202"/>
                        </a:lnTo>
                        <a:lnTo>
                          <a:pt x="686" y="218"/>
                        </a:lnTo>
                        <a:lnTo>
                          <a:pt x="689" y="234"/>
                        </a:lnTo>
                        <a:lnTo>
                          <a:pt x="691" y="247"/>
                        </a:lnTo>
                        <a:lnTo>
                          <a:pt x="693" y="258"/>
                        </a:lnTo>
                        <a:lnTo>
                          <a:pt x="696" y="270"/>
                        </a:lnTo>
                        <a:lnTo>
                          <a:pt x="698" y="281"/>
                        </a:lnTo>
                        <a:lnTo>
                          <a:pt x="700" y="291"/>
                        </a:lnTo>
                        <a:lnTo>
                          <a:pt x="703" y="302"/>
                        </a:lnTo>
                        <a:lnTo>
                          <a:pt x="705" y="312"/>
                        </a:lnTo>
                        <a:lnTo>
                          <a:pt x="708" y="322"/>
                        </a:lnTo>
                        <a:lnTo>
                          <a:pt x="711" y="332"/>
                        </a:lnTo>
                        <a:lnTo>
                          <a:pt x="713" y="341"/>
                        </a:lnTo>
                        <a:lnTo>
                          <a:pt x="716" y="349"/>
                        </a:lnTo>
                        <a:lnTo>
                          <a:pt x="719" y="358"/>
                        </a:lnTo>
                        <a:lnTo>
                          <a:pt x="722" y="367"/>
                        </a:lnTo>
                        <a:lnTo>
                          <a:pt x="725" y="374"/>
                        </a:lnTo>
                        <a:lnTo>
                          <a:pt x="728" y="382"/>
                        </a:lnTo>
                        <a:lnTo>
                          <a:pt x="731" y="389"/>
                        </a:lnTo>
                        <a:lnTo>
                          <a:pt x="734" y="397"/>
                        </a:lnTo>
                        <a:lnTo>
                          <a:pt x="737" y="403"/>
                        </a:lnTo>
                        <a:lnTo>
                          <a:pt x="740" y="409"/>
                        </a:lnTo>
                        <a:lnTo>
                          <a:pt x="743" y="415"/>
                        </a:lnTo>
                        <a:lnTo>
                          <a:pt x="746" y="422"/>
                        </a:lnTo>
                        <a:lnTo>
                          <a:pt x="749" y="427"/>
                        </a:lnTo>
                        <a:lnTo>
                          <a:pt x="752" y="432"/>
                        </a:lnTo>
                        <a:lnTo>
                          <a:pt x="756" y="437"/>
                        </a:lnTo>
                        <a:lnTo>
                          <a:pt x="760" y="441"/>
                        </a:lnTo>
                        <a:lnTo>
                          <a:pt x="763" y="445"/>
                        </a:lnTo>
                        <a:lnTo>
                          <a:pt x="766" y="448"/>
                        </a:lnTo>
                        <a:lnTo>
                          <a:pt x="770" y="453"/>
                        </a:lnTo>
                        <a:lnTo>
                          <a:pt x="773" y="456"/>
                        </a:lnTo>
                        <a:lnTo>
                          <a:pt x="776" y="459"/>
                        </a:lnTo>
                        <a:lnTo>
                          <a:pt x="780" y="461"/>
                        </a:lnTo>
                        <a:lnTo>
                          <a:pt x="783" y="463"/>
                        </a:lnTo>
                        <a:lnTo>
                          <a:pt x="786" y="465"/>
                        </a:lnTo>
                        <a:lnTo>
                          <a:pt x="790" y="466"/>
                        </a:lnTo>
                        <a:lnTo>
                          <a:pt x="793" y="467"/>
                        </a:lnTo>
                        <a:lnTo>
                          <a:pt x="796" y="468"/>
                        </a:lnTo>
                        <a:lnTo>
                          <a:pt x="800" y="469"/>
                        </a:lnTo>
                        <a:lnTo>
                          <a:pt x="803" y="469"/>
                        </a:lnTo>
                        <a:lnTo>
                          <a:pt x="807" y="469"/>
                        </a:lnTo>
                        <a:lnTo>
                          <a:pt x="810" y="468"/>
                        </a:lnTo>
                        <a:lnTo>
                          <a:pt x="813" y="467"/>
                        </a:lnTo>
                        <a:lnTo>
                          <a:pt x="817" y="466"/>
                        </a:lnTo>
                        <a:lnTo>
                          <a:pt x="820" y="465"/>
                        </a:lnTo>
                        <a:lnTo>
                          <a:pt x="824" y="463"/>
                        </a:lnTo>
                        <a:lnTo>
                          <a:pt x="827" y="461"/>
                        </a:lnTo>
                        <a:lnTo>
                          <a:pt x="830" y="458"/>
                        </a:lnTo>
                        <a:lnTo>
                          <a:pt x="834" y="455"/>
                        </a:lnTo>
                        <a:lnTo>
                          <a:pt x="838" y="451"/>
                        </a:lnTo>
                        <a:lnTo>
                          <a:pt x="841" y="448"/>
                        </a:lnTo>
                        <a:lnTo>
                          <a:pt x="845" y="444"/>
                        </a:lnTo>
                        <a:lnTo>
                          <a:pt x="848" y="440"/>
                        </a:lnTo>
                        <a:lnTo>
                          <a:pt x="851" y="435"/>
                        </a:lnTo>
                        <a:lnTo>
                          <a:pt x="855" y="430"/>
                        </a:lnTo>
                        <a:lnTo>
                          <a:pt x="858" y="425"/>
                        </a:lnTo>
                        <a:lnTo>
                          <a:pt x="861" y="419"/>
                        </a:lnTo>
                        <a:lnTo>
                          <a:pt x="864" y="413"/>
                        </a:lnTo>
                        <a:lnTo>
                          <a:pt x="867" y="407"/>
                        </a:lnTo>
                        <a:lnTo>
                          <a:pt x="871" y="400"/>
                        </a:lnTo>
                        <a:lnTo>
                          <a:pt x="874" y="393"/>
                        </a:lnTo>
                        <a:lnTo>
                          <a:pt x="877" y="385"/>
                        </a:lnTo>
                        <a:lnTo>
                          <a:pt x="880" y="377"/>
                        </a:lnTo>
                        <a:lnTo>
                          <a:pt x="883" y="369"/>
                        </a:lnTo>
                        <a:lnTo>
                          <a:pt x="886" y="361"/>
                        </a:lnTo>
                        <a:lnTo>
                          <a:pt x="889" y="351"/>
                        </a:lnTo>
                        <a:lnTo>
                          <a:pt x="893" y="339"/>
                        </a:lnTo>
                        <a:lnTo>
                          <a:pt x="897" y="325"/>
                        </a:lnTo>
                        <a:lnTo>
                          <a:pt x="901" y="312"/>
                        </a:lnTo>
                        <a:lnTo>
                          <a:pt x="904" y="298"/>
                        </a:lnTo>
                        <a:lnTo>
                          <a:pt x="908" y="282"/>
                        </a:lnTo>
                        <a:lnTo>
                          <a:pt x="911" y="267"/>
                        </a:lnTo>
                        <a:lnTo>
                          <a:pt x="914" y="251"/>
                        </a:lnTo>
                        <a:lnTo>
                          <a:pt x="917" y="234"/>
                        </a:lnTo>
                      </a:path>
                    </a:pathLst>
                  </a:custGeom>
                  <a:noFill/>
                  <a:ln w="6350" cmpd="sng">
                    <a:solidFill>
                      <a:srgbClr val="FF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226863" name="Line 111"/>
                  <p:cNvSpPr>
                    <a:spLocks noChangeShapeType="1"/>
                  </p:cNvSpPr>
                  <p:nvPr/>
                </p:nvSpPr>
                <p:spPr bwMode="auto">
                  <a:xfrm>
                    <a:off x="1813" y="4904"/>
                    <a:ext cx="44" cy="1"/>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226864" name="Line 112"/>
                  <p:cNvSpPr>
                    <a:spLocks noChangeShapeType="1"/>
                  </p:cNvSpPr>
                  <p:nvPr/>
                </p:nvSpPr>
                <p:spPr bwMode="auto">
                  <a:xfrm>
                    <a:off x="1988" y="4904"/>
                    <a:ext cx="44" cy="1"/>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sp>
          <p:nvSpPr>
            <p:cNvPr id="1226865" name="Line 113"/>
            <p:cNvSpPr>
              <a:spLocks noChangeShapeType="1"/>
            </p:cNvSpPr>
            <p:nvPr/>
          </p:nvSpPr>
          <p:spPr bwMode="auto">
            <a:xfrm>
              <a:off x="978" y="2900"/>
              <a:ext cx="281" cy="155"/>
            </a:xfrm>
            <a:prstGeom prst="line">
              <a:avLst/>
            </a:prstGeom>
            <a:noFill/>
            <a:ln w="38100">
              <a:solidFill>
                <a:srgbClr val="808000"/>
              </a:solidFill>
              <a:prstDash val="lgDashDot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6866" name="Line 114"/>
            <p:cNvSpPr>
              <a:spLocks noChangeShapeType="1"/>
            </p:cNvSpPr>
            <p:nvPr/>
          </p:nvSpPr>
          <p:spPr bwMode="auto">
            <a:xfrm>
              <a:off x="1571" y="3180"/>
              <a:ext cx="280" cy="124"/>
            </a:xfrm>
            <a:prstGeom prst="line">
              <a:avLst/>
            </a:prstGeom>
            <a:noFill/>
            <a:ln w="38100">
              <a:solidFill>
                <a:srgbClr val="808000"/>
              </a:solidFill>
              <a:prstDash val="lgDashDot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grpSp>
          <p:nvGrpSpPr>
            <p:cNvPr id="1226867" name="Group 115"/>
            <p:cNvGrpSpPr>
              <a:grpSpLocks/>
            </p:cNvGrpSpPr>
            <p:nvPr/>
          </p:nvGrpSpPr>
          <p:grpSpPr bwMode="auto">
            <a:xfrm>
              <a:off x="1259" y="3335"/>
              <a:ext cx="405" cy="281"/>
              <a:chOff x="6965" y="8145"/>
              <a:chExt cx="741" cy="513"/>
            </a:xfrm>
          </p:grpSpPr>
          <p:sp>
            <p:nvSpPr>
              <p:cNvPr id="1226868" name="Line 116"/>
              <p:cNvSpPr>
                <a:spLocks noChangeShapeType="1"/>
              </p:cNvSpPr>
              <p:nvPr/>
            </p:nvSpPr>
            <p:spPr bwMode="auto">
              <a:xfrm>
                <a:off x="7364" y="8145"/>
                <a:ext cx="342" cy="399"/>
              </a:xfrm>
              <a:prstGeom prst="line">
                <a:avLst/>
              </a:prstGeom>
              <a:noFill/>
              <a:ln w="38100">
                <a:solidFill>
                  <a:srgbClr val="808000"/>
                </a:solidFill>
                <a:prstDash val="lgDashDot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6869" name="Line 117"/>
              <p:cNvSpPr>
                <a:spLocks noChangeShapeType="1"/>
              </p:cNvSpPr>
              <p:nvPr/>
            </p:nvSpPr>
            <p:spPr bwMode="auto">
              <a:xfrm flipH="1">
                <a:off x="6965" y="8145"/>
                <a:ext cx="285" cy="456"/>
              </a:xfrm>
              <a:prstGeom prst="line">
                <a:avLst/>
              </a:prstGeom>
              <a:noFill/>
              <a:ln w="38100">
                <a:solidFill>
                  <a:srgbClr val="808000"/>
                </a:solidFill>
                <a:prstDash val="lgDashDot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6870" name="Line 118"/>
              <p:cNvSpPr>
                <a:spLocks noChangeShapeType="1"/>
              </p:cNvSpPr>
              <p:nvPr/>
            </p:nvSpPr>
            <p:spPr bwMode="auto">
              <a:xfrm>
                <a:off x="7307" y="8145"/>
                <a:ext cx="57" cy="513"/>
              </a:xfrm>
              <a:prstGeom prst="line">
                <a:avLst/>
              </a:prstGeom>
              <a:noFill/>
              <a:ln w="38100">
                <a:solidFill>
                  <a:srgbClr val="808000"/>
                </a:solidFill>
                <a:prstDash val="lgDashDot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grpSp>
        <p:sp>
          <p:nvSpPr>
            <p:cNvPr id="1226871" name="Line 119"/>
            <p:cNvSpPr>
              <a:spLocks noChangeShapeType="1"/>
            </p:cNvSpPr>
            <p:nvPr/>
          </p:nvSpPr>
          <p:spPr bwMode="auto">
            <a:xfrm>
              <a:off x="2132" y="3117"/>
              <a:ext cx="1621" cy="0"/>
            </a:xfrm>
            <a:prstGeom prst="line">
              <a:avLst/>
            </a:prstGeom>
            <a:noFill/>
            <a:ln w="38100">
              <a:solidFill>
                <a:srgbClr val="808000"/>
              </a:solidFill>
              <a:prstDash val="lgDashDot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6872" name="Text Box 120"/>
            <p:cNvSpPr txBox="1">
              <a:spLocks noChangeArrowheads="1"/>
            </p:cNvSpPr>
            <p:nvPr/>
          </p:nvSpPr>
          <p:spPr bwMode="auto">
            <a:xfrm>
              <a:off x="1051" y="3615"/>
              <a:ext cx="787" cy="17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72000"/>
                </a:lnSpc>
                <a:spcBef>
                  <a:spcPct val="0"/>
                </a:spcBef>
              </a:pPr>
              <a:r>
                <a:rPr lang="ru-RU" altLang="ru-RU" sz="1200" b="1">
                  <a:solidFill>
                    <a:srgbClr val="808000"/>
                  </a:solidFill>
                  <a:latin typeface="Tahoma" panose="020B0604030504040204" pitchFamily="34" charset="0"/>
                </a:rPr>
                <a:t>К </a:t>
              </a:r>
              <a:r>
                <a:rPr lang="en-US" altLang="ru-RU" sz="1200" b="1">
                  <a:solidFill>
                    <a:srgbClr val="808000"/>
                  </a:solidFill>
                  <a:latin typeface="Tahoma" panose="020B0604030504040204" pitchFamily="34" charset="0"/>
                </a:rPr>
                <a:t>Internet-</a:t>
              </a:r>
              <a:r>
                <a:rPr lang="ru-RU" altLang="ru-RU" sz="1200" b="1">
                  <a:solidFill>
                    <a:srgbClr val="808000"/>
                  </a:solidFill>
                  <a:latin typeface="Tahoma" panose="020B0604030504040204" pitchFamily="34" charset="0"/>
                </a:rPr>
                <a:t>пользователям</a:t>
              </a:r>
              <a:endParaRPr lang="ru-RU" altLang="ru-RU" sz="1200">
                <a:solidFill>
                  <a:srgbClr val="808000"/>
                </a:solidFill>
                <a:latin typeface="Tahoma" panose="020B0604030504040204" pitchFamily="34" charset="0"/>
              </a:endParaRPr>
            </a:p>
          </p:txBody>
        </p:sp>
        <p:grpSp>
          <p:nvGrpSpPr>
            <p:cNvPr id="1226873" name="Group 121"/>
            <p:cNvGrpSpPr>
              <a:grpSpLocks/>
            </p:cNvGrpSpPr>
            <p:nvPr/>
          </p:nvGrpSpPr>
          <p:grpSpPr bwMode="auto">
            <a:xfrm>
              <a:off x="1921" y="499"/>
              <a:ext cx="530" cy="716"/>
              <a:chOff x="1921" y="499"/>
              <a:chExt cx="530" cy="716"/>
            </a:xfrm>
          </p:grpSpPr>
          <p:grpSp>
            <p:nvGrpSpPr>
              <p:cNvPr id="1226874" name="Group 122"/>
              <p:cNvGrpSpPr>
                <a:grpSpLocks/>
              </p:cNvGrpSpPr>
              <p:nvPr/>
            </p:nvGrpSpPr>
            <p:grpSpPr bwMode="auto">
              <a:xfrm>
                <a:off x="1921" y="717"/>
                <a:ext cx="530" cy="498"/>
                <a:chOff x="1603" y="780"/>
                <a:chExt cx="2049" cy="2418"/>
              </a:xfrm>
            </p:grpSpPr>
            <p:sp>
              <p:nvSpPr>
                <p:cNvPr id="1226875" name="Freeform 123"/>
                <p:cNvSpPr>
                  <a:spLocks/>
                </p:cNvSpPr>
                <p:nvPr/>
              </p:nvSpPr>
              <p:spPr bwMode="auto">
                <a:xfrm>
                  <a:off x="1869" y="1020"/>
                  <a:ext cx="1450" cy="1887"/>
                </a:xfrm>
                <a:custGeom>
                  <a:avLst/>
                  <a:gdLst>
                    <a:gd name="T0" fmla="*/ 750 w 1450"/>
                    <a:gd name="T1" fmla="*/ 12 h 1887"/>
                    <a:gd name="T2" fmla="*/ 683 w 1450"/>
                    <a:gd name="T3" fmla="*/ 33 h 1887"/>
                    <a:gd name="T4" fmla="*/ 617 w 1450"/>
                    <a:gd name="T5" fmla="*/ 63 h 1887"/>
                    <a:gd name="T6" fmla="*/ 556 w 1450"/>
                    <a:gd name="T7" fmla="*/ 101 h 1887"/>
                    <a:gd name="T8" fmla="*/ 497 w 1450"/>
                    <a:gd name="T9" fmla="*/ 145 h 1887"/>
                    <a:gd name="T10" fmla="*/ 444 w 1450"/>
                    <a:gd name="T11" fmla="*/ 196 h 1887"/>
                    <a:gd name="T12" fmla="*/ 360 w 1450"/>
                    <a:gd name="T13" fmla="*/ 298 h 1887"/>
                    <a:gd name="T14" fmla="*/ 310 w 1450"/>
                    <a:gd name="T15" fmla="*/ 380 h 1887"/>
                    <a:gd name="T16" fmla="*/ 276 w 1450"/>
                    <a:gd name="T17" fmla="*/ 451 h 1887"/>
                    <a:gd name="T18" fmla="*/ 246 w 1450"/>
                    <a:gd name="T19" fmla="*/ 526 h 1887"/>
                    <a:gd name="T20" fmla="*/ 224 w 1450"/>
                    <a:gd name="T21" fmla="*/ 604 h 1887"/>
                    <a:gd name="T22" fmla="*/ 207 w 1450"/>
                    <a:gd name="T23" fmla="*/ 687 h 1887"/>
                    <a:gd name="T24" fmla="*/ 197 w 1450"/>
                    <a:gd name="T25" fmla="*/ 769 h 1887"/>
                    <a:gd name="T26" fmla="*/ 193 w 1450"/>
                    <a:gd name="T27" fmla="*/ 857 h 1887"/>
                    <a:gd name="T28" fmla="*/ 197 w 1450"/>
                    <a:gd name="T29" fmla="*/ 944 h 1887"/>
                    <a:gd name="T30" fmla="*/ 208 w 1450"/>
                    <a:gd name="T31" fmla="*/ 1031 h 1887"/>
                    <a:gd name="T32" fmla="*/ 226 w 1450"/>
                    <a:gd name="T33" fmla="*/ 1115 h 1887"/>
                    <a:gd name="T34" fmla="*/ 250 w 1450"/>
                    <a:gd name="T35" fmla="*/ 1196 h 1887"/>
                    <a:gd name="T36" fmla="*/ 281 w 1450"/>
                    <a:gd name="T37" fmla="*/ 1271 h 1887"/>
                    <a:gd name="T38" fmla="*/ 316 w 1450"/>
                    <a:gd name="T39" fmla="*/ 1342 h 1887"/>
                    <a:gd name="T40" fmla="*/ 369 w 1450"/>
                    <a:gd name="T41" fmla="*/ 1424 h 1887"/>
                    <a:gd name="T42" fmla="*/ 441 w 1450"/>
                    <a:gd name="T43" fmla="*/ 1512 h 1887"/>
                    <a:gd name="T44" fmla="*/ 494 w 1450"/>
                    <a:gd name="T45" fmla="*/ 1561 h 1887"/>
                    <a:gd name="T46" fmla="*/ 550 w 1450"/>
                    <a:gd name="T47" fmla="*/ 1605 h 1887"/>
                    <a:gd name="T48" fmla="*/ 611 w 1450"/>
                    <a:gd name="T49" fmla="*/ 1642 h 1887"/>
                    <a:gd name="T50" fmla="*/ 675 w 1450"/>
                    <a:gd name="T51" fmla="*/ 1672 h 1887"/>
                    <a:gd name="T52" fmla="*/ 740 w 1450"/>
                    <a:gd name="T53" fmla="*/ 1695 h 1887"/>
                    <a:gd name="T54" fmla="*/ 809 w 1450"/>
                    <a:gd name="T55" fmla="*/ 1710 h 1887"/>
                    <a:gd name="T56" fmla="*/ 879 w 1450"/>
                    <a:gd name="T57" fmla="*/ 1716 h 1887"/>
                    <a:gd name="T58" fmla="*/ 949 w 1450"/>
                    <a:gd name="T59" fmla="*/ 1713 h 1887"/>
                    <a:gd name="T60" fmla="*/ 1020 w 1450"/>
                    <a:gd name="T61" fmla="*/ 1702 h 1887"/>
                    <a:gd name="T62" fmla="*/ 1086 w 1450"/>
                    <a:gd name="T63" fmla="*/ 1683 h 1887"/>
                    <a:gd name="T64" fmla="*/ 1152 w 1450"/>
                    <a:gd name="T65" fmla="*/ 1656 h 1887"/>
                    <a:gd name="T66" fmla="*/ 1213 w 1450"/>
                    <a:gd name="T67" fmla="*/ 1621 h 1887"/>
                    <a:gd name="T68" fmla="*/ 1273 w 1450"/>
                    <a:gd name="T69" fmla="*/ 1579 h 1887"/>
                    <a:gd name="T70" fmla="*/ 1329 w 1450"/>
                    <a:gd name="T71" fmla="*/ 1531 h 1887"/>
                    <a:gd name="T72" fmla="*/ 1380 w 1450"/>
                    <a:gd name="T73" fmla="*/ 1475 h 1887"/>
                    <a:gd name="T74" fmla="*/ 1428 w 1450"/>
                    <a:gd name="T75" fmla="*/ 1414 h 1887"/>
                    <a:gd name="T76" fmla="*/ 1431 w 1450"/>
                    <a:gd name="T77" fmla="*/ 1423 h 1887"/>
                    <a:gd name="T78" fmla="*/ 1339 w 1450"/>
                    <a:gd name="T79" fmla="*/ 1576 h 1887"/>
                    <a:gd name="T80" fmla="*/ 1228 w 1450"/>
                    <a:gd name="T81" fmla="*/ 1701 h 1887"/>
                    <a:gd name="T82" fmla="*/ 1101 w 1450"/>
                    <a:gd name="T83" fmla="*/ 1794 h 1887"/>
                    <a:gd name="T84" fmla="*/ 963 w 1450"/>
                    <a:gd name="T85" fmla="*/ 1857 h 1887"/>
                    <a:gd name="T86" fmla="*/ 816 w 1450"/>
                    <a:gd name="T87" fmla="*/ 1886 h 1887"/>
                    <a:gd name="T88" fmla="*/ 667 w 1450"/>
                    <a:gd name="T89" fmla="*/ 1880 h 1887"/>
                    <a:gd name="T90" fmla="*/ 520 w 1450"/>
                    <a:gd name="T91" fmla="*/ 1837 h 1887"/>
                    <a:gd name="T92" fmla="*/ 377 w 1450"/>
                    <a:gd name="T93" fmla="*/ 1756 h 1887"/>
                    <a:gd name="T94" fmla="*/ 253 w 1450"/>
                    <a:gd name="T95" fmla="*/ 1644 h 1887"/>
                    <a:gd name="T96" fmla="*/ 152 w 1450"/>
                    <a:gd name="T97" fmla="*/ 1509 h 1887"/>
                    <a:gd name="T98" fmla="*/ 76 w 1450"/>
                    <a:gd name="T99" fmla="*/ 1352 h 1887"/>
                    <a:gd name="T100" fmla="*/ 25 w 1450"/>
                    <a:gd name="T101" fmla="*/ 1183 h 1887"/>
                    <a:gd name="T102" fmla="*/ 1 w 1450"/>
                    <a:gd name="T103" fmla="*/ 1004 h 1887"/>
                    <a:gd name="T104" fmla="*/ 6 w 1450"/>
                    <a:gd name="T105" fmla="*/ 821 h 1887"/>
                    <a:gd name="T106" fmla="*/ 40 w 1450"/>
                    <a:gd name="T107" fmla="*/ 639 h 1887"/>
                    <a:gd name="T108" fmla="*/ 100 w 1450"/>
                    <a:gd name="T109" fmla="*/ 477 h 1887"/>
                    <a:gd name="T110" fmla="*/ 162 w 1450"/>
                    <a:gd name="T111" fmla="*/ 364 h 1887"/>
                    <a:gd name="T112" fmla="*/ 235 w 1450"/>
                    <a:gd name="T113" fmla="*/ 265 h 1887"/>
                    <a:gd name="T114" fmla="*/ 318 w 1450"/>
                    <a:gd name="T115" fmla="*/ 179 h 1887"/>
                    <a:gd name="T116" fmla="*/ 409 w 1450"/>
                    <a:gd name="T117" fmla="*/ 110 h 1887"/>
                    <a:gd name="T118" fmla="*/ 507 w 1450"/>
                    <a:gd name="T119" fmla="*/ 56 h 1887"/>
                    <a:gd name="T120" fmla="*/ 611 w 1450"/>
                    <a:gd name="T121" fmla="*/ 20 h 1887"/>
                    <a:gd name="T122" fmla="*/ 721 w 1450"/>
                    <a:gd name="T123" fmla="*/ 2 h 1887"/>
                    <a:gd name="T124" fmla="*/ 804 w 1450"/>
                    <a:gd name="T125"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0" h="1887">
                      <a:moveTo>
                        <a:pt x="804" y="0"/>
                      </a:moveTo>
                      <a:lnTo>
                        <a:pt x="786" y="3"/>
                      </a:lnTo>
                      <a:lnTo>
                        <a:pt x="768" y="8"/>
                      </a:lnTo>
                      <a:lnTo>
                        <a:pt x="750" y="12"/>
                      </a:lnTo>
                      <a:lnTo>
                        <a:pt x="734" y="17"/>
                      </a:lnTo>
                      <a:lnTo>
                        <a:pt x="716" y="21"/>
                      </a:lnTo>
                      <a:lnTo>
                        <a:pt x="699" y="27"/>
                      </a:lnTo>
                      <a:lnTo>
                        <a:pt x="683" y="33"/>
                      </a:lnTo>
                      <a:lnTo>
                        <a:pt x="666" y="41"/>
                      </a:lnTo>
                      <a:lnTo>
                        <a:pt x="650" y="48"/>
                      </a:lnTo>
                      <a:lnTo>
                        <a:pt x="633" y="56"/>
                      </a:lnTo>
                      <a:lnTo>
                        <a:pt x="617" y="63"/>
                      </a:lnTo>
                      <a:lnTo>
                        <a:pt x="601" y="72"/>
                      </a:lnTo>
                      <a:lnTo>
                        <a:pt x="586" y="82"/>
                      </a:lnTo>
                      <a:lnTo>
                        <a:pt x="571" y="91"/>
                      </a:lnTo>
                      <a:lnTo>
                        <a:pt x="556" y="101"/>
                      </a:lnTo>
                      <a:lnTo>
                        <a:pt x="540" y="112"/>
                      </a:lnTo>
                      <a:lnTo>
                        <a:pt x="526" y="122"/>
                      </a:lnTo>
                      <a:lnTo>
                        <a:pt x="511" y="134"/>
                      </a:lnTo>
                      <a:lnTo>
                        <a:pt x="497" y="145"/>
                      </a:lnTo>
                      <a:lnTo>
                        <a:pt x="483" y="157"/>
                      </a:lnTo>
                      <a:lnTo>
                        <a:pt x="470" y="170"/>
                      </a:lnTo>
                      <a:lnTo>
                        <a:pt x="456" y="182"/>
                      </a:lnTo>
                      <a:lnTo>
                        <a:pt x="444" y="196"/>
                      </a:lnTo>
                      <a:lnTo>
                        <a:pt x="431" y="209"/>
                      </a:lnTo>
                      <a:lnTo>
                        <a:pt x="405" y="238"/>
                      </a:lnTo>
                      <a:lnTo>
                        <a:pt x="383" y="266"/>
                      </a:lnTo>
                      <a:lnTo>
                        <a:pt x="360" y="298"/>
                      </a:lnTo>
                      <a:lnTo>
                        <a:pt x="339" y="329"/>
                      </a:lnTo>
                      <a:lnTo>
                        <a:pt x="329" y="346"/>
                      </a:lnTo>
                      <a:lnTo>
                        <a:pt x="319" y="362"/>
                      </a:lnTo>
                      <a:lnTo>
                        <a:pt x="310" y="380"/>
                      </a:lnTo>
                      <a:lnTo>
                        <a:pt x="300" y="397"/>
                      </a:lnTo>
                      <a:lnTo>
                        <a:pt x="292" y="415"/>
                      </a:lnTo>
                      <a:lnTo>
                        <a:pt x="283" y="433"/>
                      </a:lnTo>
                      <a:lnTo>
                        <a:pt x="276" y="451"/>
                      </a:lnTo>
                      <a:lnTo>
                        <a:pt x="267" y="469"/>
                      </a:lnTo>
                      <a:lnTo>
                        <a:pt x="260" y="489"/>
                      </a:lnTo>
                      <a:lnTo>
                        <a:pt x="253" y="507"/>
                      </a:lnTo>
                      <a:lnTo>
                        <a:pt x="246" y="526"/>
                      </a:lnTo>
                      <a:lnTo>
                        <a:pt x="240" y="546"/>
                      </a:lnTo>
                      <a:lnTo>
                        <a:pt x="234" y="565"/>
                      </a:lnTo>
                      <a:lnTo>
                        <a:pt x="229" y="585"/>
                      </a:lnTo>
                      <a:lnTo>
                        <a:pt x="224" y="604"/>
                      </a:lnTo>
                      <a:lnTo>
                        <a:pt x="218" y="625"/>
                      </a:lnTo>
                      <a:lnTo>
                        <a:pt x="215" y="645"/>
                      </a:lnTo>
                      <a:lnTo>
                        <a:pt x="211" y="666"/>
                      </a:lnTo>
                      <a:lnTo>
                        <a:pt x="207" y="687"/>
                      </a:lnTo>
                      <a:lnTo>
                        <a:pt x="203" y="706"/>
                      </a:lnTo>
                      <a:lnTo>
                        <a:pt x="201" y="727"/>
                      </a:lnTo>
                      <a:lnTo>
                        <a:pt x="198" y="748"/>
                      </a:lnTo>
                      <a:lnTo>
                        <a:pt x="197" y="769"/>
                      </a:lnTo>
                      <a:lnTo>
                        <a:pt x="196" y="792"/>
                      </a:lnTo>
                      <a:lnTo>
                        <a:pt x="194" y="813"/>
                      </a:lnTo>
                      <a:lnTo>
                        <a:pt x="193" y="834"/>
                      </a:lnTo>
                      <a:lnTo>
                        <a:pt x="193" y="857"/>
                      </a:lnTo>
                      <a:lnTo>
                        <a:pt x="193" y="878"/>
                      </a:lnTo>
                      <a:lnTo>
                        <a:pt x="194" y="900"/>
                      </a:lnTo>
                      <a:lnTo>
                        <a:pt x="196" y="921"/>
                      </a:lnTo>
                      <a:lnTo>
                        <a:pt x="197" y="944"/>
                      </a:lnTo>
                      <a:lnTo>
                        <a:pt x="199" y="966"/>
                      </a:lnTo>
                      <a:lnTo>
                        <a:pt x="202" y="987"/>
                      </a:lnTo>
                      <a:lnTo>
                        <a:pt x="204" y="1010"/>
                      </a:lnTo>
                      <a:lnTo>
                        <a:pt x="208" y="1031"/>
                      </a:lnTo>
                      <a:lnTo>
                        <a:pt x="212" y="1052"/>
                      </a:lnTo>
                      <a:lnTo>
                        <a:pt x="216" y="1074"/>
                      </a:lnTo>
                      <a:lnTo>
                        <a:pt x="221" y="1094"/>
                      </a:lnTo>
                      <a:lnTo>
                        <a:pt x="226" y="1115"/>
                      </a:lnTo>
                      <a:lnTo>
                        <a:pt x="231" y="1136"/>
                      </a:lnTo>
                      <a:lnTo>
                        <a:pt x="238" y="1156"/>
                      </a:lnTo>
                      <a:lnTo>
                        <a:pt x="244" y="1175"/>
                      </a:lnTo>
                      <a:lnTo>
                        <a:pt x="250" y="1196"/>
                      </a:lnTo>
                      <a:lnTo>
                        <a:pt x="258" y="1214"/>
                      </a:lnTo>
                      <a:lnTo>
                        <a:pt x="264" y="1234"/>
                      </a:lnTo>
                      <a:lnTo>
                        <a:pt x="273" y="1253"/>
                      </a:lnTo>
                      <a:lnTo>
                        <a:pt x="281" y="1271"/>
                      </a:lnTo>
                      <a:lnTo>
                        <a:pt x="290" y="1289"/>
                      </a:lnTo>
                      <a:lnTo>
                        <a:pt x="297" y="1307"/>
                      </a:lnTo>
                      <a:lnTo>
                        <a:pt x="307" y="1325"/>
                      </a:lnTo>
                      <a:lnTo>
                        <a:pt x="316" y="1342"/>
                      </a:lnTo>
                      <a:lnTo>
                        <a:pt x="327" y="1360"/>
                      </a:lnTo>
                      <a:lnTo>
                        <a:pt x="337" y="1376"/>
                      </a:lnTo>
                      <a:lnTo>
                        <a:pt x="347" y="1393"/>
                      </a:lnTo>
                      <a:lnTo>
                        <a:pt x="369" y="1424"/>
                      </a:lnTo>
                      <a:lnTo>
                        <a:pt x="391" y="1454"/>
                      </a:lnTo>
                      <a:lnTo>
                        <a:pt x="416" y="1483"/>
                      </a:lnTo>
                      <a:lnTo>
                        <a:pt x="428" y="1498"/>
                      </a:lnTo>
                      <a:lnTo>
                        <a:pt x="441" y="1512"/>
                      </a:lnTo>
                      <a:lnTo>
                        <a:pt x="454" y="1524"/>
                      </a:lnTo>
                      <a:lnTo>
                        <a:pt x="466" y="1537"/>
                      </a:lnTo>
                      <a:lnTo>
                        <a:pt x="480" y="1549"/>
                      </a:lnTo>
                      <a:lnTo>
                        <a:pt x="494" y="1561"/>
                      </a:lnTo>
                      <a:lnTo>
                        <a:pt x="508" y="1573"/>
                      </a:lnTo>
                      <a:lnTo>
                        <a:pt x="522" y="1584"/>
                      </a:lnTo>
                      <a:lnTo>
                        <a:pt x="536" y="1596"/>
                      </a:lnTo>
                      <a:lnTo>
                        <a:pt x="550" y="1605"/>
                      </a:lnTo>
                      <a:lnTo>
                        <a:pt x="566" y="1615"/>
                      </a:lnTo>
                      <a:lnTo>
                        <a:pt x="581" y="1624"/>
                      </a:lnTo>
                      <a:lnTo>
                        <a:pt x="596" y="1633"/>
                      </a:lnTo>
                      <a:lnTo>
                        <a:pt x="611" y="1642"/>
                      </a:lnTo>
                      <a:lnTo>
                        <a:pt x="627" y="1651"/>
                      </a:lnTo>
                      <a:lnTo>
                        <a:pt x="643" y="1659"/>
                      </a:lnTo>
                      <a:lnTo>
                        <a:pt x="659" y="1666"/>
                      </a:lnTo>
                      <a:lnTo>
                        <a:pt x="675" y="1672"/>
                      </a:lnTo>
                      <a:lnTo>
                        <a:pt x="690" y="1678"/>
                      </a:lnTo>
                      <a:lnTo>
                        <a:pt x="707" y="1684"/>
                      </a:lnTo>
                      <a:lnTo>
                        <a:pt x="723" y="1690"/>
                      </a:lnTo>
                      <a:lnTo>
                        <a:pt x="740" y="1695"/>
                      </a:lnTo>
                      <a:lnTo>
                        <a:pt x="758" y="1699"/>
                      </a:lnTo>
                      <a:lnTo>
                        <a:pt x="774" y="1702"/>
                      </a:lnTo>
                      <a:lnTo>
                        <a:pt x="791" y="1707"/>
                      </a:lnTo>
                      <a:lnTo>
                        <a:pt x="809" y="1710"/>
                      </a:lnTo>
                      <a:lnTo>
                        <a:pt x="825" y="1711"/>
                      </a:lnTo>
                      <a:lnTo>
                        <a:pt x="843" y="1713"/>
                      </a:lnTo>
                      <a:lnTo>
                        <a:pt x="861" y="1714"/>
                      </a:lnTo>
                      <a:lnTo>
                        <a:pt x="879" y="1716"/>
                      </a:lnTo>
                      <a:lnTo>
                        <a:pt x="895" y="1716"/>
                      </a:lnTo>
                      <a:lnTo>
                        <a:pt x="913" y="1716"/>
                      </a:lnTo>
                      <a:lnTo>
                        <a:pt x="931" y="1714"/>
                      </a:lnTo>
                      <a:lnTo>
                        <a:pt x="949" y="1713"/>
                      </a:lnTo>
                      <a:lnTo>
                        <a:pt x="966" y="1711"/>
                      </a:lnTo>
                      <a:lnTo>
                        <a:pt x="985" y="1708"/>
                      </a:lnTo>
                      <a:lnTo>
                        <a:pt x="1002" y="1705"/>
                      </a:lnTo>
                      <a:lnTo>
                        <a:pt x="1020" y="1702"/>
                      </a:lnTo>
                      <a:lnTo>
                        <a:pt x="1036" y="1698"/>
                      </a:lnTo>
                      <a:lnTo>
                        <a:pt x="1053" y="1693"/>
                      </a:lnTo>
                      <a:lnTo>
                        <a:pt x="1069" y="1689"/>
                      </a:lnTo>
                      <a:lnTo>
                        <a:pt x="1086" y="1683"/>
                      </a:lnTo>
                      <a:lnTo>
                        <a:pt x="1102" y="1677"/>
                      </a:lnTo>
                      <a:lnTo>
                        <a:pt x="1119" y="1671"/>
                      </a:lnTo>
                      <a:lnTo>
                        <a:pt x="1136" y="1663"/>
                      </a:lnTo>
                      <a:lnTo>
                        <a:pt x="1152" y="1656"/>
                      </a:lnTo>
                      <a:lnTo>
                        <a:pt x="1167" y="1648"/>
                      </a:lnTo>
                      <a:lnTo>
                        <a:pt x="1183" y="1639"/>
                      </a:lnTo>
                      <a:lnTo>
                        <a:pt x="1198" y="1630"/>
                      </a:lnTo>
                      <a:lnTo>
                        <a:pt x="1213" y="1621"/>
                      </a:lnTo>
                      <a:lnTo>
                        <a:pt x="1228" y="1611"/>
                      </a:lnTo>
                      <a:lnTo>
                        <a:pt x="1244" y="1602"/>
                      </a:lnTo>
                      <a:lnTo>
                        <a:pt x="1259" y="1591"/>
                      </a:lnTo>
                      <a:lnTo>
                        <a:pt x="1273" y="1579"/>
                      </a:lnTo>
                      <a:lnTo>
                        <a:pt x="1287" y="1569"/>
                      </a:lnTo>
                      <a:lnTo>
                        <a:pt x="1301" y="1557"/>
                      </a:lnTo>
                      <a:lnTo>
                        <a:pt x="1315" y="1543"/>
                      </a:lnTo>
                      <a:lnTo>
                        <a:pt x="1329" y="1531"/>
                      </a:lnTo>
                      <a:lnTo>
                        <a:pt x="1342" y="1518"/>
                      </a:lnTo>
                      <a:lnTo>
                        <a:pt x="1354" y="1504"/>
                      </a:lnTo>
                      <a:lnTo>
                        <a:pt x="1367" y="1490"/>
                      </a:lnTo>
                      <a:lnTo>
                        <a:pt x="1380" y="1475"/>
                      </a:lnTo>
                      <a:lnTo>
                        <a:pt x="1392" y="1460"/>
                      </a:lnTo>
                      <a:lnTo>
                        <a:pt x="1404" y="1445"/>
                      </a:lnTo>
                      <a:lnTo>
                        <a:pt x="1417" y="1430"/>
                      </a:lnTo>
                      <a:lnTo>
                        <a:pt x="1428" y="1414"/>
                      </a:lnTo>
                      <a:lnTo>
                        <a:pt x="1438" y="1397"/>
                      </a:lnTo>
                      <a:lnTo>
                        <a:pt x="1450" y="1381"/>
                      </a:lnTo>
                      <a:lnTo>
                        <a:pt x="1450" y="1381"/>
                      </a:lnTo>
                      <a:lnTo>
                        <a:pt x="1431" y="1423"/>
                      </a:lnTo>
                      <a:lnTo>
                        <a:pt x="1409" y="1463"/>
                      </a:lnTo>
                      <a:lnTo>
                        <a:pt x="1387" y="1502"/>
                      </a:lnTo>
                      <a:lnTo>
                        <a:pt x="1363" y="1540"/>
                      </a:lnTo>
                      <a:lnTo>
                        <a:pt x="1339" y="1576"/>
                      </a:lnTo>
                      <a:lnTo>
                        <a:pt x="1312" y="1609"/>
                      </a:lnTo>
                      <a:lnTo>
                        <a:pt x="1286" y="1642"/>
                      </a:lnTo>
                      <a:lnTo>
                        <a:pt x="1258" y="1672"/>
                      </a:lnTo>
                      <a:lnTo>
                        <a:pt x="1228" y="1701"/>
                      </a:lnTo>
                      <a:lnTo>
                        <a:pt x="1198" y="1726"/>
                      </a:lnTo>
                      <a:lnTo>
                        <a:pt x="1166" y="1752"/>
                      </a:lnTo>
                      <a:lnTo>
                        <a:pt x="1134" y="1774"/>
                      </a:lnTo>
                      <a:lnTo>
                        <a:pt x="1101" y="1794"/>
                      </a:lnTo>
                      <a:lnTo>
                        <a:pt x="1067" y="1813"/>
                      </a:lnTo>
                      <a:lnTo>
                        <a:pt x="1033" y="1830"/>
                      </a:lnTo>
                      <a:lnTo>
                        <a:pt x="998" y="1843"/>
                      </a:lnTo>
                      <a:lnTo>
                        <a:pt x="963" y="1857"/>
                      </a:lnTo>
                      <a:lnTo>
                        <a:pt x="927" y="1868"/>
                      </a:lnTo>
                      <a:lnTo>
                        <a:pt x="890" y="1875"/>
                      </a:lnTo>
                      <a:lnTo>
                        <a:pt x="854" y="1881"/>
                      </a:lnTo>
                      <a:lnTo>
                        <a:pt x="816" y="1886"/>
                      </a:lnTo>
                      <a:lnTo>
                        <a:pt x="779" y="1887"/>
                      </a:lnTo>
                      <a:lnTo>
                        <a:pt x="742" y="1887"/>
                      </a:lnTo>
                      <a:lnTo>
                        <a:pt x="706" y="1884"/>
                      </a:lnTo>
                      <a:lnTo>
                        <a:pt x="667" y="1880"/>
                      </a:lnTo>
                      <a:lnTo>
                        <a:pt x="631" y="1872"/>
                      </a:lnTo>
                      <a:lnTo>
                        <a:pt x="594" y="1863"/>
                      </a:lnTo>
                      <a:lnTo>
                        <a:pt x="557" y="1851"/>
                      </a:lnTo>
                      <a:lnTo>
                        <a:pt x="520" y="1837"/>
                      </a:lnTo>
                      <a:lnTo>
                        <a:pt x="484" y="1821"/>
                      </a:lnTo>
                      <a:lnTo>
                        <a:pt x="447" y="1801"/>
                      </a:lnTo>
                      <a:lnTo>
                        <a:pt x="412" y="1780"/>
                      </a:lnTo>
                      <a:lnTo>
                        <a:pt x="377" y="1756"/>
                      </a:lnTo>
                      <a:lnTo>
                        <a:pt x="344" y="1731"/>
                      </a:lnTo>
                      <a:lnTo>
                        <a:pt x="313" y="1704"/>
                      </a:lnTo>
                      <a:lnTo>
                        <a:pt x="282" y="1675"/>
                      </a:lnTo>
                      <a:lnTo>
                        <a:pt x="253" y="1644"/>
                      </a:lnTo>
                      <a:lnTo>
                        <a:pt x="226" y="1612"/>
                      </a:lnTo>
                      <a:lnTo>
                        <a:pt x="199" y="1579"/>
                      </a:lnTo>
                      <a:lnTo>
                        <a:pt x="175" y="1545"/>
                      </a:lnTo>
                      <a:lnTo>
                        <a:pt x="152" y="1509"/>
                      </a:lnTo>
                      <a:lnTo>
                        <a:pt x="131" y="1471"/>
                      </a:lnTo>
                      <a:lnTo>
                        <a:pt x="110" y="1432"/>
                      </a:lnTo>
                      <a:lnTo>
                        <a:pt x="93" y="1393"/>
                      </a:lnTo>
                      <a:lnTo>
                        <a:pt x="76" y="1352"/>
                      </a:lnTo>
                      <a:lnTo>
                        <a:pt x="61" y="1310"/>
                      </a:lnTo>
                      <a:lnTo>
                        <a:pt x="47" y="1268"/>
                      </a:lnTo>
                      <a:lnTo>
                        <a:pt x="35" y="1226"/>
                      </a:lnTo>
                      <a:lnTo>
                        <a:pt x="25" y="1183"/>
                      </a:lnTo>
                      <a:lnTo>
                        <a:pt x="16" y="1137"/>
                      </a:lnTo>
                      <a:lnTo>
                        <a:pt x="10" y="1094"/>
                      </a:lnTo>
                      <a:lnTo>
                        <a:pt x="5" y="1049"/>
                      </a:lnTo>
                      <a:lnTo>
                        <a:pt x="1" y="1004"/>
                      </a:lnTo>
                      <a:lnTo>
                        <a:pt x="0" y="957"/>
                      </a:lnTo>
                      <a:lnTo>
                        <a:pt x="0" y="912"/>
                      </a:lnTo>
                      <a:lnTo>
                        <a:pt x="2" y="866"/>
                      </a:lnTo>
                      <a:lnTo>
                        <a:pt x="6" y="821"/>
                      </a:lnTo>
                      <a:lnTo>
                        <a:pt x="12" y="775"/>
                      </a:lnTo>
                      <a:lnTo>
                        <a:pt x="20" y="729"/>
                      </a:lnTo>
                      <a:lnTo>
                        <a:pt x="29" y="684"/>
                      </a:lnTo>
                      <a:lnTo>
                        <a:pt x="40" y="639"/>
                      </a:lnTo>
                      <a:lnTo>
                        <a:pt x="54" y="594"/>
                      </a:lnTo>
                      <a:lnTo>
                        <a:pt x="70" y="550"/>
                      </a:lnTo>
                      <a:lnTo>
                        <a:pt x="87" y="507"/>
                      </a:lnTo>
                      <a:lnTo>
                        <a:pt x="100" y="477"/>
                      </a:lnTo>
                      <a:lnTo>
                        <a:pt x="115" y="447"/>
                      </a:lnTo>
                      <a:lnTo>
                        <a:pt x="129" y="418"/>
                      </a:lnTo>
                      <a:lnTo>
                        <a:pt x="146" y="391"/>
                      </a:lnTo>
                      <a:lnTo>
                        <a:pt x="162" y="364"/>
                      </a:lnTo>
                      <a:lnTo>
                        <a:pt x="179" y="337"/>
                      </a:lnTo>
                      <a:lnTo>
                        <a:pt x="197" y="313"/>
                      </a:lnTo>
                      <a:lnTo>
                        <a:pt x="216" y="287"/>
                      </a:lnTo>
                      <a:lnTo>
                        <a:pt x="235" y="265"/>
                      </a:lnTo>
                      <a:lnTo>
                        <a:pt x="254" y="242"/>
                      </a:lnTo>
                      <a:lnTo>
                        <a:pt x="276" y="220"/>
                      </a:lnTo>
                      <a:lnTo>
                        <a:pt x="296" y="199"/>
                      </a:lnTo>
                      <a:lnTo>
                        <a:pt x="318" y="179"/>
                      </a:lnTo>
                      <a:lnTo>
                        <a:pt x="339" y="160"/>
                      </a:lnTo>
                      <a:lnTo>
                        <a:pt x="362" y="142"/>
                      </a:lnTo>
                      <a:lnTo>
                        <a:pt x="385" y="125"/>
                      </a:lnTo>
                      <a:lnTo>
                        <a:pt x="409" y="110"/>
                      </a:lnTo>
                      <a:lnTo>
                        <a:pt x="433" y="95"/>
                      </a:lnTo>
                      <a:lnTo>
                        <a:pt x="458" y="80"/>
                      </a:lnTo>
                      <a:lnTo>
                        <a:pt x="483" y="68"/>
                      </a:lnTo>
                      <a:lnTo>
                        <a:pt x="507" y="56"/>
                      </a:lnTo>
                      <a:lnTo>
                        <a:pt x="533" y="45"/>
                      </a:lnTo>
                      <a:lnTo>
                        <a:pt x="559" y="35"/>
                      </a:lnTo>
                      <a:lnTo>
                        <a:pt x="586" y="27"/>
                      </a:lnTo>
                      <a:lnTo>
                        <a:pt x="611" y="20"/>
                      </a:lnTo>
                      <a:lnTo>
                        <a:pt x="638" y="14"/>
                      </a:lnTo>
                      <a:lnTo>
                        <a:pt x="666" y="8"/>
                      </a:lnTo>
                      <a:lnTo>
                        <a:pt x="693" y="5"/>
                      </a:lnTo>
                      <a:lnTo>
                        <a:pt x="721" y="2"/>
                      </a:lnTo>
                      <a:lnTo>
                        <a:pt x="748" y="0"/>
                      </a:lnTo>
                      <a:lnTo>
                        <a:pt x="776" y="0"/>
                      </a:lnTo>
                      <a:lnTo>
                        <a:pt x="804" y="0"/>
                      </a:lnTo>
                      <a:lnTo>
                        <a:pt x="804" y="0"/>
                      </a:ln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226876" name="Freeform 124"/>
                <p:cNvSpPr>
                  <a:spLocks/>
                </p:cNvSpPr>
                <p:nvPr/>
              </p:nvSpPr>
              <p:spPr bwMode="auto">
                <a:xfrm>
                  <a:off x="2493" y="1970"/>
                  <a:ext cx="718" cy="36"/>
                </a:xfrm>
                <a:custGeom>
                  <a:avLst/>
                  <a:gdLst>
                    <a:gd name="T0" fmla="*/ 0 w 718"/>
                    <a:gd name="T1" fmla="*/ 0 h 36"/>
                    <a:gd name="T2" fmla="*/ 566 w 718"/>
                    <a:gd name="T3" fmla="*/ 0 h 36"/>
                    <a:gd name="T4" fmla="*/ 718 w 718"/>
                    <a:gd name="T5" fmla="*/ 18 h 36"/>
                    <a:gd name="T6" fmla="*/ 566 w 718"/>
                    <a:gd name="T7" fmla="*/ 36 h 36"/>
                    <a:gd name="T8" fmla="*/ 0 w 718"/>
                    <a:gd name="T9" fmla="*/ 36 h 36"/>
                    <a:gd name="T10" fmla="*/ 0 w 718"/>
                    <a:gd name="T11" fmla="*/ 0 h 36"/>
                  </a:gdLst>
                  <a:ahLst/>
                  <a:cxnLst>
                    <a:cxn ang="0">
                      <a:pos x="T0" y="T1"/>
                    </a:cxn>
                    <a:cxn ang="0">
                      <a:pos x="T2" y="T3"/>
                    </a:cxn>
                    <a:cxn ang="0">
                      <a:pos x="T4" y="T5"/>
                    </a:cxn>
                    <a:cxn ang="0">
                      <a:pos x="T6" y="T7"/>
                    </a:cxn>
                    <a:cxn ang="0">
                      <a:pos x="T8" y="T9"/>
                    </a:cxn>
                    <a:cxn ang="0">
                      <a:pos x="T10" y="T11"/>
                    </a:cxn>
                  </a:cxnLst>
                  <a:rect l="0" t="0" r="r" b="b"/>
                  <a:pathLst>
                    <a:path w="718" h="36">
                      <a:moveTo>
                        <a:pt x="0" y="0"/>
                      </a:moveTo>
                      <a:lnTo>
                        <a:pt x="566" y="0"/>
                      </a:lnTo>
                      <a:lnTo>
                        <a:pt x="718" y="18"/>
                      </a:lnTo>
                      <a:lnTo>
                        <a:pt x="566" y="36"/>
                      </a:lnTo>
                      <a:lnTo>
                        <a:pt x="0" y="36"/>
                      </a:lnTo>
                      <a:lnTo>
                        <a:pt x="0" y="0"/>
                      </a:lnTo>
                      <a:close/>
                    </a:path>
                  </a:pathLst>
                </a:custGeom>
                <a:solidFill>
                  <a:schemeClr val="accent2"/>
                </a:solidFill>
                <a:ln w="9525">
                  <a:solidFill>
                    <a:schemeClr val="accent2"/>
                  </a:solidFill>
                  <a:round/>
                  <a:headEnd/>
                  <a:tailEnd/>
                </a:ln>
              </p:spPr>
              <p:txBody>
                <a:bodyPr/>
                <a:lstStyle/>
                <a:p>
                  <a:endParaRPr lang="ru-RU"/>
                </a:p>
              </p:txBody>
            </p:sp>
            <p:sp>
              <p:nvSpPr>
                <p:cNvPr id="1226877" name="Freeform 125"/>
                <p:cNvSpPr>
                  <a:spLocks/>
                </p:cNvSpPr>
                <p:nvPr/>
              </p:nvSpPr>
              <p:spPr bwMode="auto">
                <a:xfrm>
                  <a:off x="2498" y="1973"/>
                  <a:ext cx="574" cy="15"/>
                </a:xfrm>
                <a:custGeom>
                  <a:avLst/>
                  <a:gdLst>
                    <a:gd name="T0" fmla="*/ 0 w 574"/>
                    <a:gd name="T1" fmla="*/ 15 h 15"/>
                    <a:gd name="T2" fmla="*/ 574 w 574"/>
                    <a:gd name="T3" fmla="*/ 15 h 15"/>
                    <a:gd name="T4" fmla="*/ 0 w 574"/>
                    <a:gd name="T5" fmla="*/ 0 h 15"/>
                    <a:gd name="T6" fmla="*/ 0 w 574"/>
                    <a:gd name="T7" fmla="*/ 15 h 15"/>
                  </a:gdLst>
                  <a:ahLst/>
                  <a:cxnLst>
                    <a:cxn ang="0">
                      <a:pos x="T0" y="T1"/>
                    </a:cxn>
                    <a:cxn ang="0">
                      <a:pos x="T2" y="T3"/>
                    </a:cxn>
                    <a:cxn ang="0">
                      <a:pos x="T4" y="T5"/>
                    </a:cxn>
                    <a:cxn ang="0">
                      <a:pos x="T6" y="T7"/>
                    </a:cxn>
                  </a:cxnLst>
                  <a:rect l="0" t="0" r="r" b="b"/>
                  <a:pathLst>
                    <a:path w="574" h="15">
                      <a:moveTo>
                        <a:pt x="0" y="15"/>
                      </a:moveTo>
                      <a:lnTo>
                        <a:pt x="574" y="15"/>
                      </a:lnTo>
                      <a:lnTo>
                        <a:pt x="0" y="0"/>
                      </a:lnTo>
                      <a:lnTo>
                        <a:pt x="0" y="15"/>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226878" name="Freeform 126"/>
                <p:cNvSpPr>
                  <a:spLocks/>
                </p:cNvSpPr>
                <p:nvPr/>
              </p:nvSpPr>
              <p:spPr bwMode="auto">
                <a:xfrm>
                  <a:off x="2535" y="1232"/>
                  <a:ext cx="185" cy="907"/>
                </a:xfrm>
                <a:custGeom>
                  <a:avLst/>
                  <a:gdLst>
                    <a:gd name="T0" fmla="*/ 69 w 185"/>
                    <a:gd name="T1" fmla="*/ 676 h 907"/>
                    <a:gd name="T2" fmla="*/ 56 w 185"/>
                    <a:gd name="T3" fmla="*/ 682 h 907"/>
                    <a:gd name="T4" fmla="*/ 45 w 185"/>
                    <a:gd name="T5" fmla="*/ 691 h 907"/>
                    <a:gd name="T6" fmla="*/ 36 w 185"/>
                    <a:gd name="T7" fmla="*/ 703 h 907"/>
                    <a:gd name="T8" fmla="*/ 28 w 185"/>
                    <a:gd name="T9" fmla="*/ 717 h 907"/>
                    <a:gd name="T10" fmla="*/ 23 w 185"/>
                    <a:gd name="T11" fmla="*/ 732 h 907"/>
                    <a:gd name="T12" fmla="*/ 21 w 185"/>
                    <a:gd name="T13" fmla="*/ 748 h 907"/>
                    <a:gd name="T14" fmla="*/ 21 w 185"/>
                    <a:gd name="T15" fmla="*/ 765 h 907"/>
                    <a:gd name="T16" fmla="*/ 23 w 185"/>
                    <a:gd name="T17" fmla="*/ 780 h 907"/>
                    <a:gd name="T18" fmla="*/ 27 w 185"/>
                    <a:gd name="T19" fmla="*/ 792 h 907"/>
                    <a:gd name="T20" fmla="*/ 35 w 185"/>
                    <a:gd name="T21" fmla="*/ 807 h 907"/>
                    <a:gd name="T22" fmla="*/ 49 w 185"/>
                    <a:gd name="T23" fmla="*/ 823 h 907"/>
                    <a:gd name="T24" fmla="*/ 61 w 185"/>
                    <a:gd name="T25" fmla="*/ 832 h 907"/>
                    <a:gd name="T26" fmla="*/ 71 w 185"/>
                    <a:gd name="T27" fmla="*/ 837 h 907"/>
                    <a:gd name="T28" fmla="*/ 76 w 185"/>
                    <a:gd name="T29" fmla="*/ 838 h 907"/>
                    <a:gd name="T30" fmla="*/ 107 w 185"/>
                    <a:gd name="T31" fmla="*/ 907 h 907"/>
                    <a:gd name="T32" fmla="*/ 115 w 185"/>
                    <a:gd name="T33" fmla="*/ 837 h 907"/>
                    <a:gd name="T34" fmla="*/ 127 w 185"/>
                    <a:gd name="T35" fmla="*/ 829 h 907"/>
                    <a:gd name="T36" fmla="*/ 139 w 185"/>
                    <a:gd name="T37" fmla="*/ 820 h 907"/>
                    <a:gd name="T38" fmla="*/ 148 w 185"/>
                    <a:gd name="T39" fmla="*/ 808 h 907"/>
                    <a:gd name="T40" fmla="*/ 155 w 185"/>
                    <a:gd name="T41" fmla="*/ 795 h 907"/>
                    <a:gd name="T42" fmla="*/ 160 w 185"/>
                    <a:gd name="T43" fmla="*/ 780 h 907"/>
                    <a:gd name="T44" fmla="*/ 163 w 185"/>
                    <a:gd name="T45" fmla="*/ 763 h 907"/>
                    <a:gd name="T46" fmla="*/ 163 w 185"/>
                    <a:gd name="T47" fmla="*/ 747 h 907"/>
                    <a:gd name="T48" fmla="*/ 160 w 185"/>
                    <a:gd name="T49" fmla="*/ 732 h 907"/>
                    <a:gd name="T50" fmla="*/ 157 w 185"/>
                    <a:gd name="T51" fmla="*/ 720 h 907"/>
                    <a:gd name="T52" fmla="*/ 149 w 185"/>
                    <a:gd name="T53" fmla="*/ 705 h 907"/>
                    <a:gd name="T54" fmla="*/ 135 w 185"/>
                    <a:gd name="T55" fmla="*/ 688 h 907"/>
                    <a:gd name="T56" fmla="*/ 122 w 185"/>
                    <a:gd name="T57" fmla="*/ 679 h 907"/>
                    <a:gd name="T58" fmla="*/ 112 w 185"/>
                    <a:gd name="T59" fmla="*/ 675 h 907"/>
                    <a:gd name="T60" fmla="*/ 107 w 185"/>
                    <a:gd name="T61" fmla="*/ 673 h 907"/>
                    <a:gd name="T62" fmla="*/ 185 w 185"/>
                    <a:gd name="T63" fmla="*/ 263 h 907"/>
                    <a:gd name="T64" fmla="*/ 0 w 185"/>
                    <a:gd name="T65" fmla="*/ 263 h 907"/>
                    <a:gd name="T66" fmla="*/ 76 w 185"/>
                    <a:gd name="T67" fmla="*/ 673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907">
                      <a:moveTo>
                        <a:pt x="76" y="673"/>
                      </a:moveTo>
                      <a:lnTo>
                        <a:pt x="69" y="676"/>
                      </a:lnTo>
                      <a:lnTo>
                        <a:pt x="63" y="679"/>
                      </a:lnTo>
                      <a:lnTo>
                        <a:pt x="56" y="682"/>
                      </a:lnTo>
                      <a:lnTo>
                        <a:pt x="51" y="687"/>
                      </a:lnTo>
                      <a:lnTo>
                        <a:pt x="45" y="691"/>
                      </a:lnTo>
                      <a:lnTo>
                        <a:pt x="40" y="697"/>
                      </a:lnTo>
                      <a:lnTo>
                        <a:pt x="36" y="703"/>
                      </a:lnTo>
                      <a:lnTo>
                        <a:pt x="32" y="711"/>
                      </a:lnTo>
                      <a:lnTo>
                        <a:pt x="28" y="717"/>
                      </a:lnTo>
                      <a:lnTo>
                        <a:pt x="26" y="724"/>
                      </a:lnTo>
                      <a:lnTo>
                        <a:pt x="23" y="732"/>
                      </a:lnTo>
                      <a:lnTo>
                        <a:pt x="22" y="741"/>
                      </a:lnTo>
                      <a:lnTo>
                        <a:pt x="21" y="748"/>
                      </a:lnTo>
                      <a:lnTo>
                        <a:pt x="21" y="757"/>
                      </a:lnTo>
                      <a:lnTo>
                        <a:pt x="21" y="765"/>
                      </a:lnTo>
                      <a:lnTo>
                        <a:pt x="22" y="774"/>
                      </a:lnTo>
                      <a:lnTo>
                        <a:pt x="23" y="780"/>
                      </a:lnTo>
                      <a:lnTo>
                        <a:pt x="24" y="786"/>
                      </a:lnTo>
                      <a:lnTo>
                        <a:pt x="27" y="792"/>
                      </a:lnTo>
                      <a:lnTo>
                        <a:pt x="29" y="796"/>
                      </a:lnTo>
                      <a:lnTo>
                        <a:pt x="35" y="807"/>
                      </a:lnTo>
                      <a:lnTo>
                        <a:pt x="41" y="816"/>
                      </a:lnTo>
                      <a:lnTo>
                        <a:pt x="49" y="823"/>
                      </a:lnTo>
                      <a:lnTo>
                        <a:pt x="57" y="829"/>
                      </a:lnTo>
                      <a:lnTo>
                        <a:pt x="61" y="832"/>
                      </a:lnTo>
                      <a:lnTo>
                        <a:pt x="66" y="835"/>
                      </a:lnTo>
                      <a:lnTo>
                        <a:pt x="71" y="837"/>
                      </a:lnTo>
                      <a:lnTo>
                        <a:pt x="76" y="838"/>
                      </a:lnTo>
                      <a:lnTo>
                        <a:pt x="76" y="838"/>
                      </a:lnTo>
                      <a:lnTo>
                        <a:pt x="76" y="907"/>
                      </a:lnTo>
                      <a:lnTo>
                        <a:pt x="107" y="907"/>
                      </a:lnTo>
                      <a:lnTo>
                        <a:pt x="107" y="838"/>
                      </a:lnTo>
                      <a:lnTo>
                        <a:pt x="115" y="837"/>
                      </a:lnTo>
                      <a:lnTo>
                        <a:pt x="121" y="834"/>
                      </a:lnTo>
                      <a:lnTo>
                        <a:pt x="127" y="829"/>
                      </a:lnTo>
                      <a:lnTo>
                        <a:pt x="134" y="825"/>
                      </a:lnTo>
                      <a:lnTo>
                        <a:pt x="139" y="820"/>
                      </a:lnTo>
                      <a:lnTo>
                        <a:pt x="144" y="814"/>
                      </a:lnTo>
                      <a:lnTo>
                        <a:pt x="148" y="808"/>
                      </a:lnTo>
                      <a:lnTo>
                        <a:pt x="153" y="801"/>
                      </a:lnTo>
                      <a:lnTo>
                        <a:pt x="155" y="795"/>
                      </a:lnTo>
                      <a:lnTo>
                        <a:pt x="158" y="787"/>
                      </a:lnTo>
                      <a:lnTo>
                        <a:pt x="160" y="780"/>
                      </a:lnTo>
                      <a:lnTo>
                        <a:pt x="163" y="771"/>
                      </a:lnTo>
                      <a:lnTo>
                        <a:pt x="163" y="763"/>
                      </a:lnTo>
                      <a:lnTo>
                        <a:pt x="163" y="754"/>
                      </a:lnTo>
                      <a:lnTo>
                        <a:pt x="163" y="747"/>
                      </a:lnTo>
                      <a:lnTo>
                        <a:pt x="162" y="738"/>
                      </a:lnTo>
                      <a:lnTo>
                        <a:pt x="160" y="732"/>
                      </a:lnTo>
                      <a:lnTo>
                        <a:pt x="159" y="726"/>
                      </a:lnTo>
                      <a:lnTo>
                        <a:pt x="157" y="720"/>
                      </a:lnTo>
                      <a:lnTo>
                        <a:pt x="154" y="715"/>
                      </a:lnTo>
                      <a:lnTo>
                        <a:pt x="149" y="705"/>
                      </a:lnTo>
                      <a:lnTo>
                        <a:pt x="143" y="696"/>
                      </a:lnTo>
                      <a:lnTo>
                        <a:pt x="135" y="688"/>
                      </a:lnTo>
                      <a:lnTo>
                        <a:pt x="126" y="682"/>
                      </a:lnTo>
                      <a:lnTo>
                        <a:pt x="122" y="679"/>
                      </a:lnTo>
                      <a:lnTo>
                        <a:pt x="117" y="676"/>
                      </a:lnTo>
                      <a:lnTo>
                        <a:pt x="112" y="675"/>
                      </a:lnTo>
                      <a:lnTo>
                        <a:pt x="107" y="673"/>
                      </a:lnTo>
                      <a:lnTo>
                        <a:pt x="107" y="673"/>
                      </a:lnTo>
                      <a:lnTo>
                        <a:pt x="107" y="263"/>
                      </a:lnTo>
                      <a:lnTo>
                        <a:pt x="185" y="263"/>
                      </a:lnTo>
                      <a:lnTo>
                        <a:pt x="92" y="0"/>
                      </a:lnTo>
                      <a:lnTo>
                        <a:pt x="0" y="263"/>
                      </a:lnTo>
                      <a:lnTo>
                        <a:pt x="76" y="263"/>
                      </a:lnTo>
                      <a:lnTo>
                        <a:pt x="76" y="673"/>
                      </a:lnTo>
                      <a:lnTo>
                        <a:pt x="76" y="673"/>
                      </a:lnTo>
                      <a:close/>
                    </a:path>
                  </a:pathLst>
                </a:custGeom>
                <a:solidFill>
                  <a:schemeClr val="accent2"/>
                </a:solidFill>
                <a:ln w="9525">
                  <a:solidFill>
                    <a:schemeClr val="accent2"/>
                  </a:solidFill>
                  <a:round/>
                  <a:headEnd/>
                  <a:tailEnd/>
                </a:ln>
              </p:spPr>
              <p:txBody>
                <a:bodyPr/>
                <a:lstStyle/>
                <a:p>
                  <a:endParaRPr lang="ru-RU"/>
                </a:p>
              </p:txBody>
            </p:sp>
            <p:sp>
              <p:nvSpPr>
                <p:cNvPr id="1226879" name="Freeform 127"/>
                <p:cNvSpPr>
                  <a:spLocks noEditPoints="1"/>
                </p:cNvSpPr>
                <p:nvPr/>
              </p:nvSpPr>
              <p:spPr bwMode="auto">
                <a:xfrm>
                  <a:off x="1907" y="1020"/>
                  <a:ext cx="1498" cy="1872"/>
                </a:xfrm>
                <a:custGeom>
                  <a:avLst/>
                  <a:gdLst>
                    <a:gd name="T0" fmla="*/ 337 w 1498"/>
                    <a:gd name="T1" fmla="*/ 161 h 1872"/>
                    <a:gd name="T2" fmla="*/ 304 w 1498"/>
                    <a:gd name="T3" fmla="*/ 170 h 1872"/>
                    <a:gd name="T4" fmla="*/ 300 w 1498"/>
                    <a:gd name="T5" fmla="*/ 221 h 1872"/>
                    <a:gd name="T6" fmla="*/ 333 w 1498"/>
                    <a:gd name="T7" fmla="*/ 239 h 1872"/>
                    <a:gd name="T8" fmla="*/ 360 w 1498"/>
                    <a:gd name="T9" fmla="*/ 199 h 1872"/>
                    <a:gd name="T10" fmla="*/ 732 w 1498"/>
                    <a:gd name="T11" fmla="*/ 3 h 1872"/>
                    <a:gd name="T12" fmla="*/ 702 w 1498"/>
                    <a:gd name="T13" fmla="*/ 6 h 1872"/>
                    <a:gd name="T14" fmla="*/ 691 w 1498"/>
                    <a:gd name="T15" fmla="*/ 56 h 1872"/>
                    <a:gd name="T16" fmla="*/ 724 w 1498"/>
                    <a:gd name="T17" fmla="*/ 80 h 1872"/>
                    <a:gd name="T18" fmla="*/ 752 w 1498"/>
                    <a:gd name="T19" fmla="*/ 44 h 1872"/>
                    <a:gd name="T20" fmla="*/ 1176 w 1498"/>
                    <a:gd name="T21" fmla="*/ 166 h 1872"/>
                    <a:gd name="T22" fmla="*/ 1146 w 1498"/>
                    <a:gd name="T23" fmla="*/ 163 h 1872"/>
                    <a:gd name="T24" fmla="*/ 1127 w 1498"/>
                    <a:gd name="T25" fmla="*/ 208 h 1872"/>
                    <a:gd name="T26" fmla="*/ 1159 w 1498"/>
                    <a:gd name="T27" fmla="*/ 239 h 1872"/>
                    <a:gd name="T28" fmla="*/ 1190 w 1498"/>
                    <a:gd name="T29" fmla="*/ 208 h 1872"/>
                    <a:gd name="T30" fmla="*/ 1412 w 1498"/>
                    <a:gd name="T31" fmla="*/ 507 h 1872"/>
                    <a:gd name="T32" fmla="*/ 1380 w 1498"/>
                    <a:gd name="T33" fmla="*/ 496 h 1872"/>
                    <a:gd name="T34" fmla="*/ 1357 w 1498"/>
                    <a:gd name="T35" fmla="*/ 540 h 1872"/>
                    <a:gd name="T36" fmla="*/ 1386 w 1498"/>
                    <a:gd name="T37" fmla="*/ 576 h 1872"/>
                    <a:gd name="T38" fmla="*/ 1419 w 1498"/>
                    <a:gd name="T39" fmla="*/ 550 h 1872"/>
                    <a:gd name="T40" fmla="*/ 1493 w 1498"/>
                    <a:gd name="T41" fmla="*/ 945 h 1872"/>
                    <a:gd name="T42" fmla="*/ 1460 w 1498"/>
                    <a:gd name="T43" fmla="*/ 929 h 1872"/>
                    <a:gd name="T44" fmla="*/ 1433 w 1498"/>
                    <a:gd name="T45" fmla="*/ 968 h 1872"/>
                    <a:gd name="T46" fmla="*/ 1460 w 1498"/>
                    <a:gd name="T47" fmla="*/ 1007 h 1872"/>
                    <a:gd name="T48" fmla="*/ 1493 w 1498"/>
                    <a:gd name="T49" fmla="*/ 990 h 1872"/>
                    <a:gd name="T50" fmla="*/ 1405 w 1498"/>
                    <a:gd name="T51" fmla="*/ 1349 h 1872"/>
                    <a:gd name="T52" fmla="*/ 1372 w 1498"/>
                    <a:gd name="T53" fmla="*/ 1325 h 1872"/>
                    <a:gd name="T54" fmla="*/ 1344 w 1498"/>
                    <a:gd name="T55" fmla="*/ 1361 h 1872"/>
                    <a:gd name="T56" fmla="*/ 1366 w 1498"/>
                    <a:gd name="T57" fmla="*/ 1403 h 1872"/>
                    <a:gd name="T58" fmla="*/ 1399 w 1498"/>
                    <a:gd name="T59" fmla="*/ 1394 h 1872"/>
                    <a:gd name="T60" fmla="*/ 1152 w 1498"/>
                    <a:gd name="T61" fmla="*/ 1677 h 1872"/>
                    <a:gd name="T62" fmla="*/ 1120 w 1498"/>
                    <a:gd name="T63" fmla="*/ 1645 h 1872"/>
                    <a:gd name="T64" fmla="*/ 1089 w 1498"/>
                    <a:gd name="T65" fmla="*/ 1677 h 1872"/>
                    <a:gd name="T66" fmla="*/ 1108 w 1498"/>
                    <a:gd name="T67" fmla="*/ 1722 h 1872"/>
                    <a:gd name="T68" fmla="*/ 1138 w 1498"/>
                    <a:gd name="T69" fmla="*/ 1719 h 1872"/>
                    <a:gd name="T70" fmla="*/ 752 w 1498"/>
                    <a:gd name="T71" fmla="*/ 1827 h 1872"/>
                    <a:gd name="T72" fmla="*/ 724 w 1498"/>
                    <a:gd name="T73" fmla="*/ 1791 h 1872"/>
                    <a:gd name="T74" fmla="*/ 691 w 1498"/>
                    <a:gd name="T75" fmla="*/ 1815 h 1872"/>
                    <a:gd name="T76" fmla="*/ 702 w 1498"/>
                    <a:gd name="T77" fmla="*/ 1865 h 1872"/>
                    <a:gd name="T78" fmla="*/ 732 w 1498"/>
                    <a:gd name="T79" fmla="*/ 1868 h 1872"/>
                    <a:gd name="T80" fmla="*/ 390 w 1498"/>
                    <a:gd name="T81" fmla="*/ 1683 h 1872"/>
                    <a:gd name="T82" fmla="*/ 365 w 1498"/>
                    <a:gd name="T83" fmla="*/ 1642 h 1872"/>
                    <a:gd name="T84" fmla="*/ 331 w 1498"/>
                    <a:gd name="T85" fmla="*/ 1660 h 1872"/>
                    <a:gd name="T86" fmla="*/ 336 w 1498"/>
                    <a:gd name="T87" fmla="*/ 1711 h 1872"/>
                    <a:gd name="T88" fmla="*/ 367 w 1498"/>
                    <a:gd name="T89" fmla="*/ 1720 h 1872"/>
                    <a:gd name="T90" fmla="*/ 390 w 1498"/>
                    <a:gd name="T91" fmla="*/ 1683 h 1872"/>
                    <a:gd name="T92" fmla="*/ 131 w 1498"/>
                    <a:gd name="T93" fmla="*/ 1328 h 1872"/>
                    <a:gd name="T94" fmla="*/ 99 w 1498"/>
                    <a:gd name="T95" fmla="*/ 1337 h 1872"/>
                    <a:gd name="T96" fmla="*/ 95 w 1498"/>
                    <a:gd name="T97" fmla="*/ 1388 h 1872"/>
                    <a:gd name="T98" fmla="*/ 128 w 1498"/>
                    <a:gd name="T99" fmla="*/ 1406 h 1872"/>
                    <a:gd name="T100" fmla="*/ 154 w 1498"/>
                    <a:gd name="T101" fmla="*/ 1366 h 1872"/>
                    <a:gd name="T102" fmla="*/ 44 w 1498"/>
                    <a:gd name="T103" fmla="*/ 930 h 1872"/>
                    <a:gd name="T104" fmla="*/ 14 w 1498"/>
                    <a:gd name="T105" fmla="*/ 935 h 1872"/>
                    <a:gd name="T106" fmla="*/ 2 w 1498"/>
                    <a:gd name="T107" fmla="*/ 984 h 1872"/>
                    <a:gd name="T108" fmla="*/ 35 w 1498"/>
                    <a:gd name="T109" fmla="*/ 1008 h 1872"/>
                    <a:gd name="T110" fmla="*/ 63 w 1498"/>
                    <a:gd name="T111" fmla="*/ 972 h 1872"/>
                    <a:gd name="T112" fmla="*/ 121 w 1498"/>
                    <a:gd name="T113" fmla="*/ 501 h 1872"/>
                    <a:gd name="T114" fmla="*/ 90 w 1498"/>
                    <a:gd name="T115" fmla="*/ 498 h 1872"/>
                    <a:gd name="T116" fmla="*/ 71 w 1498"/>
                    <a:gd name="T117" fmla="*/ 543 h 1872"/>
                    <a:gd name="T118" fmla="*/ 103 w 1498"/>
                    <a:gd name="T119" fmla="*/ 576 h 1872"/>
                    <a:gd name="T120" fmla="*/ 135 w 1498"/>
                    <a:gd name="T121" fmla="*/ 543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98" h="1872">
                      <a:moveTo>
                        <a:pt x="360" y="199"/>
                      </a:moveTo>
                      <a:lnTo>
                        <a:pt x="359" y="196"/>
                      </a:lnTo>
                      <a:lnTo>
                        <a:pt x="359" y="191"/>
                      </a:lnTo>
                      <a:lnTo>
                        <a:pt x="357" y="184"/>
                      </a:lnTo>
                      <a:lnTo>
                        <a:pt x="353" y="176"/>
                      </a:lnTo>
                      <a:lnTo>
                        <a:pt x="350" y="170"/>
                      </a:lnTo>
                      <a:lnTo>
                        <a:pt x="345" y="166"/>
                      </a:lnTo>
                      <a:lnTo>
                        <a:pt x="339" y="163"/>
                      </a:lnTo>
                      <a:lnTo>
                        <a:pt x="337" y="161"/>
                      </a:lnTo>
                      <a:lnTo>
                        <a:pt x="333" y="160"/>
                      </a:lnTo>
                      <a:lnTo>
                        <a:pt x="331" y="160"/>
                      </a:lnTo>
                      <a:lnTo>
                        <a:pt x="327" y="158"/>
                      </a:lnTo>
                      <a:lnTo>
                        <a:pt x="323" y="160"/>
                      </a:lnTo>
                      <a:lnTo>
                        <a:pt x="320" y="160"/>
                      </a:lnTo>
                      <a:lnTo>
                        <a:pt x="318" y="161"/>
                      </a:lnTo>
                      <a:lnTo>
                        <a:pt x="314" y="163"/>
                      </a:lnTo>
                      <a:lnTo>
                        <a:pt x="309" y="166"/>
                      </a:lnTo>
                      <a:lnTo>
                        <a:pt x="304" y="170"/>
                      </a:lnTo>
                      <a:lnTo>
                        <a:pt x="300" y="176"/>
                      </a:lnTo>
                      <a:lnTo>
                        <a:pt x="297" y="184"/>
                      </a:lnTo>
                      <a:lnTo>
                        <a:pt x="295" y="191"/>
                      </a:lnTo>
                      <a:lnTo>
                        <a:pt x="295" y="196"/>
                      </a:lnTo>
                      <a:lnTo>
                        <a:pt x="295" y="199"/>
                      </a:lnTo>
                      <a:lnTo>
                        <a:pt x="295" y="203"/>
                      </a:lnTo>
                      <a:lnTo>
                        <a:pt x="295" y="208"/>
                      </a:lnTo>
                      <a:lnTo>
                        <a:pt x="297" y="215"/>
                      </a:lnTo>
                      <a:lnTo>
                        <a:pt x="300" y="221"/>
                      </a:lnTo>
                      <a:lnTo>
                        <a:pt x="304" y="227"/>
                      </a:lnTo>
                      <a:lnTo>
                        <a:pt x="309" y="233"/>
                      </a:lnTo>
                      <a:lnTo>
                        <a:pt x="314" y="236"/>
                      </a:lnTo>
                      <a:lnTo>
                        <a:pt x="318" y="238"/>
                      </a:lnTo>
                      <a:lnTo>
                        <a:pt x="320" y="239"/>
                      </a:lnTo>
                      <a:lnTo>
                        <a:pt x="323" y="239"/>
                      </a:lnTo>
                      <a:lnTo>
                        <a:pt x="327" y="239"/>
                      </a:lnTo>
                      <a:lnTo>
                        <a:pt x="331" y="239"/>
                      </a:lnTo>
                      <a:lnTo>
                        <a:pt x="333" y="239"/>
                      </a:lnTo>
                      <a:lnTo>
                        <a:pt x="337" y="238"/>
                      </a:lnTo>
                      <a:lnTo>
                        <a:pt x="339" y="236"/>
                      </a:lnTo>
                      <a:lnTo>
                        <a:pt x="345" y="233"/>
                      </a:lnTo>
                      <a:lnTo>
                        <a:pt x="350" y="227"/>
                      </a:lnTo>
                      <a:lnTo>
                        <a:pt x="353" y="221"/>
                      </a:lnTo>
                      <a:lnTo>
                        <a:pt x="357" y="215"/>
                      </a:lnTo>
                      <a:lnTo>
                        <a:pt x="359" y="208"/>
                      </a:lnTo>
                      <a:lnTo>
                        <a:pt x="359" y="203"/>
                      </a:lnTo>
                      <a:lnTo>
                        <a:pt x="360" y="199"/>
                      </a:lnTo>
                      <a:lnTo>
                        <a:pt x="360" y="199"/>
                      </a:lnTo>
                      <a:close/>
                      <a:moveTo>
                        <a:pt x="753" y="41"/>
                      </a:moveTo>
                      <a:lnTo>
                        <a:pt x="752" y="36"/>
                      </a:lnTo>
                      <a:lnTo>
                        <a:pt x="752" y="32"/>
                      </a:lnTo>
                      <a:lnTo>
                        <a:pt x="750" y="24"/>
                      </a:lnTo>
                      <a:lnTo>
                        <a:pt x="746" y="18"/>
                      </a:lnTo>
                      <a:lnTo>
                        <a:pt x="743" y="12"/>
                      </a:lnTo>
                      <a:lnTo>
                        <a:pt x="738" y="6"/>
                      </a:lnTo>
                      <a:lnTo>
                        <a:pt x="732" y="3"/>
                      </a:lnTo>
                      <a:lnTo>
                        <a:pt x="730" y="2"/>
                      </a:lnTo>
                      <a:lnTo>
                        <a:pt x="726" y="0"/>
                      </a:lnTo>
                      <a:lnTo>
                        <a:pt x="724" y="0"/>
                      </a:lnTo>
                      <a:lnTo>
                        <a:pt x="720" y="0"/>
                      </a:lnTo>
                      <a:lnTo>
                        <a:pt x="716" y="0"/>
                      </a:lnTo>
                      <a:lnTo>
                        <a:pt x="713" y="0"/>
                      </a:lnTo>
                      <a:lnTo>
                        <a:pt x="711" y="2"/>
                      </a:lnTo>
                      <a:lnTo>
                        <a:pt x="707" y="3"/>
                      </a:lnTo>
                      <a:lnTo>
                        <a:pt x="702" y="6"/>
                      </a:lnTo>
                      <a:lnTo>
                        <a:pt x="697" y="12"/>
                      </a:lnTo>
                      <a:lnTo>
                        <a:pt x="693" y="18"/>
                      </a:lnTo>
                      <a:lnTo>
                        <a:pt x="691" y="24"/>
                      </a:lnTo>
                      <a:lnTo>
                        <a:pt x="688" y="32"/>
                      </a:lnTo>
                      <a:lnTo>
                        <a:pt x="688" y="36"/>
                      </a:lnTo>
                      <a:lnTo>
                        <a:pt x="688" y="41"/>
                      </a:lnTo>
                      <a:lnTo>
                        <a:pt x="688" y="44"/>
                      </a:lnTo>
                      <a:lnTo>
                        <a:pt x="688" y="48"/>
                      </a:lnTo>
                      <a:lnTo>
                        <a:pt x="691" y="56"/>
                      </a:lnTo>
                      <a:lnTo>
                        <a:pt x="693" y="63"/>
                      </a:lnTo>
                      <a:lnTo>
                        <a:pt x="697" y="69"/>
                      </a:lnTo>
                      <a:lnTo>
                        <a:pt x="702" y="74"/>
                      </a:lnTo>
                      <a:lnTo>
                        <a:pt x="707" y="77"/>
                      </a:lnTo>
                      <a:lnTo>
                        <a:pt x="711" y="79"/>
                      </a:lnTo>
                      <a:lnTo>
                        <a:pt x="713" y="80"/>
                      </a:lnTo>
                      <a:lnTo>
                        <a:pt x="716" y="80"/>
                      </a:lnTo>
                      <a:lnTo>
                        <a:pt x="720" y="82"/>
                      </a:lnTo>
                      <a:lnTo>
                        <a:pt x="724" y="80"/>
                      </a:lnTo>
                      <a:lnTo>
                        <a:pt x="726" y="80"/>
                      </a:lnTo>
                      <a:lnTo>
                        <a:pt x="730" y="79"/>
                      </a:lnTo>
                      <a:lnTo>
                        <a:pt x="732" y="77"/>
                      </a:lnTo>
                      <a:lnTo>
                        <a:pt x="738" y="74"/>
                      </a:lnTo>
                      <a:lnTo>
                        <a:pt x="743" y="69"/>
                      </a:lnTo>
                      <a:lnTo>
                        <a:pt x="746" y="63"/>
                      </a:lnTo>
                      <a:lnTo>
                        <a:pt x="750" y="56"/>
                      </a:lnTo>
                      <a:lnTo>
                        <a:pt x="752" y="48"/>
                      </a:lnTo>
                      <a:lnTo>
                        <a:pt x="752" y="44"/>
                      </a:lnTo>
                      <a:lnTo>
                        <a:pt x="753" y="41"/>
                      </a:lnTo>
                      <a:lnTo>
                        <a:pt x="753" y="41"/>
                      </a:lnTo>
                      <a:close/>
                      <a:moveTo>
                        <a:pt x="1192" y="199"/>
                      </a:moveTo>
                      <a:lnTo>
                        <a:pt x="1190" y="196"/>
                      </a:lnTo>
                      <a:lnTo>
                        <a:pt x="1190" y="191"/>
                      </a:lnTo>
                      <a:lnTo>
                        <a:pt x="1189" y="184"/>
                      </a:lnTo>
                      <a:lnTo>
                        <a:pt x="1185" y="176"/>
                      </a:lnTo>
                      <a:lnTo>
                        <a:pt x="1181" y="170"/>
                      </a:lnTo>
                      <a:lnTo>
                        <a:pt x="1176" y="166"/>
                      </a:lnTo>
                      <a:lnTo>
                        <a:pt x="1171" y="163"/>
                      </a:lnTo>
                      <a:lnTo>
                        <a:pt x="1169" y="161"/>
                      </a:lnTo>
                      <a:lnTo>
                        <a:pt x="1165" y="160"/>
                      </a:lnTo>
                      <a:lnTo>
                        <a:pt x="1162" y="160"/>
                      </a:lnTo>
                      <a:lnTo>
                        <a:pt x="1159" y="158"/>
                      </a:lnTo>
                      <a:lnTo>
                        <a:pt x="1155" y="160"/>
                      </a:lnTo>
                      <a:lnTo>
                        <a:pt x="1152" y="160"/>
                      </a:lnTo>
                      <a:lnTo>
                        <a:pt x="1150" y="161"/>
                      </a:lnTo>
                      <a:lnTo>
                        <a:pt x="1146" y="163"/>
                      </a:lnTo>
                      <a:lnTo>
                        <a:pt x="1141" y="166"/>
                      </a:lnTo>
                      <a:lnTo>
                        <a:pt x="1136" y="170"/>
                      </a:lnTo>
                      <a:lnTo>
                        <a:pt x="1132" y="176"/>
                      </a:lnTo>
                      <a:lnTo>
                        <a:pt x="1129" y="184"/>
                      </a:lnTo>
                      <a:lnTo>
                        <a:pt x="1127" y="191"/>
                      </a:lnTo>
                      <a:lnTo>
                        <a:pt x="1127" y="196"/>
                      </a:lnTo>
                      <a:lnTo>
                        <a:pt x="1127" y="199"/>
                      </a:lnTo>
                      <a:lnTo>
                        <a:pt x="1127" y="203"/>
                      </a:lnTo>
                      <a:lnTo>
                        <a:pt x="1127" y="208"/>
                      </a:lnTo>
                      <a:lnTo>
                        <a:pt x="1129" y="215"/>
                      </a:lnTo>
                      <a:lnTo>
                        <a:pt x="1132" y="221"/>
                      </a:lnTo>
                      <a:lnTo>
                        <a:pt x="1136" y="227"/>
                      </a:lnTo>
                      <a:lnTo>
                        <a:pt x="1141" y="233"/>
                      </a:lnTo>
                      <a:lnTo>
                        <a:pt x="1146" y="236"/>
                      </a:lnTo>
                      <a:lnTo>
                        <a:pt x="1150" y="238"/>
                      </a:lnTo>
                      <a:lnTo>
                        <a:pt x="1152" y="239"/>
                      </a:lnTo>
                      <a:lnTo>
                        <a:pt x="1155" y="239"/>
                      </a:lnTo>
                      <a:lnTo>
                        <a:pt x="1159" y="239"/>
                      </a:lnTo>
                      <a:lnTo>
                        <a:pt x="1162" y="239"/>
                      </a:lnTo>
                      <a:lnTo>
                        <a:pt x="1165" y="239"/>
                      </a:lnTo>
                      <a:lnTo>
                        <a:pt x="1169" y="238"/>
                      </a:lnTo>
                      <a:lnTo>
                        <a:pt x="1171" y="236"/>
                      </a:lnTo>
                      <a:lnTo>
                        <a:pt x="1176" y="233"/>
                      </a:lnTo>
                      <a:lnTo>
                        <a:pt x="1181" y="227"/>
                      </a:lnTo>
                      <a:lnTo>
                        <a:pt x="1185" y="221"/>
                      </a:lnTo>
                      <a:lnTo>
                        <a:pt x="1189" y="215"/>
                      </a:lnTo>
                      <a:lnTo>
                        <a:pt x="1190" y="208"/>
                      </a:lnTo>
                      <a:lnTo>
                        <a:pt x="1190" y="203"/>
                      </a:lnTo>
                      <a:lnTo>
                        <a:pt x="1192" y="199"/>
                      </a:lnTo>
                      <a:lnTo>
                        <a:pt x="1192" y="199"/>
                      </a:lnTo>
                      <a:close/>
                      <a:moveTo>
                        <a:pt x="1422" y="535"/>
                      </a:moveTo>
                      <a:lnTo>
                        <a:pt x="1422" y="531"/>
                      </a:lnTo>
                      <a:lnTo>
                        <a:pt x="1421" y="526"/>
                      </a:lnTo>
                      <a:lnTo>
                        <a:pt x="1419" y="519"/>
                      </a:lnTo>
                      <a:lnTo>
                        <a:pt x="1416" y="513"/>
                      </a:lnTo>
                      <a:lnTo>
                        <a:pt x="1412" y="507"/>
                      </a:lnTo>
                      <a:lnTo>
                        <a:pt x="1408" y="501"/>
                      </a:lnTo>
                      <a:lnTo>
                        <a:pt x="1402" y="498"/>
                      </a:lnTo>
                      <a:lnTo>
                        <a:pt x="1399" y="496"/>
                      </a:lnTo>
                      <a:lnTo>
                        <a:pt x="1395" y="495"/>
                      </a:lnTo>
                      <a:lnTo>
                        <a:pt x="1393" y="495"/>
                      </a:lnTo>
                      <a:lnTo>
                        <a:pt x="1389" y="495"/>
                      </a:lnTo>
                      <a:lnTo>
                        <a:pt x="1386" y="495"/>
                      </a:lnTo>
                      <a:lnTo>
                        <a:pt x="1382" y="495"/>
                      </a:lnTo>
                      <a:lnTo>
                        <a:pt x="1380" y="496"/>
                      </a:lnTo>
                      <a:lnTo>
                        <a:pt x="1376" y="498"/>
                      </a:lnTo>
                      <a:lnTo>
                        <a:pt x="1371" y="501"/>
                      </a:lnTo>
                      <a:lnTo>
                        <a:pt x="1366" y="507"/>
                      </a:lnTo>
                      <a:lnTo>
                        <a:pt x="1362" y="513"/>
                      </a:lnTo>
                      <a:lnTo>
                        <a:pt x="1360" y="519"/>
                      </a:lnTo>
                      <a:lnTo>
                        <a:pt x="1357" y="526"/>
                      </a:lnTo>
                      <a:lnTo>
                        <a:pt x="1357" y="531"/>
                      </a:lnTo>
                      <a:lnTo>
                        <a:pt x="1357" y="535"/>
                      </a:lnTo>
                      <a:lnTo>
                        <a:pt x="1357" y="540"/>
                      </a:lnTo>
                      <a:lnTo>
                        <a:pt x="1357" y="543"/>
                      </a:lnTo>
                      <a:lnTo>
                        <a:pt x="1360" y="550"/>
                      </a:lnTo>
                      <a:lnTo>
                        <a:pt x="1362" y="558"/>
                      </a:lnTo>
                      <a:lnTo>
                        <a:pt x="1366" y="564"/>
                      </a:lnTo>
                      <a:lnTo>
                        <a:pt x="1371" y="568"/>
                      </a:lnTo>
                      <a:lnTo>
                        <a:pt x="1376" y="573"/>
                      </a:lnTo>
                      <a:lnTo>
                        <a:pt x="1380" y="574"/>
                      </a:lnTo>
                      <a:lnTo>
                        <a:pt x="1382" y="574"/>
                      </a:lnTo>
                      <a:lnTo>
                        <a:pt x="1386" y="576"/>
                      </a:lnTo>
                      <a:lnTo>
                        <a:pt x="1389" y="576"/>
                      </a:lnTo>
                      <a:lnTo>
                        <a:pt x="1393" y="576"/>
                      </a:lnTo>
                      <a:lnTo>
                        <a:pt x="1395" y="574"/>
                      </a:lnTo>
                      <a:lnTo>
                        <a:pt x="1399" y="574"/>
                      </a:lnTo>
                      <a:lnTo>
                        <a:pt x="1402" y="573"/>
                      </a:lnTo>
                      <a:lnTo>
                        <a:pt x="1408" y="568"/>
                      </a:lnTo>
                      <a:lnTo>
                        <a:pt x="1412" y="564"/>
                      </a:lnTo>
                      <a:lnTo>
                        <a:pt x="1416" y="558"/>
                      </a:lnTo>
                      <a:lnTo>
                        <a:pt x="1419" y="550"/>
                      </a:lnTo>
                      <a:lnTo>
                        <a:pt x="1421" y="543"/>
                      </a:lnTo>
                      <a:lnTo>
                        <a:pt x="1422" y="540"/>
                      </a:lnTo>
                      <a:lnTo>
                        <a:pt x="1422" y="535"/>
                      </a:lnTo>
                      <a:lnTo>
                        <a:pt x="1422" y="535"/>
                      </a:lnTo>
                      <a:close/>
                      <a:moveTo>
                        <a:pt x="1498" y="968"/>
                      </a:moveTo>
                      <a:lnTo>
                        <a:pt x="1498" y="963"/>
                      </a:lnTo>
                      <a:lnTo>
                        <a:pt x="1498" y="960"/>
                      </a:lnTo>
                      <a:lnTo>
                        <a:pt x="1496" y="953"/>
                      </a:lnTo>
                      <a:lnTo>
                        <a:pt x="1493" y="945"/>
                      </a:lnTo>
                      <a:lnTo>
                        <a:pt x="1489" y="939"/>
                      </a:lnTo>
                      <a:lnTo>
                        <a:pt x="1484" y="935"/>
                      </a:lnTo>
                      <a:lnTo>
                        <a:pt x="1479" y="930"/>
                      </a:lnTo>
                      <a:lnTo>
                        <a:pt x="1475" y="929"/>
                      </a:lnTo>
                      <a:lnTo>
                        <a:pt x="1473" y="929"/>
                      </a:lnTo>
                      <a:lnTo>
                        <a:pt x="1469" y="927"/>
                      </a:lnTo>
                      <a:lnTo>
                        <a:pt x="1466" y="927"/>
                      </a:lnTo>
                      <a:lnTo>
                        <a:pt x="1463" y="927"/>
                      </a:lnTo>
                      <a:lnTo>
                        <a:pt x="1460" y="929"/>
                      </a:lnTo>
                      <a:lnTo>
                        <a:pt x="1456" y="929"/>
                      </a:lnTo>
                      <a:lnTo>
                        <a:pt x="1454" y="930"/>
                      </a:lnTo>
                      <a:lnTo>
                        <a:pt x="1447" y="935"/>
                      </a:lnTo>
                      <a:lnTo>
                        <a:pt x="1444" y="939"/>
                      </a:lnTo>
                      <a:lnTo>
                        <a:pt x="1440" y="945"/>
                      </a:lnTo>
                      <a:lnTo>
                        <a:pt x="1436" y="953"/>
                      </a:lnTo>
                      <a:lnTo>
                        <a:pt x="1435" y="960"/>
                      </a:lnTo>
                      <a:lnTo>
                        <a:pt x="1433" y="963"/>
                      </a:lnTo>
                      <a:lnTo>
                        <a:pt x="1433" y="968"/>
                      </a:lnTo>
                      <a:lnTo>
                        <a:pt x="1433" y="972"/>
                      </a:lnTo>
                      <a:lnTo>
                        <a:pt x="1435" y="977"/>
                      </a:lnTo>
                      <a:lnTo>
                        <a:pt x="1436" y="984"/>
                      </a:lnTo>
                      <a:lnTo>
                        <a:pt x="1440" y="990"/>
                      </a:lnTo>
                      <a:lnTo>
                        <a:pt x="1444" y="996"/>
                      </a:lnTo>
                      <a:lnTo>
                        <a:pt x="1447" y="1001"/>
                      </a:lnTo>
                      <a:lnTo>
                        <a:pt x="1454" y="1005"/>
                      </a:lnTo>
                      <a:lnTo>
                        <a:pt x="1456" y="1007"/>
                      </a:lnTo>
                      <a:lnTo>
                        <a:pt x="1460" y="1007"/>
                      </a:lnTo>
                      <a:lnTo>
                        <a:pt x="1463" y="1008"/>
                      </a:lnTo>
                      <a:lnTo>
                        <a:pt x="1466" y="1008"/>
                      </a:lnTo>
                      <a:lnTo>
                        <a:pt x="1469" y="1008"/>
                      </a:lnTo>
                      <a:lnTo>
                        <a:pt x="1473" y="1007"/>
                      </a:lnTo>
                      <a:lnTo>
                        <a:pt x="1475" y="1007"/>
                      </a:lnTo>
                      <a:lnTo>
                        <a:pt x="1479" y="1005"/>
                      </a:lnTo>
                      <a:lnTo>
                        <a:pt x="1484" y="1001"/>
                      </a:lnTo>
                      <a:lnTo>
                        <a:pt x="1489" y="996"/>
                      </a:lnTo>
                      <a:lnTo>
                        <a:pt x="1493" y="990"/>
                      </a:lnTo>
                      <a:lnTo>
                        <a:pt x="1496" y="984"/>
                      </a:lnTo>
                      <a:lnTo>
                        <a:pt x="1498" y="977"/>
                      </a:lnTo>
                      <a:lnTo>
                        <a:pt x="1498" y="972"/>
                      </a:lnTo>
                      <a:lnTo>
                        <a:pt x="1498" y="968"/>
                      </a:lnTo>
                      <a:lnTo>
                        <a:pt x="1498" y="968"/>
                      </a:lnTo>
                      <a:close/>
                      <a:moveTo>
                        <a:pt x="1408" y="1366"/>
                      </a:moveTo>
                      <a:lnTo>
                        <a:pt x="1408" y="1361"/>
                      </a:lnTo>
                      <a:lnTo>
                        <a:pt x="1408" y="1357"/>
                      </a:lnTo>
                      <a:lnTo>
                        <a:pt x="1405" y="1349"/>
                      </a:lnTo>
                      <a:lnTo>
                        <a:pt x="1403" y="1343"/>
                      </a:lnTo>
                      <a:lnTo>
                        <a:pt x="1399" y="1337"/>
                      </a:lnTo>
                      <a:lnTo>
                        <a:pt x="1394" y="1331"/>
                      </a:lnTo>
                      <a:lnTo>
                        <a:pt x="1389" y="1328"/>
                      </a:lnTo>
                      <a:lnTo>
                        <a:pt x="1385" y="1327"/>
                      </a:lnTo>
                      <a:lnTo>
                        <a:pt x="1382" y="1325"/>
                      </a:lnTo>
                      <a:lnTo>
                        <a:pt x="1380" y="1325"/>
                      </a:lnTo>
                      <a:lnTo>
                        <a:pt x="1376" y="1325"/>
                      </a:lnTo>
                      <a:lnTo>
                        <a:pt x="1372" y="1325"/>
                      </a:lnTo>
                      <a:lnTo>
                        <a:pt x="1370" y="1325"/>
                      </a:lnTo>
                      <a:lnTo>
                        <a:pt x="1366" y="1327"/>
                      </a:lnTo>
                      <a:lnTo>
                        <a:pt x="1363" y="1328"/>
                      </a:lnTo>
                      <a:lnTo>
                        <a:pt x="1358" y="1331"/>
                      </a:lnTo>
                      <a:lnTo>
                        <a:pt x="1353" y="1337"/>
                      </a:lnTo>
                      <a:lnTo>
                        <a:pt x="1349" y="1343"/>
                      </a:lnTo>
                      <a:lnTo>
                        <a:pt x="1346" y="1349"/>
                      </a:lnTo>
                      <a:lnTo>
                        <a:pt x="1344" y="1357"/>
                      </a:lnTo>
                      <a:lnTo>
                        <a:pt x="1344" y="1361"/>
                      </a:lnTo>
                      <a:lnTo>
                        <a:pt x="1343" y="1366"/>
                      </a:lnTo>
                      <a:lnTo>
                        <a:pt x="1344" y="1369"/>
                      </a:lnTo>
                      <a:lnTo>
                        <a:pt x="1344" y="1373"/>
                      </a:lnTo>
                      <a:lnTo>
                        <a:pt x="1346" y="1381"/>
                      </a:lnTo>
                      <a:lnTo>
                        <a:pt x="1349" y="1388"/>
                      </a:lnTo>
                      <a:lnTo>
                        <a:pt x="1353" y="1394"/>
                      </a:lnTo>
                      <a:lnTo>
                        <a:pt x="1358" y="1399"/>
                      </a:lnTo>
                      <a:lnTo>
                        <a:pt x="1363" y="1403"/>
                      </a:lnTo>
                      <a:lnTo>
                        <a:pt x="1366" y="1403"/>
                      </a:lnTo>
                      <a:lnTo>
                        <a:pt x="1370" y="1405"/>
                      </a:lnTo>
                      <a:lnTo>
                        <a:pt x="1372" y="1406"/>
                      </a:lnTo>
                      <a:lnTo>
                        <a:pt x="1376" y="1406"/>
                      </a:lnTo>
                      <a:lnTo>
                        <a:pt x="1380" y="1406"/>
                      </a:lnTo>
                      <a:lnTo>
                        <a:pt x="1382" y="1405"/>
                      </a:lnTo>
                      <a:lnTo>
                        <a:pt x="1385" y="1403"/>
                      </a:lnTo>
                      <a:lnTo>
                        <a:pt x="1389" y="1403"/>
                      </a:lnTo>
                      <a:lnTo>
                        <a:pt x="1394" y="1399"/>
                      </a:lnTo>
                      <a:lnTo>
                        <a:pt x="1399" y="1394"/>
                      </a:lnTo>
                      <a:lnTo>
                        <a:pt x="1403" y="1388"/>
                      </a:lnTo>
                      <a:lnTo>
                        <a:pt x="1405" y="1381"/>
                      </a:lnTo>
                      <a:lnTo>
                        <a:pt x="1408" y="1373"/>
                      </a:lnTo>
                      <a:lnTo>
                        <a:pt x="1408" y="1369"/>
                      </a:lnTo>
                      <a:lnTo>
                        <a:pt x="1408" y="1366"/>
                      </a:lnTo>
                      <a:lnTo>
                        <a:pt x="1408" y="1366"/>
                      </a:lnTo>
                      <a:close/>
                      <a:moveTo>
                        <a:pt x="1152" y="1686"/>
                      </a:moveTo>
                      <a:lnTo>
                        <a:pt x="1152" y="1681"/>
                      </a:lnTo>
                      <a:lnTo>
                        <a:pt x="1152" y="1677"/>
                      </a:lnTo>
                      <a:lnTo>
                        <a:pt x="1150" y="1669"/>
                      </a:lnTo>
                      <a:lnTo>
                        <a:pt x="1147" y="1663"/>
                      </a:lnTo>
                      <a:lnTo>
                        <a:pt x="1143" y="1657"/>
                      </a:lnTo>
                      <a:lnTo>
                        <a:pt x="1138" y="1651"/>
                      </a:lnTo>
                      <a:lnTo>
                        <a:pt x="1133" y="1648"/>
                      </a:lnTo>
                      <a:lnTo>
                        <a:pt x="1129" y="1647"/>
                      </a:lnTo>
                      <a:lnTo>
                        <a:pt x="1127" y="1645"/>
                      </a:lnTo>
                      <a:lnTo>
                        <a:pt x="1124" y="1645"/>
                      </a:lnTo>
                      <a:lnTo>
                        <a:pt x="1120" y="1645"/>
                      </a:lnTo>
                      <a:lnTo>
                        <a:pt x="1117" y="1645"/>
                      </a:lnTo>
                      <a:lnTo>
                        <a:pt x="1114" y="1645"/>
                      </a:lnTo>
                      <a:lnTo>
                        <a:pt x="1110" y="1647"/>
                      </a:lnTo>
                      <a:lnTo>
                        <a:pt x="1108" y="1648"/>
                      </a:lnTo>
                      <a:lnTo>
                        <a:pt x="1103" y="1651"/>
                      </a:lnTo>
                      <a:lnTo>
                        <a:pt x="1098" y="1657"/>
                      </a:lnTo>
                      <a:lnTo>
                        <a:pt x="1094" y="1663"/>
                      </a:lnTo>
                      <a:lnTo>
                        <a:pt x="1090" y="1669"/>
                      </a:lnTo>
                      <a:lnTo>
                        <a:pt x="1089" y="1677"/>
                      </a:lnTo>
                      <a:lnTo>
                        <a:pt x="1089" y="1681"/>
                      </a:lnTo>
                      <a:lnTo>
                        <a:pt x="1087" y="1686"/>
                      </a:lnTo>
                      <a:lnTo>
                        <a:pt x="1089" y="1689"/>
                      </a:lnTo>
                      <a:lnTo>
                        <a:pt x="1089" y="1693"/>
                      </a:lnTo>
                      <a:lnTo>
                        <a:pt x="1090" y="1701"/>
                      </a:lnTo>
                      <a:lnTo>
                        <a:pt x="1094" y="1708"/>
                      </a:lnTo>
                      <a:lnTo>
                        <a:pt x="1098" y="1714"/>
                      </a:lnTo>
                      <a:lnTo>
                        <a:pt x="1103" y="1719"/>
                      </a:lnTo>
                      <a:lnTo>
                        <a:pt x="1108" y="1722"/>
                      </a:lnTo>
                      <a:lnTo>
                        <a:pt x="1110" y="1723"/>
                      </a:lnTo>
                      <a:lnTo>
                        <a:pt x="1114" y="1725"/>
                      </a:lnTo>
                      <a:lnTo>
                        <a:pt x="1117" y="1725"/>
                      </a:lnTo>
                      <a:lnTo>
                        <a:pt x="1120" y="1726"/>
                      </a:lnTo>
                      <a:lnTo>
                        <a:pt x="1124" y="1725"/>
                      </a:lnTo>
                      <a:lnTo>
                        <a:pt x="1127" y="1725"/>
                      </a:lnTo>
                      <a:lnTo>
                        <a:pt x="1129" y="1723"/>
                      </a:lnTo>
                      <a:lnTo>
                        <a:pt x="1133" y="1722"/>
                      </a:lnTo>
                      <a:lnTo>
                        <a:pt x="1138" y="1719"/>
                      </a:lnTo>
                      <a:lnTo>
                        <a:pt x="1143" y="1714"/>
                      </a:lnTo>
                      <a:lnTo>
                        <a:pt x="1147" y="1708"/>
                      </a:lnTo>
                      <a:lnTo>
                        <a:pt x="1150" y="1701"/>
                      </a:lnTo>
                      <a:lnTo>
                        <a:pt x="1152" y="1693"/>
                      </a:lnTo>
                      <a:lnTo>
                        <a:pt x="1152" y="1689"/>
                      </a:lnTo>
                      <a:lnTo>
                        <a:pt x="1152" y="1686"/>
                      </a:lnTo>
                      <a:lnTo>
                        <a:pt x="1152" y="1686"/>
                      </a:lnTo>
                      <a:close/>
                      <a:moveTo>
                        <a:pt x="753" y="1831"/>
                      </a:moveTo>
                      <a:lnTo>
                        <a:pt x="752" y="1827"/>
                      </a:lnTo>
                      <a:lnTo>
                        <a:pt x="752" y="1822"/>
                      </a:lnTo>
                      <a:lnTo>
                        <a:pt x="750" y="1815"/>
                      </a:lnTo>
                      <a:lnTo>
                        <a:pt x="746" y="1809"/>
                      </a:lnTo>
                      <a:lnTo>
                        <a:pt x="743" y="1803"/>
                      </a:lnTo>
                      <a:lnTo>
                        <a:pt x="738" y="1797"/>
                      </a:lnTo>
                      <a:lnTo>
                        <a:pt x="732" y="1794"/>
                      </a:lnTo>
                      <a:lnTo>
                        <a:pt x="730" y="1792"/>
                      </a:lnTo>
                      <a:lnTo>
                        <a:pt x="726" y="1791"/>
                      </a:lnTo>
                      <a:lnTo>
                        <a:pt x="724" y="1791"/>
                      </a:lnTo>
                      <a:lnTo>
                        <a:pt x="720" y="1791"/>
                      </a:lnTo>
                      <a:lnTo>
                        <a:pt x="716" y="1791"/>
                      </a:lnTo>
                      <a:lnTo>
                        <a:pt x="713" y="1791"/>
                      </a:lnTo>
                      <a:lnTo>
                        <a:pt x="711" y="1792"/>
                      </a:lnTo>
                      <a:lnTo>
                        <a:pt x="707" y="1794"/>
                      </a:lnTo>
                      <a:lnTo>
                        <a:pt x="702" y="1797"/>
                      </a:lnTo>
                      <a:lnTo>
                        <a:pt x="697" y="1803"/>
                      </a:lnTo>
                      <a:lnTo>
                        <a:pt x="693" y="1809"/>
                      </a:lnTo>
                      <a:lnTo>
                        <a:pt x="691" y="1815"/>
                      </a:lnTo>
                      <a:lnTo>
                        <a:pt x="688" y="1822"/>
                      </a:lnTo>
                      <a:lnTo>
                        <a:pt x="688" y="1827"/>
                      </a:lnTo>
                      <a:lnTo>
                        <a:pt x="688" y="1831"/>
                      </a:lnTo>
                      <a:lnTo>
                        <a:pt x="688" y="1834"/>
                      </a:lnTo>
                      <a:lnTo>
                        <a:pt x="688" y="1839"/>
                      </a:lnTo>
                      <a:lnTo>
                        <a:pt x="691" y="1846"/>
                      </a:lnTo>
                      <a:lnTo>
                        <a:pt x="693" y="1854"/>
                      </a:lnTo>
                      <a:lnTo>
                        <a:pt x="697" y="1860"/>
                      </a:lnTo>
                      <a:lnTo>
                        <a:pt x="702" y="1865"/>
                      </a:lnTo>
                      <a:lnTo>
                        <a:pt x="707" y="1868"/>
                      </a:lnTo>
                      <a:lnTo>
                        <a:pt x="711" y="1869"/>
                      </a:lnTo>
                      <a:lnTo>
                        <a:pt x="713" y="1871"/>
                      </a:lnTo>
                      <a:lnTo>
                        <a:pt x="716" y="1871"/>
                      </a:lnTo>
                      <a:lnTo>
                        <a:pt x="720" y="1872"/>
                      </a:lnTo>
                      <a:lnTo>
                        <a:pt x="724" y="1871"/>
                      </a:lnTo>
                      <a:lnTo>
                        <a:pt x="726" y="1871"/>
                      </a:lnTo>
                      <a:lnTo>
                        <a:pt x="730" y="1869"/>
                      </a:lnTo>
                      <a:lnTo>
                        <a:pt x="732" y="1868"/>
                      </a:lnTo>
                      <a:lnTo>
                        <a:pt x="738" y="1865"/>
                      </a:lnTo>
                      <a:lnTo>
                        <a:pt x="743" y="1860"/>
                      </a:lnTo>
                      <a:lnTo>
                        <a:pt x="746" y="1854"/>
                      </a:lnTo>
                      <a:lnTo>
                        <a:pt x="750" y="1846"/>
                      </a:lnTo>
                      <a:lnTo>
                        <a:pt x="752" y="1839"/>
                      </a:lnTo>
                      <a:lnTo>
                        <a:pt x="752" y="1834"/>
                      </a:lnTo>
                      <a:lnTo>
                        <a:pt x="753" y="1831"/>
                      </a:lnTo>
                      <a:lnTo>
                        <a:pt x="753" y="1831"/>
                      </a:lnTo>
                      <a:close/>
                      <a:moveTo>
                        <a:pt x="390" y="1683"/>
                      </a:moveTo>
                      <a:lnTo>
                        <a:pt x="390" y="1678"/>
                      </a:lnTo>
                      <a:lnTo>
                        <a:pt x="390" y="1674"/>
                      </a:lnTo>
                      <a:lnTo>
                        <a:pt x="388" y="1666"/>
                      </a:lnTo>
                      <a:lnTo>
                        <a:pt x="385" y="1660"/>
                      </a:lnTo>
                      <a:lnTo>
                        <a:pt x="381" y="1654"/>
                      </a:lnTo>
                      <a:lnTo>
                        <a:pt x="376" y="1648"/>
                      </a:lnTo>
                      <a:lnTo>
                        <a:pt x="371" y="1645"/>
                      </a:lnTo>
                      <a:lnTo>
                        <a:pt x="367" y="1644"/>
                      </a:lnTo>
                      <a:lnTo>
                        <a:pt x="365" y="1642"/>
                      </a:lnTo>
                      <a:lnTo>
                        <a:pt x="361" y="1642"/>
                      </a:lnTo>
                      <a:lnTo>
                        <a:pt x="359" y="1642"/>
                      </a:lnTo>
                      <a:lnTo>
                        <a:pt x="355" y="1642"/>
                      </a:lnTo>
                      <a:lnTo>
                        <a:pt x="351" y="1642"/>
                      </a:lnTo>
                      <a:lnTo>
                        <a:pt x="348" y="1644"/>
                      </a:lnTo>
                      <a:lnTo>
                        <a:pt x="346" y="1645"/>
                      </a:lnTo>
                      <a:lnTo>
                        <a:pt x="339" y="1648"/>
                      </a:lnTo>
                      <a:lnTo>
                        <a:pt x="336" y="1654"/>
                      </a:lnTo>
                      <a:lnTo>
                        <a:pt x="331" y="1660"/>
                      </a:lnTo>
                      <a:lnTo>
                        <a:pt x="328" y="1666"/>
                      </a:lnTo>
                      <a:lnTo>
                        <a:pt x="327" y="1674"/>
                      </a:lnTo>
                      <a:lnTo>
                        <a:pt x="325" y="1678"/>
                      </a:lnTo>
                      <a:lnTo>
                        <a:pt x="325" y="1683"/>
                      </a:lnTo>
                      <a:lnTo>
                        <a:pt x="325" y="1686"/>
                      </a:lnTo>
                      <a:lnTo>
                        <a:pt x="327" y="1690"/>
                      </a:lnTo>
                      <a:lnTo>
                        <a:pt x="328" y="1698"/>
                      </a:lnTo>
                      <a:lnTo>
                        <a:pt x="331" y="1705"/>
                      </a:lnTo>
                      <a:lnTo>
                        <a:pt x="336" y="1711"/>
                      </a:lnTo>
                      <a:lnTo>
                        <a:pt x="339" y="1716"/>
                      </a:lnTo>
                      <a:lnTo>
                        <a:pt x="346" y="1719"/>
                      </a:lnTo>
                      <a:lnTo>
                        <a:pt x="348" y="1720"/>
                      </a:lnTo>
                      <a:lnTo>
                        <a:pt x="351" y="1722"/>
                      </a:lnTo>
                      <a:lnTo>
                        <a:pt x="355" y="1722"/>
                      </a:lnTo>
                      <a:lnTo>
                        <a:pt x="359" y="1723"/>
                      </a:lnTo>
                      <a:lnTo>
                        <a:pt x="361" y="1722"/>
                      </a:lnTo>
                      <a:lnTo>
                        <a:pt x="365" y="1722"/>
                      </a:lnTo>
                      <a:lnTo>
                        <a:pt x="367" y="1720"/>
                      </a:lnTo>
                      <a:lnTo>
                        <a:pt x="371" y="1719"/>
                      </a:lnTo>
                      <a:lnTo>
                        <a:pt x="376" y="1716"/>
                      </a:lnTo>
                      <a:lnTo>
                        <a:pt x="381" y="1711"/>
                      </a:lnTo>
                      <a:lnTo>
                        <a:pt x="385" y="1705"/>
                      </a:lnTo>
                      <a:lnTo>
                        <a:pt x="388" y="1698"/>
                      </a:lnTo>
                      <a:lnTo>
                        <a:pt x="390" y="1690"/>
                      </a:lnTo>
                      <a:lnTo>
                        <a:pt x="390" y="1686"/>
                      </a:lnTo>
                      <a:lnTo>
                        <a:pt x="390" y="1683"/>
                      </a:lnTo>
                      <a:lnTo>
                        <a:pt x="390" y="1683"/>
                      </a:lnTo>
                      <a:close/>
                      <a:moveTo>
                        <a:pt x="154" y="1366"/>
                      </a:moveTo>
                      <a:lnTo>
                        <a:pt x="154" y="1363"/>
                      </a:lnTo>
                      <a:lnTo>
                        <a:pt x="154" y="1358"/>
                      </a:lnTo>
                      <a:lnTo>
                        <a:pt x="151" y="1351"/>
                      </a:lnTo>
                      <a:lnTo>
                        <a:pt x="149" y="1343"/>
                      </a:lnTo>
                      <a:lnTo>
                        <a:pt x="145" y="1337"/>
                      </a:lnTo>
                      <a:lnTo>
                        <a:pt x="140" y="1333"/>
                      </a:lnTo>
                      <a:lnTo>
                        <a:pt x="135" y="1328"/>
                      </a:lnTo>
                      <a:lnTo>
                        <a:pt x="131" y="1328"/>
                      </a:lnTo>
                      <a:lnTo>
                        <a:pt x="128" y="1327"/>
                      </a:lnTo>
                      <a:lnTo>
                        <a:pt x="124" y="1325"/>
                      </a:lnTo>
                      <a:lnTo>
                        <a:pt x="122" y="1325"/>
                      </a:lnTo>
                      <a:lnTo>
                        <a:pt x="118" y="1325"/>
                      </a:lnTo>
                      <a:lnTo>
                        <a:pt x="116" y="1327"/>
                      </a:lnTo>
                      <a:lnTo>
                        <a:pt x="112" y="1328"/>
                      </a:lnTo>
                      <a:lnTo>
                        <a:pt x="109" y="1328"/>
                      </a:lnTo>
                      <a:lnTo>
                        <a:pt x="103" y="1333"/>
                      </a:lnTo>
                      <a:lnTo>
                        <a:pt x="99" y="1337"/>
                      </a:lnTo>
                      <a:lnTo>
                        <a:pt x="95" y="1343"/>
                      </a:lnTo>
                      <a:lnTo>
                        <a:pt x="91" y="1351"/>
                      </a:lnTo>
                      <a:lnTo>
                        <a:pt x="90" y="1358"/>
                      </a:lnTo>
                      <a:lnTo>
                        <a:pt x="89" y="1363"/>
                      </a:lnTo>
                      <a:lnTo>
                        <a:pt x="89" y="1366"/>
                      </a:lnTo>
                      <a:lnTo>
                        <a:pt x="89" y="1370"/>
                      </a:lnTo>
                      <a:lnTo>
                        <a:pt x="90" y="1375"/>
                      </a:lnTo>
                      <a:lnTo>
                        <a:pt x="91" y="1382"/>
                      </a:lnTo>
                      <a:lnTo>
                        <a:pt x="95" y="1388"/>
                      </a:lnTo>
                      <a:lnTo>
                        <a:pt x="99" y="1394"/>
                      </a:lnTo>
                      <a:lnTo>
                        <a:pt x="103" y="1400"/>
                      </a:lnTo>
                      <a:lnTo>
                        <a:pt x="109" y="1403"/>
                      </a:lnTo>
                      <a:lnTo>
                        <a:pt x="112" y="1405"/>
                      </a:lnTo>
                      <a:lnTo>
                        <a:pt x="116" y="1406"/>
                      </a:lnTo>
                      <a:lnTo>
                        <a:pt x="118" y="1406"/>
                      </a:lnTo>
                      <a:lnTo>
                        <a:pt x="122" y="1406"/>
                      </a:lnTo>
                      <a:lnTo>
                        <a:pt x="124" y="1406"/>
                      </a:lnTo>
                      <a:lnTo>
                        <a:pt x="128" y="1406"/>
                      </a:lnTo>
                      <a:lnTo>
                        <a:pt x="131" y="1405"/>
                      </a:lnTo>
                      <a:lnTo>
                        <a:pt x="135" y="1403"/>
                      </a:lnTo>
                      <a:lnTo>
                        <a:pt x="140" y="1400"/>
                      </a:lnTo>
                      <a:lnTo>
                        <a:pt x="145" y="1394"/>
                      </a:lnTo>
                      <a:lnTo>
                        <a:pt x="149" y="1388"/>
                      </a:lnTo>
                      <a:lnTo>
                        <a:pt x="151" y="1382"/>
                      </a:lnTo>
                      <a:lnTo>
                        <a:pt x="154" y="1375"/>
                      </a:lnTo>
                      <a:lnTo>
                        <a:pt x="154" y="1370"/>
                      </a:lnTo>
                      <a:lnTo>
                        <a:pt x="154" y="1366"/>
                      </a:lnTo>
                      <a:lnTo>
                        <a:pt x="154" y="1366"/>
                      </a:lnTo>
                      <a:close/>
                      <a:moveTo>
                        <a:pt x="65" y="968"/>
                      </a:moveTo>
                      <a:lnTo>
                        <a:pt x="63" y="963"/>
                      </a:lnTo>
                      <a:lnTo>
                        <a:pt x="63" y="960"/>
                      </a:lnTo>
                      <a:lnTo>
                        <a:pt x="62" y="953"/>
                      </a:lnTo>
                      <a:lnTo>
                        <a:pt x="58" y="945"/>
                      </a:lnTo>
                      <a:lnTo>
                        <a:pt x="55" y="939"/>
                      </a:lnTo>
                      <a:lnTo>
                        <a:pt x="49" y="935"/>
                      </a:lnTo>
                      <a:lnTo>
                        <a:pt x="44" y="930"/>
                      </a:lnTo>
                      <a:lnTo>
                        <a:pt x="42" y="929"/>
                      </a:lnTo>
                      <a:lnTo>
                        <a:pt x="38" y="929"/>
                      </a:lnTo>
                      <a:lnTo>
                        <a:pt x="35" y="927"/>
                      </a:lnTo>
                      <a:lnTo>
                        <a:pt x="32" y="927"/>
                      </a:lnTo>
                      <a:lnTo>
                        <a:pt x="29" y="927"/>
                      </a:lnTo>
                      <a:lnTo>
                        <a:pt x="25" y="929"/>
                      </a:lnTo>
                      <a:lnTo>
                        <a:pt x="23" y="929"/>
                      </a:lnTo>
                      <a:lnTo>
                        <a:pt x="19" y="930"/>
                      </a:lnTo>
                      <a:lnTo>
                        <a:pt x="14" y="935"/>
                      </a:lnTo>
                      <a:lnTo>
                        <a:pt x="9" y="939"/>
                      </a:lnTo>
                      <a:lnTo>
                        <a:pt x="5" y="945"/>
                      </a:lnTo>
                      <a:lnTo>
                        <a:pt x="2" y="953"/>
                      </a:lnTo>
                      <a:lnTo>
                        <a:pt x="0" y="960"/>
                      </a:lnTo>
                      <a:lnTo>
                        <a:pt x="0" y="963"/>
                      </a:lnTo>
                      <a:lnTo>
                        <a:pt x="0" y="968"/>
                      </a:lnTo>
                      <a:lnTo>
                        <a:pt x="0" y="972"/>
                      </a:lnTo>
                      <a:lnTo>
                        <a:pt x="0" y="977"/>
                      </a:lnTo>
                      <a:lnTo>
                        <a:pt x="2" y="984"/>
                      </a:lnTo>
                      <a:lnTo>
                        <a:pt x="5" y="990"/>
                      </a:lnTo>
                      <a:lnTo>
                        <a:pt x="9" y="996"/>
                      </a:lnTo>
                      <a:lnTo>
                        <a:pt x="14" y="1001"/>
                      </a:lnTo>
                      <a:lnTo>
                        <a:pt x="19" y="1005"/>
                      </a:lnTo>
                      <a:lnTo>
                        <a:pt x="23" y="1007"/>
                      </a:lnTo>
                      <a:lnTo>
                        <a:pt x="25" y="1007"/>
                      </a:lnTo>
                      <a:lnTo>
                        <a:pt x="29" y="1008"/>
                      </a:lnTo>
                      <a:lnTo>
                        <a:pt x="32" y="1008"/>
                      </a:lnTo>
                      <a:lnTo>
                        <a:pt x="35" y="1008"/>
                      </a:lnTo>
                      <a:lnTo>
                        <a:pt x="38" y="1007"/>
                      </a:lnTo>
                      <a:lnTo>
                        <a:pt x="42" y="1007"/>
                      </a:lnTo>
                      <a:lnTo>
                        <a:pt x="44" y="1005"/>
                      </a:lnTo>
                      <a:lnTo>
                        <a:pt x="49" y="1001"/>
                      </a:lnTo>
                      <a:lnTo>
                        <a:pt x="55" y="996"/>
                      </a:lnTo>
                      <a:lnTo>
                        <a:pt x="58" y="990"/>
                      </a:lnTo>
                      <a:lnTo>
                        <a:pt x="62" y="984"/>
                      </a:lnTo>
                      <a:lnTo>
                        <a:pt x="63" y="977"/>
                      </a:lnTo>
                      <a:lnTo>
                        <a:pt x="63" y="972"/>
                      </a:lnTo>
                      <a:lnTo>
                        <a:pt x="65" y="968"/>
                      </a:lnTo>
                      <a:lnTo>
                        <a:pt x="65" y="968"/>
                      </a:lnTo>
                      <a:close/>
                      <a:moveTo>
                        <a:pt x="135" y="535"/>
                      </a:moveTo>
                      <a:lnTo>
                        <a:pt x="135" y="531"/>
                      </a:lnTo>
                      <a:lnTo>
                        <a:pt x="135" y="526"/>
                      </a:lnTo>
                      <a:lnTo>
                        <a:pt x="132" y="519"/>
                      </a:lnTo>
                      <a:lnTo>
                        <a:pt x="130" y="513"/>
                      </a:lnTo>
                      <a:lnTo>
                        <a:pt x="126" y="507"/>
                      </a:lnTo>
                      <a:lnTo>
                        <a:pt x="121" y="501"/>
                      </a:lnTo>
                      <a:lnTo>
                        <a:pt x="116" y="498"/>
                      </a:lnTo>
                      <a:lnTo>
                        <a:pt x="112" y="496"/>
                      </a:lnTo>
                      <a:lnTo>
                        <a:pt x="109" y="495"/>
                      </a:lnTo>
                      <a:lnTo>
                        <a:pt x="105" y="495"/>
                      </a:lnTo>
                      <a:lnTo>
                        <a:pt x="103" y="495"/>
                      </a:lnTo>
                      <a:lnTo>
                        <a:pt x="99" y="495"/>
                      </a:lnTo>
                      <a:lnTo>
                        <a:pt x="95" y="495"/>
                      </a:lnTo>
                      <a:lnTo>
                        <a:pt x="93" y="496"/>
                      </a:lnTo>
                      <a:lnTo>
                        <a:pt x="90" y="498"/>
                      </a:lnTo>
                      <a:lnTo>
                        <a:pt x="84" y="501"/>
                      </a:lnTo>
                      <a:lnTo>
                        <a:pt x="80" y="507"/>
                      </a:lnTo>
                      <a:lnTo>
                        <a:pt x="75" y="513"/>
                      </a:lnTo>
                      <a:lnTo>
                        <a:pt x="72" y="519"/>
                      </a:lnTo>
                      <a:lnTo>
                        <a:pt x="71" y="526"/>
                      </a:lnTo>
                      <a:lnTo>
                        <a:pt x="70" y="531"/>
                      </a:lnTo>
                      <a:lnTo>
                        <a:pt x="70" y="535"/>
                      </a:lnTo>
                      <a:lnTo>
                        <a:pt x="70" y="540"/>
                      </a:lnTo>
                      <a:lnTo>
                        <a:pt x="71" y="543"/>
                      </a:lnTo>
                      <a:lnTo>
                        <a:pt x="72" y="550"/>
                      </a:lnTo>
                      <a:lnTo>
                        <a:pt x="75" y="558"/>
                      </a:lnTo>
                      <a:lnTo>
                        <a:pt x="80" y="564"/>
                      </a:lnTo>
                      <a:lnTo>
                        <a:pt x="84" y="568"/>
                      </a:lnTo>
                      <a:lnTo>
                        <a:pt x="90" y="573"/>
                      </a:lnTo>
                      <a:lnTo>
                        <a:pt x="93" y="574"/>
                      </a:lnTo>
                      <a:lnTo>
                        <a:pt x="95" y="574"/>
                      </a:lnTo>
                      <a:lnTo>
                        <a:pt x="99" y="576"/>
                      </a:lnTo>
                      <a:lnTo>
                        <a:pt x="103" y="576"/>
                      </a:lnTo>
                      <a:lnTo>
                        <a:pt x="105" y="576"/>
                      </a:lnTo>
                      <a:lnTo>
                        <a:pt x="109" y="574"/>
                      </a:lnTo>
                      <a:lnTo>
                        <a:pt x="112" y="574"/>
                      </a:lnTo>
                      <a:lnTo>
                        <a:pt x="116" y="573"/>
                      </a:lnTo>
                      <a:lnTo>
                        <a:pt x="121" y="568"/>
                      </a:lnTo>
                      <a:lnTo>
                        <a:pt x="126" y="564"/>
                      </a:lnTo>
                      <a:lnTo>
                        <a:pt x="130" y="558"/>
                      </a:lnTo>
                      <a:lnTo>
                        <a:pt x="132" y="550"/>
                      </a:lnTo>
                      <a:lnTo>
                        <a:pt x="135" y="543"/>
                      </a:lnTo>
                      <a:lnTo>
                        <a:pt x="135" y="540"/>
                      </a:lnTo>
                      <a:lnTo>
                        <a:pt x="135" y="535"/>
                      </a:lnTo>
                      <a:lnTo>
                        <a:pt x="135" y="535"/>
                      </a:lnTo>
                      <a:close/>
                    </a:path>
                  </a:pathLst>
                </a:custGeom>
                <a:solidFill>
                  <a:srgbClr val="CCFF99"/>
                </a:solidFill>
                <a:ln w="19050" cmpd="sng">
                  <a:solidFill>
                    <a:schemeClr val="folHlink"/>
                  </a:solidFill>
                  <a:round/>
                  <a:headEnd/>
                  <a:tailEnd/>
                </a:ln>
              </p:spPr>
              <p:txBody>
                <a:bodyPr/>
                <a:lstStyle/>
                <a:p>
                  <a:endParaRPr lang="ru-RU"/>
                </a:p>
              </p:txBody>
            </p:sp>
            <p:sp>
              <p:nvSpPr>
                <p:cNvPr id="1226880" name="Freeform 128"/>
                <p:cNvSpPr>
                  <a:spLocks noEditPoints="1"/>
                </p:cNvSpPr>
                <p:nvPr/>
              </p:nvSpPr>
              <p:spPr bwMode="auto">
                <a:xfrm>
                  <a:off x="1603" y="780"/>
                  <a:ext cx="2049" cy="2418"/>
                </a:xfrm>
                <a:custGeom>
                  <a:avLst/>
                  <a:gdLst>
                    <a:gd name="T0" fmla="*/ 572 w 2049"/>
                    <a:gd name="T1" fmla="*/ 122 h 2418"/>
                    <a:gd name="T2" fmla="*/ 227 w 2049"/>
                    <a:gd name="T3" fmla="*/ 446 h 2418"/>
                    <a:gd name="T4" fmla="*/ 30 w 2049"/>
                    <a:gd name="T5" fmla="*/ 913 h 2418"/>
                    <a:gd name="T6" fmla="*/ 21 w 2049"/>
                    <a:gd name="T7" fmla="*/ 1459 h 2418"/>
                    <a:gd name="T8" fmla="*/ 208 w 2049"/>
                    <a:gd name="T9" fmla="*/ 1939 h 2418"/>
                    <a:gd name="T10" fmla="*/ 543 w 2049"/>
                    <a:gd name="T11" fmla="*/ 2276 h 2418"/>
                    <a:gd name="T12" fmla="*/ 977 w 2049"/>
                    <a:gd name="T13" fmla="*/ 2417 h 2418"/>
                    <a:gd name="T14" fmla="*/ 1430 w 2049"/>
                    <a:gd name="T15" fmla="*/ 2319 h 2418"/>
                    <a:gd name="T16" fmla="*/ 1788 w 2049"/>
                    <a:gd name="T17" fmla="*/ 2014 h 2418"/>
                    <a:gd name="T18" fmla="*/ 2004 w 2049"/>
                    <a:gd name="T19" fmla="*/ 1559 h 2418"/>
                    <a:gd name="T20" fmla="*/ 2038 w 2049"/>
                    <a:gd name="T21" fmla="*/ 1038 h 2418"/>
                    <a:gd name="T22" fmla="*/ 1917 w 2049"/>
                    <a:gd name="T23" fmla="*/ 613 h 2418"/>
                    <a:gd name="T24" fmla="*/ 1676 w 2049"/>
                    <a:gd name="T25" fmla="*/ 275 h 2418"/>
                    <a:gd name="T26" fmla="*/ 1346 w 2049"/>
                    <a:gd name="T27" fmla="*/ 59 h 2418"/>
                    <a:gd name="T28" fmla="*/ 1451 w 2049"/>
                    <a:gd name="T29" fmla="*/ 113 h 2418"/>
                    <a:gd name="T30" fmla="*/ 1779 w 2049"/>
                    <a:gd name="T31" fmla="*/ 421 h 2418"/>
                    <a:gd name="T32" fmla="*/ 1966 w 2049"/>
                    <a:gd name="T33" fmla="*/ 859 h 2418"/>
                    <a:gd name="T34" fmla="*/ 1976 w 2049"/>
                    <a:gd name="T35" fmla="*/ 1367 h 2418"/>
                    <a:gd name="T36" fmla="*/ 1800 w 2049"/>
                    <a:gd name="T37" fmla="*/ 1830 h 2418"/>
                    <a:gd name="T38" fmla="*/ 1483 w 2049"/>
                    <a:gd name="T39" fmla="*/ 2148 h 2418"/>
                    <a:gd name="T40" fmla="*/ 1078 w 2049"/>
                    <a:gd name="T41" fmla="*/ 2282 h 2418"/>
                    <a:gd name="T42" fmla="*/ 649 w 2049"/>
                    <a:gd name="T43" fmla="*/ 2192 h 2418"/>
                    <a:gd name="T44" fmla="*/ 306 w 2049"/>
                    <a:gd name="T45" fmla="*/ 1902 h 2418"/>
                    <a:gd name="T46" fmla="*/ 103 w 2049"/>
                    <a:gd name="T47" fmla="*/ 1474 h 2418"/>
                    <a:gd name="T48" fmla="*/ 71 w 2049"/>
                    <a:gd name="T49" fmla="*/ 970 h 2418"/>
                    <a:gd name="T50" fmla="*/ 193 w 2049"/>
                    <a:gd name="T51" fmla="*/ 562 h 2418"/>
                    <a:gd name="T52" fmla="*/ 422 w 2049"/>
                    <a:gd name="T53" fmla="*/ 249 h 2418"/>
                    <a:gd name="T54" fmla="*/ 730 w 2049"/>
                    <a:gd name="T55" fmla="*/ 53 h 2418"/>
                    <a:gd name="T56" fmla="*/ 1712 w 2049"/>
                    <a:gd name="T57" fmla="*/ 1788 h 2418"/>
                    <a:gd name="T58" fmla="*/ 1885 w 2049"/>
                    <a:gd name="T59" fmla="*/ 1373 h 2418"/>
                    <a:gd name="T60" fmla="*/ 1893 w 2049"/>
                    <a:gd name="T61" fmla="*/ 924 h 2418"/>
                    <a:gd name="T62" fmla="*/ 1736 w 2049"/>
                    <a:gd name="T63" fmla="*/ 509 h 2418"/>
                    <a:gd name="T64" fmla="*/ 1433 w 2049"/>
                    <a:gd name="T65" fmla="*/ 204 h 2418"/>
                    <a:gd name="T66" fmla="*/ 1062 w 2049"/>
                    <a:gd name="T67" fmla="*/ 90 h 2418"/>
                    <a:gd name="T68" fmla="*/ 688 w 2049"/>
                    <a:gd name="T69" fmla="*/ 171 h 2418"/>
                    <a:gd name="T70" fmla="*/ 366 w 2049"/>
                    <a:gd name="T71" fmla="*/ 442 h 2418"/>
                    <a:gd name="T72" fmla="*/ 174 w 2049"/>
                    <a:gd name="T73" fmla="*/ 849 h 2418"/>
                    <a:gd name="T74" fmla="*/ 149 w 2049"/>
                    <a:gd name="T75" fmla="*/ 1298 h 2418"/>
                    <a:gd name="T76" fmla="*/ 286 w 2049"/>
                    <a:gd name="T77" fmla="*/ 1720 h 2418"/>
                    <a:gd name="T78" fmla="*/ 551 w 2049"/>
                    <a:gd name="T79" fmla="*/ 2023 h 2418"/>
                    <a:gd name="T80" fmla="*/ 853 w 2049"/>
                    <a:gd name="T81" fmla="*/ 2163 h 2418"/>
                    <a:gd name="T82" fmla="*/ 1175 w 2049"/>
                    <a:gd name="T83" fmla="*/ 2165 h 2418"/>
                    <a:gd name="T84" fmla="*/ 1484 w 2049"/>
                    <a:gd name="T85" fmla="*/ 2025 h 2418"/>
                    <a:gd name="T86" fmla="*/ 1248 w 2049"/>
                    <a:gd name="T87" fmla="*/ 2139 h 2418"/>
                    <a:gd name="T88" fmla="*/ 888 w 2049"/>
                    <a:gd name="T89" fmla="*/ 2148 h 2418"/>
                    <a:gd name="T90" fmla="*/ 558 w 2049"/>
                    <a:gd name="T91" fmla="*/ 1977 h 2418"/>
                    <a:gd name="T92" fmla="*/ 314 w 2049"/>
                    <a:gd name="T93" fmla="*/ 1640 h 2418"/>
                    <a:gd name="T94" fmla="*/ 221 w 2049"/>
                    <a:gd name="T95" fmla="*/ 1223 h 2418"/>
                    <a:gd name="T96" fmla="*/ 285 w 2049"/>
                    <a:gd name="T97" fmla="*/ 805 h 2418"/>
                    <a:gd name="T98" fmla="*/ 496 w 2049"/>
                    <a:gd name="T99" fmla="*/ 452 h 2418"/>
                    <a:gd name="T100" fmla="*/ 825 w 2049"/>
                    <a:gd name="T101" fmla="*/ 233 h 2418"/>
                    <a:gd name="T102" fmla="*/ 1187 w 2049"/>
                    <a:gd name="T103" fmla="*/ 203 h 2418"/>
                    <a:gd name="T104" fmla="*/ 1521 w 2049"/>
                    <a:gd name="T105" fmla="*/ 355 h 2418"/>
                    <a:gd name="T106" fmla="*/ 1774 w 2049"/>
                    <a:gd name="T107" fmla="*/ 665 h 2418"/>
                    <a:gd name="T108" fmla="*/ 1880 w 2049"/>
                    <a:gd name="T109" fmla="*/ 1005 h 2418"/>
                    <a:gd name="T110" fmla="*/ 1877 w 2049"/>
                    <a:gd name="T111" fmla="*/ 1361 h 2418"/>
                    <a:gd name="T112" fmla="*/ 1765 w 2049"/>
                    <a:gd name="T113" fmla="*/ 1696 h 2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49" h="2418">
                      <a:moveTo>
                        <a:pt x="967" y="0"/>
                      </a:moveTo>
                      <a:lnTo>
                        <a:pt x="914" y="5"/>
                      </a:lnTo>
                      <a:lnTo>
                        <a:pt x="862" y="14"/>
                      </a:lnTo>
                      <a:lnTo>
                        <a:pt x="811" y="24"/>
                      </a:lnTo>
                      <a:lnTo>
                        <a:pt x="762" y="38"/>
                      </a:lnTo>
                      <a:lnTo>
                        <a:pt x="712" y="54"/>
                      </a:lnTo>
                      <a:lnTo>
                        <a:pt x="665" y="74"/>
                      </a:lnTo>
                      <a:lnTo>
                        <a:pt x="618" y="96"/>
                      </a:lnTo>
                      <a:lnTo>
                        <a:pt x="572" y="122"/>
                      </a:lnTo>
                      <a:lnTo>
                        <a:pt x="529" y="149"/>
                      </a:lnTo>
                      <a:lnTo>
                        <a:pt x="486" y="177"/>
                      </a:lnTo>
                      <a:lnTo>
                        <a:pt x="444" y="210"/>
                      </a:lnTo>
                      <a:lnTo>
                        <a:pt x="404" y="243"/>
                      </a:lnTo>
                      <a:lnTo>
                        <a:pt x="366" y="281"/>
                      </a:lnTo>
                      <a:lnTo>
                        <a:pt x="329" y="319"/>
                      </a:lnTo>
                      <a:lnTo>
                        <a:pt x="294" y="359"/>
                      </a:lnTo>
                      <a:lnTo>
                        <a:pt x="259" y="401"/>
                      </a:lnTo>
                      <a:lnTo>
                        <a:pt x="227" y="446"/>
                      </a:lnTo>
                      <a:lnTo>
                        <a:pt x="198" y="491"/>
                      </a:lnTo>
                      <a:lnTo>
                        <a:pt x="170" y="539"/>
                      </a:lnTo>
                      <a:lnTo>
                        <a:pt x="144" y="589"/>
                      </a:lnTo>
                      <a:lnTo>
                        <a:pt x="119" y="640"/>
                      </a:lnTo>
                      <a:lnTo>
                        <a:pt x="96" y="691"/>
                      </a:lnTo>
                      <a:lnTo>
                        <a:pt x="77" y="745"/>
                      </a:lnTo>
                      <a:lnTo>
                        <a:pt x="60" y="801"/>
                      </a:lnTo>
                      <a:lnTo>
                        <a:pt x="43" y="856"/>
                      </a:lnTo>
                      <a:lnTo>
                        <a:pt x="30" y="913"/>
                      </a:lnTo>
                      <a:lnTo>
                        <a:pt x="19" y="972"/>
                      </a:lnTo>
                      <a:lnTo>
                        <a:pt x="10" y="1031"/>
                      </a:lnTo>
                      <a:lnTo>
                        <a:pt x="4" y="1091"/>
                      </a:lnTo>
                      <a:lnTo>
                        <a:pt x="0" y="1152"/>
                      </a:lnTo>
                      <a:lnTo>
                        <a:pt x="0" y="1214"/>
                      </a:lnTo>
                      <a:lnTo>
                        <a:pt x="1" y="1275"/>
                      </a:lnTo>
                      <a:lnTo>
                        <a:pt x="5" y="1338"/>
                      </a:lnTo>
                      <a:lnTo>
                        <a:pt x="13" y="1399"/>
                      </a:lnTo>
                      <a:lnTo>
                        <a:pt x="21" y="1459"/>
                      </a:lnTo>
                      <a:lnTo>
                        <a:pt x="33" y="1517"/>
                      </a:lnTo>
                      <a:lnTo>
                        <a:pt x="48" y="1576"/>
                      </a:lnTo>
                      <a:lnTo>
                        <a:pt x="65" y="1631"/>
                      </a:lnTo>
                      <a:lnTo>
                        <a:pt x="82" y="1687"/>
                      </a:lnTo>
                      <a:lnTo>
                        <a:pt x="104" y="1741"/>
                      </a:lnTo>
                      <a:lnTo>
                        <a:pt x="127" y="1792"/>
                      </a:lnTo>
                      <a:lnTo>
                        <a:pt x="152" y="1843"/>
                      </a:lnTo>
                      <a:lnTo>
                        <a:pt x="179" y="1893"/>
                      </a:lnTo>
                      <a:lnTo>
                        <a:pt x="208" y="1939"/>
                      </a:lnTo>
                      <a:lnTo>
                        <a:pt x="239" y="1984"/>
                      </a:lnTo>
                      <a:lnTo>
                        <a:pt x="271" y="2028"/>
                      </a:lnTo>
                      <a:lnTo>
                        <a:pt x="305" y="2070"/>
                      </a:lnTo>
                      <a:lnTo>
                        <a:pt x="341" y="2111"/>
                      </a:lnTo>
                      <a:lnTo>
                        <a:pt x="379" y="2148"/>
                      </a:lnTo>
                      <a:lnTo>
                        <a:pt x="417" y="2183"/>
                      </a:lnTo>
                      <a:lnTo>
                        <a:pt x="458" y="2217"/>
                      </a:lnTo>
                      <a:lnTo>
                        <a:pt x="500" y="2247"/>
                      </a:lnTo>
                      <a:lnTo>
                        <a:pt x="543" y="2276"/>
                      </a:lnTo>
                      <a:lnTo>
                        <a:pt x="587" y="2303"/>
                      </a:lnTo>
                      <a:lnTo>
                        <a:pt x="632" y="2327"/>
                      </a:lnTo>
                      <a:lnTo>
                        <a:pt x="679" y="2348"/>
                      </a:lnTo>
                      <a:lnTo>
                        <a:pt x="726" y="2366"/>
                      </a:lnTo>
                      <a:lnTo>
                        <a:pt x="774" y="2382"/>
                      </a:lnTo>
                      <a:lnTo>
                        <a:pt x="824" y="2394"/>
                      </a:lnTo>
                      <a:lnTo>
                        <a:pt x="874" y="2405"/>
                      </a:lnTo>
                      <a:lnTo>
                        <a:pt x="925" y="2412"/>
                      </a:lnTo>
                      <a:lnTo>
                        <a:pt x="977" y="2417"/>
                      </a:lnTo>
                      <a:lnTo>
                        <a:pt x="1029" y="2418"/>
                      </a:lnTo>
                      <a:lnTo>
                        <a:pt x="1081" y="2415"/>
                      </a:lnTo>
                      <a:lnTo>
                        <a:pt x="1134" y="2411"/>
                      </a:lnTo>
                      <a:lnTo>
                        <a:pt x="1185" y="2402"/>
                      </a:lnTo>
                      <a:lnTo>
                        <a:pt x="1236" y="2391"/>
                      </a:lnTo>
                      <a:lnTo>
                        <a:pt x="1286" y="2378"/>
                      </a:lnTo>
                      <a:lnTo>
                        <a:pt x="1335" y="2361"/>
                      </a:lnTo>
                      <a:lnTo>
                        <a:pt x="1382" y="2342"/>
                      </a:lnTo>
                      <a:lnTo>
                        <a:pt x="1430" y="2319"/>
                      </a:lnTo>
                      <a:lnTo>
                        <a:pt x="1475" y="2294"/>
                      </a:lnTo>
                      <a:lnTo>
                        <a:pt x="1519" y="2267"/>
                      </a:lnTo>
                      <a:lnTo>
                        <a:pt x="1562" y="2238"/>
                      </a:lnTo>
                      <a:lnTo>
                        <a:pt x="1604" y="2205"/>
                      </a:lnTo>
                      <a:lnTo>
                        <a:pt x="1643" y="2172"/>
                      </a:lnTo>
                      <a:lnTo>
                        <a:pt x="1681" y="2135"/>
                      </a:lnTo>
                      <a:lnTo>
                        <a:pt x="1718" y="2097"/>
                      </a:lnTo>
                      <a:lnTo>
                        <a:pt x="1754" y="2056"/>
                      </a:lnTo>
                      <a:lnTo>
                        <a:pt x="1788" y="2014"/>
                      </a:lnTo>
                      <a:lnTo>
                        <a:pt x="1820" y="1969"/>
                      </a:lnTo>
                      <a:lnTo>
                        <a:pt x="1849" y="1924"/>
                      </a:lnTo>
                      <a:lnTo>
                        <a:pt x="1879" y="1876"/>
                      </a:lnTo>
                      <a:lnTo>
                        <a:pt x="1904" y="1827"/>
                      </a:lnTo>
                      <a:lnTo>
                        <a:pt x="1928" y="1776"/>
                      </a:lnTo>
                      <a:lnTo>
                        <a:pt x="1951" y="1724"/>
                      </a:lnTo>
                      <a:lnTo>
                        <a:pt x="1971" y="1670"/>
                      </a:lnTo>
                      <a:lnTo>
                        <a:pt x="1989" y="1615"/>
                      </a:lnTo>
                      <a:lnTo>
                        <a:pt x="2004" y="1559"/>
                      </a:lnTo>
                      <a:lnTo>
                        <a:pt x="2018" y="1502"/>
                      </a:lnTo>
                      <a:lnTo>
                        <a:pt x="2029" y="1444"/>
                      </a:lnTo>
                      <a:lnTo>
                        <a:pt x="2038" y="1385"/>
                      </a:lnTo>
                      <a:lnTo>
                        <a:pt x="2044" y="1325"/>
                      </a:lnTo>
                      <a:lnTo>
                        <a:pt x="2048" y="1263"/>
                      </a:lnTo>
                      <a:lnTo>
                        <a:pt x="2049" y="1202"/>
                      </a:lnTo>
                      <a:lnTo>
                        <a:pt x="2046" y="1140"/>
                      </a:lnTo>
                      <a:lnTo>
                        <a:pt x="2044" y="1088"/>
                      </a:lnTo>
                      <a:lnTo>
                        <a:pt x="2038" y="1038"/>
                      </a:lnTo>
                      <a:lnTo>
                        <a:pt x="2031" y="987"/>
                      </a:lnTo>
                      <a:lnTo>
                        <a:pt x="2022" y="937"/>
                      </a:lnTo>
                      <a:lnTo>
                        <a:pt x="2012" y="888"/>
                      </a:lnTo>
                      <a:lnTo>
                        <a:pt x="2001" y="840"/>
                      </a:lnTo>
                      <a:lnTo>
                        <a:pt x="1987" y="793"/>
                      </a:lnTo>
                      <a:lnTo>
                        <a:pt x="1971" y="747"/>
                      </a:lnTo>
                      <a:lnTo>
                        <a:pt x="1955" y="702"/>
                      </a:lnTo>
                      <a:lnTo>
                        <a:pt x="1936" y="656"/>
                      </a:lnTo>
                      <a:lnTo>
                        <a:pt x="1917" y="613"/>
                      </a:lnTo>
                      <a:lnTo>
                        <a:pt x="1895" y="571"/>
                      </a:lnTo>
                      <a:lnTo>
                        <a:pt x="1872" y="529"/>
                      </a:lnTo>
                      <a:lnTo>
                        <a:pt x="1848" y="490"/>
                      </a:lnTo>
                      <a:lnTo>
                        <a:pt x="1823" y="451"/>
                      </a:lnTo>
                      <a:lnTo>
                        <a:pt x="1796" y="413"/>
                      </a:lnTo>
                      <a:lnTo>
                        <a:pt x="1768" y="376"/>
                      </a:lnTo>
                      <a:lnTo>
                        <a:pt x="1739" y="341"/>
                      </a:lnTo>
                      <a:lnTo>
                        <a:pt x="1708" y="308"/>
                      </a:lnTo>
                      <a:lnTo>
                        <a:pt x="1676" y="275"/>
                      </a:lnTo>
                      <a:lnTo>
                        <a:pt x="1644" y="245"/>
                      </a:lnTo>
                      <a:lnTo>
                        <a:pt x="1610" y="215"/>
                      </a:lnTo>
                      <a:lnTo>
                        <a:pt x="1576" y="188"/>
                      </a:lnTo>
                      <a:lnTo>
                        <a:pt x="1539" y="162"/>
                      </a:lnTo>
                      <a:lnTo>
                        <a:pt x="1502" y="138"/>
                      </a:lnTo>
                      <a:lnTo>
                        <a:pt x="1465" y="116"/>
                      </a:lnTo>
                      <a:lnTo>
                        <a:pt x="1426" y="95"/>
                      </a:lnTo>
                      <a:lnTo>
                        <a:pt x="1386" y="77"/>
                      </a:lnTo>
                      <a:lnTo>
                        <a:pt x="1346" y="59"/>
                      </a:lnTo>
                      <a:lnTo>
                        <a:pt x="1305" y="44"/>
                      </a:lnTo>
                      <a:lnTo>
                        <a:pt x="1263" y="32"/>
                      </a:lnTo>
                      <a:lnTo>
                        <a:pt x="1220" y="20"/>
                      </a:lnTo>
                      <a:lnTo>
                        <a:pt x="1220" y="20"/>
                      </a:lnTo>
                      <a:lnTo>
                        <a:pt x="1268" y="33"/>
                      </a:lnTo>
                      <a:lnTo>
                        <a:pt x="1316" y="50"/>
                      </a:lnTo>
                      <a:lnTo>
                        <a:pt x="1362" y="68"/>
                      </a:lnTo>
                      <a:lnTo>
                        <a:pt x="1407" y="89"/>
                      </a:lnTo>
                      <a:lnTo>
                        <a:pt x="1451" y="113"/>
                      </a:lnTo>
                      <a:lnTo>
                        <a:pt x="1493" y="138"/>
                      </a:lnTo>
                      <a:lnTo>
                        <a:pt x="1534" y="167"/>
                      </a:lnTo>
                      <a:lnTo>
                        <a:pt x="1575" y="197"/>
                      </a:lnTo>
                      <a:lnTo>
                        <a:pt x="1613" y="228"/>
                      </a:lnTo>
                      <a:lnTo>
                        <a:pt x="1648" y="263"/>
                      </a:lnTo>
                      <a:lnTo>
                        <a:pt x="1684" y="300"/>
                      </a:lnTo>
                      <a:lnTo>
                        <a:pt x="1717" y="338"/>
                      </a:lnTo>
                      <a:lnTo>
                        <a:pt x="1749" y="379"/>
                      </a:lnTo>
                      <a:lnTo>
                        <a:pt x="1779" y="421"/>
                      </a:lnTo>
                      <a:lnTo>
                        <a:pt x="1807" y="464"/>
                      </a:lnTo>
                      <a:lnTo>
                        <a:pt x="1834" y="509"/>
                      </a:lnTo>
                      <a:lnTo>
                        <a:pt x="1859" y="556"/>
                      </a:lnTo>
                      <a:lnTo>
                        <a:pt x="1881" y="602"/>
                      </a:lnTo>
                      <a:lnTo>
                        <a:pt x="1903" y="652"/>
                      </a:lnTo>
                      <a:lnTo>
                        <a:pt x="1922" y="702"/>
                      </a:lnTo>
                      <a:lnTo>
                        <a:pt x="1938" y="754"/>
                      </a:lnTo>
                      <a:lnTo>
                        <a:pt x="1954" y="805"/>
                      </a:lnTo>
                      <a:lnTo>
                        <a:pt x="1966" y="859"/>
                      </a:lnTo>
                      <a:lnTo>
                        <a:pt x="1976" y="913"/>
                      </a:lnTo>
                      <a:lnTo>
                        <a:pt x="1984" y="969"/>
                      </a:lnTo>
                      <a:lnTo>
                        <a:pt x="1990" y="1024"/>
                      </a:lnTo>
                      <a:lnTo>
                        <a:pt x="1994" y="1080"/>
                      </a:lnTo>
                      <a:lnTo>
                        <a:pt x="1996" y="1137"/>
                      </a:lnTo>
                      <a:lnTo>
                        <a:pt x="1994" y="1194"/>
                      </a:lnTo>
                      <a:lnTo>
                        <a:pt x="1990" y="1251"/>
                      </a:lnTo>
                      <a:lnTo>
                        <a:pt x="1984" y="1308"/>
                      </a:lnTo>
                      <a:lnTo>
                        <a:pt x="1976" y="1367"/>
                      </a:lnTo>
                      <a:lnTo>
                        <a:pt x="1965" y="1424"/>
                      </a:lnTo>
                      <a:lnTo>
                        <a:pt x="1951" y="1480"/>
                      </a:lnTo>
                      <a:lnTo>
                        <a:pt x="1936" y="1535"/>
                      </a:lnTo>
                      <a:lnTo>
                        <a:pt x="1918" y="1588"/>
                      </a:lnTo>
                      <a:lnTo>
                        <a:pt x="1898" y="1640"/>
                      </a:lnTo>
                      <a:lnTo>
                        <a:pt x="1876" y="1690"/>
                      </a:lnTo>
                      <a:lnTo>
                        <a:pt x="1852" y="1738"/>
                      </a:lnTo>
                      <a:lnTo>
                        <a:pt x="1826" y="1785"/>
                      </a:lnTo>
                      <a:lnTo>
                        <a:pt x="1800" y="1830"/>
                      </a:lnTo>
                      <a:lnTo>
                        <a:pt x="1770" y="1873"/>
                      </a:lnTo>
                      <a:lnTo>
                        <a:pt x="1739" y="1915"/>
                      </a:lnTo>
                      <a:lnTo>
                        <a:pt x="1707" y="1954"/>
                      </a:lnTo>
                      <a:lnTo>
                        <a:pt x="1672" y="1992"/>
                      </a:lnTo>
                      <a:lnTo>
                        <a:pt x="1637" y="2028"/>
                      </a:lnTo>
                      <a:lnTo>
                        <a:pt x="1600" y="2061"/>
                      </a:lnTo>
                      <a:lnTo>
                        <a:pt x="1562" y="2092"/>
                      </a:lnTo>
                      <a:lnTo>
                        <a:pt x="1522" y="2121"/>
                      </a:lnTo>
                      <a:lnTo>
                        <a:pt x="1483" y="2148"/>
                      </a:lnTo>
                      <a:lnTo>
                        <a:pt x="1441" y="2174"/>
                      </a:lnTo>
                      <a:lnTo>
                        <a:pt x="1399" y="2196"/>
                      </a:lnTo>
                      <a:lnTo>
                        <a:pt x="1354" y="2216"/>
                      </a:lnTo>
                      <a:lnTo>
                        <a:pt x="1311" y="2232"/>
                      </a:lnTo>
                      <a:lnTo>
                        <a:pt x="1265" y="2247"/>
                      </a:lnTo>
                      <a:lnTo>
                        <a:pt x="1220" y="2261"/>
                      </a:lnTo>
                      <a:lnTo>
                        <a:pt x="1174" y="2270"/>
                      </a:lnTo>
                      <a:lnTo>
                        <a:pt x="1126" y="2277"/>
                      </a:lnTo>
                      <a:lnTo>
                        <a:pt x="1078" y="2282"/>
                      </a:lnTo>
                      <a:lnTo>
                        <a:pt x="1030" y="2283"/>
                      </a:lnTo>
                      <a:lnTo>
                        <a:pt x="982" y="2282"/>
                      </a:lnTo>
                      <a:lnTo>
                        <a:pt x="933" y="2277"/>
                      </a:lnTo>
                      <a:lnTo>
                        <a:pt x="885" y="2270"/>
                      </a:lnTo>
                      <a:lnTo>
                        <a:pt x="836" y="2259"/>
                      </a:lnTo>
                      <a:lnTo>
                        <a:pt x="787" y="2247"/>
                      </a:lnTo>
                      <a:lnTo>
                        <a:pt x="740" y="2231"/>
                      </a:lnTo>
                      <a:lnTo>
                        <a:pt x="693" y="2213"/>
                      </a:lnTo>
                      <a:lnTo>
                        <a:pt x="649" y="2192"/>
                      </a:lnTo>
                      <a:lnTo>
                        <a:pt x="604" y="2168"/>
                      </a:lnTo>
                      <a:lnTo>
                        <a:pt x="562" y="2142"/>
                      </a:lnTo>
                      <a:lnTo>
                        <a:pt x="521" y="2114"/>
                      </a:lnTo>
                      <a:lnTo>
                        <a:pt x="482" y="2083"/>
                      </a:lnTo>
                      <a:lnTo>
                        <a:pt x="444" y="2050"/>
                      </a:lnTo>
                      <a:lnTo>
                        <a:pt x="407" y="2016"/>
                      </a:lnTo>
                      <a:lnTo>
                        <a:pt x="371" y="1980"/>
                      </a:lnTo>
                      <a:lnTo>
                        <a:pt x="338" y="1942"/>
                      </a:lnTo>
                      <a:lnTo>
                        <a:pt x="306" y="1902"/>
                      </a:lnTo>
                      <a:lnTo>
                        <a:pt x="276" y="1860"/>
                      </a:lnTo>
                      <a:lnTo>
                        <a:pt x="248" y="1816"/>
                      </a:lnTo>
                      <a:lnTo>
                        <a:pt x="221" y="1771"/>
                      </a:lnTo>
                      <a:lnTo>
                        <a:pt x="197" y="1724"/>
                      </a:lnTo>
                      <a:lnTo>
                        <a:pt x="174" y="1676"/>
                      </a:lnTo>
                      <a:lnTo>
                        <a:pt x="152" y="1628"/>
                      </a:lnTo>
                      <a:lnTo>
                        <a:pt x="135" y="1577"/>
                      </a:lnTo>
                      <a:lnTo>
                        <a:pt x="117" y="1526"/>
                      </a:lnTo>
                      <a:lnTo>
                        <a:pt x="103" y="1474"/>
                      </a:lnTo>
                      <a:lnTo>
                        <a:pt x="90" y="1421"/>
                      </a:lnTo>
                      <a:lnTo>
                        <a:pt x="79" y="1367"/>
                      </a:lnTo>
                      <a:lnTo>
                        <a:pt x="71" y="1311"/>
                      </a:lnTo>
                      <a:lnTo>
                        <a:pt x="65" y="1256"/>
                      </a:lnTo>
                      <a:lnTo>
                        <a:pt x="61" y="1200"/>
                      </a:lnTo>
                      <a:lnTo>
                        <a:pt x="60" y="1143"/>
                      </a:lnTo>
                      <a:lnTo>
                        <a:pt x="61" y="1086"/>
                      </a:lnTo>
                      <a:lnTo>
                        <a:pt x="65" y="1029"/>
                      </a:lnTo>
                      <a:lnTo>
                        <a:pt x="71" y="970"/>
                      </a:lnTo>
                      <a:lnTo>
                        <a:pt x="80" y="913"/>
                      </a:lnTo>
                      <a:lnTo>
                        <a:pt x="89" y="865"/>
                      </a:lnTo>
                      <a:lnTo>
                        <a:pt x="99" y="820"/>
                      </a:lnTo>
                      <a:lnTo>
                        <a:pt x="112" y="774"/>
                      </a:lnTo>
                      <a:lnTo>
                        <a:pt x="124" y="730"/>
                      </a:lnTo>
                      <a:lnTo>
                        <a:pt x="140" y="687"/>
                      </a:lnTo>
                      <a:lnTo>
                        <a:pt x="156" y="643"/>
                      </a:lnTo>
                      <a:lnTo>
                        <a:pt x="174" y="602"/>
                      </a:lnTo>
                      <a:lnTo>
                        <a:pt x="193" y="562"/>
                      </a:lnTo>
                      <a:lnTo>
                        <a:pt x="213" y="521"/>
                      </a:lnTo>
                      <a:lnTo>
                        <a:pt x="236" y="484"/>
                      </a:lnTo>
                      <a:lnTo>
                        <a:pt x="259" y="446"/>
                      </a:lnTo>
                      <a:lnTo>
                        <a:pt x="283" y="410"/>
                      </a:lnTo>
                      <a:lnTo>
                        <a:pt x="309" y="376"/>
                      </a:lnTo>
                      <a:lnTo>
                        <a:pt x="336" y="343"/>
                      </a:lnTo>
                      <a:lnTo>
                        <a:pt x="364" y="309"/>
                      </a:lnTo>
                      <a:lnTo>
                        <a:pt x="392" y="279"/>
                      </a:lnTo>
                      <a:lnTo>
                        <a:pt x="422" y="249"/>
                      </a:lnTo>
                      <a:lnTo>
                        <a:pt x="453" y="221"/>
                      </a:lnTo>
                      <a:lnTo>
                        <a:pt x="484" y="195"/>
                      </a:lnTo>
                      <a:lnTo>
                        <a:pt x="518" y="170"/>
                      </a:lnTo>
                      <a:lnTo>
                        <a:pt x="551" y="146"/>
                      </a:lnTo>
                      <a:lnTo>
                        <a:pt x="585" y="125"/>
                      </a:lnTo>
                      <a:lnTo>
                        <a:pt x="621" y="104"/>
                      </a:lnTo>
                      <a:lnTo>
                        <a:pt x="656" y="86"/>
                      </a:lnTo>
                      <a:lnTo>
                        <a:pt x="693" y="68"/>
                      </a:lnTo>
                      <a:lnTo>
                        <a:pt x="730" y="53"/>
                      </a:lnTo>
                      <a:lnTo>
                        <a:pt x="768" y="39"/>
                      </a:lnTo>
                      <a:lnTo>
                        <a:pt x="806" y="27"/>
                      </a:lnTo>
                      <a:lnTo>
                        <a:pt x="846" y="18"/>
                      </a:lnTo>
                      <a:lnTo>
                        <a:pt x="885" y="11"/>
                      </a:lnTo>
                      <a:lnTo>
                        <a:pt x="926" y="3"/>
                      </a:lnTo>
                      <a:lnTo>
                        <a:pt x="967" y="0"/>
                      </a:lnTo>
                      <a:lnTo>
                        <a:pt x="967" y="0"/>
                      </a:lnTo>
                      <a:close/>
                      <a:moveTo>
                        <a:pt x="1681" y="1830"/>
                      </a:moveTo>
                      <a:lnTo>
                        <a:pt x="1712" y="1788"/>
                      </a:lnTo>
                      <a:lnTo>
                        <a:pt x="1739" y="1746"/>
                      </a:lnTo>
                      <a:lnTo>
                        <a:pt x="1764" y="1702"/>
                      </a:lnTo>
                      <a:lnTo>
                        <a:pt x="1788" y="1657"/>
                      </a:lnTo>
                      <a:lnTo>
                        <a:pt x="1809" y="1612"/>
                      </a:lnTo>
                      <a:lnTo>
                        <a:pt x="1829" y="1565"/>
                      </a:lnTo>
                      <a:lnTo>
                        <a:pt x="1845" y="1517"/>
                      </a:lnTo>
                      <a:lnTo>
                        <a:pt x="1861" y="1471"/>
                      </a:lnTo>
                      <a:lnTo>
                        <a:pt x="1873" y="1421"/>
                      </a:lnTo>
                      <a:lnTo>
                        <a:pt x="1885" y="1373"/>
                      </a:lnTo>
                      <a:lnTo>
                        <a:pt x="1894" y="1323"/>
                      </a:lnTo>
                      <a:lnTo>
                        <a:pt x="1900" y="1274"/>
                      </a:lnTo>
                      <a:lnTo>
                        <a:pt x="1905" y="1223"/>
                      </a:lnTo>
                      <a:lnTo>
                        <a:pt x="1908" y="1173"/>
                      </a:lnTo>
                      <a:lnTo>
                        <a:pt x="1909" y="1122"/>
                      </a:lnTo>
                      <a:lnTo>
                        <a:pt x="1908" y="1073"/>
                      </a:lnTo>
                      <a:lnTo>
                        <a:pt x="1905" y="1023"/>
                      </a:lnTo>
                      <a:lnTo>
                        <a:pt x="1899" y="973"/>
                      </a:lnTo>
                      <a:lnTo>
                        <a:pt x="1893" y="924"/>
                      </a:lnTo>
                      <a:lnTo>
                        <a:pt x="1882" y="874"/>
                      </a:lnTo>
                      <a:lnTo>
                        <a:pt x="1871" y="826"/>
                      </a:lnTo>
                      <a:lnTo>
                        <a:pt x="1858" y="778"/>
                      </a:lnTo>
                      <a:lnTo>
                        <a:pt x="1843" y="732"/>
                      </a:lnTo>
                      <a:lnTo>
                        <a:pt x="1825" y="685"/>
                      </a:lnTo>
                      <a:lnTo>
                        <a:pt x="1806" y="638"/>
                      </a:lnTo>
                      <a:lnTo>
                        <a:pt x="1786" y="595"/>
                      </a:lnTo>
                      <a:lnTo>
                        <a:pt x="1762" y="551"/>
                      </a:lnTo>
                      <a:lnTo>
                        <a:pt x="1736" y="509"/>
                      </a:lnTo>
                      <a:lnTo>
                        <a:pt x="1709" y="467"/>
                      </a:lnTo>
                      <a:lnTo>
                        <a:pt x="1680" y="428"/>
                      </a:lnTo>
                      <a:lnTo>
                        <a:pt x="1650" y="389"/>
                      </a:lnTo>
                      <a:lnTo>
                        <a:pt x="1617" y="353"/>
                      </a:lnTo>
                      <a:lnTo>
                        <a:pt x="1581" y="319"/>
                      </a:lnTo>
                      <a:lnTo>
                        <a:pt x="1545" y="287"/>
                      </a:lnTo>
                      <a:lnTo>
                        <a:pt x="1510" y="257"/>
                      </a:lnTo>
                      <a:lnTo>
                        <a:pt x="1472" y="230"/>
                      </a:lnTo>
                      <a:lnTo>
                        <a:pt x="1433" y="204"/>
                      </a:lnTo>
                      <a:lnTo>
                        <a:pt x="1394" y="182"/>
                      </a:lnTo>
                      <a:lnTo>
                        <a:pt x="1354" y="162"/>
                      </a:lnTo>
                      <a:lnTo>
                        <a:pt x="1314" y="144"/>
                      </a:lnTo>
                      <a:lnTo>
                        <a:pt x="1272" y="129"/>
                      </a:lnTo>
                      <a:lnTo>
                        <a:pt x="1231" y="117"/>
                      </a:lnTo>
                      <a:lnTo>
                        <a:pt x="1189" y="107"/>
                      </a:lnTo>
                      <a:lnTo>
                        <a:pt x="1147" y="99"/>
                      </a:lnTo>
                      <a:lnTo>
                        <a:pt x="1105" y="93"/>
                      </a:lnTo>
                      <a:lnTo>
                        <a:pt x="1062" y="90"/>
                      </a:lnTo>
                      <a:lnTo>
                        <a:pt x="1020" y="90"/>
                      </a:lnTo>
                      <a:lnTo>
                        <a:pt x="978" y="92"/>
                      </a:lnTo>
                      <a:lnTo>
                        <a:pt x="935" y="96"/>
                      </a:lnTo>
                      <a:lnTo>
                        <a:pt x="893" y="102"/>
                      </a:lnTo>
                      <a:lnTo>
                        <a:pt x="851" y="111"/>
                      </a:lnTo>
                      <a:lnTo>
                        <a:pt x="809" y="123"/>
                      </a:lnTo>
                      <a:lnTo>
                        <a:pt x="768" y="137"/>
                      </a:lnTo>
                      <a:lnTo>
                        <a:pt x="727" y="153"/>
                      </a:lnTo>
                      <a:lnTo>
                        <a:pt x="688" y="171"/>
                      </a:lnTo>
                      <a:lnTo>
                        <a:pt x="649" y="192"/>
                      </a:lnTo>
                      <a:lnTo>
                        <a:pt x="609" y="215"/>
                      </a:lnTo>
                      <a:lnTo>
                        <a:pt x="571" y="240"/>
                      </a:lnTo>
                      <a:lnTo>
                        <a:pt x="534" y="267"/>
                      </a:lnTo>
                      <a:lnTo>
                        <a:pt x="498" y="297"/>
                      </a:lnTo>
                      <a:lnTo>
                        <a:pt x="464" y="331"/>
                      </a:lnTo>
                      <a:lnTo>
                        <a:pt x="430" y="365"/>
                      </a:lnTo>
                      <a:lnTo>
                        <a:pt x="397" y="403"/>
                      </a:lnTo>
                      <a:lnTo>
                        <a:pt x="366" y="442"/>
                      </a:lnTo>
                      <a:lnTo>
                        <a:pt x="336" y="482"/>
                      </a:lnTo>
                      <a:lnTo>
                        <a:pt x="309" y="526"/>
                      </a:lnTo>
                      <a:lnTo>
                        <a:pt x="283" y="569"/>
                      </a:lnTo>
                      <a:lnTo>
                        <a:pt x="259" y="613"/>
                      </a:lnTo>
                      <a:lnTo>
                        <a:pt x="239" y="659"/>
                      </a:lnTo>
                      <a:lnTo>
                        <a:pt x="220" y="706"/>
                      </a:lnTo>
                      <a:lnTo>
                        <a:pt x="202" y="753"/>
                      </a:lnTo>
                      <a:lnTo>
                        <a:pt x="187" y="801"/>
                      </a:lnTo>
                      <a:lnTo>
                        <a:pt x="174" y="849"/>
                      </a:lnTo>
                      <a:lnTo>
                        <a:pt x="163" y="898"/>
                      </a:lnTo>
                      <a:lnTo>
                        <a:pt x="154" y="948"/>
                      </a:lnTo>
                      <a:lnTo>
                        <a:pt x="147" y="997"/>
                      </a:lnTo>
                      <a:lnTo>
                        <a:pt x="142" y="1047"/>
                      </a:lnTo>
                      <a:lnTo>
                        <a:pt x="140" y="1098"/>
                      </a:lnTo>
                      <a:lnTo>
                        <a:pt x="138" y="1148"/>
                      </a:lnTo>
                      <a:lnTo>
                        <a:pt x="140" y="1197"/>
                      </a:lnTo>
                      <a:lnTo>
                        <a:pt x="144" y="1248"/>
                      </a:lnTo>
                      <a:lnTo>
                        <a:pt x="149" y="1298"/>
                      </a:lnTo>
                      <a:lnTo>
                        <a:pt x="155" y="1347"/>
                      </a:lnTo>
                      <a:lnTo>
                        <a:pt x="165" y="1396"/>
                      </a:lnTo>
                      <a:lnTo>
                        <a:pt x="177" y="1445"/>
                      </a:lnTo>
                      <a:lnTo>
                        <a:pt x="189" y="1492"/>
                      </a:lnTo>
                      <a:lnTo>
                        <a:pt x="205" y="1540"/>
                      </a:lnTo>
                      <a:lnTo>
                        <a:pt x="222" y="1586"/>
                      </a:lnTo>
                      <a:lnTo>
                        <a:pt x="241" y="1631"/>
                      </a:lnTo>
                      <a:lnTo>
                        <a:pt x="263" y="1676"/>
                      </a:lnTo>
                      <a:lnTo>
                        <a:pt x="286" y="1720"/>
                      </a:lnTo>
                      <a:lnTo>
                        <a:pt x="311" y="1762"/>
                      </a:lnTo>
                      <a:lnTo>
                        <a:pt x="338" y="1803"/>
                      </a:lnTo>
                      <a:lnTo>
                        <a:pt x="367" y="1843"/>
                      </a:lnTo>
                      <a:lnTo>
                        <a:pt x="398" y="1881"/>
                      </a:lnTo>
                      <a:lnTo>
                        <a:pt x="431" y="1917"/>
                      </a:lnTo>
                      <a:lnTo>
                        <a:pt x="460" y="1947"/>
                      </a:lnTo>
                      <a:lnTo>
                        <a:pt x="490" y="1974"/>
                      </a:lnTo>
                      <a:lnTo>
                        <a:pt x="520" y="1999"/>
                      </a:lnTo>
                      <a:lnTo>
                        <a:pt x="551" y="2023"/>
                      </a:lnTo>
                      <a:lnTo>
                        <a:pt x="582" y="2046"/>
                      </a:lnTo>
                      <a:lnTo>
                        <a:pt x="614" y="2065"/>
                      </a:lnTo>
                      <a:lnTo>
                        <a:pt x="647" y="2085"/>
                      </a:lnTo>
                      <a:lnTo>
                        <a:pt x="680" y="2102"/>
                      </a:lnTo>
                      <a:lnTo>
                        <a:pt x="715" y="2118"/>
                      </a:lnTo>
                      <a:lnTo>
                        <a:pt x="749" y="2132"/>
                      </a:lnTo>
                      <a:lnTo>
                        <a:pt x="783" y="2144"/>
                      </a:lnTo>
                      <a:lnTo>
                        <a:pt x="818" y="2154"/>
                      </a:lnTo>
                      <a:lnTo>
                        <a:pt x="853" y="2163"/>
                      </a:lnTo>
                      <a:lnTo>
                        <a:pt x="889" y="2169"/>
                      </a:lnTo>
                      <a:lnTo>
                        <a:pt x="925" y="2175"/>
                      </a:lnTo>
                      <a:lnTo>
                        <a:pt x="960" y="2178"/>
                      </a:lnTo>
                      <a:lnTo>
                        <a:pt x="996" y="2181"/>
                      </a:lnTo>
                      <a:lnTo>
                        <a:pt x="1033" y="2181"/>
                      </a:lnTo>
                      <a:lnTo>
                        <a:pt x="1068" y="2180"/>
                      </a:lnTo>
                      <a:lnTo>
                        <a:pt x="1104" y="2175"/>
                      </a:lnTo>
                      <a:lnTo>
                        <a:pt x="1140" y="2171"/>
                      </a:lnTo>
                      <a:lnTo>
                        <a:pt x="1175" y="2165"/>
                      </a:lnTo>
                      <a:lnTo>
                        <a:pt x="1211" y="2156"/>
                      </a:lnTo>
                      <a:lnTo>
                        <a:pt x="1246" y="2145"/>
                      </a:lnTo>
                      <a:lnTo>
                        <a:pt x="1282" y="2133"/>
                      </a:lnTo>
                      <a:lnTo>
                        <a:pt x="1316" y="2120"/>
                      </a:lnTo>
                      <a:lnTo>
                        <a:pt x="1351" y="2105"/>
                      </a:lnTo>
                      <a:lnTo>
                        <a:pt x="1385" y="2086"/>
                      </a:lnTo>
                      <a:lnTo>
                        <a:pt x="1418" y="2068"/>
                      </a:lnTo>
                      <a:lnTo>
                        <a:pt x="1451" y="2047"/>
                      </a:lnTo>
                      <a:lnTo>
                        <a:pt x="1484" y="2025"/>
                      </a:lnTo>
                      <a:lnTo>
                        <a:pt x="1516" y="2001"/>
                      </a:lnTo>
                      <a:lnTo>
                        <a:pt x="1516" y="2001"/>
                      </a:lnTo>
                      <a:lnTo>
                        <a:pt x="1479" y="2028"/>
                      </a:lnTo>
                      <a:lnTo>
                        <a:pt x="1442" y="2052"/>
                      </a:lnTo>
                      <a:lnTo>
                        <a:pt x="1404" y="2074"/>
                      </a:lnTo>
                      <a:lnTo>
                        <a:pt x="1366" y="2094"/>
                      </a:lnTo>
                      <a:lnTo>
                        <a:pt x="1326" y="2112"/>
                      </a:lnTo>
                      <a:lnTo>
                        <a:pt x="1287" y="2127"/>
                      </a:lnTo>
                      <a:lnTo>
                        <a:pt x="1248" y="2139"/>
                      </a:lnTo>
                      <a:lnTo>
                        <a:pt x="1208" y="2150"/>
                      </a:lnTo>
                      <a:lnTo>
                        <a:pt x="1167" y="2157"/>
                      </a:lnTo>
                      <a:lnTo>
                        <a:pt x="1127" y="2163"/>
                      </a:lnTo>
                      <a:lnTo>
                        <a:pt x="1087" y="2166"/>
                      </a:lnTo>
                      <a:lnTo>
                        <a:pt x="1047" y="2166"/>
                      </a:lnTo>
                      <a:lnTo>
                        <a:pt x="1006" y="2165"/>
                      </a:lnTo>
                      <a:lnTo>
                        <a:pt x="967" y="2162"/>
                      </a:lnTo>
                      <a:lnTo>
                        <a:pt x="927" y="2156"/>
                      </a:lnTo>
                      <a:lnTo>
                        <a:pt x="888" y="2148"/>
                      </a:lnTo>
                      <a:lnTo>
                        <a:pt x="848" y="2138"/>
                      </a:lnTo>
                      <a:lnTo>
                        <a:pt x="810" y="2124"/>
                      </a:lnTo>
                      <a:lnTo>
                        <a:pt x="772" y="2111"/>
                      </a:lnTo>
                      <a:lnTo>
                        <a:pt x="734" y="2092"/>
                      </a:lnTo>
                      <a:lnTo>
                        <a:pt x="697" y="2074"/>
                      </a:lnTo>
                      <a:lnTo>
                        <a:pt x="661" y="2053"/>
                      </a:lnTo>
                      <a:lnTo>
                        <a:pt x="626" y="2029"/>
                      </a:lnTo>
                      <a:lnTo>
                        <a:pt x="591" y="2004"/>
                      </a:lnTo>
                      <a:lnTo>
                        <a:pt x="558" y="1977"/>
                      </a:lnTo>
                      <a:lnTo>
                        <a:pt x="526" y="1947"/>
                      </a:lnTo>
                      <a:lnTo>
                        <a:pt x="495" y="1915"/>
                      </a:lnTo>
                      <a:lnTo>
                        <a:pt x="464" y="1882"/>
                      </a:lnTo>
                      <a:lnTo>
                        <a:pt x="436" y="1846"/>
                      </a:lnTo>
                      <a:lnTo>
                        <a:pt x="408" y="1809"/>
                      </a:lnTo>
                      <a:lnTo>
                        <a:pt x="383" y="1770"/>
                      </a:lnTo>
                      <a:lnTo>
                        <a:pt x="357" y="1727"/>
                      </a:lnTo>
                      <a:lnTo>
                        <a:pt x="336" y="1685"/>
                      </a:lnTo>
                      <a:lnTo>
                        <a:pt x="314" y="1640"/>
                      </a:lnTo>
                      <a:lnTo>
                        <a:pt x="296" y="1597"/>
                      </a:lnTo>
                      <a:lnTo>
                        <a:pt x="280" y="1552"/>
                      </a:lnTo>
                      <a:lnTo>
                        <a:pt x="266" y="1505"/>
                      </a:lnTo>
                      <a:lnTo>
                        <a:pt x="253" y="1459"/>
                      </a:lnTo>
                      <a:lnTo>
                        <a:pt x="243" y="1412"/>
                      </a:lnTo>
                      <a:lnTo>
                        <a:pt x="234" y="1365"/>
                      </a:lnTo>
                      <a:lnTo>
                        <a:pt x="227" y="1317"/>
                      </a:lnTo>
                      <a:lnTo>
                        <a:pt x="224" y="1271"/>
                      </a:lnTo>
                      <a:lnTo>
                        <a:pt x="221" y="1223"/>
                      </a:lnTo>
                      <a:lnTo>
                        <a:pt x="220" y="1175"/>
                      </a:lnTo>
                      <a:lnTo>
                        <a:pt x="222" y="1128"/>
                      </a:lnTo>
                      <a:lnTo>
                        <a:pt x="225" y="1080"/>
                      </a:lnTo>
                      <a:lnTo>
                        <a:pt x="230" y="1034"/>
                      </a:lnTo>
                      <a:lnTo>
                        <a:pt x="238" y="987"/>
                      </a:lnTo>
                      <a:lnTo>
                        <a:pt x="247" y="940"/>
                      </a:lnTo>
                      <a:lnTo>
                        <a:pt x="258" y="895"/>
                      </a:lnTo>
                      <a:lnTo>
                        <a:pt x="271" y="850"/>
                      </a:lnTo>
                      <a:lnTo>
                        <a:pt x="285" y="805"/>
                      </a:lnTo>
                      <a:lnTo>
                        <a:pt x="301" y="762"/>
                      </a:lnTo>
                      <a:lnTo>
                        <a:pt x="319" y="720"/>
                      </a:lnTo>
                      <a:lnTo>
                        <a:pt x="339" y="678"/>
                      </a:lnTo>
                      <a:lnTo>
                        <a:pt x="361" y="637"/>
                      </a:lnTo>
                      <a:lnTo>
                        <a:pt x="385" y="596"/>
                      </a:lnTo>
                      <a:lnTo>
                        <a:pt x="409" y="559"/>
                      </a:lnTo>
                      <a:lnTo>
                        <a:pt x="437" y="521"/>
                      </a:lnTo>
                      <a:lnTo>
                        <a:pt x="465" y="485"/>
                      </a:lnTo>
                      <a:lnTo>
                        <a:pt x="496" y="452"/>
                      </a:lnTo>
                      <a:lnTo>
                        <a:pt x="528" y="419"/>
                      </a:lnTo>
                      <a:lnTo>
                        <a:pt x="562" y="388"/>
                      </a:lnTo>
                      <a:lnTo>
                        <a:pt x="598" y="359"/>
                      </a:lnTo>
                      <a:lnTo>
                        <a:pt x="633" y="332"/>
                      </a:lnTo>
                      <a:lnTo>
                        <a:pt x="671" y="306"/>
                      </a:lnTo>
                      <a:lnTo>
                        <a:pt x="708" y="284"/>
                      </a:lnTo>
                      <a:lnTo>
                        <a:pt x="748" y="264"/>
                      </a:lnTo>
                      <a:lnTo>
                        <a:pt x="786" y="248"/>
                      </a:lnTo>
                      <a:lnTo>
                        <a:pt x="825" y="233"/>
                      </a:lnTo>
                      <a:lnTo>
                        <a:pt x="865" y="219"/>
                      </a:lnTo>
                      <a:lnTo>
                        <a:pt x="905" y="209"/>
                      </a:lnTo>
                      <a:lnTo>
                        <a:pt x="945" y="201"/>
                      </a:lnTo>
                      <a:lnTo>
                        <a:pt x="986" y="197"/>
                      </a:lnTo>
                      <a:lnTo>
                        <a:pt x="1026" y="192"/>
                      </a:lnTo>
                      <a:lnTo>
                        <a:pt x="1066" y="192"/>
                      </a:lnTo>
                      <a:lnTo>
                        <a:pt x="1106" y="194"/>
                      </a:lnTo>
                      <a:lnTo>
                        <a:pt x="1146" y="197"/>
                      </a:lnTo>
                      <a:lnTo>
                        <a:pt x="1187" y="203"/>
                      </a:lnTo>
                      <a:lnTo>
                        <a:pt x="1226" y="210"/>
                      </a:lnTo>
                      <a:lnTo>
                        <a:pt x="1264" y="221"/>
                      </a:lnTo>
                      <a:lnTo>
                        <a:pt x="1304" y="234"/>
                      </a:lnTo>
                      <a:lnTo>
                        <a:pt x="1342" y="249"/>
                      </a:lnTo>
                      <a:lnTo>
                        <a:pt x="1379" y="266"/>
                      </a:lnTo>
                      <a:lnTo>
                        <a:pt x="1416" y="284"/>
                      </a:lnTo>
                      <a:lnTo>
                        <a:pt x="1451" y="306"/>
                      </a:lnTo>
                      <a:lnTo>
                        <a:pt x="1487" y="329"/>
                      </a:lnTo>
                      <a:lnTo>
                        <a:pt x="1521" y="355"/>
                      </a:lnTo>
                      <a:lnTo>
                        <a:pt x="1554" y="382"/>
                      </a:lnTo>
                      <a:lnTo>
                        <a:pt x="1587" y="412"/>
                      </a:lnTo>
                      <a:lnTo>
                        <a:pt x="1618" y="443"/>
                      </a:lnTo>
                      <a:lnTo>
                        <a:pt x="1648" y="476"/>
                      </a:lnTo>
                      <a:lnTo>
                        <a:pt x="1676" y="512"/>
                      </a:lnTo>
                      <a:lnTo>
                        <a:pt x="1704" y="550"/>
                      </a:lnTo>
                      <a:lnTo>
                        <a:pt x="1730" y="589"/>
                      </a:lnTo>
                      <a:lnTo>
                        <a:pt x="1755" y="631"/>
                      </a:lnTo>
                      <a:lnTo>
                        <a:pt x="1774" y="665"/>
                      </a:lnTo>
                      <a:lnTo>
                        <a:pt x="1791" y="702"/>
                      </a:lnTo>
                      <a:lnTo>
                        <a:pt x="1807" y="738"/>
                      </a:lnTo>
                      <a:lnTo>
                        <a:pt x="1821" y="775"/>
                      </a:lnTo>
                      <a:lnTo>
                        <a:pt x="1835" y="813"/>
                      </a:lnTo>
                      <a:lnTo>
                        <a:pt x="1847" y="850"/>
                      </a:lnTo>
                      <a:lnTo>
                        <a:pt x="1857" y="889"/>
                      </a:lnTo>
                      <a:lnTo>
                        <a:pt x="1866" y="927"/>
                      </a:lnTo>
                      <a:lnTo>
                        <a:pt x="1873" y="966"/>
                      </a:lnTo>
                      <a:lnTo>
                        <a:pt x="1880" y="1005"/>
                      </a:lnTo>
                      <a:lnTo>
                        <a:pt x="1885" y="1046"/>
                      </a:lnTo>
                      <a:lnTo>
                        <a:pt x="1889" y="1085"/>
                      </a:lnTo>
                      <a:lnTo>
                        <a:pt x="1891" y="1124"/>
                      </a:lnTo>
                      <a:lnTo>
                        <a:pt x="1893" y="1164"/>
                      </a:lnTo>
                      <a:lnTo>
                        <a:pt x="1893" y="1203"/>
                      </a:lnTo>
                      <a:lnTo>
                        <a:pt x="1890" y="1242"/>
                      </a:lnTo>
                      <a:lnTo>
                        <a:pt x="1887" y="1283"/>
                      </a:lnTo>
                      <a:lnTo>
                        <a:pt x="1882" y="1322"/>
                      </a:lnTo>
                      <a:lnTo>
                        <a:pt x="1877" y="1361"/>
                      </a:lnTo>
                      <a:lnTo>
                        <a:pt x="1870" y="1400"/>
                      </a:lnTo>
                      <a:lnTo>
                        <a:pt x="1862" y="1439"/>
                      </a:lnTo>
                      <a:lnTo>
                        <a:pt x="1852" y="1477"/>
                      </a:lnTo>
                      <a:lnTo>
                        <a:pt x="1840" y="1514"/>
                      </a:lnTo>
                      <a:lnTo>
                        <a:pt x="1828" y="1552"/>
                      </a:lnTo>
                      <a:lnTo>
                        <a:pt x="1815" y="1589"/>
                      </a:lnTo>
                      <a:lnTo>
                        <a:pt x="1800" y="1625"/>
                      </a:lnTo>
                      <a:lnTo>
                        <a:pt x="1783" y="1661"/>
                      </a:lnTo>
                      <a:lnTo>
                        <a:pt x="1765" y="1696"/>
                      </a:lnTo>
                      <a:lnTo>
                        <a:pt x="1746" y="1730"/>
                      </a:lnTo>
                      <a:lnTo>
                        <a:pt x="1726" y="1764"/>
                      </a:lnTo>
                      <a:lnTo>
                        <a:pt x="1704" y="1797"/>
                      </a:lnTo>
                      <a:lnTo>
                        <a:pt x="1681" y="1830"/>
                      </a:lnTo>
                      <a:lnTo>
                        <a:pt x="1681" y="1830"/>
                      </a:lnTo>
                      <a:close/>
                    </a:path>
                  </a:pathLst>
                </a:custGeom>
                <a:solidFill>
                  <a:srgbClr val="FF3399"/>
                </a:solidFill>
                <a:ln w="6350" cmpd="sng">
                  <a:solidFill>
                    <a:srgbClr val="990099"/>
                  </a:solidFill>
                  <a:round/>
                  <a:headEnd/>
                  <a:tailEnd/>
                </a:ln>
              </p:spPr>
              <p:txBody>
                <a:bodyPr/>
                <a:lstStyle/>
                <a:p>
                  <a:endParaRPr lang="ru-RU"/>
                </a:p>
              </p:txBody>
            </p:sp>
            <p:sp>
              <p:nvSpPr>
                <p:cNvPr id="1226881" name="Freeform 129"/>
                <p:cNvSpPr>
                  <a:spLocks noEditPoints="1"/>
                </p:cNvSpPr>
                <p:nvPr/>
              </p:nvSpPr>
              <p:spPr bwMode="auto">
                <a:xfrm>
                  <a:off x="2566" y="1334"/>
                  <a:ext cx="91" cy="654"/>
                </a:xfrm>
                <a:custGeom>
                  <a:avLst/>
                  <a:gdLst>
                    <a:gd name="T0" fmla="*/ 45 w 91"/>
                    <a:gd name="T1" fmla="*/ 0 h 654"/>
                    <a:gd name="T2" fmla="*/ 0 w 91"/>
                    <a:gd name="T3" fmla="*/ 146 h 654"/>
                    <a:gd name="T4" fmla="*/ 91 w 91"/>
                    <a:gd name="T5" fmla="*/ 146 h 654"/>
                    <a:gd name="T6" fmla="*/ 30 w 91"/>
                    <a:gd name="T7" fmla="*/ 114 h 654"/>
                    <a:gd name="T8" fmla="*/ 45 w 91"/>
                    <a:gd name="T9" fmla="*/ 0 h 654"/>
                    <a:gd name="T10" fmla="*/ 45 w 91"/>
                    <a:gd name="T11" fmla="*/ 0 h 654"/>
                    <a:gd name="T12" fmla="*/ 16 w 91"/>
                    <a:gd name="T13" fmla="*/ 654 h 654"/>
                    <a:gd name="T14" fmla="*/ 18 w 91"/>
                    <a:gd name="T15" fmla="*/ 649 h 654"/>
                    <a:gd name="T16" fmla="*/ 18 w 91"/>
                    <a:gd name="T17" fmla="*/ 643 h 654"/>
                    <a:gd name="T18" fmla="*/ 19 w 91"/>
                    <a:gd name="T19" fmla="*/ 639 h 654"/>
                    <a:gd name="T20" fmla="*/ 20 w 91"/>
                    <a:gd name="T21" fmla="*/ 634 h 654"/>
                    <a:gd name="T22" fmla="*/ 23 w 91"/>
                    <a:gd name="T23" fmla="*/ 630 h 654"/>
                    <a:gd name="T24" fmla="*/ 24 w 91"/>
                    <a:gd name="T25" fmla="*/ 625 h 654"/>
                    <a:gd name="T26" fmla="*/ 30 w 91"/>
                    <a:gd name="T27" fmla="*/ 616 h 654"/>
                    <a:gd name="T28" fmla="*/ 37 w 91"/>
                    <a:gd name="T29" fmla="*/ 609 h 654"/>
                    <a:gd name="T30" fmla="*/ 43 w 91"/>
                    <a:gd name="T31" fmla="*/ 603 h 654"/>
                    <a:gd name="T32" fmla="*/ 52 w 91"/>
                    <a:gd name="T33" fmla="*/ 598 h 654"/>
                    <a:gd name="T34" fmla="*/ 61 w 91"/>
                    <a:gd name="T35" fmla="*/ 594 h 654"/>
                    <a:gd name="T36" fmla="*/ 57 w 91"/>
                    <a:gd name="T37" fmla="*/ 592 h 654"/>
                    <a:gd name="T38" fmla="*/ 53 w 91"/>
                    <a:gd name="T39" fmla="*/ 592 h 654"/>
                    <a:gd name="T40" fmla="*/ 49 w 91"/>
                    <a:gd name="T41" fmla="*/ 592 h 654"/>
                    <a:gd name="T42" fmla="*/ 45 w 91"/>
                    <a:gd name="T43" fmla="*/ 592 h 654"/>
                    <a:gd name="T44" fmla="*/ 38 w 91"/>
                    <a:gd name="T45" fmla="*/ 594 h 654"/>
                    <a:gd name="T46" fmla="*/ 32 w 91"/>
                    <a:gd name="T47" fmla="*/ 595 h 654"/>
                    <a:gd name="T48" fmla="*/ 25 w 91"/>
                    <a:gd name="T49" fmla="*/ 600 h 654"/>
                    <a:gd name="T50" fmla="*/ 20 w 91"/>
                    <a:gd name="T51" fmla="*/ 604 h 654"/>
                    <a:gd name="T52" fmla="*/ 15 w 91"/>
                    <a:gd name="T53" fmla="*/ 612 h 654"/>
                    <a:gd name="T54" fmla="*/ 14 w 91"/>
                    <a:gd name="T55" fmla="*/ 615 h 654"/>
                    <a:gd name="T56" fmla="*/ 11 w 91"/>
                    <a:gd name="T57" fmla="*/ 618 h 654"/>
                    <a:gd name="T58" fmla="*/ 10 w 91"/>
                    <a:gd name="T59" fmla="*/ 622 h 654"/>
                    <a:gd name="T60" fmla="*/ 10 w 91"/>
                    <a:gd name="T61" fmla="*/ 627 h 654"/>
                    <a:gd name="T62" fmla="*/ 10 w 91"/>
                    <a:gd name="T63" fmla="*/ 633 h 654"/>
                    <a:gd name="T64" fmla="*/ 10 w 91"/>
                    <a:gd name="T65" fmla="*/ 637 h 654"/>
                    <a:gd name="T66" fmla="*/ 11 w 91"/>
                    <a:gd name="T67" fmla="*/ 642 h 654"/>
                    <a:gd name="T68" fmla="*/ 12 w 91"/>
                    <a:gd name="T69" fmla="*/ 646 h 654"/>
                    <a:gd name="T70" fmla="*/ 14 w 91"/>
                    <a:gd name="T71" fmla="*/ 649 h 654"/>
                    <a:gd name="T72" fmla="*/ 16 w 91"/>
                    <a:gd name="T73" fmla="*/ 654 h 654"/>
                    <a:gd name="T74" fmla="*/ 16 w 91"/>
                    <a:gd name="T75"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 h="654">
                      <a:moveTo>
                        <a:pt x="45" y="0"/>
                      </a:moveTo>
                      <a:lnTo>
                        <a:pt x="0" y="146"/>
                      </a:lnTo>
                      <a:lnTo>
                        <a:pt x="91" y="146"/>
                      </a:lnTo>
                      <a:lnTo>
                        <a:pt x="30" y="114"/>
                      </a:lnTo>
                      <a:lnTo>
                        <a:pt x="45" y="0"/>
                      </a:lnTo>
                      <a:lnTo>
                        <a:pt x="45" y="0"/>
                      </a:lnTo>
                      <a:close/>
                      <a:moveTo>
                        <a:pt x="16" y="654"/>
                      </a:moveTo>
                      <a:lnTo>
                        <a:pt x="18" y="649"/>
                      </a:lnTo>
                      <a:lnTo>
                        <a:pt x="18" y="643"/>
                      </a:lnTo>
                      <a:lnTo>
                        <a:pt x="19" y="639"/>
                      </a:lnTo>
                      <a:lnTo>
                        <a:pt x="20" y="634"/>
                      </a:lnTo>
                      <a:lnTo>
                        <a:pt x="23" y="630"/>
                      </a:lnTo>
                      <a:lnTo>
                        <a:pt x="24" y="625"/>
                      </a:lnTo>
                      <a:lnTo>
                        <a:pt x="30" y="616"/>
                      </a:lnTo>
                      <a:lnTo>
                        <a:pt x="37" y="609"/>
                      </a:lnTo>
                      <a:lnTo>
                        <a:pt x="43" y="603"/>
                      </a:lnTo>
                      <a:lnTo>
                        <a:pt x="52" y="598"/>
                      </a:lnTo>
                      <a:lnTo>
                        <a:pt x="61" y="594"/>
                      </a:lnTo>
                      <a:lnTo>
                        <a:pt x="57" y="592"/>
                      </a:lnTo>
                      <a:lnTo>
                        <a:pt x="53" y="592"/>
                      </a:lnTo>
                      <a:lnTo>
                        <a:pt x="49" y="592"/>
                      </a:lnTo>
                      <a:lnTo>
                        <a:pt x="45" y="592"/>
                      </a:lnTo>
                      <a:lnTo>
                        <a:pt x="38" y="594"/>
                      </a:lnTo>
                      <a:lnTo>
                        <a:pt x="32" y="595"/>
                      </a:lnTo>
                      <a:lnTo>
                        <a:pt x="25" y="600"/>
                      </a:lnTo>
                      <a:lnTo>
                        <a:pt x="20" y="604"/>
                      </a:lnTo>
                      <a:lnTo>
                        <a:pt x="15" y="612"/>
                      </a:lnTo>
                      <a:lnTo>
                        <a:pt x="14" y="615"/>
                      </a:lnTo>
                      <a:lnTo>
                        <a:pt x="11" y="618"/>
                      </a:lnTo>
                      <a:lnTo>
                        <a:pt x="10" y="622"/>
                      </a:lnTo>
                      <a:lnTo>
                        <a:pt x="10" y="627"/>
                      </a:lnTo>
                      <a:lnTo>
                        <a:pt x="10" y="633"/>
                      </a:lnTo>
                      <a:lnTo>
                        <a:pt x="10" y="637"/>
                      </a:lnTo>
                      <a:lnTo>
                        <a:pt x="11" y="642"/>
                      </a:lnTo>
                      <a:lnTo>
                        <a:pt x="12" y="646"/>
                      </a:lnTo>
                      <a:lnTo>
                        <a:pt x="14" y="649"/>
                      </a:lnTo>
                      <a:lnTo>
                        <a:pt x="16" y="654"/>
                      </a:lnTo>
                      <a:lnTo>
                        <a:pt x="16" y="6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
            <p:nvSpPr>
              <p:cNvPr id="1226882" name="Freeform 130"/>
              <p:cNvSpPr>
                <a:spLocks/>
              </p:cNvSpPr>
              <p:nvPr/>
            </p:nvSpPr>
            <p:spPr bwMode="auto">
              <a:xfrm>
                <a:off x="2134" y="504"/>
                <a:ext cx="63" cy="237"/>
              </a:xfrm>
              <a:custGeom>
                <a:avLst/>
                <a:gdLst>
                  <a:gd name="T0" fmla="*/ 35 w 250"/>
                  <a:gd name="T1" fmla="*/ 0 h 949"/>
                  <a:gd name="T2" fmla="*/ 60 w 250"/>
                  <a:gd name="T3" fmla="*/ 58 h 949"/>
                  <a:gd name="T4" fmla="*/ 85 w 250"/>
                  <a:gd name="T5" fmla="*/ 115 h 949"/>
                  <a:gd name="T6" fmla="*/ 107 w 250"/>
                  <a:gd name="T7" fmla="*/ 173 h 949"/>
                  <a:gd name="T8" fmla="*/ 128 w 250"/>
                  <a:gd name="T9" fmla="*/ 230 h 949"/>
                  <a:gd name="T10" fmla="*/ 148 w 250"/>
                  <a:gd name="T11" fmla="*/ 289 h 949"/>
                  <a:gd name="T12" fmla="*/ 166 w 250"/>
                  <a:gd name="T13" fmla="*/ 348 h 949"/>
                  <a:gd name="T14" fmla="*/ 182 w 250"/>
                  <a:gd name="T15" fmla="*/ 407 h 949"/>
                  <a:gd name="T16" fmla="*/ 196 w 250"/>
                  <a:gd name="T17" fmla="*/ 466 h 949"/>
                  <a:gd name="T18" fmla="*/ 209 w 250"/>
                  <a:gd name="T19" fmla="*/ 525 h 949"/>
                  <a:gd name="T20" fmla="*/ 220 w 250"/>
                  <a:gd name="T21" fmla="*/ 585 h 949"/>
                  <a:gd name="T22" fmla="*/ 229 w 250"/>
                  <a:gd name="T23" fmla="*/ 645 h 949"/>
                  <a:gd name="T24" fmla="*/ 237 w 250"/>
                  <a:gd name="T25" fmla="*/ 705 h 949"/>
                  <a:gd name="T26" fmla="*/ 243 w 250"/>
                  <a:gd name="T27" fmla="*/ 765 h 949"/>
                  <a:gd name="T28" fmla="*/ 246 w 250"/>
                  <a:gd name="T29" fmla="*/ 825 h 949"/>
                  <a:gd name="T30" fmla="*/ 249 w 250"/>
                  <a:gd name="T31" fmla="*/ 886 h 949"/>
                  <a:gd name="T32" fmla="*/ 250 w 250"/>
                  <a:gd name="T33" fmla="*/ 946 h 949"/>
                  <a:gd name="T34" fmla="*/ 250 w 250"/>
                  <a:gd name="T35" fmla="*/ 946 h 949"/>
                  <a:gd name="T36" fmla="*/ 239 w 250"/>
                  <a:gd name="T37" fmla="*/ 949 h 949"/>
                  <a:gd name="T38" fmla="*/ 229 w 250"/>
                  <a:gd name="T39" fmla="*/ 949 h 949"/>
                  <a:gd name="T40" fmla="*/ 218 w 250"/>
                  <a:gd name="T41" fmla="*/ 948 h 949"/>
                  <a:gd name="T42" fmla="*/ 208 w 250"/>
                  <a:gd name="T43" fmla="*/ 946 h 949"/>
                  <a:gd name="T44" fmla="*/ 198 w 250"/>
                  <a:gd name="T45" fmla="*/ 943 h 949"/>
                  <a:gd name="T46" fmla="*/ 189 w 250"/>
                  <a:gd name="T47" fmla="*/ 938 h 949"/>
                  <a:gd name="T48" fmla="*/ 182 w 250"/>
                  <a:gd name="T49" fmla="*/ 931 h 949"/>
                  <a:gd name="T50" fmla="*/ 176 w 250"/>
                  <a:gd name="T51" fmla="*/ 924 h 949"/>
                  <a:gd name="T52" fmla="*/ 176 w 250"/>
                  <a:gd name="T53" fmla="*/ 924 h 949"/>
                  <a:gd name="T54" fmla="*/ 181 w 250"/>
                  <a:gd name="T55" fmla="*/ 865 h 949"/>
                  <a:gd name="T56" fmla="*/ 183 w 250"/>
                  <a:gd name="T57" fmla="*/ 807 h 949"/>
                  <a:gd name="T58" fmla="*/ 184 w 250"/>
                  <a:gd name="T59" fmla="*/ 748 h 949"/>
                  <a:gd name="T60" fmla="*/ 182 w 250"/>
                  <a:gd name="T61" fmla="*/ 689 h 949"/>
                  <a:gd name="T62" fmla="*/ 179 w 250"/>
                  <a:gd name="T63" fmla="*/ 630 h 949"/>
                  <a:gd name="T64" fmla="*/ 173 w 250"/>
                  <a:gd name="T65" fmla="*/ 572 h 949"/>
                  <a:gd name="T66" fmla="*/ 165 w 250"/>
                  <a:gd name="T67" fmla="*/ 514 h 949"/>
                  <a:gd name="T68" fmla="*/ 155 w 250"/>
                  <a:gd name="T69" fmla="*/ 455 h 949"/>
                  <a:gd name="T70" fmla="*/ 142 w 250"/>
                  <a:gd name="T71" fmla="*/ 397 h 949"/>
                  <a:gd name="T72" fmla="*/ 128 w 250"/>
                  <a:gd name="T73" fmla="*/ 340 h 949"/>
                  <a:gd name="T74" fmla="*/ 112 w 250"/>
                  <a:gd name="T75" fmla="*/ 283 h 949"/>
                  <a:gd name="T76" fmla="*/ 94 w 250"/>
                  <a:gd name="T77" fmla="*/ 225 h 949"/>
                  <a:gd name="T78" fmla="*/ 73 w 250"/>
                  <a:gd name="T79" fmla="*/ 168 h 949"/>
                  <a:gd name="T80" fmla="*/ 51 w 250"/>
                  <a:gd name="T81" fmla="*/ 113 h 949"/>
                  <a:gd name="T82" fmla="*/ 26 w 250"/>
                  <a:gd name="T83" fmla="*/ 57 h 949"/>
                  <a:gd name="T84" fmla="*/ 0 w 250"/>
                  <a:gd name="T85" fmla="*/ 1 h 949"/>
                  <a:gd name="T86" fmla="*/ 0 w 250"/>
                  <a:gd name="T87" fmla="*/ 1 h 949"/>
                  <a:gd name="T88" fmla="*/ 35 w 250"/>
                  <a:gd name="T89" fmla="*/ 0 h 949"/>
                  <a:gd name="T90" fmla="*/ 35 w 250"/>
                  <a:gd name="T91" fmla="*/ 0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0" h="949">
                    <a:moveTo>
                      <a:pt x="35" y="0"/>
                    </a:moveTo>
                    <a:lnTo>
                      <a:pt x="60" y="58"/>
                    </a:lnTo>
                    <a:lnTo>
                      <a:pt x="85" y="115"/>
                    </a:lnTo>
                    <a:lnTo>
                      <a:pt x="107" y="173"/>
                    </a:lnTo>
                    <a:lnTo>
                      <a:pt x="128" y="230"/>
                    </a:lnTo>
                    <a:lnTo>
                      <a:pt x="148" y="289"/>
                    </a:lnTo>
                    <a:lnTo>
                      <a:pt x="166" y="348"/>
                    </a:lnTo>
                    <a:lnTo>
                      <a:pt x="182" y="407"/>
                    </a:lnTo>
                    <a:lnTo>
                      <a:pt x="196" y="466"/>
                    </a:lnTo>
                    <a:lnTo>
                      <a:pt x="209" y="525"/>
                    </a:lnTo>
                    <a:lnTo>
                      <a:pt x="220" y="585"/>
                    </a:lnTo>
                    <a:lnTo>
                      <a:pt x="229" y="645"/>
                    </a:lnTo>
                    <a:lnTo>
                      <a:pt x="237" y="705"/>
                    </a:lnTo>
                    <a:lnTo>
                      <a:pt x="243" y="765"/>
                    </a:lnTo>
                    <a:lnTo>
                      <a:pt x="246" y="825"/>
                    </a:lnTo>
                    <a:lnTo>
                      <a:pt x="249" y="886"/>
                    </a:lnTo>
                    <a:lnTo>
                      <a:pt x="250" y="946"/>
                    </a:lnTo>
                    <a:lnTo>
                      <a:pt x="250" y="946"/>
                    </a:lnTo>
                    <a:lnTo>
                      <a:pt x="239" y="949"/>
                    </a:lnTo>
                    <a:lnTo>
                      <a:pt x="229" y="949"/>
                    </a:lnTo>
                    <a:lnTo>
                      <a:pt x="218" y="948"/>
                    </a:lnTo>
                    <a:lnTo>
                      <a:pt x="208" y="946"/>
                    </a:lnTo>
                    <a:lnTo>
                      <a:pt x="198" y="943"/>
                    </a:lnTo>
                    <a:lnTo>
                      <a:pt x="189" y="938"/>
                    </a:lnTo>
                    <a:lnTo>
                      <a:pt x="182" y="931"/>
                    </a:lnTo>
                    <a:lnTo>
                      <a:pt x="176" y="924"/>
                    </a:lnTo>
                    <a:lnTo>
                      <a:pt x="176" y="924"/>
                    </a:lnTo>
                    <a:lnTo>
                      <a:pt x="181" y="865"/>
                    </a:lnTo>
                    <a:lnTo>
                      <a:pt x="183" y="807"/>
                    </a:lnTo>
                    <a:lnTo>
                      <a:pt x="184" y="748"/>
                    </a:lnTo>
                    <a:lnTo>
                      <a:pt x="182" y="689"/>
                    </a:lnTo>
                    <a:lnTo>
                      <a:pt x="179" y="630"/>
                    </a:lnTo>
                    <a:lnTo>
                      <a:pt x="173" y="572"/>
                    </a:lnTo>
                    <a:lnTo>
                      <a:pt x="165" y="514"/>
                    </a:lnTo>
                    <a:lnTo>
                      <a:pt x="155" y="455"/>
                    </a:lnTo>
                    <a:lnTo>
                      <a:pt x="142" y="397"/>
                    </a:lnTo>
                    <a:lnTo>
                      <a:pt x="128" y="340"/>
                    </a:lnTo>
                    <a:lnTo>
                      <a:pt x="112" y="283"/>
                    </a:lnTo>
                    <a:lnTo>
                      <a:pt x="94" y="225"/>
                    </a:lnTo>
                    <a:lnTo>
                      <a:pt x="73" y="168"/>
                    </a:lnTo>
                    <a:lnTo>
                      <a:pt x="51" y="113"/>
                    </a:lnTo>
                    <a:lnTo>
                      <a:pt x="26" y="57"/>
                    </a:lnTo>
                    <a:lnTo>
                      <a:pt x="0" y="1"/>
                    </a:lnTo>
                    <a:lnTo>
                      <a:pt x="0" y="1"/>
                    </a:lnTo>
                    <a:lnTo>
                      <a:pt x="35" y="0"/>
                    </a:lnTo>
                    <a:lnTo>
                      <a:pt x="3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226883" name="Freeform 131"/>
              <p:cNvSpPr>
                <a:spLocks/>
              </p:cNvSpPr>
              <p:nvPr/>
            </p:nvSpPr>
            <p:spPr bwMode="auto">
              <a:xfrm>
                <a:off x="2151" y="514"/>
                <a:ext cx="204" cy="109"/>
              </a:xfrm>
              <a:custGeom>
                <a:avLst/>
                <a:gdLst>
                  <a:gd name="T0" fmla="*/ 24 w 814"/>
                  <a:gd name="T1" fmla="*/ 59 h 439"/>
                  <a:gd name="T2" fmla="*/ 64 w 814"/>
                  <a:gd name="T3" fmla="*/ 102 h 439"/>
                  <a:gd name="T4" fmla="*/ 96 w 814"/>
                  <a:gd name="T5" fmla="*/ 148 h 439"/>
                  <a:gd name="T6" fmla="*/ 120 w 814"/>
                  <a:gd name="T7" fmla="*/ 197 h 439"/>
                  <a:gd name="T8" fmla="*/ 135 w 814"/>
                  <a:gd name="T9" fmla="*/ 250 h 439"/>
                  <a:gd name="T10" fmla="*/ 141 w 814"/>
                  <a:gd name="T11" fmla="*/ 304 h 439"/>
                  <a:gd name="T12" fmla="*/ 137 w 814"/>
                  <a:gd name="T13" fmla="*/ 358 h 439"/>
                  <a:gd name="T14" fmla="*/ 124 w 814"/>
                  <a:gd name="T15" fmla="*/ 412 h 439"/>
                  <a:gd name="T16" fmla="*/ 151 w 814"/>
                  <a:gd name="T17" fmla="*/ 403 h 439"/>
                  <a:gd name="T18" fmla="*/ 213 w 814"/>
                  <a:gd name="T19" fmla="*/ 354 h 439"/>
                  <a:gd name="T20" fmla="*/ 259 w 814"/>
                  <a:gd name="T21" fmla="*/ 328 h 439"/>
                  <a:gd name="T22" fmla="*/ 307 w 814"/>
                  <a:gd name="T23" fmla="*/ 306 h 439"/>
                  <a:gd name="T24" fmla="*/ 357 w 814"/>
                  <a:gd name="T25" fmla="*/ 288 h 439"/>
                  <a:gd name="T26" fmla="*/ 410 w 814"/>
                  <a:gd name="T27" fmla="*/ 275 h 439"/>
                  <a:gd name="T28" fmla="*/ 465 w 814"/>
                  <a:gd name="T29" fmla="*/ 267 h 439"/>
                  <a:gd name="T30" fmla="*/ 518 w 814"/>
                  <a:gd name="T31" fmla="*/ 260 h 439"/>
                  <a:gd name="T32" fmla="*/ 567 w 814"/>
                  <a:gd name="T33" fmla="*/ 250 h 439"/>
                  <a:gd name="T34" fmla="*/ 614 w 814"/>
                  <a:gd name="T35" fmla="*/ 235 h 439"/>
                  <a:gd name="T36" fmla="*/ 658 w 814"/>
                  <a:gd name="T37" fmla="*/ 215 h 439"/>
                  <a:gd name="T38" fmla="*/ 699 w 814"/>
                  <a:gd name="T39" fmla="*/ 190 h 439"/>
                  <a:gd name="T40" fmla="*/ 754 w 814"/>
                  <a:gd name="T41" fmla="*/ 147 h 439"/>
                  <a:gd name="T42" fmla="*/ 801 w 814"/>
                  <a:gd name="T43" fmla="*/ 94 h 439"/>
                  <a:gd name="T44" fmla="*/ 794 w 814"/>
                  <a:gd name="T45" fmla="*/ 83 h 439"/>
                  <a:gd name="T46" fmla="*/ 750 w 814"/>
                  <a:gd name="T47" fmla="*/ 95 h 439"/>
                  <a:gd name="T48" fmla="*/ 707 w 814"/>
                  <a:gd name="T49" fmla="*/ 103 h 439"/>
                  <a:gd name="T50" fmla="*/ 663 w 814"/>
                  <a:gd name="T51" fmla="*/ 105 h 439"/>
                  <a:gd name="T52" fmla="*/ 619 w 814"/>
                  <a:gd name="T53" fmla="*/ 103 h 439"/>
                  <a:gd name="T54" fmla="*/ 575 w 814"/>
                  <a:gd name="T55" fmla="*/ 94 h 439"/>
                  <a:gd name="T56" fmla="*/ 533 w 814"/>
                  <a:gd name="T57" fmla="*/ 82 h 439"/>
                  <a:gd name="T58" fmla="*/ 492 w 814"/>
                  <a:gd name="T59" fmla="*/ 64 h 439"/>
                  <a:gd name="T60" fmla="*/ 445 w 814"/>
                  <a:gd name="T61" fmla="*/ 42 h 439"/>
                  <a:gd name="T62" fmla="*/ 388 w 814"/>
                  <a:gd name="T63" fmla="*/ 23 h 439"/>
                  <a:gd name="T64" fmla="*/ 328 w 814"/>
                  <a:gd name="T65" fmla="*/ 10 h 439"/>
                  <a:gd name="T66" fmla="*/ 268 w 814"/>
                  <a:gd name="T67" fmla="*/ 3 h 439"/>
                  <a:gd name="T68" fmla="*/ 209 w 814"/>
                  <a:gd name="T69" fmla="*/ 0 h 439"/>
                  <a:gd name="T70" fmla="*/ 148 w 814"/>
                  <a:gd name="T71" fmla="*/ 5 h 439"/>
                  <a:gd name="T72" fmla="*/ 88 w 814"/>
                  <a:gd name="T73" fmla="*/ 14 h 439"/>
                  <a:gd name="T74" fmla="*/ 30 w 814"/>
                  <a:gd name="T75" fmla="*/ 2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4" h="439">
                    <a:moveTo>
                      <a:pt x="0" y="40"/>
                    </a:moveTo>
                    <a:lnTo>
                      <a:pt x="24" y="59"/>
                    </a:lnTo>
                    <a:lnTo>
                      <a:pt x="45" y="80"/>
                    </a:lnTo>
                    <a:lnTo>
                      <a:pt x="64" y="102"/>
                    </a:lnTo>
                    <a:lnTo>
                      <a:pt x="81" y="124"/>
                    </a:lnTo>
                    <a:lnTo>
                      <a:pt x="96" y="148"/>
                    </a:lnTo>
                    <a:lnTo>
                      <a:pt x="109" y="173"/>
                    </a:lnTo>
                    <a:lnTo>
                      <a:pt x="120" y="197"/>
                    </a:lnTo>
                    <a:lnTo>
                      <a:pt x="128" y="223"/>
                    </a:lnTo>
                    <a:lnTo>
                      <a:pt x="135" y="250"/>
                    </a:lnTo>
                    <a:lnTo>
                      <a:pt x="138" y="277"/>
                    </a:lnTo>
                    <a:lnTo>
                      <a:pt x="141" y="304"/>
                    </a:lnTo>
                    <a:lnTo>
                      <a:pt x="140" y="330"/>
                    </a:lnTo>
                    <a:lnTo>
                      <a:pt x="137" y="358"/>
                    </a:lnTo>
                    <a:lnTo>
                      <a:pt x="131" y="385"/>
                    </a:lnTo>
                    <a:lnTo>
                      <a:pt x="124" y="412"/>
                    </a:lnTo>
                    <a:lnTo>
                      <a:pt x="115" y="439"/>
                    </a:lnTo>
                    <a:lnTo>
                      <a:pt x="151" y="403"/>
                    </a:lnTo>
                    <a:lnTo>
                      <a:pt x="192" y="370"/>
                    </a:lnTo>
                    <a:lnTo>
                      <a:pt x="213" y="354"/>
                    </a:lnTo>
                    <a:lnTo>
                      <a:pt x="236" y="341"/>
                    </a:lnTo>
                    <a:lnTo>
                      <a:pt x="259" y="328"/>
                    </a:lnTo>
                    <a:lnTo>
                      <a:pt x="282" y="316"/>
                    </a:lnTo>
                    <a:lnTo>
                      <a:pt x="307" y="306"/>
                    </a:lnTo>
                    <a:lnTo>
                      <a:pt x="333" y="296"/>
                    </a:lnTo>
                    <a:lnTo>
                      <a:pt x="357" y="288"/>
                    </a:lnTo>
                    <a:lnTo>
                      <a:pt x="384" y="281"/>
                    </a:lnTo>
                    <a:lnTo>
                      <a:pt x="410" y="275"/>
                    </a:lnTo>
                    <a:lnTo>
                      <a:pt x="438" y="270"/>
                    </a:lnTo>
                    <a:lnTo>
                      <a:pt x="465" y="267"/>
                    </a:lnTo>
                    <a:lnTo>
                      <a:pt x="492" y="263"/>
                    </a:lnTo>
                    <a:lnTo>
                      <a:pt x="518" y="260"/>
                    </a:lnTo>
                    <a:lnTo>
                      <a:pt x="542" y="256"/>
                    </a:lnTo>
                    <a:lnTo>
                      <a:pt x="567" y="250"/>
                    </a:lnTo>
                    <a:lnTo>
                      <a:pt x="590" y="243"/>
                    </a:lnTo>
                    <a:lnTo>
                      <a:pt x="614" y="235"/>
                    </a:lnTo>
                    <a:lnTo>
                      <a:pt x="636" y="225"/>
                    </a:lnTo>
                    <a:lnTo>
                      <a:pt x="658" y="215"/>
                    </a:lnTo>
                    <a:lnTo>
                      <a:pt x="679" y="204"/>
                    </a:lnTo>
                    <a:lnTo>
                      <a:pt x="699" y="190"/>
                    </a:lnTo>
                    <a:lnTo>
                      <a:pt x="719" y="177"/>
                    </a:lnTo>
                    <a:lnTo>
                      <a:pt x="754" y="147"/>
                    </a:lnTo>
                    <a:lnTo>
                      <a:pt x="787" y="113"/>
                    </a:lnTo>
                    <a:lnTo>
                      <a:pt x="801" y="94"/>
                    </a:lnTo>
                    <a:lnTo>
                      <a:pt x="814" y="75"/>
                    </a:lnTo>
                    <a:lnTo>
                      <a:pt x="794" y="83"/>
                    </a:lnTo>
                    <a:lnTo>
                      <a:pt x="773" y="90"/>
                    </a:lnTo>
                    <a:lnTo>
                      <a:pt x="750" y="95"/>
                    </a:lnTo>
                    <a:lnTo>
                      <a:pt x="729" y="99"/>
                    </a:lnTo>
                    <a:lnTo>
                      <a:pt x="707" y="103"/>
                    </a:lnTo>
                    <a:lnTo>
                      <a:pt x="685" y="105"/>
                    </a:lnTo>
                    <a:lnTo>
                      <a:pt x="663" y="105"/>
                    </a:lnTo>
                    <a:lnTo>
                      <a:pt x="640" y="105"/>
                    </a:lnTo>
                    <a:lnTo>
                      <a:pt x="619" y="103"/>
                    </a:lnTo>
                    <a:lnTo>
                      <a:pt x="597" y="99"/>
                    </a:lnTo>
                    <a:lnTo>
                      <a:pt x="575" y="94"/>
                    </a:lnTo>
                    <a:lnTo>
                      <a:pt x="554" y="89"/>
                    </a:lnTo>
                    <a:lnTo>
                      <a:pt x="533" y="82"/>
                    </a:lnTo>
                    <a:lnTo>
                      <a:pt x="512" y="74"/>
                    </a:lnTo>
                    <a:lnTo>
                      <a:pt x="492" y="64"/>
                    </a:lnTo>
                    <a:lnTo>
                      <a:pt x="473" y="54"/>
                    </a:lnTo>
                    <a:lnTo>
                      <a:pt x="445" y="42"/>
                    </a:lnTo>
                    <a:lnTo>
                      <a:pt x="416" y="31"/>
                    </a:lnTo>
                    <a:lnTo>
                      <a:pt x="388" y="23"/>
                    </a:lnTo>
                    <a:lnTo>
                      <a:pt x="358" y="16"/>
                    </a:lnTo>
                    <a:lnTo>
                      <a:pt x="328" y="10"/>
                    </a:lnTo>
                    <a:lnTo>
                      <a:pt x="299" y="6"/>
                    </a:lnTo>
                    <a:lnTo>
                      <a:pt x="268" y="3"/>
                    </a:lnTo>
                    <a:lnTo>
                      <a:pt x="238" y="0"/>
                    </a:lnTo>
                    <a:lnTo>
                      <a:pt x="209" y="0"/>
                    </a:lnTo>
                    <a:lnTo>
                      <a:pt x="178" y="2"/>
                    </a:lnTo>
                    <a:lnTo>
                      <a:pt x="148" y="5"/>
                    </a:lnTo>
                    <a:lnTo>
                      <a:pt x="117" y="9"/>
                    </a:lnTo>
                    <a:lnTo>
                      <a:pt x="88" y="14"/>
                    </a:lnTo>
                    <a:lnTo>
                      <a:pt x="59" y="21"/>
                    </a:lnTo>
                    <a:lnTo>
                      <a:pt x="30" y="29"/>
                    </a:lnTo>
                    <a:lnTo>
                      <a:pt x="0" y="40"/>
                    </a:lnTo>
                    <a:close/>
                  </a:path>
                </a:pathLst>
              </a:custGeom>
              <a:solidFill>
                <a:srgbClr val="FF7C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226884" name="Freeform 132"/>
              <p:cNvSpPr>
                <a:spLocks noEditPoints="1"/>
              </p:cNvSpPr>
              <p:nvPr/>
            </p:nvSpPr>
            <p:spPr bwMode="auto">
              <a:xfrm>
                <a:off x="2125" y="499"/>
                <a:ext cx="235" cy="253"/>
              </a:xfrm>
              <a:custGeom>
                <a:avLst/>
                <a:gdLst>
                  <a:gd name="T0" fmla="*/ 107 w 940"/>
                  <a:gd name="T1" fmla="*/ 17 h 1008"/>
                  <a:gd name="T2" fmla="*/ 75 w 940"/>
                  <a:gd name="T3" fmla="*/ 2 h 1008"/>
                  <a:gd name="T4" fmla="*/ 38 w 940"/>
                  <a:gd name="T5" fmla="*/ 9 h 1008"/>
                  <a:gd name="T6" fmla="*/ 18 w 940"/>
                  <a:gd name="T7" fmla="*/ 34 h 1008"/>
                  <a:gd name="T8" fmla="*/ 26 w 940"/>
                  <a:gd name="T9" fmla="*/ 62 h 1008"/>
                  <a:gd name="T10" fmla="*/ 58 w 940"/>
                  <a:gd name="T11" fmla="*/ 77 h 1008"/>
                  <a:gd name="T12" fmla="*/ 96 w 940"/>
                  <a:gd name="T13" fmla="*/ 70 h 1008"/>
                  <a:gd name="T14" fmla="*/ 116 w 940"/>
                  <a:gd name="T15" fmla="*/ 46 h 1008"/>
                  <a:gd name="T16" fmla="*/ 14 w 940"/>
                  <a:gd name="T17" fmla="*/ 63 h 1008"/>
                  <a:gd name="T18" fmla="*/ 11 w 940"/>
                  <a:gd name="T19" fmla="*/ 30 h 1008"/>
                  <a:gd name="T20" fmla="*/ 37 w 940"/>
                  <a:gd name="T21" fmla="*/ 3 h 1008"/>
                  <a:gd name="T22" fmla="*/ 20 w 940"/>
                  <a:gd name="T23" fmla="*/ 6 h 1008"/>
                  <a:gd name="T24" fmla="*/ 0 w 940"/>
                  <a:gd name="T25" fmla="*/ 31 h 1008"/>
                  <a:gd name="T26" fmla="*/ 12 w 940"/>
                  <a:gd name="T27" fmla="*/ 65 h 1008"/>
                  <a:gd name="T28" fmla="*/ 285 w 940"/>
                  <a:gd name="T29" fmla="*/ 46 h 1008"/>
                  <a:gd name="T30" fmla="*/ 467 w 940"/>
                  <a:gd name="T31" fmla="*/ 58 h 1008"/>
                  <a:gd name="T32" fmla="*/ 555 w 940"/>
                  <a:gd name="T33" fmla="*/ 78 h 1008"/>
                  <a:gd name="T34" fmla="*/ 471 w 940"/>
                  <a:gd name="T35" fmla="*/ 48 h 1008"/>
                  <a:gd name="T36" fmla="*/ 378 w 940"/>
                  <a:gd name="T37" fmla="*/ 36 h 1008"/>
                  <a:gd name="T38" fmla="*/ 285 w 940"/>
                  <a:gd name="T39" fmla="*/ 42 h 1008"/>
                  <a:gd name="T40" fmla="*/ 865 w 940"/>
                  <a:gd name="T41" fmla="*/ 139 h 1008"/>
                  <a:gd name="T42" fmla="*/ 922 w 940"/>
                  <a:gd name="T43" fmla="*/ 154 h 1008"/>
                  <a:gd name="T44" fmla="*/ 890 w 940"/>
                  <a:gd name="T45" fmla="*/ 192 h 1008"/>
                  <a:gd name="T46" fmla="*/ 926 w 940"/>
                  <a:gd name="T47" fmla="*/ 121 h 1008"/>
                  <a:gd name="T48" fmla="*/ 278 w 940"/>
                  <a:gd name="T49" fmla="*/ 466 h 1008"/>
                  <a:gd name="T50" fmla="*/ 406 w 940"/>
                  <a:gd name="T51" fmla="*/ 381 h 1008"/>
                  <a:gd name="T52" fmla="*/ 515 w 940"/>
                  <a:gd name="T53" fmla="*/ 336 h 1008"/>
                  <a:gd name="T54" fmla="*/ 365 w 940"/>
                  <a:gd name="T55" fmla="*/ 393 h 1008"/>
                  <a:gd name="T56" fmla="*/ 249 w 940"/>
                  <a:gd name="T57" fmla="*/ 490 h 1008"/>
                  <a:gd name="T58" fmla="*/ 136 w 940"/>
                  <a:gd name="T59" fmla="*/ 292 h 1008"/>
                  <a:gd name="T60" fmla="*/ 182 w 940"/>
                  <a:gd name="T61" fmla="*/ 493 h 1008"/>
                  <a:gd name="T62" fmla="*/ 204 w 940"/>
                  <a:gd name="T63" fmla="*/ 695 h 1008"/>
                  <a:gd name="T64" fmla="*/ 202 w 940"/>
                  <a:gd name="T65" fmla="*/ 898 h 1008"/>
                  <a:gd name="T66" fmla="*/ 191 w 940"/>
                  <a:gd name="T67" fmla="*/ 898 h 1008"/>
                  <a:gd name="T68" fmla="*/ 161 w 940"/>
                  <a:gd name="T69" fmla="*/ 494 h 1008"/>
                  <a:gd name="T70" fmla="*/ 104 w 940"/>
                  <a:gd name="T71" fmla="*/ 191 h 1008"/>
                  <a:gd name="T72" fmla="*/ 227 w 940"/>
                  <a:gd name="T73" fmla="*/ 997 h 1008"/>
                  <a:gd name="T74" fmla="*/ 274 w 940"/>
                  <a:gd name="T75" fmla="*/ 1002 h 1008"/>
                  <a:gd name="T76" fmla="*/ 265 w 940"/>
                  <a:gd name="T77" fmla="*/ 1008 h 1008"/>
                  <a:gd name="T78" fmla="*/ 216 w 940"/>
                  <a:gd name="T79" fmla="*/ 997 h 1008"/>
                  <a:gd name="T80" fmla="*/ 212 w 940"/>
                  <a:gd name="T81" fmla="*/ 968 h 1008"/>
                  <a:gd name="T82" fmla="*/ 234 w 940"/>
                  <a:gd name="T83" fmla="*/ 986 h 1008"/>
                  <a:gd name="T84" fmla="*/ 290 w 940"/>
                  <a:gd name="T85" fmla="*/ 988 h 1008"/>
                  <a:gd name="T86" fmla="*/ 246 w 940"/>
                  <a:gd name="T87" fmla="*/ 995 h 1008"/>
                  <a:gd name="T88" fmla="*/ 212 w 940"/>
                  <a:gd name="T89" fmla="*/ 974 h 1008"/>
                  <a:gd name="T90" fmla="*/ 217 w 940"/>
                  <a:gd name="T91" fmla="*/ 955 h 1008"/>
                  <a:gd name="T92" fmla="*/ 252 w 940"/>
                  <a:gd name="T93" fmla="*/ 974 h 1008"/>
                  <a:gd name="T94" fmla="*/ 278 w 940"/>
                  <a:gd name="T95" fmla="*/ 979 h 1008"/>
                  <a:gd name="T96" fmla="*/ 221 w 940"/>
                  <a:gd name="T97" fmla="*/ 968 h 1008"/>
                  <a:gd name="T98" fmla="*/ 214 w 940"/>
                  <a:gd name="T99" fmla="*/ 949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40" h="1008">
                    <a:moveTo>
                      <a:pt x="116" y="38"/>
                    </a:moveTo>
                    <a:lnTo>
                      <a:pt x="115" y="31"/>
                    </a:lnTo>
                    <a:lnTo>
                      <a:pt x="111" y="23"/>
                    </a:lnTo>
                    <a:lnTo>
                      <a:pt x="107" y="17"/>
                    </a:lnTo>
                    <a:lnTo>
                      <a:pt x="101" y="12"/>
                    </a:lnTo>
                    <a:lnTo>
                      <a:pt x="93" y="7"/>
                    </a:lnTo>
                    <a:lnTo>
                      <a:pt x="84" y="4"/>
                    </a:lnTo>
                    <a:lnTo>
                      <a:pt x="75" y="2"/>
                    </a:lnTo>
                    <a:lnTo>
                      <a:pt x="66" y="2"/>
                    </a:lnTo>
                    <a:lnTo>
                      <a:pt x="55" y="3"/>
                    </a:lnTo>
                    <a:lnTo>
                      <a:pt x="46" y="5"/>
                    </a:lnTo>
                    <a:lnTo>
                      <a:pt x="38" y="9"/>
                    </a:lnTo>
                    <a:lnTo>
                      <a:pt x="31" y="14"/>
                    </a:lnTo>
                    <a:lnTo>
                      <a:pt x="25" y="19"/>
                    </a:lnTo>
                    <a:lnTo>
                      <a:pt x="20" y="27"/>
                    </a:lnTo>
                    <a:lnTo>
                      <a:pt x="18" y="34"/>
                    </a:lnTo>
                    <a:lnTo>
                      <a:pt x="17" y="41"/>
                    </a:lnTo>
                    <a:lnTo>
                      <a:pt x="18" y="49"/>
                    </a:lnTo>
                    <a:lnTo>
                      <a:pt x="21" y="55"/>
                    </a:lnTo>
                    <a:lnTo>
                      <a:pt x="26" y="62"/>
                    </a:lnTo>
                    <a:lnTo>
                      <a:pt x="33" y="68"/>
                    </a:lnTo>
                    <a:lnTo>
                      <a:pt x="40" y="72"/>
                    </a:lnTo>
                    <a:lnTo>
                      <a:pt x="48" y="75"/>
                    </a:lnTo>
                    <a:lnTo>
                      <a:pt x="58" y="77"/>
                    </a:lnTo>
                    <a:lnTo>
                      <a:pt x="68" y="77"/>
                    </a:lnTo>
                    <a:lnTo>
                      <a:pt x="79" y="76"/>
                    </a:lnTo>
                    <a:lnTo>
                      <a:pt x="88" y="74"/>
                    </a:lnTo>
                    <a:lnTo>
                      <a:pt x="96" y="70"/>
                    </a:lnTo>
                    <a:lnTo>
                      <a:pt x="103" y="66"/>
                    </a:lnTo>
                    <a:lnTo>
                      <a:pt x="109" y="60"/>
                    </a:lnTo>
                    <a:lnTo>
                      <a:pt x="113" y="53"/>
                    </a:lnTo>
                    <a:lnTo>
                      <a:pt x="116" y="46"/>
                    </a:lnTo>
                    <a:lnTo>
                      <a:pt x="116" y="38"/>
                    </a:lnTo>
                    <a:lnTo>
                      <a:pt x="116" y="38"/>
                    </a:lnTo>
                    <a:close/>
                    <a:moveTo>
                      <a:pt x="21" y="71"/>
                    </a:moveTo>
                    <a:lnTo>
                      <a:pt x="14" y="63"/>
                    </a:lnTo>
                    <a:lnTo>
                      <a:pt x="11" y="55"/>
                    </a:lnTo>
                    <a:lnTo>
                      <a:pt x="8" y="47"/>
                    </a:lnTo>
                    <a:lnTo>
                      <a:pt x="8" y="38"/>
                    </a:lnTo>
                    <a:lnTo>
                      <a:pt x="11" y="30"/>
                    </a:lnTo>
                    <a:lnTo>
                      <a:pt x="14" y="21"/>
                    </a:lnTo>
                    <a:lnTo>
                      <a:pt x="20" y="14"/>
                    </a:lnTo>
                    <a:lnTo>
                      <a:pt x="27" y="8"/>
                    </a:lnTo>
                    <a:lnTo>
                      <a:pt x="37" y="3"/>
                    </a:lnTo>
                    <a:lnTo>
                      <a:pt x="47" y="0"/>
                    </a:lnTo>
                    <a:lnTo>
                      <a:pt x="38" y="0"/>
                    </a:lnTo>
                    <a:lnTo>
                      <a:pt x="28" y="3"/>
                    </a:lnTo>
                    <a:lnTo>
                      <a:pt x="20" y="6"/>
                    </a:lnTo>
                    <a:lnTo>
                      <a:pt x="13" y="11"/>
                    </a:lnTo>
                    <a:lnTo>
                      <a:pt x="7" y="16"/>
                    </a:lnTo>
                    <a:lnTo>
                      <a:pt x="4" y="23"/>
                    </a:lnTo>
                    <a:lnTo>
                      <a:pt x="0" y="31"/>
                    </a:lnTo>
                    <a:lnTo>
                      <a:pt x="0" y="38"/>
                    </a:lnTo>
                    <a:lnTo>
                      <a:pt x="1" y="48"/>
                    </a:lnTo>
                    <a:lnTo>
                      <a:pt x="5" y="56"/>
                    </a:lnTo>
                    <a:lnTo>
                      <a:pt x="12" y="65"/>
                    </a:lnTo>
                    <a:lnTo>
                      <a:pt x="21" y="71"/>
                    </a:lnTo>
                    <a:lnTo>
                      <a:pt x="21" y="71"/>
                    </a:lnTo>
                    <a:close/>
                    <a:moveTo>
                      <a:pt x="238" y="51"/>
                    </a:moveTo>
                    <a:lnTo>
                      <a:pt x="285" y="46"/>
                    </a:lnTo>
                    <a:lnTo>
                      <a:pt x="330" y="44"/>
                    </a:lnTo>
                    <a:lnTo>
                      <a:pt x="377" y="46"/>
                    </a:lnTo>
                    <a:lnTo>
                      <a:pt x="423" y="50"/>
                    </a:lnTo>
                    <a:lnTo>
                      <a:pt x="467" y="58"/>
                    </a:lnTo>
                    <a:lnTo>
                      <a:pt x="510" y="69"/>
                    </a:lnTo>
                    <a:lnTo>
                      <a:pt x="553" y="82"/>
                    </a:lnTo>
                    <a:lnTo>
                      <a:pt x="592" y="99"/>
                    </a:lnTo>
                    <a:lnTo>
                      <a:pt x="555" y="78"/>
                    </a:lnTo>
                    <a:lnTo>
                      <a:pt x="535" y="69"/>
                    </a:lnTo>
                    <a:lnTo>
                      <a:pt x="514" y="62"/>
                    </a:lnTo>
                    <a:lnTo>
                      <a:pt x="493" y="54"/>
                    </a:lnTo>
                    <a:lnTo>
                      <a:pt x="471" y="48"/>
                    </a:lnTo>
                    <a:lnTo>
                      <a:pt x="448" y="44"/>
                    </a:lnTo>
                    <a:lnTo>
                      <a:pt x="425" y="40"/>
                    </a:lnTo>
                    <a:lnTo>
                      <a:pt x="402" y="38"/>
                    </a:lnTo>
                    <a:lnTo>
                      <a:pt x="378" y="36"/>
                    </a:lnTo>
                    <a:lnTo>
                      <a:pt x="355" y="36"/>
                    </a:lnTo>
                    <a:lnTo>
                      <a:pt x="331" y="37"/>
                    </a:lnTo>
                    <a:lnTo>
                      <a:pt x="308" y="39"/>
                    </a:lnTo>
                    <a:lnTo>
                      <a:pt x="285" y="42"/>
                    </a:lnTo>
                    <a:lnTo>
                      <a:pt x="261" y="46"/>
                    </a:lnTo>
                    <a:lnTo>
                      <a:pt x="238" y="51"/>
                    </a:lnTo>
                    <a:lnTo>
                      <a:pt x="238" y="51"/>
                    </a:lnTo>
                    <a:close/>
                    <a:moveTo>
                      <a:pt x="865" y="139"/>
                    </a:moveTo>
                    <a:lnTo>
                      <a:pt x="940" y="114"/>
                    </a:lnTo>
                    <a:lnTo>
                      <a:pt x="935" y="128"/>
                    </a:lnTo>
                    <a:lnTo>
                      <a:pt x="929" y="141"/>
                    </a:lnTo>
                    <a:lnTo>
                      <a:pt x="922" y="154"/>
                    </a:lnTo>
                    <a:lnTo>
                      <a:pt x="914" y="167"/>
                    </a:lnTo>
                    <a:lnTo>
                      <a:pt x="894" y="191"/>
                    </a:lnTo>
                    <a:lnTo>
                      <a:pt x="871" y="212"/>
                    </a:lnTo>
                    <a:lnTo>
                      <a:pt x="890" y="192"/>
                    </a:lnTo>
                    <a:lnTo>
                      <a:pt x="906" y="170"/>
                    </a:lnTo>
                    <a:lnTo>
                      <a:pt x="918" y="146"/>
                    </a:lnTo>
                    <a:lnTo>
                      <a:pt x="926" y="121"/>
                    </a:lnTo>
                    <a:lnTo>
                      <a:pt x="926" y="121"/>
                    </a:lnTo>
                    <a:lnTo>
                      <a:pt x="865" y="139"/>
                    </a:lnTo>
                    <a:lnTo>
                      <a:pt x="865" y="139"/>
                    </a:lnTo>
                    <a:close/>
                    <a:moveTo>
                      <a:pt x="249" y="490"/>
                    </a:moveTo>
                    <a:lnTo>
                      <a:pt x="278" y="466"/>
                    </a:lnTo>
                    <a:lnTo>
                      <a:pt x="307" y="442"/>
                    </a:lnTo>
                    <a:lnTo>
                      <a:pt x="338" y="420"/>
                    </a:lnTo>
                    <a:lnTo>
                      <a:pt x="371" y="400"/>
                    </a:lnTo>
                    <a:lnTo>
                      <a:pt x="406" y="381"/>
                    </a:lnTo>
                    <a:lnTo>
                      <a:pt x="441" y="365"/>
                    </a:lnTo>
                    <a:lnTo>
                      <a:pt x="478" y="349"/>
                    </a:lnTo>
                    <a:lnTo>
                      <a:pt x="515" y="336"/>
                    </a:lnTo>
                    <a:lnTo>
                      <a:pt x="515" y="336"/>
                    </a:lnTo>
                    <a:lnTo>
                      <a:pt x="475" y="345"/>
                    </a:lnTo>
                    <a:lnTo>
                      <a:pt x="437" y="359"/>
                    </a:lnTo>
                    <a:lnTo>
                      <a:pt x="400" y="374"/>
                    </a:lnTo>
                    <a:lnTo>
                      <a:pt x="365" y="393"/>
                    </a:lnTo>
                    <a:lnTo>
                      <a:pt x="333" y="413"/>
                    </a:lnTo>
                    <a:lnTo>
                      <a:pt x="302" y="437"/>
                    </a:lnTo>
                    <a:lnTo>
                      <a:pt x="274" y="463"/>
                    </a:lnTo>
                    <a:lnTo>
                      <a:pt x="249" y="490"/>
                    </a:lnTo>
                    <a:lnTo>
                      <a:pt x="249" y="490"/>
                    </a:lnTo>
                    <a:close/>
                    <a:moveTo>
                      <a:pt x="104" y="191"/>
                    </a:moveTo>
                    <a:lnTo>
                      <a:pt x="121" y="241"/>
                    </a:lnTo>
                    <a:lnTo>
                      <a:pt x="136" y="292"/>
                    </a:lnTo>
                    <a:lnTo>
                      <a:pt x="150" y="341"/>
                    </a:lnTo>
                    <a:lnTo>
                      <a:pt x="162" y="392"/>
                    </a:lnTo>
                    <a:lnTo>
                      <a:pt x="172" y="442"/>
                    </a:lnTo>
                    <a:lnTo>
                      <a:pt x="182" y="493"/>
                    </a:lnTo>
                    <a:lnTo>
                      <a:pt x="190" y="543"/>
                    </a:lnTo>
                    <a:lnTo>
                      <a:pt x="196" y="594"/>
                    </a:lnTo>
                    <a:lnTo>
                      <a:pt x="200" y="644"/>
                    </a:lnTo>
                    <a:lnTo>
                      <a:pt x="204" y="695"/>
                    </a:lnTo>
                    <a:lnTo>
                      <a:pt x="205" y="745"/>
                    </a:lnTo>
                    <a:lnTo>
                      <a:pt x="205" y="797"/>
                    </a:lnTo>
                    <a:lnTo>
                      <a:pt x="204" y="847"/>
                    </a:lnTo>
                    <a:lnTo>
                      <a:pt x="202" y="898"/>
                    </a:lnTo>
                    <a:lnTo>
                      <a:pt x="197" y="948"/>
                    </a:lnTo>
                    <a:lnTo>
                      <a:pt x="191" y="999"/>
                    </a:lnTo>
                    <a:lnTo>
                      <a:pt x="191" y="999"/>
                    </a:lnTo>
                    <a:lnTo>
                      <a:pt x="191" y="898"/>
                    </a:lnTo>
                    <a:lnTo>
                      <a:pt x="187" y="797"/>
                    </a:lnTo>
                    <a:lnTo>
                      <a:pt x="182" y="696"/>
                    </a:lnTo>
                    <a:lnTo>
                      <a:pt x="172" y="595"/>
                    </a:lnTo>
                    <a:lnTo>
                      <a:pt x="161" y="494"/>
                    </a:lnTo>
                    <a:lnTo>
                      <a:pt x="144" y="393"/>
                    </a:lnTo>
                    <a:lnTo>
                      <a:pt x="125" y="292"/>
                    </a:lnTo>
                    <a:lnTo>
                      <a:pt x="104" y="191"/>
                    </a:lnTo>
                    <a:lnTo>
                      <a:pt x="104" y="191"/>
                    </a:lnTo>
                    <a:close/>
                    <a:moveTo>
                      <a:pt x="211" y="985"/>
                    </a:moveTo>
                    <a:lnTo>
                      <a:pt x="214" y="989"/>
                    </a:lnTo>
                    <a:lnTo>
                      <a:pt x="220" y="994"/>
                    </a:lnTo>
                    <a:lnTo>
                      <a:pt x="227" y="997"/>
                    </a:lnTo>
                    <a:lnTo>
                      <a:pt x="235" y="1000"/>
                    </a:lnTo>
                    <a:lnTo>
                      <a:pt x="254" y="1003"/>
                    </a:lnTo>
                    <a:lnTo>
                      <a:pt x="264" y="1003"/>
                    </a:lnTo>
                    <a:lnTo>
                      <a:pt x="274" y="1002"/>
                    </a:lnTo>
                    <a:lnTo>
                      <a:pt x="292" y="998"/>
                    </a:lnTo>
                    <a:lnTo>
                      <a:pt x="286" y="1001"/>
                    </a:lnTo>
                    <a:lnTo>
                      <a:pt x="280" y="1004"/>
                    </a:lnTo>
                    <a:lnTo>
                      <a:pt x="265" y="1008"/>
                    </a:lnTo>
                    <a:lnTo>
                      <a:pt x="247" y="1008"/>
                    </a:lnTo>
                    <a:lnTo>
                      <a:pt x="231" y="1005"/>
                    </a:lnTo>
                    <a:lnTo>
                      <a:pt x="221" y="1001"/>
                    </a:lnTo>
                    <a:lnTo>
                      <a:pt x="216" y="997"/>
                    </a:lnTo>
                    <a:lnTo>
                      <a:pt x="211" y="991"/>
                    </a:lnTo>
                    <a:lnTo>
                      <a:pt x="211" y="985"/>
                    </a:lnTo>
                    <a:lnTo>
                      <a:pt x="211" y="985"/>
                    </a:lnTo>
                    <a:close/>
                    <a:moveTo>
                      <a:pt x="212" y="968"/>
                    </a:moveTo>
                    <a:lnTo>
                      <a:pt x="216" y="973"/>
                    </a:lnTo>
                    <a:lnTo>
                      <a:pt x="220" y="977"/>
                    </a:lnTo>
                    <a:lnTo>
                      <a:pt x="226" y="981"/>
                    </a:lnTo>
                    <a:lnTo>
                      <a:pt x="234" y="986"/>
                    </a:lnTo>
                    <a:lnTo>
                      <a:pt x="252" y="990"/>
                    </a:lnTo>
                    <a:lnTo>
                      <a:pt x="262" y="991"/>
                    </a:lnTo>
                    <a:lnTo>
                      <a:pt x="273" y="991"/>
                    </a:lnTo>
                    <a:lnTo>
                      <a:pt x="290" y="988"/>
                    </a:lnTo>
                    <a:lnTo>
                      <a:pt x="285" y="991"/>
                    </a:lnTo>
                    <a:lnTo>
                      <a:pt x="278" y="993"/>
                    </a:lnTo>
                    <a:lnTo>
                      <a:pt x="262" y="996"/>
                    </a:lnTo>
                    <a:lnTo>
                      <a:pt x="246" y="995"/>
                    </a:lnTo>
                    <a:lnTo>
                      <a:pt x="230" y="991"/>
                    </a:lnTo>
                    <a:lnTo>
                      <a:pt x="220" y="986"/>
                    </a:lnTo>
                    <a:lnTo>
                      <a:pt x="214" y="980"/>
                    </a:lnTo>
                    <a:lnTo>
                      <a:pt x="212" y="974"/>
                    </a:lnTo>
                    <a:lnTo>
                      <a:pt x="212" y="968"/>
                    </a:lnTo>
                    <a:lnTo>
                      <a:pt x="212" y="968"/>
                    </a:lnTo>
                    <a:close/>
                    <a:moveTo>
                      <a:pt x="214" y="949"/>
                    </a:moveTo>
                    <a:lnTo>
                      <a:pt x="217" y="955"/>
                    </a:lnTo>
                    <a:lnTo>
                      <a:pt x="221" y="960"/>
                    </a:lnTo>
                    <a:lnTo>
                      <a:pt x="227" y="965"/>
                    </a:lnTo>
                    <a:lnTo>
                      <a:pt x="234" y="969"/>
                    </a:lnTo>
                    <a:lnTo>
                      <a:pt x="252" y="974"/>
                    </a:lnTo>
                    <a:lnTo>
                      <a:pt x="262" y="976"/>
                    </a:lnTo>
                    <a:lnTo>
                      <a:pt x="273" y="976"/>
                    </a:lnTo>
                    <a:lnTo>
                      <a:pt x="290" y="975"/>
                    </a:lnTo>
                    <a:lnTo>
                      <a:pt x="278" y="979"/>
                    </a:lnTo>
                    <a:lnTo>
                      <a:pt x="261" y="981"/>
                    </a:lnTo>
                    <a:lnTo>
                      <a:pt x="245" y="979"/>
                    </a:lnTo>
                    <a:lnTo>
                      <a:pt x="230" y="974"/>
                    </a:lnTo>
                    <a:lnTo>
                      <a:pt x="221" y="968"/>
                    </a:lnTo>
                    <a:lnTo>
                      <a:pt x="216" y="962"/>
                    </a:lnTo>
                    <a:lnTo>
                      <a:pt x="213" y="956"/>
                    </a:lnTo>
                    <a:lnTo>
                      <a:pt x="214" y="949"/>
                    </a:lnTo>
                    <a:lnTo>
                      <a:pt x="214" y="94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226885" name="Freeform 133"/>
              <p:cNvSpPr>
                <a:spLocks/>
              </p:cNvSpPr>
              <p:nvPr/>
            </p:nvSpPr>
            <p:spPr bwMode="auto">
              <a:xfrm>
                <a:off x="2140" y="501"/>
                <a:ext cx="12" cy="9"/>
              </a:xfrm>
              <a:custGeom>
                <a:avLst/>
                <a:gdLst>
                  <a:gd name="T0" fmla="*/ 0 w 47"/>
                  <a:gd name="T1" fmla="*/ 0 h 34"/>
                  <a:gd name="T2" fmla="*/ 7 w 47"/>
                  <a:gd name="T3" fmla="*/ 0 h 34"/>
                  <a:gd name="T4" fmla="*/ 15 w 47"/>
                  <a:gd name="T5" fmla="*/ 0 h 34"/>
                  <a:gd name="T6" fmla="*/ 22 w 47"/>
                  <a:gd name="T7" fmla="*/ 1 h 34"/>
                  <a:gd name="T8" fmla="*/ 28 w 47"/>
                  <a:gd name="T9" fmla="*/ 4 h 34"/>
                  <a:gd name="T10" fmla="*/ 40 w 47"/>
                  <a:gd name="T11" fmla="*/ 11 h 34"/>
                  <a:gd name="T12" fmla="*/ 43 w 47"/>
                  <a:gd name="T13" fmla="*/ 16 h 34"/>
                  <a:gd name="T14" fmla="*/ 45 w 47"/>
                  <a:gd name="T15" fmla="*/ 22 h 34"/>
                  <a:gd name="T16" fmla="*/ 47 w 47"/>
                  <a:gd name="T17" fmla="*/ 28 h 34"/>
                  <a:gd name="T18" fmla="*/ 47 w 47"/>
                  <a:gd name="T19" fmla="*/ 34 h 34"/>
                  <a:gd name="T20" fmla="*/ 38 w 47"/>
                  <a:gd name="T21" fmla="*/ 23 h 34"/>
                  <a:gd name="T22" fmla="*/ 28 w 47"/>
                  <a:gd name="T23" fmla="*/ 12 h 34"/>
                  <a:gd name="T24" fmla="*/ 15 w 47"/>
                  <a:gd name="T25" fmla="*/ 5 h 34"/>
                  <a:gd name="T26" fmla="*/ 0 w 47"/>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34">
                    <a:moveTo>
                      <a:pt x="0" y="0"/>
                    </a:moveTo>
                    <a:lnTo>
                      <a:pt x="7" y="0"/>
                    </a:lnTo>
                    <a:lnTo>
                      <a:pt x="15" y="0"/>
                    </a:lnTo>
                    <a:lnTo>
                      <a:pt x="22" y="1"/>
                    </a:lnTo>
                    <a:lnTo>
                      <a:pt x="28" y="4"/>
                    </a:lnTo>
                    <a:lnTo>
                      <a:pt x="40" y="11"/>
                    </a:lnTo>
                    <a:lnTo>
                      <a:pt x="43" y="16"/>
                    </a:lnTo>
                    <a:lnTo>
                      <a:pt x="45" y="22"/>
                    </a:lnTo>
                    <a:lnTo>
                      <a:pt x="47" y="28"/>
                    </a:lnTo>
                    <a:lnTo>
                      <a:pt x="47" y="34"/>
                    </a:lnTo>
                    <a:lnTo>
                      <a:pt x="38" y="23"/>
                    </a:lnTo>
                    <a:lnTo>
                      <a:pt x="28" y="12"/>
                    </a:lnTo>
                    <a:lnTo>
                      <a:pt x="15" y="5"/>
                    </a:lnTo>
                    <a:lnTo>
                      <a:pt x="0" y="0"/>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226886" name="Freeform 134"/>
              <p:cNvSpPr>
                <a:spLocks noEditPoints="1"/>
              </p:cNvSpPr>
              <p:nvPr/>
            </p:nvSpPr>
            <p:spPr bwMode="auto">
              <a:xfrm>
                <a:off x="2144" y="512"/>
                <a:ext cx="208" cy="118"/>
              </a:xfrm>
              <a:custGeom>
                <a:avLst/>
                <a:gdLst>
                  <a:gd name="T0" fmla="*/ 157 w 832"/>
                  <a:gd name="T1" fmla="*/ 161 h 476"/>
                  <a:gd name="T2" fmla="*/ 185 w 832"/>
                  <a:gd name="T3" fmla="*/ 251 h 476"/>
                  <a:gd name="T4" fmla="*/ 188 w 832"/>
                  <a:gd name="T5" fmla="*/ 346 h 476"/>
                  <a:gd name="T6" fmla="*/ 197 w 832"/>
                  <a:gd name="T7" fmla="*/ 281 h 476"/>
                  <a:gd name="T8" fmla="*/ 177 w 832"/>
                  <a:gd name="T9" fmla="*/ 187 h 476"/>
                  <a:gd name="T10" fmla="*/ 124 w 832"/>
                  <a:gd name="T11" fmla="*/ 107 h 476"/>
                  <a:gd name="T12" fmla="*/ 812 w 832"/>
                  <a:gd name="T13" fmla="*/ 106 h 476"/>
                  <a:gd name="T14" fmla="*/ 748 w 832"/>
                  <a:gd name="T15" fmla="*/ 126 h 476"/>
                  <a:gd name="T16" fmla="*/ 681 w 832"/>
                  <a:gd name="T17" fmla="*/ 132 h 476"/>
                  <a:gd name="T18" fmla="*/ 615 w 832"/>
                  <a:gd name="T19" fmla="*/ 125 h 476"/>
                  <a:gd name="T20" fmla="*/ 553 w 832"/>
                  <a:gd name="T21" fmla="*/ 105 h 476"/>
                  <a:gd name="T22" fmla="*/ 496 w 832"/>
                  <a:gd name="T23" fmla="*/ 73 h 476"/>
                  <a:gd name="T24" fmla="*/ 414 w 832"/>
                  <a:gd name="T25" fmla="*/ 37 h 476"/>
                  <a:gd name="T26" fmla="*/ 328 w 832"/>
                  <a:gd name="T27" fmla="*/ 16 h 476"/>
                  <a:gd name="T28" fmla="*/ 237 w 832"/>
                  <a:gd name="T29" fmla="*/ 8 h 476"/>
                  <a:gd name="T30" fmla="*/ 147 w 832"/>
                  <a:gd name="T31" fmla="*/ 16 h 476"/>
                  <a:gd name="T32" fmla="*/ 58 w 832"/>
                  <a:gd name="T33" fmla="*/ 38 h 476"/>
                  <a:gd name="T34" fmla="*/ 88 w 832"/>
                  <a:gd name="T35" fmla="*/ 26 h 476"/>
                  <a:gd name="T36" fmla="*/ 178 w 832"/>
                  <a:gd name="T37" fmla="*/ 5 h 476"/>
                  <a:gd name="T38" fmla="*/ 269 w 832"/>
                  <a:gd name="T39" fmla="*/ 0 h 476"/>
                  <a:gd name="T40" fmla="*/ 359 w 832"/>
                  <a:gd name="T41" fmla="*/ 11 h 476"/>
                  <a:gd name="T42" fmla="*/ 447 w 832"/>
                  <a:gd name="T43" fmla="*/ 36 h 476"/>
                  <a:gd name="T44" fmla="*/ 519 w 832"/>
                  <a:gd name="T45" fmla="*/ 72 h 476"/>
                  <a:gd name="T46" fmla="*/ 578 w 832"/>
                  <a:gd name="T47" fmla="*/ 98 h 476"/>
                  <a:gd name="T48" fmla="*/ 640 w 832"/>
                  <a:gd name="T49" fmla="*/ 113 h 476"/>
                  <a:gd name="T50" fmla="*/ 704 w 832"/>
                  <a:gd name="T51" fmla="*/ 118 h 476"/>
                  <a:gd name="T52" fmla="*/ 769 w 832"/>
                  <a:gd name="T53" fmla="*/ 113 h 476"/>
                  <a:gd name="T54" fmla="*/ 832 w 832"/>
                  <a:gd name="T55" fmla="*/ 97 h 476"/>
                  <a:gd name="T56" fmla="*/ 164 w 832"/>
                  <a:gd name="T57" fmla="*/ 427 h 476"/>
                  <a:gd name="T58" fmla="*/ 225 w 832"/>
                  <a:gd name="T59" fmla="*/ 372 h 476"/>
                  <a:gd name="T60" fmla="*/ 292 w 832"/>
                  <a:gd name="T61" fmla="*/ 328 h 476"/>
                  <a:gd name="T62" fmla="*/ 369 w 832"/>
                  <a:gd name="T63" fmla="*/ 295 h 476"/>
                  <a:gd name="T64" fmla="*/ 449 w 832"/>
                  <a:gd name="T65" fmla="*/ 272 h 476"/>
                  <a:gd name="T66" fmla="*/ 535 w 832"/>
                  <a:gd name="T67" fmla="*/ 261 h 476"/>
                  <a:gd name="T68" fmla="*/ 601 w 832"/>
                  <a:gd name="T69" fmla="*/ 247 h 476"/>
                  <a:gd name="T70" fmla="*/ 703 w 832"/>
                  <a:gd name="T71" fmla="*/ 201 h 476"/>
                  <a:gd name="T72" fmla="*/ 803 w 832"/>
                  <a:gd name="T73" fmla="*/ 118 h 476"/>
                  <a:gd name="T74" fmla="*/ 804 w 832"/>
                  <a:gd name="T75" fmla="*/ 121 h 476"/>
                  <a:gd name="T76" fmla="*/ 721 w 832"/>
                  <a:gd name="T77" fmla="*/ 200 h 476"/>
                  <a:gd name="T78" fmla="*/ 661 w 832"/>
                  <a:gd name="T79" fmla="*/ 235 h 476"/>
                  <a:gd name="T80" fmla="*/ 594 w 832"/>
                  <a:gd name="T81" fmla="*/ 261 h 476"/>
                  <a:gd name="T82" fmla="*/ 523 w 832"/>
                  <a:gd name="T83" fmla="*/ 276 h 476"/>
                  <a:gd name="T84" fmla="*/ 442 w 832"/>
                  <a:gd name="T85" fmla="*/ 286 h 476"/>
                  <a:gd name="T86" fmla="*/ 364 w 832"/>
                  <a:gd name="T87" fmla="*/ 306 h 476"/>
                  <a:gd name="T88" fmla="*/ 290 w 832"/>
                  <a:gd name="T89" fmla="*/ 337 h 476"/>
                  <a:gd name="T90" fmla="*/ 223 w 832"/>
                  <a:gd name="T91" fmla="*/ 379 h 476"/>
                  <a:gd name="T92" fmla="*/ 145 w 832"/>
                  <a:gd name="T93" fmla="*/ 447 h 476"/>
                  <a:gd name="T94" fmla="*/ 36 w 832"/>
                  <a:gd name="T95" fmla="*/ 46 h 476"/>
                  <a:gd name="T96" fmla="*/ 88 w 832"/>
                  <a:gd name="T97" fmla="*/ 87 h 476"/>
                  <a:gd name="T98" fmla="*/ 136 w 832"/>
                  <a:gd name="T99" fmla="*/ 157 h 476"/>
                  <a:gd name="T100" fmla="*/ 165 w 832"/>
                  <a:gd name="T101" fmla="*/ 235 h 476"/>
                  <a:gd name="T102" fmla="*/ 174 w 832"/>
                  <a:gd name="T103" fmla="*/ 316 h 476"/>
                  <a:gd name="T104" fmla="*/ 163 w 832"/>
                  <a:gd name="T105" fmla="*/ 397 h 476"/>
                  <a:gd name="T106" fmla="*/ 129 w 832"/>
                  <a:gd name="T107" fmla="*/ 476 h 476"/>
                  <a:gd name="T108" fmla="*/ 143 w 832"/>
                  <a:gd name="T109" fmla="*/ 426 h 476"/>
                  <a:gd name="T110" fmla="*/ 152 w 832"/>
                  <a:gd name="T111" fmla="*/ 352 h 476"/>
                  <a:gd name="T112" fmla="*/ 147 w 832"/>
                  <a:gd name="T113" fmla="*/ 277 h 476"/>
                  <a:gd name="T114" fmla="*/ 130 w 832"/>
                  <a:gd name="T115" fmla="*/ 203 h 476"/>
                  <a:gd name="T116" fmla="*/ 99 w 832"/>
                  <a:gd name="T117" fmla="*/ 132 h 476"/>
                  <a:gd name="T118" fmla="*/ 56 w 832"/>
                  <a:gd name="T119" fmla="*/ 72 h 476"/>
                  <a:gd name="T120" fmla="*/ 0 w 832"/>
                  <a:gd name="T121" fmla="*/ 3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2" h="476">
                    <a:moveTo>
                      <a:pt x="124" y="107"/>
                    </a:moveTo>
                    <a:lnTo>
                      <a:pt x="142" y="133"/>
                    </a:lnTo>
                    <a:lnTo>
                      <a:pt x="157" y="161"/>
                    </a:lnTo>
                    <a:lnTo>
                      <a:pt x="168" y="190"/>
                    </a:lnTo>
                    <a:lnTo>
                      <a:pt x="179" y="220"/>
                    </a:lnTo>
                    <a:lnTo>
                      <a:pt x="185" y="251"/>
                    </a:lnTo>
                    <a:lnTo>
                      <a:pt x="190" y="282"/>
                    </a:lnTo>
                    <a:lnTo>
                      <a:pt x="191" y="314"/>
                    </a:lnTo>
                    <a:lnTo>
                      <a:pt x="188" y="346"/>
                    </a:lnTo>
                    <a:lnTo>
                      <a:pt x="188" y="346"/>
                    </a:lnTo>
                    <a:lnTo>
                      <a:pt x="194" y="313"/>
                    </a:lnTo>
                    <a:lnTo>
                      <a:pt x="197" y="281"/>
                    </a:lnTo>
                    <a:lnTo>
                      <a:pt x="194" y="249"/>
                    </a:lnTo>
                    <a:lnTo>
                      <a:pt x="187" y="218"/>
                    </a:lnTo>
                    <a:lnTo>
                      <a:pt x="177" y="187"/>
                    </a:lnTo>
                    <a:lnTo>
                      <a:pt x="163" y="159"/>
                    </a:lnTo>
                    <a:lnTo>
                      <a:pt x="145" y="131"/>
                    </a:lnTo>
                    <a:lnTo>
                      <a:pt x="124" y="107"/>
                    </a:lnTo>
                    <a:lnTo>
                      <a:pt x="124" y="107"/>
                    </a:lnTo>
                    <a:close/>
                    <a:moveTo>
                      <a:pt x="832" y="97"/>
                    </a:moveTo>
                    <a:lnTo>
                      <a:pt x="812" y="106"/>
                    </a:lnTo>
                    <a:lnTo>
                      <a:pt x="791" y="115"/>
                    </a:lnTo>
                    <a:lnTo>
                      <a:pt x="769" y="121"/>
                    </a:lnTo>
                    <a:lnTo>
                      <a:pt x="748" y="126"/>
                    </a:lnTo>
                    <a:lnTo>
                      <a:pt x="725" y="129"/>
                    </a:lnTo>
                    <a:lnTo>
                      <a:pt x="703" y="131"/>
                    </a:lnTo>
                    <a:lnTo>
                      <a:pt x="681" y="132"/>
                    </a:lnTo>
                    <a:lnTo>
                      <a:pt x="659" y="131"/>
                    </a:lnTo>
                    <a:lnTo>
                      <a:pt x="638" y="129"/>
                    </a:lnTo>
                    <a:lnTo>
                      <a:pt x="615" y="125"/>
                    </a:lnTo>
                    <a:lnTo>
                      <a:pt x="594" y="120"/>
                    </a:lnTo>
                    <a:lnTo>
                      <a:pt x="573" y="114"/>
                    </a:lnTo>
                    <a:lnTo>
                      <a:pt x="553" y="105"/>
                    </a:lnTo>
                    <a:lnTo>
                      <a:pt x="534" y="96"/>
                    </a:lnTo>
                    <a:lnTo>
                      <a:pt x="515" y="86"/>
                    </a:lnTo>
                    <a:lnTo>
                      <a:pt x="496" y="73"/>
                    </a:lnTo>
                    <a:lnTo>
                      <a:pt x="469" y="60"/>
                    </a:lnTo>
                    <a:lnTo>
                      <a:pt x="442" y="48"/>
                    </a:lnTo>
                    <a:lnTo>
                      <a:pt x="414" y="37"/>
                    </a:lnTo>
                    <a:lnTo>
                      <a:pt x="386" y="29"/>
                    </a:lnTo>
                    <a:lnTo>
                      <a:pt x="357" y="21"/>
                    </a:lnTo>
                    <a:lnTo>
                      <a:pt x="328" y="16"/>
                    </a:lnTo>
                    <a:lnTo>
                      <a:pt x="298" y="12"/>
                    </a:lnTo>
                    <a:lnTo>
                      <a:pt x="268" y="10"/>
                    </a:lnTo>
                    <a:lnTo>
                      <a:pt x="237" y="8"/>
                    </a:lnTo>
                    <a:lnTo>
                      <a:pt x="208" y="10"/>
                    </a:lnTo>
                    <a:lnTo>
                      <a:pt x="178" y="12"/>
                    </a:lnTo>
                    <a:lnTo>
                      <a:pt x="147" y="16"/>
                    </a:lnTo>
                    <a:lnTo>
                      <a:pt x="118" y="22"/>
                    </a:lnTo>
                    <a:lnTo>
                      <a:pt x="88" y="29"/>
                    </a:lnTo>
                    <a:lnTo>
                      <a:pt x="58" y="38"/>
                    </a:lnTo>
                    <a:lnTo>
                      <a:pt x="30" y="49"/>
                    </a:lnTo>
                    <a:lnTo>
                      <a:pt x="58" y="37"/>
                    </a:lnTo>
                    <a:lnTo>
                      <a:pt x="88" y="26"/>
                    </a:lnTo>
                    <a:lnTo>
                      <a:pt x="118" y="18"/>
                    </a:lnTo>
                    <a:lnTo>
                      <a:pt x="147" y="11"/>
                    </a:lnTo>
                    <a:lnTo>
                      <a:pt x="178" y="5"/>
                    </a:lnTo>
                    <a:lnTo>
                      <a:pt x="208" y="2"/>
                    </a:lnTo>
                    <a:lnTo>
                      <a:pt x="239" y="0"/>
                    </a:lnTo>
                    <a:lnTo>
                      <a:pt x="269" y="0"/>
                    </a:lnTo>
                    <a:lnTo>
                      <a:pt x="300" y="2"/>
                    </a:lnTo>
                    <a:lnTo>
                      <a:pt x="330" y="5"/>
                    </a:lnTo>
                    <a:lnTo>
                      <a:pt x="359" y="11"/>
                    </a:lnTo>
                    <a:lnTo>
                      <a:pt x="390" y="18"/>
                    </a:lnTo>
                    <a:lnTo>
                      <a:pt x="418" y="26"/>
                    </a:lnTo>
                    <a:lnTo>
                      <a:pt x="447" y="36"/>
                    </a:lnTo>
                    <a:lnTo>
                      <a:pt x="475" y="49"/>
                    </a:lnTo>
                    <a:lnTo>
                      <a:pt x="502" y="62"/>
                    </a:lnTo>
                    <a:lnTo>
                      <a:pt x="519" y="72"/>
                    </a:lnTo>
                    <a:lnTo>
                      <a:pt x="538" y="82"/>
                    </a:lnTo>
                    <a:lnTo>
                      <a:pt x="558" y="90"/>
                    </a:lnTo>
                    <a:lnTo>
                      <a:pt x="578" y="98"/>
                    </a:lnTo>
                    <a:lnTo>
                      <a:pt x="598" y="104"/>
                    </a:lnTo>
                    <a:lnTo>
                      <a:pt x="619" y="109"/>
                    </a:lnTo>
                    <a:lnTo>
                      <a:pt x="640" y="113"/>
                    </a:lnTo>
                    <a:lnTo>
                      <a:pt x="661" y="116"/>
                    </a:lnTo>
                    <a:lnTo>
                      <a:pt x="682" y="118"/>
                    </a:lnTo>
                    <a:lnTo>
                      <a:pt x="704" y="118"/>
                    </a:lnTo>
                    <a:lnTo>
                      <a:pt x="725" y="118"/>
                    </a:lnTo>
                    <a:lnTo>
                      <a:pt x="746" y="116"/>
                    </a:lnTo>
                    <a:lnTo>
                      <a:pt x="769" y="113"/>
                    </a:lnTo>
                    <a:lnTo>
                      <a:pt x="790" y="109"/>
                    </a:lnTo>
                    <a:lnTo>
                      <a:pt x="811" y="103"/>
                    </a:lnTo>
                    <a:lnTo>
                      <a:pt x="832" y="97"/>
                    </a:lnTo>
                    <a:lnTo>
                      <a:pt x="832" y="97"/>
                    </a:lnTo>
                    <a:close/>
                    <a:moveTo>
                      <a:pt x="145" y="447"/>
                    </a:moveTo>
                    <a:lnTo>
                      <a:pt x="164" y="427"/>
                    </a:lnTo>
                    <a:lnTo>
                      <a:pt x="183" y="408"/>
                    </a:lnTo>
                    <a:lnTo>
                      <a:pt x="202" y="390"/>
                    </a:lnTo>
                    <a:lnTo>
                      <a:pt x="225" y="372"/>
                    </a:lnTo>
                    <a:lnTo>
                      <a:pt x="246" y="357"/>
                    </a:lnTo>
                    <a:lnTo>
                      <a:pt x="269" y="343"/>
                    </a:lnTo>
                    <a:lnTo>
                      <a:pt x="292" y="328"/>
                    </a:lnTo>
                    <a:lnTo>
                      <a:pt x="317" y="316"/>
                    </a:lnTo>
                    <a:lnTo>
                      <a:pt x="343" y="304"/>
                    </a:lnTo>
                    <a:lnTo>
                      <a:pt x="369" y="295"/>
                    </a:lnTo>
                    <a:lnTo>
                      <a:pt x="395" y="286"/>
                    </a:lnTo>
                    <a:lnTo>
                      <a:pt x="422" y="279"/>
                    </a:lnTo>
                    <a:lnTo>
                      <a:pt x="449" y="272"/>
                    </a:lnTo>
                    <a:lnTo>
                      <a:pt x="477" y="267"/>
                    </a:lnTo>
                    <a:lnTo>
                      <a:pt x="505" y="263"/>
                    </a:lnTo>
                    <a:lnTo>
                      <a:pt x="535" y="261"/>
                    </a:lnTo>
                    <a:lnTo>
                      <a:pt x="557" y="257"/>
                    </a:lnTo>
                    <a:lnTo>
                      <a:pt x="579" y="253"/>
                    </a:lnTo>
                    <a:lnTo>
                      <a:pt x="601" y="247"/>
                    </a:lnTo>
                    <a:lnTo>
                      <a:pt x="624" y="239"/>
                    </a:lnTo>
                    <a:lnTo>
                      <a:pt x="665" y="222"/>
                    </a:lnTo>
                    <a:lnTo>
                      <a:pt x="703" y="201"/>
                    </a:lnTo>
                    <a:lnTo>
                      <a:pt x="739" y="177"/>
                    </a:lnTo>
                    <a:lnTo>
                      <a:pt x="773" y="149"/>
                    </a:lnTo>
                    <a:lnTo>
                      <a:pt x="803" y="118"/>
                    </a:lnTo>
                    <a:lnTo>
                      <a:pt x="830" y="84"/>
                    </a:lnTo>
                    <a:lnTo>
                      <a:pt x="817" y="102"/>
                    </a:lnTo>
                    <a:lnTo>
                      <a:pt x="804" y="121"/>
                    </a:lnTo>
                    <a:lnTo>
                      <a:pt x="773" y="155"/>
                    </a:lnTo>
                    <a:lnTo>
                      <a:pt x="739" y="186"/>
                    </a:lnTo>
                    <a:lnTo>
                      <a:pt x="721" y="200"/>
                    </a:lnTo>
                    <a:lnTo>
                      <a:pt x="702" y="213"/>
                    </a:lnTo>
                    <a:lnTo>
                      <a:pt x="682" y="225"/>
                    </a:lnTo>
                    <a:lnTo>
                      <a:pt x="661" y="235"/>
                    </a:lnTo>
                    <a:lnTo>
                      <a:pt x="639" y="245"/>
                    </a:lnTo>
                    <a:lnTo>
                      <a:pt x="618" y="254"/>
                    </a:lnTo>
                    <a:lnTo>
                      <a:pt x="594" y="261"/>
                    </a:lnTo>
                    <a:lnTo>
                      <a:pt x="571" y="267"/>
                    </a:lnTo>
                    <a:lnTo>
                      <a:pt x="548" y="272"/>
                    </a:lnTo>
                    <a:lnTo>
                      <a:pt x="523" y="276"/>
                    </a:lnTo>
                    <a:lnTo>
                      <a:pt x="496" y="278"/>
                    </a:lnTo>
                    <a:lnTo>
                      <a:pt x="468" y="281"/>
                    </a:lnTo>
                    <a:lnTo>
                      <a:pt x="442" y="286"/>
                    </a:lnTo>
                    <a:lnTo>
                      <a:pt x="415" y="291"/>
                    </a:lnTo>
                    <a:lnTo>
                      <a:pt x="390" y="298"/>
                    </a:lnTo>
                    <a:lnTo>
                      <a:pt x="364" y="306"/>
                    </a:lnTo>
                    <a:lnTo>
                      <a:pt x="339" y="316"/>
                    </a:lnTo>
                    <a:lnTo>
                      <a:pt x="315" y="326"/>
                    </a:lnTo>
                    <a:lnTo>
                      <a:pt x="290" y="337"/>
                    </a:lnTo>
                    <a:lnTo>
                      <a:pt x="268" y="350"/>
                    </a:lnTo>
                    <a:lnTo>
                      <a:pt x="246" y="364"/>
                    </a:lnTo>
                    <a:lnTo>
                      <a:pt x="223" y="379"/>
                    </a:lnTo>
                    <a:lnTo>
                      <a:pt x="183" y="411"/>
                    </a:lnTo>
                    <a:lnTo>
                      <a:pt x="145" y="447"/>
                    </a:lnTo>
                    <a:lnTo>
                      <a:pt x="145" y="447"/>
                    </a:lnTo>
                    <a:close/>
                    <a:moveTo>
                      <a:pt x="0" y="35"/>
                    </a:moveTo>
                    <a:lnTo>
                      <a:pt x="19" y="39"/>
                    </a:lnTo>
                    <a:lnTo>
                      <a:pt x="36" y="46"/>
                    </a:lnTo>
                    <a:lnTo>
                      <a:pt x="53" y="55"/>
                    </a:lnTo>
                    <a:lnTo>
                      <a:pt x="67" y="65"/>
                    </a:lnTo>
                    <a:lnTo>
                      <a:pt x="88" y="87"/>
                    </a:lnTo>
                    <a:lnTo>
                      <a:pt x="105" y="110"/>
                    </a:lnTo>
                    <a:lnTo>
                      <a:pt x="122" y="133"/>
                    </a:lnTo>
                    <a:lnTo>
                      <a:pt x="136" y="157"/>
                    </a:lnTo>
                    <a:lnTo>
                      <a:pt x="147" y="183"/>
                    </a:lnTo>
                    <a:lnTo>
                      <a:pt x="158" y="209"/>
                    </a:lnTo>
                    <a:lnTo>
                      <a:pt x="165" y="235"/>
                    </a:lnTo>
                    <a:lnTo>
                      <a:pt x="171" y="262"/>
                    </a:lnTo>
                    <a:lnTo>
                      <a:pt x="173" y="289"/>
                    </a:lnTo>
                    <a:lnTo>
                      <a:pt x="174" y="316"/>
                    </a:lnTo>
                    <a:lnTo>
                      <a:pt x="172" y="344"/>
                    </a:lnTo>
                    <a:lnTo>
                      <a:pt x="168" y="370"/>
                    </a:lnTo>
                    <a:lnTo>
                      <a:pt x="163" y="397"/>
                    </a:lnTo>
                    <a:lnTo>
                      <a:pt x="153" y="424"/>
                    </a:lnTo>
                    <a:lnTo>
                      <a:pt x="143" y="450"/>
                    </a:lnTo>
                    <a:lnTo>
                      <a:pt x="129" y="476"/>
                    </a:lnTo>
                    <a:lnTo>
                      <a:pt x="129" y="476"/>
                    </a:lnTo>
                    <a:lnTo>
                      <a:pt x="137" y="451"/>
                    </a:lnTo>
                    <a:lnTo>
                      <a:pt x="143" y="426"/>
                    </a:lnTo>
                    <a:lnTo>
                      <a:pt x="147" y="401"/>
                    </a:lnTo>
                    <a:lnTo>
                      <a:pt x="151" y="377"/>
                    </a:lnTo>
                    <a:lnTo>
                      <a:pt x="152" y="352"/>
                    </a:lnTo>
                    <a:lnTo>
                      <a:pt x="152" y="326"/>
                    </a:lnTo>
                    <a:lnTo>
                      <a:pt x="151" y="301"/>
                    </a:lnTo>
                    <a:lnTo>
                      <a:pt x="147" y="277"/>
                    </a:lnTo>
                    <a:lnTo>
                      <a:pt x="144" y="252"/>
                    </a:lnTo>
                    <a:lnTo>
                      <a:pt x="138" y="227"/>
                    </a:lnTo>
                    <a:lnTo>
                      <a:pt x="130" y="203"/>
                    </a:lnTo>
                    <a:lnTo>
                      <a:pt x="122" y="179"/>
                    </a:lnTo>
                    <a:lnTo>
                      <a:pt x="111" y="156"/>
                    </a:lnTo>
                    <a:lnTo>
                      <a:pt x="99" y="132"/>
                    </a:lnTo>
                    <a:lnTo>
                      <a:pt x="87" y="111"/>
                    </a:lnTo>
                    <a:lnTo>
                      <a:pt x="71" y="88"/>
                    </a:lnTo>
                    <a:lnTo>
                      <a:pt x="56" y="72"/>
                    </a:lnTo>
                    <a:lnTo>
                      <a:pt x="40" y="58"/>
                    </a:lnTo>
                    <a:lnTo>
                      <a:pt x="21" y="46"/>
                    </a:lnTo>
                    <a:lnTo>
                      <a:pt x="0" y="35"/>
                    </a:lnTo>
                    <a:lnTo>
                      <a:pt x="0" y="35"/>
                    </a:lnTo>
                    <a:close/>
                  </a:path>
                </a:pathLst>
              </a:custGeom>
              <a:solidFill>
                <a:srgbClr val="FF7C80"/>
              </a:solidFill>
              <a:ln w="9525">
                <a:solidFill>
                  <a:srgbClr val="FF7C80"/>
                </a:solidFill>
                <a:round/>
                <a:headEnd/>
                <a:tailEnd/>
              </a:ln>
            </p:spPr>
            <p:txBody>
              <a:bodyPr/>
              <a:lstStyle/>
              <a:p>
                <a:endParaRPr lang="ru-RU"/>
              </a:p>
            </p:txBody>
          </p:sp>
        </p:grpSp>
        <p:grpSp>
          <p:nvGrpSpPr>
            <p:cNvPr id="1226887" name="Group 135"/>
            <p:cNvGrpSpPr>
              <a:grpSpLocks/>
            </p:cNvGrpSpPr>
            <p:nvPr/>
          </p:nvGrpSpPr>
          <p:grpSpPr bwMode="auto">
            <a:xfrm>
              <a:off x="3366" y="496"/>
              <a:ext cx="530" cy="716"/>
              <a:chOff x="1921" y="499"/>
              <a:chExt cx="530" cy="716"/>
            </a:xfrm>
          </p:grpSpPr>
          <p:grpSp>
            <p:nvGrpSpPr>
              <p:cNvPr id="1226888" name="Group 136"/>
              <p:cNvGrpSpPr>
                <a:grpSpLocks/>
              </p:cNvGrpSpPr>
              <p:nvPr/>
            </p:nvGrpSpPr>
            <p:grpSpPr bwMode="auto">
              <a:xfrm>
                <a:off x="1921" y="717"/>
                <a:ext cx="530" cy="498"/>
                <a:chOff x="1603" y="780"/>
                <a:chExt cx="2049" cy="2418"/>
              </a:xfrm>
            </p:grpSpPr>
            <p:sp>
              <p:nvSpPr>
                <p:cNvPr id="1226889" name="Freeform 137"/>
                <p:cNvSpPr>
                  <a:spLocks/>
                </p:cNvSpPr>
                <p:nvPr/>
              </p:nvSpPr>
              <p:spPr bwMode="auto">
                <a:xfrm>
                  <a:off x="1869" y="1020"/>
                  <a:ext cx="1450" cy="1887"/>
                </a:xfrm>
                <a:custGeom>
                  <a:avLst/>
                  <a:gdLst>
                    <a:gd name="T0" fmla="*/ 750 w 1450"/>
                    <a:gd name="T1" fmla="*/ 12 h 1887"/>
                    <a:gd name="T2" fmla="*/ 683 w 1450"/>
                    <a:gd name="T3" fmla="*/ 33 h 1887"/>
                    <a:gd name="T4" fmla="*/ 617 w 1450"/>
                    <a:gd name="T5" fmla="*/ 63 h 1887"/>
                    <a:gd name="T6" fmla="*/ 556 w 1450"/>
                    <a:gd name="T7" fmla="*/ 101 h 1887"/>
                    <a:gd name="T8" fmla="*/ 497 w 1450"/>
                    <a:gd name="T9" fmla="*/ 145 h 1887"/>
                    <a:gd name="T10" fmla="*/ 444 w 1450"/>
                    <a:gd name="T11" fmla="*/ 196 h 1887"/>
                    <a:gd name="T12" fmla="*/ 360 w 1450"/>
                    <a:gd name="T13" fmla="*/ 298 h 1887"/>
                    <a:gd name="T14" fmla="*/ 310 w 1450"/>
                    <a:gd name="T15" fmla="*/ 380 h 1887"/>
                    <a:gd name="T16" fmla="*/ 276 w 1450"/>
                    <a:gd name="T17" fmla="*/ 451 h 1887"/>
                    <a:gd name="T18" fmla="*/ 246 w 1450"/>
                    <a:gd name="T19" fmla="*/ 526 h 1887"/>
                    <a:gd name="T20" fmla="*/ 224 w 1450"/>
                    <a:gd name="T21" fmla="*/ 604 h 1887"/>
                    <a:gd name="T22" fmla="*/ 207 w 1450"/>
                    <a:gd name="T23" fmla="*/ 687 h 1887"/>
                    <a:gd name="T24" fmla="*/ 197 w 1450"/>
                    <a:gd name="T25" fmla="*/ 769 h 1887"/>
                    <a:gd name="T26" fmla="*/ 193 w 1450"/>
                    <a:gd name="T27" fmla="*/ 857 h 1887"/>
                    <a:gd name="T28" fmla="*/ 197 w 1450"/>
                    <a:gd name="T29" fmla="*/ 944 h 1887"/>
                    <a:gd name="T30" fmla="*/ 208 w 1450"/>
                    <a:gd name="T31" fmla="*/ 1031 h 1887"/>
                    <a:gd name="T32" fmla="*/ 226 w 1450"/>
                    <a:gd name="T33" fmla="*/ 1115 h 1887"/>
                    <a:gd name="T34" fmla="*/ 250 w 1450"/>
                    <a:gd name="T35" fmla="*/ 1196 h 1887"/>
                    <a:gd name="T36" fmla="*/ 281 w 1450"/>
                    <a:gd name="T37" fmla="*/ 1271 h 1887"/>
                    <a:gd name="T38" fmla="*/ 316 w 1450"/>
                    <a:gd name="T39" fmla="*/ 1342 h 1887"/>
                    <a:gd name="T40" fmla="*/ 369 w 1450"/>
                    <a:gd name="T41" fmla="*/ 1424 h 1887"/>
                    <a:gd name="T42" fmla="*/ 441 w 1450"/>
                    <a:gd name="T43" fmla="*/ 1512 h 1887"/>
                    <a:gd name="T44" fmla="*/ 494 w 1450"/>
                    <a:gd name="T45" fmla="*/ 1561 h 1887"/>
                    <a:gd name="T46" fmla="*/ 550 w 1450"/>
                    <a:gd name="T47" fmla="*/ 1605 h 1887"/>
                    <a:gd name="T48" fmla="*/ 611 w 1450"/>
                    <a:gd name="T49" fmla="*/ 1642 h 1887"/>
                    <a:gd name="T50" fmla="*/ 675 w 1450"/>
                    <a:gd name="T51" fmla="*/ 1672 h 1887"/>
                    <a:gd name="T52" fmla="*/ 740 w 1450"/>
                    <a:gd name="T53" fmla="*/ 1695 h 1887"/>
                    <a:gd name="T54" fmla="*/ 809 w 1450"/>
                    <a:gd name="T55" fmla="*/ 1710 h 1887"/>
                    <a:gd name="T56" fmla="*/ 879 w 1450"/>
                    <a:gd name="T57" fmla="*/ 1716 h 1887"/>
                    <a:gd name="T58" fmla="*/ 949 w 1450"/>
                    <a:gd name="T59" fmla="*/ 1713 h 1887"/>
                    <a:gd name="T60" fmla="*/ 1020 w 1450"/>
                    <a:gd name="T61" fmla="*/ 1702 h 1887"/>
                    <a:gd name="T62" fmla="*/ 1086 w 1450"/>
                    <a:gd name="T63" fmla="*/ 1683 h 1887"/>
                    <a:gd name="T64" fmla="*/ 1152 w 1450"/>
                    <a:gd name="T65" fmla="*/ 1656 h 1887"/>
                    <a:gd name="T66" fmla="*/ 1213 w 1450"/>
                    <a:gd name="T67" fmla="*/ 1621 h 1887"/>
                    <a:gd name="T68" fmla="*/ 1273 w 1450"/>
                    <a:gd name="T69" fmla="*/ 1579 h 1887"/>
                    <a:gd name="T70" fmla="*/ 1329 w 1450"/>
                    <a:gd name="T71" fmla="*/ 1531 h 1887"/>
                    <a:gd name="T72" fmla="*/ 1380 w 1450"/>
                    <a:gd name="T73" fmla="*/ 1475 h 1887"/>
                    <a:gd name="T74" fmla="*/ 1428 w 1450"/>
                    <a:gd name="T75" fmla="*/ 1414 h 1887"/>
                    <a:gd name="T76" fmla="*/ 1431 w 1450"/>
                    <a:gd name="T77" fmla="*/ 1423 h 1887"/>
                    <a:gd name="T78" fmla="*/ 1339 w 1450"/>
                    <a:gd name="T79" fmla="*/ 1576 h 1887"/>
                    <a:gd name="T80" fmla="*/ 1228 w 1450"/>
                    <a:gd name="T81" fmla="*/ 1701 h 1887"/>
                    <a:gd name="T82" fmla="*/ 1101 w 1450"/>
                    <a:gd name="T83" fmla="*/ 1794 h 1887"/>
                    <a:gd name="T84" fmla="*/ 963 w 1450"/>
                    <a:gd name="T85" fmla="*/ 1857 h 1887"/>
                    <a:gd name="T86" fmla="*/ 816 w 1450"/>
                    <a:gd name="T87" fmla="*/ 1886 h 1887"/>
                    <a:gd name="T88" fmla="*/ 667 w 1450"/>
                    <a:gd name="T89" fmla="*/ 1880 h 1887"/>
                    <a:gd name="T90" fmla="*/ 520 w 1450"/>
                    <a:gd name="T91" fmla="*/ 1837 h 1887"/>
                    <a:gd name="T92" fmla="*/ 377 w 1450"/>
                    <a:gd name="T93" fmla="*/ 1756 h 1887"/>
                    <a:gd name="T94" fmla="*/ 253 w 1450"/>
                    <a:gd name="T95" fmla="*/ 1644 h 1887"/>
                    <a:gd name="T96" fmla="*/ 152 w 1450"/>
                    <a:gd name="T97" fmla="*/ 1509 h 1887"/>
                    <a:gd name="T98" fmla="*/ 76 w 1450"/>
                    <a:gd name="T99" fmla="*/ 1352 h 1887"/>
                    <a:gd name="T100" fmla="*/ 25 w 1450"/>
                    <a:gd name="T101" fmla="*/ 1183 h 1887"/>
                    <a:gd name="T102" fmla="*/ 1 w 1450"/>
                    <a:gd name="T103" fmla="*/ 1004 h 1887"/>
                    <a:gd name="T104" fmla="*/ 6 w 1450"/>
                    <a:gd name="T105" fmla="*/ 821 h 1887"/>
                    <a:gd name="T106" fmla="*/ 40 w 1450"/>
                    <a:gd name="T107" fmla="*/ 639 h 1887"/>
                    <a:gd name="T108" fmla="*/ 100 w 1450"/>
                    <a:gd name="T109" fmla="*/ 477 h 1887"/>
                    <a:gd name="T110" fmla="*/ 162 w 1450"/>
                    <a:gd name="T111" fmla="*/ 364 h 1887"/>
                    <a:gd name="T112" fmla="*/ 235 w 1450"/>
                    <a:gd name="T113" fmla="*/ 265 h 1887"/>
                    <a:gd name="T114" fmla="*/ 318 w 1450"/>
                    <a:gd name="T115" fmla="*/ 179 h 1887"/>
                    <a:gd name="T116" fmla="*/ 409 w 1450"/>
                    <a:gd name="T117" fmla="*/ 110 h 1887"/>
                    <a:gd name="T118" fmla="*/ 507 w 1450"/>
                    <a:gd name="T119" fmla="*/ 56 h 1887"/>
                    <a:gd name="T120" fmla="*/ 611 w 1450"/>
                    <a:gd name="T121" fmla="*/ 20 h 1887"/>
                    <a:gd name="T122" fmla="*/ 721 w 1450"/>
                    <a:gd name="T123" fmla="*/ 2 h 1887"/>
                    <a:gd name="T124" fmla="*/ 804 w 1450"/>
                    <a:gd name="T125" fmla="*/ 0 h 1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0" h="1887">
                      <a:moveTo>
                        <a:pt x="804" y="0"/>
                      </a:moveTo>
                      <a:lnTo>
                        <a:pt x="786" y="3"/>
                      </a:lnTo>
                      <a:lnTo>
                        <a:pt x="768" y="8"/>
                      </a:lnTo>
                      <a:lnTo>
                        <a:pt x="750" y="12"/>
                      </a:lnTo>
                      <a:lnTo>
                        <a:pt x="734" y="17"/>
                      </a:lnTo>
                      <a:lnTo>
                        <a:pt x="716" y="21"/>
                      </a:lnTo>
                      <a:lnTo>
                        <a:pt x="699" y="27"/>
                      </a:lnTo>
                      <a:lnTo>
                        <a:pt x="683" y="33"/>
                      </a:lnTo>
                      <a:lnTo>
                        <a:pt x="666" y="41"/>
                      </a:lnTo>
                      <a:lnTo>
                        <a:pt x="650" y="48"/>
                      </a:lnTo>
                      <a:lnTo>
                        <a:pt x="633" y="56"/>
                      </a:lnTo>
                      <a:lnTo>
                        <a:pt x="617" y="63"/>
                      </a:lnTo>
                      <a:lnTo>
                        <a:pt x="601" y="72"/>
                      </a:lnTo>
                      <a:lnTo>
                        <a:pt x="586" y="82"/>
                      </a:lnTo>
                      <a:lnTo>
                        <a:pt x="571" y="91"/>
                      </a:lnTo>
                      <a:lnTo>
                        <a:pt x="556" y="101"/>
                      </a:lnTo>
                      <a:lnTo>
                        <a:pt x="540" y="112"/>
                      </a:lnTo>
                      <a:lnTo>
                        <a:pt x="526" y="122"/>
                      </a:lnTo>
                      <a:lnTo>
                        <a:pt x="511" y="134"/>
                      </a:lnTo>
                      <a:lnTo>
                        <a:pt x="497" y="145"/>
                      </a:lnTo>
                      <a:lnTo>
                        <a:pt x="483" y="157"/>
                      </a:lnTo>
                      <a:lnTo>
                        <a:pt x="470" y="170"/>
                      </a:lnTo>
                      <a:lnTo>
                        <a:pt x="456" y="182"/>
                      </a:lnTo>
                      <a:lnTo>
                        <a:pt x="444" y="196"/>
                      </a:lnTo>
                      <a:lnTo>
                        <a:pt x="431" y="209"/>
                      </a:lnTo>
                      <a:lnTo>
                        <a:pt x="405" y="238"/>
                      </a:lnTo>
                      <a:lnTo>
                        <a:pt x="383" y="266"/>
                      </a:lnTo>
                      <a:lnTo>
                        <a:pt x="360" y="298"/>
                      </a:lnTo>
                      <a:lnTo>
                        <a:pt x="339" y="329"/>
                      </a:lnTo>
                      <a:lnTo>
                        <a:pt x="329" y="346"/>
                      </a:lnTo>
                      <a:lnTo>
                        <a:pt x="319" y="362"/>
                      </a:lnTo>
                      <a:lnTo>
                        <a:pt x="310" y="380"/>
                      </a:lnTo>
                      <a:lnTo>
                        <a:pt x="300" y="397"/>
                      </a:lnTo>
                      <a:lnTo>
                        <a:pt x="292" y="415"/>
                      </a:lnTo>
                      <a:lnTo>
                        <a:pt x="283" y="433"/>
                      </a:lnTo>
                      <a:lnTo>
                        <a:pt x="276" y="451"/>
                      </a:lnTo>
                      <a:lnTo>
                        <a:pt x="267" y="469"/>
                      </a:lnTo>
                      <a:lnTo>
                        <a:pt x="260" y="489"/>
                      </a:lnTo>
                      <a:lnTo>
                        <a:pt x="253" y="507"/>
                      </a:lnTo>
                      <a:lnTo>
                        <a:pt x="246" y="526"/>
                      </a:lnTo>
                      <a:lnTo>
                        <a:pt x="240" y="546"/>
                      </a:lnTo>
                      <a:lnTo>
                        <a:pt x="234" y="565"/>
                      </a:lnTo>
                      <a:lnTo>
                        <a:pt x="229" y="585"/>
                      </a:lnTo>
                      <a:lnTo>
                        <a:pt x="224" y="604"/>
                      </a:lnTo>
                      <a:lnTo>
                        <a:pt x="218" y="625"/>
                      </a:lnTo>
                      <a:lnTo>
                        <a:pt x="215" y="645"/>
                      </a:lnTo>
                      <a:lnTo>
                        <a:pt x="211" y="666"/>
                      </a:lnTo>
                      <a:lnTo>
                        <a:pt x="207" y="687"/>
                      </a:lnTo>
                      <a:lnTo>
                        <a:pt x="203" y="706"/>
                      </a:lnTo>
                      <a:lnTo>
                        <a:pt x="201" y="727"/>
                      </a:lnTo>
                      <a:lnTo>
                        <a:pt x="198" y="748"/>
                      </a:lnTo>
                      <a:lnTo>
                        <a:pt x="197" y="769"/>
                      </a:lnTo>
                      <a:lnTo>
                        <a:pt x="196" y="792"/>
                      </a:lnTo>
                      <a:lnTo>
                        <a:pt x="194" y="813"/>
                      </a:lnTo>
                      <a:lnTo>
                        <a:pt x="193" y="834"/>
                      </a:lnTo>
                      <a:lnTo>
                        <a:pt x="193" y="857"/>
                      </a:lnTo>
                      <a:lnTo>
                        <a:pt x="193" y="878"/>
                      </a:lnTo>
                      <a:lnTo>
                        <a:pt x="194" y="900"/>
                      </a:lnTo>
                      <a:lnTo>
                        <a:pt x="196" y="921"/>
                      </a:lnTo>
                      <a:lnTo>
                        <a:pt x="197" y="944"/>
                      </a:lnTo>
                      <a:lnTo>
                        <a:pt x="199" y="966"/>
                      </a:lnTo>
                      <a:lnTo>
                        <a:pt x="202" y="987"/>
                      </a:lnTo>
                      <a:lnTo>
                        <a:pt x="204" y="1010"/>
                      </a:lnTo>
                      <a:lnTo>
                        <a:pt x="208" y="1031"/>
                      </a:lnTo>
                      <a:lnTo>
                        <a:pt x="212" y="1052"/>
                      </a:lnTo>
                      <a:lnTo>
                        <a:pt x="216" y="1074"/>
                      </a:lnTo>
                      <a:lnTo>
                        <a:pt x="221" y="1094"/>
                      </a:lnTo>
                      <a:lnTo>
                        <a:pt x="226" y="1115"/>
                      </a:lnTo>
                      <a:lnTo>
                        <a:pt x="231" y="1136"/>
                      </a:lnTo>
                      <a:lnTo>
                        <a:pt x="238" y="1156"/>
                      </a:lnTo>
                      <a:lnTo>
                        <a:pt x="244" y="1175"/>
                      </a:lnTo>
                      <a:lnTo>
                        <a:pt x="250" y="1196"/>
                      </a:lnTo>
                      <a:lnTo>
                        <a:pt x="258" y="1214"/>
                      </a:lnTo>
                      <a:lnTo>
                        <a:pt x="264" y="1234"/>
                      </a:lnTo>
                      <a:lnTo>
                        <a:pt x="273" y="1253"/>
                      </a:lnTo>
                      <a:lnTo>
                        <a:pt x="281" y="1271"/>
                      </a:lnTo>
                      <a:lnTo>
                        <a:pt x="290" y="1289"/>
                      </a:lnTo>
                      <a:lnTo>
                        <a:pt x="297" y="1307"/>
                      </a:lnTo>
                      <a:lnTo>
                        <a:pt x="307" y="1325"/>
                      </a:lnTo>
                      <a:lnTo>
                        <a:pt x="316" y="1342"/>
                      </a:lnTo>
                      <a:lnTo>
                        <a:pt x="327" y="1360"/>
                      </a:lnTo>
                      <a:lnTo>
                        <a:pt x="337" y="1376"/>
                      </a:lnTo>
                      <a:lnTo>
                        <a:pt x="347" y="1393"/>
                      </a:lnTo>
                      <a:lnTo>
                        <a:pt x="369" y="1424"/>
                      </a:lnTo>
                      <a:lnTo>
                        <a:pt x="391" y="1454"/>
                      </a:lnTo>
                      <a:lnTo>
                        <a:pt x="416" y="1483"/>
                      </a:lnTo>
                      <a:lnTo>
                        <a:pt x="428" y="1498"/>
                      </a:lnTo>
                      <a:lnTo>
                        <a:pt x="441" y="1512"/>
                      </a:lnTo>
                      <a:lnTo>
                        <a:pt x="454" y="1524"/>
                      </a:lnTo>
                      <a:lnTo>
                        <a:pt x="466" y="1537"/>
                      </a:lnTo>
                      <a:lnTo>
                        <a:pt x="480" y="1549"/>
                      </a:lnTo>
                      <a:lnTo>
                        <a:pt x="494" y="1561"/>
                      </a:lnTo>
                      <a:lnTo>
                        <a:pt x="508" y="1573"/>
                      </a:lnTo>
                      <a:lnTo>
                        <a:pt x="522" y="1584"/>
                      </a:lnTo>
                      <a:lnTo>
                        <a:pt x="536" y="1596"/>
                      </a:lnTo>
                      <a:lnTo>
                        <a:pt x="550" y="1605"/>
                      </a:lnTo>
                      <a:lnTo>
                        <a:pt x="566" y="1615"/>
                      </a:lnTo>
                      <a:lnTo>
                        <a:pt x="581" y="1624"/>
                      </a:lnTo>
                      <a:lnTo>
                        <a:pt x="596" y="1633"/>
                      </a:lnTo>
                      <a:lnTo>
                        <a:pt x="611" y="1642"/>
                      </a:lnTo>
                      <a:lnTo>
                        <a:pt x="627" y="1651"/>
                      </a:lnTo>
                      <a:lnTo>
                        <a:pt x="643" y="1659"/>
                      </a:lnTo>
                      <a:lnTo>
                        <a:pt x="659" y="1666"/>
                      </a:lnTo>
                      <a:lnTo>
                        <a:pt x="675" y="1672"/>
                      </a:lnTo>
                      <a:lnTo>
                        <a:pt x="690" y="1678"/>
                      </a:lnTo>
                      <a:lnTo>
                        <a:pt x="707" y="1684"/>
                      </a:lnTo>
                      <a:lnTo>
                        <a:pt x="723" y="1690"/>
                      </a:lnTo>
                      <a:lnTo>
                        <a:pt x="740" y="1695"/>
                      </a:lnTo>
                      <a:lnTo>
                        <a:pt x="758" y="1699"/>
                      </a:lnTo>
                      <a:lnTo>
                        <a:pt x="774" y="1702"/>
                      </a:lnTo>
                      <a:lnTo>
                        <a:pt x="791" y="1707"/>
                      </a:lnTo>
                      <a:lnTo>
                        <a:pt x="809" y="1710"/>
                      </a:lnTo>
                      <a:lnTo>
                        <a:pt x="825" y="1711"/>
                      </a:lnTo>
                      <a:lnTo>
                        <a:pt x="843" y="1713"/>
                      </a:lnTo>
                      <a:lnTo>
                        <a:pt x="861" y="1714"/>
                      </a:lnTo>
                      <a:lnTo>
                        <a:pt x="879" y="1716"/>
                      </a:lnTo>
                      <a:lnTo>
                        <a:pt x="895" y="1716"/>
                      </a:lnTo>
                      <a:lnTo>
                        <a:pt x="913" y="1716"/>
                      </a:lnTo>
                      <a:lnTo>
                        <a:pt x="931" y="1714"/>
                      </a:lnTo>
                      <a:lnTo>
                        <a:pt x="949" y="1713"/>
                      </a:lnTo>
                      <a:lnTo>
                        <a:pt x="966" y="1711"/>
                      </a:lnTo>
                      <a:lnTo>
                        <a:pt x="985" y="1708"/>
                      </a:lnTo>
                      <a:lnTo>
                        <a:pt x="1002" y="1705"/>
                      </a:lnTo>
                      <a:lnTo>
                        <a:pt x="1020" y="1702"/>
                      </a:lnTo>
                      <a:lnTo>
                        <a:pt x="1036" y="1698"/>
                      </a:lnTo>
                      <a:lnTo>
                        <a:pt x="1053" y="1693"/>
                      </a:lnTo>
                      <a:lnTo>
                        <a:pt x="1069" y="1689"/>
                      </a:lnTo>
                      <a:lnTo>
                        <a:pt x="1086" y="1683"/>
                      </a:lnTo>
                      <a:lnTo>
                        <a:pt x="1102" y="1677"/>
                      </a:lnTo>
                      <a:lnTo>
                        <a:pt x="1119" y="1671"/>
                      </a:lnTo>
                      <a:lnTo>
                        <a:pt x="1136" y="1663"/>
                      </a:lnTo>
                      <a:lnTo>
                        <a:pt x="1152" y="1656"/>
                      </a:lnTo>
                      <a:lnTo>
                        <a:pt x="1167" y="1648"/>
                      </a:lnTo>
                      <a:lnTo>
                        <a:pt x="1183" y="1639"/>
                      </a:lnTo>
                      <a:lnTo>
                        <a:pt x="1198" y="1630"/>
                      </a:lnTo>
                      <a:lnTo>
                        <a:pt x="1213" y="1621"/>
                      </a:lnTo>
                      <a:lnTo>
                        <a:pt x="1228" y="1611"/>
                      </a:lnTo>
                      <a:lnTo>
                        <a:pt x="1244" y="1602"/>
                      </a:lnTo>
                      <a:lnTo>
                        <a:pt x="1259" y="1591"/>
                      </a:lnTo>
                      <a:lnTo>
                        <a:pt x="1273" y="1579"/>
                      </a:lnTo>
                      <a:lnTo>
                        <a:pt x="1287" y="1569"/>
                      </a:lnTo>
                      <a:lnTo>
                        <a:pt x="1301" y="1557"/>
                      </a:lnTo>
                      <a:lnTo>
                        <a:pt x="1315" y="1543"/>
                      </a:lnTo>
                      <a:lnTo>
                        <a:pt x="1329" y="1531"/>
                      </a:lnTo>
                      <a:lnTo>
                        <a:pt x="1342" y="1518"/>
                      </a:lnTo>
                      <a:lnTo>
                        <a:pt x="1354" y="1504"/>
                      </a:lnTo>
                      <a:lnTo>
                        <a:pt x="1367" y="1490"/>
                      </a:lnTo>
                      <a:lnTo>
                        <a:pt x="1380" y="1475"/>
                      </a:lnTo>
                      <a:lnTo>
                        <a:pt x="1392" y="1460"/>
                      </a:lnTo>
                      <a:lnTo>
                        <a:pt x="1404" y="1445"/>
                      </a:lnTo>
                      <a:lnTo>
                        <a:pt x="1417" y="1430"/>
                      </a:lnTo>
                      <a:lnTo>
                        <a:pt x="1428" y="1414"/>
                      </a:lnTo>
                      <a:lnTo>
                        <a:pt x="1438" y="1397"/>
                      </a:lnTo>
                      <a:lnTo>
                        <a:pt x="1450" y="1381"/>
                      </a:lnTo>
                      <a:lnTo>
                        <a:pt x="1450" y="1381"/>
                      </a:lnTo>
                      <a:lnTo>
                        <a:pt x="1431" y="1423"/>
                      </a:lnTo>
                      <a:lnTo>
                        <a:pt x="1409" y="1463"/>
                      </a:lnTo>
                      <a:lnTo>
                        <a:pt x="1387" y="1502"/>
                      </a:lnTo>
                      <a:lnTo>
                        <a:pt x="1363" y="1540"/>
                      </a:lnTo>
                      <a:lnTo>
                        <a:pt x="1339" y="1576"/>
                      </a:lnTo>
                      <a:lnTo>
                        <a:pt x="1312" y="1609"/>
                      </a:lnTo>
                      <a:lnTo>
                        <a:pt x="1286" y="1642"/>
                      </a:lnTo>
                      <a:lnTo>
                        <a:pt x="1258" y="1672"/>
                      </a:lnTo>
                      <a:lnTo>
                        <a:pt x="1228" y="1701"/>
                      </a:lnTo>
                      <a:lnTo>
                        <a:pt x="1198" y="1726"/>
                      </a:lnTo>
                      <a:lnTo>
                        <a:pt x="1166" y="1752"/>
                      </a:lnTo>
                      <a:lnTo>
                        <a:pt x="1134" y="1774"/>
                      </a:lnTo>
                      <a:lnTo>
                        <a:pt x="1101" y="1794"/>
                      </a:lnTo>
                      <a:lnTo>
                        <a:pt x="1067" y="1813"/>
                      </a:lnTo>
                      <a:lnTo>
                        <a:pt x="1033" y="1830"/>
                      </a:lnTo>
                      <a:lnTo>
                        <a:pt x="998" y="1843"/>
                      </a:lnTo>
                      <a:lnTo>
                        <a:pt x="963" y="1857"/>
                      </a:lnTo>
                      <a:lnTo>
                        <a:pt x="927" y="1868"/>
                      </a:lnTo>
                      <a:lnTo>
                        <a:pt x="890" y="1875"/>
                      </a:lnTo>
                      <a:lnTo>
                        <a:pt x="854" y="1881"/>
                      </a:lnTo>
                      <a:lnTo>
                        <a:pt x="816" y="1886"/>
                      </a:lnTo>
                      <a:lnTo>
                        <a:pt x="779" y="1887"/>
                      </a:lnTo>
                      <a:lnTo>
                        <a:pt x="742" y="1887"/>
                      </a:lnTo>
                      <a:lnTo>
                        <a:pt x="706" y="1884"/>
                      </a:lnTo>
                      <a:lnTo>
                        <a:pt x="667" y="1880"/>
                      </a:lnTo>
                      <a:lnTo>
                        <a:pt x="631" y="1872"/>
                      </a:lnTo>
                      <a:lnTo>
                        <a:pt x="594" y="1863"/>
                      </a:lnTo>
                      <a:lnTo>
                        <a:pt x="557" y="1851"/>
                      </a:lnTo>
                      <a:lnTo>
                        <a:pt x="520" y="1837"/>
                      </a:lnTo>
                      <a:lnTo>
                        <a:pt x="484" y="1821"/>
                      </a:lnTo>
                      <a:lnTo>
                        <a:pt x="447" y="1801"/>
                      </a:lnTo>
                      <a:lnTo>
                        <a:pt x="412" y="1780"/>
                      </a:lnTo>
                      <a:lnTo>
                        <a:pt x="377" y="1756"/>
                      </a:lnTo>
                      <a:lnTo>
                        <a:pt x="344" y="1731"/>
                      </a:lnTo>
                      <a:lnTo>
                        <a:pt x="313" y="1704"/>
                      </a:lnTo>
                      <a:lnTo>
                        <a:pt x="282" y="1675"/>
                      </a:lnTo>
                      <a:lnTo>
                        <a:pt x="253" y="1644"/>
                      </a:lnTo>
                      <a:lnTo>
                        <a:pt x="226" y="1612"/>
                      </a:lnTo>
                      <a:lnTo>
                        <a:pt x="199" y="1579"/>
                      </a:lnTo>
                      <a:lnTo>
                        <a:pt x="175" y="1545"/>
                      </a:lnTo>
                      <a:lnTo>
                        <a:pt x="152" y="1509"/>
                      </a:lnTo>
                      <a:lnTo>
                        <a:pt x="131" y="1471"/>
                      </a:lnTo>
                      <a:lnTo>
                        <a:pt x="110" y="1432"/>
                      </a:lnTo>
                      <a:lnTo>
                        <a:pt x="93" y="1393"/>
                      </a:lnTo>
                      <a:lnTo>
                        <a:pt x="76" y="1352"/>
                      </a:lnTo>
                      <a:lnTo>
                        <a:pt x="61" y="1310"/>
                      </a:lnTo>
                      <a:lnTo>
                        <a:pt x="47" y="1268"/>
                      </a:lnTo>
                      <a:lnTo>
                        <a:pt x="35" y="1226"/>
                      </a:lnTo>
                      <a:lnTo>
                        <a:pt x="25" y="1183"/>
                      </a:lnTo>
                      <a:lnTo>
                        <a:pt x="16" y="1137"/>
                      </a:lnTo>
                      <a:lnTo>
                        <a:pt x="10" y="1094"/>
                      </a:lnTo>
                      <a:lnTo>
                        <a:pt x="5" y="1049"/>
                      </a:lnTo>
                      <a:lnTo>
                        <a:pt x="1" y="1004"/>
                      </a:lnTo>
                      <a:lnTo>
                        <a:pt x="0" y="957"/>
                      </a:lnTo>
                      <a:lnTo>
                        <a:pt x="0" y="912"/>
                      </a:lnTo>
                      <a:lnTo>
                        <a:pt x="2" y="866"/>
                      </a:lnTo>
                      <a:lnTo>
                        <a:pt x="6" y="821"/>
                      </a:lnTo>
                      <a:lnTo>
                        <a:pt x="12" y="775"/>
                      </a:lnTo>
                      <a:lnTo>
                        <a:pt x="20" y="729"/>
                      </a:lnTo>
                      <a:lnTo>
                        <a:pt x="29" y="684"/>
                      </a:lnTo>
                      <a:lnTo>
                        <a:pt x="40" y="639"/>
                      </a:lnTo>
                      <a:lnTo>
                        <a:pt x="54" y="594"/>
                      </a:lnTo>
                      <a:lnTo>
                        <a:pt x="70" y="550"/>
                      </a:lnTo>
                      <a:lnTo>
                        <a:pt x="87" y="507"/>
                      </a:lnTo>
                      <a:lnTo>
                        <a:pt x="100" y="477"/>
                      </a:lnTo>
                      <a:lnTo>
                        <a:pt x="115" y="447"/>
                      </a:lnTo>
                      <a:lnTo>
                        <a:pt x="129" y="418"/>
                      </a:lnTo>
                      <a:lnTo>
                        <a:pt x="146" y="391"/>
                      </a:lnTo>
                      <a:lnTo>
                        <a:pt x="162" y="364"/>
                      </a:lnTo>
                      <a:lnTo>
                        <a:pt x="179" y="337"/>
                      </a:lnTo>
                      <a:lnTo>
                        <a:pt x="197" y="313"/>
                      </a:lnTo>
                      <a:lnTo>
                        <a:pt x="216" y="287"/>
                      </a:lnTo>
                      <a:lnTo>
                        <a:pt x="235" y="265"/>
                      </a:lnTo>
                      <a:lnTo>
                        <a:pt x="254" y="242"/>
                      </a:lnTo>
                      <a:lnTo>
                        <a:pt x="276" y="220"/>
                      </a:lnTo>
                      <a:lnTo>
                        <a:pt x="296" y="199"/>
                      </a:lnTo>
                      <a:lnTo>
                        <a:pt x="318" y="179"/>
                      </a:lnTo>
                      <a:lnTo>
                        <a:pt x="339" y="160"/>
                      </a:lnTo>
                      <a:lnTo>
                        <a:pt x="362" y="142"/>
                      </a:lnTo>
                      <a:lnTo>
                        <a:pt x="385" y="125"/>
                      </a:lnTo>
                      <a:lnTo>
                        <a:pt x="409" y="110"/>
                      </a:lnTo>
                      <a:lnTo>
                        <a:pt x="433" y="95"/>
                      </a:lnTo>
                      <a:lnTo>
                        <a:pt x="458" y="80"/>
                      </a:lnTo>
                      <a:lnTo>
                        <a:pt x="483" y="68"/>
                      </a:lnTo>
                      <a:lnTo>
                        <a:pt x="507" y="56"/>
                      </a:lnTo>
                      <a:lnTo>
                        <a:pt x="533" y="45"/>
                      </a:lnTo>
                      <a:lnTo>
                        <a:pt x="559" y="35"/>
                      </a:lnTo>
                      <a:lnTo>
                        <a:pt x="586" y="27"/>
                      </a:lnTo>
                      <a:lnTo>
                        <a:pt x="611" y="20"/>
                      </a:lnTo>
                      <a:lnTo>
                        <a:pt x="638" y="14"/>
                      </a:lnTo>
                      <a:lnTo>
                        <a:pt x="666" y="8"/>
                      </a:lnTo>
                      <a:lnTo>
                        <a:pt x="693" y="5"/>
                      </a:lnTo>
                      <a:lnTo>
                        <a:pt x="721" y="2"/>
                      </a:lnTo>
                      <a:lnTo>
                        <a:pt x="748" y="0"/>
                      </a:lnTo>
                      <a:lnTo>
                        <a:pt x="776" y="0"/>
                      </a:lnTo>
                      <a:lnTo>
                        <a:pt x="804" y="0"/>
                      </a:lnTo>
                      <a:lnTo>
                        <a:pt x="804" y="0"/>
                      </a:lnTo>
                      <a:close/>
                    </a:path>
                  </a:pathLst>
                </a:cu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226890" name="Freeform 138"/>
                <p:cNvSpPr>
                  <a:spLocks/>
                </p:cNvSpPr>
                <p:nvPr/>
              </p:nvSpPr>
              <p:spPr bwMode="auto">
                <a:xfrm>
                  <a:off x="2493" y="1970"/>
                  <a:ext cx="718" cy="36"/>
                </a:xfrm>
                <a:custGeom>
                  <a:avLst/>
                  <a:gdLst>
                    <a:gd name="T0" fmla="*/ 0 w 718"/>
                    <a:gd name="T1" fmla="*/ 0 h 36"/>
                    <a:gd name="T2" fmla="*/ 566 w 718"/>
                    <a:gd name="T3" fmla="*/ 0 h 36"/>
                    <a:gd name="T4" fmla="*/ 718 w 718"/>
                    <a:gd name="T5" fmla="*/ 18 h 36"/>
                    <a:gd name="T6" fmla="*/ 566 w 718"/>
                    <a:gd name="T7" fmla="*/ 36 h 36"/>
                    <a:gd name="T8" fmla="*/ 0 w 718"/>
                    <a:gd name="T9" fmla="*/ 36 h 36"/>
                    <a:gd name="T10" fmla="*/ 0 w 718"/>
                    <a:gd name="T11" fmla="*/ 0 h 36"/>
                  </a:gdLst>
                  <a:ahLst/>
                  <a:cxnLst>
                    <a:cxn ang="0">
                      <a:pos x="T0" y="T1"/>
                    </a:cxn>
                    <a:cxn ang="0">
                      <a:pos x="T2" y="T3"/>
                    </a:cxn>
                    <a:cxn ang="0">
                      <a:pos x="T4" y="T5"/>
                    </a:cxn>
                    <a:cxn ang="0">
                      <a:pos x="T6" y="T7"/>
                    </a:cxn>
                    <a:cxn ang="0">
                      <a:pos x="T8" y="T9"/>
                    </a:cxn>
                    <a:cxn ang="0">
                      <a:pos x="T10" y="T11"/>
                    </a:cxn>
                  </a:cxnLst>
                  <a:rect l="0" t="0" r="r" b="b"/>
                  <a:pathLst>
                    <a:path w="718" h="36">
                      <a:moveTo>
                        <a:pt x="0" y="0"/>
                      </a:moveTo>
                      <a:lnTo>
                        <a:pt x="566" y="0"/>
                      </a:lnTo>
                      <a:lnTo>
                        <a:pt x="718" y="18"/>
                      </a:lnTo>
                      <a:lnTo>
                        <a:pt x="566" y="36"/>
                      </a:lnTo>
                      <a:lnTo>
                        <a:pt x="0" y="36"/>
                      </a:lnTo>
                      <a:lnTo>
                        <a:pt x="0" y="0"/>
                      </a:lnTo>
                      <a:close/>
                    </a:path>
                  </a:pathLst>
                </a:custGeom>
                <a:solidFill>
                  <a:schemeClr val="accent2"/>
                </a:solidFill>
                <a:ln w="9525">
                  <a:solidFill>
                    <a:schemeClr val="accent2"/>
                  </a:solidFill>
                  <a:round/>
                  <a:headEnd/>
                  <a:tailEnd/>
                </a:ln>
              </p:spPr>
              <p:txBody>
                <a:bodyPr/>
                <a:lstStyle/>
                <a:p>
                  <a:endParaRPr lang="ru-RU"/>
                </a:p>
              </p:txBody>
            </p:sp>
            <p:sp>
              <p:nvSpPr>
                <p:cNvPr id="1226891" name="Freeform 139"/>
                <p:cNvSpPr>
                  <a:spLocks/>
                </p:cNvSpPr>
                <p:nvPr/>
              </p:nvSpPr>
              <p:spPr bwMode="auto">
                <a:xfrm>
                  <a:off x="2498" y="1973"/>
                  <a:ext cx="574" cy="15"/>
                </a:xfrm>
                <a:custGeom>
                  <a:avLst/>
                  <a:gdLst>
                    <a:gd name="T0" fmla="*/ 0 w 574"/>
                    <a:gd name="T1" fmla="*/ 15 h 15"/>
                    <a:gd name="T2" fmla="*/ 574 w 574"/>
                    <a:gd name="T3" fmla="*/ 15 h 15"/>
                    <a:gd name="T4" fmla="*/ 0 w 574"/>
                    <a:gd name="T5" fmla="*/ 0 h 15"/>
                    <a:gd name="T6" fmla="*/ 0 w 574"/>
                    <a:gd name="T7" fmla="*/ 15 h 15"/>
                  </a:gdLst>
                  <a:ahLst/>
                  <a:cxnLst>
                    <a:cxn ang="0">
                      <a:pos x="T0" y="T1"/>
                    </a:cxn>
                    <a:cxn ang="0">
                      <a:pos x="T2" y="T3"/>
                    </a:cxn>
                    <a:cxn ang="0">
                      <a:pos x="T4" y="T5"/>
                    </a:cxn>
                    <a:cxn ang="0">
                      <a:pos x="T6" y="T7"/>
                    </a:cxn>
                  </a:cxnLst>
                  <a:rect l="0" t="0" r="r" b="b"/>
                  <a:pathLst>
                    <a:path w="574" h="15">
                      <a:moveTo>
                        <a:pt x="0" y="15"/>
                      </a:moveTo>
                      <a:lnTo>
                        <a:pt x="574" y="15"/>
                      </a:lnTo>
                      <a:lnTo>
                        <a:pt x="0" y="0"/>
                      </a:lnTo>
                      <a:lnTo>
                        <a:pt x="0" y="15"/>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226892" name="Freeform 140"/>
                <p:cNvSpPr>
                  <a:spLocks/>
                </p:cNvSpPr>
                <p:nvPr/>
              </p:nvSpPr>
              <p:spPr bwMode="auto">
                <a:xfrm>
                  <a:off x="2535" y="1232"/>
                  <a:ext cx="185" cy="907"/>
                </a:xfrm>
                <a:custGeom>
                  <a:avLst/>
                  <a:gdLst>
                    <a:gd name="T0" fmla="*/ 69 w 185"/>
                    <a:gd name="T1" fmla="*/ 676 h 907"/>
                    <a:gd name="T2" fmla="*/ 56 w 185"/>
                    <a:gd name="T3" fmla="*/ 682 h 907"/>
                    <a:gd name="T4" fmla="*/ 45 w 185"/>
                    <a:gd name="T5" fmla="*/ 691 h 907"/>
                    <a:gd name="T6" fmla="*/ 36 w 185"/>
                    <a:gd name="T7" fmla="*/ 703 h 907"/>
                    <a:gd name="T8" fmla="*/ 28 w 185"/>
                    <a:gd name="T9" fmla="*/ 717 h 907"/>
                    <a:gd name="T10" fmla="*/ 23 w 185"/>
                    <a:gd name="T11" fmla="*/ 732 h 907"/>
                    <a:gd name="T12" fmla="*/ 21 w 185"/>
                    <a:gd name="T13" fmla="*/ 748 h 907"/>
                    <a:gd name="T14" fmla="*/ 21 w 185"/>
                    <a:gd name="T15" fmla="*/ 765 h 907"/>
                    <a:gd name="T16" fmla="*/ 23 w 185"/>
                    <a:gd name="T17" fmla="*/ 780 h 907"/>
                    <a:gd name="T18" fmla="*/ 27 w 185"/>
                    <a:gd name="T19" fmla="*/ 792 h 907"/>
                    <a:gd name="T20" fmla="*/ 35 w 185"/>
                    <a:gd name="T21" fmla="*/ 807 h 907"/>
                    <a:gd name="T22" fmla="*/ 49 w 185"/>
                    <a:gd name="T23" fmla="*/ 823 h 907"/>
                    <a:gd name="T24" fmla="*/ 61 w 185"/>
                    <a:gd name="T25" fmla="*/ 832 h 907"/>
                    <a:gd name="T26" fmla="*/ 71 w 185"/>
                    <a:gd name="T27" fmla="*/ 837 h 907"/>
                    <a:gd name="T28" fmla="*/ 76 w 185"/>
                    <a:gd name="T29" fmla="*/ 838 h 907"/>
                    <a:gd name="T30" fmla="*/ 107 w 185"/>
                    <a:gd name="T31" fmla="*/ 907 h 907"/>
                    <a:gd name="T32" fmla="*/ 115 w 185"/>
                    <a:gd name="T33" fmla="*/ 837 h 907"/>
                    <a:gd name="T34" fmla="*/ 127 w 185"/>
                    <a:gd name="T35" fmla="*/ 829 h 907"/>
                    <a:gd name="T36" fmla="*/ 139 w 185"/>
                    <a:gd name="T37" fmla="*/ 820 h 907"/>
                    <a:gd name="T38" fmla="*/ 148 w 185"/>
                    <a:gd name="T39" fmla="*/ 808 h 907"/>
                    <a:gd name="T40" fmla="*/ 155 w 185"/>
                    <a:gd name="T41" fmla="*/ 795 h 907"/>
                    <a:gd name="T42" fmla="*/ 160 w 185"/>
                    <a:gd name="T43" fmla="*/ 780 h 907"/>
                    <a:gd name="T44" fmla="*/ 163 w 185"/>
                    <a:gd name="T45" fmla="*/ 763 h 907"/>
                    <a:gd name="T46" fmla="*/ 163 w 185"/>
                    <a:gd name="T47" fmla="*/ 747 h 907"/>
                    <a:gd name="T48" fmla="*/ 160 w 185"/>
                    <a:gd name="T49" fmla="*/ 732 h 907"/>
                    <a:gd name="T50" fmla="*/ 157 w 185"/>
                    <a:gd name="T51" fmla="*/ 720 h 907"/>
                    <a:gd name="T52" fmla="*/ 149 w 185"/>
                    <a:gd name="T53" fmla="*/ 705 h 907"/>
                    <a:gd name="T54" fmla="*/ 135 w 185"/>
                    <a:gd name="T55" fmla="*/ 688 h 907"/>
                    <a:gd name="T56" fmla="*/ 122 w 185"/>
                    <a:gd name="T57" fmla="*/ 679 h 907"/>
                    <a:gd name="T58" fmla="*/ 112 w 185"/>
                    <a:gd name="T59" fmla="*/ 675 h 907"/>
                    <a:gd name="T60" fmla="*/ 107 w 185"/>
                    <a:gd name="T61" fmla="*/ 673 h 907"/>
                    <a:gd name="T62" fmla="*/ 185 w 185"/>
                    <a:gd name="T63" fmla="*/ 263 h 907"/>
                    <a:gd name="T64" fmla="*/ 0 w 185"/>
                    <a:gd name="T65" fmla="*/ 263 h 907"/>
                    <a:gd name="T66" fmla="*/ 76 w 185"/>
                    <a:gd name="T67" fmla="*/ 673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907">
                      <a:moveTo>
                        <a:pt x="76" y="673"/>
                      </a:moveTo>
                      <a:lnTo>
                        <a:pt x="69" y="676"/>
                      </a:lnTo>
                      <a:lnTo>
                        <a:pt x="63" y="679"/>
                      </a:lnTo>
                      <a:lnTo>
                        <a:pt x="56" y="682"/>
                      </a:lnTo>
                      <a:lnTo>
                        <a:pt x="51" y="687"/>
                      </a:lnTo>
                      <a:lnTo>
                        <a:pt x="45" y="691"/>
                      </a:lnTo>
                      <a:lnTo>
                        <a:pt x="40" y="697"/>
                      </a:lnTo>
                      <a:lnTo>
                        <a:pt x="36" y="703"/>
                      </a:lnTo>
                      <a:lnTo>
                        <a:pt x="32" y="711"/>
                      </a:lnTo>
                      <a:lnTo>
                        <a:pt x="28" y="717"/>
                      </a:lnTo>
                      <a:lnTo>
                        <a:pt x="26" y="724"/>
                      </a:lnTo>
                      <a:lnTo>
                        <a:pt x="23" y="732"/>
                      </a:lnTo>
                      <a:lnTo>
                        <a:pt x="22" y="741"/>
                      </a:lnTo>
                      <a:lnTo>
                        <a:pt x="21" y="748"/>
                      </a:lnTo>
                      <a:lnTo>
                        <a:pt x="21" y="757"/>
                      </a:lnTo>
                      <a:lnTo>
                        <a:pt x="21" y="765"/>
                      </a:lnTo>
                      <a:lnTo>
                        <a:pt x="22" y="774"/>
                      </a:lnTo>
                      <a:lnTo>
                        <a:pt x="23" y="780"/>
                      </a:lnTo>
                      <a:lnTo>
                        <a:pt x="24" y="786"/>
                      </a:lnTo>
                      <a:lnTo>
                        <a:pt x="27" y="792"/>
                      </a:lnTo>
                      <a:lnTo>
                        <a:pt x="29" y="796"/>
                      </a:lnTo>
                      <a:lnTo>
                        <a:pt x="35" y="807"/>
                      </a:lnTo>
                      <a:lnTo>
                        <a:pt x="41" y="816"/>
                      </a:lnTo>
                      <a:lnTo>
                        <a:pt x="49" y="823"/>
                      </a:lnTo>
                      <a:lnTo>
                        <a:pt x="57" y="829"/>
                      </a:lnTo>
                      <a:lnTo>
                        <a:pt x="61" y="832"/>
                      </a:lnTo>
                      <a:lnTo>
                        <a:pt x="66" y="835"/>
                      </a:lnTo>
                      <a:lnTo>
                        <a:pt x="71" y="837"/>
                      </a:lnTo>
                      <a:lnTo>
                        <a:pt x="76" y="838"/>
                      </a:lnTo>
                      <a:lnTo>
                        <a:pt x="76" y="838"/>
                      </a:lnTo>
                      <a:lnTo>
                        <a:pt x="76" y="907"/>
                      </a:lnTo>
                      <a:lnTo>
                        <a:pt x="107" y="907"/>
                      </a:lnTo>
                      <a:lnTo>
                        <a:pt x="107" y="838"/>
                      </a:lnTo>
                      <a:lnTo>
                        <a:pt x="115" y="837"/>
                      </a:lnTo>
                      <a:lnTo>
                        <a:pt x="121" y="834"/>
                      </a:lnTo>
                      <a:lnTo>
                        <a:pt x="127" y="829"/>
                      </a:lnTo>
                      <a:lnTo>
                        <a:pt x="134" y="825"/>
                      </a:lnTo>
                      <a:lnTo>
                        <a:pt x="139" y="820"/>
                      </a:lnTo>
                      <a:lnTo>
                        <a:pt x="144" y="814"/>
                      </a:lnTo>
                      <a:lnTo>
                        <a:pt x="148" y="808"/>
                      </a:lnTo>
                      <a:lnTo>
                        <a:pt x="153" y="801"/>
                      </a:lnTo>
                      <a:lnTo>
                        <a:pt x="155" y="795"/>
                      </a:lnTo>
                      <a:lnTo>
                        <a:pt x="158" y="787"/>
                      </a:lnTo>
                      <a:lnTo>
                        <a:pt x="160" y="780"/>
                      </a:lnTo>
                      <a:lnTo>
                        <a:pt x="163" y="771"/>
                      </a:lnTo>
                      <a:lnTo>
                        <a:pt x="163" y="763"/>
                      </a:lnTo>
                      <a:lnTo>
                        <a:pt x="163" y="754"/>
                      </a:lnTo>
                      <a:lnTo>
                        <a:pt x="163" y="747"/>
                      </a:lnTo>
                      <a:lnTo>
                        <a:pt x="162" y="738"/>
                      </a:lnTo>
                      <a:lnTo>
                        <a:pt x="160" y="732"/>
                      </a:lnTo>
                      <a:lnTo>
                        <a:pt x="159" y="726"/>
                      </a:lnTo>
                      <a:lnTo>
                        <a:pt x="157" y="720"/>
                      </a:lnTo>
                      <a:lnTo>
                        <a:pt x="154" y="715"/>
                      </a:lnTo>
                      <a:lnTo>
                        <a:pt x="149" y="705"/>
                      </a:lnTo>
                      <a:lnTo>
                        <a:pt x="143" y="696"/>
                      </a:lnTo>
                      <a:lnTo>
                        <a:pt x="135" y="688"/>
                      </a:lnTo>
                      <a:lnTo>
                        <a:pt x="126" y="682"/>
                      </a:lnTo>
                      <a:lnTo>
                        <a:pt x="122" y="679"/>
                      </a:lnTo>
                      <a:lnTo>
                        <a:pt x="117" y="676"/>
                      </a:lnTo>
                      <a:lnTo>
                        <a:pt x="112" y="675"/>
                      </a:lnTo>
                      <a:lnTo>
                        <a:pt x="107" y="673"/>
                      </a:lnTo>
                      <a:lnTo>
                        <a:pt x="107" y="673"/>
                      </a:lnTo>
                      <a:lnTo>
                        <a:pt x="107" y="263"/>
                      </a:lnTo>
                      <a:lnTo>
                        <a:pt x="185" y="263"/>
                      </a:lnTo>
                      <a:lnTo>
                        <a:pt x="92" y="0"/>
                      </a:lnTo>
                      <a:lnTo>
                        <a:pt x="0" y="263"/>
                      </a:lnTo>
                      <a:lnTo>
                        <a:pt x="76" y="263"/>
                      </a:lnTo>
                      <a:lnTo>
                        <a:pt x="76" y="673"/>
                      </a:lnTo>
                      <a:lnTo>
                        <a:pt x="76" y="673"/>
                      </a:lnTo>
                      <a:close/>
                    </a:path>
                  </a:pathLst>
                </a:custGeom>
                <a:solidFill>
                  <a:schemeClr val="accent2"/>
                </a:solidFill>
                <a:ln w="9525">
                  <a:solidFill>
                    <a:schemeClr val="accent2"/>
                  </a:solidFill>
                  <a:round/>
                  <a:headEnd/>
                  <a:tailEnd/>
                </a:ln>
              </p:spPr>
              <p:txBody>
                <a:bodyPr/>
                <a:lstStyle/>
                <a:p>
                  <a:endParaRPr lang="ru-RU"/>
                </a:p>
              </p:txBody>
            </p:sp>
            <p:sp>
              <p:nvSpPr>
                <p:cNvPr id="1226893" name="Freeform 141"/>
                <p:cNvSpPr>
                  <a:spLocks noEditPoints="1"/>
                </p:cNvSpPr>
                <p:nvPr/>
              </p:nvSpPr>
              <p:spPr bwMode="auto">
                <a:xfrm>
                  <a:off x="1907" y="1020"/>
                  <a:ext cx="1498" cy="1872"/>
                </a:xfrm>
                <a:custGeom>
                  <a:avLst/>
                  <a:gdLst>
                    <a:gd name="T0" fmla="*/ 337 w 1498"/>
                    <a:gd name="T1" fmla="*/ 161 h 1872"/>
                    <a:gd name="T2" fmla="*/ 304 w 1498"/>
                    <a:gd name="T3" fmla="*/ 170 h 1872"/>
                    <a:gd name="T4" fmla="*/ 300 w 1498"/>
                    <a:gd name="T5" fmla="*/ 221 h 1872"/>
                    <a:gd name="T6" fmla="*/ 333 w 1498"/>
                    <a:gd name="T7" fmla="*/ 239 h 1872"/>
                    <a:gd name="T8" fmla="*/ 360 w 1498"/>
                    <a:gd name="T9" fmla="*/ 199 h 1872"/>
                    <a:gd name="T10" fmla="*/ 732 w 1498"/>
                    <a:gd name="T11" fmla="*/ 3 h 1872"/>
                    <a:gd name="T12" fmla="*/ 702 w 1498"/>
                    <a:gd name="T13" fmla="*/ 6 h 1872"/>
                    <a:gd name="T14" fmla="*/ 691 w 1498"/>
                    <a:gd name="T15" fmla="*/ 56 h 1872"/>
                    <a:gd name="T16" fmla="*/ 724 w 1498"/>
                    <a:gd name="T17" fmla="*/ 80 h 1872"/>
                    <a:gd name="T18" fmla="*/ 752 w 1498"/>
                    <a:gd name="T19" fmla="*/ 44 h 1872"/>
                    <a:gd name="T20" fmla="*/ 1176 w 1498"/>
                    <a:gd name="T21" fmla="*/ 166 h 1872"/>
                    <a:gd name="T22" fmla="*/ 1146 w 1498"/>
                    <a:gd name="T23" fmla="*/ 163 h 1872"/>
                    <a:gd name="T24" fmla="*/ 1127 w 1498"/>
                    <a:gd name="T25" fmla="*/ 208 h 1872"/>
                    <a:gd name="T26" fmla="*/ 1159 w 1498"/>
                    <a:gd name="T27" fmla="*/ 239 h 1872"/>
                    <a:gd name="T28" fmla="*/ 1190 w 1498"/>
                    <a:gd name="T29" fmla="*/ 208 h 1872"/>
                    <a:gd name="T30" fmla="*/ 1412 w 1498"/>
                    <a:gd name="T31" fmla="*/ 507 h 1872"/>
                    <a:gd name="T32" fmla="*/ 1380 w 1498"/>
                    <a:gd name="T33" fmla="*/ 496 h 1872"/>
                    <a:gd name="T34" fmla="*/ 1357 w 1498"/>
                    <a:gd name="T35" fmla="*/ 540 h 1872"/>
                    <a:gd name="T36" fmla="*/ 1386 w 1498"/>
                    <a:gd name="T37" fmla="*/ 576 h 1872"/>
                    <a:gd name="T38" fmla="*/ 1419 w 1498"/>
                    <a:gd name="T39" fmla="*/ 550 h 1872"/>
                    <a:gd name="T40" fmla="*/ 1493 w 1498"/>
                    <a:gd name="T41" fmla="*/ 945 h 1872"/>
                    <a:gd name="T42" fmla="*/ 1460 w 1498"/>
                    <a:gd name="T43" fmla="*/ 929 h 1872"/>
                    <a:gd name="T44" fmla="*/ 1433 w 1498"/>
                    <a:gd name="T45" fmla="*/ 968 h 1872"/>
                    <a:gd name="T46" fmla="*/ 1460 w 1498"/>
                    <a:gd name="T47" fmla="*/ 1007 h 1872"/>
                    <a:gd name="T48" fmla="*/ 1493 w 1498"/>
                    <a:gd name="T49" fmla="*/ 990 h 1872"/>
                    <a:gd name="T50" fmla="*/ 1405 w 1498"/>
                    <a:gd name="T51" fmla="*/ 1349 h 1872"/>
                    <a:gd name="T52" fmla="*/ 1372 w 1498"/>
                    <a:gd name="T53" fmla="*/ 1325 h 1872"/>
                    <a:gd name="T54" fmla="*/ 1344 w 1498"/>
                    <a:gd name="T55" fmla="*/ 1361 h 1872"/>
                    <a:gd name="T56" fmla="*/ 1366 w 1498"/>
                    <a:gd name="T57" fmla="*/ 1403 h 1872"/>
                    <a:gd name="T58" fmla="*/ 1399 w 1498"/>
                    <a:gd name="T59" fmla="*/ 1394 h 1872"/>
                    <a:gd name="T60" fmla="*/ 1152 w 1498"/>
                    <a:gd name="T61" fmla="*/ 1677 h 1872"/>
                    <a:gd name="T62" fmla="*/ 1120 w 1498"/>
                    <a:gd name="T63" fmla="*/ 1645 h 1872"/>
                    <a:gd name="T64" fmla="*/ 1089 w 1498"/>
                    <a:gd name="T65" fmla="*/ 1677 h 1872"/>
                    <a:gd name="T66" fmla="*/ 1108 w 1498"/>
                    <a:gd name="T67" fmla="*/ 1722 h 1872"/>
                    <a:gd name="T68" fmla="*/ 1138 w 1498"/>
                    <a:gd name="T69" fmla="*/ 1719 h 1872"/>
                    <a:gd name="T70" fmla="*/ 752 w 1498"/>
                    <a:gd name="T71" fmla="*/ 1827 h 1872"/>
                    <a:gd name="T72" fmla="*/ 724 w 1498"/>
                    <a:gd name="T73" fmla="*/ 1791 h 1872"/>
                    <a:gd name="T74" fmla="*/ 691 w 1498"/>
                    <a:gd name="T75" fmla="*/ 1815 h 1872"/>
                    <a:gd name="T76" fmla="*/ 702 w 1498"/>
                    <a:gd name="T77" fmla="*/ 1865 h 1872"/>
                    <a:gd name="T78" fmla="*/ 732 w 1498"/>
                    <a:gd name="T79" fmla="*/ 1868 h 1872"/>
                    <a:gd name="T80" fmla="*/ 390 w 1498"/>
                    <a:gd name="T81" fmla="*/ 1683 h 1872"/>
                    <a:gd name="T82" fmla="*/ 365 w 1498"/>
                    <a:gd name="T83" fmla="*/ 1642 h 1872"/>
                    <a:gd name="T84" fmla="*/ 331 w 1498"/>
                    <a:gd name="T85" fmla="*/ 1660 h 1872"/>
                    <a:gd name="T86" fmla="*/ 336 w 1498"/>
                    <a:gd name="T87" fmla="*/ 1711 h 1872"/>
                    <a:gd name="T88" fmla="*/ 367 w 1498"/>
                    <a:gd name="T89" fmla="*/ 1720 h 1872"/>
                    <a:gd name="T90" fmla="*/ 390 w 1498"/>
                    <a:gd name="T91" fmla="*/ 1683 h 1872"/>
                    <a:gd name="T92" fmla="*/ 131 w 1498"/>
                    <a:gd name="T93" fmla="*/ 1328 h 1872"/>
                    <a:gd name="T94" fmla="*/ 99 w 1498"/>
                    <a:gd name="T95" fmla="*/ 1337 h 1872"/>
                    <a:gd name="T96" fmla="*/ 95 w 1498"/>
                    <a:gd name="T97" fmla="*/ 1388 h 1872"/>
                    <a:gd name="T98" fmla="*/ 128 w 1498"/>
                    <a:gd name="T99" fmla="*/ 1406 h 1872"/>
                    <a:gd name="T100" fmla="*/ 154 w 1498"/>
                    <a:gd name="T101" fmla="*/ 1366 h 1872"/>
                    <a:gd name="T102" fmla="*/ 44 w 1498"/>
                    <a:gd name="T103" fmla="*/ 930 h 1872"/>
                    <a:gd name="T104" fmla="*/ 14 w 1498"/>
                    <a:gd name="T105" fmla="*/ 935 h 1872"/>
                    <a:gd name="T106" fmla="*/ 2 w 1498"/>
                    <a:gd name="T107" fmla="*/ 984 h 1872"/>
                    <a:gd name="T108" fmla="*/ 35 w 1498"/>
                    <a:gd name="T109" fmla="*/ 1008 h 1872"/>
                    <a:gd name="T110" fmla="*/ 63 w 1498"/>
                    <a:gd name="T111" fmla="*/ 972 h 1872"/>
                    <a:gd name="T112" fmla="*/ 121 w 1498"/>
                    <a:gd name="T113" fmla="*/ 501 h 1872"/>
                    <a:gd name="T114" fmla="*/ 90 w 1498"/>
                    <a:gd name="T115" fmla="*/ 498 h 1872"/>
                    <a:gd name="T116" fmla="*/ 71 w 1498"/>
                    <a:gd name="T117" fmla="*/ 543 h 1872"/>
                    <a:gd name="T118" fmla="*/ 103 w 1498"/>
                    <a:gd name="T119" fmla="*/ 576 h 1872"/>
                    <a:gd name="T120" fmla="*/ 135 w 1498"/>
                    <a:gd name="T121" fmla="*/ 543 h 1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98" h="1872">
                      <a:moveTo>
                        <a:pt x="360" y="199"/>
                      </a:moveTo>
                      <a:lnTo>
                        <a:pt x="359" y="196"/>
                      </a:lnTo>
                      <a:lnTo>
                        <a:pt x="359" y="191"/>
                      </a:lnTo>
                      <a:lnTo>
                        <a:pt x="357" y="184"/>
                      </a:lnTo>
                      <a:lnTo>
                        <a:pt x="353" y="176"/>
                      </a:lnTo>
                      <a:lnTo>
                        <a:pt x="350" y="170"/>
                      </a:lnTo>
                      <a:lnTo>
                        <a:pt x="345" y="166"/>
                      </a:lnTo>
                      <a:lnTo>
                        <a:pt x="339" y="163"/>
                      </a:lnTo>
                      <a:lnTo>
                        <a:pt x="337" y="161"/>
                      </a:lnTo>
                      <a:lnTo>
                        <a:pt x="333" y="160"/>
                      </a:lnTo>
                      <a:lnTo>
                        <a:pt x="331" y="160"/>
                      </a:lnTo>
                      <a:lnTo>
                        <a:pt x="327" y="158"/>
                      </a:lnTo>
                      <a:lnTo>
                        <a:pt x="323" y="160"/>
                      </a:lnTo>
                      <a:lnTo>
                        <a:pt x="320" y="160"/>
                      </a:lnTo>
                      <a:lnTo>
                        <a:pt x="318" y="161"/>
                      </a:lnTo>
                      <a:lnTo>
                        <a:pt x="314" y="163"/>
                      </a:lnTo>
                      <a:lnTo>
                        <a:pt x="309" y="166"/>
                      </a:lnTo>
                      <a:lnTo>
                        <a:pt x="304" y="170"/>
                      </a:lnTo>
                      <a:lnTo>
                        <a:pt x="300" y="176"/>
                      </a:lnTo>
                      <a:lnTo>
                        <a:pt x="297" y="184"/>
                      </a:lnTo>
                      <a:lnTo>
                        <a:pt x="295" y="191"/>
                      </a:lnTo>
                      <a:lnTo>
                        <a:pt x="295" y="196"/>
                      </a:lnTo>
                      <a:lnTo>
                        <a:pt x="295" y="199"/>
                      </a:lnTo>
                      <a:lnTo>
                        <a:pt x="295" y="203"/>
                      </a:lnTo>
                      <a:lnTo>
                        <a:pt x="295" y="208"/>
                      </a:lnTo>
                      <a:lnTo>
                        <a:pt x="297" y="215"/>
                      </a:lnTo>
                      <a:lnTo>
                        <a:pt x="300" y="221"/>
                      </a:lnTo>
                      <a:lnTo>
                        <a:pt x="304" y="227"/>
                      </a:lnTo>
                      <a:lnTo>
                        <a:pt x="309" y="233"/>
                      </a:lnTo>
                      <a:lnTo>
                        <a:pt x="314" y="236"/>
                      </a:lnTo>
                      <a:lnTo>
                        <a:pt x="318" y="238"/>
                      </a:lnTo>
                      <a:lnTo>
                        <a:pt x="320" y="239"/>
                      </a:lnTo>
                      <a:lnTo>
                        <a:pt x="323" y="239"/>
                      </a:lnTo>
                      <a:lnTo>
                        <a:pt x="327" y="239"/>
                      </a:lnTo>
                      <a:lnTo>
                        <a:pt x="331" y="239"/>
                      </a:lnTo>
                      <a:lnTo>
                        <a:pt x="333" y="239"/>
                      </a:lnTo>
                      <a:lnTo>
                        <a:pt x="337" y="238"/>
                      </a:lnTo>
                      <a:lnTo>
                        <a:pt x="339" y="236"/>
                      </a:lnTo>
                      <a:lnTo>
                        <a:pt x="345" y="233"/>
                      </a:lnTo>
                      <a:lnTo>
                        <a:pt x="350" y="227"/>
                      </a:lnTo>
                      <a:lnTo>
                        <a:pt x="353" y="221"/>
                      </a:lnTo>
                      <a:lnTo>
                        <a:pt x="357" y="215"/>
                      </a:lnTo>
                      <a:lnTo>
                        <a:pt x="359" y="208"/>
                      </a:lnTo>
                      <a:lnTo>
                        <a:pt x="359" y="203"/>
                      </a:lnTo>
                      <a:lnTo>
                        <a:pt x="360" y="199"/>
                      </a:lnTo>
                      <a:lnTo>
                        <a:pt x="360" y="199"/>
                      </a:lnTo>
                      <a:close/>
                      <a:moveTo>
                        <a:pt x="753" y="41"/>
                      </a:moveTo>
                      <a:lnTo>
                        <a:pt x="752" y="36"/>
                      </a:lnTo>
                      <a:lnTo>
                        <a:pt x="752" y="32"/>
                      </a:lnTo>
                      <a:lnTo>
                        <a:pt x="750" y="24"/>
                      </a:lnTo>
                      <a:lnTo>
                        <a:pt x="746" y="18"/>
                      </a:lnTo>
                      <a:lnTo>
                        <a:pt x="743" y="12"/>
                      </a:lnTo>
                      <a:lnTo>
                        <a:pt x="738" y="6"/>
                      </a:lnTo>
                      <a:lnTo>
                        <a:pt x="732" y="3"/>
                      </a:lnTo>
                      <a:lnTo>
                        <a:pt x="730" y="2"/>
                      </a:lnTo>
                      <a:lnTo>
                        <a:pt x="726" y="0"/>
                      </a:lnTo>
                      <a:lnTo>
                        <a:pt x="724" y="0"/>
                      </a:lnTo>
                      <a:lnTo>
                        <a:pt x="720" y="0"/>
                      </a:lnTo>
                      <a:lnTo>
                        <a:pt x="716" y="0"/>
                      </a:lnTo>
                      <a:lnTo>
                        <a:pt x="713" y="0"/>
                      </a:lnTo>
                      <a:lnTo>
                        <a:pt x="711" y="2"/>
                      </a:lnTo>
                      <a:lnTo>
                        <a:pt x="707" y="3"/>
                      </a:lnTo>
                      <a:lnTo>
                        <a:pt x="702" y="6"/>
                      </a:lnTo>
                      <a:lnTo>
                        <a:pt x="697" y="12"/>
                      </a:lnTo>
                      <a:lnTo>
                        <a:pt x="693" y="18"/>
                      </a:lnTo>
                      <a:lnTo>
                        <a:pt x="691" y="24"/>
                      </a:lnTo>
                      <a:lnTo>
                        <a:pt x="688" y="32"/>
                      </a:lnTo>
                      <a:lnTo>
                        <a:pt x="688" y="36"/>
                      </a:lnTo>
                      <a:lnTo>
                        <a:pt x="688" y="41"/>
                      </a:lnTo>
                      <a:lnTo>
                        <a:pt x="688" y="44"/>
                      </a:lnTo>
                      <a:lnTo>
                        <a:pt x="688" y="48"/>
                      </a:lnTo>
                      <a:lnTo>
                        <a:pt x="691" y="56"/>
                      </a:lnTo>
                      <a:lnTo>
                        <a:pt x="693" y="63"/>
                      </a:lnTo>
                      <a:lnTo>
                        <a:pt x="697" y="69"/>
                      </a:lnTo>
                      <a:lnTo>
                        <a:pt x="702" y="74"/>
                      </a:lnTo>
                      <a:lnTo>
                        <a:pt x="707" y="77"/>
                      </a:lnTo>
                      <a:lnTo>
                        <a:pt x="711" y="79"/>
                      </a:lnTo>
                      <a:lnTo>
                        <a:pt x="713" y="80"/>
                      </a:lnTo>
                      <a:lnTo>
                        <a:pt x="716" y="80"/>
                      </a:lnTo>
                      <a:lnTo>
                        <a:pt x="720" y="82"/>
                      </a:lnTo>
                      <a:lnTo>
                        <a:pt x="724" y="80"/>
                      </a:lnTo>
                      <a:lnTo>
                        <a:pt x="726" y="80"/>
                      </a:lnTo>
                      <a:lnTo>
                        <a:pt x="730" y="79"/>
                      </a:lnTo>
                      <a:lnTo>
                        <a:pt x="732" y="77"/>
                      </a:lnTo>
                      <a:lnTo>
                        <a:pt x="738" y="74"/>
                      </a:lnTo>
                      <a:lnTo>
                        <a:pt x="743" y="69"/>
                      </a:lnTo>
                      <a:lnTo>
                        <a:pt x="746" y="63"/>
                      </a:lnTo>
                      <a:lnTo>
                        <a:pt x="750" y="56"/>
                      </a:lnTo>
                      <a:lnTo>
                        <a:pt x="752" y="48"/>
                      </a:lnTo>
                      <a:lnTo>
                        <a:pt x="752" y="44"/>
                      </a:lnTo>
                      <a:lnTo>
                        <a:pt x="753" y="41"/>
                      </a:lnTo>
                      <a:lnTo>
                        <a:pt x="753" y="41"/>
                      </a:lnTo>
                      <a:close/>
                      <a:moveTo>
                        <a:pt x="1192" y="199"/>
                      </a:moveTo>
                      <a:lnTo>
                        <a:pt x="1190" y="196"/>
                      </a:lnTo>
                      <a:lnTo>
                        <a:pt x="1190" y="191"/>
                      </a:lnTo>
                      <a:lnTo>
                        <a:pt x="1189" y="184"/>
                      </a:lnTo>
                      <a:lnTo>
                        <a:pt x="1185" y="176"/>
                      </a:lnTo>
                      <a:lnTo>
                        <a:pt x="1181" y="170"/>
                      </a:lnTo>
                      <a:lnTo>
                        <a:pt x="1176" y="166"/>
                      </a:lnTo>
                      <a:lnTo>
                        <a:pt x="1171" y="163"/>
                      </a:lnTo>
                      <a:lnTo>
                        <a:pt x="1169" y="161"/>
                      </a:lnTo>
                      <a:lnTo>
                        <a:pt x="1165" y="160"/>
                      </a:lnTo>
                      <a:lnTo>
                        <a:pt x="1162" y="160"/>
                      </a:lnTo>
                      <a:lnTo>
                        <a:pt x="1159" y="158"/>
                      </a:lnTo>
                      <a:lnTo>
                        <a:pt x="1155" y="160"/>
                      </a:lnTo>
                      <a:lnTo>
                        <a:pt x="1152" y="160"/>
                      </a:lnTo>
                      <a:lnTo>
                        <a:pt x="1150" y="161"/>
                      </a:lnTo>
                      <a:lnTo>
                        <a:pt x="1146" y="163"/>
                      </a:lnTo>
                      <a:lnTo>
                        <a:pt x="1141" y="166"/>
                      </a:lnTo>
                      <a:lnTo>
                        <a:pt x="1136" y="170"/>
                      </a:lnTo>
                      <a:lnTo>
                        <a:pt x="1132" y="176"/>
                      </a:lnTo>
                      <a:lnTo>
                        <a:pt x="1129" y="184"/>
                      </a:lnTo>
                      <a:lnTo>
                        <a:pt x="1127" y="191"/>
                      </a:lnTo>
                      <a:lnTo>
                        <a:pt x="1127" y="196"/>
                      </a:lnTo>
                      <a:lnTo>
                        <a:pt x="1127" y="199"/>
                      </a:lnTo>
                      <a:lnTo>
                        <a:pt x="1127" y="203"/>
                      </a:lnTo>
                      <a:lnTo>
                        <a:pt x="1127" y="208"/>
                      </a:lnTo>
                      <a:lnTo>
                        <a:pt x="1129" y="215"/>
                      </a:lnTo>
                      <a:lnTo>
                        <a:pt x="1132" y="221"/>
                      </a:lnTo>
                      <a:lnTo>
                        <a:pt x="1136" y="227"/>
                      </a:lnTo>
                      <a:lnTo>
                        <a:pt x="1141" y="233"/>
                      </a:lnTo>
                      <a:lnTo>
                        <a:pt x="1146" y="236"/>
                      </a:lnTo>
                      <a:lnTo>
                        <a:pt x="1150" y="238"/>
                      </a:lnTo>
                      <a:lnTo>
                        <a:pt x="1152" y="239"/>
                      </a:lnTo>
                      <a:lnTo>
                        <a:pt x="1155" y="239"/>
                      </a:lnTo>
                      <a:lnTo>
                        <a:pt x="1159" y="239"/>
                      </a:lnTo>
                      <a:lnTo>
                        <a:pt x="1162" y="239"/>
                      </a:lnTo>
                      <a:lnTo>
                        <a:pt x="1165" y="239"/>
                      </a:lnTo>
                      <a:lnTo>
                        <a:pt x="1169" y="238"/>
                      </a:lnTo>
                      <a:lnTo>
                        <a:pt x="1171" y="236"/>
                      </a:lnTo>
                      <a:lnTo>
                        <a:pt x="1176" y="233"/>
                      </a:lnTo>
                      <a:lnTo>
                        <a:pt x="1181" y="227"/>
                      </a:lnTo>
                      <a:lnTo>
                        <a:pt x="1185" y="221"/>
                      </a:lnTo>
                      <a:lnTo>
                        <a:pt x="1189" y="215"/>
                      </a:lnTo>
                      <a:lnTo>
                        <a:pt x="1190" y="208"/>
                      </a:lnTo>
                      <a:lnTo>
                        <a:pt x="1190" y="203"/>
                      </a:lnTo>
                      <a:lnTo>
                        <a:pt x="1192" y="199"/>
                      </a:lnTo>
                      <a:lnTo>
                        <a:pt x="1192" y="199"/>
                      </a:lnTo>
                      <a:close/>
                      <a:moveTo>
                        <a:pt x="1422" y="535"/>
                      </a:moveTo>
                      <a:lnTo>
                        <a:pt x="1422" y="531"/>
                      </a:lnTo>
                      <a:lnTo>
                        <a:pt x="1421" y="526"/>
                      </a:lnTo>
                      <a:lnTo>
                        <a:pt x="1419" y="519"/>
                      </a:lnTo>
                      <a:lnTo>
                        <a:pt x="1416" y="513"/>
                      </a:lnTo>
                      <a:lnTo>
                        <a:pt x="1412" y="507"/>
                      </a:lnTo>
                      <a:lnTo>
                        <a:pt x="1408" y="501"/>
                      </a:lnTo>
                      <a:lnTo>
                        <a:pt x="1402" y="498"/>
                      </a:lnTo>
                      <a:lnTo>
                        <a:pt x="1399" y="496"/>
                      </a:lnTo>
                      <a:lnTo>
                        <a:pt x="1395" y="495"/>
                      </a:lnTo>
                      <a:lnTo>
                        <a:pt x="1393" y="495"/>
                      </a:lnTo>
                      <a:lnTo>
                        <a:pt x="1389" y="495"/>
                      </a:lnTo>
                      <a:lnTo>
                        <a:pt x="1386" y="495"/>
                      </a:lnTo>
                      <a:lnTo>
                        <a:pt x="1382" y="495"/>
                      </a:lnTo>
                      <a:lnTo>
                        <a:pt x="1380" y="496"/>
                      </a:lnTo>
                      <a:lnTo>
                        <a:pt x="1376" y="498"/>
                      </a:lnTo>
                      <a:lnTo>
                        <a:pt x="1371" y="501"/>
                      </a:lnTo>
                      <a:lnTo>
                        <a:pt x="1366" y="507"/>
                      </a:lnTo>
                      <a:lnTo>
                        <a:pt x="1362" y="513"/>
                      </a:lnTo>
                      <a:lnTo>
                        <a:pt x="1360" y="519"/>
                      </a:lnTo>
                      <a:lnTo>
                        <a:pt x="1357" y="526"/>
                      </a:lnTo>
                      <a:lnTo>
                        <a:pt x="1357" y="531"/>
                      </a:lnTo>
                      <a:lnTo>
                        <a:pt x="1357" y="535"/>
                      </a:lnTo>
                      <a:lnTo>
                        <a:pt x="1357" y="540"/>
                      </a:lnTo>
                      <a:lnTo>
                        <a:pt x="1357" y="543"/>
                      </a:lnTo>
                      <a:lnTo>
                        <a:pt x="1360" y="550"/>
                      </a:lnTo>
                      <a:lnTo>
                        <a:pt x="1362" y="558"/>
                      </a:lnTo>
                      <a:lnTo>
                        <a:pt x="1366" y="564"/>
                      </a:lnTo>
                      <a:lnTo>
                        <a:pt x="1371" y="568"/>
                      </a:lnTo>
                      <a:lnTo>
                        <a:pt x="1376" y="573"/>
                      </a:lnTo>
                      <a:lnTo>
                        <a:pt x="1380" y="574"/>
                      </a:lnTo>
                      <a:lnTo>
                        <a:pt x="1382" y="574"/>
                      </a:lnTo>
                      <a:lnTo>
                        <a:pt x="1386" y="576"/>
                      </a:lnTo>
                      <a:lnTo>
                        <a:pt x="1389" y="576"/>
                      </a:lnTo>
                      <a:lnTo>
                        <a:pt x="1393" y="576"/>
                      </a:lnTo>
                      <a:lnTo>
                        <a:pt x="1395" y="574"/>
                      </a:lnTo>
                      <a:lnTo>
                        <a:pt x="1399" y="574"/>
                      </a:lnTo>
                      <a:lnTo>
                        <a:pt x="1402" y="573"/>
                      </a:lnTo>
                      <a:lnTo>
                        <a:pt x="1408" y="568"/>
                      </a:lnTo>
                      <a:lnTo>
                        <a:pt x="1412" y="564"/>
                      </a:lnTo>
                      <a:lnTo>
                        <a:pt x="1416" y="558"/>
                      </a:lnTo>
                      <a:lnTo>
                        <a:pt x="1419" y="550"/>
                      </a:lnTo>
                      <a:lnTo>
                        <a:pt x="1421" y="543"/>
                      </a:lnTo>
                      <a:lnTo>
                        <a:pt x="1422" y="540"/>
                      </a:lnTo>
                      <a:lnTo>
                        <a:pt x="1422" y="535"/>
                      </a:lnTo>
                      <a:lnTo>
                        <a:pt x="1422" y="535"/>
                      </a:lnTo>
                      <a:close/>
                      <a:moveTo>
                        <a:pt x="1498" y="968"/>
                      </a:moveTo>
                      <a:lnTo>
                        <a:pt x="1498" y="963"/>
                      </a:lnTo>
                      <a:lnTo>
                        <a:pt x="1498" y="960"/>
                      </a:lnTo>
                      <a:lnTo>
                        <a:pt x="1496" y="953"/>
                      </a:lnTo>
                      <a:lnTo>
                        <a:pt x="1493" y="945"/>
                      </a:lnTo>
                      <a:lnTo>
                        <a:pt x="1489" y="939"/>
                      </a:lnTo>
                      <a:lnTo>
                        <a:pt x="1484" y="935"/>
                      </a:lnTo>
                      <a:lnTo>
                        <a:pt x="1479" y="930"/>
                      </a:lnTo>
                      <a:lnTo>
                        <a:pt x="1475" y="929"/>
                      </a:lnTo>
                      <a:lnTo>
                        <a:pt x="1473" y="929"/>
                      </a:lnTo>
                      <a:lnTo>
                        <a:pt x="1469" y="927"/>
                      </a:lnTo>
                      <a:lnTo>
                        <a:pt x="1466" y="927"/>
                      </a:lnTo>
                      <a:lnTo>
                        <a:pt x="1463" y="927"/>
                      </a:lnTo>
                      <a:lnTo>
                        <a:pt x="1460" y="929"/>
                      </a:lnTo>
                      <a:lnTo>
                        <a:pt x="1456" y="929"/>
                      </a:lnTo>
                      <a:lnTo>
                        <a:pt x="1454" y="930"/>
                      </a:lnTo>
                      <a:lnTo>
                        <a:pt x="1447" y="935"/>
                      </a:lnTo>
                      <a:lnTo>
                        <a:pt x="1444" y="939"/>
                      </a:lnTo>
                      <a:lnTo>
                        <a:pt x="1440" y="945"/>
                      </a:lnTo>
                      <a:lnTo>
                        <a:pt x="1436" y="953"/>
                      </a:lnTo>
                      <a:lnTo>
                        <a:pt x="1435" y="960"/>
                      </a:lnTo>
                      <a:lnTo>
                        <a:pt x="1433" y="963"/>
                      </a:lnTo>
                      <a:lnTo>
                        <a:pt x="1433" y="968"/>
                      </a:lnTo>
                      <a:lnTo>
                        <a:pt x="1433" y="972"/>
                      </a:lnTo>
                      <a:lnTo>
                        <a:pt x="1435" y="977"/>
                      </a:lnTo>
                      <a:lnTo>
                        <a:pt x="1436" y="984"/>
                      </a:lnTo>
                      <a:lnTo>
                        <a:pt x="1440" y="990"/>
                      </a:lnTo>
                      <a:lnTo>
                        <a:pt x="1444" y="996"/>
                      </a:lnTo>
                      <a:lnTo>
                        <a:pt x="1447" y="1001"/>
                      </a:lnTo>
                      <a:lnTo>
                        <a:pt x="1454" y="1005"/>
                      </a:lnTo>
                      <a:lnTo>
                        <a:pt x="1456" y="1007"/>
                      </a:lnTo>
                      <a:lnTo>
                        <a:pt x="1460" y="1007"/>
                      </a:lnTo>
                      <a:lnTo>
                        <a:pt x="1463" y="1008"/>
                      </a:lnTo>
                      <a:lnTo>
                        <a:pt x="1466" y="1008"/>
                      </a:lnTo>
                      <a:lnTo>
                        <a:pt x="1469" y="1008"/>
                      </a:lnTo>
                      <a:lnTo>
                        <a:pt x="1473" y="1007"/>
                      </a:lnTo>
                      <a:lnTo>
                        <a:pt x="1475" y="1007"/>
                      </a:lnTo>
                      <a:lnTo>
                        <a:pt x="1479" y="1005"/>
                      </a:lnTo>
                      <a:lnTo>
                        <a:pt x="1484" y="1001"/>
                      </a:lnTo>
                      <a:lnTo>
                        <a:pt x="1489" y="996"/>
                      </a:lnTo>
                      <a:lnTo>
                        <a:pt x="1493" y="990"/>
                      </a:lnTo>
                      <a:lnTo>
                        <a:pt x="1496" y="984"/>
                      </a:lnTo>
                      <a:lnTo>
                        <a:pt x="1498" y="977"/>
                      </a:lnTo>
                      <a:lnTo>
                        <a:pt x="1498" y="972"/>
                      </a:lnTo>
                      <a:lnTo>
                        <a:pt x="1498" y="968"/>
                      </a:lnTo>
                      <a:lnTo>
                        <a:pt x="1498" y="968"/>
                      </a:lnTo>
                      <a:close/>
                      <a:moveTo>
                        <a:pt x="1408" y="1366"/>
                      </a:moveTo>
                      <a:lnTo>
                        <a:pt x="1408" y="1361"/>
                      </a:lnTo>
                      <a:lnTo>
                        <a:pt x="1408" y="1357"/>
                      </a:lnTo>
                      <a:lnTo>
                        <a:pt x="1405" y="1349"/>
                      </a:lnTo>
                      <a:lnTo>
                        <a:pt x="1403" y="1343"/>
                      </a:lnTo>
                      <a:lnTo>
                        <a:pt x="1399" y="1337"/>
                      </a:lnTo>
                      <a:lnTo>
                        <a:pt x="1394" y="1331"/>
                      </a:lnTo>
                      <a:lnTo>
                        <a:pt x="1389" y="1328"/>
                      </a:lnTo>
                      <a:lnTo>
                        <a:pt x="1385" y="1327"/>
                      </a:lnTo>
                      <a:lnTo>
                        <a:pt x="1382" y="1325"/>
                      </a:lnTo>
                      <a:lnTo>
                        <a:pt x="1380" y="1325"/>
                      </a:lnTo>
                      <a:lnTo>
                        <a:pt x="1376" y="1325"/>
                      </a:lnTo>
                      <a:lnTo>
                        <a:pt x="1372" y="1325"/>
                      </a:lnTo>
                      <a:lnTo>
                        <a:pt x="1370" y="1325"/>
                      </a:lnTo>
                      <a:lnTo>
                        <a:pt x="1366" y="1327"/>
                      </a:lnTo>
                      <a:lnTo>
                        <a:pt x="1363" y="1328"/>
                      </a:lnTo>
                      <a:lnTo>
                        <a:pt x="1358" y="1331"/>
                      </a:lnTo>
                      <a:lnTo>
                        <a:pt x="1353" y="1337"/>
                      </a:lnTo>
                      <a:lnTo>
                        <a:pt x="1349" y="1343"/>
                      </a:lnTo>
                      <a:lnTo>
                        <a:pt x="1346" y="1349"/>
                      </a:lnTo>
                      <a:lnTo>
                        <a:pt x="1344" y="1357"/>
                      </a:lnTo>
                      <a:lnTo>
                        <a:pt x="1344" y="1361"/>
                      </a:lnTo>
                      <a:lnTo>
                        <a:pt x="1343" y="1366"/>
                      </a:lnTo>
                      <a:lnTo>
                        <a:pt x="1344" y="1369"/>
                      </a:lnTo>
                      <a:lnTo>
                        <a:pt x="1344" y="1373"/>
                      </a:lnTo>
                      <a:lnTo>
                        <a:pt x="1346" y="1381"/>
                      </a:lnTo>
                      <a:lnTo>
                        <a:pt x="1349" y="1388"/>
                      </a:lnTo>
                      <a:lnTo>
                        <a:pt x="1353" y="1394"/>
                      </a:lnTo>
                      <a:lnTo>
                        <a:pt x="1358" y="1399"/>
                      </a:lnTo>
                      <a:lnTo>
                        <a:pt x="1363" y="1403"/>
                      </a:lnTo>
                      <a:lnTo>
                        <a:pt x="1366" y="1403"/>
                      </a:lnTo>
                      <a:lnTo>
                        <a:pt x="1370" y="1405"/>
                      </a:lnTo>
                      <a:lnTo>
                        <a:pt x="1372" y="1406"/>
                      </a:lnTo>
                      <a:lnTo>
                        <a:pt x="1376" y="1406"/>
                      </a:lnTo>
                      <a:lnTo>
                        <a:pt x="1380" y="1406"/>
                      </a:lnTo>
                      <a:lnTo>
                        <a:pt x="1382" y="1405"/>
                      </a:lnTo>
                      <a:lnTo>
                        <a:pt x="1385" y="1403"/>
                      </a:lnTo>
                      <a:lnTo>
                        <a:pt x="1389" y="1403"/>
                      </a:lnTo>
                      <a:lnTo>
                        <a:pt x="1394" y="1399"/>
                      </a:lnTo>
                      <a:lnTo>
                        <a:pt x="1399" y="1394"/>
                      </a:lnTo>
                      <a:lnTo>
                        <a:pt x="1403" y="1388"/>
                      </a:lnTo>
                      <a:lnTo>
                        <a:pt x="1405" y="1381"/>
                      </a:lnTo>
                      <a:lnTo>
                        <a:pt x="1408" y="1373"/>
                      </a:lnTo>
                      <a:lnTo>
                        <a:pt x="1408" y="1369"/>
                      </a:lnTo>
                      <a:lnTo>
                        <a:pt x="1408" y="1366"/>
                      </a:lnTo>
                      <a:lnTo>
                        <a:pt x="1408" y="1366"/>
                      </a:lnTo>
                      <a:close/>
                      <a:moveTo>
                        <a:pt x="1152" y="1686"/>
                      </a:moveTo>
                      <a:lnTo>
                        <a:pt x="1152" y="1681"/>
                      </a:lnTo>
                      <a:lnTo>
                        <a:pt x="1152" y="1677"/>
                      </a:lnTo>
                      <a:lnTo>
                        <a:pt x="1150" y="1669"/>
                      </a:lnTo>
                      <a:lnTo>
                        <a:pt x="1147" y="1663"/>
                      </a:lnTo>
                      <a:lnTo>
                        <a:pt x="1143" y="1657"/>
                      </a:lnTo>
                      <a:lnTo>
                        <a:pt x="1138" y="1651"/>
                      </a:lnTo>
                      <a:lnTo>
                        <a:pt x="1133" y="1648"/>
                      </a:lnTo>
                      <a:lnTo>
                        <a:pt x="1129" y="1647"/>
                      </a:lnTo>
                      <a:lnTo>
                        <a:pt x="1127" y="1645"/>
                      </a:lnTo>
                      <a:lnTo>
                        <a:pt x="1124" y="1645"/>
                      </a:lnTo>
                      <a:lnTo>
                        <a:pt x="1120" y="1645"/>
                      </a:lnTo>
                      <a:lnTo>
                        <a:pt x="1117" y="1645"/>
                      </a:lnTo>
                      <a:lnTo>
                        <a:pt x="1114" y="1645"/>
                      </a:lnTo>
                      <a:lnTo>
                        <a:pt x="1110" y="1647"/>
                      </a:lnTo>
                      <a:lnTo>
                        <a:pt x="1108" y="1648"/>
                      </a:lnTo>
                      <a:lnTo>
                        <a:pt x="1103" y="1651"/>
                      </a:lnTo>
                      <a:lnTo>
                        <a:pt x="1098" y="1657"/>
                      </a:lnTo>
                      <a:lnTo>
                        <a:pt x="1094" y="1663"/>
                      </a:lnTo>
                      <a:lnTo>
                        <a:pt x="1090" y="1669"/>
                      </a:lnTo>
                      <a:lnTo>
                        <a:pt x="1089" y="1677"/>
                      </a:lnTo>
                      <a:lnTo>
                        <a:pt x="1089" y="1681"/>
                      </a:lnTo>
                      <a:lnTo>
                        <a:pt x="1087" y="1686"/>
                      </a:lnTo>
                      <a:lnTo>
                        <a:pt x="1089" y="1689"/>
                      </a:lnTo>
                      <a:lnTo>
                        <a:pt x="1089" y="1693"/>
                      </a:lnTo>
                      <a:lnTo>
                        <a:pt x="1090" y="1701"/>
                      </a:lnTo>
                      <a:lnTo>
                        <a:pt x="1094" y="1708"/>
                      </a:lnTo>
                      <a:lnTo>
                        <a:pt x="1098" y="1714"/>
                      </a:lnTo>
                      <a:lnTo>
                        <a:pt x="1103" y="1719"/>
                      </a:lnTo>
                      <a:lnTo>
                        <a:pt x="1108" y="1722"/>
                      </a:lnTo>
                      <a:lnTo>
                        <a:pt x="1110" y="1723"/>
                      </a:lnTo>
                      <a:lnTo>
                        <a:pt x="1114" y="1725"/>
                      </a:lnTo>
                      <a:lnTo>
                        <a:pt x="1117" y="1725"/>
                      </a:lnTo>
                      <a:lnTo>
                        <a:pt x="1120" y="1726"/>
                      </a:lnTo>
                      <a:lnTo>
                        <a:pt x="1124" y="1725"/>
                      </a:lnTo>
                      <a:lnTo>
                        <a:pt x="1127" y="1725"/>
                      </a:lnTo>
                      <a:lnTo>
                        <a:pt x="1129" y="1723"/>
                      </a:lnTo>
                      <a:lnTo>
                        <a:pt x="1133" y="1722"/>
                      </a:lnTo>
                      <a:lnTo>
                        <a:pt x="1138" y="1719"/>
                      </a:lnTo>
                      <a:lnTo>
                        <a:pt x="1143" y="1714"/>
                      </a:lnTo>
                      <a:lnTo>
                        <a:pt x="1147" y="1708"/>
                      </a:lnTo>
                      <a:lnTo>
                        <a:pt x="1150" y="1701"/>
                      </a:lnTo>
                      <a:lnTo>
                        <a:pt x="1152" y="1693"/>
                      </a:lnTo>
                      <a:lnTo>
                        <a:pt x="1152" y="1689"/>
                      </a:lnTo>
                      <a:lnTo>
                        <a:pt x="1152" y="1686"/>
                      </a:lnTo>
                      <a:lnTo>
                        <a:pt x="1152" y="1686"/>
                      </a:lnTo>
                      <a:close/>
                      <a:moveTo>
                        <a:pt x="753" y="1831"/>
                      </a:moveTo>
                      <a:lnTo>
                        <a:pt x="752" y="1827"/>
                      </a:lnTo>
                      <a:lnTo>
                        <a:pt x="752" y="1822"/>
                      </a:lnTo>
                      <a:lnTo>
                        <a:pt x="750" y="1815"/>
                      </a:lnTo>
                      <a:lnTo>
                        <a:pt x="746" y="1809"/>
                      </a:lnTo>
                      <a:lnTo>
                        <a:pt x="743" y="1803"/>
                      </a:lnTo>
                      <a:lnTo>
                        <a:pt x="738" y="1797"/>
                      </a:lnTo>
                      <a:lnTo>
                        <a:pt x="732" y="1794"/>
                      </a:lnTo>
                      <a:lnTo>
                        <a:pt x="730" y="1792"/>
                      </a:lnTo>
                      <a:lnTo>
                        <a:pt x="726" y="1791"/>
                      </a:lnTo>
                      <a:lnTo>
                        <a:pt x="724" y="1791"/>
                      </a:lnTo>
                      <a:lnTo>
                        <a:pt x="720" y="1791"/>
                      </a:lnTo>
                      <a:lnTo>
                        <a:pt x="716" y="1791"/>
                      </a:lnTo>
                      <a:lnTo>
                        <a:pt x="713" y="1791"/>
                      </a:lnTo>
                      <a:lnTo>
                        <a:pt x="711" y="1792"/>
                      </a:lnTo>
                      <a:lnTo>
                        <a:pt x="707" y="1794"/>
                      </a:lnTo>
                      <a:lnTo>
                        <a:pt x="702" y="1797"/>
                      </a:lnTo>
                      <a:lnTo>
                        <a:pt x="697" y="1803"/>
                      </a:lnTo>
                      <a:lnTo>
                        <a:pt x="693" y="1809"/>
                      </a:lnTo>
                      <a:lnTo>
                        <a:pt x="691" y="1815"/>
                      </a:lnTo>
                      <a:lnTo>
                        <a:pt x="688" y="1822"/>
                      </a:lnTo>
                      <a:lnTo>
                        <a:pt x="688" y="1827"/>
                      </a:lnTo>
                      <a:lnTo>
                        <a:pt x="688" y="1831"/>
                      </a:lnTo>
                      <a:lnTo>
                        <a:pt x="688" y="1834"/>
                      </a:lnTo>
                      <a:lnTo>
                        <a:pt x="688" y="1839"/>
                      </a:lnTo>
                      <a:lnTo>
                        <a:pt x="691" y="1846"/>
                      </a:lnTo>
                      <a:lnTo>
                        <a:pt x="693" y="1854"/>
                      </a:lnTo>
                      <a:lnTo>
                        <a:pt x="697" y="1860"/>
                      </a:lnTo>
                      <a:lnTo>
                        <a:pt x="702" y="1865"/>
                      </a:lnTo>
                      <a:lnTo>
                        <a:pt x="707" y="1868"/>
                      </a:lnTo>
                      <a:lnTo>
                        <a:pt x="711" y="1869"/>
                      </a:lnTo>
                      <a:lnTo>
                        <a:pt x="713" y="1871"/>
                      </a:lnTo>
                      <a:lnTo>
                        <a:pt x="716" y="1871"/>
                      </a:lnTo>
                      <a:lnTo>
                        <a:pt x="720" y="1872"/>
                      </a:lnTo>
                      <a:lnTo>
                        <a:pt x="724" y="1871"/>
                      </a:lnTo>
                      <a:lnTo>
                        <a:pt x="726" y="1871"/>
                      </a:lnTo>
                      <a:lnTo>
                        <a:pt x="730" y="1869"/>
                      </a:lnTo>
                      <a:lnTo>
                        <a:pt x="732" y="1868"/>
                      </a:lnTo>
                      <a:lnTo>
                        <a:pt x="738" y="1865"/>
                      </a:lnTo>
                      <a:lnTo>
                        <a:pt x="743" y="1860"/>
                      </a:lnTo>
                      <a:lnTo>
                        <a:pt x="746" y="1854"/>
                      </a:lnTo>
                      <a:lnTo>
                        <a:pt x="750" y="1846"/>
                      </a:lnTo>
                      <a:lnTo>
                        <a:pt x="752" y="1839"/>
                      </a:lnTo>
                      <a:lnTo>
                        <a:pt x="752" y="1834"/>
                      </a:lnTo>
                      <a:lnTo>
                        <a:pt x="753" y="1831"/>
                      </a:lnTo>
                      <a:lnTo>
                        <a:pt x="753" y="1831"/>
                      </a:lnTo>
                      <a:close/>
                      <a:moveTo>
                        <a:pt x="390" y="1683"/>
                      </a:moveTo>
                      <a:lnTo>
                        <a:pt x="390" y="1678"/>
                      </a:lnTo>
                      <a:lnTo>
                        <a:pt x="390" y="1674"/>
                      </a:lnTo>
                      <a:lnTo>
                        <a:pt x="388" y="1666"/>
                      </a:lnTo>
                      <a:lnTo>
                        <a:pt x="385" y="1660"/>
                      </a:lnTo>
                      <a:lnTo>
                        <a:pt x="381" y="1654"/>
                      </a:lnTo>
                      <a:lnTo>
                        <a:pt x="376" y="1648"/>
                      </a:lnTo>
                      <a:lnTo>
                        <a:pt x="371" y="1645"/>
                      </a:lnTo>
                      <a:lnTo>
                        <a:pt x="367" y="1644"/>
                      </a:lnTo>
                      <a:lnTo>
                        <a:pt x="365" y="1642"/>
                      </a:lnTo>
                      <a:lnTo>
                        <a:pt x="361" y="1642"/>
                      </a:lnTo>
                      <a:lnTo>
                        <a:pt x="359" y="1642"/>
                      </a:lnTo>
                      <a:lnTo>
                        <a:pt x="355" y="1642"/>
                      </a:lnTo>
                      <a:lnTo>
                        <a:pt x="351" y="1642"/>
                      </a:lnTo>
                      <a:lnTo>
                        <a:pt x="348" y="1644"/>
                      </a:lnTo>
                      <a:lnTo>
                        <a:pt x="346" y="1645"/>
                      </a:lnTo>
                      <a:lnTo>
                        <a:pt x="339" y="1648"/>
                      </a:lnTo>
                      <a:lnTo>
                        <a:pt x="336" y="1654"/>
                      </a:lnTo>
                      <a:lnTo>
                        <a:pt x="331" y="1660"/>
                      </a:lnTo>
                      <a:lnTo>
                        <a:pt x="328" y="1666"/>
                      </a:lnTo>
                      <a:lnTo>
                        <a:pt x="327" y="1674"/>
                      </a:lnTo>
                      <a:lnTo>
                        <a:pt x="325" y="1678"/>
                      </a:lnTo>
                      <a:lnTo>
                        <a:pt x="325" y="1683"/>
                      </a:lnTo>
                      <a:lnTo>
                        <a:pt x="325" y="1686"/>
                      </a:lnTo>
                      <a:lnTo>
                        <a:pt x="327" y="1690"/>
                      </a:lnTo>
                      <a:lnTo>
                        <a:pt x="328" y="1698"/>
                      </a:lnTo>
                      <a:lnTo>
                        <a:pt x="331" y="1705"/>
                      </a:lnTo>
                      <a:lnTo>
                        <a:pt x="336" y="1711"/>
                      </a:lnTo>
                      <a:lnTo>
                        <a:pt x="339" y="1716"/>
                      </a:lnTo>
                      <a:lnTo>
                        <a:pt x="346" y="1719"/>
                      </a:lnTo>
                      <a:lnTo>
                        <a:pt x="348" y="1720"/>
                      </a:lnTo>
                      <a:lnTo>
                        <a:pt x="351" y="1722"/>
                      </a:lnTo>
                      <a:lnTo>
                        <a:pt x="355" y="1722"/>
                      </a:lnTo>
                      <a:lnTo>
                        <a:pt x="359" y="1723"/>
                      </a:lnTo>
                      <a:lnTo>
                        <a:pt x="361" y="1722"/>
                      </a:lnTo>
                      <a:lnTo>
                        <a:pt x="365" y="1722"/>
                      </a:lnTo>
                      <a:lnTo>
                        <a:pt x="367" y="1720"/>
                      </a:lnTo>
                      <a:lnTo>
                        <a:pt x="371" y="1719"/>
                      </a:lnTo>
                      <a:lnTo>
                        <a:pt x="376" y="1716"/>
                      </a:lnTo>
                      <a:lnTo>
                        <a:pt x="381" y="1711"/>
                      </a:lnTo>
                      <a:lnTo>
                        <a:pt x="385" y="1705"/>
                      </a:lnTo>
                      <a:lnTo>
                        <a:pt x="388" y="1698"/>
                      </a:lnTo>
                      <a:lnTo>
                        <a:pt x="390" y="1690"/>
                      </a:lnTo>
                      <a:lnTo>
                        <a:pt x="390" y="1686"/>
                      </a:lnTo>
                      <a:lnTo>
                        <a:pt x="390" y="1683"/>
                      </a:lnTo>
                      <a:lnTo>
                        <a:pt x="390" y="1683"/>
                      </a:lnTo>
                      <a:close/>
                      <a:moveTo>
                        <a:pt x="154" y="1366"/>
                      </a:moveTo>
                      <a:lnTo>
                        <a:pt x="154" y="1363"/>
                      </a:lnTo>
                      <a:lnTo>
                        <a:pt x="154" y="1358"/>
                      </a:lnTo>
                      <a:lnTo>
                        <a:pt x="151" y="1351"/>
                      </a:lnTo>
                      <a:lnTo>
                        <a:pt x="149" y="1343"/>
                      </a:lnTo>
                      <a:lnTo>
                        <a:pt x="145" y="1337"/>
                      </a:lnTo>
                      <a:lnTo>
                        <a:pt x="140" y="1333"/>
                      </a:lnTo>
                      <a:lnTo>
                        <a:pt x="135" y="1328"/>
                      </a:lnTo>
                      <a:lnTo>
                        <a:pt x="131" y="1328"/>
                      </a:lnTo>
                      <a:lnTo>
                        <a:pt x="128" y="1327"/>
                      </a:lnTo>
                      <a:lnTo>
                        <a:pt x="124" y="1325"/>
                      </a:lnTo>
                      <a:lnTo>
                        <a:pt x="122" y="1325"/>
                      </a:lnTo>
                      <a:lnTo>
                        <a:pt x="118" y="1325"/>
                      </a:lnTo>
                      <a:lnTo>
                        <a:pt x="116" y="1327"/>
                      </a:lnTo>
                      <a:lnTo>
                        <a:pt x="112" y="1328"/>
                      </a:lnTo>
                      <a:lnTo>
                        <a:pt x="109" y="1328"/>
                      </a:lnTo>
                      <a:lnTo>
                        <a:pt x="103" y="1333"/>
                      </a:lnTo>
                      <a:lnTo>
                        <a:pt x="99" y="1337"/>
                      </a:lnTo>
                      <a:lnTo>
                        <a:pt x="95" y="1343"/>
                      </a:lnTo>
                      <a:lnTo>
                        <a:pt x="91" y="1351"/>
                      </a:lnTo>
                      <a:lnTo>
                        <a:pt x="90" y="1358"/>
                      </a:lnTo>
                      <a:lnTo>
                        <a:pt x="89" y="1363"/>
                      </a:lnTo>
                      <a:lnTo>
                        <a:pt x="89" y="1366"/>
                      </a:lnTo>
                      <a:lnTo>
                        <a:pt x="89" y="1370"/>
                      </a:lnTo>
                      <a:lnTo>
                        <a:pt x="90" y="1375"/>
                      </a:lnTo>
                      <a:lnTo>
                        <a:pt x="91" y="1382"/>
                      </a:lnTo>
                      <a:lnTo>
                        <a:pt x="95" y="1388"/>
                      </a:lnTo>
                      <a:lnTo>
                        <a:pt x="99" y="1394"/>
                      </a:lnTo>
                      <a:lnTo>
                        <a:pt x="103" y="1400"/>
                      </a:lnTo>
                      <a:lnTo>
                        <a:pt x="109" y="1403"/>
                      </a:lnTo>
                      <a:lnTo>
                        <a:pt x="112" y="1405"/>
                      </a:lnTo>
                      <a:lnTo>
                        <a:pt x="116" y="1406"/>
                      </a:lnTo>
                      <a:lnTo>
                        <a:pt x="118" y="1406"/>
                      </a:lnTo>
                      <a:lnTo>
                        <a:pt x="122" y="1406"/>
                      </a:lnTo>
                      <a:lnTo>
                        <a:pt x="124" y="1406"/>
                      </a:lnTo>
                      <a:lnTo>
                        <a:pt x="128" y="1406"/>
                      </a:lnTo>
                      <a:lnTo>
                        <a:pt x="131" y="1405"/>
                      </a:lnTo>
                      <a:lnTo>
                        <a:pt x="135" y="1403"/>
                      </a:lnTo>
                      <a:lnTo>
                        <a:pt x="140" y="1400"/>
                      </a:lnTo>
                      <a:lnTo>
                        <a:pt x="145" y="1394"/>
                      </a:lnTo>
                      <a:lnTo>
                        <a:pt x="149" y="1388"/>
                      </a:lnTo>
                      <a:lnTo>
                        <a:pt x="151" y="1382"/>
                      </a:lnTo>
                      <a:lnTo>
                        <a:pt x="154" y="1375"/>
                      </a:lnTo>
                      <a:lnTo>
                        <a:pt x="154" y="1370"/>
                      </a:lnTo>
                      <a:lnTo>
                        <a:pt x="154" y="1366"/>
                      </a:lnTo>
                      <a:lnTo>
                        <a:pt x="154" y="1366"/>
                      </a:lnTo>
                      <a:close/>
                      <a:moveTo>
                        <a:pt x="65" y="968"/>
                      </a:moveTo>
                      <a:lnTo>
                        <a:pt x="63" y="963"/>
                      </a:lnTo>
                      <a:lnTo>
                        <a:pt x="63" y="960"/>
                      </a:lnTo>
                      <a:lnTo>
                        <a:pt x="62" y="953"/>
                      </a:lnTo>
                      <a:lnTo>
                        <a:pt x="58" y="945"/>
                      </a:lnTo>
                      <a:lnTo>
                        <a:pt x="55" y="939"/>
                      </a:lnTo>
                      <a:lnTo>
                        <a:pt x="49" y="935"/>
                      </a:lnTo>
                      <a:lnTo>
                        <a:pt x="44" y="930"/>
                      </a:lnTo>
                      <a:lnTo>
                        <a:pt x="42" y="929"/>
                      </a:lnTo>
                      <a:lnTo>
                        <a:pt x="38" y="929"/>
                      </a:lnTo>
                      <a:lnTo>
                        <a:pt x="35" y="927"/>
                      </a:lnTo>
                      <a:lnTo>
                        <a:pt x="32" y="927"/>
                      </a:lnTo>
                      <a:lnTo>
                        <a:pt x="29" y="927"/>
                      </a:lnTo>
                      <a:lnTo>
                        <a:pt x="25" y="929"/>
                      </a:lnTo>
                      <a:lnTo>
                        <a:pt x="23" y="929"/>
                      </a:lnTo>
                      <a:lnTo>
                        <a:pt x="19" y="930"/>
                      </a:lnTo>
                      <a:lnTo>
                        <a:pt x="14" y="935"/>
                      </a:lnTo>
                      <a:lnTo>
                        <a:pt x="9" y="939"/>
                      </a:lnTo>
                      <a:lnTo>
                        <a:pt x="5" y="945"/>
                      </a:lnTo>
                      <a:lnTo>
                        <a:pt x="2" y="953"/>
                      </a:lnTo>
                      <a:lnTo>
                        <a:pt x="0" y="960"/>
                      </a:lnTo>
                      <a:lnTo>
                        <a:pt x="0" y="963"/>
                      </a:lnTo>
                      <a:lnTo>
                        <a:pt x="0" y="968"/>
                      </a:lnTo>
                      <a:lnTo>
                        <a:pt x="0" y="972"/>
                      </a:lnTo>
                      <a:lnTo>
                        <a:pt x="0" y="977"/>
                      </a:lnTo>
                      <a:lnTo>
                        <a:pt x="2" y="984"/>
                      </a:lnTo>
                      <a:lnTo>
                        <a:pt x="5" y="990"/>
                      </a:lnTo>
                      <a:lnTo>
                        <a:pt x="9" y="996"/>
                      </a:lnTo>
                      <a:lnTo>
                        <a:pt x="14" y="1001"/>
                      </a:lnTo>
                      <a:lnTo>
                        <a:pt x="19" y="1005"/>
                      </a:lnTo>
                      <a:lnTo>
                        <a:pt x="23" y="1007"/>
                      </a:lnTo>
                      <a:lnTo>
                        <a:pt x="25" y="1007"/>
                      </a:lnTo>
                      <a:lnTo>
                        <a:pt x="29" y="1008"/>
                      </a:lnTo>
                      <a:lnTo>
                        <a:pt x="32" y="1008"/>
                      </a:lnTo>
                      <a:lnTo>
                        <a:pt x="35" y="1008"/>
                      </a:lnTo>
                      <a:lnTo>
                        <a:pt x="38" y="1007"/>
                      </a:lnTo>
                      <a:lnTo>
                        <a:pt x="42" y="1007"/>
                      </a:lnTo>
                      <a:lnTo>
                        <a:pt x="44" y="1005"/>
                      </a:lnTo>
                      <a:lnTo>
                        <a:pt x="49" y="1001"/>
                      </a:lnTo>
                      <a:lnTo>
                        <a:pt x="55" y="996"/>
                      </a:lnTo>
                      <a:lnTo>
                        <a:pt x="58" y="990"/>
                      </a:lnTo>
                      <a:lnTo>
                        <a:pt x="62" y="984"/>
                      </a:lnTo>
                      <a:lnTo>
                        <a:pt x="63" y="977"/>
                      </a:lnTo>
                      <a:lnTo>
                        <a:pt x="63" y="972"/>
                      </a:lnTo>
                      <a:lnTo>
                        <a:pt x="65" y="968"/>
                      </a:lnTo>
                      <a:lnTo>
                        <a:pt x="65" y="968"/>
                      </a:lnTo>
                      <a:close/>
                      <a:moveTo>
                        <a:pt x="135" y="535"/>
                      </a:moveTo>
                      <a:lnTo>
                        <a:pt x="135" y="531"/>
                      </a:lnTo>
                      <a:lnTo>
                        <a:pt x="135" y="526"/>
                      </a:lnTo>
                      <a:lnTo>
                        <a:pt x="132" y="519"/>
                      </a:lnTo>
                      <a:lnTo>
                        <a:pt x="130" y="513"/>
                      </a:lnTo>
                      <a:lnTo>
                        <a:pt x="126" y="507"/>
                      </a:lnTo>
                      <a:lnTo>
                        <a:pt x="121" y="501"/>
                      </a:lnTo>
                      <a:lnTo>
                        <a:pt x="116" y="498"/>
                      </a:lnTo>
                      <a:lnTo>
                        <a:pt x="112" y="496"/>
                      </a:lnTo>
                      <a:lnTo>
                        <a:pt x="109" y="495"/>
                      </a:lnTo>
                      <a:lnTo>
                        <a:pt x="105" y="495"/>
                      </a:lnTo>
                      <a:lnTo>
                        <a:pt x="103" y="495"/>
                      </a:lnTo>
                      <a:lnTo>
                        <a:pt x="99" y="495"/>
                      </a:lnTo>
                      <a:lnTo>
                        <a:pt x="95" y="495"/>
                      </a:lnTo>
                      <a:lnTo>
                        <a:pt x="93" y="496"/>
                      </a:lnTo>
                      <a:lnTo>
                        <a:pt x="90" y="498"/>
                      </a:lnTo>
                      <a:lnTo>
                        <a:pt x="84" y="501"/>
                      </a:lnTo>
                      <a:lnTo>
                        <a:pt x="80" y="507"/>
                      </a:lnTo>
                      <a:lnTo>
                        <a:pt x="75" y="513"/>
                      </a:lnTo>
                      <a:lnTo>
                        <a:pt x="72" y="519"/>
                      </a:lnTo>
                      <a:lnTo>
                        <a:pt x="71" y="526"/>
                      </a:lnTo>
                      <a:lnTo>
                        <a:pt x="70" y="531"/>
                      </a:lnTo>
                      <a:lnTo>
                        <a:pt x="70" y="535"/>
                      </a:lnTo>
                      <a:lnTo>
                        <a:pt x="70" y="540"/>
                      </a:lnTo>
                      <a:lnTo>
                        <a:pt x="71" y="543"/>
                      </a:lnTo>
                      <a:lnTo>
                        <a:pt x="72" y="550"/>
                      </a:lnTo>
                      <a:lnTo>
                        <a:pt x="75" y="558"/>
                      </a:lnTo>
                      <a:lnTo>
                        <a:pt x="80" y="564"/>
                      </a:lnTo>
                      <a:lnTo>
                        <a:pt x="84" y="568"/>
                      </a:lnTo>
                      <a:lnTo>
                        <a:pt x="90" y="573"/>
                      </a:lnTo>
                      <a:lnTo>
                        <a:pt x="93" y="574"/>
                      </a:lnTo>
                      <a:lnTo>
                        <a:pt x="95" y="574"/>
                      </a:lnTo>
                      <a:lnTo>
                        <a:pt x="99" y="576"/>
                      </a:lnTo>
                      <a:lnTo>
                        <a:pt x="103" y="576"/>
                      </a:lnTo>
                      <a:lnTo>
                        <a:pt x="105" y="576"/>
                      </a:lnTo>
                      <a:lnTo>
                        <a:pt x="109" y="574"/>
                      </a:lnTo>
                      <a:lnTo>
                        <a:pt x="112" y="574"/>
                      </a:lnTo>
                      <a:lnTo>
                        <a:pt x="116" y="573"/>
                      </a:lnTo>
                      <a:lnTo>
                        <a:pt x="121" y="568"/>
                      </a:lnTo>
                      <a:lnTo>
                        <a:pt x="126" y="564"/>
                      </a:lnTo>
                      <a:lnTo>
                        <a:pt x="130" y="558"/>
                      </a:lnTo>
                      <a:lnTo>
                        <a:pt x="132" y="550"/>
                      </a:lnTo>
                      <a:lnTo>
                        <a:pt x="135" y="543"/>
                      </a:lnTo>
                      <a:lnTo>
                        <a:pt x="135" y="540"/>
                      </a:lnTo>
                      <a:lnTo>
                        <a:pt x="135" y="535"/>
                      </a:lnTo>
                      <a:lnTo>
                        <a:pt x="135" y="535"/>
                      </a:lnTo>
                      <a:close/>
                    </a:path>
                  </a:pathLst>
                </a:custGeom>
                <a:solidFill>
                  <a:srgbClr val="CCFF99"/>
                </a:solidFill>
                <a:ln w="19050" cmpd="sng">
                  <a:solidFill>
                    <a:schemeClr val="folHlink"/>
                  </a:solidFill>
                  <a:round/>
                  <a:headEnd/>
                  <a:tailEnd/>
                </a:ln>
              </p:spPr>
              <p:txBody>
                <a:bodyPr/>
                <a:lstStyle/>
                <a:p>
                  <a:endParaRPr lang="ru-RU"/>
                </a:p>
              </p:txBody>
            </p:sp>
            <p:sp>
              <p:nvSpPr>
                <p:cNvPr id="1226894" name="Freeform 142"/>
                <p:cNvSpPr>
                  <a:spLocks noEditPoints="1"/>
                </p:cNvSpPr>
                <p:nvPr/>
              </p:nvSpPr>
              <p:spPr bwMode="auto">
                <a:xfrm>
                  <a:off x="1603" y="780"/>
                  <a:ext cx="2049" cy="2418"/>
                </a:xfrm>
                <a:custGeom>
                  <a:avLst/>
                  <a:gdLst>
                    <a:gd name="T0" fmla="*/ 572 w 2049"/>
                    <a:gd name="T1" fmla="*/ 122 h 2418"/>
                    <a:gd name="T2" fmla="*/ 227 w 2049"/>
                    <a:gd name="T3" fmla="*/ 446 h 2418"/>
                    <a:gd name="T4" fmla="*/ 30 w 2049"/>
                    <a:gd name="T5" fmla="*/ 913 h 2418"/>
                    <a:gd name="T6" fmla="*/ 21 w 2049"/>
                    <a:gd name="T7" fmla="*/ 1459 h 2418"/>
                    <a:gd name="T8" fmla="*/ 208 w 2049"/>
                    <a:gd name="T9" fmla="*/ 1939 h 2418"/>
                    <a:gd name="T10" fmla="*/ 543 w 2049"/>
                    <a:gd name="T11" fmla="*/ 2276 h 2418"/>
                    <a:gd name="T12" fmla="*/ 977 w 2049"/>
                    <a:gd name="T13" fmla="*/ 2417 h 2418"/>
                    <a:gd name="T14" fmla="*/ 1430 w 2049"/>
                    <a:gd name="T15" fmla="*/ 2319 h 2418"/>
                    <a:gd name="T16" fmla="*/ 1788 w 2049"/>
                    <a:gd name="T17" fmla="*/ 2014 h 2418"/>
                    <a:gd name="T18" fmla="*/ 2004 w 2049"/>
                    <a:gd name="T19" fmla="*/ 1559 h 2418"/>
                    <a:gd name="T20" fmla="*/ 2038 w 2049"/>
                    <a:gd name="T21" fmla="*/ 1038 h 2418"/>
                    <a:gd name="T22" fmla="*/ 1917 w 2049"/>
                    <a:gd name="T23" fmla="*/ 613 h 2418"/>
                    <a:gd name="T24" fmla="*/ 1676 w 2049"/>
                    <a:gd name="T25" fmla="*/ 275 h 2418"/>
                    <a:gd name="T26" fmla="*/ 1346 w 2049"/>
                    <a:gd name="T27" fmla="*/ 59 h 2418"/>
                    <a:gd name="T28" fmla="*/ 1451 w 2049"/>
                    <a:gd name="T29" fmla="*/ 113 h 2418"/>
                    <a:gd name="T30" fmla="*/ 1779 w 2049"/>
                    <a:gd name="T31" fmla="*/ 421 h 2418"/>
                    <a:gd name="T32" fmla="*/ 1966 w 2049"/>
                    <a:gd name="T33" fmla="*/ 859 h 2418"/>
                    <a:gd name="T34" fmla="*/ 1976 w 2049"/>
                    <a:gd name="T35" fmla="*/ 1367 h 2418"/>
                    <a:gd name="T36" fmla="*/ 1800 w 2049"/>
                    <a:gd name="T37" fmla="*/ 1830 h 2418"/>
                    <a:gd name="T38" fmla="*/ 1483 w 2049"/>
                    <a:gd name="T39" fmla="*/ 2148 h 2418"/>
                    <a:gd name="T40" fmla="*/ 1078 w 2049"/>
                    <a:gd name="T41" fmla="*/ 2282 h 2418"/>
                    <a:gd name="T42" fmla="*/ 649 w 2049"/>
                    <a:gd name="T43" fmla="*/ 2192 h 2418"/>
                    <a:gd name="T44" fmla="*/ 306 w 2049"/>
                    <a:gd name="T45" fmla="*/ 1902 h 2418"/>
                    <a:gd name="T46" fmla="*/ 103 w 2049"/>
                    <a:gd name="T47" fmla="*/ 1474 h 2418"/>
                    <a:gd name="T48" fmla="*/ 71 w 2049"/>
                    <a:gd name="T49" fmla="*/ 970 h 2418"/>
                    <a:gd name="T50" fmla="*/ 193 w 2049"/>
                    <a:gd name="T51" fmla="*/ 562 h 2418"/>
                    <a:gd name="T52" fmla="*/ 422 w 2049"/>
                    <a:gd name="T53" fmla="*/ 249 h 2418"/>
                    <a:gd name="T54" fmla="*/ 730 w 2049"/>
                    <a:gd name="T55" fmla="*/ 53 h 2418"/>
                    <a:gd name="T56" fmla="*/ 1712 w 2049"/>
                    <a:gd name="T57" fmla="*/ 1788 h 2418"/>
                    <a:gd name="T58" fmla="*/ 1885 w 2049"/>
                    <a:gd name="T59" fmla="*/ 1373 h 2418"/>
                    <a:gd name="T60" fmla="*/ 1893 w 2049"/>
                    <a:gd name="T61" fmla="*/ 924 h 2418"/>
                    <a:gd name="T62" fmla="*/ 1736 w 2049"/>
                    <a:gd name="T63" fmla="*/ 509 h 2418"/>
                    <a:gd name="T64" fmla="*/ 1433 w 2049"/>
                    <a:gd name="T65" fmla="*/ 204 h 2418"/>
                    <a:gd name="T66" fmla="*/ 1062 w 2049"/>
                    <a:gd name="T67" fmla="*/ 90 h 2418"/>
                    <a:gd name="T68" fmla="*/ 688 w 2049"/>
                    <a:gd name="T69" fmla="*/ 171 h 2418"/>
                    <a:gd name="T70" fmla="*/ 366 w 2049"/>
                    <a:gd name="T71" fmla="*/ 442 h 2418"/>
                    <a:gd name="T72" fmla="*/ 174 w 2049"/>
                    <a:gd name="T73" fmla="*/ 849 h 2418"/>
                    <a:gd name="T74" fmla="*/ 149 w 2049"/>
                    <a:gd name="T75" fmla="*/ 1298 h 2418"/>
                    <a:gd name="T76" fmla="*/ 286 w 2049"/>
                    <a:gd name="T77" fmla="*/ 1720 h 2418"/>
                    <a:gd name="T78" fmla="*/ 551 w 2049"/>
                    <a:gd name="T79" fmla="*/ 2023 h 2418"/>
                    <a:gd name="T80" fmla="*/ 853 w 2049"/>
                    <a:gd name="T81" fmla="*/ 2163 h 2418"/>
                    <a:gd name="T82" fmla="*/ 1175 w 2049"/>
                    <a:gd name="T83" fmla="*/ 2165 h 2418"/>
                    <a:gd name="T84" fmla="*/ 1484 w 2049"/>
                    <a:gd name="T85" fmla="*/ 2025 h 2418"/>
                    <a:gd name="T86" fmla="*/ 1248 w 2049"/>
                    <a:gd name="T87" fmla="*/ 2139 h 2418"/>
                    <a:gd name="T88" fmla="*/ 888 w 2049"/>
                    <a:gd name="T89" fmla="*/ 2148 h 2418"/>
                    <a:gd name="T90" fmla="*/ 558 w 2049"/>
                    <a:gd name="T91" fmla="*/ 1977 h 2418"/>
                    <a:gd name="T92" fmla="*/ 314 w 2049"/>
                    <a:gd name="T93" fmla="*/ 1640 h 2418"/>
                    <a:gd name="T94" fmla="*/ 221 w 2049"/>
                    <a:gd name="T95" fmla="*/ 1223 h 2418"/>
                    <a:gd name="T96" fmla="*/ 285 w 2049"/>
                    <a:gd name="T97" fmla="*/ 805 h 2418"/>
                    <a:gd name="T98" fmla="*/ 496 w 2049"/>
                    <a:gd name="T99" fmla="*/ 452 h 2418"/>
                    <a:gd name="T100" fmla="*/ 825 w 2049"/>
                    <a:gd name="T101" fmla="*/ 233 h 2418"/>
                    <a:gd name="T102" fmla="*/ 1187 w 2049"/>
                    <a:gd name="T103" fmla="*/ 203 h 2418"/>
                    <a:gd name="T104" fmla="*/ 1521 w 2049"/>
                    <a:gd name="T105" fmla="*/ 355 h 2418"/>
                    <a:gd name="T106" fmla="*/ 1774 w 2049"/>
                    <a:gd name="T107" fmla="*/ 665 h 2418"/>
                    <a:gd name="T108" fmla="*/ 1880 w 2049"/>
                    <a:gd name="T109" fmla="*/ 1005 h 2418"/>
                    <a:gd name="T110" fmla="*/ 1877 w 2049"/>
                    <a:gd name="T111" fmla="*/ 1361 h 2418"/>
                    <a:gd name="T112" fmla="*/ 1765 w 2049"/>
                    <a:gd name="T113" fmla="*/ 1696 h 2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49" h="2418">
                      <a:moveTo>
                        <a:pt x="967" y="0"/>
                      </a:moveTo>
                      <a:lnTo>
                        <a:pt x="914" y="5"/>
                      </a:lnTo>
                      <a:lnTo>
                        <a:pt x="862" y="14"/>
                      </a:lnTo>
                      <a:lnTo>
                        <a:pt x="811" y="24"/>
                      </a:lnTo>
                      <a:lnTo>
                        <a:pt x="762" y="38"/>
                      </a:lnTo>
                      <a:lnTo>
                        <a:pt x="712" y="54"/>
                      </a:lnTo>
                      <a:lnTo>
                        <a:pt x="665" y="74"/>
                      </a:lnTo>
                      <a:lnTo>
                        <a:pt x="618" y="96"/>
                      </a:lnTo>
                      <a:lnTo>
                        <a:pt x="572" y="122"/>
                      </a:lnTo>
                      <a:lnTo>
                        <a:pt x="529" y="149"/>
                      </a:lnTo>
                      <a:lnTo>
                        <a:pt x="486" y="177"/>
                      </a:lnTo>
                      <a:lnTo>
                        <a:pt x="444" y="210"/>
                      </a:lnTo>
                      <a:lnTo>
                        <a:pt x="404" y="243"/>
                      </a:lnTo>
                      <a:lnTo>
                        <a:pt x="366" y="281"/>
                      </a:lnTo>
                      <a:lnTo>
                        <a:pt x="329" y="319"/>
                      </a:lnTo>
                      <a:lnTo>
                        <a:pt x="294" y="359"/>
                      </a:lnTo>
                      <a:lnTo>
                        <a:pt x="259" y="401"/>
                      </a:lnTo>
                      <a:lnTo>
                        <a:pt x="227" y="446"/>
                      </a:lnTo>
                      <a:lnTo>
                        <a:pt x="198" y="491"/>
                      </a:lnTo>
                      <a:lnTo>
                        <a:pt x="170" y="539"/>
                      </a:lnTo>
                      <a:lnTo>
                        <a:pt x="144" y="589"/>
                      </a:lnTo>
                      <a:lnTo>
                        <a:pt x="119" y="640"/>
                      </a:lnTo>
                      <a:lnTo>
                        <a:pt x="96" y="691"/>
                      </a:lnTo>
                      <a:lnTo>
                        <a:pt x="77" y="745"/>
                      </a:lnTo>
                      <a:lnTo>
                        <a:pt x="60" y="801"/>
                      </a:lnTo>
                      <a:lnTo>
                        <a:pt x="43" y="856"/>
                      </a:lnTo>
                      <a:lnTo>
                        <a:pt x="30" y="913"/>
                      </a:lnTo>
                      <a:lnTo>
                        <a:pt x="19" y="972"/>
                      </a:lnTo>
                      <a:lnTo>
                        <a:pt x="10" y="1031"/>
                      </a:lnTo>
                      <a:lnTo>
                        <a:pt x="4" y="1091"/>
                      </a:lnTo>
                      <a:lnTo>
                        <a:pt x="0" y="1152"/>
                      </a:lnTo>
                      <a:lnTo>
                        <a:pt x="0" y="1214"/>
                      </a:lnTo>
                      <a:lnTo>
                        <a:pt x="1" y="1275"/>
                      </a:lnTo>
                      <a:lnTo>
                        <a:pt x="5" y="1338"/>
                      </a:lnTo>
                      <a:lnTo>
                        <a:pt x="13" y="1399"/>
                      </a:lnTo>
                      <a:lnTo>
                        <a:pt x="21" y="1459"/>
                      </a:lnTo>
                      <a:lnTo>
                        <a:pt x="33" y="1517"/>
                      </a:lnTo>
                      <a:lnTo>
                        <a:pt x="48" y="1576"/>
                      </a:lnTo>
                      <a:lnTo>
                        <a:pt x="65" y="1631"/>
                      </a:lnTo>
                      <a:lnTo>
                        <a:pt x="82" y="1687"/>
                      </a:lnTo>
                      <a:lnTo>
                        <a:pt x="104" y="1741"/>
                      </a:lnTo>
                      <a:lnTo>
                        <a:pt x="127" y="1792"/>
                      </a:lnTo>
                      <a:lnTo>
                        <a:pt x="152" y="1843"/>
                      </a:lnTo>
                      <a:lnTo>
                        <a:pt x="179" y="1893"/>
                      </a:lnTo>
                      <a:lnTo>
                        <a:pt x="208" y="1939"/>
                      </a:lnTo>
                      <a:lnTo>
                        <a:pt x="239" y="1984"/>
                      </a:lnTo>
                      <a:lnTo>
                        <a:pt x="271" y="2028"/>
                      </a:lnTo>
                      <a:lnTo>
                        <a:pt x="305" y="2070"/>
                      </a:lnTo>
                      <a:lnTo>
                        <a:pt x="341" y="2111"/>
                      </a:lnTo>
                      <a:lnTo>
                        <a:pt x="379" y="2148"/>
                      </a:lnTo>
                      <a:lnTo>
                        <a:pt x="417" y="2183"/>
                      </a:lnTo>
                      <a:lnTo>
                        <a:pt x="458" y="2217"/>
                      </a:lnTo>
                      <a:lnTo>
                        <a:pt x="500" y="2247"/>
                      </a:lnTo>
                      <a:lnTo>
                        <a:pt x="543" y="2276"/>
                      </a:lnTo>
                      <a:lnTo>
                        <a:pt x="587" y="2303"/>
                      </a:lnTo>
                      <a:lnTo>
                        <a:pt x="632" y="2327"/>
                      </a:lnTo>
                      <a:lnTo>
                        <a:pt x="679" y="2348"/>
                      </a:lnTo>
                      <a:lnTo>
                        <a:pt x="726" y="2366"/>
                      </a:lnTo>
                      <a:lnTo>
                        <a:pt x="774" y="2382"/>
                      </a:lnTo>
                      <a:lnTo>
                        <a:pt x="824" y="2394"/>
                      </a:lnTo>
                      <a:lnTo>
                        <a:pt x="874" y="2405"/>
                      </a:lnTo>
                      <a:lnTo>
                        <a:pt x="925" y="2412"/>
                      </a:lnTo>
                      <a:lnTo>
                        <a:pt x="977" y="2417"/>
                      </a:lnTo>
                      <a:lnTo>
                        <a:pt x="1029" y="2418"/>
                      </a:lnTo>
                      <a:lnTo>
                        <a:pt x="1081" y="2415"/>
                      </a:lnTo>
                      <a:lnTo>
                        <a:pt x="1134" y="2411"/>
                      </a:lnTo>
                      <a:lnTo>
                        <a:pt x="1185" y="2402"/>
                      </a:lnTo>
                      <a:lnTo>
                        <a:pt x="1236" y="2391"/>
                      </a:lnTo>
                      <a:lnTo>
                        <a:pt x="1286" y="2378"/>
                      </a:lnTo>
                      <a:lnTo>
                        <a:pt x="1335" y="2361"/>
                      </a:lnTo>
                      <a:lnTo>
                        <a:pt x="1382" y="2342"/>
                      </a:lnTo>
                      <a:lnTo>
                        <a:pt x="1430" y="2319"/>
                      </a:lnTo>
                      <a:lnTo>
                        <a:pt x="1475" y="2294"/>
                      </a:lnTo>
                      <a:lnTo>
                        <a:pt x="1519" y="2267"/>
                      </a:lnTo>
                      <a:lnTo>
                        <a:pt x="1562" y="2238"/>
                      </a:lnTo>
                      <a:lnTo>
                        <a:pt x="1604" y="2205"/>
                      </a:lnTo>
                      <a:lnTo>
                        <a:pt x="1643" y="2172"/>
                      </a:lnTo>
                      <a:lnTo>
                        <a:pt x="1681" y="2135"/>
                      </a:lnTo>
                      <a:lnTo>
                        <a:pt x="1718" y="2097"/>
                      </a:lnTo>
                      <a:lnTo>
                        <a:pt x="1754" y="2056"/>
                      </a:lnTo>
                      <a:lnTo>
                        <a:pt x="1788" y="2014"/>
                      </a:lnTo>
                      <a:lnTo>
                        <a:pt x="1820" y="1969"/>
                      </a:lnTo>
                      <a:lnTo>
                        <a:pt x="1849" y="1924"/>
                      </a:lnTo>
                      <a:lnTo>
                        <a:pt x="1879" y="1876"/>
                      </a:lnTo>
                      <a:lnTo>
                        <a:pt x="1904" y="1827"/>
                      </a:lnTo>
                      <a:lnTo>
                        <a:pt x="1928" y="1776"/>
                      </a:lnTo>
                      <a:lnTo>
                        <a:pt x="1951" y="1724"/>
                      </a:lnTo>
                      <a:lnTo>
                        <a:pt x="1971" y="1670"/>
                      </a:lnTo>
                      <a:lnTo>
                        <a:pt x="1989" y="1615"/>
                      </a:lnTo>
                      <a:lnTo>
                        <a:pt x="2004" y="1559"/>
                      </a:lnTo>
                      <a:lnTo>
                        <a:pt x="2018" y="1502"/>
                      </a:lnTo>
                      <a:lnTo>
                        <a:pt x="2029" y="1444"/>
                      </a:lnTo>
                      <a:lnTo>
                        <a:pt x="2038" y="1385"/>
                      </a:lnTo>
                      <a:lnTo>
                        <a:pt x="2044" y="1325"/>
                      </a:lnTo>
                      <a:lnTo>
                        <a:pt x="2048" y="1263"/>
                      </a:lnTo>
                      <a:lnTo>
                        <a:pt x="2049" y="1202"/>
                      </a:lnTo>
                      <a:lnTo>
                        <a:pt x="2046" y="1140"/>
                      </a:lnTo>
                      <a:lnTo>
                        <a:pt x="2044" y="1088"/>
                      </a:lnTo>
                      <a:lnTo>
                        <a:pt x="2038" y="1038"/>
                      </a:lnTo>
                      <a:lnTo>
                        <a:pt x="2031" y="987"/>
                      </a:lnTo>
                      <a:lnTo>
                        <a:pt x="2022" y="937"/>
                      </a:lnTo>
                      <a:lnTo>
                        <a:pt x="2012" y="888"/>
                      </a:lnTo>
                      <a:lnTo>
                        <a:pt x="2001" y="840"/>
                      </a:lnTo>
                      <a:lnTo>
                        <a:pt x="1987" y="793"/>
                      </a:lnTo>
                      <a:lnTo>
                        <a:pt x="1971" y="747"/>
                      </a:lnTo>
                      <a:lnTo>
                        <a:pt x="1955" y="702"/>
                      </a:lnTo>
                      <a:lnTo>
                        <a:pt x="1936" y="656"/>
                      </a:lnTo>
                      <a:lnTo>
                        <a:pt x="1917" y="613"/>
                      </a:lnTo>
                      <a:lnTo>
                        <a:pt x="1895" y="571"/>
                      </a:lnTo>
                      <a:lnTo>
                        <a:pt x="1872" y="529"/>
                      </a:lnTo>
                      <a:lnTo>
                        <a:pt x="1848" y="490"/>
                      </a:lnTo>
                      <a:lnTo>
                        <a:pt x="1823" y="451"/>
                      </a:lnTo>
                      <a:lnTo>
                        <a:pt x="1796" y="413"/>
                      </a:lnTo>
                      <a:lnTo>
                        <a:pt x="1768" y="376"/>
                      </a:lnTo>
                      <a:lnTo>
                        <a:pt x="1739" y="341"/>
                      </a:lnTo>
                      <a:lnTo>
                        <a:pt x="1708" y="308"/>
                      </a:lnTo>
                      <a:lnTo>
                        <a:pt x="1676" y="275"/>
                      </a:lnTo>
                      <a:lnTo>
                        <a:pt x="1644" y="245"/>
                      </a:lnTo>
                      <a:lnTo>
                        <a:pt x="1610" y="215"/>
                      </a:lnTo>
                      <a:lnTo>
                        <a:pt x="1576" y="188"/>
                      </a:lnTo>
                      <a:lnTo>
                        <a:pt x="1539" y="162"/>
                      </a:lnTo>
                      <a:lnTo>
                        <a:pt x="1502" y="138"/>
                      </a:lnTo>
                      <a:lnTo>
                        <a:pt x="1465" y="116"/>
                      </a:lnTo>
                      <a:lnTo>
                        <a:pt x="1426" y="95"/>
                      </a:lnTo>
                      <a:lnTo>
                        <a:pt x="1386" y="77"/>
                      </a:lnTo>
                      <a:lnTo>
                        <a:pt x="1346" y="59"/>
                      </a:lnTo>
                      <a:lnTo>
                        <a:pt x="1305" y="44"/>
                      </a:lnTo>
                      <a:lnTo>
                        <a:pt x="1263" y="32"/>
                      </a:lnTo>
                      <a:lnTo>
                        <a:pt x="1220" y="20"/>
                      </a:lnTo>
                      <a:lnTo>
                        <a:pt x="1220" y="20"/>
                      </a:lnTo>
                      <a:lnTo>
                        <a:pt x="1268" y="33"/>
                      </a:lnTo>
                      <a:lnTo>
                        <a:pt x="1316" y="50"/>
                      </a:lnTo>
                      <a:lnTo>
                        <a:pt x="1362" y="68"/>
                      </a:lnTo>
                      <a:lnTo>
                        <a:pt x="1407" y="89"/>
                      </a:lnTo>
                      <a:lnTo>
                        <a:pt x="1451" y="113"/>
                      </a:lnTo>
                      <a:lnTo>
                        <a:pt x="1493" y="138"/>
                      </a:lnTo>
                      <a:lnTo>
                        <a:pt x="1534" y="167"/>
                      </a:lnTo>
                      <a:lnTo>
                        <a:pt x="1575" y="197"/>
                      </a:lnTo>
                      <a:lnTo>
                        <a:pt x="1613" y="228"/>
                      </a:lnTo>
                      <a:lnTo>
                        <a:pt x="1648" y="263"/>
                      </a:lnTo>
                      <a:lnTo>
                        <a:pt x="1684" y="300"/>
                      </a:lnTo>
                      <a:lnTo>
                        <a:pt x="1717" y="338"/>
                      </a:lnTo>
                      <a:lnTo>
                        <a:pt x="1749" y="379"/>
                      </a:lnTo>
                      <a:lnTo>
                        <a:pt x="1779" y="421"/>
                      </a:lnTo>
                      <a:lnTo>
                        <a:pt x="1807" y="464"/>
                      </a:lnTo>
                      <a:lnTo>
                        <a:pt x="1834" y="509"/>
                      </a:lnTo>
                      <a:lnTo>
                        <a:pt x="1859" y="556"/>
                      </a:lnTo>
                      <a:lnTo>
                        <a:pt x="1881" y="602"/>
                      </a:lnTo>
                      <a:lnTo>
                        <a:pt x="1903" y="652"/>
                      </a:lnTo>
                      <a:lnTo>
                        <a:pt x="1922" y="702"/>
                      </a:lnTo>
                      <a:lnTo>
                        <a:pt x="1938" y="754"/>
                      </a:lnTo>
                      <a:lnTo>
                        <a:pt x="1954" y="805"/>
                      </a:lnTo>
                      <a:lnTo>
                        <a:pt x="1966" y="859"/>
                      </a:lnTo>
                      <a:lnTo>
                        <a:pt x="1976" y="913"/>
                      </a:lnTo>
                      <a:lnTo>
                        <a:pt x="1984" y="969"/>
                      </a:lnTo>
                      <a:lnTo>
                        <a:pt x="1990" y="1024"/>
                      </a:lnTo>
                      <a:lnTo>
                        <a:pt x="1994" y="1080"/>
                      </a:lnTo>
                      <a:lnTo>
                        <a:pt x="1996" y="1137"/>
                      </a:lnTo>
                      <a:lnTo>
                        <a:pt x="1994" y="1194"/>
                      </a:lnTo>
                      <a:lnTo>
                        <a:pt x="1990" y="1251"/>
                      </a:lnTo>
                      <a:lnTo>
                        <a:pt x="1984" y="1308"/>
                      </a:lnTo>
                      <a:lnTo>
                        <a:pt x="1976" y="1367"/>
                      </a:lnTo>
                      <a:lnTo>
                        <a:pt x="1965" y="1424"/>
                      </a:lnTo>
                      <a:lnTo>
                        <a:pt x="1951" y="1480"/>
                      </a:lnTo>
                      <a:lnTo>
                        <a:pt x="1936" y="1535"/>
                      </a:lnTo>
                      <a:lnTo>
                        <a:pt x="1918" y="1588"/>
                      </a:lnTo>
                      <a:lnTo>
                        <a:pt x="1898" y="1640"/>
                      </a:lnTo>
                      <a:lnTo>
                        <a:pt x="1876" y="1690"/>
                      </a:lnTo>
                      <a:lnTo>
                        <a:pt x="1852" y="1738"/>
                      </a:lnTo>
                      <a:lnTo>
                        <a:pt x="1826" y="1785"/>
                      </a:lnTo>
                      <a:lnTo>
                        <a:pt x="1800" y="1830"/>
                      </a:lnTo>
                      <a:lnTo>
                        <a:pt x="1770" y="1873"/>
                      </a:lnTo>
                      <a:lnTo>
                        <a:pt x="1739" y="1915"/>
                      </a:lnTo>
                      <a:lnTo>
                        <a:pt x="1707" y="1954"/>
                      </a:lnTo>
                      <a:lnTo>
                        <a:pt x="1672" y="1992"/>
                      </a:lnTo>
                      <a:lnTo>
                        <a:pt x="1637" y="2028"/>
                      </a:lnTo>
                      <a:lnTo>
                        <a:pt x="1600" y="2061"/>
                      </a:lnTo>
                      <a:lnTo>
                        <a:pt x="1562" y="2092"/>
                      </a:lnTo>
                      <a:lnTo>
                        <a:pt x="1522" y="2121"/>
                      </a:lnTo>
                      <a:lnTo>
                        <a:pt x="1483" y="2148"/>
                      </a:lnTo>
                      <a:lnTo>
                        <a:pt x="1441" y="2174"/>
                      </a:lnTo>
                      <a:lnTo>
                        <a:pt x="1399" y="2196"/>
                      </a:lnTo>
                      <a:lnTo>
                        <a:pt x="1354" y="2216"/>
                      </a:lnTo>
                      <a:lnTo>
                        <a:pt x="1311" y="2232"/>
                      </a:lnTo>
                      <a:lnTo>
                        <a:pt x="1265" y="2247"/>
                      </a:lnTo>
                      <a:lnTo>
                        <a:pt x="1220" y="2261"/>
                      </a:lnTo>
                      <a:lnTo>
                        <a:pt x="1174" y="2270"/>
                      </a:lnTo>
                      <a:lnTo>
                        <a:pt x="1126" y="2277"/>
                      </a:lnTo>
                      <a:lnTo>
                        <a:pt x="1078" y="2282"/>
                      </a:lnTo>
                      <a:lnTo>
                        <a:pt x="1030" y="2283"/>
                      </a:lnTo>
                      <a:lnTo>
                        <a:pt x="982" y="2282"/>
                      </a:lnTo>
                      <a:lnTo>
                        <a:pt x="933" y="2277"/>
                      </a:lnTo>
                      <a:lnTo>
                        <a:pt x="885" y="2270"/>
                      </a:lnTo>
                      <a:lnTo>
                        <a:pt x="836" y="2259"/>
                      </a:lnTo>
                      <a:lnTo>
                        <a:pt x="787" y="2247"/>
                      </a:lnTo>
                      <a:lnTo>
                        <a:pt x="740" y="2231"/>
                      </a:lnTo>
                      <a:lnTo>
                        <a:pt x="693" y="2213"/>
                      </a:lnTo>
                      <a:lnTo>
                        <a:pt x="649" y="2192"/>
                      </a:lnTo>
                      <a:lnTo>
                        <a:pt x="604" y="2168"/>
                      </a:lnTo>
                      <a:lnTo>
                        <a:pt x="562" y="2142"/>
                      </a:lnTo>
                      <a:lnTo>
                        <a:pt x="521" y="2114"/>
                      </a:lnTo>
                      <a:lnTo>
                        <a:pt x="482" y="2083"/>
                      </a:lnTo>
                      <a:lnTo>
                        <a:pt x="444" y="2050"/>
                      </a:lnTo>
                      <a:lnTo>
                        <a:pt x="407" y="2016"/>
                      </a:lnTo>
                      <a:lnTo>
                        <a:pt x="371" y="1980"/>
                      </a:lnTo>
                      <a:lnTo>
                        <a:pt x="338" y="1942"/>
                      </a:lnTo>
                      <a:lnTo>
                        <a:pt x="306" y="1902"/>
                      </a:lnTo>
                      <a:lnTo>
                        <a:pt x="276" y="1860"/>
                      </a:lnTo>
                      <a:lnTo>
                        <a:pt x="248" y="1816"/>
                      </a:lnTo>
                      <a:lnTo>
                        <a:pt x="221" y="1771"/>
                      </a:lnTo>
                      <a:lnTo>
                        <a:pt x="197" y="1724"/>
                      </a:lnTo>
                      <a:lnTo>
                        <a:pt x="174" y="1676"/>
                      </a:lnTo>
                      <a:lnTo>
                        <a:pt x="152" y="1628"/>
                      </a:lnTo>
                      <a:lnTo>
                        <a:pt x="135" y="1577"/>
                      </a:lnTo>
                      <a:lnTo>
                        <a:pt x="117" y="1526"/>
                      </a:lnTo>
                      <a:lnTo>
                        <a:pt x="103" y="1474"/>
                      </a:lnTo>
                      <a:lnTo>
                        <a:pt x="90" y="1421"/>
                      </a:lnTo>
                      <a:lnTo>
                        <a:pt x="79" y="1367"/>
                      </a:lnTo>
                      <a:lnTo>
                        <a:pt x="71" y="1311"/>
                      </a:lnTo>
                      <a:lnTo>
                        <a:pt x="65" y="1256"/>
                      </a:lnTo>
                      <a:lnTo>
                        <a:pt x="61" y="1200"/>
                      </a:lnTo>
                      <a:lnTo>
                        <a:pt x="60" y="1143"/>
                      </a:lnTo>
                      <a:lnTo>
                        <a:pt x="61" y="1086"/>
                      </a:lnTo>
                      <a:lnTo>
                        <a:pt x="65" y="1029"/>
                      </a:lnTo>
                      <a:lnTo>
                        <a:pt x="71" y="970"/>
                      </a:lnTo>
                      <a:lnTo>
                        <a:pt x="80" y="913"/>
                      </a:lnTo>
                      <a:lnTo>
                        <a:pt x="89" y="865"/>
                      </a:lnTo>
                      <a:lnTo>
                        <a:pt x="99" y="820"/>
                      </a:lnTo>
                      <a:lnTo>
                        <a:pt x="112" y="774"/>
                      </a:lnTo>
                      <a:lnTo>
                        <a:pt x="124" y="730"/>
                      </a:lnTo>
                      <a:lnTo>
                        <a:pt x="140" y="687"/>
                      </a:lnTo>
                      <a:lnTo>
                        <a:pt x="156" y="643"/>
                      </a:lnTo>
                      <a:lnTo>
                        <a:pt x="174" y="602"/>
                      </a:lnTo>
                      <a:lnTo>
                        <a:pt x="193" y="562"/>
                      </a:lnTo>
                      <a:lnTo>
                        <a:pt x="213" y="521"/>
                      </a:lnTo>
                      <a:lnTo>
                        <a:pt x="236" y="484"/>
                      </a:lnTo>
                      <a:lnTo>
                        <a:pt x="259" y="446"/>
                      </a:lnTo>
                      <a:lnTo>
                        <a:pt x="283" y="410"/>
                      </a:lnTo>
                      <a:lnTo>
                        <a:pt x="309" y="376"/>
                      </a:lnTo>
                      <a:lnTo>
                        <a:pt x="336" y="343"/>
                      </a:lnTo>
                      <a:lnTo>
                        <a:pt x="364" y="309"/>
                      </a:lnTo>
                      <a:lnTo>
                        <a:pt x="392" y="279"/>
                      </a:lnTo>
                      <a:lnTo>
                        <a:pt x="422" y="249"/>
                      </a:lnTo>
                      <a:lnTo>
                        <a:pt x="453" y="221"/>
                      </a:lnTo>
                      <a:lnTo>
                        <a:pt x="484" y="195"/>
                      </a:lnTo>
                      <a:lnTo>
                        <a:pt x="518" y="170"/>
                      </a:lnTo>
                      <a:lnTo>
                        <a:pt x="551" y="146"/>
                      </a:lnTo>
                      <a:lnTo>
                        <a:pt x="585" y="125"/>
                      </a:lnTo>
                      <a:lnTo>
                        <a:pt x="621" y="104"/>
                      </a:lnTo>
                      <a:lnTo>
                        <a:pt x="656" y="86"/>
                      </a:lnTo>
                      <a:lnTo>
                        <a:pt x="693" y="68"/>
                      </a:lnTo>
                      <a:lnTo>
                        <a:pt x="730" y="53"/>
                      </a:lnTo>
                      <a:lnTo>
                        <a:pt x="768" y="39"/>
                      </a:lnTo>
                      <a:lnTo>
                        <a:pt x="806" y="27"/>
                      </a:lnTo>
                      <a:lnTo>
                        <a:pt x="846" y="18"/>
                      </a:lnTo>
                      <a:lnTo>
                        <a:pt x="885" y="11"/>
                      </a:lnTo>
                      <a:lnTo>
                        <a:pt x="926" y="3"/>
                      </a:lnTo>
                      <a:lnTo>
                        <a:pt x="967" y="0"/>
                      </a:lnTo>
                      <a:lnTo>
                        <a:pt x="967" y="0"/>
                      </a:lnTo>
                      <a:close/>
                      <a:moveTo>
                        <a:pt x="1681" y="1830"/>
                      </a:moveTo>
                      <a:lnTo>
                        <a:pt x="1712" y="1788"/>
                      </a:lnTo>
                      <a:lnTo>
                        <a:pt x="1739" y="1746"/>
                      </a:lnTo>
                      <a:lnTo>
                        <a:pt x="1764" y="1702"/>
                      </a:lnTo>
                      <a:lnTo>
                        <a:pt x="1788" y="1657"/>
                      </a:lnTo>
                      <a:lnTo>
                        <a:pt x="1809" y="1612"/>
                      </a:lnTo>
                      <a:lnTo>
                        <a:pt x="1829" y="1565"/>
                      </a:lnTo>
                      <a:lnTo>
                        <a:pt x="1845" y="1517"/>
                      </a:lnTo>
                      <a:lnTo>
                        <a:pt x="1861" y="1471"/>
                      </a:lnTo>
                      <a:lnTo>
                        <a:pt x="1873" y="1421"/>
                      </a:lnTo>
                      <a:lnTo>
                        <a:pt x="1885" y="1373"/>
                      </a:lnTo>
                      <a:lnTo>
                        <a:pt x="1894" y="1323"/>
                      </a:lnTo>
                      <a:lnTo>
                        <a:pt x="1900" y="1274"/>
                      </a:lnTo>
                      <a:lnTo>
                        <a:pt x="1905" y="1223"/>
                      </a:lnTo>
                      <a:lnTo>
                        <a:pt x="1908" y="1173"/>
                      </a:lnTo>
                      <a:lnTo>
                        <a:pt x="1909" y="1122"/>
                      </a:lnTo>
                      <a:lnTo>
                        <a:pt x="1908" y="1073"/>
                      </a:lnTo>
                      <a:lnTo>
                        <a:pt x="1905" y="1023"/>
                      </a:lnTo>
                      <a:lnTo>
                        <a:pt x="1899" y="973"/>
                      </a:lnTo>
                      <a:lnTo>
                        <a:pt x="1893" y="924"/>
                      </a:lnTo>
                      <a:lnTo>
                        <a:pt x="1882" y="874"/>
                      </a:lnTo>
                      <a:lnTo>
                        <a:pt x="1871" y="826"/>
                      </a:lnTo>
                      <a:lnTo>
                        <a:pt x="1858" y="778"/>
                      </a:lnTo>
                      <a:lnTo>
                        <a:pt x="1843" y="732"/>
                      </a:lnTo>
                      <a:lnTo>
                        <a:pt x="1825" y="685"/>
                      </a:lnTo>
                      <a:lnTo>
                        <a:pt x="1806" y="638"/>
                      </a:lnTo>
                      <a:lnTo>
                        <a:pt x="1786" y="595"/>
                      </a:lnTo>
                      <a:lnTo>
                        <a:pt x="1762" y="551"/>
                      </a:lnTo>
                      <a:lnTo>
                        <a:pt x="1736" y="509"/>
                      </a:lnTo>
                      <a:lnTo>
                        <a:pt x="1709" y="467"/>
                      </a:lnTo>
                      <a:lnTo>
                        <a:pt x="1680" y="428"/>
                      </a:lnTo>
                      <a:lnTo>
                        <a:pt x="1650" y="389"/>
                      </a:lnTo>
                      <a:lnTo>
                        <a:pt x="1617" y="353"/>
                      </a:lnTo>
                      <a:lnTo>
                        <a:pt x="1581" y="319"/>
                      </a:lnTo>
                      <a:lnTo>
                        <a:pt x="1545" y="287"/>
                      </a:lnTo>
                      <a:lnTo>
                        <a:pt x="1510" y="257"/>
                      </a:lnTo>
                      <a:lnTo>
                        <a:pt x="1472" y="230"/>
                      </a:lnTo>
                      <a:lnTo>
                        <a:pt x="1433" y="204"/>
                      </a:lnTo>
                      <a:lnTo>
                        <a:pt x="1394" y="182"/>
                      </a:lnTo>
                      <a:lnTo>
                        <a:pt x="1354" y="162"/>
                      </a:lnTo>
                      <a:lnTo>
                        <a:pt x="1314" y="144"/>
                      </a:lnTo>
                      <a:lnTo>
                        <a:pt x="1272" y="129"/>
                      </a:lnTo>
                      <a:lnTo>
                        <a:pt x="1231" y="117"/>
                      </a:lnTo>
                      <a:lnTo>
                        <a:pt x="1189" y="107"/>
                      </a:lnTo>
                      <a:lnTo>
                        <a:pt x="1147" y="99"/>
                      </a:lnTo>
                      <a:lnTo>
                        <a:pt x="1105" y="93"/>
                      </a:lnTo>
                      <a:lnTo>
                        <a:pt x="1062" y="90"/>
                      </a:lnTo>
                      <a:lnTo>
                        <a:pt x="1020" y="90"/>
                      </a:lnTo>
                      <a:lnTo>
                        <a:pt x="978" y="92"/>
                      </a:lnTo>
                      <a:lnTo>
                        <a:pt x="935" y="96"/>
                      </a:lnTo>
                      <a:lnTo>
                        <a:pt x="893" y="102"/>
                      </a:lnTo>
                      <a:lnTo>
                        <a:pt x="851" y="111"/>
                      </a:lnTo>
                      <a:lnTo>
                        <a:pt x="809" y="123"/>
                      </a:lnTo>
                      <a:lnTo>
                        <a:pt x="768" y="137"/>
                      </a:lnTo>
                      <a:lnTo>
                        <a:pt x="727" y="153"/>
                      </a:lnTo>
                      <a:lnTo>
                        <a:pt x="688" y="171"/>
                      </a:lnTo>
                      <a:lnTo>
                        <a:pt x="649" y="192"/>
                      </a:lnTo>
                      <a:lnTo>
                        <a:pt x="609" y="215"/>
                      </a:lnTo>
                      <a:lnTo>
                        <a:pt x="571" y="240"/>
                      </a:lnTo>
                      <a:lnTo>
                        <a:pt x="534" y="267"/>
                      </a:lnTo>
                      <a:lnTo>
                        <a:pt x="498" y="297"/>
                      </a:lnTo>
                      <a:lnTo>
                        <a:pt x="464" y="331"/>
                      </a:lnTo>
                      <a:lnTo>
                        <a:pt x="430" y="365"/>
                      </a:lnTo>
                      <a:lnTo>
                        <a:pt x="397" y="403"/>
                      </a:lnTo>
                      <a:lnTo>
                        <a:pt x="366" y="442"/>
                      </a:lnTo>
                      <a:lnTo>
                        <a:pt x="336" y="482"/>
                      </a:lnTo>
                      <a:lnTo>
                        <a:pt x="309" y="526"/>
                      </a:lnTo>
                      <a:lnTo>
                        <a:pt x="283" y="569"/>
                      </a:lnTo>
                      <a:lnTo>
                        <a:pt x="259" y="613"/>
                      </a:lnTo>
                      <a:lnTo>
                        <a:pt x="239" y="659"/>
                      </a:lnTo>
                      <a:lnTo>
                        <a:pt x="220" y="706"/>
                      </a:lnTo>
                      <a:lnTo>
                        <a:pt x="202" y="753"/>
                      </a:lnTo>
                      <a:lnTo>
                        <a:pt x="187" y="801"/>
                      </a:lnTo>
                      <a:lnTo>
                        <a:pt x="174" y="849"/>
                      </a:lnTo>
                      <a:lnTo>
                        <a:pt x="163" y="898"/>
                      </a:lnTo>
                      <a:lnTo>
                        <a:pt x="154" y="948"/>
                      </a:lnTo>
                      <a:lnTo>
                        <a:pt x="147" y="997"/>
                      </a:lnTo>
                      <a:lnTo>
                        <a:pt x="142" y="1047"/>
                      </a:lnTo>
                      <a:lnTo>
                        <a:pt x="140" y="1098"/>
                      </a:lnTo>
                      <a:lnTo>
                        <a:pt x="138" y="1148"/>
                      </a:lnTo>
                      <a:lnTo>
                        <a:pt x="140" y="1197"/>
                      </a:lnTo>
                      <a:lnTo>
                        <a:pt x="144" y="1248"/>
                      </a:lnTo>
                      <a:lnTo>
                        <a:pt x="149" y="1298"/>
                      </a:lnTo>
                      <a:lnTo>
                        <a:pt x="155" y="1347"/>
                      </a:lnTo>
                      <a:lnTo>
                        <a:pt x="165" y="1396"/>
                      </a:lnTo>
                      <a:lnTo>
                        <a:pt x="177" y="1445"/>
                      </a:lnTo>
                      <a:lnTo>
                        <a:pt x="189" y="1492"/>
                      </a:lnTo>
                      <a:lnTo>
                        <a:pt x="205" y="1540"/>
                      </a:lnTo>
                      <a:lnTo>
                        <a:pt x="222" y="1586"/>
                      </a:lnTo>
                      <a:lnTo>
                        <a:pt x="241" y="1631"/>
                      </a:lnTo>
                      <a:lnTo>
                        <a:pt x="263" y="1676"/>
                      </a:lnTo>
                      <a:lnTo>
                        <a:pt x="286" y="1720"/>
                      </a:lnTo>
                      <a:lnTo>
                        <a:pt x="311" y="1762"/>
                      </a:lnTo>
                      <a:lnTo>
                        <a:pt x="338" y="1803"/>
                      </a:lnTo>
                      <a:lnTo>
                        <a:pt x="367" y="1843"/>
                      </a:lnTo>
                      <a:lnTo>
                        <a:pt x="398" y="1881"/>
                      </a:lnTo>
                      <a:lnTo>
                        <a:pt x="431" y="1917"/>
                      </a:lnTo>
                      <a:lnTo>
                        <a:pt x="460" y="1947"/>
                      </a:lnTo>
                      <a:lnTo>
                        <a:pt x="490" y="1974"/>
                      </a:lnTo>
                      <a:lnTo>
                        <a:pt x="520" y="1999"/>
                      </a:lnTo>
                      <a:lnTo>
                        <a:pt x="551" y="2023"/>
                      </a:lnTo>
                      <a:lnTo>
                        <a:pt x="582" y="2046"/>
                      </a:lnTo>
                      <a:lnTo>
                        <a:pt x="614" y="2065"/>
                      </a:lnTo>
                      <a:lnTo>
                        <a:pt x="647" y="2085"/>
                      </a:lnTo>
                      <a:lnTo>
                        <a:pt x="680" y="2102"/>
                      </a:lnTo>
                      <a:lnTo>
                        <a:pt x="715" y="2118"/>
                      </a:lnTo>
                      <a:lnTo>
                        <a:pt x="749" y="2132"/>
                      </a:lnTo>
                      <a:lnTo>
                        <a:pt x="783" y="2144"/>
                      </a:lnTo>
                      <a:lnTo>
                        <a:pt x="818" y="2154"/>
                      </a:lnTo>
                      <a:lnTo>
                        <a:pt x="853" y="2163"/>
                      </a:lnTo>
                      <a:lnTo>
                        <a:pt x="889" y="2169"/>
                      </a:lnTo>
                      <a:lnTo>
                        <a:pt x="925" y="2175"/>
                      </a:lnTo>
                      <a:lnTo>
                        <a:pt x="960" y="2178"/>
                      </a:lnTo>
                      <a:lnTo>
                        <a:pt x="996" y="2181"/>
                      </a:lnTo>
                      <a:lnTo>
                        <a:pt x="1033" y="2181"/>
                      </a:lnTo>
                      <a:lnTo>
                        <a:pt x="1068" y="2180"/>
                      </a:lnTo>
                      <a:lnTo>
                        <a:pt x="1104" y="2175"/>
                      </a:lnTo>
                      <a:lnTo>
                        <a:pt x="1140" y="2171"/>
                      </a:lnTo>
                      <a:lnTo>
                        <a:pt x="1175" y="2165"/>
                      </a:lnTo>
                      <a:lnTo>
                        <a:pt x="1211" y="2156"/>
                      </a:lnTo>
                      <a:lnTo>
                        <a:pt x="1246" y="2145"/>
                      </a:lnTo>
                      <a:lnTo>
                        <a:pt x="1282" y="2133"/>
                      </a:lnTo>
                      <a:lnTo>
                        <a:pt x="1316" y="2120"/>
                      </a:lnTo>
                      <a:lnTo>
                        <a:pt x="1351" y="2105"/>
                      </a:lnTo>
                      <a:lnTo>
                        <a:pt x="1385" y="2086"/>
                      </a:lnTo>
                      <a:lnTo>
                        <a:pt x="1418" y="2068"/>
                      </a:lnTo>
                      <a:lnTo>
                        <a:pt x="1451" y="2047"/>
                      </a:lnTo>
                      <a:lnTo>
                        <a:pt x="1484" y="2025"/>
                      </a:lnTo>
                      <a:lnTo>
                        <a:pt x="1516" y="2001"/>
                      </a:lnTo>
                      <a:lnTo>
                        <a:pt x="1516" y="2001"/>
                      </a:lnTo>
                      <a:lnTo>
                        <a:pt x="1479" y="2028"/>
                      </a:lnTo>
                      <a:lnTo>
                        <a:pt x="1442" y="2052"/>
                      </a:lnTo>
                      <a:lnTo>
                        <a:pt x="1404" y="2074"/>
                      </a:lnTo>
                      <a:lnTo>
                        <a:pt x="1366" y="2094"/>
                      </a:lnTo>
                      <a:lnTo>
                        <a:pt x="1326" y="2112"/>
                      </a:lnTo>
                      <a:lnTo>
                        <a:pt x="1287" y="2127"/>
                      </a:lnTo>
                      <a:lnTo>
                        <a:pt x="1248" y="2139"/>
                      </a:lnTo>
                      <a:lnTo>
                        <a:pt x="1208" y="2150"/>
                      </a:lnTo>
                      <a:lnTo>
                        <a:pt x="1167" y="2157"/>
                      </a:lnTo>
                      <a:lnTo>
                        <a:pt x="1127" y="2163"/>
                      </a:lnTo>
                      <a:lnTo>
                        <a:pt x="1087" y="2166"/>
                      </a:lnTo>
                      <a:lnTo>
                        <a:pt x="1047" y="2166"/>
                      </a:lnTo>
                      <a:lnTo>
                        <a:pt x="1006" y="2165"/>
                      </a:lnTo>
                      <a:lnTo>
                        <a:pt x="967" y="2162"/>
                      </a:lnTo>
                      <a:lnTo>
                        <a:pt x="927" y="2156"/>
                      </a:lnTo>
                      <a:lnTo>
                        <a:pt x="888" y="2148"/>
                      </a:lnTo>
                      <a:lnTo>
                        <a:pt x="848" y="2138"/>
                      </a:lnTo>
                      <a:lnTo>
                        <a:pt x="810" y="2124"/>
                      </a:lnTo>
                      <a:lnTo>
                        <a:pt x="772" y="2111"/>
                      </a:lnTo>
                      <a:lnTo>
                        <a:pt x="734" y="2092"/>
                      </a:lnTo>
                      <a:lnTo>
                        <a:pt x="697" y="2074"/>
                      </a:lnTo>
                      <a:lnTo>
                        <a:pt x="661" y="2053"/>
                      </a:lnTo>
                      <a:lnTo>
                        <a:pt x="626" y="2029"/>
                      </a:lnTo>
                      <a:lnTo>
                        <a:pt x="591" y="2004"/>
                      </a:lnTo>
                      <a:lnTo>
                        <a:pt x="558" y="1977"/>
                      </a:lnTo>
                      <a:lnTo>
                        <a:pt x="526" y="1947"/>
                      </a:lnTo>
                      <a:lnTo>
                        <a:pt x="495" y="1915"/>
                      </a:lnTo>
                      <a:lnTo>
                        <a:pt x="464" y="1882"/>
                      </a:lnTo>
                      <a:lnTo>
                        <a:pt x="436" y="1846"/>
                      </a:lnTo>
                      <a:lnTo>
                        <a:pt x="408" y="1809"/>
                      </a:lnTo>
                      <a:lnTo>
                        <a:pt x="383" y="1770"/>
                      </a:lnTo>
                      <a:lnTo>
                        <a:pt x="357" y="1727"/>
                      </a:lnTo>
                      <a:lnTo>
                        <a:pt x="336" y="1685"/>
                      </a:lnTo>
                      <a:lnTo>
                        <a:pt x="314" y="1640"/>
                      </a:lnTo>
                      <a:lnTo>
                        <a:pt x="296" y="1597"/>
                      </a:lnTo>
                      <a:lnTo>
                        <a:pt x="280" y="1552"/>
                      </a:lnTo>
                      <a:lnTo>
                        <a:pt x="266" y="1505"/>
                      </a:lnTo>
                      <a:lnTo>
                        <a:pt x="253" y="1459"/>
                      </a:lnTo>
                      <a:lnTo>
                        <a:pt x="243" y="1412"/>
                      </a:lnTo>
                      <a:lnTo>
                        <a:pt x="234" y="1365"/>
                      </a:lnTo>
                      <a:lnTo>
                        <a:pt x="227" y="1317"/>
                      </a:lnTo>
                      <a:lnTo>
                        <a:pt x="224" y="1271"/>
                      </a:lnTo>
                      <a:lnTo>
                        <a:pt x="221" y="1223"/>
                      </a:lnTo>
                      <a:lnTo>
                        <a:pt x="220" y="1175"/>
                      </a:lnTo>
                      <a:lnTo>
                        <a:pt x="222" y="1128"/>
                      </a:lnTo>
                      <a:lnTo>
                        <a:pt x="225" y="1080"/>
                      </a:lnTo>
                      <a:lnTo>
                        <a:pt x="230" y="1034"/>
                      </a:lnTo>
                      <a:lnTo>
                        <a:pt x="238" y="987"/>
                      </a:lnTo>
                      <a:lnTo>
                        <a:pt x="247" y="940"/>
                      </a:lnTo>
                      <a:lnTo>
                        <a:pt x="258" y="895"/>
                      </a:lnTo>
                      <a:lnTo>
                        <a:pt x="271" y="850"/>
                      </a:lnTo>
                      <a:lnTo>
                        <a:pt x="285" y="805"/>
                      </a:lnTo>
                      <a:lnTo>
                        <a:pt x="301" y="762"/>
                      </a:lnTo>
                      <a:lnTo>
                        <a:pt x="319" y="720"/>
                      </a:lnTo>
                      <a:lnTo>
                        <a:pt x="339" y="678"/>
                      </a:lnTo>
                      <a:lnTo>
                        <a:pt x="361" y="637"/>
                      </a:lnTo>
                      <a:lnTo>
                        <a:pt x="385" y="596"/>
                      </a:lnTo>
                      <a:lnTo>
                        <a:pt x="409" y="559"/>
                      </a:lnTo>
                      <a:lnTo>
                        <a:pt x="437" y="521"/>
                      </a:lnTo>
                      <a:lnTo>
                        <a:pt x="465" y="485"/>
                      </a:lnTo>
                      <a:lnTo>
                        <a:pt x="496" y="452"/>
                      </a:lnTo>
                      <a:lnTo>
                        <a:pt x="528" y="419"/>
                      </a:lnTo>
                      <a:lnTo>
                        <a:pt x="562" y="388"/>
                      </a:lnTo>
                      <a:lnTo>
                        <a:pt x="598" y="359"/>
                      </a:lnTo>
                      <a:lnTo>
                        <a:pt x="633" y="332"/>
                      </a:lnTo>
                      <a:lnTo>
                        <a:pt x="671" y="306"/>
                      </a:lnTo>
                      <a:lnTo>
                        <a:pt x="708" y="284"/>
                      </a:lnTo>
                      <a:lnTo>
                        <a:pt x="748" y="264"/>
                      </a:lnTo>
                      <a:lnTo>
                        <a:pt x="786" y="248"/>
                      </a:lnTo>
                      <a:lnTo>
                        <a:pt x="825" y="233"/>
                      </a:lnTo>
                      <a:lnTo>
                        <a:pt x="865" y="219"/>
                      </a:lnTo>
                      <a:lnTo>
                        <a:pt x="905" y="209"/>
                      </a:lnTo>
                      <a:lnTo>
                        <a:pt x="945" y="201"/>
                      </a:lnTo>
                      <a:lnTo>
                        <a:pt x="986" y="197"/>
                      </a:lnTo>
                      <a:lnTo>
                        <a:pt x="1026" y="192"/>
                      </a:lnTo>
                      <a:lnTo>
                        <a:pt x="1066" y="192"/>
                      </a:lnTo>
                      <a:lnTo>
                        <a:pt x="1106" y="194"/>
                      </a:lnTo>
                      <a:lnTo>
                        <a:pt x="1146" y="197"/>
                      </a:lnTo>
                      <a:lnTo>
                        <a:pt x="1187" y="203"/>
                      </a:lnTo>
                      <a:lnTo>
                        <a:pt x="1226" y="210"/>
                      </a:lnTo>
                      <a:lnTo>
                        <a:pt x="1264" y="221"/>
                      </a:lnTo>
                      <a:lnTo>
                        <a:pt x="1304" y="234"/>
                      </a:lnTo>
                      <a:lnTo>
                        <a:pt x="1342" y="249"/>
                      </a:lnTo>
                      <a:lnTo>
                        <a:pt x="1379" y="266"/>
                      </a:lnTo>
                      <a:lnTo>
                        <a:pt x="1416" y="284"/>
                      </a:lnTo>
                      <a:lnTo>
                        <a:pt x="1451" y="306"/>
                      </a:lnTo>
                      <a:lnTo>
                        <a:pt x="1487" y="329"/>
                      </a:lnTo>
                      <a:lnTo>
                        <a:pt x="1521" y="355"/>
                      </a:lnTo>
                      <a:lnTo>
                        <a:pt x="1554" y="382"/>
                      </a:lnTo>
                      <a:lnTo>
                        <a:pt x="1587" y="412"/>
                      </a:lnTo>
                      <a:lnTo>
                        <a:pt x="1618" y="443"/>
                      </a:lnTo>
                      <a:lnTo>
                        <a:pt x="1648" y="476"/>
                      </a:lnTo>
                      <a:lnTo>
                        <a:pt x="1676" y="512"/>
                      </a:lnTo>
                      <a:lnTo>
                        <a:pt x="1704" y="550"/>
                      </a:lnTo>
                      <a:lnTo>
                        <a:pt x="1730" y="589"/>
                      </a:lnTo>
                      <a:lnTo>
                        <a:pt x="1755" y="631"/>
                      </a:lnTo>
                      <a:lnTo>
                        <a:pt x="1774" y="665"/>
                      </a:lnTo>
                      <a:lnTo>
                        <a:pt x="1791" y="702"/>
                      </a:lnTo>
                      <a:lnTo>
                        <a:pt x="1807" y="738"/>
                      </a:lnTo>
                      <a:lnTo>
                        <a:pt x="1821" y="775"/>
                      </a:lnTo>
                      <a:lnTo>
                        <a:pt x="1835" y="813"/>
                      </a:lnTo>
                      <a:lnTo>
                        <a:pt x="1847" y="850"/>
                      </a:lnTo>
                      <a:lnTo>
                        <a:pt x="1857" y="889"/>
                      </a:lnTo>
                      <a:lnTo>
                        <a:pt x="1866" y="927"/>
                      </a:lnTo>
                      <a:lnTo>
                        <a:pt x="1873" y="966"/>
                      </a:lnTo>
                      <a:lnTo>
                        <a:pt x="1880" y="1005"/>
                      </a:lnTo>
                      <a:lnTo>
                        <a:pt x="1885" y="1046"/>
                      </a:lnTo>
                      <a:lnTo>
                        <a:pt x="1889" y="1085"/>
                      </a:lnTo>
                      <a:lnTo>
                        <a:pt x="1891" y="1124"/>
                      </a:lnTo>
                      <a:lnTo>
                        <a:pt x="1893" y="1164"/>
                      </a:lnTo>
                      <a:lnTo>
                        <a:pt x="1893" y="1203"/>
                      </a:lnTo>
                      <a:lnTo>
                        <a:pt x="1890" y="1242"/>
                      </a:lnTo>
                      <a:lnTo>
                        <a:pt x="1887" y="1283"/>
                      </a:lnTo>
                      <a:lnTo>
                        <a:pt x="1882" y="1322"/>
                      </a:lnTo>
                      <a:lnTo>
                        <a:pt x="1877" y="1361"/>
                      </a:lnTo>
                      <a:lnTo>
                        <a:pt x="1870" y="1400"/>
                      </a:lnTo>
                      <a:lnTo>
                        <a:pt x="1862" y="1439"/>
                      </a:lnTo>
                      <a:lnTo>
                        <a:pt x="1852" y="1477"/>
                      </a:lnTo>
                      <a:lnTo>
                        <a:pt x="1840" y="1514"/>
                      </a:lnTo>
                      <a:lnTo>
                        <a:pt x="1828" y="1552"/>
                      </a:lnTo>
                      <a:lnTo>
                        <a:pt x="1815" y="1589"/>
                      </a:lnTo>
                      <a:lnTo>
                        <a:pt x="1800" y="1625"/>
                      </a:lnTo>
                      <a:lnTo>
                        <a:pt x="1783" y="1661"/>
                      </a:lnTo>
                      <a:lnTo>
                        <a:pt x="1765" y="1696"/>
                      </a:lnTo>
                      <a:lnTo>
                        <a:pt x="1746" y="1730"/>
                      </a:lnTo>
                      <a:lnTo>
                        <a:pt x="1726" y="1764"/>
                      </a:lnTo>
                      <a:lnTo>
                        <a:pt x="1704" y="1797"/>
                      </a:lnTo>
                      <a:lnTo>
                        <a:pt x="1681" y="1830"/>
                      </a:lnTo>
                      <a:lnTo>
                        <a:pt x="1681" y="1830"/>
                      </a:lnTo>
                      <a:close/>
                    </a:path>
                  </a:pathLst>
                </a:custGeom>
                <a:solidFill>
                  <a:srgbClr val="FF3399"/>
                </a:solidFill>
                <a:ln w="6350" cmpd="sng">
                  <a:solidFill>
                    <a:srgbClr val="990099"/>
                  </a:solidFill>
                  <a:round/>
                  <a:headEnd/>
                  <a:tailEnd/>
                </a:ln>
              </p:spPr>
              <p:txBody>
                <a:bodyPr/>
                <a:lstStyle/>
                <a:p>
                  <a:endParaRPr lang="ru-RU"/>
                </a:p>
              </p:txBody>
            </p:sp>
            <p:sp>
              <p:nvSpPr>
                <p:cNvPr id="1226895" name="Freeform 143"/>
                <p:cNvSpPr>
                  <a:spLocks noEditPoints="1"/>
                </p:cNvSpPr>
                <p:nvPr/>
              </p:nvSpPr>
              <p:spPr bwMode="auto">
                <a:xfrm>
                  <a:off x="2566" y="1334"/>
                  <a:ext cx="91" cy="654"/>
                </a:xfrm>
                <a:custGeom>
                  <a:avLst/>
                  <a:gdLst>
                    <a:gd name="T0" fmla="*/ 45 w 91"/>
                    <a:gd name="T1" fmla="*/ 0 h 654"/>
                    <a:gd name="T2" fmla="*/ 0 w 91"/>
                    <a:gd name="T3" fmla="*/ 146 h 654"/>
                    <a:gd name="T4" fmla="*/ 91 w 91"/>
                    <a:gd name="T5" fmla="*/ 146 h 654"/>
                    <a:gd name="T6" fmla="*/ 30 w 91"/>
                    <a:gd name="T7" fmla="*/ 114 h 654"/>
                    <a:gd name="T8" fmla="*/ 45 w 91"/>
                    <a:gd name="T9" fmla="*/ 0 h 654"/>
                    <a:gd name="T10" fmla="*/ 45 w 91"/>
                    <a:gd name="T11" fmla="*/ 0 h 654"/>
                    <a:gd name="T12" fmla="*/ 16 w 91"/>
                    <a:gd name="T13" fmla="*/ 654 h 654"/>
                    <a:gd name="T14" fmla="*/ 18 w 91"/>
                    <a:gd name="T15" fmla="*/ 649 h 654"/>
                    <a:gd name="T16" fmla="*/ 18 w 91"/>
                    <a:gd name="T17" fmla="*/ 643 h 654"/>
                    <a:gd name="T18" fmla="*/ 19 w 91"/>
                    <a:gd name="T19" fmla="*/ 639 h 654"/>
                    <a:gd name="T20" fmla="*/ 20 w 91"/>
                    <a:gd name="T21" fmla="*/ 634 h 654"/>
                    <a:gd name="T22" fmla="*/ 23 w 91"/>
                    <a:gd name="T23" fmla="*/ 630 h 654"/>
                    <a:gd name="T24" fmla="*/ 24 w 91"/>
                    <a:gd name="T25" fmla="*/ 625 h 654"/>
                    <a:gd name="T26" fmla="*/ 30 w 91"/>
                    <a:gd name="T27" fmla="*/ 616 h 654"/>
                    <a:gd name="T28" fmla="*/ 37 w 91"/>
                    <a:gd name="T29" fmla="*/ 609 h 654"/>
                    <a:gd name="T30" fmla="*/ 43 w 91"/>
                    <a:gd name="T31" fmla="*/ 603 h 654"/>
                    <a:gd name="T32" fmla="*/ 52 w 91"/>
                    <a:gd name="T33" fmla="*/ 598 h 654"/>
                    <a:gd name="T34" fmla="*/ 61 w 91"/>
                    <a:gd name="T35" fmla="*/ 594 h 654"/>
                    <a:gd name="T36" fmla="*/ 57 w 91"/>
                    <a:gd name="T37" fmla="*/ 592 h 654"/>
                    <a:gd name="T38" fmla="*/ 53 w 91"/>
                    <a:gd name="T39" fmla="*/ 592 h 654"/>
                    <a:gd name="T40" fmla="*/ 49 w 91"/>
                    <a:gd name="T41" fmla="*/ 592 h 654"/>
                    <a:gd name="T42" fmla="*/ 45 w 91"/>
                    <a:gd name="T43" fmla="*/ 592 h 654"/>
                    <a:gd name="T44" fmla="*/ 38 w 91"/>
                    <a:gd name="T45" fmla="*/ 594 h 654"/>
                    <a:gd name="T46" fmla="*/ 32 w 91"/>
                    <a:gd name="T47" fmla="*/ 595 h 654"/>
                    <a:gd name="T48" fmla="*/ 25 w 91"/>
                    <a:gd name="T49" fmla="*/ 600 h 654"/>
                    <a:gd name="T50" fmla="*/ 20 w 91"/>
                    <a:gd name="T51" fmla="*/ 604 h 654"/>
                    <a:gd name="T52" fmla="*/ 15 w 91"/>
                    <a:gd name="T53" fmla="*/ 612 h 654"/>
                    <a:gd name="T54" fmla="*/ 14 w 91"/>
                    <a:gd name="T55" fmla="*/ 615 h 654"/>
                    <a:gd name="T56" fmla="*/ 11 w 91"/>
                    <a:gd name="T57" fmla="*/ 618 h 654"/>
                    <a:gd name="T58" fmla="*/ 10 w 91"/>
                    <a:gd name="T59" fmla="*/ 622 h 654"/>
                    <a:gd name="T60" fmla="*/ 10 w 91"/>
                    <a:gd name="T61" fmla="*/ 627 h 654"/>
                    <a:gd name="T62" fmla="*/ 10 w 91"/>
                    <a:gd name="T63" fmla="*/ 633 h 654"/>
                    <a:gd name="T64" fmla="*/ 10 w 91"/>
                    <a:gd name="T65" fmla="*/ 637 h 654"/>
                    <a:gd name="T66" fmla="*/ 11 w 91"/>
                    <a:gd name="T67" fmla="*/ 642 h 654"/>
                    <a:gd name="T68" fmla="*/ 12 w 91"/>
                    <a:gd name="T69" fmla="*/ 646 h 654"/>
                    <a:gd name="T70" fmla="*/ 14 w 91"/>
                    <a:gd name="T71" fmla="*/ 649 h 654"/>
                    <a:gd name="T72" fmla="*/ 16 w 91"/>
                    <a:gd name="T73" fmla="*/ 654 h 654"/>
                    <a:gd name="T74" fmla="*/ 16 w 91"/>
                    <a:gd name="T75" fmla="*/ 65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 h="654">
                      <a:moveTo>
                        <a:pt x="45" y="0"/>
                      </a:moveTo>
                      <a:lnTo>
                        <a:pt x="0" y="146"/>
                      </a:lnTo>
                      <a:lnTo>
                        <a:pt x="91" y="146"/>
                      </a:lnTo>
                      <a:lnTo>
                        <a:pt x="30" y="114"/>
                      </a:lnTo>
                      <a:lnTo>
                        <a:pt x="45" y="0"/>
                      </a:lnTo>
                      <a:lnTo>
                        <a:pt x="45" y="0"/>
                      </a:lnTo>
                      <a:close/>
                      <a:moveTo>
                        <a:pt x="16" y="654"/>
                      </a:moveTo>
                      <a:lnTo>
                        <a:pt x="18" y="649"/>
                      </a:lnTo>
                      <a:lnTo>
                        <a:pt x="18" y="643"/>
                      </a:lnTo>
                      <a:lnTo>
                        <a:pt x="19" y="639"/>
                      </a:lnTo>
                      <a:lnTo>
                        <a:pt x="20" y="634"/>
                      </a:lnTo>
                      <a:lnTo>
                        <a:pt x="23" y="630"/>
                      </a:lnTo>
                      <a:lnTo>
                        <a:pt x="24" y="625"/>
                      </a:lnTo>
                      <a:lnTo>
                        <a:pt x="30" y="616"/>
                      </a:lnTo>
                      <a:lnTo>
                        <a:pt x="37" y="609"/>
                      </a:lnTo>
                      <a:lnTo>
                        <a:pt x="43" y="603"/>
                      </a:lnTo>
                      <a:lnTo>
                        <a:pt x="52" y="598"/>
                      </a:lnTo>
                      <a:lnTo>
                        <a:pt x="61" y="594"/>
                      </a:lnTo>
                      <a:lnTo>
                        <a:pt x="57" y="592"/>
                      </a:lnTo>
                      <a:lnTo>
                        <a:pt x="53" y="592"/>
                      </a:lnTo>
                      <a:lnTo>
                        <a:pt x="49" y="592"/>
                      </a:lnTo>
                      <a:lnTo>
                        <a:pt x="45" y="592"/>
                      </a:lnTo>
                      <a:lnTo>
                        <a:pt x="38" y="594"/>
                      </a:lnTo>
                      <a:lnTo>
                        <a:pt x="32" y="595"/>
                      </a:lnTo>
                      <a:lnTo>
                        <a:pt x="25" y="600"/>
                      </a:lnTo>
                      <a:lnTo>
                        <a:pt x="20" y="604"/>
                      </a:lnTo>
                      <a:lnTo>
                        <a:pt x="15" y="612"/>
                      </a:lnTo>
                      <a:lnTo>
                        <a:pt x="14" y="615"/>
                      </a:lnTo>
                      <a:lnTo>
                        <a:pt x="11" y="618"/>
                      </a:lnTo>
                      <a:lnTo>
                        <a:pt x="10" y="622"/>
                      </a:lnTo>
                      <a:lnTo>
                        <a:pt x="10" y="627"/>
                      </a:lnTo>
                      <a:lnTo>
                        <a:pt x="10" y="633"/>
                      </a:lnTo>
                      <a:lnTo>
                        <a:pt x="10" y="637"/>
                      </a:lnTo>
                      <a:lnTo>
                        <a:pt x="11" y="642"/>
                      </a:lnTo>
                      <a:lnTo>
                        <a:pt x="12" y="646"/>
                      </a:lnTo>
                      <a:lnTo>
                        <a:pt x="14" y="649"/>
                      </a:lnTo>
                      <a:lnTo>
                        <a:pt x="16" y="654"/>
                      </a:lnTo>
                      <a:lnTo>
                        <a:pt x="16" y="6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
            <p:nvSpPr>
              <p:cNvPr id="1226896" name="Freeform 144"/>
              <p:cNvSpPr>
                <a:spLocks/>
              </p:cNvSpPr>
              <p:nvPr/>
            </p:nvSpPr>
            <p:spPr bwMode="auto">
              <a:xfrm>
                <a:off x="2134" y="504"/>
                <a:ext cx="63" cy="237"/>
              </a:xfrm>
              <a:custGeom>
                <a:avLst/>
                <a:gdLst>
                  <a:gd name="T0" fmla="*/ 35 w 250"/>
                  <a:gd name="T1" fmla="*/ 0 h 949"/>
                  <a:gd name="T2" fmla="*/ 60 w 250"/>
                  <a:gd name="T3" fmla="*/ 58 h 949"/>
                  <a:gd name="T4" fmla="*/ 85 w 250"/>
                  <a:gd name="T5" fmla="*/ 115 h 949"/>
                  <a:gd name="T6" fmla="*/ 107 w 250"/>
                  <a:gd name="T7" fmla="*/ 173 h 949"/>
                  <a:gd name="T8" fmla="*/ 128 w 250"/>
                  <a:gd name="T9" fmla="*/ 230 h 949"/>
                  <a:gd name="T10" fmla="*/ 148 w 250"/>
                  <a:gd name="T11" fmla="*/ 289 h 949"/>
                  <a:gd name="T12" fmla="*/ 166 w 250"/>
                  <a:gd name="T13" fmla="*/ 348 h 949"/>
                  <a:gd name="T14" fmla="*/ 182 w 250"/>
                  <a:gd name="T15" fmla="*/ 407 h 949"/>
                  <a:gd name="T16" fmla="*/ 196 w 250"/>
                  <a:gd name="T17" fmla="*/ 466 h 949"/>
                  <a:gd name="T18" fmla="*/ 209 w 250"/>
                  <a:gd name="T19" fmla="*/ 525 h 949"/>
                  <a:gd name="T20" fmla="*/ 220 w 250"/>
                  <a:gd name="T21" fmla="*/ 585 h 949"/>
                  <a:gd name="T22" fmla="*/ 229 w 250"/>
                  <a:gd name="T23" fmla="*/ 645 h 949"/>
                  <a:gd name="T24" fmla="*/ 237 w 250"/>
                  <a:gd name="T25" fmla="*/ 705 h 949"/>
                  <a:gd name="T26" fmla="*/ 243 w 250"/>
                  <a:gd name="T27" fmla="*/ 765 h 949"/>
                  <a:gd name="T28" fmla="*/ 246 w 250"/>
                  <a:gd name="T29" fmla="*/ 825 h 949"/>
                  <a:gd name="T30" fmla="*/ 249 w 250"/>
                  <a:gd name="T31" fmla="*/ 886 h 949"/>
                  <a:gd name="T32" fmla="*/ 250 w 250"/>
                  <a:gd name="T33" fmla="*/ 946 h 949"/>
                  <a:gd name="T34" fmla="*/ 250 w 250"/>
                  <a:gd name="T35" fmla="*/ 946 h 949"/>
                  <a:gd name="T36" fmla="*/ 239 w 250"/>
                  <a:gd name="T37" fmla="*/ 949 h 949"/>
                  <a:gd name="T38" fmla="*/ 229 w 250"/>
                  <a:gd name="T39" fmla="*/ 949 h 949"/>
                  <a:gd name="T40" fmla="*/ 218 w 250"/>
                  <a:gd name="T41" fmla="*/ 948 h 949"/>
                  <a:gd name="T42" fmla="*/ 208 w 250"/>
                  <a:gd name="T43" fmla="*/ 946 h 949"/>
                  <a:gd name="T44" fmla="*/ 198 w 250"/>
                  <a:gd name="T45" fmla="*/ 943 h 949"/>
                  <a:gd name="T46" fmla="*/ 189 w 250"/>
                  <a:gd name="T47" fmla="*/ 938 h 949"/>
                  <a:gd name="T48" fmla="*/ 182 w 250"/>
                  <a:gd name="T49" fmla="*/ 931 h 949"/>
                  <a:gd name="T50" fmla="*/ 176 w 250"/>
                  <a:gd name="T51" fmla="*/ 924 h 949"/>
                  <a:gd name="T52" fmla="*/ 176 w 250"/>
                  <a:gd name="T53" fmla="*/ 924 h 949"/>
                  <a:gd name="T54" fmla="*/ 181 w 250"/>
                  <a:gd name="T55" fmla="*/ 865 h 949"/>
                  <a:gd name="T56" fmla="*/ 183 w 250"/>
                  <a:gd name="T57" fmla="*/ 807 h 949"/>
                  <a:gd name="T58" fmla="*/ 184 w 250"/>
                  <a:gd name="T59" fmla="*/ 748 h 949"/>
                  <a:gd name="T60" fmla="*/ 182 w 250"/>
                  <a:gd name="T61" fmla="*/ 689 h 949"/>
                  <a:gd name="T62" fmla="*/ 179 w 250"/>
                  <a:gd name="T63" fmla="*/ 630 h 949"/>
                  <a:gd name="T64" fmla="*/ 173 w 250"/>
                  <a:gd name="T65" fmla="*/ 572 h 949"/>
                  <a:gd name="T66" fmla="*/ 165 w 250"/>
                  <a:gd name="T67" fmla="*/ 514 h 949"/>
                  <a:gd name="T68" fmla="*/ 155 w 250"/>
                  <a:gd name="T69" fmla="*/ 455 h 949"/>
                  <a:gd name="T70" fmla="*/ 142 w 250"/>
                  <a:gd name="T71" fmla="*/ 397 h 949"/>
                  <a:gd name="T72" fmla="*/ 128 w 250"/>
                  <a:gd name="T73" fmla="*/ 340 h 949"/>
                  <a:gd name="T74" fmla="*/ 112 w 250"/>
                  <a:gd name="T75" fmla="*/ 283 h 949"/>
                  <a:gd name="T76" fmla="*/ 94 w 250"/>
                  <a:gd name="T77" fmla="*/ 225 h 949"/>
                  <a:gd name="T78" fmla="*/ 73 w 250"/>
                  <a:gd name="T79" fmla="*/ 168 h 949"/>
                  <a:gd name="T80" fmla="*/ 51 w 250"/>
                  <a:gd name="T81" fmla="*/ 113 h 949"/>
                  <a:gd name="T82" fmla="*/ 26 w 250"/>
                  <a:gd name="T83" fmla="*/ 57 h 949"/>
                  <a:gd name="T84" fmla="*/ 0 w 250"/>
                  <a:gd name="T85" fmla="*/ 1 h 949"/>
                  <a:gd name="T86" fmla="*/ 0 w 250"/>
                  <a:gd name="T87" fmla="*/ 1 h 949"/>
                  <a:gd name="T88" fmla="*/ 35 w 250"/>
                  <a:gd name="T89" fmla="*/ 0 h 949"/>
                  <a:gd name="T90" fmla="*/ 35 w 250"/>
                  <a:gd name="T91" fmla="*/ 0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0" h="949">
                    <a:moveTo>
                      <a:pt x="35" y="0"/>
                    </a:moveTo>
                    <a:lnTo>
                      <a:pt x="60" y="58"/>
                    </a:lnTo>
                    <a:lnTo>
                      <a:pt x="85" y="115"/>
                    </a:lnTo>
                    <a:lnTo>
                      <a:pt x="107" y="173"/>
                    </a:lnTo>
                    <a:lnTo>
                      <a:pt x="128" y="230"/>
                    </a:lnTo>
                    <a:lnTo>
                      <a:pt x="148" y="289"/>
                    </a:lnTo>
                    <a:lnTo>
                      <a:pt x="166" y="348"/>
                    </a:lnTo>
                    <a:lnTo>
                      <a:pt x="182" y="407"/>
                    </a:lnTo>
                    <a:lnTo>
                      <a:pt x="196" y="466"/>
                    </a:lnTo>
                    <a:lnTo>
                      <a:pt x="209" y="525"/>
                    </a:lnTo>
                    <a:lnTo>
                      <a:pt x="220" y="585"/>
                    </a:lnTo>
                    <a:lnTo>
                      <a:pt x="229" y="645"/>
                    </a:lnTo>
                    <a:lnTo>
                      <a:pt x="237" y="705"/>
                    </a:lnTo>
                    <a:lnTo>
                      <a:pt x="243" y="765"/>
                    </a:lnTo>
                    <a:lnTo>
                      <a:pt x="246" y="825"/>
                    </a:lnTo>
                    <a:lnTo>
                      <a:pt x="249" y="886"/>
                    </a:lnTo>
                    <a:lnTo>
                      <a:pt x="250" y="946"/>
                    </a:lnTo>
                    <a:lnTo>
                      <a:pt x="250" y="946"/>
                    </a:lnTo>
                    <a:lnTo>
                      <a:pt x="239" y="949"/>
                    </a:lnTo>
                    <a:lnTo>
                      <a:pt x="229" y="949"/>
                    </a:lnTo>
                    <a:lnTo>
                      <a:pt x="218" y="948"/>
                    </a:lnTo>
                    <a:lnTo>
                      <a:pt x="208" y="946"/>
                    </a:lnTo>
                    <a:lnTo>
                      <a:pt x="198" y="943"/>
                    </a:lnTo>
                    <a:lnTo>
                      <a:pt x="189" y="938"/>
                    </a:lnTo>
                    <a:lnTo>
                      <a:pt x="182" y="931"/>
                    </a:lnTo>
                    <a:lnTo>
                      <a:pt x="176" y="924"/>
                    </a:lnTo>
                    <a:lnTo>
                      <a:pt x="176" y="924"/>
                    </a:lnTo>
                    <a:lnTo>
                      <a:pt x="181" y="865"/>
                    </a:lnTo>
                    <a:lnTo>
                      <a:pt x="183" y="807"/>
                    </a:lnTo>
                    <a:lnTo>
                      <a:pt x="184" y="748"/>
                    </a:lnTo>
                    <a:lnTo>
                      <a:pt x="182" y="689"/>
                    </a:lnTo>
                    <a:lnTo>
                      <a:pt x="179" y="630"/>
                    </a:lnTo>
                    <a:lnTo>
                      <a:pt x="173" y="572"/>
                    </a:lnTo>
                    <a:lnTo>
                      <a:pt x="165" y="514"/>
                    </a:lnTo>
                    <a:lnTo>
                      <a:pt x="155" y="455"/>
                    </a:lnTo>
                    <a:lnTo>
                      <a:pt x="142" y="397"/>
                    </a:lnTo>
                    <a:lnTo>
                      <a:pt x="128" y="340"/>
                    </a:lnTo>
                    <a:lnTo>
                      <a:pt x="112" y="283"/>
                    </a:lnTo>
                    <a:lnTo>
                      <a:pt x="94" y="225"/>
                    </a:lnTo>
                    <a:lnTo>
                      <a:pt x="73" y="168"/>
                    </a:lnTo>
                    <a:lnTo>
                      <a:pt x="51" y="113"/>
                    </a:lnTo>
                    <a:lnTo>
                      <a:pt x="26" y="57"/>
                    </a:lnTo>
                    <a:lnTo>
                      <a:pt x="0" y="1"/>
                    </a:lnTo>
                    <a:lnTo>
                      <a:pt x="0" y="1"/>
                    </a:lnTo>
                    <a:lnTo>
                      <a:pt x="35" y="0"/>
                    </a:lnTo>
                    <a:lnTo>
                      <a:pt x="3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226897" name="Freeform 145"/>
              <p:cNvSpPr>
                <a:spLocks/>
              </p:cNvSpPr>
              <p:nvPr/>
            </p:nvSpPr>
            <p:spPr bwMode="auto">
              <a:xfrm>
                <a:off x="2151" y="514"/>
                <a:ext cx="204" cy="109"/>
              </a:xfrm>
              <a:custGeom>
                <a:avLst/>
                <a:gdLst>
                  <a:gd name="T0" fmla="*/ 24 w 814"/>
                  <a:gd name="T1" fmla="*/ 59 h 439"/>
                  <a:gd name="T2" fmla="*/ 64 w 814"/>
                  <a:gd name="T3" fmla="*/ 102 h 439"/>
                  <a:gd name="T4" fmla="*/ 96 w 814"/>
                  <a:gd name="T5" fmla="*/ 148 h 439"/>
                  <a:gd name="T6" fmla="*/ 120 w 814"/>
                  <a:gd name="T7" fmla="*/ 197 h 439"/>
                  <a:gd name="T8" fmla="*/ 135 w 814"/>
                  <a:gd name="T9" fmla="*/ 250 h 439"/>
                  <a:gd name="T10" fmla="*/ 141 w 814"/>
                  <a:gd name="T11" fmla="*/ 304 h 439"/>
                  <a:gd name="T12" fmla="*/ 137 w 814"/>
                  <a:gd name="T13" fmla="*/ 358 h 439"/>
                  <a:gd name="T14" fmla="*/ 124 w 814"/>
                  <a:gd name="T15" fmla="*/ 412 h 439"/>
                  <a:gd name="T16" fmla="*/ 151 w 814"/>
                  <a:gd name="T17" fmla="*/ 403 h 439"/>
                  <a:gd name="T18" fmla="*/ 213 w 814"/>
                  <a:gd name="T19" fmla="*/ 354 h 439"/>
                  <a:gd name="T20" fmla="*/ 259 w 814"/>
                  <a:gd name="T21" fmla="*/ 328 h 439"/>
                  <a:gd name="T22" fmla="*/ 307 w 814"/>
                  <a:gd name="T23" fmla="*/ 306 h 439"/>
                  <a:gd name="T24" fmla="*/ 357 w 814"/>
                  <a:gd name="T25" fmla="*/ 288 h 439"/>
                  <a:gd name="T26" fmla="*/ 410 w 814"/>
                  <a:gd name="T27" fmla="*/ 275 h 439"/>
                  <a:gd name="T28" fmla="*/ 465 w 814"/>
                  <a:gd name="T29" fmla="*/ 267 h 439"/>
                  <a:gd name="T30" fmla="*/ 518 w 814"/>
                  <a:gd name="T31" fmla="*/ 260 h 439"/>
                  <a:gd name="T32" fmla="*/ 567 w 814"/>
                  <a:gd name="T33" fmla="*/ 250 h 439"/>
                  <a:gd name="T34" fmla="*/ 614 w 814"/>
                  <a:gd name="T35" fmla="*/ 235 h 439"/>
                  <a:gd name="T36" fmla="*/ 658 w 814"/>
                  <a:gd name="T37" fmla="*/ 215 h 439"/>
                  <a:gd name="T38" fmla="*/ 699 w 814"/>
                  <a:gd name="T39" fmla="*/ 190 h 439"/>
                  <a:gd name="T40" fmla="*/ 754 w 814"/>
                  <a:gd name="T41" fmla="*/ 147 h 439"/>
                  <a:gd name="T42" fmla="*/ 801 w 814"/>
                  <a:gd name="T43" fmla="*/ 94 h 439"/>
                  <a:gd name="T44" fmla="*/ 794 w 814"/>
                  <a:gd name="T45" fmla="*/ 83 h 439"/>
                  <a:gd name="T46" fmla="*/ 750 w 814"/>
                  <a:gd name="T47" fmla="*/ 95 h 439"/>
                  <a:gd name="T48" fmla="*/ 707 w 814"/>
                  <a:gd name="T49" fmla="*/ 103 h 439"/>
                  <a:gd name="T50" fmla="*/ 663 w 814"/>
                  <a:gd name="T51" fmla="*/ 105 h 439"/>
                  <a:gd name="T52" fmla="*/ 619 w 814"/>
                  <a:gd name="T53" fmla="*/ 103 h 439"/>
                  <a:gd name="T54" fmla="*/ 575 w 814"/>
                  <a:gd name="T55" fmla="*/ 94 h 439"/>
                  <a:gd name="T56" fmla="*/ 533 w 814"/>
                  <a:gd name="T57" fmla="*/ 82 h 439"/>
                  <a:gd name="T58" fmla="*/ 492 w 814"/>
                  <a:gd name="T59" fmla="*/ 64 h 439"/>
                  <a:gd name="T60" fmla="*/ 445 w 814"/>
                  <a:gd name="T61" fmla="*/ 42 h 439"/>
                  <a:gd name="T62" fmla="*/ 388 w 814"/>
                  <a:gd name="T63" fmla="*/ 23 h 439"/>
                  <a:gd name="T64" fmla="*/ 328 w 814"/>
                  <a:gd name="T65" fmla="*/ 10 h 439"/>
                  <a:gd name="T66" fmla="*/ 268 w 814"/>
                  <a:gd name="T67" fmla="*/ 3 h 439"/>
                  <a:gd name="T68" fmla="*/ 209 w 814"/>
                  <a:gd name="T69" fmla="*/ 0 h 439"/>
                  <a:gd name="T70" fmla="*/ 148 w 814"/>
                  <a:gd name="T71" fmla="*/ 5 h 439"/>
                  <a:gd name="T72" fmla="*/ 88 w 814"/>
                  <a:gd name="T73" fmla="*/ 14 h 439"/>
                  <a:gd name="T74" fmla="*/ 30 w 814"/>
                  <a:gd name="T75" fmla="*/ 2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4" h="439">
                    <a:moveTo>
                      <a:pt x="0" y="40"/>
                    </a:moveTo>
                    <a:lnTo>
                      <a:pt x="24" y="59"/>
                    </a:lnTo>
                    <a:lnTo>
                      <a:pt x="45" y="80"/>
                    </a:lnTo>
                    <a:lnTo>
                      <a:pt x="64" y="102"/>
                    </a:lnTo>
                    <a:lnTo>
                      <a:pt x="81" y="124"/>
                    </a:lnTo>
                    <a:lnTo>
                      <a:pt x="96" y="148"/>
                    </a:lnTo>
                    <a:lnTo>
                      <a:pt x="109" y="173"/>
                    </a:lnTo>
                    <a:lnTo>
                      <a:pt x="120" y="197"/>
                    </a:lnTo>
                    <a:lnTo>
                      <a:pt x="128" y="223"/>
                    </a:lnTo>
                    <a:lnTo>
                      <a:pt x="135" y="250"/>
                    </a:lnTo>
                    <a:lnTo>
                      <a:pt x="138" y="277"/>
                    </a:lnTo>
                    <a:lnTo>
                      <a:pt x="141" y="304"/>
                    </a:lnTo>
                    <a:lnTo>
                      <a:pt x="140" y="330"/>
                    </a:lnTo>
                    <a:lnTo>
                      <a:pt x="137" y="358"/>
                    </a:lnTo>
                    <a:lnTo>
                      <a:pt x="131" y="385"/>
                    </a:lnTo>
                    <a:lnTo>
                      <a:pt x="124" y="412"/>
                    </a:lnTo>
                    <a:lnTo>
                      <a:pt x="115" y="439"/>
                    </a:lnTo>
                    <a:lnTo>
                      <a:pt x="151" y="403"/>
                    </a:lnTo>
                    <a:lnTo>
                      <a:pt x="192" y="370"/>
                    </a:lnTo>
                    <a:lnTo>
                      <a:pt x="213" y="354"/>
                    </a:lnTo>
                    <a:lnTo>
                      <a:pt x="236" y="341"/>
                    </a:lnTo>
                    <a:lnTo>
                      <a:pt x="259" y="328"/>
                    </a:lnTo>
                    <a:lnTo>
                      <a:pt x="282" y="316"/>
                    </a:lnTo>
                    <a:lnTo>
                      <a:pt x="307" y="306"/>
                    </a:lnTo>
                    <a:lnTo>
                      <a:pt x="333" y="296"/>
                    </a:lnTo>
                    <a:lnTo>
                      <a:pt x="357" y="288"/>
                    </a:lnTo>
                    <a:lnTo>
                      <a:pt x="384" y="281"/>
                    </a:lnTo>
                    <a:lnTo>
                      <a:pt x="410" y="275"/>
                    </a:lnTo>
                    <a:lnTo>
                      <a:pt x="438" y="270"/>
                    </a:lnTo>
                    <a:lnTo>
                      <a:pt x="465" y="267"/>
                    </a:lnTo>
                    <a:lnTo>
                      <a:pt x="492" y="263"/>
                    </a:lnTo>
                    <a:lnTo>
                      <a:pt x="518" y="260"/>
                    </a:lnTo>
                    <a:lnTo>
                      <a:pt x="542" y="256"/>
                    </a:lnTo>
                    <a:lnTo>
                      <a:pt x="567" y="250"/>
                    </a:lnTo>
                    <a:lnTo>
                      <a:pt x="590" y="243"/>
                    </a:lnTo>
                    <a:lnTo>
                      <a:pt x="614" y="235"/>
                    </a:lnTo>
                    <a:lnTo>
                      <a:pt x="636" y="225"/>
                    </a:lnTo>
                    <a:lnTo>
                      <a:pt x="658" y="215"/>
                    </a:lnTo>
                    <a:lnTo>
                      <a:pt x="679" y="204"/>
                    </a:lnTo>
                    <a:lnTo>
                      <a:pt x="699" y="190"/>
                    </a:lnTo>
                    <a:lnTo>
                      <a:pt x="719" y="177"/>
                    </a:lnTo>
                    <a:lnTo>
                      <a:pt x="754" y="147"/>
                    </a:lnTo>
                    <a:lnTo>
                      <a:pt x="787" y="113"/>
                    </a:lnTo>
                    <a:lnTo>
                      <a:pt x="801" y="94"/>
                    </a:lnTo>
                    <a:lnTo>
                      <a:pt x="814" y="75"/>
                    </a:lnTo>
                    <a:lnTo>
                      <a:pt x="794" y="83"/>
                    </a:lnTo>
                    <a:lnTo>
                      <a:pt x="773" y="90"/>
                    </a:lnTo>
                    <a:lnTo>
                      <a:pt x="750" y="95"/>
                    </a:lnTo>
                    <a:lnTo>
                      <a:pt x="729" y="99"/>
                    </a:lnTo>
                    <a:lnTo>
                      <a:pt x="707" y="103"/>
                    </a:lnTo>
                    <a:lnTo>
                      <a:pt x="685" y="105"/>
                    </a:lnTo>
                    <a:lnTo>
                      <a:pt x="663" y="105"/>
                    </a:lnTo>
                    <a:lnTo>
                      <a:pt x="640" y="105"/>
                    </a:lnTo>
                    <a:lnTo>
                      <a:pt x="619" y="103"/>
                    </a:lnTo>
                    <a:lnTo>
                      <a:pt x="597" y="99"/>
                    </a:lnTo>
                    <a:lnTo>
                      <a:pt x="575" y="94"/>
                    </a:lnTo>
                    <a:lnTo>
                      <a:pt x="554" y="89"/>
                    </a:lnTo>
                    <a:lnTo>
                      <a:pt x="533" y="82"/>
                    </a:lnTo>
                    <a:lnTo>
                      <a:pt x="512" y="74"/>
                    </a:lnTo>
                    <a:lnTo>
                      <a:pt x="492" y="64"/>
                    </a:lnTo>
                    <a:lnTo>
                      <a:pt x="473" y="54"/>
                    </a:lnTo>
                    <a:lnTo>
                      <a:pt x="445" y="42"/>
                    </a:lnTo>
                    <a:lnTo>
                      <a:pt x="416" y="31"/>
                    </a:lnTo>
                    <a:lnTo>
                      <a:pt x="388" y="23"/>
                    </a:lnTo>
                    <a:lnTo>
                      <a:pt x="358" y="16"/>
                    </a:lnTo>
                    <a:lnTo>
                      <a:pt x="328" y="10"/>
                    </a:lnTo>
                    <a:lnTo>
                      <a:pt x="299" y="6"/>
                    </a:lnTo>
                    <a:lnTo>
                      <a:pt x="268" y="3"/>
                    </a:lnTo>
                    <a:lnTo>
                      <a:pt x="238" y="0"/>
                    </a:lnTo>
                    <a:lnTo>
                      <a:pt x="209" y="0"/>
                    </a:lnTo>
                    <a:lnTo>
                      <a:pt x="178" y="2"/>
                    </a:lnTo>
                    <a:lnTo>
                      <a:pt x="148" y="5"/>
                    </a:lnTo>
                    <a:lnTo>
                      <a:pt x="117" y="9"/>
                    </a:lnTo>
                    <a:lnTo>
                      <a:pt x="88" y="14"/>
                    </a:lnTo>
                    <a:lnTo>
                      <a:pt x="59" y="21"/>
                    </a:lnTo>
                    <a:lnTo>
                      <a:pt x="30" y="29"/>
                    </a:lnTo>
                    <a:lnTo>
                      <a:pt x="0" y="40"/>
                    </a:lnTo>
                    <a:close/>
                  </a:path>
                </a:pathLst>
              </a:custGeom>
              <a:solidFill>
                <a:srgbClr val="FF7C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226898" name="Freeform 146"/>
              <p:cNvSpPr>
                <a:spLocks noEditPoints="1"/>
              </p:cNvSpPr>
              <p:nvPr/>
            </p:nvSpPr>
            <p:spPr bwMode="auto">
              <a:xfrm>
                <a:off x="2125" y="499"/>
                <a:ext cx="235" cy="253"/>
              </a:xfrm>
              <a:custGeom>
                <a:avLst/>
                <a:gdLst>
                  <a:gd name="T0" fmla="*/ 107 w 940"/>
                  <a:gd name="T1" fmla="*/ 17 h 1008"/>
                  <a:gd name="T2" fmla="*/ 75 w 940"/>
                  <a:gd name="T3" fmla="*/ 2 h 1008"/>
                  <a:gd name="T4" fmla="*/ 38 w 940"/>
                  <a:gd name="T5" fmla="*/ 9 h 1008"/>
                  <a:gd name="T6" fmla="*/ 18 w 940"/>
                  <a:gd name="T7" fmla="*/ 34 h 1008"/>
                  <a:gd name="T8" fmla="*/ 26 w 940"/>
                  <a:gd name="T9" fmla="*/ 62 h 1008"/>
                  <a:gd name="T10" fmla="*/ 58 w 940"/>
                  <a:gd name="T11" fmla="*/ 77 h 1008"/>
                  <a:gd name="T12" fmla="*/ 96 w 940"/>
                  <a:gd name="T13" fmla="*/ 70 h 1008"/>
                  <a:gd name="T14" fmla="*/ 116 w 940"/>
                  <a:gd name="T15" fmla="*/ 46 h 1008"/>
                  <a:gd name="T16" fmla="*/ 14 w 940"/>
                  <a:gd name="T17" fmla="*/ 63 h 1008"/>
                  <a:gd name="T18" fmla="*/ 11 w 940"/>
                  <a:gd name="T19" fmla="*/ 30 h 1008"/>
                  <a:gd name="T20" fmla="*/ 37 w 940"/>
                  <a:gd name="T21" fmla="*/ 3 h 1008"/>
                  <a:gd name="T22" fmla="*/ 20 w 940"/>
                  <a:gd name="T23" fmla="*/ 6 h 1008"/>
                  <a:gd name="T24" fmla="*/ 0 w 940"/>
                  <a:gd name="T25" fmla="*/ 31 h 1008"/>
                  <a:gd name="T26" fmla="*/ 12 w 940"/>
                  <a:gd name="T27" fmla="*/ 65 h 1008"/>
                  <a:gd name="T28" fmla="*/ 285 w 940"/>
                  <a:gd name="T29" fmla="*/ 46 h 1008"/>
                  <a:gd name="T30" fmla="*/ 467 w 940"/>
                  <a:gd name="T31" fmla="*/ 58 h 1008"/>
                  <a:gd name="T32" fmla="*/ 555 w 940"/>
                  <a:gd name="T33" fmla="*/ 78 h 1008"/>
                  <a:gd name="T34" fmla="*/ 471 w 940"/>
                  <a:gd name="T35" fmla="*/ 48 h 1008"/>
                  <a:gd name="T36" fmla="*/ 378 w 940"/>
                  <a:gd name="T37" fmla="*/ 36 h 1008"/>
                  <a:gd name="T38" fmla="*/ 285 w 940"/>
                  <a:gd name="T39" fmla="*/ 42 h 1008"/>
                  <a:gd name="T40" fmla="*/ 865 w 940"/>
                  <a:gd name="T41" fmla="*/ 139 h 1008"/>
                  <a:gd name="T42" fmla="*/ 922 w 940"/>
                  <a:gd name="T43" fmla="*/ 154 h 1008"/>
                  <a:gd name="T44" fmla="*/ 890 w 940"/>
                  <a:gd name="T45" fmla="*/ 192 h 1008"/>
                  <a:gd name="T46" fmla="*/ 926 w 940"/>
                  <a:gd name="T47" fmla="*/ 121 h 1008"/>
                  <a:gd name="T48" fmla="*/ 278 w 940"/>
                  <a:gd name="T49" fmla="*/ 466 h 1008"/>
                  <a:gd name="T50" fmla="*/ 406 w 940"/>
                  <a:gd name="T51" fmla="*/ 381 h 1008"/>
                  <a:gd name="T52" fmla="*/ 515 w 940"/>
                  <a:gd name="T53" fmla="*/ 336 h 1008"/>
                  <a:gd name="T54" fmla="*/ 365 w 940"/>
                  <a:gd name="T55" fmla="*/ 393 h 1008"/>
                  <a:gd name="T56" fmla="*/ 249 w 940"/>
                  <a:gd name="T57" fmla="*/ 490 h 1008"/>
                  <a:gd name="T58" fmla="*/ 136 w 940"/>
                  <a:gd name="T59" fmla="*/ 292 h 1008"/>
                  <a:gd name="T60" fmla="*/ 182 w 940"/>
                  <a:gd name="T61" fmla="*/ 493 h 1008"/>
                  <a:gd name="T62" fmla="*/ 204 w 940"/>
                  <a:gd name="T63" fmla="*/ 695 h 1008"/>
                  <a:gd name="T64" fmla="*/ 202 w 940"/>
                  <a:gd name="T65" fmla="*/ 898 h 1008"/>
                  <a:gd name="T66" fmla="*/ 191 w 940"/>
                  <a:gd name="T67" fmla="*/ 898 h 1008"/>
                  <a:gd name="T68" fmla="*/ 161 w 940"/>
                  <a:gd name="T69" fmla="*/ 494 h 1008"/>
                  <a:gd name="T70" fmla="*/ 104 w 940"/>
                  <a:gd name="T71" fmla="*/ 191 h 1008"/>
                  <a:gd name="T72" fmla="*/ 227 w 940"/>
                  <a:gd name="T73" fmla="*/ 997 h 1008"/>
                  <a:gd name="T74" fmla="*/ 274 w 940"/>
                  <a:gd name="T75" fmla="*/ 1002 h 1008"/>
                  <a:gd name="T76" fmla="*/ 265 w 940"/>
                  <a:gd name="T77" fmla="*/ 1008 h 1008"/>
                  <a:gd name="T78" fmla="*/ 216 w 940"/>
                  <a:gd name="T79" fmla="*/ 997 h 1008"/>
                  <a:gd name="T80" fmla="*/ 212 w 940"/>
                  <a:gd name="T81" fmla="*/ 968 h 1008"/>
                  <a:gd name="T82" fmla="*/ 234 w 940"/>
                  <a:gd name="T83" fmla="*/ 986 h 1008"/>
                  <a:gd name="T84" fmla="*/ 290 w 940"/>
                  <a:gd name="T85" fmla="*/ 988 h 1008"/>
                  <a:gd name="T86" fmla="*/ 246 w 940"/>
                  <a:gd name="T87" fmla="*/ 995 h 1008"/>
                  <a:gd name="T88" fmla="*/ 212 w 940"/>
                  <a:gd name="T89" fmla="*/ 974 h 1008"/>
                  <a:gd name="T90" fmla="*/ 217 w 940"/>
                  <a:gd name="T91" fmla="*/ 955 h 1008"/>
                  <a:gd name="T92" fmla="*/ 252 w 940"/>
                  <a:gd name="T93" fmla="*/ 974 h 1008"/>
                  <a:gd name="T94" fmla="*/ 278 w 940"/>
                  <a:gd name="T95" fmla="*/ 979 h 1008"/>
                  <a:gd name="T96" fmla="*/ 221 w 940"/>
                  <a:gd name="T97" fmla="*/ 968 h 1008"/>
                  <a:gd name="T98" fmla="*/ 214 w 940"/>
                  <a:gd name="T99" fmla="*/ 949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40" h="1008">
                    <a:moveTo>
                      <a:pt x="116" y="38"/>
                    </a:moveTo>
                    <a:lnTo>
                      <a:pt x="115" y="31"/>
                    </a:lnTo>
                    <a:lnTo>
                      <a:pt x="111" y="23"/>
                    </a:lnTo>
                    <a:lnTo>
                      <a:pt x="107" y="17"/>
                    </a:lnTo>
                    <a:lnTo>
                      <a:pt x="101" y="12"/>
                    </a:lnTo>
                    <a:lnTo>
                      <a:pt x="93" y="7"/>
                    </a:lnTo>
                    <a:lnTo>
                      <a:pt x="84" y="4"/>
                    </a:lnTo>
                    <a:lnTo>
                      <a:pt x="75" y="2"/>
                    </a:lnTo>
                    <a:lnTo>
                      <a:pt x="66" y="2"/>
                    </a:lnTo>
                    <a:lnTo>
                      <a:pt x="55" y="3"/>
                    </a:lnTo>
                    <a:lnTo>
                      <a:pt x="46" y="5"/>
                    </a:lnTo>
                    <a:lnTo>
                      <a:pt x="38" y="9"/>
                    </a:lnTo>
                    <a:lnTo>
                      <a:pt x="31" y="14"/>
                    </a:lnTo>
                    <a:lnTo>
                      <a:pt x="25" y="19"/>
                    </a:lnTo>
                    <a:lnTo>
                      <a:pt x="20" y="27"/>
                    </a:lnTo>
                    <a:lnTo>
                      <a:pt x="18" y="34"/>
                    </a:lnTo>
                    <a:lnTo>
                      <a:pt x="17" y="41"/>
                    </a:lnTo>
                    <a:lnTo>
                      <a:pt x="18" y="49"/>
                    </a:lnTo>
                    <a:lnTo>
                      <a:pt x="21" y="55"/>
                    </a:lnTo>
                    <a:lnTo>
                      <a:pt x="26" y="62"/>
                    </a:lnTo>
                    <a:lnTo>
                      <a:pt x="33" y="68"/>
                    </a:lnTo>
                    <a:lnTo>
                      <a:pt x="40" y="72"/>
                    </a:lnTo>
                    <a:lnTo>
                      <a:pt x="48" y="75"/>
                    </a:lnTo>
                    <a:lnTo>
                      <a:pt x="58" y="77"/>
                    </a:lnTo>
                    <a:lnTo>
                      <a:pt x="68" y="77"/>
                    </a:lnTo>
                    <a:lnTo>
                      <a:pt x="79" y="76"/>
                    </a:lnTo>
                    <a:lnTo>
                      <a:pt x="88" y="74"/>
                    </a:lnTo>
                    <a:lnTo>
                      <a:pt x="96" y="70"/>
                    </a:lnTo>
                    <a:lnTo>
                      <a:pt x="103" y="66"/>
                    </a:lnTo>
                    <a:lnTo>
                      <a:pt x="109" y="60"/>
                    </a:lnTo>
                    <a:lnTo>
                      <a:pt x="113" y="53"/>
                    </a:lnTo>
                    <a:lnTo>
                      <a:pt x="116" y="46"/>
                    </a:lnTo>
                    <a:lnTo>
                      <a:pt x="116" y="38"/>
                    </a:lnTo>
                    <a:lnTo>
                      <a:pt x="116" y="38"/>
                    </a:lnTo>
                    <a:close/>
                    <a:moveTo>
                      <a:pt x="21" y="71"/>
                    </a:moveTo>
                    <a:lnTo>
                      <a:pt x="14" y="63"/>
                    </a:lnTo>
                    <a:lnTo>
                      <a:pt x="11" y="55"/>
                    </a:lnTo>
                    <a:lnTo>
                      <a:pt x="8" y="47"/>
                    </a:lnTo>
                    <a:lnTo>
                      <a:pt x="8" y="38"/>
                    </a:lnTo>
                    <a:lnTo>
                      <a:pt x="11" y="30"/>
                    </a:lnTo>
                    <a:lnTo>
                      <a:pt x="14" y="21"/>
                    </a:lnTo>
                    <a:lnTo>
                      <a:pt x="20" y="14"/>
                    </a:lnTo>
                    <a:lnTo>
                      <a:pt x="27" y="8"/>
                    </a:lnTo>
                    <a:lnTo>
                      <a:pt x="37" y="3"/>
                    </a:lnTo>
                    <a:lnTo>
                      <a:pt x="47" y="0"/>
                    </a:lnTo>
                    <a:lnTo>
                      <a:pt x="38" y="0"/>
                    </a:lnTo>
                    <a:lnTo>
                      <a:pt x="28" y="3"/>
                    </a:lnTo>
                    <a:lnTo>
                      <a:pt x="20" y="6"/>
                    </a:lnTo>
                    <a:lnTo>
                      <a:pt x="13" y="11"/>
                    </a:lnTo>
                    <a:lnTo>
                      <a:pt x="7" y="16"/>
                    </a:lnTo>
                    <a:lnTo>
                      <a:pt x="4" y="23"/>
                    </a:lnTo>
                    <a:lnTo>
                      <a:pt x="0" y="31"/>
                    </a:lnTo>
                    <a:lnTo>
                      <a:pt x="0" y="38"/>
                    </a:lnTo>
                    <a:lnTo>
                      <a:pt x="1" y="48"/>
                    </a:lnTo>
                    <a:lnTo>
                      <a:pt x="5" y="56"/>
                    </a:lnTo>
                    <a:lnTo>
                      <a:pt x="12" y="65"/>
                    </a:lnTo>
                    <a:lnTo>
                      <a:pt x="21" y="71"/>
                    </a:lnTo>
                    <a:lnTo>
                      <a:pt x="21" y="71"/>
                    </a:lnTo>
                    <a:close/>
                    <a:moveTo>
                      <a:pt x="238" y="51"/>
                    </a:moveTo>
                    <a:lnTo>
                      <a:pt x="285" y="46"/>
                    </a:lnTo>
                    <a:lnTo>
                      <a:pt x="330" y="44"/>
                    </a:lnTo>
                    <a:lnTo>
                      <a:pt x="377" y="46"/>
                    </a:lnTo>
                    <a:lnTo>
                      <a:pt x="423" y="50"/>
                    </a:lnTo>
                    <a:lnTo>
                      <a:pt x="467" y="58"/>
                    </a:lnTo>
                    <a:lnTo>
                      <a:pt x="510" y="69"/>
                    </a:lnTo>
                    <a:lnTo>
                      <a:pt x="553" y="82"/>
                    </a:lnTo>
                    <a:lnTo>
                      <a:pt x="592" y="99"/>
                    </a:lnTo>
                    <a:lnTo>
                      <a:pt x="555" y="78"/>
                    </a:lnTo>
                    <a:lnTo>
                      <a:pt x="535" y="69"/>
                    </a:lnTo>
                    <a:lnTo>
                      <a:pt x="514" y="62"/>
                    </a:lnTo>
                    <a:lnTo>
                      <a:pt x="493" y="54"/>
                    </a:lnTo>
                    <a:lnTo>
                      <a:pt x="471" y="48"/>
                    </a:lnTo>
                    <a:lnTo>
                      <a:pt x="448" y="44"/>
                    </a:lnTo>
                    <a:lnTo>
                      <a:pt x="425" y="40"/>
                    </a:lnTo>
                    <a:lnTo>
                      <a:pt x="402" y="38"/>
                    </a:lnTo>
                    <a:lnTo>
                      <a:pt x="378" y="36"/>
                    </a:lnTo>
                    <a:lnTo>
                      <a:pt x="355" y="36"/>
                    </a:lnTo>
                    <a:lnTo>
                      <a:pt x="331" y="37"/>
                    </a:lnTo>
                    <a:lnTo>
                      <a:pt x="308" y="39"/>
                    </a:lnTo>
                    <a:lnTo>
                      <a:pt x="285" y="42"/>
                    </a:lnTo>
                    <a:lnTo>
                      <a:pt x="261" y="46"/>
                    </a:lnTo>
                    <a:lnTo>
                      <a:pt x="238" y="51"/>
                    </a:lnTo>
                    <a:lnTo>
                      <a:pt x="238" y="51"/>
                    </a:lnTo>
                    <a:close/>
                    <a:moveTo>
                      <a:pt x="865" y="139"/>
                    </a:moveTo>
                    <a:lnTo>
                      <a:pt x="940" y="114"/>
                    </a:lnTo>
                    <a:lnTo>
                      <a:pt x="935" y="128"/>
                    </a:lnTo>
                    <a:lnTo>
                      <a:pt x="929" y="141"/>
                    </a:lnTo>
                    <a:lnTo>
                      <a:pt x="922" y="154"/>
                    </a:lnTo>
                    <a:lnTo>
                      <a:pt x="914" y="167"/>
                    </a:lnTo>
                    <a:lnTo>
                      <a:pt x="894" y="191"/>
                    </a:lnTo>
                    <a:lnTo>
                      <a:pt x="871" y="212"/>
                    </a:lnTo>
                    <a:lnTo>
                      <a:pt x="890" y="192"/>
                    </a:lnTo>
                    <a:lnTo>
                      <a:pt x="906" y="170"/>
                    </a:lnTo>
                    <a:lnTo>
                      <a:pt x="918" y="146"/>
                    </a:lnTo>
                    <a:lnTo>
                      <a:pt x="926" y="121"/>
                    </a:lnTo>
                    <a:lnTo>
                      <a:pt x="926" y="121"/>
                    </a:lnTo>
                    <a:lnTo>
                      <a:pt x="865" y="139"/>
                    </a:lnTo>
                    <a:lnTo>
                      <a:pt x="865" y="139"/>
                    </a:lnTo>
                    <a:close/>
                    <a:moveTo>
                      <a:pt x="249" y="490"/>
                    </a:moveTo>
                    <a:lnTo>
                      <a:pt x="278" y="466"/>
                    </a:lnTo>
                    <a:lnTo>
                      <a:pt x="307" y="442"/>
                    </a:lnTo>
                    <a:lnTo>
                      <a:pt x="338" y="420"/>
                    </a:lnTo>
                    <a:lnTo>
                      <a:pt x="371" y="400"/>
                    </a:lnTo>
                    <a:lnTo>
                      <a:pt x="406" y="381"/>
                    </a:lnTo>
                    <a:lnTo>
                      <a:pt x="441" y="365"/>
                    </a:lnTo>
                    <a:lnTo>
                      <a:pt x="478" y="349"/>
                    </a:lnTo>
                    <a:lnTo>
                      <a:pt x="515" y="336"/>
                    </a:lnTo>
                    <a:lnTo>
                      <a:pt x="515" y="336"/>
                    </a:lnTo>
                    <a:lnTo>
                      <a:pt x="475" y="345"/>
                    </a:lnTo>
                    <a:lnTo>
                      <a:pt x="437" y="359"/>
                    </a:lnTo>
                    <a:lnTo>
                      <a:pt x="400" y="374"/>
                    </a:lnTo>
                    <a:lnTo>
                      <a:pt x="365" y="393"/>
                    </a:lnTo>
                    <a:lnTo>
                      <a:pt x="333" y="413"/>
                    </a:lnTo>
                    <a:lnTo>
                      <a:pt x="302" y="437"/>
                    </a:lnTo>
                    <a:lnTo>
                      <a:pt x="274" y="463"/>
                    </a:lnTo>
                    <a:lnTo>
                      <a:pt x="249" y="490"/>
                    </a:lnTo>
                    <a:lnTo>
                      <a:pt x="249" y="490"/>
                    </a:lnTo>
                    <a:close/>
                    <a:moveTo>
                      <a:pt x="104" y="191"/>
                    </a:moveTo>
                    <a:lnTo>
                      <a:pt x="121" y="241"/>
                    </a:lnTo>
                    <a:lnTo>
                      <a:pt x="136" y="292"/>
                    </a:lnTo>
                    <a:lnTo>
                      <a:pt x="150" y="341"/>
                    </a:lnTo>
                    <a:lnTo>
                      <a:pt x="162" y="392"/>
                    </a:lnTo>
                    <a:lnTo>
                      <a:pt x="172" y="442"/>
                    </a:lnTo>
                    <a:lnTo>
                      <a:pt x="182" y="493"/>
                    </a:lnTo>
                    <a:lnTo>
                      <a:pt x="190" y="543"/>
                    </a:lnTo>
                    <a:lnTo>
                      <a:pt x="196" y="594"/>
                    </a:lnTo>
                    <a:lnTo>
                      <a:pt x="200" y="644"/>
                    </a:lnTo>
                    <a:lnTo>
                      <a:pt x="204" y="695"/>
                    </a:lnTo>
                    <a:lnTo>
                      <a:pt x="205" y="745"/>
                    </a:lnTo>
                    <a:lnTo>
                      <a:pt x="205" y="797"/>
                    </a:lnTo>
                    <a:lnTo>
                      <a:pt x="204" y="847"/>
                    </a:lnTo>
                    <a:lnTo>
                      <a:pt x="202" y="898"/>
                    </a:lnTo>
                    <a:lnTo>
                      <a:pt x="197" y="948"/>
                    </a:lnTo>
                    <a:lnTo>
                      <a:pt x="191" y="999"/>
                    </a:lnTo>
                    <a:lnTo>
                      <a:pt x="191" y="999"/>
                    </a:lnTo>
                    <a:lnTo>
                      <a:pt x="191" y="898"/>
                    </a:lnTo>
                    <a:lnTo>
                      <a:pt x="187" y="797"/>
                    </a:lnTo>
                    <a:lnTo>
                      <a:pt x="182" y="696"/>
                    </a:lnTo>
                    <a:lnTo>
                      <a:pt x="172" y="595"/>
                    </a:lnTo>
                    <a:lnTo>
                      <a:pt x="161" y="494"/>
                    </a:lnTo>
                    <a:lnTo>
                      <a:pt x="144" y="393"/>
                    </a:lnTo>
                    <a:lnTo>
                      <a:pt x="125" y="292"/>
                    </a:lnTo>
                    <a:lnTo>
                      <a:pt x="104" y="191"/>
                    </a:lnTo>
                    <a:lnTo>
                      <a:pt x="104" y="191"/>
                    </a:lnTo>
                    <a:close/>
                    <a:moveTo>
                      <a:pt x="211" y="985"/>
                    </a:moveTo>
                    <a:lnTo>
                      <a:pt x="214" y="989"/>
                    </a:lnTo>
                    <a:lnTo>
                      <a:pt x="220" y="994"/>
                    </a:lnTo>
                    <a:lnTo>
                      <a:pt x="227" y="997"/>
                    </a:lnTo>
                    <a:lnTo>
                      <a:pt x="235" y="1000"/>
                    </a:lnTo>
                    <a:lnTo>
                      <a:pt x="254" y="1003"/>
                    </a:lnTo>
                    <a:lnTo>
                      <a:pt x="264" y="1003"/>
                    </a:lnTo>
                    <a:lnTo>
                      <a:pt x="274" y="1002"/>
                    </a:lnTo>
                    <a:lnTo>
                      <a:pt x="292" y="998"/>
                    </a:lnTo>
                    <a:lnTo>
                      <a:pt x="286" y="1001"/>
                    </a:lnTo>
                    <a:lnTo>
                      <a:pt x="280" y="1004"/>
                    </a:lnTo>
                    <a:lnTo>
                      <a:pt x="265" y="1008"/>
                    </a:lnTo>
                    <a:lnTo>
                      <a:pt x="247" y="1008"/>
                    </a:lnTo>
                    <a:lnTo>
                      <a:pt x="231" y="1005"/>
                    </a:lnTo>
                    <a:lnTo>
                      <a:pt x="221" y="1001"/>
                    </a:lnTo>
                    <a:lnTo>
                      <a:pt x="216" y="997"/>
                    </a:lnTo>
                    <a:lnTo>
                      <a:pt x="211" y="991"/>
                    </a:lnTo>
                    <a:lnTo>
                      <a:pt x="211" y="985"/>
                    </a:lnTo>
                    <a:lnTo>
                      <a:pt x="211" y="985"/>
                    </a:lnTo>
                    <a:close/>
                    <a:moveTo>
                      <a:pt x="212" y="968"/>
                    </a:moveTo>
                    <a:lnTo>
                      <a:pt x="216" y="973"/>
                    </a:lnTo>
                    <a:lnTo>
                      <a:pt x="220" y="977"/>
                    </a:lnTo>
                    <a:lnTo>
                      <a:pt x="226" y="981"/>
                    </a:lnTo>
                    <a:lnTo>
                      <a:pt x="234" y="986"/>
                    </a:lnTo>
                    <a:lnTo>
                      <a:pt x="252" y="990"/>
                    </a:lnTo>
                    <a:lnTo>
                      <a:pt x="262" y="991"/>
                    </a:lnTo>
                    <a:lnTo>
                      <a:pt x="273" y="991"/>
                    </a:lnTo>
                    <a:lnTo>
                      <a:pt x="290" y="988"/>
                    </a:lnTo>
                    <a:lnTo>
                      <a:pt x="285" y="991"/>
                    </a:lnTo>
                    <a:lnTo>
                      <a:pt x="278" y="993"/>
                    </a:lnTo>
                    <a:lnTo>
                      <a:pt x="262" y="996"/>
                    </a:lnTo>
                    <a:lnTo>
                      <a:pt x="246" y="995"/>
                    </a:lnTo>
                    <a:lnTo>
                      <a:pt x="230" y="991"/>
                    </a:lnTo>
                    <a:lnTo>
                      <a:pt x="220" y="986"/>
                    </a:lnTo>
                    <a:lnTo>
                      <a:pt x="214" y="980"/>
                    </a:lnTo>
                    <a:lnTo>
                      <a:pt x="212" y="974"/>
                    </a:lnTo>
                    <a:lnTo>
                      <a:pt x="212" y="968"/>
                    </a:lnTo>
                    <a:lnTo>
                      <a:pt x="212" y="968"/>
                    </a:lnTo>
                    <a:close/>
                    <a:moveTo>
                      <a:pt x="214" y="949"/>
                    </a:moveTo>
                    <a:lnTo>
                      <a:pt x="217" y="955"/>
                    </a:lnTo>
                    <a:lnTo>
                      <a:pt x="221" y="960"/>
                    </a:lnTo>
                    <a:lnTo>
                      <a:pt x="227" y="965"/>
                    </a:lnTo>
                    <a:lnTo>
                      <a:pt x="234" y="969"/>
                    </a:lnTo>
                    <a:lnTo>
                      <a:pt x="252" y="974"/>
                    </a:lnTo>
                    <a:lnTo>
                      <a:pt x="262" y="976"/>
                    </a:lnTo>
                    <a:lnTo>
                      <a:pt x="273" y="976"/>
                    </a:lnTo>
                    <a:lnTo>
                      <a:pt x="290" y="975"/>
                    </a:lnTo>
                    <a:lnTo>
                      <a:pt x="278" y="979"/>
                    </a:lnTo>
                    <a:lnTo>
                      <a:pt x="261" y="981"/>
                    </a:lnTo>
                    <a:lnTo>
                      <a:pt x="245" y="979"/>
                    </a:lnTo>
                    <a:lnTo>
                      <a:pt x="230" y="974"/>
                    </a:lnTo>
                    <a:lnTo>
                      <a:pt x="221" y="968"/>
                    </a:lnTo>
                    <a:lnTo>
                      <a:pt x="216" y="962"/>
                    </a:lnTo>
                    <a:lnTo>
                      <a:pt x="213" y="956"/>
                    </a:lnTo>
                    <a:lnTo>
                      <a:pt x="214" y="949"/>
                    </a:lnTo>
                    <a:lnTo>
                      <a:pt x="214" y="94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226899" name="Freeform 147"/>
              <p:cNvSpPr>
                <a:spLocks/>
              </p:cNvSpPr>
              <p:nvPr/>
            </p:nvSpPr>
            <p:spPr bwMode="auto">
              <a:xfrm>
                <a:off x="2140" y="501"/>
                <a:ext cx="12" cy="9"/>
              </a:xfrm>
              <a:custGeom>
                <a:avLst/>
                <a:gdLst>
                  <a:gd name="T0" fmla="*/ 0 w 47"/>
                  <a:gd name="T1" fmla="*/ 0 h 34"/>
                  <a:gd name="T2" fmla="*/ 7 w 47"/>
                  <a:gd name="T3" fmla="*/ 0 h 34"/>
                  <a:gd name="T4" fmla="*/ 15 w 47"/>
                  <a:gd name="T5" fmla="*/ 0 h 34"/>
                  <a:gd name="T6" fmla="*/ 22 w 47"/>
                  <a:gd name="T7" fmla="*/ 1 h 34"/>
                  <a:gd name="T8" fmla="*/ 28 w 47"/>
                  <a:gd name="T9" fmla="*/ 4 h 34"/>
                  <a:gd name="T10" fmla="*/ 40 w 47"/>
                  <a:gd name="T11" fmla="*/ 11 h 34"/>
                  <a:gd name="T12" fmla="*/ 43 w 47"/>
                  <a:gd name="T13" fmla="*/ 16 h 34"/>
                  <a:gd name="T14" fmla="*/ 45 w 47"/>
                  <a:gd name="T15" fmla="*/ 22 h 34"/>
                  <a:gd name="T16" fmla="*/ 47 w 47"/>
                  <a:gd name="T17" fmla="*/ 28 h 34"/>
                  <a:gd name="T18" fmla="*/ 47 w 47"/>
                  <a:gd name="T19" fmla="*/ 34 h 34"/>
                  <a:gd name="T20" fmla="*/ 38 w 47"/>
                  <a:gd name="T21" fmla="*/ 23 h 34"/>
                  <a:gd name="T22" fmla="*/ 28 w 47"/>
                  <a:gd name="T23" fmla="*/ 12 h 34"/>
                  <a:gd name="T24" fmla="*/ 15 w 47"/>
                  <a:gd name="T25" fmla="*/ 5 h 34"/>
                  <a:gd name="T26" fmla="*/ 0 w 47"/>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 h="34">
                    <a:moveTo>
                      <a:pt x="0" y="0"/>
                    </a:moveTo>
                    <a:lnTo>
                      <a:pt x="7" y="0"/>
                    </a:lnTo>
                    <a:lnTo>
                      <a:pt x="15" y="0"/>
                    </a:lnTo>
                    <a:lnTo>
                      <a:pt x="22" y="1"/>
                    </a:lnTo>
                    <a:lnTo>
                      <a:pt x="28" y="4"/>
                    </a:lnTo>
                    <a:lnTo>
                      <a:pt x="40" y="11"/>
                    </a:lnTo>
                    <a:lnTo>
                      <a:pt x="43" y="16"/>
                    </a:lnTo>
                    <a:lnTo>
                      <a:pt x="45" y="22"/>
                    </a:lnTo>
                    <a:lnTo>
                      <a:pt x="47" y="28"/>
                    </a:lnTo>
                    <a:lnTo>
                      <a:pt x="47" y="34"/>
                    </a:lnTo>
                    <a:lnTo>
                      <a:pt x="38" y="23"/>
                    </a:lnTo>
                    <a:lnTo>
                      <a:pt x="28" y="12"/>
                    </a:lnTo>
                    <a:lnTo>
                      <a:pt x="15" y="5"/>
                    </a:lnTo>
                    <a:lnTo>
                      <a:pt x="0" y="0"/>
                    </a:lnTo>
                    <a:close/>
                  </a:path>
                </a:pathLst>
              </a:custGeom>
              <a:solidFill>
                <a:srgbClr val="E8EE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226900" name="Freeform 148"/>
              <p:cNvSpPr>
                <a:spLocks noEditPoints="1"/>
              </p:cNvSpPr>
              <p:nvPr/>
            </p:nvSpPr>
            <p:spPr bwMode="auto">
              <a:xfrm>
                <a:off x="2144" y="512"/>
                <a:ext cx="208" cy="118"/>
              </a:xfrm>
              <a:custGeom>
                <a:avLst/>
                <a:gdLst>
                  <a:gd name="T0" fmla="*/ 157 w 832"/>
                  <a:gd name="T1" fmla="*/ 161 h 476"/>
                  <a:gd name="T2" fmla="*/ 185 w 832"/>
                  <a:gd name="T3" fmla="*/ 251 h 476"/>
                  <a:gd name="T4" fmla="*/ 188 w 832"/>
                  <a:gd name="T5" fmla="*/ 346 h 476"/>
                  <a:gd name="T6" fmla="*/ 197 w 832"/>
                  <a:gd name="T7" fmla="*/ 281 h 476"/>
                  <a:gd name="T8" fmla="*/ 177 w 832"/>
                  <a:gd name="T9" fmla="*/ 187 h 476"/>
                  <a:gd name="T10" fmla="*/ 124 w 832"/>
                  <a:gd name="T11" fmla="*/ 107 h 476"/>
                  <a:gd name="T12" fmla="*/ 812 w 832"/>
                  <a:gd name="T13" fmla="*/ 106 h 476"/>
                  <a:gd name="T14" fmla="*/ 748 w 832"/>
                  <a:gd name="T15" fmla="*/ 126 h 476"/>
                  <a:gd name="T16" fmla="*/ 681 w 832"/>
                  <a:gd name="T17" fmla="*/ 132 h 476"/>
                  <a:gd name="T18" fmla="*/ 615 w 832"/>
                  <a:gd name="T19" fmla="*/ 125 h 476"/>
                  <a:gd name="T20" fmla="*/ 553 w 832"/>
                  <a:gd name="T21" fmla="*/ 105 h 476"/>
                  <a:gd name="T22" fmla="*/ 496 w 832"/>
                  <a:gd name="T23" fmla="*/ 73 h 476"/>
                  <a:gd name="T24" fmla="*/ 414 w 832"/>
                  <a:gd name="T25" fmla="*/ 37 h 476"/>
                  <a:gd name="T26" fmla="*/ 328 w 832"/>
                  <a:gd name="T27" fmla="*/ 16 h 476"/>
                  <a:gd name="T28" fmla="*/ 237 w 832"/>
                  <a:gd name="T29" fmla="*/ 8 h 476"/>
                  <a:gd name="T30" fmla="*/ 147 w 832"/>
                  <a:gd name="T31" fmla="*/ 16 h 476"/>
                  <a:gd name="T32" fmla="*/ 58 w 832"/>
                  <a:gd name="T33" fmla="*/ 38 h 476"/>
                  <a:gd name="T34" fmla="*/ 88 w 832"/>
                  <a:gd name="T35" fmla="*/ 26 h 476"/>
                  <a:gd name="T36" fmla="*/ 178 w 832"/>
                  <a:gd name="T37" fmla="*/ 5 h 476"/>
                  <a:gd name="T38" fmla="*/ 269 w 832"/>
                  <a:gd name="T39" fmla="*/ 0 h 476"/>
                  <a:gd name="T40" fmla="*/ 359 w 832"/>
                  <a:gd name="T41" fmla="*/ 11 h 476"/>
                  <a:gd name="T42" fmla="*/ 447 w 832"/>
                  <a:gd name="T43" fmla="*/ 36 h 476"/>
                  <a:gd name="T44" fmla="*/ 519 w 832"/>
                  <a:gd name="T45" fmla="*/ 72 h 476"/>
                  <a:gd name="T46" fmla="*/ 578 w 832"/>
                  <a:gd name="T47" fmla="*/ 98 h 476"/>
                  <a:gd name="T48" fmla="*/ 640 w 832"/>
                  <a:gd name="T49" fmla="*/ 113 h 476"/>
                  <a:gd name="T50" fmla="*/ 704 w 832"/>
                  <a:gd name="T51" fmla="*/ 118 h 476"/>
                  <a:gd name="T52" fmla="*/ 769 w 832"/>
                  <a:gd name="T53" fmla="*/ 113 h 476"/>
                  <a:gd name="T54" fmla="*/ 832 w 832"/>
                  <a:gd name="T55" fmla="*/ 97 h 476"/>
                  <a:gd name="T56" fmla="*/ 164 w 832"/>
                  <a:gd name="T57" fmla="*/ 427 h 476"/>
                  <a:gd name="T58" fmla="*/ 225 w 832"/>
                  <a:gd name="T59" fmla="*/ 372 h 476"/>
                  <a:gd name="T60" fmla="*/ 292 w 832"/>
                  <a:gd name="T61" fmla="*/ 328 h 476"/>
                  <a:gd name="T62" fmla="*/ 369 w 832"/>
                  <a:gd name="T63" fmla="*/ 295 h 476"/>
                  <a:gd name="T64" fmla="*/ 449 w 832"/>
                  <a:gd name="T65" fmla="*/ 272 h 476"/>
                  <a:gd name="T66" fmla="*/ 535 w 832"/>
                  <a:gd name="T67" fmla="*/ 261 h 476"/>
                  <a:gd name="T68" fmla="*/ 601 w 832"/>
                  <a:gd name="T69" fmla="*/ 247 h 476"/>
                  <a:gd name="T70" fmla="*/ 703 w 832"/>
                  <a:gd name="T71" fmla="*/ 201 h 476"/>
                  <a:gd name="T72" fmla="*/ 803 w 832"/>
                  <a:gd name="T73" fmla="*/ 118 h 476"/>
                  <a:gd name="T74" fmla="*/ 804 w 832"/>
                  <a:gd name="T75" fmla="*/ 121 h 476"/>
                  <a:gd name="T76" fmla="*/ 721 w 832"/>
                  <a:gd name="T77" fmla="*/ 200 h 476"/>
                  <a:gd name="T78" fmla="*/ 661 w 832"/>
                  <a:gd name="T79" fmla="*/ 235 h 476"/>
                  <a:gd name="T80" fmla="*/ 594 w 832"/>
                  <a:gd name="T81" fmla="*/ 261 h 476"/>
                  <a:gd name="T82" fmla="*/ 523 w 832"/>
                  <a:gd name="T83" fmla="*/ 276 h 476"/>
                  <a:gd name="T84" fmla="*/ 442 w 832"/>
                  <a:gd name="T85" fmla="*/ 286 h 476"/>
                  <a:gd name="T86" fmla="*/ 364 w 832"/>
                  <a:gd name="T87" fmla="*/ 306 h 476"/>
                  <a:gd name="T88" fmla="*/ 290 w 832"/>
                  <a:gd name="T89" fmla="*/ 337 h 476"/>
                  <a:gd name="T90" fmla="*/ 223 w 832"/>
                  <a:gd name="T91" fmla="*/ 379 h 476"/>
                  <a:gd name="T92" fmla="*/ 145 w 832"/>
                  <a:gd name="T93" fmla="*/ 447 h 476"/>
                  <a:gd name="T94" fmla="*/ 36 w 832"/>
                  <a:gd name="T95" fmla="*/ 46 h 476"/>
                  <a:gd name="T96" fmla="*/ 88 w 832"/>
                  <a:gd name="T97" fmla="*/ 87 h 476"/>
                  <a:gd name="T98" fmla="*/ 136 w 832"/>
                  <a:gd name="T99" fmla="*/ 157 h 476"/>
                  <a:gd name="T100" fmla="*/ 165 w 832"/>
                  <a:gd name="T101" fmla="*/ 235 h 476"/>
                  <a:gd name="T102" fmla="*/ 174 w 832"/>
                  <a:gd name="T103" fmla="*/ 316 h 476"/>
                  <a:gd name="T104" fmla="*/ 163 w 832"/>
                  <a:gd name="T105" fmla="*/ 397 h 476"/>
                  <a:gd name="T106" fmla="*/ 129 w 832"/>
                  <a:gd name="T107" fmla="*/ 476 h 476"/>
                  <a:gd name="T108" fmla="*/ 143 w 832"/>
                  <a:gd name="T109" fmla="*/ 426 h 476"/>
                  <a:gd name="T110" fmla="*/ 152 w 832"/>
                  <a:gd name="T111" fmla="*/ 352 h 476"/>
                  <a:gd name="T112" fmla="*/ 147 w 832"/>
                  <a:gd name="T113" fmla="*/ 277 h 476"/>
                  <a:gd name="T114" fmla="*/ 130 w 832"/>
                  <a:gd name="T115" fmla="*/ 203 h 476"/>
                  <a:gd name="T116" fmla="*/ 99 w 832"/>
                  <a:gd name="T117" fmla="*/ 132 h 476"/>
                  <a:gd name="T118" fmla="*/ 56 w 832"/>
                  <a:gd name="T119" fmla="*/ 72 h 476"/>
                  <a:gd name="T120" fmla="*/ 0 w 832"/>
                  <a:gd name="T121" fmla="*/ 3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2" h="476">
                    <a:moveTo>
                      <a:pt x="124" y="107"/>
                    </a:moveTo>
                    <a:lnTo>
                      <a:pt x="142" y="133"/>
                    </a:lnTo>
                    <a:lnTo>
                      <a:pt x="157" y="161"/>
                    </a:lnTo>
                    <a:lnTo>
                      <a:pt x="168" y="190"/>
                    </a:lnTo>
                    <a:lnTo>
                      <a:pt x="179" y="220"/>
                    </a:lnTo>
                    <a:lnTo>
                      <a:pt x="185" y="251"/>
                    </a:lnTo>
                    <a:lnTo>
                      <a:pt x="190" y="282"/>
                    </a:lnTo>
                    <a:lnTo>
                      <a:pt x="191" y="314"/>
                    </a:lnTo>
                    <a:lnTo>
                      <a:pt x="188" y="346"/>
                    </a:lnTo>
                    <a:lnTo>
                      <a:pt x="188" y="346"/>
                    </a:lnTo>
                    <a:lnTo>
                      <a:pt x="194" y="313"/>
                    </a:lnTo>
                    <a:lnTo>
                      <a:pt x="197" y="281"/>
                    </a:lnTo>
                    <a:lnTo>
                      <a:pt x="194" y="249"/>
                    </a:lnTo>
                    <a:lnTo>
                      <a:pt x="187" y="218"/>
                    </a:lnTo>
                    <a:lnTo>
                      <a:pt x="177" y="187"/>
                    </a:lnTo>
                    <a:lnTo>
                      <a:pt x="163" y="159"/>
                    </a:lnTo>
                    <a:lnTo>
                      <a:pt x="145" y="131"/>
                    </a:lnTo>
                    <a:lnTo>
                      <a:pt x="124" y="107"/>
                    </a:lnTo>
                    <a:lnTo>
                      <a:pt x="124" y="107"/>
                    </a:lnTo>
                    <a:close/>
                    <a:moveTo>
                      <a:pt x="832" y="97"/>
                    </a:moveTo>
                    <a:lnTo>
                      <a:pt x="812" y="106"/>
                    </a:lnTo>
                    <a:lnTo>
                      <a:pt x="791" y="115"/>
                    </a:lnTo>
                    <a:lnTo>
                      <a:pt x="769" y="121"/>
                    </a:lnTo>
                    <a:lnTo>
                      <a:pt x="748" y="126"/>
                    </a:lnTo>
                    <a:lnTo>
                      <a:pt x="725" y="129"/>
                    </a:lnTo>
                    <a:lnTo>
                      <a:pt x="703" y="131"/>
                    </a:lnTo>
                    <a:lnTo>
                      <a:pt x="681" y="132"/>
                    </a:lnTo>
                    <a:lnTo>
                      <a:pt x="659" y="131"/>
                    </a:lnTo>
                    <a:lnTo>
                      <a:pt x="638" y="129"/>
                    </a:lnTo>
                    <a:lnTo>
                      <a:pt x="615" y="125"/>
                    </a:lnTo>
                    <a:lnTo>
                      <a:pt x="594" y="120"/>
                    </a:lnTo>
                    <a:lnTo>
                      <a:pt x="573" y="114"/>
                    </a:lnTo>
                    <a:lnTo>
                      <a:pt x="553" y="105"/>
                    </a:lnTo>
                    <a:lnTo>
                      <a:pt x="534" y="96"/>
                    </a:lnTo>
                    <a:lnTo>
                      <a:pt x="515" y="86"/>
                    </a:lnTo>
                    <a:lnTo>
                      <a:pt x="496" y="73"/>
                    </a:lnTo>
                    <a:lnTo>
                      <a:pt x="469" y="60"/>
                    </a:lnTo>
                    <a:lnTo>
                      <a:pt x="442" y="48"/>
                    </a:lnTo>
                    <a:lnTo>
                      <a:pt x="414" y="37"/>
                    </a:lnTo>
                    <a:lnTo>
                      <a:pt x="386" y="29"/>
                    </a:lnTo>
                    <a:lnTo>
                      <a:pt x="357" y="21"/>
                    </a:lnTo>
                    <a:lnTo>
                      <a:pt x="328" y="16"/>
                    </a:lnTo>
                    <a:lnTo>
                      <a:pt x="298" y="12"/>
                    </a:lnTo>
                    <a:lnTo>
                      <a:pt x="268" y="10"/>
                    </a:lnTo>
                    <a:lnTo>
                      <a:pt x="237" y="8"/>
                    </a:lnTo>
                    <a:lnTo>
                      <a:pt x="208" y="10"/>
                    </a:lnTo>
                    <a:lnTo>
                      <a:pt x="178" y="12"/>
                    </a:lnTo>
                    <a:lnTo>
                      <a:pt x="147" y="16"/>
                    </a:lnTo>
                    <a:lnTo>
                      <a:pt x="118" y="22"/>
                    </a:lnTo>
                    <a:lnTo>
                      <a:pt x="88" y="29"/>
                    </a:lnTo>
                    <a:lnTo>
                      <a:pt x="58" y="38"/>
                    </a:lnTo>
                    <a:lnTo>
                      <a:pt x="30" y="49"/>
                    </a:lnTo>
                    <a:lnTo>
                      <a:pt x="58" y="37"/>
                    </a:lnTo>
                    <a:lnTo>
                      <a:pt x="88" y="26"/>
                    </a:lnTo>
                    <a:lnTo>
                      <a:pt x="118" y="18"/>
                    </a:lnTo>
                    <a:lnTo>
                      <a:pt x="147" y="11"/>
                    </a:lnTo>
                    <a:lnTo>
                      <a:pt x="178" y="5"/>
                    </a:lnTo>
                    <a:lnTo>
                      <a:pt x="208" y="2"/>
                    </a:lnTo>
                    <a:lnTo>
                      <a:pt x="239" y="0"/>
                    </a:lnTo>
                    <a:lnTo>
                      <a:pt x="269" y="0"/>
                    </a:lnTo>
                    <a:lnTo>
                      <a:pt x="300" y="2"/>
                    </a:lnTo>
                    <a:lnTo>
                      <a:pt x="330" y="5"/>
                    </a:lnTo>
                    <a:lnTo>
                      <a:pt x="359" y="11"/>
                    </a:lnTo>
                    <a:lnTo>
                      <a:pt x="390" y="18"/>
                    </a:lnTo>
                    <a:lnTo>
                      <a:pt x="418" y="26"/>
                    </a:lnTo>
                    <a:lnTo>
                      <a:pt x="447" y="36"/>
                    </a:lnTo>
                    <a:lnTo>
                      <a:pt x="475" y="49"/>
                    </a:lnTo>
                    <a:lnTo>
                      <a:pt x="502" y="62"/>
                    </a:lnTo>
                    <a:lnTo>
                      <a:pt x="519" y="72"/>
                    </a:lnTo>
                    <a:lnTo>
                      <a:pt x="538" y="82"/>
                    </a:lnTo>
                    <a:lnTo>
                      <a:pt x="558" y="90"/>
                    </a:lnTo>
                    <a:lnTo>
                      <a:pt x="578" y="98"/>
                    </a:lnTo>
                    <a:lnTo>
                      <a:pt x="598" y="104"/>
                    </a:lnTo>
                    <a:lnTo>
                      <a:pt x="619" y="109"/>
                    </a:lnTo>
                    <a:lnTo>
                      <a:pt x="640" y="113"/>
                    </a:lnTo>
                    <a:lnTo>
                      <a:pt x="661" y="116"/>
                    </a:lnTo>
                    <a:lnTo>
                      <a:pt x="682" y="118"/>
                    </a:lnTo>
                    <a:lnTo>
                      <a:pt x="704" y="118"/>
                    </a:lnTo>
                    <a:lnTo>
                      <a:pt x="725" y="118"/>
                    </a:lnTo>
                    <a:lnTo>
                      <a:pt x="746" y="116"/>
                    </a:lnTo>
                    <a:lnTo>
                      <a:pt x="769" y="113"/>
                    </a:lnTo>
                    <a:lnTo>
                      <a:pt x="790" y="109"/>
                    </a:lnTo>
                    <a:lnTo>
                      <a:pt x="811" y="103"/>
                    </a:lnTo>
                    <a:lnTo>
                      <a:pt x="832" y="97"/>
                    </a:lnTo>
                    <a:lnTo>
                      <a:pt x="832" y="97"/>
                    </a:lnTo>
                    <a:close/>
                    <a:moveTo>
                      <a:pt x="145" y="447"/>
                    </a:moveTo>
                    <a:lnTo>
                      <a:pt x="164" y="427"/>
                    </a:lnTo>
                    <a:lnTo>
                      <a:pt x="183" y="408"/>
                    </a:lnTo>
                    <a:lnTo>
                      <a:pt x="202" y="390"/>
                    </a:lnTo>
                    <a:lnTo>
                      <a:pt x="225" y="372"/>
                    </a:lnTo>
                    <a:lnTo>
                      <a:pt x="246" y="357"/>
                    </a:lnTo>
                    <a:lnTo>
                      <a:pt x="269" y="343"/>
                    </a:lnTo>
                    <a:lnTo>
                      <a:pt x="292" y="328"/>
                    </a:lnTo>
                    <a:lnTo>
                      <a:pt x="317" y="316"/>
                    </a:lnTo>
                    <a:lnTo>
                      <a:pt x="343" y="304"/>
                    </a:lnTo>
                    <a:lnTo>
                      <a:pt x="369" y="295"/>
                    </a:lnTo>
                    <a:lnTo>
                      <a:pt x="395" y="286"/>
                    </a:lnTo>
                    <a:lnTo>
                      <a:pt x="422" y="279"/>
                    </a:lnTo>
                    <a:lnTo>
                      <a:pt x="449" y="272"/>
                    </a:lnTo>
                    <a:lnTo>
                      <a:pt x="477" y="267"/>
                    </a:lnTo>
                    <a:lnTo>
                      <a:pt x="505" y="263"/>
                    </a:lnTo>
                    <a:lnTo>
                      <a:pt x="535" y="261"/>
                    </a:lnTo>
                    <a:lnTo>
                      <a:pt x="557" y="257"/>
                    </a:lnTo>
                    <a:lnTo>
                      <a:pt x="579" y="253"/>
                    </a:lnTo>
                    <a:lnTo>
                      <a:pt x="601" y="247"/>
                    </a:lnTo>
                    <a:lnTo>
                      <a:pt x="624" y="239"/>
                    </a:lnTo>
                    <a:lnTo>
                      <a:pt x="665" y="222"/>
                    </a:lnTo>
                    <a:lnTo>
                      <a:pt x="703" y="201"/>
                    </a:lnTo>
                    <a:lnTo>
                      <a:pt x="739" y="177"/>
                    </a:lnTo>
                    <a:lnTo>
                      <a:pt x="773" y="149"/>
                    </a:lnTo>
                    <a:lnTo>
                      <a:pt x="803" y="118"/>
                    </a:lnTo>
                    <a:lnTo>
                      <a:pt x="830" y="84"/>
                    </a:lnTo>
                    <a:lnTo>
                      <a:pt x="817" y="102"/>
                    </a:lnTo>
                    <a:lnTo>
                      <a:pt x="804" y="121"/>
                    </a:lnTo>
                    <a:lnTo>
                      <a:pt x="773" y="155"/>
                    </a:lnTo>
                    <a:lnTo>
                      <a:pt x="739" y="186"/>
                    </a:lnTo>
                    <a:lnTo>
                      <a:pt x="721" y="200"/>
                    </a:lnTo>
                    <a:lnTo>
                      <a:pt x="702" y="213"/>
                    </a:lnTo>
                    <a:lnTo>
                      <a:pt x="682" y="225"/>
                    </a:lnTo>
                    <a:lnTo>
                      <a:pt x="661" y="235"/>
                    </a:lnTo>
                    <a:lnTo>
                      <a:pt x="639" y="245"/>
                    </a:lnTo>
                    <a:lnTo>
                      <a:pt x="618" y="254"/>
                    </a:lnTo>
                    <a:lnTo>
                      <a:pt x="594" y="261"/>
                    </a:lnTo>
                    <a:lnTo>
                      <a:pt x="571" y="267"/>
                    </a:lnTo>
                    <a:lnTo>
                      <a:pt x="548" y="272"/>
                    </a:lnTo>
                    <a:lnTo>
                      <a:pt x="523" y="276"/>
                    </a:lnTo>
                    <a:lnTo>
                      <a:pt x="496" y="278"/>
                    </a:lnTo>
                    <a:lnTo>
                      <a:pt x="468" y="281"/>
                    </a:lnTo>
                    <a:lnTo>
                      <a:pt x="442" y="286"/>
                    </a:lnTo>
                    <a:lnTo>
                      <a:pt x="415" y="291"/>
                    </a:lnTo>
                    <a:lnTo>
                      <a:pt x="390" y="298"/>
                    </a:lnTo>
                    <a:lnTo>
                      <a:pt x="364" y="306"/>
                    </a:lnTo>
                    <a:lnTo>
                      <a:pt x="339" y="316"/>
                    </a:lnTo>
                    <a:lnTo>
                      <a:pt x="315" y="326"/>
                    </a:lnTo>
                    <a:lnTo>
                      <a:pt x="290" y="337"/>
                    </a:lnTo>
                    <a:lnTo>
                      <a:pt x="268" y="350"/>
                    </a:lnTo>
                    <a:lnTo>
                      <a:pt x="246" y="364"/>
                    </a:lnTo>
                    <a:lnTo>
                      <a:pt x="223" y="379"/>
                    </a:lnTo>
                    <a:lnTo>
                      <a:pt x="183" y="411"/>
                    </a:lnTo>
                    <a:lnTo>
                      <a:pt x="145" y="447"/>
                    </a:lnTo>
                    <a:lnTo>
                      <a:pt x="145" y="447"/>
                    </a:lnTo>
                    <a:close/>
                    <a:moveTo>
                      <a:pt x="0" y="35"/>
                    </a:moveTo>
                    <a:lnTo>
                      <a:pt x="19" y="39"/>
                    </a:lnTo>
                    <a:lnTo>
                      <a:pt x="36" y="46"/>
                    </a:lnTo>
                    <a:lnTo>
                      <a:pt x="53" y="55"/>
                    </a:lnTo>
                    <a:lnTo>
                      <a:pt x="67" y="65"/>
                    </a:lnTo>
                    <a:lnTo>
                      <a:pt x="88" y="87"/>
                    </a:lnTo>
                    <a:lnTo>
                      <a:pt x="105" y="110"/>
                    </a:lnTo>
                    <a:lnTo>
                      <a:pt x="122" y="133"/>
                    </a:lnTo>
                    <a:lnTo>
                      <a:pt x="136" y="157"/>
                    </a:lnTo>
                    <a:lnTo>
                      <a:pt x="147" y="183"/>
                    </a:lnTo>
                    <a:lnTo>
                      <a:pt x="158" y="209"/>
                    </a:lnTo>
                    <a:lnTo>
                      <a:pt x="165" y="235"/>
                    </a:lnTo>
                    <a:lnTo>
                      <a:pt x="171" y="262"/>
                    </a:lnTo>
                    <a:lnTo>
                      <a:pt x="173" y="289"/>
                    </a:lnTo>
                    <a:lnTo>
                      <a:pt x="174" y="316"/>
                    </a:lnTo>
                    <a:lnTo>
                      <a:pt x="172" y="344"/>
                    </a:lnTo>
                    <a:lnTo>
                      <a:pt x="168" y="370"/>
                    </a:lnTo>
                    <a:lnTo>
                      <a:pt x="163" y="397"/>
                    </a:lnTo>
                    <a:lnTo>
                      <a:pt x="153" y="424"/>
                    </a:lnTo>
                    <a:lnTo>
                      <a:pt x="143" y="450"/>
                    </a:lnTo>
                    <a:lnTo>
                      <a:pt x="129" y="476"/>
                    </a:lnTo>
                    <a:lnTo>
                      <a:pt x="129" y="476"/>
                    </a:lnTo>
                    <a:lnTo>
                      <a:pt x="137" y="451"/>
                    </a:lnTo>
                    <a:lnTo>
                      <a:pt x="143" y="426"/>
                    </a:lnTo>
                    <a:lnTo>
                      <a:pt x="147" y="401"/>
                    </a:lnTo>
                    <a:lnTo>
                      <a:pt x="151" y="377"/>
                    </a:lnTo>
                    <a:lnTo>
                      <a:pt x="152" y="352"/>
                    </a:lnTo>
                    <a:lnTo>
                      <a:pt x="152" y="326"/>
                    </a:lnTo>
                    <a:lnTo>
                      <a:pt x="151" y="301"/>
                    </a:lnTo>
                    <a:lnTo>
                      <a:pt x="147" y="277"/>
                    </a:lnTo>
                    <a:lnTo>
                      <a:pt x="144" y="252"/>
                    </a:lnTo>
                    <a:lnTo>
                      <a:pt x="138" y="227"/>
                    </a:lnTo>
                    <a:lnTo>
                      <a:pt x="130" y="203"/>
                    </a:lnTo>
                    <a:lnTo>
                      <a:pt x="122" y="179"/>
                    </a:lnTo>
                    <a:lnTo>
                      <a:pt x="111" y="156"/>
                    </a:lnTo>
                    <a:lnTo>
                      <a:pt x="99" y="132"/>
                    </a:lnTo>
                    <a:lnTo>
                      <a:pt x="87" y="111"/>
                    </a:lnTo>
                    <a:lnTo>
                      <a:pt x="71" y="88"/>
                    </a:lnTo>
                    <a:lnTo>
                      <a:pt x="56" y="72"/>
                    </a:lnTo>
                    <a:lnTo>
                      <a:pt x="40" y="58"/>
                    </a:lnTo>
                    <a:lnTo>
                      <a:pt x="21" y="46"/>
                    </a:lnTo>
                    <a:lnTo>
                      <a:pt x="0" y="35"/>
                    </a:lnTo>
                    <a:lnTo>
                      <a:pt x="0" y="35"/>
                    </a:lnTo>
                    <a:close/>
                  </a:path>
                </a:pathLst>
              </a:custGeom>
              <a:solidFill>
                <a:srgbClr val="FF7C80"/>
              </a:solidFill>
              <a:ln w="9525">
                <a:solidFill>
                  <a:srgbClr val="FF7C80"/>
                </a:solidFill>
                <a:round/>
                <a:headEnd/>
                <a:tailEnd/>
              </a:ln>
            </p:spPr>
            <p:txBody>
              <a:bodyPr/>
              <a:lstStyle/>
              <a:p>
                <a:endParaRPr lang="ru-RU"/>
              </a:p>
            </p:txBody>
          </p:sp>
        </p:grpSp>
        <p:grpSp>
          <p:nvGrpSpPr>
            <p:cNvPr id="1226901" name="Group 149"/>
            <p:cNvGrpSpPr>
              <a:grpSpLocks/>
            </p:cNvGrpSpPr>
            <p:nvPr/>
          </p:nvGrpSpPr>
          <p:grpSpPr bwMode="auto">
            <a:xfrm>
              <a:off x="1852" y="3032"/>
              <a:ext cx="279" cy="520"/>
              <a:chOff x="2688" y="5352"/>
              <a:chExt cx="510" cy="952"/>
            </a:xfrm>
          </p:grpSpPr>
          <p:grpSp>
            <p:nvGrpSpPr>
              <p:cNvPr id="1226902" name="Group 150"/>
              <p:cNvGrpSpPr>
                <a:grpSpLocks/>
              </p:cNvGrpSpPr>
              <p:nvPr/>
            </p:nvGrpSpPr>
            <p:grpSpPr bwMode="auto">
              <a:xfrm flipH="1">
                <a:off x="2688" y="5352"/>
                <a:ext cx="510" cy="952"/>
                <a:chOff x="5628" y="9905"/>
                <a:chExt cx="1425" cy="2850"/>
              </a:xfrm>
            </p:grpSpPr>
            <p:sp>
              <p:nvSpPr>
                <p:cNvPr id="1226903" name="Freeform 151"/>
                <p:cNvSpPr>
                  <a:spLocks/>
                </p:cNvSpPr>
                <p:nvPr/>
              </p:nvSpPr>
              <p:spPr bwMode="auto">
                <a:xfrm>
                  <a:off x="5628" y="9905"/>
                  <a:ext cx="1425" cy="2850"/>
                </a:xfrm>
                <a:custGeom>
                  <a:avLst/>
                  <a:gdLst>
                    <a:gd name="T0" fmla="*/ 0 w 1425"/>
                    <a:gd name="T1" fmla="*/ 285 h 2850"/>
                    <a:gd name="T2" fmla="*/ 435 w 1425"/>
                    <a:gd name="T3" fmla="*/ 0 h 2850"/>
                    <a:gd name="T4" fmla="*/ 705 w 1425"/>
                    <a:gd name="T5" fmla="*/ 0 h 2850"/>
                    <a:gd name="T6" fmla="*/ 1425 w 1425"/>
                    <a:gd name="T7" fmla="*/ 0 h 2850"/>
                    <a:gd name="T8" fmla="*/ 1425 w 1425"/>
                    <a:gd name="T9" fmla="*/ 1530 h 2850"/>
                    <a:gd name="T10" fmla="*/ 1425 w 1425"/>
                    <a:gd name="T11" fmla="*/ 2565 h 2850"/>
                    <a:gd name="T12" fmla="*/ 1005 w 1425"/>
                    <a:gd name="T13" fmla="*/ 2850 h 2850"/>
                    <a:gd name="T14" fmla="*/ 690 w 1425"/>
                    <a:gd name="T15" fmla="*/ 2850 h 2850"/>
                    <a:gd name="T16" fmla="*/ 0 w 1425"/>
                    <a:gd name="T17" fmla="*/ 2850 h 2850"/>
                    <a:gd name="T18" fmla="*/ 0 w 1425"/>
                    <a:gd name="T19" fmla="*/ 1515 h 2850"/>
                    <a:gd name="T20" fmla="*/ 0 w 1425"/>
                    <a:gd name="T21" fmla="*/ 285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5" h="2850">
                      <a:moveTo>
                        <a:pt x="0" y="285"/>
                      </a:moveTo>
                      <a:lnTo>
                        <a:pt x="435" y="0"/>
                      </a:lnTo>
                      <a:lnTo>
                        <a:pt x="705" y="0"/>
                      </a:lnTo>
                      <a:lnTo>
                        <a:pt x="1425" y="0"/>
                      </a:lnTo>
                      <a:lnTo>
                        <a:pt x="1425" y="1530"/>
                      </a:lnTo>
                      <a:lnTo>
                        <a:pt x="1425" y="2565"/>
                      </a:lnTo>
                      <a:lnTo>
                        <a:pt x="1005" y="2850"/>
                      </a:lnTo>
                      <a:lnTo>
                        <a:pt x="690" y="2850"/>
                      </a:lnTo>
                      <a:lnTo>
                        <a:pt x="0" y="2850"/>
                      </a:lnTo>
                      <a:lnTo>
                        <a:pt x="0" y="1515"/>
                      </a:lnTo>
                      <a:lnTo>
                        <a:pt x="0" y="285"/>
                      </a:lnTo>
                      <a:close/>
                    </a:path>
                  </a:pathLst>
                </a:custGeom>
                <a:solidFill>
                  <a:srgbClr val="FFFFFF"/>
                </a:solidFill>
                <a:ln>
                  <a:noFill/>
                </a:ln>
                <a:effectLst/>
                <a:extLst>
                  <a:ext uri="{91240B29-F687-4F45-9708-019B960494DF}">
                    <a14:hiddenLine xmlns:a14="http://schemas.microsoft.com/office/drawing/2010/main" w="158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04" name="Freeform 152"/>
                <p:cNvSpPr>
                  <a:spLocks noEditPoints="1"/>
                </p:cNvSpPr>
                <p:nvPr/>
              </p:nvSpPr>
              <p:spPr bwMode="auto">
                <a:xfrm>
                  <a:off x="5628" y="9905"/>
                  <a:ext cx="1425" cy="2850"/>
                </a:xfrm>
                <a:custGeom>
                  <a:avLst/>
                  <a:gdLst>
                    <a:gd name="T0" fmla="*/ 0 w 1425"/>
                    <a:gd name="T1" fmla="*/ 285 h 2850"/>
                    <a:gd name="T2" fmla="*/ 0 w 1425"/>
                    <a:gd name="T3" fmla="*/ 285 h 2850"/>
                    <a:gd name="T4" fmla="*/ 975 w 1425"/>
                    <a:gd name="T5" fmla="*/ 285 h 2850"/>
                    <a:gd name="T6" fmla="*/ 1425 w 1425"/>
                    <a:gd name="T7" fmla="*/ 0 h 2850"/>
                    <a:gd name="T8" fmla="*/ 0 w 1425"/>
                    <a:gd name="T9" fmla="*/ 285 h 2850"/>
                    <a:gd name="T10" fmla="*/ 0 w 1425"/>
                    <a:gd name="T11" fmla="*/ 285 h 2850"/>
                    <a:gd name="T12" fmla="*/ 975 w 1425"/>
                    <a:gd name="T13" fmla="*/ 285 h 2850"/>
                    <a:gd name="T14" fmla="*/ 975 w 1425"/>
                    <a:gd name="T15" fmla="*/ 705 h 2850"/>
                    <a:gd name="T16" fmla="*/ 975 w 1425"/>
                    <a:gd name="T17" fmla="*/ 2310 h 2850"/>
                    <a:gd name="T18" fmla="*/ 975 w 1425"/>
                    <a:gd name="T19" fmla="*/ 2850 h 2850"/>
                    <a:gd name="T20" fmla="*/ 0 w 1425"/>
                    <a:gd name="T21" fmla="*/ 285 h 2850"/>
                    <a:gd name="T22" fmla="*/ 75 w 1425"/>
                    <a:gd name="T23" fmla="*/ 405 h 2850"/>
                    <a:gd name="T24" fmla="*/ 885 w 1425"/>
                    <a:gd name="T25" fmla="*/ 405 h 2850"/>
                    <a:gd name="T26" fmla="*/ 885 w 1425"/>
                    <a:gd name="T27" fmla="*/ 465 h 2850"/>
                    <a:gd name="T28" fmla="*/ 75 w 1425"/>
                    <a:gd name="T29" fmla="*/ 465 h 2850"/>
                    <a:gd name="T30" fmla="*/ 75 w 1425"/>
                    <a:gd name="T31" fmla="*/ 405 h 2850"/>
                    <a:gd name="T32" fmla="*/ 75 w 1425"/>
                    <a:gd name="T33" fmla="*/ 585 h 2850"/>
                    <a:gd name="T34" fmla="*/ 885 w 1425"/>
                    <a:gd name="T35" fmla="*/ 585 h 2850"/>
                    <a:gd name="T36" fmla="*/ 885 w 1425"/>
                    <a:gd name="T37" fmla="*/ 645 h 2850"/>
                    <a:gd name="T38" fmla="*/ 75 w 1425"/>
                    <a:gd name="T39" fmla="*/ 645 h 2850"/>
                    <a:gd name="T40" fmla="*/ 75 w 1425"/>
                    <a:gd name="T41" fmla="*/ 585 h 2850"/>
                    <a:gd name="T42" fmla="*/ 75 w 1425"/>
                    <a:gd name="T43" fmla="*/ 780 h 2850"/>
                    <a:gd name="T44" fmla="*/ 885 w 1425"/>
                    <a:gd name="T45" fmla="*/ 780 h 2850"/>
                    <a:gd name="T46" fmla="*/ 885 w 1425"/>
                    <a:gd name="T47" fmla="*/ 840 h 2850"/>
                    <a:gd name="T48" fmla="*/ 75 w 1425"/>
                    <a:gd name="T49" fmla="*/ 840 h 2850"/>
                    <a:gd name="T50" fmla="*/ 75 w 1425"/>
                    <a:gd name="T51" fmla="*/ 780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5" h="2850">
                      <a:moveTo>
                        <a:pt x="0" y="285"/>
                      </a:moveTo>
                      <a:lnTo>
                        <a:pt x="0" y="285"/>
                      </a:lnTo>
                      <a:lnTo>
                        <a:pt x="975" y="285"/>
                      </a:lnTo>
                      <a:lnTo>
                        <a:pt x="1425" y="0"/>
                      </a:lnTo>
                      <a:lnTo>
                        <a:pt x="0" y="285"/>
                      </a:lnTo>
                      <a:close/>
                      <a:moveTo>
                        <a:pt x="0" y="285"/>
                      </a:moveTo>
                      <a:lnTo>
                        <a:pt x="975" y="285"/>
                      </a:lnTo>
                      <a:lnTo>
                        <a:pt x="975" y="705"/>
                      </a:lnTo>
                      <a:lnTo>
                        <a:pt x="975" y="2310"/>
                      </a:lnTo>
                      <a:lnTo>
                        <a:pt x="975" y="2850"/>
                      </a:lnTo>
                      <a:lnTo>
                        <a:pt x="0" y="285"/>
                      </a:lnTo>
                      <a:close/>
                      <a:moveTo>
                        <a:pt x="75" y="405"/>
                      </a:moveTo>
                      <a:lnTo>
                        <a:pt x="885" y="405"/>
                      </a:lnTo>
                      <a:lnTo>
                        <a:pt x="885" y="465"/>
                      </a:lnTo>
                      <a:lnTo>
                        <a:pt x="75" y="465"/>
                      </a:lnTo>
                      <a:lnTo>
                        <a:pt x="75" y="405"/>
                      </a:lnTo>
                      <a:close/>
                      <a:moveTo>
                        <a:pt x="75" y="585"/>
                      </a:moveTo>
                      <a:lnTo>
                        <a:pt x="885" y="585"/>
                      </a:lnTo>
                      <a:lnTo>
                        <a:pt x="885" y="645"/>
                      </a:lnTo>
                      <a:lnTo>
                        <a:pt x="75" y="645"/>
                      </a:lnTo>
                      <a:lnTo>
                        <a:pt x="75" y="585"/>
                      </a:lnTo>
                      <a:close/>
                      <a:moveTo>
                        <a:pt x="75" y="780"/>
                      </a:moveTo>
                      <a:lnTo>
                        <a:pt x="885" y="780"/>
                      </a:lnTo>
                      <a:lnTo>
                        <a:pt x="885" y="840"/>
                      </a:lnTo>
                      <a:lnTo>
                        <a:pt x="75" y="840"/>
                      </a:lnTo>
                      <a:lnTo>
                        <a:pt x="75" y="780"/>
                      </a:lnTo>
                      <a:close/>
                    </a:path>
                  </a:pathLst>
                </a:custGeom>
                <a:solidFill>
                  <a:srgbClr val="FFFFFF"/>
                </a:solidFill>
                <a:ln>
                  <a:noFill/>
                </a:ln>
                <a:effectLst/>
                <a:extLst>
                  <a:ext uri="{91240B29-F687-4F45-9708-019B960494DF}">
                    <a14:hiddenLine xmlns:a14="http://schemas.microsoft.com/office/drawing/2010/main" w="158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05" name="Freeform 153"/>
                <p:cNvSpPr>
                  <a:spLocks/>
                </p:cNvSpPr>
                <p:nvPr/>
              </p:nvSpPr>
              <p:spPr bwMode="auto">
                <a:xfrm>
                  <a:off x="5628" y="9905"/>
                  <a:ext cx="1425" cy="2850"/>
                </a:xfrm>
                <a:custGeom>
                  <a:avLst/>
                  <a:gdLst>
                    <a:gd name="T0" fmla="*/ 0 w 1425"/>
                    <a:gd name="T1" fmla="*/ 285 h 2850"/>
                    <a:gd name="T2" fmla="*/ 435 w 1425"/>
                    <a:gd name="T3" fmla="*/ 0 h 2850"/>
                    <a:gd name="T4" fmla="*/ 705 w 1425"/>
                    <a:gd name="T5" fmla="*/ 0 h 2850"/>
                    <a:gd name="T6" fmla="*/ 1425 w 1425"/>
                    <a:gd name="T7" fmla="*/ 0 h 2850"/>
                    <a:gd name="T8" fmla="*/ 1425 w 1425"/>
                    <a:gd name="T9" fmla="*/ 1530 h 2850"/>
                    <a:gd name="T10" fmla="*/ 1425 w 1425"/>
                    <a:gd name="T11" fmla="*/ 2565 h 2850"/>
                    <a:gd name="T12" fmla="*/ 1005 w 1425"/>
                    <a:gd name="T13" fmla="*/ 2850 h 2850"/>
                    <a:gd name="T14" fmla="*/ 690 w 1425"/>
                    <a:gd name="T15" fmla="*/ 2850 h 2850"/>
                    <a:gd name="T16" fmla="*/ 0 w 1425"/>
                    <a:gd name="T17" fmla="*/ 2850 h 2850"/>
                    <a:gd name="T18" fmla="*/ 0 w 1425"/>
                    <a:gd name="T19" fmla="*/ 1515 h 2850"/>
                    <a:gd name="T20" fmla="*/ 0 w 1425"/>
                    <a:gd name="T21" fmla="*/ 285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5" h="2850">
                      <a:moveTo>
                        <a:pt x="0" y="285"/>
                      </a:moveTo>
                      <a:lnTo>
                        <a:pt x="435" y="0"/>
                      </a:lnTo>
                      <a:lnTo>
                        <a:pt x="705" y="0"/>
                      </a:lnTo>
                      <a:lnTo>
                        <a:pt x="1425" y="0"/>
                      </a:lnTo>
                      <a:lnTo>
                        <a:pt x="1425" y="1530"/>
                      </a:lnTo>
                      <a:lnTo>
                        <a:pt x="1425" y="2565"/>
                      </a:lnTo>
                      <a:lnTo>
                        <a:pt x="1005" y="2850"/>
                      </a:lnTo>
                      <a:lnTo>
                        <a:pt x="690" y="2850"/>
                      </a:lnTo>
                      <a:lnTo>
                        <a:pt x="0" y="2850"/>
                      </a:lnTo>
                      <a:lnTo>
                        <a:pt x="0" y="1515"/>
                      </a:lnTo>
                      <a:lnTo>
                        <a:pt x="0" y="285"/>
                      </a:lnTo>
                      <a:close/>
                    </a:path>
                  </a:pathLst>
                </a:custGeom>
                <a:solidFill>
                  <a:srgbClr val="C9FFFF"/>
                </a:solidFill>
                <a:ln w="15875">
                  <a:solidFill>
                    <a:schemeClr val="accent2"/>
                  </a:solidFill>
                  <a:prstDash val="solid"/>
                  <a:round/>
                  <a:headEnd/>
                  <a:tailEnd/>
                </a:ln>
                <a:effectLst>
                  <a:outerShdw dist="35921" dir="2700000" algn="ctr" rotWithShape="0">
                    <a:srgbClr val="FF9933"/>
                  </a:outerShdw>
                </a:effectLst>
              </p:spPr>
              <p:txBody>
                <a:bodyPr/>
                <a:lstStyle/>
                <a:p>
                  <a:endParaRPr lang="ru-RU"/>
                </a:p>
              </p:txBody>
            </p:sp>
            <p:sp>
              <p:nvSpPr>
                <p:cNvPr id="1226906" name="Freeform 154"/>
                <p:cNvSpPr>
                  <a:spLocks/>
                </p:cNvSpPr>
                <p:nvPr/>
              </p:nvSpPr>
              <p:spPr bwMode="auto">
                <a:xfrm>
                  <a:off x="5628" y="9905"/>
                  <a:ext cx="1425" cy="285"/>
                </a:xfrm>
                <a:custGeom>
                  <a:avLst/>
                  <a:gdLst>
                    <a:gd name="T0" fmla="*/ 0 w 1425"/>
                    <a:gd name="T1" fmla="*/ 285 h 285"/>
                    <a:gd name="T2" fmla="*/ 0 w 1425"/>
                    <a:gd name="T3" fmla="*/ 285 h 285"/>
                    <a:gd name="T4" fmla="*/ 975 w 1425"/>
                    <a:gd name="T5" fmla="*/ 285 h 285"/>
                    <a:gd name="T6" fmla="*/ 1425 w 1425"/>
                    <a:gd name="T7" fmla="*/ 0 h 285"/>
                  </a:gdLst>
                  <a:ahLst/>
                  <a:cxnLst>
                    <a:cxn ang="0">
                      <a:pos x="T0" y="T1"/>
                    </a:cxn>
                    <a:cxn ang="0">
                      <a:pos x="T2" y="T3"/>
                    </a:cxn>
                    <a:cxn ang="0">
                      <a:pos x="T4" y="T5"/>
                    </a:cxn>
                    <a:cxn ang="0">
                      <a:pos x="T6" y="T7"/>
                    </a:cxn>
                  </a:cxnLst>
                  <a:rect l="0" t="0" r="r" b="b"/>
                  <a:pathLst>
                    <a:path w="1425" h="285">
                      <a:moveTo>
                        <a:pt x="0" y="285"/>
                      </a:moveTo>
                      <a:lnTo>
                        <a:pt x="0" y="285"/>
                      </a:lnTo>
                      <a:lnTo>
                        <a:pt x="975" y="285"/>
                      </a:lnTo>
                      <a:lnTo>
                        <a:pt x="1425" y="0"/>
                      </a:lnTo>
                    </a:path>
                  </a:pathLst>
                </a:custGeom>
                <a:solidFill>
                  <a:srgbClr val="C9FFFF"/>
                </a:solidFill>
                <a:ln w="15875">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07" name="Freeform 155"/>
                <p:cNvSpPr>
                  <a:spLocks/>
                </p:cNvSpPr>
                <p:nvPr/>
              </p:nvSpPr>
              <p:spPr bwMode="auto">
                <a:xfrm>
                  <a:off x="5628" y="10190"/>
                  <a:ext cx="975" cy="2565"/>
                </a:xfrm>
                <a:custGeom>
                  <a:avLst/>
                  <a:gdLst>
                    <a:gd name="T0" fmla="*/ 0 w 975"/>
                    <a:gd name="T1" fmla="*/ 0 h 2565"/>
                    <a:gd name="T2" fmla="*/ 975 w 975"/>
                    <a:gd name="T3" fmla="*/ 0 h 2565"/>
                    <a:gd name="T4" fmla="*/ 975 w 975"/>
                    <a:gd name="T5" fmla="*/ 420 h 2565"/>
                    <a:gd name="T6" fmla="*/ 975 w 975"/>
                    <a:gd name="T7" fmla="*/ 2025 h 2565"/>
                    <a:gd name="T8" fmla="*/ 975 w 975"/>
                    <a:gd name="T9" fmla="*/ 2565 h 2565"/>
                  </a:gdLst>
                  <a:ahLst/>
                  <a:cxnLst>
                    <a:cxn ang="0">
                      <a:pos x="T0" y="T1"/>
                    </a:cxn>
                    <a:cxn ang="0">
                      <a:pos x="T2" y="T3"/>
                    </a:cxn>
                    <a:cxn ang="0">
                      <a:pos x="T4" y="T5"/>
                    </a:cxn>
                    <a:cxn ang="0">
                      <a:pos x="T6" y="T7"/>
                    </a:cxn>
                    <a:cxn ang="0">
                      <a:pos x="T8" y="T9"/>
                    </a:cxn>
                  </a:cxnLst>
                  <a:rect l="0" t="0" r="r" b="b"/>
                  <a:pathLst>
                    <a:path w="975" h="2565">
                      <a:moveTo>
                        <a:pt x="0" y="0"/>
                      </a:moveTo>
                      <a:lnTo>
                        <a:pt x="975" y="0"/>
                      </a:lnTo>
                      <a:lnTo>
                        <a:pt x="975" y="420"/>
                      </a:lnTo>
                      <a:lnTo>
                        <a:pt x="975" y="2025"/>
                      </a:lnTo>
                      <a:lnTo>
                        <a:pt x="975" y="2565"/>
                      </a:lnTo>
                    </a:path>
                  </a:pathLst>
                </a:custGeom>
                <a:solidFill>
                  <a:srgbClr val="C9FFFF"/>
                </a:solidFill>
                <a:ln w="15875">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08" name="Rectangle 156"/>
                <p:cNvSpPr>
                  <a:spLocks noChangeArrowheads="1"/>
                </p:cNvSpPr>
                <p:nvPr/>
              </p:nvSpPr>
              <p:spPr bwMode="auto">
                <a:xfrm>
                  <a:off x="5703" y="10310"/>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09" name="Rectangle 157"/>
                <p:cNvSpPr>
                  <a:spLocks noChangeArrowheads="1"/>
                </p:cNvSpPr>
                <p:nvPr/>
              </p:nvSpPr>
              <p:spPr bwMode="auto">
                <a:xfrm>
                  <a:off x="5703" y="10490"/>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10" name="Rectangle 158"/>
                <p:cNvSpPr>
                  <a:spLocks noChangeArrowheads="1"/>
                </p:cNvSpPr>
                <p:nvPr/>
              </p:nvSpPr>
              <p:spPr bwMode="auto">
                <a:xfrm>
                  <a:off x="5703" y="10685"/>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1226911" name="Group 159"/>
              <p:cNvGrpSpPr>
                <a:grpSpLocks/>
              </p:cNvGrpSpPr>
              <p:nvPr/>
            </p:nvGrpSpPr>
            <p:grpSpPr bwMode="auto">
              <a:xfrm>
                <a:off x="2916" y="5751"/>
                <a:ext cx="228" cy="342"/>
                <a:chOff x="2289" y="4497"/>
                <a:chExt cx="456" cy="684"/>
              </a:xfrm>
            </p:grpSpPr>
            <p:sp>
              <p:nvSpPr>
                <p:cNvPr id="1226912" name="Line 160"/>
                <p:cNvSpPr>
                  <a:spLocks noChangeShapeType="1"/>
                </p:cNvSpPr>
                <p:nvPr/>
              </p:nvSpPr>
              <p:spPr bwMode="auto">
                <a:xfrm flipV="1">
                  <a:off x="2517" y="4497"/>
                  <a:ext cx="1" cy="684"/>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1226913" name="Group 161"/>
                <p:cNvGrpSpPr>
                  <a:grpSpLocks/>
                </p:cNvGrpSpPr>
                <p:nvPr/>
              </p:nvGrpSpPr>
              <p:grpSpPr bwMode="auto">
                <a:xfrm>
                  <a:off x="2289" y="4611"/>
                  <a:ext cx="456" cy="456"/>
                  <a:chOff x="1786" y="4782"/>
                  <a:chExt cx="273" cy="244"/>
                </a:xfrm>
              </p:grpSpPr>
              <p:sp>
                <p:nvSpPr>
                  <p:cNvPr id="1226914" name="Freeform 162"/>
                  <p:cNvSpPr>
                    <a:spLocks/>
                  </p:cNvSpPr>
                  <p:nvPr/>
                </p:nvSpPr>
                <p:spPr bwMode="auto">
                  <a:xfrm>
                    <a:off x="1786" y="4782"/>
                    <a:ext cx="273" cy="244"/>
                  </a:xfrm>
                  <a:custGeom>
                    <a:avLst/>
                    <a:gdLst>
                      <a:gd name="T0" fmla="*/ 5 w 1912"/>
                      <a:gd name="T1" fmla="*/ 876 h 1953"/>
                      <a:gd name="T2" fmla="*/ 30 w 1912"/>
                      <a:gd name="T3" fmla="*/ 733 h 1953"/>
                      <a:gd name="T4" fmla="*/ 74 w 1912"/>
                      <a:gd name="T5" fmla="*/ 596 h 1953"/>
                      <a:gd name="T6" fmla="*/ 138 w 1912"/>
                      <a:gd name="T7" fmla="*/ 470 h 1953"/>
                      <a:gd name="T8" fmla="*/ 218 w 1912"/>
                      <a:gd name="T9" fmla="*/ 355 h 1953"/>
                      <a:gd name="T10" fmla="*/ 313 w 1912"/>
                      <a:gd name="T11" fmla="*/ 254 h 1953"/>
                      <a:gd name="T12" fmla="*/ 422 w 1912"/>
                      <a:gd name="T13" fmla="*/ 167 h 1953"/>
                      <a:gd name="T14" fmla="*/ 541 w 1912"/>
                      <a:gd name="T15" fmla="*/ 96 h 1953"/>
                      <a:gd name="T16" fmla="*/ 672 w 1912"/>
                      <a:gd name="T17" fmla="*/ 44 h 1953"/>
                      <a:gd name="T18" fmla="*/ 810 w 1912"/>
                      <a:gd name="T19" fmla="*/ 11 h 1953"/>
                      <a:gd name="T20" fmla="*/ 956 w 1912"/>
                      <a:gd name="T21" fmla="*/ 0 h 1953"/>
                      <a:gd name="T22" fmla="*/ 1102 w 1912"/>
                      <a:gd name="T23" fmla="*/ 11 h 1953"/>
                      <a:gd name="T24" fmla="*/ 1240 w 1912"/>
                      <a:gd name="T25" fmla="*/ 44 h 1953"/>
                      <a:gd name="T26" fmla="*/ 1370 w 1912"/>
                      <a:gd name="T27" fmla="*/ 96 h 1953"/>
                      <a:gd name="T28" fmla="*/ 1490 w 1912"/>
                      <a:gd name="T29" fmla="*/ 167 h 1953"/>
                      <a:gd name="T30" fmla="*/ 1599 w 1912"/>
                      <a:gd name="T31" fmla="*/ 254 h 1953"/>
                      <a:gd name="T32" fmla="*/ 1694 w 1912"/>
                      <a:gd name="T33" fmla="*/ 355 h 1953"/>
                      <a:gd name="T34" fmla="*/ 1774 w 1912"/>
                      <a:gd name="T35" fmla="*/ 470 h 1953"/>
                      <a:gd name="T36" fmla="*/ 1838 w 1912"/>
                      <a:gd name="T37" fmla="*/ 596 h 1953"/>
                      <a:gd name="T38" fmla="*/ 1882 w 1912"/>
                      <a:gd name="T39" fmla="*/ 733 h 1953"/>
                      <a:gd name="T40" fmla="*/ 1907 w 1912"/>
                      <a:gd name="T41" fmla="*/ 876 h 1953"/>
                      <a:gd name="T42" fmla="*/ 1912 w 1912"/>
                      <a:gd name="T43" fmla="*/ 976 h 1953"/>
                      <a:gd name="T44" fmla="*/ 1901 w 1912"/>
                      <a:gd name="T45" fmla="*/ 1125 h 1953"/>
                      <a:gd name="T46" fmla="*/ 1869 w 1912"/>
                      <a:gd name="T47" fmla="*/ 1267 h 1953"/>
                      <a:gd name="T48" fmla="*/ 1818 w 1912"/>
                      <a:gd name="T49" fmla="*/ 1400 h 1953"/>
                      <a:gd name="T50" fmla="*/ 1748 w 1912"/>
                      <a:gd name="T51" fmla="*/ 1522 h 1953"/>
                      <a:gd name="T52" fmla="*/ 1663 w 1912"/>
                      <a:gd name="T53" fmla="*/ 1633 h 1953"/>
                      <a:gd name="T54" fmla="*/ 1564 w 1912"/>
                      <a:gd name="T55" fmla="*/ 1730 h 1953"/>
                      <a:gd name="T56" fmla="*/ 1452 w 1912"/>
                      <a:gd name="T57" fmla="*/ 1811 h 1953"/>
                      <a:gd name="T58" fmla="*/ 1328 w 1912"/>
                      <a:gd name="T59" fmla="*/ 1876 h 1953"/>
                      <a:gd name="T60" fmla="*/ 1195 w 1912"/>
                      <a:gd name="T61" fmla="*/ 1922 h 1953"/>
                      <a:gd name="T62" fmla="*/ 1053 w 1912"/>
                      <a:gd name="T63" fmla="*/ 1948 h 1953"/>
                      <a:gd name="T64" fmla="*/ 906 w 1912"/>
                      <a:gd name="T65" fmla="*/ 1952 h 1953"/>
                      <a:gd name="T66" fmla="*/ 763 w 1912"/>
                      <a:gd name="T67" fmla="*/ 1933 h 1953"/>
                      <a:gd name="T68" fmla="*/ 627 w 1912"/>
                      <a:gd name="T69" fmla="*/ 1894 h 1953"/>
                      <a:gd name="T70" fmla="*/ 500 w 1912"/>
                      <a:gd name="T71" fmla="*/ 1835 h 1953"/>
                      <a:gd name="T72" fmla="*/ 384 w 1912"/>
                      <a:gd name="T73" fmla="*/ 1759 h 1953"/>
                      <a:gd name="T74" fmla="*/ 280 w 1912"/>
                      <a:gd name="T75" fmla="*/ 1667 h 1953"/>
                      <a:gd name="T76" fmla="*/ 190 w 1912"/>
                      <a:gd name="T77" fmla="*/ 1560 h 1953"/>
                      <a:gd name="T78" fmla="*/ 115 w 1912"/>
                      <a:gd name="T79" fmla="*/ 1441 h 1953"/>
                      <a:gd name="T80" fmla="*/ 57 w 1912"/>
                      <a:gd name="T81" fmla="*/ 1312 h 1953"/>
                      <a:gd name="T82" fmla="*/ 19 w 1912"/>
                      <a:gd name="T83" fmla="*/ 1173 h 1953"/>
                      <a:gd name="T84" fmla="*/ 1 w 1912"/>
                      <a:gd name="T85" fmla="*/ 1027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12" h="1953">
                        <a:moveTo>
                          <a:pt x="0" y="976"/>
                        </a:moveTo>
                        <a:lnTo>
                          <a:pt x="1" y="926"/>
                        </a:lnTo>
                        <a:lnTo>
                          <a:pt x="5" y="876"/>
                        </a:lnTo>
                        <a:lnTo>
                          <a:pt x="11" y="828"/>
                        </a:lnTo>
                        <a:lnTo>
                          <a:pt x="19" y="780"/>
                        </a:lnTo>
                        <a:lnTo>
                          <a:pt x="30" y="733"/>
                        </a:lnTo>
                        <a:lnTo>
                          <a:pt x="42" y="686"/>
                        </a:lnTo>
                        <a:lnTo>
                          <a:pt x="57" y="641"/>
                        </a:lnTo>
                        <a:lnTo>
                          <a:pt x="74" y="596"/>
                        </a:lnTo>
                        <a:lnTo>
                          <a:pt x="94" y="553"/>
                        </a:lnTo>
                        <a:lnTo>
                          <a:pt x="115" y="512"/>
                        </a:lnTo>
                        <a:lnTo>
                          <a:pt x="138" y="470"/>
                        </a:lnTo>
                        <a:lnTo>
                          <a:pt x="163" y="431"/>
                        </a:lnTo>
                        <a:lnTo>
                          <a:pt x="190" y="393"/>
                        </a:lnTo>
                        <a:lnTo>
                          <a:pt x="218" y="355"/>
                        </a:lnTo>
                        <a:lnTo>
                          <a:pt x="248" y="320"/>
                        </a:lnTo>
                        <a:lnTo>
                          <a:pt x="280" y="286"/>
                        </a:lnTo>
                        <a:lnTo>
                          <a:pt x="313" y="254"/>
                        </a:lnTo>
                        <a:lnTo>
                          <a:pt x="348" y="223"/>
                        </a:lnTo>
                        <a:lnTo>
                          <a:pt x="384" y="194"/>
                        </a:lnTo>
                        <a:lnTo>
                          <a:pt x="422" y="167"/>
                        </a:lnTo>
                        <a:lnTo>
                          <a:pt x="460" y="142"/>
                        </a:lnTo>
                        <a:lnTo>
                          <a:pt x="500" y="118"/>
                        </a:lnTo>
                        <a:lnTo>
                          <a:pt x="541" y="96"/>
                        </a:lnTo>
                        <a:lnTo>
                          <a:pt x="584" y="77"/>
                        </a:lnTo>
                        <a:lnTo>
                          <a:pt x="627" y="59"/>
                        </a:lnTo>
                        <a:lnTo>
                          <a:pt x="672" y="44"/>
                        </a:lnTo>
                        <a:lnTo>
                          <a:pt x="717" y="31"/>
                        </a:lnTo>
                        <a:lnTo>
                          <a:pt x="763" y="20"/>
                        </a:lnTo>
                        <a:lnTo>
                          <a:pt x="810" y="11"/>
                        </a:lnTo>
                        <a:lnTo>
                          <a:pt x="858" y="5"/>
                        </a:lnTo>
                        <a:lnTo>
                          <a:pt x="906" y="1"/>
                        </a:lnTo>
                        <a:lnTo>
                          <a:pt x="956" y="0"/>
                        </a:lnTo>
                        <a:lnTo>
                          <a:pt x="1006" y="1"/>
                        </a:lnTo>
                        <a:lnTo>
                          <a:pt x="1053" y="5"/>
                        </a:lnTo>
                        <a:lnTo>
                          <a:pt x="1102" y="11"/>
                        </a:lnTo>
                        <a:lnTo>
                          <a:pt x="1148" y="20"/>
                        </a:lnTo>
                        <a:lnTo>
                          <a:pt x="1195" y="31"/>
                        </a:lnTo>
                        <a:lnTo>
                          <a:pt x="1240" y="44"/>
                        </a:lnTo>
                        <a:lnTo>
                          <a:pt x="1285" y="59"/>
                        </a:lnTo>
                        <a:lnTo>
                          <a:pt x="1328" y="77"/>
                        </a:lnTo>
                        <a:lnTo>
                          <a:pt x="1370" y="96"/>
                        </a:lnTo>
                        <a:lnTo>
                          <a:pt x="1411" y="118"/>
                        </a:lnTo>
                        <a:lnTo>
                          <a:pt x="1452" y="142"/>
                        </a:lnTo>
                        <a:lnTo>
                          <a:pt x="1490" y="167"/>
                        </a:lnTo>
                        <a:lnTo>
                          <a:pt x="1528" y="194"/>
                        </a:lnTo>
                        <a:lnTo>
                          <a:pt x="1564" y="223"/>
                        </a:lnTo>
                        <a:lnTo>
                          <a:pt x="1599" y="254"/>
                        </a:lnTo>
                        <a:lnTo>
                          <a:pt x="1632" y="286"/>
                        </a:lnTo>
                        <a:lnTo>
                          <a:pt x="1663" y="320"/>
                        </a:lnTo>
                        <a:lnTo>
                          <a:pt x="1694" y="355"/>
                        </a:lnTo>
                        <a:lnTo>
                          <a:pt x="1722" y="393"/>
                        </a:lnTo>
                        <a:lnTo>
                          <a:pt x="1748" y="431"/>
                        </a:lnTo>
                        <a:lnTo>
                          <a:pt x="1774" y="470"/>
                        </a:lnTo>
                        <a:lnTo>
                          <a:pt x="1797" y="512"/>
                        </a:lnTo>
                        <a:lnTo>
                          <a:pt x="1818" y="553"/>
                        </a:lnTo>
                        <a:lnTo>
                          <a:pt x="1838" y="596"/>
                        </a:lnTo>
                        <a:lnTo>
                          <a:pt x="1854" y="641"/>
                        </a:lnTo>
                        <a:lnTo>
                          <a:pt x="1869" y="686"/>
                        </a:lnTo>
                        <a:lnTo>
                          <a:pt x="1882" y="733"/>
                        </a:lnTo>
                        <a:lnTo>
                          <a:pt x="1893" y="780"/>
                        </a:lnTo>
                        <a:lnTo>
                          <a:pt x="1901" y="828"/>
                        </a:lnTo>
                        <a:lnTo>
                          <a:pt x="1907" y="876"/>
                        </a:lnTo>
                        <a:lnTo>
                          <a:pt x="1911" y="926"/>
                        </a:lnTo>
                        <a:lnTo>
                          <a:pt x="1912" y="976"/>
                        </a:lnTo>
                        <a:lnTo>
                          <a:pt x="1912" y="976"/>
                        </a:lnTo>
                        <a:lnTo>
                          <a:pt x="1911" y="1027"/>
                        </a:lnTo>
                        <a:lnTo>
                          <a:pt x="1907" y="1077"/>
                        </a:lnTo>
                        <a:lnTo>
                          <a:pt x="1901" y="1125"/>
                        </a:lnTo>
                        <a:lnTo>
                          <a:pt x="1893" y="1173"/>
                        </a:lnTo>
                        <a:lnTo>
                          <a:pt x="1882" y="1220"/>
                        </a:lnTo>
                        <a:lnTo>
                          <a:pt x="1869" y="1267"/>
                        </a:lnTo>
                        <a:lnTo>
                          <a:pt x="1854" y="1312"/>
                        </a:lnTo>
                        <a:lnTo>
                          <a:pt x="1838" y="1357"/>
                        </a:lnTo>
                        <a:lnTo>
                          <a:pt x="1818" y="1400"/>
                        </a:lnTo>
                        <a:lnTo>
                          <a:pt x="1797" y="1441"/>
                        </a:lnTo>
                        <a:lnTo>
                          <a:pt x="1774" y="1483"/>
                        </a:lnTo>
                        <a:lnTo>
                          <a:pt x="1748" y="1522"/>
                        </a:lnTo>
                        <a:lnTo>
                          <a:pt x="1722" y="1560"/>
                        </a:lnTo>
                        <a:lnTo>
                          <a:pt x="1694" y="1597"/>
                        </a:lnTo>
                        <a:lnTo>
                          <a:pt x="1663" y="1633"/>
                        </a:lnTo>
                        <a:lnTo>
                          <a:pt x="1632" y="1667"/>
                        </a:lnTo>
                        <a:lnTo>
                          <a:pt x="1599" y="1699"/>
                        </a:lnTo>
                        <a:lnTo>
                          <a:pt x="1564" y="1730"/>
                        </a:lnTo>
                        <a:lnTo>
                          <a:pt x="1528" y="1759"/>
                        </a:lnTo>
                        <a:lnTo>
                          <a:pt x="1490" y="1787"/>
                        </a:lnTo>
                        <a:lnTo>
                          <a:pt x="1452" y="1811"/>
                        </a:lnTo>
                        <a:lnTo>
                          <a:pt x="1411" y="1835"/>
                        </a:lnTo>
                        <a:lnTo>
                          <a:pt x="1370" y="1857"/>
                        </a:lnTo>
                        <a:lnTo>
                          <a:pt x="1328" y="1876"/>
                        </a:lnTo>
                        <a:lnTo>
                          <a:pt x="1285" y="1894"/>
                        </a:lnTo>
                        <a:lnTo>
                          <a:pt x="1240" y="1908"/>
                        </a:lnTo>
                        <a:lnTo>
                          <a:pt x="1195" y="1922"/>
                        </a:lnTo>
                        <a:lnTo>
                          <a:pt x="1148" y="1933"/>
                        </a:lnTo>
                        <a:lnTo>
                          <a:pt x="1102" y="1942"/>
                        </a:lnTo>
                        <a:lnTo>
                          <a:pt x="1053" y="1948"/>
                        </a:lnTo>
                        <a:lnTo>
                          <a:pt x="1006" y="1952"/>
                        </a:lnTo>
                        <a:lnTo>
                          <a:pt x="956" y="1953"/>
                        </a:lnTo>
                        <a:lnTo>
                          <a:pt x="906" y="1952"/>
                        </a:lnTo>
                        <a:lnTo>
                          <a:pt x="858" y="1948"/>
                        </a:lnTo>
                        <a:lnTo>
                          <a:pt x="810" y="1942"/>
                        </a:lnTo>
                        <a:lnTo>
                          <a:pt x="763" y="1933"/>
                        </a:lnTo>
                        <a:lnTo>
                          <a:pt x="717" y="1922"/>
                        </a:lnTo>
                        <a:lnTo>
                          <a:pt x="672" y="1908"/>
                        </a:lnTo>
                        <a:lnTo>
                          <a:pt x="627" y="1894"/>
                        </a:lnTo>
                        <a:lnTo>
                          <a:pt x="584" y="1876"/>
                        </a:lnTo>
                        <a:lnTo>
                          <a:pt x="541" y="1857"/>
                        </a:lnTo>
                        <a:lnTo>
                          <a:pt x="500" y="1835"/>
                        </a:lnTo>
                        <a:lnTo>
                          <a:pt x="460" y="1811"/>
                        </a:lnTo>
                        <a:lnTo>
                          <a:pt x="422" y="1787"/>
                        </a:lnTo>
                        <a:lnTo>
                          <a:pt x="384" y="1759"/>
                        </a:lnTo>
                        <a:lnTo>
                          <a:pt x="348" y="1730"/>
                        </a:lnTo>
                        <a:lnTo>
                          <a:pt x="313" y="1699"/>
                        </a:lnTo>
                        <a:lnTo>
                          <a:pt x="280" y="1667"/>
                        </a:lnTo>
                        <a:lnTo>
                          <a:pt x="248" y="1633"/>
                        </a:lnTo>
                        <a:lnTo>
                          <a:pt x="218" y="1597"/>
                        </a:lnTo>
                        <a:lnTo>
                          <a:pt x="190" y="1560"/>
                        </a:lnTo>
                        <a:lnTo>
                          <a:pt x="163" y="1522"/>
                        </a:lnTo>
                        <a:lnTo>
                          <a:pt x="138" y="1483"/>
                        </a:lnTo>
                        <a:lnTo>
                          <a:pt x="115" y="1441"/>
                        </a:lnTo>
                        <a:lnTo>
                          <a:pt x="94" y="1400"/>
                        </a:lnTo>
                        <a:lnTo>
                          <a:pt x="74" y="1357"/>
                        </a:lnTo>
                        <a:lnTo>
                          <a:pt x="57" y="1312"/>
                        </a:lnTo>
                        <a:lnTo>
                          <a:pt x="42" y="1267"/>
                        </a:lnTo>
                        <a:lnTo>
                          <a:pt x="30" y="1220"/>
                        </a:lnTo>
                        <a:lnTo>
                          <a:pt x="19" y="1173"/>
                        </a:lnTo>
                        <a:lnTo>
                          <a:pt x="11" y="1125"/>
                        </a:lnTo>
                        <a:lnTo>
                          <a:pt x="5" y="1077"/>
                        </a:lnTo>
                        <a:lnTo>
                          <a:pt x="1" y="1027"/>
                        </a:lnTo>
                        <a:lnTo>
                          <a:pt x="0" y="976"/>
                        </a:lnTo>
                      </a:path>
                    </a:pathLst>
                  </a:custGeom>
                  <a:solidFill>
                    <a:srgbClr val="FFFF66"/>
                  </a:solidFill>
                  <a:ln w="6350" cmpd="sng">
                    <a:solidFill>
                      <a:srgbClr val="FF3399"/>
                    </a:solidFill>
                    <a:prstDash val="solid"/>
                    <a:round/>
                    <a:headEnd/>
                    <a:tailEnd/>
                  </a:ln>
                </p:spPr>
                <p:txBody>
                  <a:bodyPr/>
                  <a:lstStyle/>
                  <a:p>
                    <a:endParaRPr lang="ru-RU"/>
                  </a:p>
                </p:txBody>
              </p:sp>
              <p:sp>
                <p:nvSpPr>
                  <p:cNvPr id="1226915" name="Freeform 163"/>
                  <p:cNvSpPr>
                    <a:spLocks/>
                  </p:cNvSpPr>
                  <p:nvPr/>
                </p:nvSpPr>
                <p:spPr bwMode="auto">
                  <a:xfrm>
                    <a:off x="1805" y="4800"/>
                    <a:ext cx="235" cy="209"/>
                  </a:xfrm>
                  <a:custGeom>
                    <a:avLst/>
                    <a:gdLst>
                      <a:gd name="T0" fmla="*/ 4 w 1644"/>
                      <a:gd name="T1" fmla="*/ 754 h 1679"/>
                      <a:gd name="T2" fmla="*/ 25 w 1644"/>
                      <a:gd name="T3" fmla="*/ 630 h 1679"/>
                      <a:gd name="T4" fmla="*/ 65 w 1644"/>
                      <a:gd name="T5" fmla="*/ 513 h 1679"/>
                      <a:gd name="T6" fmla="*/ 119 w 1644"/>
                      <a:gd name="T7" fmla="*/ 404 h 1679"/>
                      <a:gd name="T8" fmla="*/ 187 w 1644"/>
                      <a:gd name="T9" fmla="*/ 306 h 1679"/>
                      <a:gd name="T10" fmla="*/ 269 w 1644"/>
                      <a:gd name="T11" fmla="*/ 218 h 1679"/>
                      <a:gd name="T12" fmla="*/ 363 w 1644"/>
                      <a:gd name="T13" fmla="*/ 144 h 1679"/>
                      <a:gd name="T14" fmla="*/ 466 w 1644"/>
                      <a:gd name="T15" fmla="*/ 83 h 1679"/>
                      <a:gd name="T16" fmla="*/ 577 w 1644"/>
                      <a:gd name="T17" fmla="*/ 39 h 1679"/>
                      <a:gd name="T18" fmla="*/ 696 w 1644"/>
                      <a:gd name="T19" fmla="*/ 10 h 1679"/>
                      <a:gd name="T20" fmla="*/ 822 w 1644"/>
                      <a:gd name="T21" fmla="*/ 0 h 1679"/>
                      <a:gd name="T22" fmla="*/ 947 w 1644"/>
                      <a:gd name="T23" fmla="*/ 10 h 1679"/>
                      <a:gd name="T24" fmla="*/ 1066 w 1644"/>
                      <a:gd name="T25" fmla="*/ 39 h 1679"/>
                      <a:gd name="T26" fmla="*/ 1178 w 1644"/>
                      <a:gd name="T27" fmla="*/ 83 h 1679"/>
                      <a:gd name="T28" fmla="*/ 1281 w 1644"/>
                      <a:gd name="T29" fmla="*/ 144 h 1679"/>
                      <a:gd name="T30" fmla="*/ 1375 w 1644"/>
                      <a:gd name="T31" fmla="*/ 218 h 1679"/>
                      <a:gd name="T32" fmla="*/ 1456 w 1644"/>
                      <a:gd name="T33" fmla="*/ 305 h 1679"/>
                      <a:gd name="T34" fmla="*/ 1524 w 1644"/>
                      <a:gd name="T35" fmla="*/ 404 h 1679"/>
                      <a:gd name="T36" fmla="*/ 1579 w 1644"/>
                      <a:gd name="T37" fmla="*/ 513 h 1679"/>
                      <a:gd name="T38" fmla="*/ 1617 w 1644"/>
                      <a:gd name="T39" fmla="*/ 630 h 1679"/>
                      <a:gd name="T40" fmla="*/ 1640 w 1644"/>
                      <a:gd name="T41" fmla="*/ 754 h 1679"/>
                      <a:gd name="T42" fmla="*/ 1644 w 1644"/>
                      <a:gd name="T43" fmla="*/ 839 h 1679"/>
                      <a:gd name="T44" fmla="*/ 1635 w 1644"/>
                      <a:gd name="T45" fmla="*/ 968 h 1679"/>
                      <a:gd name="T46" fmla="*/ 1606 w 1644"/>
                      <a:gd name="T47" fmla="*/ 1090 h 1679"/>
                      <a:gd name="T48" fmla="*/ 1563 w 1644"/>
                      <a:gd name="T49" fmla="*/ 1203 h 1679"/>
                      <a:gd name="T50" fmla="*/ 1503 w 1644"/>
                      <a:gd name="T51" fmla="*/ 1309 h 1679"/>
                      <a:gd name="T52" fmla="*/ 1430 w 1644"/>
                      <a:gd name="T53" fmla="*/ 1404 h 1679"/>
                      <a:gd name="T54" fmla="*/ 1344 w 1644"/>
                      <a:gd name="T55" fmla="*/ 1487 h 1679"/>
                      <a:gd name="T56" fmla="*/ 1248 w 1644"/>
                      <a:gd name="T57" fmla="*/ 1557 h 1679"/>
                      <a:gd name="T58" fmla="*/ 1142 w 1644"/>
                      <a:gd name="T59" fmla="*/ 1612 h 1679"/>
                      <a:gd name="T60" fmla="*/ 1027 w 1644"/>
                      <a:gd name="T61" fmla="*/ 1652 h 1679"/>
                      <a:gd name="T62" fmla="*/ 906 w 1644"/>
                      <a:gd name="T63" fmla="*/ 1674 h 1679"/>
                      <a:gd name="T64" fmla="*/ 779 w 1644"/>
                      <a:gd name="T65" fmla="*/ 1677 h 1679"/>
                      <a:gd name="T66" fmla="*/ 656 w 1644"/>
                      <a:gd name="T67" fmla="*/ 1662 h 1679"/>
                      <a:gd name="T68" fmla="*/ 540 w 1644"/>
                      <a:gd name="T69" fmla="*/ 1628 h 1679"/>
                      <a:gd name="T70" fmla="*/ 430 w 1644"/>
                      <a:gd name="T71" fmla="*/ 1577 h 1679"/>
                      <a:gd name="T72" fmla="*/ 330 w 1644"/>
                      <a:gd name="T73" fmla="*/ 1512 h 1679"/>
                      <a:gd name="T74" fmla="*/ 241 w 1644"/>
                      <a:gd name="T75" fmla="*/ 1433 h 1679"/>
                      <a:gd name="T76" fmla="*/ 163 w 1644"/>
                      <a:gd name="T77" fmla="*/ 1342 h 1679"/>
                      <a:gd name="T78" fmla="*/ 99 w 1644"/>
                      <a:gd name="T79" fmla="*/ 1239 h 1679"/>
                      <a:gd name="T80" fmla="*/ 50 w 1644"/>
                      <a:gd name="T81" fmla="*/ 1128 h 1679"/>
                      <a:gd name="T82" fmla="*/ 16 w 1644"/>
                      <a:gd name="T83" fmla="*/ 1009 h 1679"/>
                      <a:gd name="T84" fmla="*/ 1 w 1644"/>
                      <a:gd name="T85" fmla="*/ 883 h 1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4" h="1679">
                        <a:moveTo>
                          <a:pt x="0" y="839"/>
                        </a:moveTo>
                        <a:lnTo>
                          <a:pt x="1" y="796"/>
                        </a:lnTo>
                        <a:lnTo>
                          <a:pt x="4" y="754"/>
                        </a:lnTo>
                        <a:lnTo>
                          <a:pt x="9" y="711"/>
                        </a:lnTo>
                        <a:lnTo>
                          <a:pt x="16" y="670"/>
                        </a:lnTo>
                        <a:lnTo>
                          <a:pt x="25" y="630"/>
                        </a:lnTo>
                        <a:lnTo>
                          <a:pt x="37" y="590"/>
                        </a:lnTo>
                        <a:lnTo>
                          <a:pt x="50" y="551"/>
                        </a:lnTo>
                        <a:lnTo>
                          <a:pt x="65" y="513"/>
                        </a:lnTo>
                        <a:lnTo>
                          <a:pt x="81" y="476"/>
                        </a:lnTo>
                        <a:lnTo>
                          <a:pt x="99" y="440"/>
                        </a:lnTo>
                        <a:lnTo>
                          <a:pt x="119" y="404"/>
                        </a:lnTo>
                        <a:lnTo>
                          <a:pt x="141" y="370"/>
                        </a:lnTo>
                        <a:lnTo>
                          <a:pt x="163" y="337"/>
                        </a:lnTo>
                        <a:lnTo>
                          <a:pt x="187" y="306"/>
                        </a:lnTo>
                        <a:lnTo>
                          <a:pt x="214" y="275"/>
                        </a:lnTo>
                        <a:lnTo>
                          <a:pt x="241" y="246"/>
                        </a:lnTo>
                        <a:lnTo>
                          <a:pt x="269" y="218"/>
                        </a:lnTo>
                        <a:lnTo>
                          <a:pt x="299" y="192"/>
                        </a:lnTo>
                        <a:lnTo>
                          <a:pt x="330" y="167"/>
                        </a:lnTo>
                        <a:lnTo>
                          <a:pt x="363" y="144"/>
                        </a:lnTo>
                        <a:lnTo>
                          <a:pt x="396" y="122"/>
                        </a:lnTo>
                        <a:lnTo>
                          <a:pt x="430" y="102"/>
                        </a:lnTo>
                        <a:lnTo>
                          <a:pt x="466" y="83"/>
                        </a:lnTo>
                        <a:lnTo>
                          <a:pt x="502" y="67"/>
                        </a:lnTo>
                        <a:lnTo>
                          <a:pt x="540" y="51"/>
                        </a:lnTo>
                        <a:lnTo>
                          <a:pt x="577" y="39"/>
                        </a:lnTo>
                        <a:lnTo>
                          <a:pt x="617" y="27"/>
                        </a:lnTo>
                        <a:lnTo>
                          <a:pt x="656" y="18"/>
                        </a:lnTo>
                        <a:lnTo>
                          <a:pt x="696" y="10"/>
                        </a:lnTo>
                        <a:lnTo>
                          <a:pt x="738" y="5"/>
                        </a:lnTo>
                        <a:lnTo>
                          <a:pt x="779" y="1"/>
                        </a:lnTo>
                        <a:lnTo>
                          <a:pt x="822" y="0"/>
                        </a:lnTo>
                        <a:lnTo>
                          <a:pt x="865" y="1"/>
                        </a:lnTo>
                        <a:lnTo>
                          <a:pt x="906" y="5"/>
                        </a:lnTo>
                        <a:lnTo>
                          <a:pt x="947" y="10"/>
                        </a:lnTo>
                        <a:lnTo>
                          <a:pt x="988" y="18"/>
                        </a:lnTo>
                        <a:lnTo>
                          <a:pt x="1027" y="27"/>
                        </a:lnTo>
                        <a:lnTo>
                          <a:pt x="1066" y="39"/>
                        </a:lnTo>
                        <a:lnTo>
                          <a:pt x="1104" y="51"/>
                        </a:lnTo>
                        <a:lnTo>
                          <a:pt x="1142" y="67"/>
                        </a:lnTo>
                        <a:lnTo>
                          <a:pt x="1178" y="83"/>
                        </a:lnTo>
                        <a:lnTo>
                          <a:pt x="1214" y="102"/>
                        </a:lnTo>
                        <a:lnTo>
                          <a:pt x="1248" y="122"/>
                        </a:lnTo>
                        <a:lnTo>
                          <a:pt x="1281" y="144"/>
                        </a:lnTo>
                        <a:lnTo>
                          <a:pt x="1314" y="167"/>
                        </a:lnTo>
                        <a:lnTo>
                          <a:pt x="1344" y="192"/>
                        </a:lnTo>
                        <a:lnTo>
                          <a:pt x="1375" y="218"/>
                        </a:lnTo>
                        <a:lnTo>
                          <a:pt x="1403" y="246"/>
                        </a:lnTo>
                        <a:lnTo>
                          <a:pt x="1430" y="275"/>
                        </a:lnTo>
                        <a:lnTo>
                          <a:pt x="1456" y="305"/>
                        </a:lnTo>
                        <a:lnTo>
                          <a:pt x="1481" y="337"/>
                        </a:lnTo>
                        <a:lnTo>
                          <a:pt x="1503" y="370"/>
                        </a:lnTo>
                        <a:lnTo>
                          <a:pt x="1524" y="404"/>
                        </a:lnTo>
                        <a:lnTo>
                          <a:pt x="1545" y="440"/>
                        </a:lnTo>
                        <a:lnTo>
                          <a:pt x="1563" y="476"/>
                        </a:lnTo>
                        <a:lnTo>
                          <a:pt x="1579" y="513"/>
                        </a:lnTo>
                        <a:lnTo>
                          <a:pt x="1594" y="551"/>
                        </a:lnTo>
                        <a:lnTo>
                          <a:pt x="1606" y="590"/>
                        </a:lnTo>
                        <a:lnTo>
                          <a:pt x="1617" y="630"/>
                        </a:lnTo>
                        <a:lnTo>
                          <a:pt x="1627" y="670"/>
                        </a:lnTo>
                        <a:lnTo>
                          <a:pt x="1635" y="711"/>
                        </a:lnTo>
                        <a:lnTo>
                          <a:pt x="1640" y="754"/>
                        </a:lnTo>
                        <a:lnTo>
                          <a:pt x="1643" y="796"/>
                        </a:lnTo>
                        <a:lnTo>
                          <a:pt x="1644" y="839"/>
                        </a:lnTo>
                        <a:lnTo>
                          <a:pt x="1644" y="839"/>
                        </a:lnTo>
                        <a:lnTo>
                          <a:pt x="1643" y="883"/>
                        </a:lnTo>
                        <a:lnTo>
                          <a:pt x="1640" y="925"/>
                        </a:lnTo>
                        <a:lnTo>
                          <a:pt x="1635" y="968"/>
                        </a:lnTo>
                        <a:lnTo>
                          <a:pt x="1627" y="1009"/>
                        </a:lnTo>
                        <a:lnTo>
                          <a:pt x="1617" y="1049"/>
                        </a:lnTo>
                        <a:lnTo>
                          <a:pt x="1606" y="1090"/>
                        </a:lnTo>
                        <a:lnTo>
                          <a:pt x="1594" y="1128"/>
                        </a:lnTo>
                        <a:lnTo>
                          <a:pt x="1579" y="1166"/>
                        </a:lnTo>
                        <a:lnTo>
                          <a:pt x="1563" y="1203"/>
                        </a:lnTo>
                        <a:lnTo>
                          <a:pt x="1545" y="1239"/>
                        </a:lnTo>
                        <a:lnTo>
                          <a:pt x="1524" y="1274"/>
                        </a:lnTo>
                        <a:lnTo>
                          <a:pt x="1503" y="1309"/>
                        </a:lnTo>
                        <a:lnTo>
                          <a:pt x="1481" y="1342"/>
                        </a:lnTo>
                        <a:lnTo>
                          <a:pt x="1456" y="1374"/>
                        </a:lnTo>
                        <a:lnTo>
                          <a:pt x="1430" y="1404"/>
                        </a:lnTo>
                        <a:lnTo>
                          <a:pt x="1403" y="1433"/>
                        </a:lnTo>
                        <a:lnTo>
                          <a:pt x="1375" y="1460"/>
                        </a:lnTo>
                        <a:lnTo>
                          <a:pt x="1344" y="1487"/>
                        </a:lnTo>
                        <a:lnTo>
                          <a:pt x="1314" y="1512"/>
                        </a:lnTo>
                        <a:lnTo>
                          <a:pt x="1281" y="1535"/>
                        </a:lnTo>
                        <a:lnTo>
                          <a:pt x="1248" y="1557"/>
                        </a:lnTo>
                        <a:lnTo>
                          <a:pt x="1214" y="1577"/>
                        </a:lnTo>
                        <a:lnTo>
                          <a:pt x="1178" y="1596"/>
                        </a:lnTo>
                        <a:lnTo>
                          <a:pt x="1142" y="1612"/>
                        </a:lnTo>
                        <a:lnTo>
                          <a:pt x="1104" y="1628"/>
                        </a:lnTo>
                        <a:lnTo>
                          <a:pt x="1066" y="1641"/>
                        </a:lnTo>
                        <a:lnTo>
                          <a:pt x="1027" y="1652"/>
                        </a:lnTo>
                        <a:lnTo>
                          <a:pt x="988" y="1662"/>
                        </a:lnTo>
                        <a:lnTo>
                          <a:pt x="947" y="1669"/>
                        </a:lnTo>
                        <a:lnTo>
                          <a:pt x="906" y="1674"/>
                        </a:lnTo>
                        <a:lnTo>
                          <a:pt x="865" y="1677"/>
                        </a:lnTo>
                        <a:lnTo>
                          <a:pt x="822" y="1679"/>
                        </a:lnTo>
                        <a:lnTo>
                          <a:pt x="779" y="1677"/>
                        </a:lnTo>
                        <a:lnTo>
                          <a:pt x="738" y="1674"/>
                        </a:lnTo>
                        <a:lnTo>
                          <a:pt x="696" y="1669"/>
                        </a:lnTo>
                        <a:lnTo>
                          <a:pt x="656" y="1662"/>
                        </a:lnTo>
                        <a:lnTo>
                          <a:pt x="617" y="1652"/>
                        </a:lnTo>
                        <a:lnTo>
                          <a:pt x="577" y="1641"/>
                        </a:lnTo>
                        <a:lnTo>
                          <a:pt x="540" y="1628"/>
                        </a:lnTo>
                        <a:lnTo>
                          <a:pt x="502" y="1612"/>
                        </a:lnTo>
                        <a:lnTo>
                          <a:pt x="466" y="1596"/>
                        </a:lnTo>
                        <a:lnTo>
                          <a:pt x="430" y="1577"/>
                        </a:lnTo>
                        <a:lnTo>
                          <a:pt x="396" y="1557"/>
                        </a:lnTo>
                        <a:lnTo>
                          <a:pt x="363" y="1535"/>
                        </a:lnTo>
                        <a:lnTo>
                          <a:pt x="330" y="1512"/>
                        </a:lnTo>
                        <a:lnTo>
                          <a:pt x="299" y="1487"/>
                        </a:lnTo>
                        <a:lnTo>
                          <a:pt x="269" y="1460"/>
                        </a:lnTo>
                        <a:lnTo>
                          <a:pt x="241" y="1433"/>
                        </a:lnTo>
                        <a:lnTo>
                          <a:pt x="214" y="1404"/>
                        </a:lnTo>
                        <a:lnTo>
                          <a:pt x="187" y="1374"/>
                        </a:lnTo>
                        <a:lnTo>
                          <a:pt x="163" y="1342"/>
                        </a:lnTo>
                        <a:lnTo>
                          <a:pt x="141" y="1309"/>
                        </a:lnTo>
                        <a:lnTo>
                          <a:pt x="119" y="1274"/>
                        </a:lnTo>
                        <a:lnTo>
                          <a:pt x="99" y="1239"/>
                        </a:lnTo>
                        <a:lnTo>
                          <a:pt x="81" y="1203"/>
                        </a:lnTo>
                        <a:lnTo>
                          <a:pt x="65" y="1166"/>
                        </a:lnTo>
                        <a:lnTo>
                          <a:pt x="50" y="1128"/>
                        </a:lnTo>
                        <a:lnTo>
                          <a:pt x="37" y="1090"/>
                        </a:lnTo>
                        <a:lnTo>
                          <a:pt x="25" y="1049"/>
                        </a:lnTo>
                        <a:lnTo>
                          <a:pt x="16" y="1009"/>
                        </a:lnTo>
                        <a:lnTo>
                          <a:pt x="9" y="968"/>
                        </a:lnTo>
                        <a:lnTo>
                          <a:pt x="4" y="925"/>
                        </a:lnTo>
                        <a:lnTo>
                          <a:pt x="1" y="883"/>
                        </a:lnTo>
                        <a:lnTo>
                          <a:pt x="0" y="839"/>
                        </a:lnTo>
                        <a:close/>
                      </a:path>
                    </a:pathLst>
                  </a:custGeom>
                  <a:solidFill>
                    <a:srgbClr val="CCFFCC"/>
                  </a:solidFill>
                  <a:ln w="6350" cmpd="sng">
                    <a:solidFill>
                      <a:srgbClr val="FF3399"/>
                    </a:solidFill>
                    <a:round/>
                    <a:headEnd/>
                    <a:tailEnd/>
                  </a:ln>
                </p:spPr>
                <p:txBody>
                  <a:bodyPr/>
                  <a:lstStyle/>
                  <a:p>
                    <a:endParaRPr lang="ru-RU"/>
                  </a:p>
                </p:txBody>
              </p:sp>
              <p:sp>
                <p:nvSpPr>
                  <p:cNvPr id="1226916" name="Freeform 164"/>
                  <p:cNvSpPr>
                    <a:spLocks/>
                  </p:cNvSpPr>
                  <p:nvPr/>
                </p:nvSpPr>
                <p:spPr bwMode="auto">
                  <a:xfrm>
                    <a:off x="1857" y="4875"/>
                    <a:ext cx="131" cy="59"/>
                  </a:xfrm>
                  <a:custGeom>
                    <a:avLst/>
                    <a:gdLst>
                      <a:gd name="T0" fmla="*/ 10 w 917"/>
                      <a:gd name="T1" fmla="*/ 188 h 469"/>
                      <a:gd name="T2" fmla="*/ 22 w 917"/>
                      <a:gd name="T3" fmla="*/ 137 h 469"/>
                      <a:gd name="T4" fmla="*/ 36 w 917"/>
                      <a:gd name="T5" fmla="*/ 95 h 469"/>
                      <a:gd name="T6" fmla="*/ 51 w 917"/>
                      <a:gd name="T7" fmla="*/ 60 h 469"/>
                      <a:gd name="T8" fmla="*/ 67 w 917"/>
                      <a:gd name="T9" fmla="*/ 33 h 469"/>
                      <a:gd name="T10" fmla="*/ 85 w 917"/>
                      <a:gd name="T11" fmla="*/ 13 h 469"/>
                      <a:gd name="T12" fmla="*/ 101 w 917"/>
                      <a:gd name="T13" fmla="*/ 3 h 469"/>
                      <a:gd name="T14" fmla="*/ 118 w 917"/>
                      <a:gd name="T15" fmla="*/ 0 h 469"/>
                      <a:gd name="T16" fmla="*/ 135 w 917"/>
                      <a:gd name="T17" fmla="*/ 6 h 469"/>
                      <a:gd name="T18" fmla="*/ 152 w 917"/>
                      <a:gd name="T19" fmla="*/ 21 h 469"/>
                      <a:gd name="T20" fmla="*/ 170 w 917"/>
                      <a:gd name="T21" fmla="*/ 44 h 469"/>
                      <a:gd name="T22" fmla="*/ 186 w 917"/>
                      <a:gd name="T23" fmla="*/ 76 h 469"/>
                      <a:gd name="T24" fmla="*/ 201 w 917"/>
                      <a:gd name="T25" fmla="*/ 117 h 469"/>
                      <a:gd name="T26" fmla="*/ 219 w 917"/>
                      <a:gd name="T27" fmla="*/ 187 h 469"/>
                      <a:gd name="T28" fmla="*/ 234 w 917"/>
                      <a:gd name="T29" fmla="*/ 258 h 469"/>
                      <a:gd name="T30" fmla="*/ 246 w 917"/>
                      <a:gd name="T31" fmla="*/ 312 h 469"/>
                      <a:gd name="T32" fmla="*/ 260 w 917"/>
                      <a:gd name="T33" fmla="*/ 358 h 469"/>
                      <a:gd name="T34" fmla="*/ 275 w 917"/>
                      <a:gd name="T35" fmla="*/ 397 h 469"/>
                      <a:gd name="T36" fmla="*/ 291 w 917"/>
                      <a:gd name="T37" fmla="*/ 427 h 469"/>
                      <a:gd name="T38" fmla="*/ 307 w 917"/>
                      <a:gd name="T39" fmla="*/ 448 h 469"/>
                      <a:gd name="T40" fmla="*/ 323 w 917"/>
                      <a:gd name="T41" fmla="*/ 463 h 469"/>
                      <a:gd name="T42" fmla="*/ 341 w 917"/>
                      <a:gd name="T43" fmla="*/ 469 h 469"/>
                      <a:gd name="T44" fmla="*/ 358 w 917"/>
                      <a:gd name="T45" fmla="*/ 466 h 469"/>
                      <a:gd name="T46" fmla="*/ 375 w 917"/>
                      <a:gd name="T47" fmla="*/ 455 h 469"/>
                      <a:gd name="T48" fmla="*/ 392 w 917"/>
                      <a:gd name="T49" fmla="*/ 435 h 469"/>
                      <a:gd name="T50" fmla="*/ 408 w 917"/>
                      <a:gd name="T51" fmla="*/ 407 h 469"/>
                      <a:gd name="T52" fmla="*/ 424 w 917"/>
                      <a:gd name="T53" fmla="*/ 369 h 469"/>
                      <a:gd name="T54" fmla="*/ 442 w 917"/>
                      <a:gd name="T55" fmla="*/ 312 h 469"/>
                      <a:gd name="T56" fmla="*/ 459 w 917"/>
                      <a:gd name="T57" fmla="*/ 234 h 469"/>
                      <a:gd name="T58" fmla="*/ 471 w 917"/>
                      <a:gd name="T59" fmla="*/ 178 h 469"/>
                      <a:gd name="T60" fmla="*/ 484 w 917"/>
                      <a:gd name="T61" fmla="*/ 128 h 469"/>
                      <a:gd name="T62" fmla="*/ 498 w 917"/>
                      <a:gd name="T63" fmla="*/ 87 h 469"/>
                      <a:gd name="T64" fmla="*/ 514 w 917"/>
                      <a:gd name="T65" fmla="*/ 54 h 469"/>
                      <a:gd name="T66" fmla="*/ 530 w 917"/>
                      <a:gd name="T67" fmla="*/ 28 h 469"/>
                      <a:gd name="T68" fmla="*/ 546 w 917"/>
                      <a:gd name="T69" fmla="*/ 10 h 469"/>
                      <a:gd name="T70" fmla="*/ 563 w 917"/>
                      <a:gd name="T71" fmla="*/ 2 h 469"/>
                      <a:gd name="T72" fmla="*/ 580 w 917"/>
                      <a:gd name="T73" fmla="*/ 1 h 469"/>
                      <a:gd name="T74" fmla="*/ 598 w 917"/>
                      <a:gd name="T75" fmla="*/ 8 h 469"/>
                      <a:gd name="T76" fmla="*/ 615 w 917"/>
                      <a:gd name="T77" fmla="*/ 25 h 469"/>
                      <a:gd name="T78" fmla="*/ 631 w 917"/>
                      <a:gd name="T79" fmla="*/ 50 h 469"/>
                      <a:gd name="T80" fmla="*/ 647 w 917"/>
                      <a:gd name="T81" fmla="*/ 84 h 469"/>
                      <a:gd name="T82" fmla="*/ 663 w 917"/>
                      <a:gd name="T83" fmla="*/ 130 h 469"/>
                      <a:gd name="T84" fmla="*/ 682 w 917"/>
                      <a:gd name="T85" fmla="*/ 202 h 469"/>
                      <a:gd name="T86" fmla="*/ 696 w 917"/>
                      <a:gd name="T87" fmla="*/ 270 h 469"/>
                      <a:gd name="T88" fmla="*/ 708 w 917"/>
                      <a:gd name="T89" fmla="*/ 322 h 469"/>
                      <a:gd name="T90" fmla="*/ 722 w 917"/>
                      <a:gd name="T91" fmla="*/ 367 h 469"/>
                      <a:gd name="T92" fmla="*/ 737 w 917"/>
                      <a:gd name="T93" fmla="*/ 403 h 469"/>
                      <a:gd name="T94" fmla="*/ 752 w 917"/>
                      <a:gd name="T95" fmla="*/ 432 h 469"/>
                      <a:gd name="T96" fmla="*/ 770 w 917"/>
                      <a:gd name="T97" fmla="*/ 453 h 469"/>
                      <a:gd name="T98" fmla="*/ 786 w 917"/>
                      <a:gd name="T99" fmla="*/ 465 h 469"/>
                      <a:gd name="T100" fmla="*/ 803 w 917"/>
                      <a:gd name="T101" fmla="*/ 469 h 469"/>
                      <a:gd name="T102" fmla="*/ 820 w 917"/>
                      <a:gd name="T103" fmla="*/ 465 h 469"/>
                      <a:gd name="T104" fmla="*/ 838 w 917"/>
                      <a:gd name="T105" fmla="*/ 451 h 469"/>
                      <a:gd name="T106" fmla="*/ 855 w 917"/>
                      <a:gd name="T107" fmla="*/ 430 h 469"/>
                      <a:gd name="T108" fmla="*/ 871 w 917"/>
                      <a:gd name="T109" fmla="*/ 400 h 469"/>
                      <a:gd name="T110" fmla="*/ 886 w 917"/>
                      <a:gd name="T111" fmla="*/ 361 h 469"/>
                      <a:gd name="T112" fmla="*/ 904 w 917"/>
                      <a:gd name="T113" fmla="*/ 29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7" h="469">
                        <a:moveTo>
                          <a:pt x="0" y="234"/>
                        </a:moveTo>
                        <a:lnTo>
                          <a:pt x="3" y="222"/>
                        </a:lnTo>
                        <a:lnTo>
                          <a:pt x="5" y="211"/>
                        </a:lnTo>
                        <a:lnTo>
                          <a:pt x="7" y="199"/>
                        </a:lnTo>
                        <a:lnTo>
                          <a:pt x="10" y="188"/>
                        </a:lnTo>
                        <a:lnTo>
                          <a:pt x="12" y="178"/>
                        </a:lnTo>
                        <a:lnTo>
                          <a:pt x="15" y="167"/>
                        </a:lnTo>
                        <a:lnTo>
                          <a:pt x="17" y="157"/>
                        </a:lnTo>
                        <a:lnTo>
                          <a:pt x="20" y="148"/>
                        </a:lnTo>
                        <a:lnTo>
                          <a:pt x="22" y="137"/>
                        </a:lnTo>
                        <a:lnTo>
                          <a:pt x="25" y="128"/>
                        </a:lnTo>
                        <a:lnTo>
                          <a:pt x="28" y="120"/>
                        </a:lnTo>
                        <a:lnTo>
                          <a:pt x="31" y="110"/>
                        </a:lnTo>
                        <a:lnTo>
                          <a:pt x="34" y="102"/>
                        </a:lnTo>
                        <a:lnTo>
                          <a:pt x="36" y="95"/>
                        </a:lnTo>
                        <a:lnTo>
                          <a:pt x="39" y="87"/>
                        </a:lnTo>
                        <a:lnTo>
                          <a:pt x="42" y="79"/>
                        </a:lnTo>
                        <a:lnTo>
                          <a:pt x="45" y="72"/>
                        </a:lnTo>
                        <a:lnTo>
                          <a:pt x="48" y="66"/>
                        </a:lnTo>
                        <a:lnTo>
                          <a:pt x="51" y="60"/>
                        </a:lnTo>
                        <a:lnTo>
                          <a:pt x="55" y="54"/>
                        </a:lnTo>
                        <a:lnTo>
                          <a:pt x="58" y="47"/>
                        </a:lnTo>
                        <a:lnTo>
                          <a:pt x="61" y="42"/>
                        </a:lnTo>
                        <a:lnTo>
                          <a:pt x="64" y="37"/>
                        </a:lnTo>
                        <a:lnTo>
                          <a:pt x="67" y="33"/>
                        </a:lnTo>
                        <a:lnTo>
                          <a:pt x="70" y="28"/>
                        </a:lnTo>
                        <a:lnTo>
                          <a:pt x="74" y="24"/>
                        </a:lnTo>
                        <a:lnTo>
                          <a:pt x="77" y="21"/>
                        </a:lnTo>
                        <a:lnTo>
                          <a:pt x="80" y="16"/>
                        </a:lnTo>
                        <a:lnTo>
                          <a:pt x="85" y="13"/>
                        </a:lnTo>
                        <a:lnTo>
                          <a:pt x="88" y="10"/>
                        </a:lnTo>
                        <a:lnTo>
                          <a:pt x="91" y="8"/>
                        </a:lnTo>
                        <a:lnTo>
                          <a:pt x="95" y="6"/>
                        </a:lnTo>
                        <a:lnTo>
                          <a:pt x="98" y="4"/>
                        </a:lnTo>
                        <a:lnTo>
                          <a:pt x="101" y="3"/>
                        </a:lnTo>
                        <a:lnTo>
                          <a:pt x="105" y="2"/>
                        </a:lnTo>
                        <a:lnTo>
                          <a:pt x="108" y="1"/>
                        </a:lnTo>
                        <a:lnTo>
                          <a:pt x="112" y="0"/>
                        </a:lnTo>
                        <a:lnTo>
                          <a:pt x="115" y="0"/>
                        </a:lnTo>
                        <a:lnTo>
                          <a:pt x="118" y="0"/>
                        </a:lnTo>
                        <a:lnTo>
                          <a:pt x="122" y="1"/>
                        </a:lnTo>
                        <a:lnTo>
                          <a:pt x="125" y="2"/>
                        </a:lnTo>
                        <a:lnTo>
                          <a:pt x="129" y="3"/>
                        </a:lnTo>
                        <a:lnTo>
                          <a:pt x="132" y="4"/>
                        </a:lnTo>
                        <a:lnTo>
                          <a:pt x="135" y="6"/>
                        </a:lnTo>
                        <a:lnTo>
                          <a:pt x="139" y="8"/>
                        </a:lnTo>
                        <a:lnTo>
                          <a:pt x="142" y="11"/>
                        </a:lnTo>
                        <a:lnTo>
                          <a:pt x="146" y="14"/>
                        </a:lnTo>
                        <a:lnTo>
                          <a:pt x="149" y="17"/>
                        </a:lnTo>
                        <a:lnTo>
                          <a:pt x="152" y="21"/>
                        </a:lnTo>
                        <a:lnTo>
                          <a:pt x="156" y="25"/>
                        </a:lnTo>
                        <a:lnTo>
                          <a:pt x="159" y="29"/>
                        </a:lnTo>
                        <a:lnTo>
                          <a:pt x="162" y="34"/>
                        </a:lnTo>
                        <a:lnTo>
                          <a:pt x="165" y="39"/>
                        </a:lnTo>
                        <a:lnTo>
                          <a:pt x="170" y="44"/>
                        </a:lnTo>
                        <a:lnTo>
                          <a:pt x="173" y="50"/>
                        </a:lnTo>
                        <a:lnTo>
                          <a:pt x="176" y="56"/>
                        </a:lnTo>
                        <a:lnTo>
                          <a:pt x="179" y="62"/>
                        </a:lnTo>
                        <a:lnTo>
                          <a:pt x="182" y="69"/>
                        </a:lnTo>
                        <a:lnTo>
                          <a:pt x="186" y="76"/>
                        </a:lnTo>
                        <a:lnTo>
                          <a:pt x="189" y="84"/>
                        </a:lnTo>
                        <a:lnTo>
                          <a:pt x="192" y="92"/>
                        </a:lnTo>
                        <a:lnTo>
                          <a:pt x="195" y="100"/>
                        </a:lnTo>
                        <a:lnTo>
                          <a:pt x="198" y="108"/>
                        </a:lnTo>
                        <a:lnTo>
                          <a:pt x="201" y="117"/>
                        </a:lnTo>
                        <a:lnTo>
                          <a:pt x="205" y="130"/>
                        </a:lnTo>
                        <a:lnTo>
                          <a:pt x="209" y="144"/>
                        </a:lnTo>
                        <a:lnTo>
                          <a:pt x="212" y="157"/>
                        </a:lnTo>
                        <a:lnTo>
                          <a:pt x="216" y="171"/>
                        </a:lnTo>
                        <a:lnTo>
                          <a:pt x="219" y="187"/>
                        </a:lnTo>
                        <a:lnTo>
                          <a:pt x="223" y="202"/>
                        </a:lnTo>
                        <a:lnTo>
                          <a:pt x="226" y="218"/>
                        </a:lnTo>
                        <a:lnTo>
                          <a:pt x="229" y="234"/>
                        </a:lnTo>
                        <a:lnTo>
                          <a:pt x="231" y="247"/>
                        </a:lnTo>
                        <a:lnTo>
                          <a:pt x="234" y="258"/>
                        </a:lnTo>
                        <a:lnTo>
                          <a:pt x="236" y="270"/>
                        </a:lnTo>
                        <a:lnTo>
                          <a:pt x="238" y="281"/>
                        </a:lnTo>
                        <a:lnTo>
                          <a:pt x="241" y="291"/>
                        </a:lnTo>
                        <a:lnTo>
                          <a:pt x="243" y="302"/>
                        </a:lnTo>
                        <a:lnTo>
                          <a:pt x="246" y="312"/>
                        </a:lnTo>
                        <a:lnTo>
                          <a:pt x="248" y="322"/>
                        </a:lnTo>
                        <a:lnTo>
                          <a:pt x="252" y="332"/>
                        </a:lnTo>
                        <a:lnTo>
                          <a:pt x="255" y="341"/>
                        </a:lnTo>
                        <a:lnTo>
                          <a:pt x="258" y="349"/>
                        </a:lnTo>
                        <a:lnTo>
                          <a:pt x="260" y="358"/>
                        </a:lnTo>
                        <a:lnTo>
                          <a:pt x="263" y="367"/>
                        </a:lnTo>
                        <a:lnTo>
                          <a:pt x="266" y="374"/>
                        </a:lnTo>
                        <a:lnTo>
                          <a:pt x="269" y="382"/>
                        </a:lnTo>
                        <a:lnTo>
                          <a:pt x="272" y="389"/>
                        </a:lnTo>
                        <a:lnTo>
                          <a:pt x="275" y="397"/>
                        </a:lnTo>
                        <a:lnTo>
                          <a:pt x="278" y="403"/>
                        </a:lnTo>
                        <a:lnTo>
                          <a:pt x="281" y="409"/>
                        </a:lnTo>
                        <a:lnTo>
                          <a:pt x="284" y="415"/>
                        </a:lnTo>
                        <a:lnTo>
                          <a:pt x="287" y="422"/>
                        </a:lnTo>
                        <a:lnTo>
                          <a:pt x="291" y="427"/>
                        </a:lnTo>
                        <a:lnTo>
                          <a:pt x="294" y="432"/>
                        </a:lnTo>
                        <a:lnTo>
                          <a:pt x="297" y="437"/>
                        </a:lnTo>
                        <a:lnTo>
                          <a:pt x="300" y="441"/>
                        </a:lnTo>
                        <a:lnTo>
                          <a:pt x="303" y="445"/>
                        </a:lnTo>
                        <a:lnTo>
                          <a:pt x="307" y="448"/>
                        </a:lnTo>
                        <a:lnTo>
                          <a:pt x="310" y="453"/>
                        </a:lnTo>
                        <a:lnTo>
                          <a:pt x="313" y="456"/>
                        </a:lnTo>
                        <a:lnTo>
                          <a:pt x="317" y="459"/>
                        </a:lnTo>
                        <a:lnTo>
                          <a:pt x="320" y="461"/>
                        </a:lnTo>
                        <a:lnTo>
                          <a:pt x="323" y="463"/>
                        </a:lnTo>
                        <a:lnTo>
                          <a:pt x="327" y="465"/>
                        </a:lnTo>
                        <a:lnTo>
                          <a:pt x="330" y="466"/>
                        </a:lnTo>
                        <a:lnTo>
                          <a:pt x="335" y="467"/>
                        </a:lnTo>
                        <a:lnTo>
                          <a:pt x="338" y="468"/>
                        </a:lnTo>
                        <a:lnTo>
                          <a:pt x="341" y="469"/>
                        </a:lnTo>
                        <a:lnTo>
                          <a:pt x="345" y="469"/>
                        </a:lnTo>
                        <a:lnTo>
                          <a:pt x="348" y="469"/>
                        </a:lnTo>
                        <a:lnTo>
                          <a:pt x="352" y="468"/>
                        </a:lnTo>
                        <a:lnTo>
                          <a:pt x="355" y="467"/>
                        </a:lnTo>
                        <a:lnTo>
                          <a:pt x="358" y="466"/>
                        </a:lnTo>
                        <a:lnTo>
                          <a:pt x="362" y="465"/>
                        </a:lnTo>
                        <a:lnTo>
                          <a:pt x="365" y="463"/>
                        </a:lnTo>
                        <a:lnTo>
                          <a:pt x="369" y="461"/>
                        </a:lnTo>
                        <a:lnTo>
                          <a:pt x="372" y="458"/>
                        </a:lnTo>
                        <a:lnTo>
                          <a:pt x="375" y="455"/>
                        </a:lnTo>
                        <a:lnTo>
                          <a:pt x="379" y="451"/>
                        </a:lnTo>
                        <a:lnTo>
                          <a:pt x="382" y="448"/>
                        </a:lnTo>
                        <a:lnTo>
                          <a:pt x="385" y="444"/>
                        </a:lnTo>
                        <a:lnTo>
                          <a:pt x="389" y="440"/>
                        </a:lnTo>
                        <a:lnTo>
                          <a:pt x="392" y="435"/>
                        </a:lnTo>
                        <a:lnTo>
                          <a:pt x="395" y="430"/>
                        </a:lnTo>
                        <a:lnTo>
                          <a:pt x="398" y="425"/>
                        </a:lnTo>
                        <a:lnTo>
                          <a:pt x="402" y="419"/>
                        </a:lnTo>
                        <a:lnTo>
                          <a:pt x="405" y="413"/>
                        </a:lnTo>
                        <a:lnTo>
                          <a:pt x="408" y="407"/>
                        </a:lnTo>
                        <a:lnTo>
                          <a:pt x="411" y="400"/>
                        </a:lnTo>
                        <a:lnTo>
                          <a:pt x="414" y="393"/>
                        </a:lnTo>
                        <a:lnTo>
                          <a:pt x="417" y="385"/>
                        </a:lnTo>
                        <a:lnTo>
                          <a:pt x="421" y="377"/>
                        </a:lnTo>
                        <a:lnTo>
                          <a:pt x="424" y="369"/>
                        </a:lnTo>
                        <a:lnTo>
                          <a:pt x="427" y="361"/>
                        </a:lnTo>
                        <a:lnTo>
                          <a:pt x="430" y="351"/>
                        </a:lnTo>
                        <a:lnTo>
                          <a:pt x="434" y="339"/>
                        </a:lnTo>
                        <a:lnTo>
                          <a:pt x="438" y="325"/>
                        </a:lnTo>
                        <a:lnTo>
                          <a:pt x="442" y="312"/>
                        </a:lnTo>
                        <a:lnTo>
                          <a:pt x="446" y="298"/>
                        </a:lnTo>
                        <a:lnTo>
                          <a:pt x="449" y="282"/>
                        </a:lnTo>
                        <a:lnTo>
                          <a:pt x="453" y="267"/>
                        </a:lnTo>
                        <a:lnTo>
                          <a:pt x="456" y="251"/>
                        </a:lnTo>
                        <a:lnTo>
                          <a:pt x="459" y="234"/>
                        </a:lnTo>
                        <a:lnTo>
                          <a:pt x="461" y="222"/>
                        </a:lnTo>
                        <a:lnTo>
                          <a:pt x="463" y="211"/>
                        </a:lnTo>
                        <a:lnTo>
                          <a:pt x="466" y="199"/>
                        </a:lnTo>
                        <a:lnTo>
                          <a:pt x="468" y="188"/>
                        </a:lnTo>
                        <a:lnTo>
                          <a:pt x="471" y="178"/>
                        </a:lnTo>
                        <a:lnTo>
                          <a:pt x="473" y="167"/>
                        </a:lnTo>
                        <a:lnTo>
                          <a:pt x="476" y="157"/>
                        </a:lnTo>
                        <a:lnTo>
                          <a:pt x="478" y="148"/>
                        </a:lnTo>
                        <a:lnTo>
                          <a:pt x="481" y="137"/>
                        </a:lnTo>
                        <a:lnTo>
                          <a:pt x="484" y="128"/>
                        </a:lnTo>
                        <a:lnTo>
                          <a:pt x="486" y="120"/>
                        </a:lnTo>
                        <a:lnTo>
                          <a:pt x="489" y="110"/>
                        </a:lnTo>
                        <a:lnTo>
                          <a:pt x="492" y="102"/>
                        </a:lnTo>
                        <a:lnTo>
                          <a:pt x="495" y="95"/>
                        </a:lnTo>
                        <a:lnTo>
                          <a:pt x="498" y="87"/>
                        </a:lnTo>
                        <a:lnTo>
                          <a:pt x="502" y="79"/>
                        </a:lnTo>
                        <a:lnTo>
                          <a:pt x="505" y="72"/>
                        </a:lnTo>
                        <a:lnTo>
                          <a:pt x="508" y="66"/>
                        </a:lnTo>
                        <a:lnTo>
                          <a:pt x="511" y="60"/>
                        </a:lnTo>
                        <a:lnTo>
                          <a:pt x="514" y="54"/>
                        </a:lnTo>
                        <a:lnTo>
                          <a:pt x="517" y="47"/>
                        </a:lnTo>
                        <a:lnTo>
                          <a:pt x="520" y="42"/>
                        </a:lnTo>
                        <a:lnTo>
                          <a:pt x="524" y="37"/>
                        </a:lnTo>
                        <a:lnTo>
                          <a:pt x="527" y="33"/>
                        </a:lnTo>
                        <a:lnTo>
                          <a:pt x="530" y="28"/>
                        </a:lnTo>
                        <a:lnTo>
                          <a:pt x="533" y="24"/>
                        </a:lnTo>
                        <a:lnTo>
                          <a:pt x="537" y="21"/>
                        </a:lnTo>
                        <a:lnTo>
                          <a:pt x="540" y="16"/>
                        </a:lnTo>
                        <a:lnTo>
                          <a:pt x="543" y="13"/>
                        </a:lnTo>
                        <a:lnTo>
                          <a:pt x="546" y="10"/>
                        </a:lnTo>
                        <a:lnTo>
                          <a:pt x="550" y="8"/>
                        </a:lnTo>
                        <a:lnTo>
                          <a:pt x="553" y="6"/>
                        </a:lnTo>
                        <a:lnTo>
                          <a:pt x="557" y="4"/>
                        </a:lnTo>
                        <a:lnTo>
                          <a:pt x="560" y="3"/>
                        </a:lnTo>
                        <a:lnTo>
                          <a:pt x="563" y="2"/>
                        </a:lnTo>
                        <a:lnTo>
                          <a:pt x="567" y="1"/>
                        </a:lnTo>
                        <a:lnTo>
                          <a:pt x="570" y="0"/>
                        </a:lnTo>
                        <a:lnTo>
                          <a:pt x="573" y="0"/>
                        </a:lnTo>
                        <a:lnTo>
                          <a:pt x="577" y="0"/>
                        </a:lnTo>
                        <a:lnTo>
                          <a:pt x="580" y="1"/>
                        </a:lnTo>
                        <a:lnTo>
                          <a:pt x="584" y="2"/>
                        </a:lnTo>
                        <a:lnTo>
                          <a:pt x="588" y="3"/>
                        </a:lnTo>
                        <a:lnTo>
                          <a:pt x="591" y="4"/>
                        </a:lnTo>
                        <a:lnTo>
                          <a:pt x="595" y="6"/>
                        </a:lnTo>
                        <a:lnTo>
                          <a:pt x="598" y="8"/>
                        </a:lnTo>
                        <a:lnTo>
                          <a:pt x="602" y="11"/>
                        </a:lnTo>
                        <a:lnTo>
                          <a:pt x="605" y="14"/>
                        </a:lnTo>
                        <a:lnTo>
                          <a:pt x="608" y="17"/>
                        </a:lnTo>
                        <a:lnTo>
                          <a:pt x="612" y="21"/>
                        </a:lnTo>
                        <a:lnTo>
                          <a:pt x="615" y="25"/>
                        </a:lnTo>
                        <a:lnTo>
                          <a:pt x="618" y="29"/>
                        </a:lnTo>
                        <a:lnTo>
                          <a:pt x="622" y="34"/>
                        </a:lnTo>
                        <a:lnTo>
                          <a:pt x="625" y="39"/>
                        </a:lnTo>
                        <a:lnTo>
                          <a:pt x="628" y="44"/>
                        </a:lnTo>
                        <a:lnTo>
                          <a:pt x="631" y="50"/>
                        </a:lnTo>
                        <a:lnTo>
                          <a:pt x="635" y="56"/>
                        </a:lnTo>
                        <a:lnTo>
                          <a:pt x="638" y="62"/>
                        </a:lnTo>
                        <a:lnTo>
                          <a:pt x="641" y="69"/>
                        </a:lnTo>
                        <a:lnTo>
                          <a:pt x="644" y="76"/>
                        </a:lnTo>
                        <a:lnTo>
                          <a:pt x="647" y="84"/>
                        </a:lnTo>
                        <a:lnTo>
                          <a:pt x="650" y="92"/>
                        </a:lnTo>
                        <a:lnTo>
                          <a:pt x="653" y="100"/>
                        </a:lnTo>
                        <a:lnTo>
                          <a:pt x="656" y="108"/>
                        </a:lnTo>
                        <a:lnTo>
                          <a:pt x="659" y="117"/>
                        </a:lnTo>
                        <a:lnTo>
                          <a:pt x="663" y="130"/>
                        </a:lnTo>
                        <a:lnTo>
                          <a:pt x="667" y="144"/>
                        </a:lnTo>
                        <a:lnTo>
                          <a:pt x="672" y="157"/>
                        </a:lnTo>
                        <a:lnTo>
                          <a:pt x="675" y="171"/>
                        </a:lnTo>
                        <a:lnTo>
                          <a:pt x="679" y="187"/>
                        </a:lnTo>
                        <a:lnTo>
                          <a:pt x="682" y="202"/>
                        </a:lnTo>
                        <a:lnTo>
                          <a:pt x="686" y="218"/>
                        </a:lnTo>
                        <a:lnTo>
                          <a:pt x="689" y="234"/>
                        </a:lnTo>
                        <a:lnTo>
                          <a:pt x="691" y="247"/>
                        </a:lnTo>
                        <a:lnTo>
                          <a:pt x="693" y="258"/>
                        </a:lnTo>
                        <a:lnTo>
                          <a:pt x="696" y="270"/>
                        </a:lnTo>
                        <a:lnTo>
                          <a:pt x="698" y="281"/>
                        </a:lnTo>
                        <a:lnTo>
                          <a:pt x="700" y="291"/>
                        </a:lnTo>
                        <a:lnTo>
                          <a:pt x="703" y="302"/>
                        </a:lnTo>
                        <a:lnTo>
                          <a:pt x="705" y="312"/>
                        </a:lnTo>
                        <a:lnTo>
                          <a:pt x="708" y="322"/>
                        </a:lnTo>
                        <a:lnTo>
                          <a:pt x="711" y="332"/>
                        </a:lnTo>
                        <a:lnTo>
                          <a:pt x="713" y="341"/>
                        </a:lnTo>
                        <a:lnTo>
                          <a:pt x="716" y="349"/>
                        </a:lnTo>
                        <a:lnTo>
                          <a:pt x="719" y="358"/>
                        </a:lnTo>
                        <a:lnTo>
                          <a:pt x="722" y="367"/>
                        </a:lnTo>
                        <a:lnTo>
                          <a:pt x="725" y="374"/>
                        </a:lnTo>
                        <a:lnTo>
                          <a:pt x="728" y="382"/>
                        </a:lnTo>
                        <a:lnTo>
                          <a:pt x="731" y="389"/>
                        </a:lnTo>
                        <a:lnTo>
                          <a:pt x="734" y="397"/>
                        </a:lnTo>
                        <a:lnTo>
                          <a:pt x="737" y="403"/>
                        </a:lnTo>
                        <a:lnTo>
                          <a:pt x="740" y="409"/>
                        </a:lnTo>
                        <a:lnTo>
                          <a:pt x="743" y="415"/>
                        </a:lnTo>
                        <a:lnTo>
                          <a:pt x="746" y="422"/>
                        </a:lnTo>
                        <a:lnTo>
                          <a:pt x="749" y="427"/>
                        </a:lnTo>
                        <a:lnTo>
                          <a:pt x="752" y="432"/>
                        </a:lnTo>
                        <a:lnTo>
                          <a:pt x="756" y="437"/>
                        </a:lnTo>
                        <a:lnTo>
                          <a:pt x="760" y="441"/>
                        </a:lnTo>
                        <a:lnTo>
                          <a:pt x="763" y="445"/>
                        </a:lnTo>
                        <a:lnTo>
                          <a:pt x="766" y="448"/>
                        </a:lnTo>
                        <a:lnTo>
                          <a:pt x="770" y="453"/>
                        </a:lnTo>
                        <a:lnTo>
                          <a:pt x="773" y="456"/>
                        </a:lnTo>
                        <a:lnTo>
                          <a:pt x="776" y="459"/>
                        </a:lnTo>
                        <a:lnTo>
                          <a:pt x="780" y="461"/>
                        </a:lnTo>
                        <a:lnTo>
                          <a:pt x="783" y="463"/>
                        </a:lnTo>
                        <a:lnTo>
                          <a:pt x="786" y="465"/>
                        </a:lnTo>
                        <a:lnTo>
                          <a:pt x="790" y="466"/>
                        </a:lnTo>
                        <a:lnTo>
                          <a:pt x="793" y="467"/>
                        </a:lnTo>
                        <a:lnTo>
                          <a:pt x="796" y="468"/>
                        </a:lnTo>
                        <a:lnTo>
                          <a:pt x="800" y="469"/>
                        </a:lnTo>
                        <a:lnTo>
                          <a:pt x="803" y="469"/>
                        </a:lnTo>
                        <a:lnTo>
                          <a:pt x="807" y="469"/>
                        </a:lnTo>
                        <a:lnTo>
                          <a:pt x="810" y="468"/>
                        </a:lnTo>
                        <a:lnTo>
                          <a:pt x="813" y="467"/>
                        </a:lnTo>
                        <a:lnTo>
                          <a:pt x="817" y="466"/>
                        </a:lnTo>
                        <a:lnTo>
                          <a:pt x="820" y="465"/>
                        </a:lnTo>
                        <a:lnTo>
                          <a:pt x="824" y="463"/>
                        </a:lnTo>
                        <a:lnTo>
                          <a:pt x="827" y="461"/>
                        </a:lnTo>
                        <a:lnTo>
                          <a:pt x="830" y="458"/>
                        </a:lnTo>
                        <a:lnTo>
                          <a:pt x="834" y="455"/>
                        </a:lnTo>
                        <a:lnTo>
                          <a:pt x="838" y="451"/>
                        </a:lnTo>
                        <a:lnTo>
                          <a:pt x="841" y="448"/>
                        </a:lnTo>
                        <a:lnTo>
                          <a:pt x="845" y="444"/>
                        </a:lnTo>
                        <a:lnTo>
                          <a:pt x="848" y="440"/>
                        </a:lnTo>
                        <a:lnTo>
                          <a:pt x="851" y="435"/>
                        </a:lnTo>
                        <a:lnTo>
                          <a:pt x="855" y="430"/>
                        </a:lnTo>
                        <a:lnTo>
                          <a:pt x="858" y="425"/>
                        </a:lnTo>
                        <a:lnTo>
                          <a:pt x="861" y="419"/>
                        </a:lnTo>
                        <a:lnTo>
                          <a:pt x="864" y="413"/>
                        </a:lnTo>
                        <a:lnTo>
                          <a:pt x="867" y="407"/>
                        </a:lnTo>
                        <a:lnTo>
                          <a:pt x="871" y="400"/>
                        </a:lnTo>
                        <a:lnTo>
                          <a:pt x="874" y="393"/>
                        </a:lnTo>
                        <a:lnTo>
                          <a:pt x="877" y="385"/>
                        </a:lnTo>
                        <a:lnTo>
                          <a:pt x="880" y="377"/>
                        </a:lnTo>
                        <a:lnTo>
                          <a:pt x="883" y="369"/>
                        </a:lnTo>
                        <a:lnTo>
                          <a:pt x="886" y="361"/>
                        </a:lnTo>
                        <a:lnTo>
                          <a:pt x="889" y="351"/>
                        </a:lnTo>
                        <a:lnTo>
                          <a:pt x="893" y="339"/>
                        </a:lnTo>
                        <a:lnTo>
                          <a:pt x="897" y="325"/>
                        </a:lnTo>
                        <a:lnTo>
                          <a:pt x="901" y="312"/>
                        </a:lnTo>
                        <a:lnTo>
                          <a:pt x="904" y="298"/>
                        </a:lnTo>
                        <a:lnTo>
                          <a:pt x="908" y="282"/>
                        </a:lnTo>
                        <a:lnTo>
                          <a:pt x="911" y="267"/>
                        </a:lnTo>
                        <a:lnTo>
                          <a:pt x="914" y="251"/>
                        </a:lnTo>
                        <a:lnTo>
                          <a:pt x="917" y="234"/>
                        </a:lnTo>
                      </a:path>
                    </a:pathLst>
                  </a:custGeom>
                  <a:noFill/>
                  <a:ln w="6350" cmpd="sng">
                    <a:solidFill>
                      <a:srgbClr val="FF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226917" name="Line 165"/>
                  <p:cNvSpPr>
                    <a:spLocks noChangeShapeType="1"/>
                  </p:cNvSpPr>
                  <p:nvPr/>
                </p:nvSpPr>
                <p:spPr bwMode="auto">
                  <a:xfrm>
                    <a:off x="1813" y="4904"/>
                    <a:ext cx="44" cy="1"/>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226918" name="Line 166"/>
                  <p:cNvSpPr>
                    <a:spLocks noChangeShapeType="1"/>
                  </p:cNvSpPr>
                  <p:nvPr/>
                </p:nvSpPr>
                <p:spPr bwMode="auto">
                  <a:xfrm>
                    <a:off x="1988" y="4904"/>
                    <a:ext cx="44" cy="1"/>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grpSp>
          <p:nvGrpSpPr>
            <p:cNvPr id="1226919" name="Group 167"/>
            <p:cNvGrpSpPr>
              <a:grpSpLocks/>
            </p:cNvGrpSpPr>
            <p:nvPr/>
          </p:nvGrpSpPr>
          <p:grpSpPr bwMode="auto">
            <a:xfrm>
              <a:off x="2470" y="3223"/>
              <a:ext cx="279" cy="520"/>
              <a:chOff x="2688" y="5352"/>
              <a:chExt cx="510" cy="952"/>
            </a:xfrm>
          </p:grpSpPr>
          <p:grpSp>
            <p:nvGrpSpPr>
              <p:cNvPr id="1226920" name="Group 168"/>
              <p:cNvGrpSpPr>
                <a:grpSpLocks/>
              </p:cNvGrpSpPr>
              <p:nvPr/>
            </p:nvGrpSpPr>
            <p:grpSpPr bwMode="auto">
              <a:xfrm flipH="1">
                <a:off x="2688" y="5352"/>
                <a:ext cx="510" cy="952"/>
                <a:chOff x="5628" y="9905"/>
                <a:chExt cx="1425" cy="2850"/>
              </a:xfrm>
            </p:grpSpPr>
            <p:sp>
              <p:nvSpPr>
                <p:cNvPr id="1226921" name="Freeform 169"/>
                <p:cNvSpPr>
                  <a:spLocks/>
                </p:cNvSpPr>
                <p:nvPr/>
              </p:nvSpPr>
              <p:spPr bwMode="auto">
                <a:xfrm>
                  <a:off x="5628" y="9905"/>
                  <a:ext cx="1425" cy="2850"/>
                </a:xfrm>
                <a:custGeom>
                  <a:avLst/>
                  <a:gdLst>
                    <a:gd name="T0" fmla="*/ 0 w 1425"/>
                    <a:gd name="T1" fmla="*/ 285 h 2850"/>
                    <a:gd name="T2" fmla="*/ 435 w 1425"/>
                    <a:gd name="T3" fmla="*/ 0 h 2850"/>
                    <a:gd name="T4" fmla="*/ 705 w 1425"/>
                    <a:gd name="T5" fmla="*/ 0 h 2850"/>
                    <a:gd name="T6" fmla="*/ 1425 w 1425"/>
                    <a:gd name="T7" fmla="*/ 0 h 2850"/>
                    <a:gd name="T8" fmla="*/ 1425 w 1425"/>
                    <a:gd name="T9" fmla="*/ 1530 h 2850"/>
                    <a:gd name="T10" fmla="*/ 1425 w 1425"/>
                    <a:gd name="T11" fmla="*/ 2565 h 2850"/>
                    <a:gd name="T12" fmla="*/ 1005 w 1425"/>
                    <a:gd name="T13" fmla="*/ 2850 h 2850"/>
                    <a:gd name="T14" fmla="*/ 690 w 1425"/>
                    <a:gd name="T15" fmla="*/ 2850 h 2850"/>
                    <a:gd name="T16" fmla="*/ 0 w 1425"/>
                    <a:gd name="T17" fmla="*/ 2850 h 2850"/>
                    <a:gd name="T18" fmla="*/ 0 w 1425"/>
                    <a:gd name="T19" fmla="*/ 1515 h 2850"/>
                    <a:gd name="T20" fmla="*/ 0 w 1425"/>
                    <a:gd name="T21" fmla="*/ 285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5" h="2850">
                      <a:moveTo>
                        <a:pt x="0" y="285"/>
                      </a:moveTo>
                      <a:lnTo>
                        <a:pt x="435" y="0"/>
                      </a:lnTo>
                      <a:lnTo>
                        <a:pt x="705" y="0"/>
                      </a:lnTo>
                      <a:lnTo>
                        <a:pt x="1425" y="0"/>
                      </a:lnTo>
                      <a:lnTo>
                        <a:pt x="1425" y="1530"/>
                      </a:lnTo>
                      <a:lnTo>
                        <a:pt x="1425" y="2565"/>
                      </a:lnTo>
                      <a:lnTo>
                        <a:pt x="1005" y="2850"/>
                      </a:lnTo>
                      <a:lnTo>
                        <a:pt x="690" y="2850"/>
                      </a:lnTo>
                      <a:lnTo>
                        <a:pt x="0" y="2850"/>
                      </a:lnTo>
                      <a:lnTo>
                        <a:pt x="0" y="1515"/>
                      </a:lnTo>
                      <a:lnTo>
                        <a:pt x="0" y="285"/>
                      </a:lnTo>
                      <a:close/>
                    </a:path>
                  </a:pathLst>
                </a:custGeom>
                <a:solidFill>
                  <a:srgbClr val="FFFFFF"/>
                </a:solidFill>
                <a:ln>
                  <a:noFill/>
                </a:ln>
                <a:effectLst/>
                <a:extLst>
                  <a:ext uri="{91240B29-F687-4F45-9708-019B960494DF}">
                    <a14:hiddenLine xmlns:a14="http://schemas.microsoft.com/office/drawing/2010/main" w="158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22" name="Freeform 170"/>
                <p:cNvSpPr>
                  <a:spLocks noEditPoints="1"/>
                </p:cNvSpPr>
                <p:nvPr/>
              </p:nvSpPr>
              <p:spPr bwMode="auto">
                <a:xfrm>
                  <a:off x="5628" y="9905"/>
                  <a:ext cx="1425" cy="2850"/>
                </a:xfrm>
                <a:custGeom>
                  <a:avLst/>
                  <a:gdLst>
                    <a:gd name="T0" fmla="*/ 0 w 1425"/>
                    <a:gd name="T1" fmla="*/ 285 h 2850"/>
                    <a:gd name="T2" fmla="*/ 0 w 1425"/>
                    <a:gd name="T3" fmla="*/ 285 h 2850"/>
                    <a:gd name="T4" fmla="*/ 975 w 1425"/>
                    <a:gd name="T5" fmla="*/ 285 h 2850"/>
                    <a:gd name="T6" fmla="*/ 1425 w 1425"/>
                    <a:gd name="T7" fmla="*/ 0 h 2850"/>
                    <a:gd name="T8" fmla="*/ 0 w 1425"/>
                    <a:gd name="T9" fmla="*/ 285 h 2850"/>
                    <a:gd name="T10" fmla="*/ 0 w 1425"/>
                    <a:gd name="T11" fmla="*/ 285 h 2850"/>
                    <a:gd name="T12" fmla="*/ 975 w 1425"/>
                    <a:gd name="T13" fmla="*/ 285 h 2850"/>
                    <a:gd name="T14" fmla="*/ 975 w 1425"/>
                    <a:gd name="T15" fmla="*/ 705 h 2850"/>
                    <a:gd name="T16" fmla="*/ 975 w 1425"/>
                    <a:gd name="T17" fmla="*/ 2310 h 2850"/>
                    <a:gd name="T18" fmla="*/ 975 w 1425"/>
                    <a:gd name="T19" fmla="*/ 2850 h 2850"/>
                    <a:gd name="T20" fmla="*/ 0 w 1425"/>
                    <a:gd name="T21" fmla="*/ 285 h 2850"/>
                    <a:gd name="T22" fmla="*/ 75 w 1425"/>
                    <a:gd name="T23" fmla="*/ 405 h 2850"/>
                    <a:gd name="T24" fmla="*/ 885 w 1425"/>
                    <a:gd name="T25" fmla="*/ 405 h 2850"/>
                    <a:gd name="T26" fmla="*/ 885 w 1425"/>
                    <a:gd name="T27" fmla="*/ 465 h 2850"/>
                    <a:gd name="T28" fmla="*/ 75 w 1425"/>
                    <a:gd name="T29" fmla="*/ 465 h 2850"/>
                    <a:gd name="T30" fmla="*/ 75 w 1425"/>
                    <a:gd name="T31" fmla="*/ 405 h 2850"/>
                    <a:gd name="T32" fmla="*/ 75 w 1425"/>
                    <a:gd name="T33" fmla="*/ 585 h 2850"/>
                    <a:gd name="T34" fmla="*/ 885 w 1425"/>
                    <a:gd name="T35" fmla="*/ 585 h 2850"/>
                    <a:gd name="T36" fmla="*/ 885 w 1425"/>
                    <a:gd name="T37" fmla="*/ 645 h 2850"/>
                    <a:gd name="T38" fmla="*/ 75 w 1425"/>
                    <a:gd name="T39" fmla="*/ 645 h 2850"/>
                    <a:gd name="T40" fmla="*/ 75 w 1425"/>
                    <a:gd name="T41" fmla="*/ 585 h 2850"/>
                    <a:gd name="T42" fmla="*/ 75 w 1425"/>
                    <a:gd name="T43" fmla="*/ 780 h 2850"/>
                    <a:gd name="T44" fmla="*/ 885 w 1425"/>
                    <a:gd name="T45" fmla="*/ 780 h 2850"/>
                    <a:gd name="T46" fmla="*/ 885 w 1425"/>
                    <a:gd name="T47" fmla="*/ 840 h 2850"/>
                    <a:gd name="T48" fmla="*/ 75 w 1425"/>
                    <a:gd name="T49" fmla="*/ 840 h 2850"/>
                    <a:gd name="T50" fmla="*/ 75 w 1425"/>
                    <a:gd name="T51" fmla="*/ 780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5" h="2850">
                      <a:moveTo>
                        <a:pt x="0" y="285"/>
                      </a:moveTo>
                      <a:lnTo>
                        <a:pt x="0" y="285"/>
                      </a:lnTo>
                      <a:lnTo>
                        <a:pt x="975" y="285"/>
                      </a:lnTo>
                      <a:lnTo>
                        <a:pt x="1425" y="0"/>
                      </a:lnTo>
                      <a:lnTo>
                        <a:pt x="0" y="285"/>
                      </a:lnTo>
                      <a:close/>
                      <a:moveTo>
                        <a:pt x="0" y="285"/>
                      </a:moveTo>
                      <a:lnTo>
                        <a:pt x="975" y="285"/>
                      </a:lnTo>
                      <a:lnTo>
                        <a:pt x="975" y="705"/>
                      </a:lnTo>
                      <a:lnTo>
                        <a:pt x="975" y="2310"/>
                      </a:lnTo>
                      <a:lnTo>
                        <a:pt x="975" y="2850"/>
                      </a:lnTo>
                      <a:lnTo>
                        <a:pt x="0" y="285"/>
                      </a:lnTo>
                      <a:close/>
                      <a:moveTo>
                        <a:pt x="75" y="405"/>
                      </a:moveTo>
                      <a:lnTo>
                        <a:pt x="885" y="405"/>
                      </a:lnTo>
                      <a:lnTo>
                        <a:pt x="885" y="465"/>
                      </a:lnTo>
                      <a:lnTo>
                        <a:pt x="75" y="465"/>
                      </a:lnTo>
                      <a:lnTo>
                        <a:pt x="75" y="405"/>
                      </a:lnTo>
                      <a:close/>
                      <a:moveTo>
                        <a:pt x="75" y="585"/>
                      </a:moveTo>
                      <a:lnTo>
                        <a:pt x="885" y="585"/>
                      </a:lnTo>
                      <a:lnTo>
                        <a:pt x="885" y="645"/>
                      </a:lnTo>
                      <a:lnTo>
                        <a:pt x="75" y="645"/>
                      </a:lnTo>
                      <a:lnTo>
                        <a:pt x="75" y="585"/>
                      </a:lnTo>
                      <a:close/>
                      <a:moveTo>
                        <a:pt x="75" y="780"/>
                      </a:moveTo>
                      <a:lnTo>
                        <a:pt x="885" y="780"/>
                      </a:lnTo>
                      <a:lnTo>
                        <a:pt x="885" y="840"/>
                      </a:lnTo>
                      <a:lnTo>
                        <a:pt x="75" y="840"/>
                      </a:lnTo>
                      <a:lnTo>
                        <a:pt x="75" y="780"/>
                      </a:lnTo>
                      <a:close/>
                    </a:path>
                  </a:pathLst>
                </a:custGeom>
                <a:solidFill>
                  <a:srgbClr val="FFFFFF"/>
                </a:solidFill>
                <a:ln>
                  <a:noFill/>
                </a:ln>
                <a:effectLst/>
                <a:extLst>
                  <a:ext uri="{91240B29-F687-4F45-9708-019B960494DF}">
                    <a14:hiddenLine xmlns:a14="http://schemas.microsoft.com/office/drawing/2010/main" w="158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23" name="Freeform 171"/>
                <p:cNvSpPr>
                  <a:spLocks/>
                </p:cNvSpPr>
                <p:nvPr/>
              </p:nvSpPr>
              <p:spPr bwMode="auto">
                <a:xfrm>
                  <a:off x="5628" y="9905"/>
                  <a:ext cx="1425" cy="2850"/>
                </a:xfrm>
                <a:custGeom>
                  <a:avLst/>
                  <a:gdLst>
                    <a:gd name="T0" fmla="*/ 0 w 1425"/>
                    <a:gd name="T1" fmla="*/ 285 h 2850"/>
                    <a:gd name="T2" fmla="*/ 435 w 1425"/>
                    <a:gd name="T3" fmla="*/ 0 h 2850"/>
                    <a:gd name="T4" fmla="*/ 705 w 1425"/>
                    <a:gd name="T5" fmla="*/ 0 h 2850"/>
                    <a:gd name="T6" fmla="*/ 1425 w 1425"/>
                    <a:gd name="T7" fmla="*/ 0 h 2850"/>
                    <a:gd name="T8" fmla="*/ 1425 w 1425"/>
                    <a:gd name="T9" fmla="*/ 1530 h 2850"/>
                    <a:gd name="T10" fmla="*/ 1425 w 1425"/>
                    <a:gd name="T11" fmla="*/ 2565 h 2850"/>
                    <a:gd name="T12" fmla="*/ 1005 w 1425"/>
                    <a:gd name="T13" fmla="*/ 2850 h 2850"/>
                    <a:gd name="T14" fmla="*/ 690 w 1425"/>
                    <a:gd name="T15" fmla="*/ 2850 h 2850"/>
                    <a:gd name="T16" fmla="*/ 0 w 1425"/>
                    <a:gd name="T17" fmla="*/ 2850 h 2850"/>
                    <a:gd name="T18" fmla="*/ 0 w 1425"/>
                    <a:gd name="T19" fmla="*/ 1515 h 2850"/>
                    <a:gd name="T20" fmla="*/ 0 w 1425"/>
                    <a:gd name="T21" fmla="*/ 285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5" h="2850">
                      <a:moveTo>
                        <a:pt x="0" y="285"/>
                      </a:moveTo>
                      <a:lnTo>
                        <a:pt x="435" y="0"/>
                      </a:lnTo>
                      <a:lnTo>
                        <a:pt x="705" y="0"/>
                      </a:lnTo>
                      <a:lnTo>
                        <a:pt x="1425" y="0"/>
                      </a:lnTo>
                      <a:lnTo>
                        <a:pt x="1425" y="1530"/>
                      </a:lnTo>
                      <a:lnTo>
                        <a:pt x="1425" y="2565"/>
                      </a:lnTo>
                      <a:lnTo>
                        <a:pt x="1005" y="2850"/>
                      </a:lnTo>
                      <a:lnTo>
                        <a:pt x="690" y="2850"/>
                      </a:lnTo>
                      <a:lnTo>
                        <a:pt x="0" y="2850"/>
                      </a:lnTo>
                      <a:lnTo>
                        <a:pt x="0" y="1515"/>
                      </a:lnTo>
                      <a:lnTo>
                        <a:pt x="0" y="285"/>
                      </a:lnTo>
                      <a:close/>
                    </a:path>
                  </a:pathLst>
                </a:custGeom>
                <a:solidFill>
                  <a:srgbClr val="C9FFFF"/>
                </a:solidFill>
                <a:ln w="15875">
                  <a:solidFill>
                    <a:schemeClr val="accent2"/>
                  </a:solidFill>
                  <a:prstDash val="solid"/>
                  <a:round/>
                  <a:headEnd/>
                  <a:tailEnd/>
                </a:ln>
                <a:effectLst>
                  <a:outerShdw dist="35921" dir="2700000" algn="ctr" rotWithShape="0">
                    <a:srgbClr val="FF9933"/>
                  </a:outerShdw>
                </a:effectLst>
              </p:spPr>
              <p:txBody>
                <a:bodyPr/>
                <a:lstStyle/>
                <a:p>
                  <a:endParaRPr lang="ru-RU"/>
                </a:p>
              </p:txBody>
            </p:sp>
            <p:sp>
              <p:nvSpPr>
                <p:cNvPr id="1226924" name="Freeform 172"/>
                <p:cNvSpPr>
                  <a:spLocks/>
                </p:cNvSpPr>
                <p:nvPr/>
              </p:nvSpPr>
              <p:spPr bwMode="auto">
                <a:xfrm>
                  <a:off x="5628" y="9905"/>
                  <a:ext cx="1425" cy="285"/>
                </a:xfrm>
                <a:custGeom>
                  <a:avLst/>
                  <a:gdLst>
                    <a:gd name="T0" fmla="*/ 0 w 1425"/>
                    <a:gd name="T1" fmla="*/ 285 h 285"/>
                    <a:gd name="T2" fmla="*/ 0 w 1425"/>
                    <a:gd name="T3" fmla="*/ 285 h 285"/>
                    <a:gd name="T4" fmla="*/ 975 w 1425"/>
                    <a:gd name="T5" fmla="*/ 285 h 285"/>
                    <a:gd name="T6" fmla="*/ 1425 w 1425"/>
                    <a:gd name="T7" fmla="*/ 0 h 285"/>
                  </a:gdLst>
                  <a:ahLst/>
                  <a:cxnLst>
                    <a:cxn ang="0">
                      <a:pos x="T0" y="T1"/>
                    </a:cxn>
                    <a:cxn ang="0">
                      <a:pos x="T2" y="T3"/>
                    </a:cxn>
                    <a:cxn ang="0">
                      <a:pos x="T4" y="T5"/>
                    </a:cxn>
                    <a:cxn ang="0">
                      <a:pos x="T6" y="T7"/>
                    </a:cxn>
                  </a:cxnLst>
                  <a:rect l="0" t="0" r="r" b="b"/>
                  <a:pathLst>
                    <a:path w="1425" h="285">
                      <a:moveTo>
                        <a:pt x="0" y="285"/>
                      </a:moveTo>
                      <a:lnTo>
                        <a:pt x="0" y="285"/>
                      </a:lnTo>
                      <a:lnTo>
                        <a:pt x="975" y="285"/>
                      </a:lnTo>
                      <a:lnTo>
                        <a:pt x="1425" y="0"/>
                      </a:lnTo>
                    </a:path>
                  </a:pathLst>
                </a:custGeom>
                <a:solidFill>
                  <a:srgbClr val="C9FFFF"/>
                </a:solidFill>
                <a:ln w="15875">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25" name="Freeform 173"/>
                <p:cNvSpPr>
                  <a:spLocks/>
                </p:cNvSpPr>
                <p:nvPr/>
              </p:nvSpPr>
              <p:spPr bwMode="auto">
                <a:xfrm>
                  <a:off x="5628" y="10190"/>
                  <a:ext cx="975" cy="2565"/>
                </a:xfrm>
                <a:custGeom>
                  <a:avLst/>
                  <a:gdLst>
                    <a:gd name="T0" fmla="*/ 0 w 975"/>
                    <a:gd name="T1" fmla="*/ 0 h 2565"/>
                    <a:gd name="T2" fmla="*/ 975 w 975"/>
                    <a:gd name="T3" fmla="*/ 0 h 2565"/>
                    <a:gd name="T4" fmla="*/ 975 w 975"/>
                    <a:gd name="T5" fmla="*/ 420 h 2565"/>
                    <a:gd name="T6" fmla="*/ 975 w 975"/>
                    <a:gd name="T7" fmla="*/ 2025 h 2565"/>
                    <a:gd name="T8" fmla="*/ 975 w 975"/>
                    <a:gd name="T9" fmla="*/ 2565 h 2565"/>
                  </a:gdLst>
                  <a:ahLst/>
                  <a:cxnLst>
                    <a:cxn ang="0">
                      <a:pos x="T0" y="T1"/>
                    </a:cxn>
                    <a:cxn ang="0">
                      <a:pos x="T2" y="T3"/>
                    </a:cxn>
                    <a:cxn ang="0">
                      <a:pos x="T4" y="T5"/>
                    </a:cxn>
                    <a:cxn ang="0">
                      <a:pos x="T6" y="T7"/>
                    </a:cxn>
                    <a:cxn ang="0">
                      <a:pos x="T8" y="T9"/>
                    </a:cxn>
                  </a:cxnLst>
                  <a:rect l="0" t="0" r="r" b="b"/>
                  <a:pathLst>
                    <a:path w="975" h="2565">
                      <a:moveTo>
                        <a:pt x="0" y="0"/>
                      </a:moveTo>
                      <a:lnTo>
                        <a:pt x="975" y="0"/>
                      </a:lnTo>
                      <a:lnTo>
                        <a:pt x="975" y="420"/>
                      </a:lnTo>
                      <a:lnTo>
                        <a:pt x="975" y="2025"/>
                      </a:lnTo>
                      <a:lnTo>
                        <a:pt x="975" y="2565"/>
                      </a:lnTo>
                    </a:path>
                  </a:pathLst>
                </a:custGeom>
                <a:solidFill>
                  <a:srgbClr val="C9FFFF"/>
                </a:solidFill>
                <a:ln w="15875">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26" name="Rectangle 174"/>
                <p:cNvSpPr>
                  <a:spLocks noChangeArrowheads="1"/>
                </p:cNvSpPr>
                <p:nvPr/>
              </p:nvSpPr>
              <p:spPr bwMode="auto">
                <a:xfrm>
                  <a:off x="5703" y="10310"/>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27" name="Rectangle 175"/>
                <p:cNvSpPr>
                  <a:spLocks noChangeArrowheads="1"/>
                </p:cNvSpPr>
                <p:nvPr/>
              </p:nvSpPr>
              <p:spPr bwMode="auto">
                <a:xfrm>
                  <a:off x="5703" y="10490"/>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28" name="Rectangle 176"/>
                <p:cNvSpPr>
                  <a:spLocks noChangeArrowheads="1"/>
                </p:cNvSpPr>
                <p:nvPr/>
              </p:nvSpPr>
              <p:spPr bwMode="auto">
                <a:xfrm>
                  <a:off x="5703" y="10685"/>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1226929" name="Group 177"/>
              <p:cNvGrpSpPr>
                <a:grpSpLocks/>
              </p:cNvGrpSpPr>
              <p:nvPr/>
            </p:nvGrpSpPr>
            <p:grpSpPr bwMode="auto">
              <a:xfrm>
                <a:off x="2916" y="5751"/>
                <a:ext cx="228" cy="342"/>
                <a:chOff x="2289" y="4497"/>
                <a:chExt cx="456" cy="684"/>
              </a:xfrm>
            </p:grpSpPr>
            <p:sp>
              <p:nvSpPr>
                <p:cNvPr id="1226930" name="Line 178"/>
                <p:cNvSpPr>
                  <a:spLocks noChangeShapeType="1"/>
                </p:cNvSpPr>
                <p:nvPr/>
              </p:nvSpPr>
              <p:spPr bwMode="auto">
                <a:xfrm flipV="1">
                  <a:off x="2517" y="4497"/>
                  <a:ext cx="1" cy="684"/>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1226931" name="Group 179"/>
                <p:cNvGrpSpPr>
                  <a:grpSpLocks/>
                </p:cNvGrpSpPr>
                <p:nvPr/>
              </p:nvGrpSpPr>
              <p:grpSpPr bwMode="auto">
                <a:xfrm>
                  <a:off x="2289" y="4611"/>
                  <a:ext cx="456" cy="456"/>
                  <a:chOff x="1786" y="4782"/>
                  <a:chExt cx="273" cy="244"/>
                </a:xfrm>
              </p:grpSpPr>
              <p:sp>
                <p:nvSpPr>
                  <p:cNvPr id="1226932" name="Freeform 180"/>
                  <p:cNvSpPr>
                    <a:spLocks/>
                  </p:cNvSpPr>
                  <p:nvPr/>
                </p:nvSpPr>
                <p:spPr bwMode="auto">
                  <a:xfrm>
                    <a:off x="1786" y="4782"/>
                    <a:ext cx="273" cy="244"/>
                  </a:xfrm>
                  <a:custGeom>
                    <a:avLst/>
                    <a:gdLst>
                      <a:gd name="T0" fmla="*/ 5 w 1912"/>
                      <a:gd name="T1" fmla="*/ 876 h 1953"/>
                      <a:gd name="T2" fmla="*/ 30 w 1912"/>
                      <a:gd name="T3" fmla="*/ 733 h 1953"/>
                      <a:gd name="T4" fmla="*/ 74 w 1912"/>
                      <a:gd name="T5" fmla="*/ 596 h 1953"/>
                      <a:gd name="T6" fmla="*/ 138 w 1912"/>
                      <a:gd name="T7" fmla="*/ 470 h 1953"/>
                      <a:gd name="T8" fmla="*/ 218 w 1912"/>
                      <a:gd name="T9" fmla="*/ 355 h 1953"/>
                      <a:gd name="T10" fmla="*/ 313 w 1912"/>
                      <a:gd name="T11" fmla="*/ 254 h 1953"/>
                      <a:gd name="T12" fmla="*/ 422 w 1912"/>
                      <a:gd name="T13" fmla="*/ 167 h 1953"/>
                      <a:gd name="T14" fmla="*/ 541 w 1912"/>
                      <a:gd name="T15" fmla="*/ 96 h 1953"/>
                      <a:gd name="T16" fmla="*/ 672 w 1912"/>
                      <a:gd name="T17" fmla="*/ 44 h 1953"/>
                      <a:gd name="T18" fmla="*/ 810 w 1912"/>
                      <a:gd name="T19" fmla="*/ 11 h 1953"/>
                      <a:gd name="T20" fmla="*/ 956 w 1912"/>
                      <a:gd name="T21" fmla="*/ 0 h 1953"/>
                      <a:gd name="T22" fmla="*/ 1102 w 1912"/>
                      <a:gd name="T23" fmla="*/ 11 h 1953"/>
                      <a:gd name="T24" fmla="*/ 1240 w 1912"/>
                      <a:gd name="T25" fmla="*/ 44 h 1953"/>
                      <a:gd name="T26" fmla="*/ 1370 w 1912"/>
                      <a:gd name="T27" fmla="*/ 96 h 1953"/>
                      <a:gd name="T28" fmla="*/ 1490 w 1912"/>
                      <a:gd name="T29" fmla="*/ 167 h 1953"/>
                      <a:gd name="T30" fmla="*/ 1599 w 1912"/>
                      <a:gd name="T31" fmla="*/ 254 h 1953"/>
                      <a:gd name="T32" fmla="*/ 1694 w 1912"/>
                      <a:gd name="T33" fmla="*/ 355 h 1953"/>
                      <a:gd name="T34" fmla="*/ 1774 w 1912"/>
                      <a:gd name="T35" fmla="*/ 470 h 1953"/>
                      <a:gd name="T36" fmla="*/ 1838 w 1912"/>
                      <a:gd name="T37" fmla="*/ 596 h 1953"/>
                      <a:gd name="T38" fmla="*/ 1882 w 1912"/>
                      <a:gd name="T39" fmla="*/ 733 h 1953"/>
                      <a:gd name="T40" fmla="*/ 1907 w 1912"/>
                      <a:gd name="T41" fmla="*/ 876 h 1953"/>
                      <a:gd name="T42" fmla="*/ 1912 w 1912"/>
                      <a:gd name="T43" fmla="*/ 976 h 1953"/>
                      <a:gd name="T44" fmla="*/ 1901 w 1912"/>
                      <a:gd name="T45" fmla="*/ 1125 h 1953"/>
                      <a:gd name="T46" fmla="*/ 1869 w 1912"/>
                      <a:gd name="T47" fmla="*/ 1267 h 1953"/>
                      <a:gd name="T48" fmla="*/ 1818 w 1912"/>
                      <a:gd name="T49" fmla="*/ 1400 h 1953"/>
                      <a:gd name="T50" fmla="*/ 1748 w 1912"/>
                      <a:gd name="T51" fmla="*/ 1522 h 1953"/>
                      <a:gd name="T52" fmla="*/ 1663 w 1912"/>
                      <a:gd name="T53" fmla="*/ 1633 h 1953"/>
                      <a:gd name="T54" fmla="*/ 1564 w 1912"/>
                      <a:gd name="T55" fmla="*/ 1730 h 1953"/>
                      <a:gd name="T56" fmla="*/ 1452 w 1912"/>
                      <a:gd name="T57" fmla="*/ 1811 h 1953"/>
                      <a:gd name="T58" fmla="*/ 1328 w 1912"/>
                      <a:gd name="T59" fmla="*/ 1876 h 1953"/>
                      <a:gd name="T60" fmla="*/ 1195 w 1912"/>
                      <a:gd name="T61" fmla="*/ 1922 h 1953"/>
                      <a:gd name="T62" fmla="*/ 1053 w 1912"/>
                      <a:gd name="T63" fmla="*/ 1948 h 1953"/>
                      <a:gd name="T64" fmla="*/ 906 w 1912"/>
                      <a:gd name="T65" fmla="*/ 1952 h 1953"/>
                      <a:gd name="T66" fmla="*/ 763 w 1912"/>
                      <a:gd name="T67" fmla="*/ 1933 h 1953"/>
                      <a:gd name="T68" fmla="*/ 627 w 1912"/>
                      <a:gd name="T69" fmla="*/ 1894 h 1953"/>
                      <a:gd name="T70" fmla="*/ 500 w 1912"/>
                      <a:gd name="T71" fmla="*/ 1835 h 1953"/>
                      <a:gd name="T72" fmla="*/ 384 w 1912"/>
                      <a:gd name="T73" fmla="*/ 1759 h 1953"/>
                      <a:gd name="T74" fmla="*/ 280 w 1912"/>
                      <a:gd name="T75" fmla="*/ 1667 h 1953"/>
                      <a:gd name="T76" fmla="*/ 190 w 1912"/>
                      <a:gd name="T77" fmla="*/ 1560 h 1953"/>
                      <a:gd name="T78" fmla="*/ 115 w 1912"/>
                      <a:gd name="T79" fmla="*/ 1441 h 1953"/>
                      <a:gd name="T80" fmla="*/ 57 w 1912"/>
                      <a:gd name="T81" fmla="*/ 1312 h 1953"/>
                      <a:gd name="T82" fmla="*/ 19 w 1912"/>
                      <a:gd name="T83" fmla="*/ 1173 h 1953"/>
                      <a:gd name="T84" fmla="*/ 1 w 1912"/>
                      <a:gd name="T85" fmla="*/ 1027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12" h="1953">
                        <a:moveTo>
                          <a:pt x="0" y="976"/>
                        </a:moveTo>
                        <a:lnTo>
                          <a:pt x="1" y="926"/>
                        </a:lnTo>
                        <a:lnTo>
                          <a:pt x="5" y="876"/>
                        </a:lnTo>
                        <a:lnTo>
                          <a:pt x="11" y="828"/>
                        </a:lnTo>
                        <a:lnTo>
                          <a:pt x="19" y="780"/>
                        </a:lnTo>
                        <a:lnTo>
                          <a:pt x="30" y="733"/>
                        </a:lnTo>
                        <a:lnTo>
                          <a:pt x="42" y="686"/>
                        </a:lnTo>
                        <a:lnTo>
                          <a:pt x="57" y="641"/>
                        </a:lnTo>
                        <a:lnTo>
                          <a:pt x="74" y="596"/>
                        </a:lnTo>
                        <a:lnTo>
                          <a:pt x="94" y="553"/>
                        </a:lnTo>
                        <a:lnTo>
                          <a:pt x="115" y="512"/>
                        </a:lnTo>
                        <a:lnTo>
                          <a:pt x="138" y="470"/>
                        </a:lnTo>
                        <a:lnTo>
                          <a:pt x="163" y="431"/>
                        </a:lnTo>
                        <a:lnTo>
                          <a:pt x="190" y="393"/>
                        </a:lnTo>
                        <a:lnTo>
                          <a:pt x="218" y="355"/>
                        </a:lnTo>
                        <a:lnTo>
                          <a:pt x="248" y="320"/>
                        </a:lnTo>
                        <a:lnTo>
                          <a:pt x="280" y="286"/>
                        </a:lnTo>
                        <a:lnTo>
                          <a:pt x="313" y="254"/>
                        </a:lnTo>
                        <a:lnTo>
                          <a:pt x="348" y="223"/>
                        </a:lnTo>
                        <a:lnTo>
                          <a:pt x="384" y="194"/>
                        </a:lnTo>
                        <a:lnTo>
                          <a:pt x="422" y="167"/>
                        </a:lnTo>
                        <a:lnTo>
                          <a:pt x="460" y="142"/>
                        </a:lnTo>
                        <a:lnTo>
                          <a:pt x="500" y="118"/>
                        </a:lnTo>
                        <a:lnTo>
                          <a:pt x="541" y="96"/>
                        </a:lnTo>
                        <a:lnTo>
                          <a:pt x="584" y="77"/>
                        </a:lnTo>
                        <a:lnTo>
                          <a:pt x="627" y="59"/>
                        </a:lnTo>
                        <a:lnTo>
                          <a:pt x="672" y="44"/>
                        </a:lnTo>
                        <a:lnTo>
                          <a:pt x="717" y="31"/>
                        </a:lnTo>
                        <a:lnTo>
                          <a:pt x="763" y="20"/>
                        </a:lnTo>
                        <a:lnTo>
                          <a:pt x="810" y="11"/>
                        </a:lnTo>
                        <a:lnTo>
                          <a:pt x="858" y="5"/>
                        </a:lnTo>
                        <a:lnTo>
                          <a:pt x="906" y="1"/>
                        </a:lnTo>
                        <a:lnTo>
                          <a:pt x="956" y="0"/>
                        </a:lnTo>
                        <a:lnTo>
                          <a:pt x="1006" y="1"/>
                        </a:lnTo>
                        <a:lnTo>
                          <a:pt x="1053" y="5"/>
                        </a:lnTo>
                        <a:lnTo>
                          <a:pt x="1102" y="11"/>
                        </a:lnTo>
                        <a:lnTo>
                          <a:pt x="1148" y="20"/>
                        </a:lnTo>
                        <a:lnTo>
                          <a:pt x="1195" y="31"/>
                        </a:lnTo>
                        <a:lnTo>
                          <a:pt x="1240" y="44"/>
                        </a:lnTo>
                        <a:lnTo>
                          <a:pt x="1285" y="59"/>
                        </a:lnTo>
                        <a:lnTo>
                          <a:pt x="1328" y="77"/>
                        </a:lnTo>
                        <a:lnTo>
                          <a:pt x="1370" y="96"/>
                        </a:lnTo>
                        <a:lnTo>
                          <a:pt x="1411" y="118"/>
                        </a:lnTo>
                        <a:lnTo>
                          <a:pt x="1452" y="142"/>
                        </a:lnTo>
                        <a:lnTo>
                          <a:pt x="1490" y="167"/>
                        </a:lnTo>
                        <a:lnTo>
                          <a:pt x="1528" y="194"/>
                        </a:lnTo>
                        <a:lnTo>
                          <a:pt x="1564" y="223"/>
                        </a:lnTo>
                        <a:lnTo>
                          <a:pt x="1599" y="254"/>
                        </a:lnTo>
                        <a:lnTo>
                          <a:pt x="1632" y="286"/>
                        </a:lnTo>
                        <a:lnTo>
                          <a:pt x="1663" y="320"/>
                        </a:lnTo>
                        <a:lnTo>
                          <a:pt x="1694" y="355"/>
                        </a:lnTo>
                        <a:lnTo>
                          <a:pt x="1722" y="393"/>
                        </a:lnTo>
                        <a:lnTo>
                          <a:pt x="1748" y="431"/>
                        </a:lnTo>
                        <a:lnTo>
                          <a:pt x="1774" y="470"/>
                        </a:lnTo>
                        <a:lnTo>
                          <a:pt x="1797" y="512"/>
                        </a:lnTo>
                        <a:lnTo>
                          <a:pt x="1818" y="553"/>
                        </a:lnTo>
                        <a:lnTo>
                          <a:pt x="1838" y="596"/>
                        </a:lnTo>
                        <a:lnTo>
                          <a:pt x="1854" y="641"/>
                        </a:lnTo>
                        <a:lnTo>
                          <a:pt x="1869" y="686"/>
                        </a:lnTo>
                        <a:lnTo>
                          <a:pt x="1882" y="733"/>
                        </a:lnTo>
                        <a:lnTo>
                          <a:pt x="1893" y="780"/>
                        </a:lnTo>
                        <a:lnTo>
                          <a:pt x="1901" y="828"/>
                        </a:lnTo>
                        <a:lnTo>
                          <a:pt x="1907" y="876"/>
                        </a:lnTo>
                        <a:lnTo>
                          <a:pt x="1911" y="926"/>
                        </a:lnTo>
                        <a:lnTo>
                          <a:pt x="1912" y="976"/>
                        </a:lnTo>
                        <a:lnTo>
                          <a:pt x="1912" y="976"/>
                        </a:lnTo>
                        <a:lnTo>
                          <a:pt x="1911" y="1027"/>
                        </a:lnTo>
                        <a:lnTo>
                          <a:pt x="1907" y="1077"/>
                        </a:lnTo>
                        <a:lnTo>
                          <a:pt x="1901" y="1125"/>
                        </a:lnTo>
                        <a:lnTo>
                          <a:pt x="1893" y="1173"/>
                        </a:lnTo>
                        <a:lnTo>
                          <a:pt x="1882" y="1220"/>
                        </a:lnTo>
                        <a:lnTo>
                          <a:pt x="1869" y="1267"/>
                        </a:lnTo>
                        <a:lnTo>
                          <a:pt x="1854" y="1312"/>
                        </a:lnTo>
                        <a:lnTo>
                          <a:pt x="1838" y="1357"/>
                        </a:lnTo>
                        <a:lnTo>
                          <a:pt x="1818" y="1400"/>
                        </a:lnTo>
                        <a:lnTo>
                          <a:pt x="1797" y="1441"/>
                        </a:lnTo>
                        <a:lnTo>
                          <a:pt x="1774" y="1483"/>
                        </a:lnTo>
                        <a:lnTo>
                          <a:pt x="1748" y="1522"/>
                        </a:lnTo>
                        <a:lnTo>
                          <a:pt x="1722" y="1560"/>
                        </a:lnTo>
                        <a:lnTo>
                          <a:pt x="1694" y="1597"/>
                        </a:lnTo>
                        <a:lnTo>
                          <a:pt x="1663" y="1633"/>
                        </a:lnTo>
                        <a:lnTo>
                          <a:pt x="1632" y="1667"/>
                        </a:lnTo>
                        <a:lnTo>
                          <a:pt x="1599" y="1699"/>
                        </a:lnTo>
                        <a:lnTo>
                          <a:pt x="1564" y="1730"/>
                        </a:lnTo>
                        <a:lnTo>
                          <a:pt x="1528" y="1759"/>
                        </a:lnTo>
                        <a:lnTo>
                          <a:pt x="1490" y="1787"/>
                        </a:lnTo>
                        <a:lnTo>
                          <a:pt x="1452" y="1811"/>
                        </a:lnTo>
                        <a:lnTo>
                          <a:pt x="1411" y="1835"/>
                        </a:lnTo>
                        <a:lnTo>
                          <a:pt x="1370" y="1857"/>
                        </a:lnTo>
                        <a:lnTo>
                          <a:pt x="1328" y="1876"/>
                        </a:lnTo>
                        <a:lnTo>
                          <a:pt x="1285" y="1894"/>
                        </a:lnTo>
                        <a:lnTo>
                          <a:pt x="1240" y="1908"/>
                        </a:lnTo>
                        <a:lnTo>
                          <a:pt x="1195" y="1922"/>
                        </a:lnTo>
                        <a:lnTo>
                          <a:pt x="1148" y="1933"/>
                        </a:lnTo>
                        <a:lnTo>
                          <a:pt x="1102" y="1942"/>
                        </a:lnTo>
                        <a:lnTo>
                          <a:pt x="1053" y="1948"/>
                        </a:lnTo>
                        <a:lnTo>
                          <a:pt x="1006" y="1952"/>
                        </a:lnTo>
                        <a:lnTo>
                          <a:pt x="956" y="1953"/>
                        </a:lnTo>
                        <a:lnTo>
                          <a:pt x="906" y="1952"/>
                        </a:lnTo>
                        <a:lnTo>
                          <a:pt x="858" y="1948"/>
                        </a:lnTo>
                        <a:lnTo>
                          <a:pt x="810" y="1942"/>
                        </a:lnTo>
                        <a:lnTo>
                          <a:pt x="763" y="1933"/>
                        </a:lnTo>
                        <a:lnTo>
                          <a:pt x="717" y="1922"/>
                        </a:lnTo>
                        <a:lnTo>
                          <a:pt x="672" y="1908"/>
                        </a:lnTo>
                        <a:lnTo>
                          <a:pt x="627" y="1894"/>
                        </a:lnTo>
                        <a:lnTo>
                          <a:pt x="584" y="1876"/>
                        </a:lnTo>
                        <a:lnTo>
                          <a:pt x="541" y="1857"/>
                        </a:lnTo>
                        <a:lnTo>
                          <a:pt x="500" y="1835"/>
                        </a:lnTo>
                        <a:lnTo>
                          <a:pt x="460" y="1811"/>
                        </a:lnTo>
                        <a:lnTo>
                          <a:pt x="422" y="1787"/>
                        </a:lnTo>
                        <a:lnTo>
                          <a:pt x="384" y="1759"/>
                        </a:lnTo>
                        <a:lnTo>
                          <a:pt x="348" y="1730"/>
                        </a:lnTo>
                        <a:lnTo>
                          <a:pt x="313" y="1699"/>
                        </a:lnTo>
                        <a:lnTo>
                          <a:pt x="280" y="1667"/>
                        </a:lnTo>
                        <a:lnTo>
                          <a:pt x="248" y="1633"/>
                        </a:lnTo>
                        <a:lnTo>
                          <a:pt x="218" y="1597"/>
                        </a:lnTo>
                        <a:lnTo>
                          <a:pt x="190" y="1560"/>
                        </a:lnTo>
                        <a:lnTo>
                          <a:pt x="163" y="1522"/>
                        </a:lnTo>
                        <a:lnTo>
                          <a:pt x="138" y="1483"/>
                        </a:lnTo>
                        <a:lnTo>
                          <a:pt x="115" y="1441"/>
                        </a:lnTo>
                        <a:lnTo>
                          <a:pt x="94" y="1400"/>
                        </a:lnTo>
                        <a:lnTo>
                          <a:pt x="74" y="1357"/>
                        </a:lnTo>
                        <a:lnTo>
                          <a:pt x="57" y="1312"/>
                        </a:lnTo>
                        <a:lnTo>
                          <a:pt x="42" y="1267"/>
                        </a:lnTo>
                        <a:lnTo>
                          <a:pt x="30" y="1220"/>
                        </a:lnTo>
                        <a:lnTo>
                          <a:pt x="19" y="1173"/>
                        </a:lnTo>
                        <a:lnTo>
                          <a:pt x="11" y="1125"/>
                        </a:lnTo>
                        <a:lnTo>
                          <a:pt x="5" y="1077"/>
                        </a:lnTo>
                        <a:lnTo>
                          <a:pt x="1" y="1027"/>
                        </a:lnTo>
                        <a:lnTo>
                          <a:pt x="0" y="976"/>
                        </a:lnTo>
                      </a:path>
                    </a:pathLst>
                  </a:custGeom>
                  <a:solidFill>
                    <a:srgbClr val="FFFF66"/>
                  </a:solidFill>
                  <a:ln w="6350" cmpd="sng">
                    <a:solidFill>
                      <a:srgbClr val="FF3399"/>
                    </a:solidFill>
                    <a:prstDash val="solid"/>
                    <a:round/>
                    <a:headEnd/>
                    <a:tailEnd/>
                  </a:ln>
                </p:spPr>
                <p:txBody>
                  <a:bodyPr/>
                  <a:lstStyle/>
                  <a:p>
                    <a:endParaRPr lang="ru-RU"/>
                  </a:p>
                </p:txBody>
              </p:sp>
              <p:sp>
                <p:nvSpPr>
                  <p:cNvPr id="1226933" name="Freeform 181"/>
                  <p:cNvSpPr>
                    <a:spLocks/>
                  </p:cNvSpPr>
                  <p:nvPr/>
                </p:nvSpPr>
                <p:spPr bwMode="auto">
                  <a:xfrm>
                    <a:off x="1805" y="4800"/>
                    <a:ext cx="235" cy="209"/>
                  </a:xfrm>
                  <a:custGeom>
                    <a:avLst/>
                    <a:gdLst>
                      <a:gd name="T0" fmla="*/ 4 w 1644"/>
                      <a:gd name="T1" fmla="*/ 754 h 1679"/>
                      <a:gd name="T2" fmla="*/ 25 w 1644"/>
                      <a:gd name="T3" fmla="*/ 630 h 1679"/>
                      <a:gd name="T4" fmla="*/ 65 w 1644"/>
                      <a:gd name="T5" fmla="*/ 513 h 1679"/>
                      <a:gd name="T6" fmla="*/ 119 w 1644"/>
                      <a:gd name="T7" fmla="*/ 404 h 1679"/>
                      <a:gd name="T8" fmla="*/ 187 w 1644"/>
                      <a:gd name="T9" fmla="*/ 306 h 1679"/>
                      <a:gd name="T10" fmla="*/ 269 w 1644"/>
                      <a:gd name="T11" fmla="*/ 218 h 1679"/>
                      <a:gd name="T12" fmla="*/ 363 w 1644"/>
                      <a:gd name="T13" fmla="*/ 144 h 1679"/>
                      <a:gd name="T14" fmla="*/ 466 w 1644"/>
                      <a:gd name="T15" fmla="*/ 83 h 1679"/>
                      <a:gd name="T16" fmla="*/ 577 w 1644"/>
                      <a:gd name="T17" fmla="*/ 39 h 1679"/>
                      <a:gd name="T18" fmla="*/ 696 w 1644"/>
                      <a:gd name="T19" fmla="*/ 10 h 1679"/>
                      <a:gd name="T20" fmla="*/ 822 w 1644"/>
                      <a:gd name="T21" fmla="*/ 0 h 1679"/>
                      <a:gd name="T22" fmla="*/ 947 w 1644"/>
                      <a:gd name="T23" fmla="*/ 10 h 1679"/>
                      <a:gd name="T24" fmla="*/ 1066 w 1644"/>
                      <a:gd name="T25" fmla="*/ 39 h 1679"/>
                      <a:gd name="T26" fmla="*/ 1178 w 1644"/>
                      <a:gd name="T27" fmla="*/ 83 h 1679"/>
                      <a:gd name="T28" fmla="*/ 1281 w 1644"/>
                      <a:gd name="T29" fmla="*/ 144 h 1679"/>
                      <a:gd name="T30" fmla="*/ 1375 w 1644"/>
                      <a:gd name="T31" fmla="*/ 218 h 1679"/>
                      <a:gd name="T32" fmla="*/ 1456 w 1644"/>
                      <a:gd name="T33" fmla="*/ 305 h 1679"/>
                      <a:gd name="T34" fmla="*/ 1524 w 1644"/>
                      <a:gd name="T35" fmla="*/ 404 h 1679"/>
                      <a:gd name="T36" fmla="*/ 1579 w 1644"/>
                      <a:gd name="T37" fmla="*/ 513 h 1679"/>
                      <a:gd name="T38" fmla="*/ 1617 w 1644"/>
                      <a:gd name="T39" fmla="*/ 630 h 1679"/>
                      <a:gd name="T40" fmla="*/ 1640 w 1644"/>
                      <a:gd name="T41" fmla="*/ 754 h 1679"/>
                      <a:gd name="T42" fmla="*/ 1644 w 1644"/>
                      <a:gd name="T43" fmla="*/ 839 h 1679"/>
                      <a:gd name="T44" fmla="*/ 1635 w 1644"/>
                      <a:gd name="T45" fmla="*/ 968 h 1679"/>
                      <a:gd name="T46" fmla="*/ 1606 w 1644"/>
                      <a:gd name="T47" fmla="*/ 1090 h 1679"/>
                      <a:gd name="T48" fmla="*/ 1563 w 1644"/>
                      <a:gd name="T49" fmla="*/ 1203 h 1679"/>
                      <a:gd name="T50" fmla="*/ 1503 w 1644"/>
                      <a:gd name="T51" fmla="*/ 1309 h 1679"/>
                      <a:gd name="T52" fmla="*/ 1430 w 1644"/>
                      <a:gd name="T53" fmla="*/ 1404 h 1679"/>
                      <a:gd name="T54" fmla="*/ 1344 w 1644"/>
                      <a:gd name="T55" fmla="*/ 1487 h 1679"/>
                      <a:gd name="T56" fmla="*/ 1248 w 1644"/>
                      <a:gd name="T57" fmla="*/ 1557 h 1679"/>
                      <a:gd name="T58" fmla="*/ 1142 w 1644"/>
                      <a:gd name="T59" fmla="*/ 1612 h 1679"/>
                      <a:gd name="T60" fmla="*/ 1027 w 1644"/>
                      <a:gd name="T61" fmla="*/ 1652 h 1679"/>
                      <a:gd name="T62" fmla="*/ 906 w 1644"/>
                      <a:gd name="T63" fmla="*/ 1674 h 1679"/>
                      <a:gd name="T64" fmla="*/ 779 w 1644"/>
                      <a:gd name="T65" fmla="*/ 1677 h 1679"/>
                      <a:gd name="T66" fmla="*/ 656 w 1644"/>
                      <a:gd name="T67" fmla="*/ 1662 h 1679"/>
                      <a:gd name="T68" fmla="*/ 540 w 1644"/>
                      <a:gd name="T69" fmla="*/ 1628 h 1679"/>
                      <a:gd name="T70" fmla="*/ 430 w 1644"/>
                      <a:gd name="T71" fmla="*/ 1577 h 1679"/>
                      <a:gd name="T72" fmla="*/ 330 w 1644"/>
                      <a:gd name="T73" fmla="*/ 1512 h 1679"/>
                      <a:gd name="T74" fmla="*/ 241 w 1644"/>
                      <a:gd name="T75" fmla="*/ 1433 h 1679"/>
                      <a:gd name="T76" fmla="*/ 163 w 1644"/>
                      <a:gd name="T77" fmla="*/ 1342 h 1679"/>
                      <a:gd name="T78" fmla="*/ 99 w 1644"/>
                      <a:gd name="T79" fmla="*/ 1239 h 1679"/>
                      <a:gd name="T80" fmla="*/ 50 w 1644"/>
                      <a:gd name="T81" fmla="*/ 1128 h 1679"/>
                      <a:gd name="T82" fmla="*/ 16 w 1644"/>
                      <a:gd name="T83" fmla="*/ 1009 h 1679"/>
                      <a:gd name="T84" fmla="*/ 1 w 1644"/>
                      <a:gd name="T85" fmla="*/ 883 h 1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4" h="1679">
                        <a:moveTo>
                          <a:pt x="0" y="839"/>
                        </a:moveTo>
                        <a:lnTo>
                          <a:pt x="1" y="796"/>
                        </a:lnTo>
                        <a:lnTo>
                          <a:pt x="4" y="754"/>
                        </a:lnTo>
                        <a:lnTo>
                          <a:pt x="9" y="711"/>
                        </a:lnTo>
                        <a:lnTo>
                          <a:pt x="16" y="670"/>
                        </a:lnTo>
                        <a:lnTo>
                          <a:pt x="25" y="630"/>
                        </a:lnTo>
                        <a:lnTo>
                          <a:pt x="37" y="590"/>
                        </a:lnTo>
                        <a:lnTo>
                          <a:pt x="50" y="551"/>
                        </a:lnTo>
                        <a:lnTo>
                          <a:pt x="65" y="513"/>
                        </a:lnTo>
                        <a:lnTo>
                          <a:pt x="81" y="476"/>
                        </a:lnTo>
                        <a:lnTo>
                          <a:pt x="99" y="440"/>
                        </a:lnTo>
                        <a:lnTo>
                          <a:pt x="119" y="404"/>
                        </a:lnTo>
                        <a:lnTo>
                          <a:pt x="141" y="370"/>
                        </a:lnTo>
                        <a:lnTo>
                          <a:pt x="163" y="337"/>
                        </a:lnTo>
                        <a:lnTo>
                          <a:pt x="187" y="306"/>
                        </a:lnTo>
                        <a:lnTo>
                          <a:pt x="214" y="275"/>
                        </a:lnTo>
                        <a:lnTo>
                          <a:pt x="241" y="246"/>
                        </a:lnTo>
                        <a:lnTo>
                          <a:pt x="269" y="218"/>
                        </a:lnTo>
                        <a:lnTo>
                          <a:pt x="299" y="192"/>
                        </a:lnTo>
                        <a:lnTo>
                          <a:pt x="330" y="167"/>
                        </a:lnTo>
                        <a:lnTo>
                          <a:pt x="363" y="144"/>
                        </a:lnTo>
                        <a:lnTo>
                          <a:pt x="396" y="122"/>
                        </a:lnTo>
                        <a:lnTo>
                          <a:pt x="430" y="102"/>
                        </a:lnTo>
                        <a:lnTo>
                          <a:pt x="466" y="83"/>
                        </a:lnTo>
                        <a:lnTo>
                          <a:pt x="502" y="67"/>
                        </a:lnTo>
                        <a:lnTo>
                          <a:pt x="540" y="51"/>
                        </a:lnTo>
                        <a:lnTo>
                          <a:pt x="577" y="39"/>
                        </a:lnTo>
                        <a:lnTo>
                          <a:pt x="617" y="27"/>
                        </a:lnTo>
                        <a:lnTo>
                          <a:pt x="656" y="18"/>
                        </a:lnTo>
                        <a:lnTo>
                          <a:pt x="696" y="10"/>
                        </a:lnTo>
                        <a:lnTo>
                          <a:pt x="738" y="5"/>
                        </a:lnTo>
                        <a:lnTo>
                          <a:pt x="779" y="1"/>
                        </a:lnTo>
                        <a:lnTo>
                          <a:pt x="822" y="0"/>
                        </a:lnTo>
                        <a:lnTo>
                          <a:pt x="865" y="1"/>
                        </a:lnTo>
                        <a:lnTo>
                          <a:pt x="906" y="5"/>
                        </a:lnTo>
                        <a:lnTo>
                          <a:pt x="947" y="10"/>
                        </a:lnTo>
                        <a:lnTo>
                          <a:pt x="988" y="18"/>
                        </a:lnTo>
                        <a:lnTo>
                          <a:pt x="1027" y="27"/>
                        </a:lnTo>
                        <a:lnTo>
                          <a:pt x="1066" y="39"/>
                        </a:lnTo>
                        <a:lnTo>
                          <a:pt x="1104" y="51"/>
                        </a:lnTo>
                        <a:lnTo>
                          <a:pt x="1142" y="67"/>
                        </a:lnTo>
                        <a:lnTo>
                          <a:pt x="1178" y="83"/>
                        </a:lnTo>
                        <a:lnTo>
                          <a:pt x="1214" y="102"/>
                        </a:lnTo>
                        <a:lnTo>
                          <a:pt x="1248" y="122"/>
                        </a:lnTo>
                        <a:lnTo>
                          <a:pt x="1281" y="144"/>
                        </a:lnTo>
                        <a:lnTo>
                          <a:pt x="1314" y="167"/>
                        </a:lnTo>
                        <a:lnTo>
                          <a:pt x="1344" y="192"/>
                        </a:lnTo>
                        <a:lnTo>
                          <a:pt x="1375" y="218"/>
                        </a:lnTo>
                        <a:lnTo>
                          <a:pt x="1403" y="246"/>
                        </a:lnTo>
                        <a:lnTo>
                          <a:pt x="1430" y="275"/>
                        </a:lnTo>
                        <a:lnTo>
                          <a:pt x="1456" y="305"/>
                        </a:lnTo>
                        <a:lnTo>
                          <a:pt x="1481" y="337"/>
                        </a:lnTo>
                        <a:lnTo>
                          <a:pt x="1503" y="370"/>
                        </a:lnTo>
                        <a:lnTo>
                          <a:pt x="1524" y="404"/>
                        </a:lnTo>
                        <a:lnTo>
                          <a:pt x="1545" y="440"/>
                        </a:lnTo>
                        <a:lnTo>
                          <a:pt x="1563" y="476"/>
                        </a:lnTo>
                        <a:lnTo>
                          <a:pt x="1579" y="513"/>
                        </a:lnTo>
                        <a:lnTo>
                          <a:pt x="1594" y="551"/>
                        </a:lnTo>
                        <a:lnTo>
                          <a:pt x="1606" y="590"/>
                        </a:lnTo>
                        <a:lnTo>
                          <a:pt x="1617" y="630"/>
                        </a:lnTo>
                        <a:lnTo>
                          <a:pt x="1627" y="670"/>
                        </a:lnTo>
                        <a:lnTo>
                          <a:pt x="1635" y="711"/>
                        </a:lnTo>
                        <a:lnTo>
                          <a:pt x="1640" y="754"/>
                        </a:lnTo>
                        <a:lnTo>
                          <a:pt x="1643" y="796"/>
                        </a:lnTo>
                        <a:lnTo>
                          <a:pt x="1644" y="839"/>
                        </a:lnTo>
                        <a:lnTo>
                          <a:pt x="1644" y="839"/>
                        </a:lnTo>
                        <a:lnTo>
                          <a:pt x="1643" y="883"/>
                        </a:lnTo>
                        <a:lnTo>
                          <a:pt x="1640" y="925"/>
                        </a:lnTo>
                        <a:lnTo>
                          <a:pt x="1635" y="968"/>
                        </a:lnTo>
                        <a:lnTo>
                          <a:pt x="1627" y="1009"/>
                        </a:lnTo>
                        <a:lnTo>
                          <a:pt x="1617" y="1049"/>
                        </a:lnTo>
                        <a:lnTo>
                          <a:pt x="1606" y="1090"/>
                        </a:lnTo>
                        <a:lnTo>
                          <a:pt x="1594" y="1128"/>
                        </a:lnTo>
                        <a:lnTo>
                          <a:pt x="1579" y="1166"/>
                        </a:lnTo>
                        <a:lnTo>
                          <a:pt x="1563" y="1203"/>
                        </a:lnTo>
                        <a:lnTo>
                          <a:pt x="1545" y="1239"/>
                        </a:lnTo>
                        <a:lnTo>
                          <a:pt x="1524" y="1274"/>
                        </a:lnTo>
                        <a:lnTo>
                          <a:pt x="1503" y="1309"/>
                        </a:lnTo>
                        <a:lnTo>
                          <a:pt x="1481" y="1342"/>
                        </a:lnTo>
                        <a:lnTo>
                          <a:pt x="1456" y="1374"/>
                        </a:lnTo>
                        <a:lnTo>
                          <a:pt x="1430" y="1404"/>
                        </a:lnTo>
                        <a:lnTo>
                          <a:pt x="1403" y="1433"/>
                        </a:lnTo>
                        <a:lnTo>
                          <a:pt x="1375" y="1460"/>
                        </a:lnTo>
                        <a:lnTo>
                          <a:pt x="1344" y="1487"/>
                        </a:lnTo>
                        <a:lnTo>
                          <a:pt x="1314" y="1512"/>
                        </a:lnTo>
                        <a:lnTo>
                          <a:pt x="1281" y="1535"/>
                        </a:lnTo>
                        <a:lnTo>
                          <a:pt x="1248" y="1557"/>
                        </a:lnTo>
                        <a:lnTo>
                          <a:pt x="1214" y="1577"/>
                        </a:lnTo>
                        <a:lnTo>
                          <a:pt x="1178" y="1596"/>
                        </a:lnTo>
                        <a:lnTo>
                          <a:pt x="1142" y="1612"/>
                        </a:lnTo>
                        <a:lnTo>
                          <a:pt x="1104" y="1628"/>
                        </a:lnTo>
                        <a:lnTo>
                          <a:pt x="1066" y="1641"/>
                        </a:lnTo>
                        <a:lnTo>
                          <a:pt x="1027" y="1652"/>
                        </a:lnTo>
                        <a:lnTo>
                          <a:pt x="988" y="1662"/>
                        </a:lnTo>
                        <a:lnTo>
                          <a:pt x="947" y="1669"/>
                        </a:lnTo>
                        <a:lnTo>
                          <a:pt x="906" y="1674"/>
                        </a:lnTo>
                        <a:lnTo>
                          <a:pt x="865" y="1677"/>
                        </a:lnTo>
                        <a:lnTo>
                          <a:pt x="822" y="1679"/>
                        </a:lnTo>
                        <a:lnTo>
                          <a:pt x="779" y="1677"/>
                        </a:lnTo>
                        <a:lnTo>
                          <a:pt x="738" y="1674"/>
                        </a:lnTo>
                        <a:lnTo>
                          <a:pt x="696" y="1669"/>
                        </a:lnTo>
                        <a:lnTo>
                          <a:pt x="656" y="1662"/>
                        </a:lnTo>
                        <a:lnTo>
                          <a:pt x="617" y="1652"/>
                        </a:lnTo>
                        <a:lnTo>
                          <a:pt x="577" y="1641"/>
                        </a:lnTo>
                        <a:lnTo>
                          <a:pt x="540" y="1628"/>
                        </a:lnTo>
                        <a:lnTo>
                          <a:pt x="502" y="1612"/>
                        </a:lnTo>
                        <a:lnTo>
                          <a:pt x="466" y="1596"/>
                        </a:lnTo>
                        <a:lnTo>
                          <a:pt x="430" y="1577"/>
                        </a:lnTo>
                        <a:lnTo>
                          <a:pt x="396" y="1557"/>
                        </a:lnTo>
                        <a:lnTo>
                          <a:pt x="363" y="1535"/>
                        </a:lnTo>
                        <a:lnTo>
                          <a:pt x="330" y="1512"/>
                        </a:lnTo>
                        <a:lnTo>
                          <a:pt x="299" y="1487"/>
                        </a:lnTo>
                        <a:lnTo>
                          <a:pt x="269" y="1460"/>
                        </a:lnTo>
                        <a:lnTo>
                          <a:pt x="241" y="1433"/>
                        </a:lnTo>
                        <a:lnTo>
                          <a:pt x="214" y="1404"/>
                        </a:lnTo>
                        <a:lnTo>
                          <a:pt x="187" y="1374"/>
                        </a:lnTo>
                        <a:lnTo>
                          <a:pt x="163" y="1342"/>
                        </a:lnTo>
                        <a:lnTo>
                          <a:pt x="141" y="1309"/>
                        </a:lnTo>
                        <a:lnTo>
                          <a:pt x="119" y="1274"/>
                        </a:lnTo>
                        <a:lnTo>
                          <a:pt x="99" y="1239"/>
                        </a:lnTo>
                        <a:lnTo>
                          <a:pt x="81" y="1203"/>
                        </a:lnTo>
                        <a:lnTo>
                          <a:pt x="65" y="1166"/>
                        </a:lnTo>
                        <a:lnTo>
                          <a:pt x="50" y="1128"/>
                        </a:lnTo>
                        <a:lnTo>
                          <a:pt x="37" y="1090"/>
                        </a:lnTo>
                        <a:lnTo>
                          <a:pt x="25" y="1049"/>
                        </a:lnTo>
                        <a:lnTo>
                          <a:pt x="16" y="1009"/>
                        </a:lnTo>
                        <a:lnTo>
                          <a:pt x="9" y="968"/>
                        </a:lnTo>
                        <a:lnTo>
                          <a:pt x="4" y="925"/>
                        </a:lnTo>
                        <a:lnTo>
                          <a:pt x="1" y="883"/>
                        </a:lnTo>
                        <a:lnTo>
                          <a:pt x="0" y="839"/>
                        </a:lnTo>
                        <a:close/>
                      </a:path>
                    </a:pathLst>
                  </a:custGeom>
                  <a:solidFill>
                    <a:srgbClr val="CCFFCC"/>
                  </a:solidFill>
                  <a:ln w="6350" cmpd="sng">
                    <a:solidFill>
                      <a:srgbClr val="FF3399"/>
                    </a:solidFill>
                    <a:round/>
                    <a:headEnd/>
                    <a:tailEnd/>
                  </a:ln>
                </p:spPr>
                <p:txBody>
                  <a:bodyPr/>
                  <a:lstStyle/>
                  <a:p>
                    <a:endParaRPr lang="ru-RU"/>
                  </a:p>
                </p:txBody>
              </p:sp>
              <p:sp>
                <p:nvSpPr>
                  <p:cNvPr id="1226934" name="Freeform 182"/>
                  <p:cNvSpPr>
                    <a:spLocks/>
                  </p:cNvSpPr>
                  <p:nvPr/>
                </p:nvSpPr>
                <p:spPr bwMode="auto">
                  <a:xfrm>
                    <a:off x="1857" y="4875"/>
                    <a:ext cx="131" cy="59"/>
                  </a:xfrm>
                  <a:custGeom>
                    <a:avLst/>
                    <a:gdLst>
                      <a:gd name="T0" fmla="*/ 10 w 917"/>
                      <a:gd name="T1" fmla="*/ 188 h 469"/>
                      <a:gd name="T2" fmla="*/ 22 w 917"/>
                      <a:gd name="T3" fmla="*/ 137 h 469"/>
                      <a:gd name="T4" fmla="*/ 36 w 917"/>
                      <a:gd name="T5" fmla="*/ 95 h 469"/>
                      <a:gd name="T6" fmla="*/ 51 w 917"/>
                      <a:gd name="T7" fmla="*/ 60 h 469"/>
                      <a:gd name="T8" fmla="*/ 67 w 917"/>
                      <a:gd name="T9" fmla="*/ 33 h 469"/>
                      <a:gd name="T10" fmla="*/ 85 w 917"/>
                      <a:gd name="T11" fmla="*/ 13 h 469"/>
                      <a:gd name="T12" fmla="*/ 101 w 917"/>
                      <a:gd name="T13" fmla="*/ 3 h 469"/>
                      <a:gd name="T14" fmla="*/ 118 w 917"/>
                      <a:gd name="T15" fmla="*/ 0 h 469"/>
                      <a:gd name="T16" fmla="*/ 135 w 917"/>
                      <a:gd name="T17" fmla="*/ 6 h 469"/>
                      <a:gd name="T18" fmla="*/ 152 w 917"/>
                      <a:gd name="T19" fmla="*/ 21 h 469"/>
                      <a:gd name="T20" fmla="*/ 170 w 917"/>
                      <a:gd name="T21" fmla="*/ 44 h 469"/>
                      <a:gd name="T22" fmla="*/ 186 w 917"/>
                      <a:gd name="T23" fmla="*/ 76 h 469"/>
                      <a:gd name="T24" fmla="*/ 201 w 917"/>
                      <a:gd name="T25" fmla="*/ 117 h 469"/>
                      <a:gd name="T26" fmla="*/ 219 w 917"/>
                      <a:gd name="T27" fmla="*/ 187 h 469"/>
                      <a:gd name="T28" fmla="*/ 234 w 917"/>
                      <a:gd name="T29" fmla="*/ 258 h 469"/>
                      <a:gd name="T30" fmla="*/ 246 w 917"/>
                      <a:gd name="T31" fmla="*/ 312 h 469"/>
                      <a:gd name="T32" fmla="*/ 260 w 917"/>
                      <a:gd name="T33" fmla="*/ 358 h 469"/>
                      <a:gd name="T34" fmla="*/ 275 w 917"/>
                      <a:gd name="T35" fmla="*/ 397 h 469"/>
                      <a:gd name="T36" fmla="*/ 291 w 917"/>
                      <a:gd name="T37" fmla="*/ 427 h 469"/>
                      <a:gd name="T38" fmla="*/ 307 w 917"/>
                      <a:gd name="T39" fmla="*/ 448 h 469"/>
                      <a:gd name="T40" fmla="*/ 323 w 917"/>
                      <a:gd name="T41" fmla="*/ 463 h 469"/>
                      <a:gd name="T42" fmla="*/ 341 w 917"/>
                      <a:gd name="T43" fmla="*/ 469 h 469"/>
                      <a:gd name="T44" fmla="*/ 358 w 917"/>
                      <a:gd name="T45" fmla="*/ 466 h 469"/>
                      <a:gd name="T46" fmla="*/ 375 w 917"/>
                      <a:gd name="T47" fmla="*/ 455 h 469"/>
                      <a:gd name="T48" fmla="*/ 392 w 917"/>
                      <a:gd name="T49" fmla="*/ 435 h 469"/>
                      <a:gd name="T50" fmla="*/ 408 w 917"/>
                      <a:gd name="T51" fmla="*/ 407 h 469"/>
                      <a:gd name="T52" fmla="*/ 424 w 917"/>
                      <a:gd name="T53" fmla="*/ 369 h 469"/>
                      <a:gd name="T54" fmla="*/ 442 w 917"/>
                      <a:gd name="T55" fmla="*/ 312 h 469"/>
                      <a:gd name="T56" fmla="*/ 459 w 917"/>
                      <a:gd name="T57" fmla="*/ 234 h 469"/>
                      <a:gd name="T58" fmla="*/ 471 w 917"/>
                      <a:gd name="T59" fmla="*/ 178 h 469"/>
                      <a:gd name="T60" fmla="*/ 484 w 917"/>
                      <a:gd name="T61" fmla="*/ 128 h 469"/>
                      <a:gd name="T62" fmla="*/ 498 w 917"/>
                      <a:gd name="T63" fmla="*/ 87 h 469"/>
                      <a:gd name="T64" fmla="*/ 514 w 917"/>
                      <a:gd name="T65" fmla="*/ 54 h 469"/>
                      <a:gd name="T66" fmla="*/ 530 w 917"/>
                      <a:gd name="T67" fmla="*/ 28 h 469"/>
                      <a:gd name="T68" fmla="*/ 546 w 917"/>
                      <a:gd name="T69" fmla="*/ 10 h 469"/>
                      <a:gd name="T70" fmla="*/ 563 w 917"/>
                      <a:gd name="T71" fmla="*/ 2 h 469"/>
                      <a:gd name="T72" fmla="*/ 580 w 917"/>
                      <a:gd name="T73" fmla="*/ 1 h 469"/>
                      <a:gd name="T74" fmla="*/ 598 w 917"/>
                      <a:gd name="T75" fmla="*/ 8 h 469"/>
                      <a:gd name="T76" fmla="*/ 615 w 917"/>
                      <a:gd name="T77" fmla="*/ 25 h 469"/>
                      <a:gd name="T78" fmla="*/ 631 w 917"/>
                      <a:gd name="T79" fmla="*/ 50 h 469"/>
                      <a:gd name="T80" fmla="*/ 647 w 917"/>
                      <a:gd name="T81" fmla="*/ 84 h 469"/>
                      <a:gd name="T82" fmla="*/ 663 w 917"/>
                      <a:gd name="T83" fmla="*/ 130 h 469"/>
                      <a:gd name="T84" fmla="*/ 682 w 917"/>
                      <a:gd name="T85" fmla="*/ 202 h 469"/>
                      <a:gd name="T86" fmla="*/ 696 w 917"/>
                      <a:gd name="T87" fmla="*/ 270 h 469"/>
                      <a:gd name="T88" fmla="*/ 708 w 917"/>
                      <a:gd name="T89" fmla="*/ 322 h 469"/>
                      <a:gd name="T90" fmla="*/ 722 w 917"/>
                      <a:gd name="T91" fmla="*/ 367 h 469"/>
                      <a:gd name="T92" fmla="*/ 737 w 917"/>
                      <a:gd name="T93" fmla="*/ 403 h 469"/>
                      <a:gd name="T94" fmla="*/ 752 w 917"/>
                      <a:gd name="T95" fmla="*/ 432 h 469"/>
                      <a:gd name="T96" fmla="*/ 770 w 917"/>
                      <a:gd name="T97" fmla="*/ 453 h 469"/>
                      <a:gd name="T98" fmla="*/ 786 w 917"/>
                      <a:gd name="T99" fmla="*/ 465 h 469"/>
                      <a:gd name="T100" fmla="*/ 803 w 917"/>
                      <a:gd name="T101" fmla="*/ 469 h 469"/>
                      <a:gd name="T102" fmla="*/ 820 w 917"/>
                      <a:gd name="T103" fmla="*/ 465 h 469"/>
                      <a:gd name="T104" fmla="*/ 838 w 917"/>
                      <a:gd name="T105" fmla="*/ 451 h 469"/>
                      <a:gd name="T106" fmla="*/ 855 w 917"/>
                      <a:gd name="T107" fmla="*/ 430 h 469"/>
                      <a:gd name="T108" fmla="*/ 871 w 917"/>
                      <a:gd name="T109" fmla="*/ 400 h 469"/>
                      <a:gd name="T110" fmla="*/ 886 w 917"/>
                      <a:gd name="T111" fmla="*/ 361 h 469"/>
                      <a:gd name="T112" fmla="*/ 904 w 917"/>
                      <a:gd name="T113" fmla="*/ 29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7" h="469">
                        <a:moveTo>
                          <a:pt x="0" y="234"/>
                        </a:moveTo>
                        <a:lnTo>
                          <a:pt x="3" y="222"/>
                        </a:lnTo>
                        <a:lnTo>
                          <a:pt x="5" y="211"/>
                        </a:lnTo>
                        <a:lnTo>
                          <a:pt x="7" y="199"/>
                        </a:lnTo>
                        <a:lnTo>
                          <a:pt x="10" y="188"/>
                        </a:lnTo>
                        <a:lnTo>
                          <a:pt x="12" y="178"/>
                        </a:lnTo>
                        <a:lnTo>
                          <a:pt x="15" y="167"/>
                        </a:lnTo>
                        <a:lnTo>
                          <a:pt x="17" y="157"/>
                        </a:lnTo>
                        <a:lnTo>
                          <a:pt x="20" y="148"/>
                        </a:lnTo>
                        <a:lnTo>
                          <a:pt x="22" y="137"/>
                        </a:lnTo>
                        <a:lnTo>
                          <a:pt x="25" y="128"/>
                        </a:lnTo>
                        <a:lnTo>
                          <a:pt x="28" y="120"/>
                        </a:lnTo>
                        <a:lnTo>
                          <a:pt x="31" y="110"/>
                        </a:lnTo>
                        <a:lnTo>
                          <a:pt x="34" y="102"/>
                        </a:lnTo>
                        <a:lnTo>
                          <a:pt x="36" y="95"/>
                        </a:lnTo>
                        <a:lnTo>
                          <a:pt x="39" y="87"/>
                        </a:lnTo>
                        <a:lnTo>
                          <a:pt x="42" y="79"/>
                        </a:lnTo>
                        <a:lnTo>
                          <a:pt x="45" y="72"/>
                        </a:lnTo>
                        <a:lnTo>
                          <a:pt x="48" y="66"/>
                        </a:lnTo>
                        <a:lnTo>
                          <a:pt x="51" y="60"/>
                        </a:lnTo>
                        <a:lnTo>
                          <a:pt x="55" y="54"/>
                        </a:lnTo>
                        <a:lnTo>
                          <a:pt x="58" y="47"/>
                        </a:lnTo>
                        <a:lnTo>
                          <a:pt x="61" y="42"/>
                        </a:lnTo>
                        <a:lnTo>
                          <a:pt x="64" y="37"/>
                        </a:lnTo>
                        <a:lnTo>
                          <a:pt x="67" y="33"/>
                        </a:lnTo>
                        <a:lnTo>
                          <a:pt x="70" y="28"/>
                        </a:lnTo>
                        <a:lnTo>
                          <a:pt x="74" y="24"/>
                        </a:lnTo>
                        <a:lnTo>
                          <a:pt x="77" y="21"/>
                        </a:lnTo>
                        <a:lnTo>
                          <a:pt x="80" y="16"/>
                        </a:lnTo>
                        <a:lnTo>
                          <a:pt x="85" y="13"/>
                        </a:lnTo>
                        <a:lnTo>
                          <a:pt x="88" y="10"/>
                        </a:lnTo>
                        <a:lnTo>
                          <a:pt x="91" y="8"/>
                        </a:lnTo>
                        <a:lnTo>
                          <a:pt x="95" y="6"/>
                        </a:lnTo>
                        <a:lnTo>
                          <a:pt x="98" y="4"/>
                        </a:lnTo>
                        <a:lnTo>
                          <a:pt x="101" y="3"/>
                        </a:lnTo>
                        <a:lnTo>
                          <a:pt x="105" y="2"/>
                        </a:lnTo>
                        <a:lnTo>
                          <a:pt x="108" y="1"/>
                        </a:lnTo>
                        <a:lnTo>
                          <a:pt x="112" y="0"/>
                        </a:lnTo>
                        <a:lnTo>
                          <a:pt x="115" y="0"/>
                        </a:lnTo>
                        <a:lnTo>
                          <a:pt x="118" y="0"/>
                        </a:lnTo>
                        <a:lnTo>
                          <a:pt x="122" y="1"/>
                        </a:lnTo>
                        <a:lnTo>
                          <a:pt x="125" y="2"/>
                        </a:lnTo>
                        <a:lnTo>
                          <a:pt x="129" y="3"/>
                        </a:lnTo>
                        <a:lnTo>
                          <a:pt x="132" y="4"/>
                        </a:lnTo>
                        <a:lnTo>
                          <a:pt x="135" y="6"/>
                        </a:lnTo>
                        <a:lnTo>
                          <a:pt x="139" y="8"/>
                        </a:lnTo>
                        <a:lnTo>
                          <a:pt x="142" y="11"/>
                        </a:lnTo>
                        <a:lnTo>
                          <a:pt x="146" y="14"/>
                        </a:lnTo>
                        <a:lnTo>
                          <a:pt x="149" y="17"/>
                        </a:lnTo>
                        <a:lnTo>
                          <a:pt x="152" y="21"/>
                        </a:lnTo>
                        <a:lnTo>
                          <a:pt x="156" y="25"/>
                        </a:lnTo>
                        <a:lnTo>
                          <a:pt x="159" y="29"/>
                        </a:lnTo>
                        <a:lnTo>
                          <a:pt x="162" y="34"/>
                        </a:lnTo>
                        <a:lnTo>
                          <a:pt x="165" y="39"/>
                        </a:lnTo>
                        <a:lnTo>
                          <a:pt x="170" y="44"/>
                        </a:lnTo>
                        <a:lnTo>
                          <a:pt x="173" y="50"/>
                        </a:lnTo>
                        <a:lnTo>
                          <a:pt x="176" y="56"/>
                        </a:lnTo>
                        <a:lnTo>
                          <a:pt x="179" y="62"/>
                        </a:lnTo>
                        <a:lnTo>
                          <a:pt x="182" y="69"/>
                        </a:lnTo>
                        <a:lnTo>
                          <a:pt x="186" y="76"/>
                        </a:lnTo>
                        <a:lnTo>
                          <a:pt x="189" y="84"/>
                        </a:lnTo>
                        <a:lnTo>
                          <a:pt x="192" y="92"/>
                        </a:lnTo>
                        <a:lnTo>
                          <a:pt x="195" y="100"/>
                        </a:lnTo>
                        <a:lnTo>
                          <a:pt x="198" y="108"/>
                        </a:lnTo>
                        <a:lnTo>
                          <a:pt x="201" y="117"/>
                        </a:lnTo>
                        <a:lnTo>
                          <a:pt x="205" y="130"/>
                        </a:lnTo>
                        <a:lnTo>
                          <a:pt x="209" y="144"/>
                        </a:lnTo>
                        <a:lnTo>
                          <a:pt x="212" y="157"/>
                        </a:lnTo>
                        <a:lnTo>
                          <a:pt x="216" y="171"/>
                        </a:lnTo>
                        <a:lnTo>
                          <a:pt x="219" y="187"/>
                        </a:lnTo>
                        <a:lnTo>
                          <a:pt x="223" y="202"/>
                        </a:lnTo>
                        <a:lnTo>
                          <a:pt x="226" y="218"/>
                        </a:lnTo>
                        <a:lnTo>
                          <a:pt x="229" y="234"/>
                        </a:lnTo>
                        <a:lnTo>
                          <a:pt x="231" y="247"/>
                        </a:lnTo>
                        <a:lnTo>
                          <a:pt x="234" y="258"/>
                        </a:lnTo>
                        <a:lnTo>
                          <a:pt x="236" y="270"/>
                        </a:lnTo>
                        <a:lnTo>
                          <a:pt x="238" y="281"/>
                        </a:lnTo>
                        <a:lnTo>
                          <a:pt x="241" y="291"/>
                        </a:lnTo>
                        <a:lnTo>
                          <a:pt x="243" y="302"/>
                        </a:lnTo>
                        <a:lnTo>
                          <a:pt x="246" y="312"/>
                        </a:lnTo>
                        <a:lnTo>
                          <a:pt x="248" y="322"/>
                        </a:lnTo>
                        <a:lnTo>
                          <a:pt x="252" y="332"/>
                        </a:lnTo>
                        <a:lnTo>
                          <a:pt x="255" y="341"/>
                        </a:lnTo>
                        <a:lnTo>
                          <a:pt x="258" y="349"/>
                        </a:lnTo>
                        <a:lnTo>
                          <a:pt x="260" y="358"/>
                        </a:lnTo>
                        <a:lnTo>
                          <a:pt x="263" y="367"/>
                        </a:lnTo>
                        <a:lnTo>
                          <a:pt x="266" y="374"/>
                        </a:lnTo>
                        <a:lnTo>
                          <a:pt x="269" y="382"/>
                        </a:lnTo>
                        <a:lnTo>
                          <a:pt x="272" y="389"/>
                        </a:lnTo>
                        <a:lnTo>
                          <a:pt x="275" y="397"/>
                        </a:lnTo>
                        <a:lnTo>
                          <a:pt x="278" y="403"/>
                        </a:lnTo>
                        <a:lnTo>
                          <a:pt x="281" y="409"/>
                        </a:lnTo>
                        <a:lnTo>
                          <a:pt x="284" y="415"/>
                        </a:lnTo>
                        <a:lnTo>
                          <a:pt x="287" y="422"/>
                        </a:lnTo>
                        <a:lnTo>
                          <a:pt x="291" y="427"/>
                        </a:lnTo>
                        <a:lnTo>
                          <a:pt x="294" y="432"/>
                        </a:lnTo>
                        <a:lnTo>
                          <a:pt x="297" y="437"/>
                        </a:lnTo>
                        <a:lnTo>
                          <a:pt x="300" y="441"/>
                        </a:lnTo>
                        <a:lnTo>
                          <a:pt x="303" y="445"/>
                        </a:lnTo>
                        <a:lnTo>
                          <a:pt x="307" y="448"/>
                        </a:lnTo>
                        <a:lnTo>
                          <a:pt x="310" y="453"/>
                        </a:lnTo>
                        <a:lnTo>
                          <a:pt x="313" y="456"/>
                        </a:lnTo>
                        <a:lnTo>
                          <a:pt x="317" y="459"/>
                        </a:lnTo>
                        <a:lnTo>
                          <a:pt x="320" y="461"/>
                        </a:lnTo>
                        <a:lnTo>
                          <a:pt x="323" y="463"/>
                        </a:lnTo>
                        <a:lnTo>
                          <a:pt x="327" y="465"/>
                        </a:lnTo>
                        <a:lnTo>
                          <a:pt x="330" y="466"/>
                        </a:lnTo>
                        <a:lnTo>
                          <a:pt x="335" y="467"/>
                        </a:lnTo>
                        <a:lnTo>
                          <a:pt x="338" y="468"/>
                        </a:lnTo>
                        <a:lnTo>
                          <a:pt x="341" y="469"/>
                        </a:lnTo>
                        <a:lnTo>
                          <a:pt x="345" y="469"/>
                        </a:lnTo>
                        <a:lnTo>
                          <a:pt x="348" y="469"/>
                        </a:lnTo>
                        <a:lnTo>
                          <a:pt x="352" y="468"/>
                        </a:lnTo>
                        <a:lnTo>
                          <a:pt x="355" y="467"/>
                        </a:lnTo>
                        <a:lnTo>
                          <a:pt x="358" y="466"/>
                        </a:lnTo>
                        <a:lnTo>
                          <a:pt x="362" y="465"/>
                        </a:lnTo>
                        <a:lnTo>
                          <a:pt x="365" y="463"/>
                        </a:lnTo>
                        <a:lnTo>
                          <a:pt x="369" y="461"/>
                        </a:lnTo>
                        <a:lnTo>
                          <a:pt x="372" y="458"/>
                        </a:lnTo>
                        <a:lnTo>
                          <a:pt x="375" y="455"/>
                        </a:lnTo>
                        <a:lnTo>
                          <a:pt x="379" y="451"/>
                        </a:lnTo>
                        <a:lnTo>
                          <a:pt x="382" y="448"/>
                        </a:lnTo>
                        <a:lnTo>
                          <a:pt x="385" y="444"/>
                        </a:lnTo>
                        <a:lnTo>
                          <a:pt x="389" y="440"/>
                        </a:lnTo>
                        <a:lnTo>
                          <a:pt x="392" y="435"/>
                        </a:lnTo>
                        <a:lnTo>
                          <a:pt x="395" y="430"/>
                        </a:lnTo>
                        <a:lnTo>
                          <a:pt x="398" y="425"/>
                        </a:lnTo>
                        <a:lnTo>
                          <a:pt x="402" y="419"/>
                        </a:lnTo>
                        <a:lnTo>
                          <a:pt x="405" y="413"/>
                        </a:lnTo>
                        <a:lnTo>
                          <a:pt x="408" y="407"/>
                        </a:lnTo>
                        <a:lnTo>
                          <a:pt x="411" y="400"/>
                        </a:lnTo>
                        <a:lnTo>
                          <a:pt x="414" y="393"/>
                        </a:lnTo>
                        <a:lnTo>
                          <a:pt x="417" y="385"/>
                        </a:lnTo>
                        <a:lnTo>
                          <a:pt x="421" y="377"/>
                        </a:lnTo>
                        <a:lnTo>
                          <a:pt x="424" y="369"/>
                        </a:lnTo>
                        <a:lnTo>
                          <a:pt x="427" y="361"/>
                        </a:lnTo>
                        <a:lnTo>
                          <a:pt x="430" y="351"/>
                        </a:lnTo>
                        <a:lnTo>
                          <a:pt x="434" y="339"/>
                        </a:lnTo>
                        <a:lnTo>
                          <a:pt x="438" y="325"/>
                        </a:lnTo>
                        <a:lnTo>
                          <a:pt x="442" y="312"/>
                        </a:lnTo>
                        <a:lnTo>
                          <a:pt x="446" y="298"/>
                        </a:lnTo>
                        <a:lnTo>
                          <a:pt x="449" y="282"/>
                        </a:lnTo>
                        <a:lnTo>
                          <a:pt x="453" y="267"/>
                        </a:lnTo>
                        <a:lnTo>
                          <a:pt x="456" y="251"/>
                        </a:lnTo>
                        <a:lnTo>
                          <a:pt x="459" y="234"/>
                        </a:lnTo>
                        <a:lnTo>
                          <a:pt x="461" y="222"/>
                        </a:lnTo>
                        <a:lnTo>
                          <a:pt x="463" y="211"/>
                        </a:lnTo>
                        <a:lnTo>
                          <a:pt x="466" y="199"/>
                        </a:lnTo>
                        <a:lnTo>
                          <a:pt x="468" y="188"/>
                        </a:lnTo>
                        <a:lnTo>
                          <a:pt x="471" y="178"/>
                        </a:lnTo>
                        <a:lnTo>
                          <a:pt x="473" y="167"/>
                        </a:lnTo>
                        <a:lnTo>
                          <a:pt x="476" y="157"/>
                        </a:lnTo>
                        <a:lnTo>
                          <a:pt x="478" y="148"/>
                        </a:lnTo>
                        <a:lnTo>
                          <a:pt x="481" y="137"/>
                        </a:lnTo>
                        <a:lnTo>
                          <a:pt x="484" y="128"/>
                        </a:lnTo>
                        <a:lnTo>
                          <a:pt x="486" y="120"/>
                        </a:lnTo>
                        <a:lnTo>
                          <a:pt x="489" y="110"/>
                        </a:lnTo>
                        <a:lnTo>
                          <a:pt x="492" y="102"/>
                        </a:lnTo>
                        <a:lnTo>
                          <a:pt x="495" y="95"/>
                        </a:lnTo>
                        <a:lnTo>
                          <a:pt x="498" y="87"/>
                        </a:lnTo>
                        <a:lnTo>
                          <a:pt x="502" y="79"/>
                        </a:lnTo>
                        <a:lnTo>
                          <a:pt x="505" y="72"/>
                        </a:lnTo>
                        <a:lnTo>
                          <a:pt x="508" y="66"/>
                        </a:lnTo>
                        <a:lnTo>
                          <a:pt x="511" y="60"/>
                        </a:lnTo>
                        <a:lnTo>
                          <a:pt x="514" y="54"/>
                        </a:lnTo>
                        <a:lnTo>
                          <a:pt x="517" y="47"/>
                        </a:lnTo>
                        <a:lnTo>
                          <a:pt x="520" y="42"/>
                        </a:lnTo>
                        <a:lnTo>
                          <a:pt x="524" y="37"/>
                        </a:lnTo>
                        <a:lnTo>
                          <a:pt x="527" y="33"/>
                        </a:lnTo>
                        <a:lnTo>
                          <a:pt x="530" y="28"/>
                        </a:lnTo>
                        <a:lnTo>
                          <a:pt x="533" y="24"/>
                        </a:lnTo>
                        <a:lnTo>
                          <a:pt x="537" y="21"/>
                        </a:lnTo>
                        <a:lnTo>
                          <a:pt x="540" y="16"/>
                        </a:lnTo>
                        <a:lnTo>
                          <a:pt x="543" y="13"/>
                        </a:lnTo>
                        <a:lnTo>
                          <a:pt x="546" y="10"/>
                        </a:lnTo>
                        <a:lnTo>
                          <a:pt x="550" y="8"/>
                        </a:lnTo>
                        <a:lnTo>
                          <a:pt x="553" y="6"/>
                        </a:lnTo>
                        <a:lnTo>
                          <a:pt x="557" y="4"/>
                        </a:lnTo>
                        <a:lnTo>
                          <a:pt x="560" y="3"/>
                        </a:lnTo>
                        <a:lnTo>
                          <a:pt x="563" y="2"/>
                        </a:lnTo>
                        <a:lnTo>
                          <a:pt x="567" y="1"/>
                        </a:lnTo>
                        <a:lnTo>
                          <a:pt x="570" y="0"/>
                        </a:lnTo>
                        <a:lnTo>
                          <a:pt x="573" y="0"/>
                        </a:lnTo>
                        <a:lnTo>
                          <a:pt x="577" y="0"/>
                        </a:lnTo>
                        <a:lnTo>
                          <a:pt x="580" y="1"/>
                        </a:lnTo>
                        <a:lnTo>
                          <a:pt x="584" y="2"/>
                        </a:lnTo>
                        <a:lnTo>
                          <a:pt x="588" y="3"/>
                        </a:lnTo>
                        <a:lnTo>
                          <a:pt x="591" y="4"/>
                        </a:lnTo>
                        <a:lnTo>
                          <a:pt x="595" y="6"/>
                        </a:lnTo>
                        <a:lnTo>
                          <a:pt x="598" y="8"/>
                        </a:lnTo>
                        <a:lnTo>
                          <a:pt x="602" y="11"/>
                        </a:lnTo>
                        <a:lnTo>
                          <a:pt x="605" y="14"/>
                        </a:lnTo>
                        <a:lnTo>
                          <a:pt x="608" y="17"/>
                        </a:lnTo>
                        <a:lnTo>
                          <a:pt x="612" y="21"/>
                        </a:lnTo>
                        <a:lnTo>
                          <a:pt x="615" y="25"/>
                        </a:lnTo>
                        <a:lnTo>
                          <a:pt x="618" y="29"/>
                        </a:lnTo>
                        <a:lnTo>
                          <a:pt x="622" y="34"/>
                        </a:lnTo>
                        <a:lnTo>
                          <a:pt x="625" y="39"/>
                        </a:lnTo>
                        <a:lnTo>
                          <a:pt x="628" y="44"/>
                        </a:lnTo>
                        <a:lnTo>
                          <a:pt x="631" y="50"/>
                        </a:lnTo>
                        <a:lnTo>
                          <a:pt x="635" y="56"/>
                        </a:lnTo>
                        <a:lnTo>
                          <a:pt x="638" y="62"/>
                        </a:lnTo>
                        <a:lnTo>
                          <a:pt x="641" y="69"/>
                        </a:lnTo>
                        <a:lnTo>
                          <a:pt x="644" y="76"/>
                        </a:lnTo>
                        <a:lnTo>
                          <a:pt x="647" y="84"/>
                        </a:lnTo>
                        <a:lnTo>
                          <a:pt x="650" y="92"/>
                        </a:lnTo>
                        <a:lnTo>
                          <a:pt x="653" y="100"/>
                        </a:lnTo>
                        <a:lnTo>
                          <a:pt x="656" y="108"/>
                        </a:lnTo>
                        <a:lnTo>
                          <a:pt x="659" y="117"/>
                        </a:lnTo>
                        <a:lnTo>
                          <a:pt x="663" y="130"/>
                        </a:lnTo>
                        <a:lnTo>
                          <a:pt x="667" y="144"/>
                        </a:lnTo>
                        <a:lnTo>
                          <a:pt x="672" y="157"/>
                        </a:lnTo>
                        <a:lnTo>
                          <a:pt x="675" y="171"/>
                        </a:lnTo>
                        <a:lnTo>
                          <a:pt x="679" y="187"/>
                        </a:lnTo>
                        <a:lnTo>
                          <a:pt x="682" y="202"/>
                        </a:lnTo>
                        <a:lnTo>
                          <a:pt x="686" y="218"/>
                        </a:lnTo>
                        <a:lnTo>
                          <a:pt x="689" y="234"/>
                        </a:lnTo>
                        <a:lnTo>
                          <a:pt x="691" y="247"/>
                        </a:lnTo>
                        <a:lnTo>
                          <a:pt x="693" y="258"/>
                        </a:lnTo>
                        <a:lnTo>
                          <a:pt x="696" y="270"/>
                        </a:lnTo>
                        <a:lnTo>
                          <a:pt x="698" y="281"/>
                        </a:lnTo>
                        <a:lnTo>
                          <a:pt x="700" y="291"/>
                        </a:lnTo>
                        <a:lnTo>
                          <a:pt x="703" y="302"/>
                        </a:lnTo>
                        <a:lnTo>
                          <a:pt x="705" y="312"/>
                        </a:lnTo>
                        <a:lnTo>
                          <a:pt x="708" y="322"/>
                        </a:lnTo>
                        <a:lnTo>
                          <a:pt x="711" y="332"/>
                        </a:lnTo>
                        <a:lnTo>
                          <a:pt x="713" y="341"/>
                        </a:lnTo>
                        <a:lnTo>
                          <a:pt x="716" y="349"/>
                        </a:lnTo>
                        <a:lnTo>
                          <a:pt x="719" y="358"/>
                        </a:lnTo>
                        <a:lnTo>
                          <a:pt x="722" y="367"/>
                        </a:lnTo>
                        <a:lnTo>
                          <a:pt x="725" y="374"/>
                        </a:lnTo>
                        <a:lnTo>
                          <a:pt x="728" y="382"/>
                        </a:lnTo>
                        <a:lnTo>
                          <a:pt x="731" y="389"/>
                        </a:lnTo>
                        <a:lnTo>
                          <a:pt x="734" y="397"/>
                        </a:lnTo>
                        <a:lnTo>
                          <a:pt x="737" y="403"/>
                        </a:lnTo>
                        <a:lnTo>
                          <a:pt x="740" y="409"/>
                        </a:lnTo>
                        <a:lnTo>
                          <a:pt x="743" y="415"/>
                        </a:lnTo>
                        <a:lnTo>
                          <a:pt x="746" y="422"/>
                        </a:lnTo>
                        <a:lnTo>
                          <a:pt x="749" y="427"/>
                        </a:lnTo>
                        <a:lnTo>
                          <a:pt x="752" y="432"/>
                        </a:lnTo>
                        <a:lnTo>
                          <a:pt x="756" y="437"/>
                        </a:lnTo>
                        <a:lnTo>
                          <a:pt x="760" y="441"/>
                        </a:lnTo>
                        <a:lnTo>
                          <a:pt x="763" y="445"/>
                        </a:lnTo>
                        <a:lnTo>
                          <a:pt x="766" y="448"/>
                        </a:lnTo>
                        <a:lnTo>
                          <a:pt x="770" y="453"/>
                        </a:lnTo>
                        <a:lnTo>
                          <a:pt x="773" y="456"/>
                        </a:lnTo>
                        <a:lnTo>
                          <a:pt x="776" y="459"/>
                        </a:lnTo>
                        <a:lnTo>
                          <a:pt x="780" y="461"/>
                        </a:lnTo>
                        <a:lnTo>
                          <a:pt x="783" y="463"/>
                        </a:lnTo>
                        <a:lnTo>
                          <a:pt x="786" y="465"/>
                        </a:lnTo>
                        <a:lnTo>
                          <a:pt x="790" y="466"/>
                        </a:lnTo>
                        <a:lnTo>
                          <a:pt x="793" y="467"/>
                        </a:lnTo>
                        <a:lnTo>
                          <a:pt x="796" y="468"/>
                        </a:lnTo>
                        <a:lnTo>
                          <a:pt x="800" y="469"/>
                        </a:lnTo>
                        <a:lnTo>
                          <a:pt x="803" y="469"/>
                        </a:lnTo>
                        <a:lnTo>
                          <a:pt x="807" y="469"/>
                        </a:lnTo>
                        <a:lnTo>
                          <a:pt x="810" y="468"/>
                        </a:lnTo>
                        <a:lnTo>
                          <a:pt x="813" y="467"/>
                        </a:lnTo>
                        <a:lnTo>
                          <a:pt x="817" y="466"/>
                        </a:lnTo>
                        <a:lnTo>
                          <a:pt x="820" y="465"/>
                        </a:lnTo>
                        <a:lnTo>
                          <a:pt x="824" y="463"/>
                        </a:lnTo>
                        <a:lnTo>
                          <a:pt x="827" y="461"/>
                        </a:lnTo>
                        <a:lnTo>
                          <a:pt x="830" y="458"/>
                        </a:lnTo>
                        <a:lnTo>
                          <a:pt x="834" y="455"/>
                        </a:lnTo>
                        <a:lnTo>
                          <a:pt x="838" y="451"/>
                        </a:lnTo>
                        <a:lnTo>
                          <a:pt x="841" y="448"/>
                        </a:lnTo>
                        <a:lnTo>
                          <a:pt x="845" y="444"/>
                        </a:lnTo>
                        <a:lnTo>
                          <a:pt x="848" y="440"/>
                        </a:lnTo>
                        <a:lnTo>
                          <a:pt x="851" y="435"/>
                        </a:lnTo>
                        <a:lnTo>
                          <a:pt x="855" y="430"/>
                        </a:lnTo>
                        <a:lnTo>
                          <a:pt x="858" y="425"/>
                        </a:lnTo>
                        <a:lnTo>
                          <a:pt x="861" y="419"/>
                        </a:lnTo>
                        <a:lnTo>
                          <a:pt x="864" y="413"/>
                        </a:lnTo>
                        <a:lnTo>
                          <a:pt x="867" y="407"/>
                        </a:lnTo>
                        <a:lnTo>
                          <a:pt x="871" y="400"/>
                        </a:lnTo>
                        <a:lnTo>
                          <a:pt x="874" y="393"/>
                        </a:lnTo>
                        <a:lnTo>
                          <a:pt x="877" y="385"/>
                        </a:lnTo>
                        <a:lnTo>
                          <a:pt x="880" y="377"/>
                        </a:lnTo>
                        <a:lnTo>
                          <a:pt x="883" y="369"/>
                        </a:lnTo>
                        <a:lnTo>
                          <a:pt x="886" y="361"/>
                        </a:lnTo>
                        <a:lnTo>
                          <a:pt x="889" y="351"/>
                        </a:lnTo>
                        <a:lnTo>
                          <a:pt x="893" y="339"/>
                        </a:lnTo>
                        <a:lnTo>
                          <a:pt x="897" y="325"/>
                        </a:lnTo>
                        <a:lnTo>
                          <a:pt x="901" y="312"/>
                        </a:lnTo>
                        <a:lnTo>
                          <a:pt x="904" y="298"/>
                        </a:lnTo>
                        <a:lnTo>
                          <a:pt x="908" y="282"/>
                        </a:lnTo>
                        <a:lnTo>
                          <a:pt x="911" y="267"/>
                        </a:lnTo>
                        <a:lnTo>
                          <a:pt x="914" y="251"/>
                        </a:lnTo>
                        <a:lnTo>
                          <a:pt x="917" y="234"/>
                        </a:lnTo>
                      </a:path>
                    </a:pathLst>
                  </a:custGeom>
                  <a:noFill/>
                  <a:ln w="6350" cmpd="sng">
                    <a:solidFill>
                      <a:srgbClr val="FF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226935" name="Line 183"/>
                  <p:cNvSpPr>
                    <a:spLocks noChangeShapeType="1"/>
                  </p:cNvSpPr>
                  <p:nvPr/>
                </p:nvSpPr>
                <p:spPr bwMode="auto">
                  <a:xfrm>
                    <a:off x="1813" y="4904"/>
                    <a:ext cx="44" cy="1"/>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226936" name="Line 184"/>
                  <p:cNvSpPr>
                    <a:spLocks noChangeShapeType="1"/>
                  </p:cNvSpPr>
                  <p:nvPr/>
                </p:nvSpPr>
                <p:spPr bwMode="auto">
                  <a:xfrm>
                    <a:off x="1988" y="4904"/>
                    <a:ext cx="44" cy="1"/>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grpSp>
          <p:nvGrpSpPr>
            <p:cNvPr id="1226937" name="Group 185"/>
            <p:cNvGrpSpPr>
              <a:grpSpLocks/>
            </p:cNvGrpSpPr>
            <p:nvPr/>
          </p:nvGrpSpPr>
          <p:grpSpPr bwMode="auto">
            <a:xfrm>
              <a:off x="1276" y="2810"/>
              <a:ext cx="279" cy="520"/>
              <a:chOff x="2688" y="5352"/>
              <a:chExt cx="510" cy="952"/>
            </a:xfrm>
          </p:grpSpPr>
          <p:grpSp>
            <p:nvGrpSpPr>
              <p:cNvPr id="1226938" name="Group 186"/>
              <p:cNvGrpSpPr>
                <a:grpSpLocks/>
              </p:cNvGrpSpPr>
              <p:nvPr/>
            </p:nvGrpSpPr>
            <p:grpSpPr bwMode="auto">
              <a:xfrm flipH="1">
                <a:off x="2688" y="5352"/>
                <a:ext cx="510" cy="952"/>
                <a:chOff x="5628" y="9905"/>
                <a:chExt cx="1425" cy="2850"/>
              </a:xfrm>
            </p:grpSpPr>
            <p:sp>
              <p:nvSpPr>
                <p:cNvPr id="1226939" name="Freeform 187"/>
                <p:cNvSpPr>
                  <a:spLocks/>
                </p:cNvSpPr>
                <p:nvPr/>
              </p:nvSpPr>
              <p:spPr bwMode="auto">
                <a:xfrm>
                  <a:off x="5628" y="9905"/>
                  <a:ext cx="1425" cy="2850"/>
                </a:xfrm>
                <a:custGeom>
                  <a:avLst/>
                  <a:gdLst>
                    <a:gd name="T0" fmla="*/ 0 w 1425"/>
                    <a:gd name="T1" fmla="*/ 285 h 2850"/>
                    <a:gd name="T2" fmla="*/ 435 w 1425"/>
                    <a:gd name="T3" fmla="*/ 0 h 2850"/>
                    <a:gd name="T4" fmla="*/ 705 w 1425"/>
                    <a:gd name="T5" fmla="*/ 0 h 2850"/>
                    <a:gd name="T6" fmla="*/ 1425 w 1425"/>
                    <a:gd name="T7" fmla="*/ 0 h 2850"/>
                    <a:gd name="T8" fmla="*/ 1425 w 1425"/>
                    <a:gd name="T9" fmla="*/ 1530 h 2850"/>
                    <a:gd name="T10" fmla="*/ 1425 w 1425"/>
                    <a:gd name="T11" fmla="*/ 2565 h 2850"/>
                    <a:gd name="T12" fmla="*/ 1005 w 1425"/>
                    <a:gd name="T13" fmla="*/ 2850 h 2850"/>
                    <a:gd name="T14" fmla="*/ 690 w 1425"/>
                    <a:gd name="T15" fmla="*/ 2850 h 2850"/>
                    <a:gd name="T16" fmla="*/ 0 w 1425"/>
                    <a:gd name="T17" fmla="*/ 2850 h 2850"/>
                    <a:gd name="T18" fmla="*/ 0 w 1425"/>
                    <a:gd name="T19" fmla="*/ 1515 h 2850"/>
                    <a:gd name="T20" fmla="*/ 0 w 1425"/>
                    <a:gd name="T21" fmla="*/ 285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5" h="2850">
                      <a:moveTo>
                        <a:pt x="0" y="285"/>
                      </a:moveTo>
                      <a:lnTo>
                        <a:pt x="435" y="0"/>
                      </a:lnTo>
                      <a:lnTo>
                        <a:pt x="705" y="0"/>
                      </a:lnTo>
                      <a:lnTo>
                        <a:pt x="1425" y="0"/>
                      </a:lnTo>
                      <a:lnTo>
                        <a:pt x="1425" y="1530"/>
                      </a:lnTo>
                      <a:lnTo>
                        <a:pt x="1425" y="2565"/>
                      </a:lnTo>
                      <a:lnTo>
                        <a:pt x="1005" y="2850"/>
                      </a:lnTo>
                      <a:lnTo>
                        <a:pt x="690" y="2850"/>
                      </a:lnTo>
                      <a:lnTo>
                        <a:pt x="0" y="2850"/>
                      </a:lnTo>
                      <a:lnTo>
                        <a:pt x="0" y="1515"/>
                      </a:lnTo>
                      <a:lnTo>
                        <a:pt x="0" y="285"/>
                      </a:lnTo>
                      <a:close/>
                    </a:path>
                  </a:pathLst>
                </a:custGeom>
                <a:solidFill>
                  <a:srgbClr val="FFFFFF"/>
                </a:solidFill>
                <a:ln>
                  <a:noFill/>
                </a:ln>
                <a:effectLst/>
                <a:extLst>
                  <a:ext uri="{91240B29-F687-4F45-9708-019B960494DF}">
                    <a14:hiddenLine xmlns:a14="http://schemas.microsoft.com/office/drawing/2010/main" w="158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40" name="Freeform 188"/>
                <p:cNvSpPr>
                  <a:spLocks noEditPoints="1"/>
                </p:cNvSpPr>
                <p:nvPr/>
              </p:nvSpPr>
              <p:spPr bwMode="auto">
                <a:xfrm>
                  <a:off x="5628" y="9905"/>
                  <a:ext cx="1425" cy="2850"/>
                </a:xfrm>
                <a:custGeom>
                  <a:avLst/>
                  <a:gdLst>
                    <a:gd name="T0" fmla="*/ 0 w 1425"/>
                    <a:gd name="T1" fmla="*/ 285 h 2850"/>
                    <a:gd name="T2" fmla="*/ 0 w 1425"/>
                    <a:gd name="T3" fmla="*/ 285 h 2850"/>
                    <a:gd name="T4" fmla="*/ 975 w 1425"/>
                    <a:gd name="T5" fmla="*/ 285 h 2850"/>
                    <a:gd name="T6" fmla="*/ 1425 w 1425"/>
                    <a:gd name="T7" fmla="*/ 0 h 2850"/>
                    <a:gd name="T8" fmla="*/ 0 w 1425"/>
                    <a:gd name="T9" fmla="*/ 285 h 2850"/>
                    <a:gd name="T10" fmla="*/ 0 w 1425"/>
                    <a:gd name="T11" fmla="*/ 285 h 2850"/>
                    <a:gd name="T12" fmla="*/ 975 w 1425"/>
                    <a:gd name="T13" fmla="*/ 285 h 2850"/>
                    <a:gd name="T14" fmla="*/ 975 w 1425"/>
                    <a:gd name="T15" fmla="*/ 705 h 2850"/>
                    <a:gd name="T16" fmla="*/ 975 w 1425"/>
                    <a:gd name="T17" fmla="*/ 2310 h 2850"/>
                    <a:gd name="T18" fmla="*/ 975 w 1425"/>
                    <a:gd name="T19" fmla="*/ 2850 h 2850"/>
                    <a:gd name="T20" fmla="*/ 0 w 1425"/>
                    <a:gd name="T21" fmla="*/ 285 h 2850"/>
                    <a:gd name="T22" fmla="*/ 75 w 1425"/>
                    <a:gd name="T23" fmla="*/ 405 h 2850"/>
                    <a:gd name="T24" fmla="*/ 885 w 1425"/>
                    <a:gd name="T25" fmla="*/ 405 h 2850"/>
                    <a:gd name="T26" fmla="*/ 885 w 1425"/>
                    <a:gd name="T27" fmla="*/ 465 h 2850"/>
                    <a:gd name="T28" fmla="*/ 75 w 1425"/>
                    <a:gd name="T29" fmla="*/ 465 h 2850"/>
                    <a:gd name="T30" fmla="*/ 75 w 1425"/>
                    <a:gd name="T31" fmla="*/ 405 h 2850"/>
                    <a:gd name="T32" fmla="*/ 75 w 1425"/>
                    <a:gd name="T33" fmla="*/ 585 h 2850"/>
                    <a:gd name="T34" fmla="*/ 885 w 1425"/>
                    <a:gd name="T35" fmla="*/ 585 h 2850"/>
                    <a:gd name="T36" fmla="*/ 885 w 1425"/>
                    <a:gd name="T37" fmla="*/ 645 h 2850"/>
                    <a:gd name="T38" fmla="*/ 75 w 1425"/>
                    <a:gd name="T39" fmla="*/ 645 h 2850"/>
                    <a:gd name="T40" fmla="*/ 75 w 1425"/>
                    <a:gd name="T41" fmla="*/ 585 h 2850"/>
                    <a:gd name="T42" fmla="*/ 75 w 1425"/>
                    <a:gd name="T43" fmla="*/ 780 h 2850"/>
                    <a:gd name="T44" fmla="*/ 885 w 1425"/>
                    <a:gd name="T45" fmla="*/ 780 h 2850"/>
                    <a:gd name="T46" fmla="*/ 885 w 1425"/>
                    <a:gd name="T47" fmla="*/ 840 h 2850"/>
                    <a:gd name="T48" fmla="*/ 75 w 1425"/>
                    <a:gd name="T49" fmla="*/ 840 h 2850"/>
                    <a:gd name="T50" fmla="*/ 75 w 1425"/>
                    <a:gd name="T51" fmla="*/ 780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5" h="2850">
                      <a:moveTo>
                        <a:pt x="0" y="285"/>
                      </a:moveTo>
                      <a:lnTo>
                        <a:pt x="0" y="285"/>
                      </a:lnTo>
                      <a:lnTo>
                        <a:pt x="975" y="285"/>
                      </a:lnTo>
                      <a:lnTo>
                        <a:pt x="1425" y="0"/>
                      </a:lnTo>
                      <a:lnTo>
                        <a:pt x="0" y="285"/>
                      </a:lnTo>
                      <a:close/>
                      <a:moveTo>
                        <a:pt x="0" y="285"/>
                      </a:moveTo>
                      <a:lnTo>
                        <a:pt x="975" y="285"/>
                      </a:lnTo>
                      <a:lnTo>
                        <a:pt x="975" y="705"/>
                      </a:lnTo>
                      <a:lnTo>
                        <a:pt x="975" y="2310"/>
                      </a:lnTo>
                      <a:lnTo>
                        <a:pt x="975" y="2850"/>
                      </a:lnTo>
                      <a:lnTo>
                        <a:pt x="0" y="285"/>
                      </a:lnTo>
                      <a:close/>
                      <a:moveTo>
                        <a:pt x="75" y="405"/>
                      </a:moveTo>
                      <a:lnTo>
                        <a:pt x="885" y="405"/>
                      </a:lnTo>
                      <a:lnTo>
                        <a:pt x="885" y="465"/>
                      </a:lnTo>
                      <a:lnTo>
                        <a:pt x="75" y="465"/>
                      </a:lnTo>
                      <a:lnTo>
                        <a:pt x="75" y="405"/>
                      </a:lnTo>
                      <a:close/>
                      <a:moveTo>
                        <a:pt x="75" y="585"/>
                      </a:moveTo>
                      <a:lnTo>
                        <a:pt x="885" y="585"/>
                      </a:lnTo>
                      <a:lnTo>
                        <a:pt x="885" y="645"/>
                      </a:lnTo>
                      <a:lnTo>
                        <a:pt x="75" y="645"/>
                      </a:lnTo>
                      <a:lnTo>
                        <a:pt x="75" y="585"/>
                      </a:lnTo>
                      <a:close/>
                      <a:moveTo>
                        <a:pt x="75" y="780"/>
                      </a:moveTo>
                      <a:lnTo>
                        <a:pt x="885" y="780"/>
                      </a:lnTo>
                      <a:lnTo>
                        <a:pt x="885" y="840"/>
                      </a:lnTo>
                      <a:lnTo>
                        <a:pt x="75" y="840"/>
                      </a:lnTo>
                      <a:lnTo>
                        <a:pt x="75" y="780"/>
                      </a:lnTo>
                      <a:close/>
                    </a:path>
                  </a:pathLst>
                </a:custGeom>
                <a:solidFill>
                  <a:srgbClr val="FFFFFF"/>
                </a:solidFill>
                <a:ln>
                  <a:noFill/>
                </a:ln>
                <a:effectLst/>
                <a:extLst>
                  <a:ext uri="{91240B29-F687-4F45-9708-019B960494DF}">
                    <a14:hiddenLine xmlns:a14="http://schemas.microsoft.com/office/drawing/2010/main" w="158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41" name="Freeform 189"/>
                <p:cNvSpPr>
                  <a:spLocks/>
                </p:cNvSpPr>
                <p:nvPr/>
              </p:nvSpPr>
              <p:spPr bwMode="auto">
                <a:xfrm>
                  <a:off x="5628" y="9905"/>
                  <a:ext cx="1425" cy="2850"/>
                </a:xfrm>
                <a:custGeom>
                  <a:avLst/>
                  <a:gdLst>
                    <a:gd name="T0" fmla="*/ 0 w 1425"/>
                    <a:gd name="T1" fmla="*/ 285 h 2850"/>
                    <a:gd name="T2" fmla="*/ 435 w 1425"/>
                    <a:gd name="T3" fmla="*/ 0 h 2850"/>
                    <a:gd name="T4" fmla="*/ 705 w 1425"/>
                    <a:gd name="T5" fmla="*/ 0 h 2850"/>
                    <a:gd name="T6" fmla="*/ 1425 w 1425"/>
                    <a:gd name="T7" fmla="*/ 0 h 2850"/>
                    <a:gd name="T8" fmla="*/ 1425 w 1425"/>
                    <a:gd name="T9" fmla="*/ 1530 h 2850"/>
                    <a:gd name="T10" fmla="*/ 1425 w 1425"/>
                    <a:gd name="T11" fmla="*/ 2565 h 2850"/>
                    <a:gd name="T12" fmla="*/ 1005 w 1425"/>
                    <a:gd name="T13" fmla="*/ 2850 h 2850"/>
                    <a:gd name="T14" fmla="*/ 690 w 1425"/>
                    <a:gd name="T15" fmla="*/ 2850 h 2850"/>
                    <a:gd name="T16" fmla="*/ 0 w 1425"/>
                    <a:gd name="T17" fmla="*/ 2850 h 2850"/>
                    <a:gd name="T18" fmla="*/ 0 w 1425"/>
                    <a:gd name="T19" fmla="*/ 1515 h 2850"/>
                    <a:gd name="T20" fmla="*/ 0 w 1425"/>
                    <a:gd name="T21" fmla="*/ 285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5" h="2850">
                      <a:moveTo>
                        <a:pt x="0" y="285"/>
                      </a:moveTo>
                      <a:lnTo>
                        <a:pt x="435" y="0"/>
                      </a:lnTo>
                      <a:lnTo>
                        <a:pt x="705" y="0"/>
                      </a:lnTo>
                      <a:lnTo>
                        <a:pt x="1425" y="0"/>
                      </a:lnTo>
                      <a:lnTo>
                        <a:pt x="1425" y="1530"/>
                      </a:lnTo>
                      <a:lnTo>
                        <a:pt x="1425" y="2565"/>
                      </a:lnTo>
                      <a:lnTo>
                        <a:pt x="1005" y="2850"/>
                      </a:lnTo>
                      <a:lnTo>
                        <a:pt x="690" y="2850"/>
                      </a:lnTo>
                      <a:lnTo>
                        <a:pt x="0" y="2850"/>
                      </a:lnTo>
                      <a:lnTo>
                        <a:pt x="0" y="1515"/>
                      </a:lnTo>
                      <a:lnTo>
                        <a:pt x="0" y="285"/>
                      </a:lnTo>
                      <a:close/>
                    </a:path>
                  </a:pathLst>
                </a:custGeom>
                <a:solidFill>
                  <a:srgbClr val="C9FFFF"/>
                </a:solidFill>
                <a:ln w="15875">
                  <a:solidFill>
                    <a:schemeClr val="accent2"/>
                  </a:solidFill>
                  <a:prstDash val="solid"/>
                  <a:round/>
                  <a:headEnd/>
                  <a:tailEnd/>
                </a:ln>
                <a:effectLst>
                  <a:outerShdw dist="35921" dir="2700000" algn="ctr" rotWithShape="0">
                    <a:srgbClr val="FF9933"/>
                  </a:outerShdw>
                </a:effectLst>
              </p:spPr>
              <p:txBody>
                <a:bodyPr/>
                <a:lstStyle/>
                <a:p>
                  <a:endParaRPr lang="ru-RU"/>
                </a:p>
              </p:txBody>
            </p:sp>
            <p:sp>
              <p:nvSpPr>
                <p:cNvPr id="1226942" name="Freeform 190"/>
                <p:cNvSpPr>
                  <a:spLocks/>
                </p:cNvSpPr>
                <p:nvPr/>
              </p:nvSpPr>
              <p:spPr bwMode="auto">
                <a:xfrm>
                  <a:off x="5628" y="9905"/>
                  <a:ext cx="1425" cy="285"/>
                </a:xfrm>
                <a:custGeom>
                  <a:avLst/>
                  <a:gdLst>
                    <a:gd name="T0" fmla="*/ 0 w 1425"/>
                    <a:gd name="T1" fmla="*/ 285 h 285"/>
                    <a:gd name="T2" fmla="*/ 0 w 1425"/>
                    <a:gd name="T3" fmla="*/ 285 h 285"/>
                    <a:gd name="T4" fmla="*/ 975 w 1425"/>
                    <a:gd name="T5" fmla="*/ 285 h 285"/>
                    <a:gd name="T6" fmla="*/ 1425 w 1425"/>
                    <a:gd name="T7" fmla="*/ 0 h 285"/>
                  </a:gdLst>
                  <a:ahLst/>
                  <a:cxnLst>
                    <a:cxn ang="0">
                      <a:pos x="T0" y="T1"/>
                    </a:cxn>
                    <a:cxn ang="0">
                      <a:pos x="T2" y="T3"/>
                    </a:cxn>
                    <a:cxn ang="0">
                      <a:pos x="T4" y="T5"/>
                    </a:cxn>
                    <a:cxn ang="0">
                      <a:pos x="T6" y="T7"/>
                    </a:cxn>
                  </a:cxnLst>
                  <a:rect l="0" t="0" r="r" b="b"/>
                  <a:pathLst>
                    <a:path w="1425" h="285">
                      <a:moveTo>
                        <a:pt x="0" y="285"/>
                      </a:moveTo>
                      <a:lnTo>
                        <a:pt x="0" y="285"/>
                      </a:lnTo>
                      <a:lnTo>
                        <a:pt x="975" y="285"/>
                      </a:lnTo>
                      <a:lnTo>
                        <a:pt x="1425" y="0"/>
                      </a:lnTo>
                    </a:path>
                  </a:pathLst>
                </a:custGeom>
                <a:solidFill>
                  <a:srgbClr val="C9FFFF"/>
                </a:solidFill>
                <a:ln w="15875">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43" name="Freeform 191"/>
                <p:cNvSpPr>
                  <a:spLocks/>
                </p:cNvSpPr>
                <p:nvPr/>
              </p:nvSpPr>
              <p:spPr bwMode="auto">
                <a:xfrm>
                  <a:off x="5628" y="10190"/>
                  <a:ext cx="975" cy="2565"/>
                </a:xfrm>
                <a:custGeom>
                  <a:avLst/>
                  <a:gdLst>
                    <a:gd name="T0" fmla="*/ 0 w 975"/>
                    <a:gd name="T1" fmla="*/ 0 h 2565"/>
                    <a:gd name="T2" fmla="*/ 975 w 975"/>
                    <a:gd name="T3" fmla="*/ 0 h 2565"/>
                    <a:gd name="T4" fmla="*/ 975 w 975"/>
                    <a:gd name="T5" fmla="*/ 420 h 2565"/>
                    <a:gd name="T6" fmla="*/ 975 w 975"/>
                    <a:gd name="T7" fmla="*/ 2025 h 2565"/>
                    <a:gd name="T8" fmla="*/ 975 w 975"/>
                    <a:gd name="T9" fmla="*/ 2565 h 2565"/>
                  </a:gdLst>
                  <a:ahLst/>
                  <a:cxnLst>
                    <a:cxn ang="0">
                      <a:pos x="T0" y="T1"/>
                    </a:cxn>
                    <a:cxn ang="0">
                      <a:pos x="T2" y="T3"/>
                    </a:cxn>
                    <a:cxn ang="0">
                      <a:pos x="T4" y="T5"/>
                    </a:cxn>
                    <a:cxn ang="0">
                      <a:pos x="T6" y="T7"/>
                    </a:cxn>
                    <a:cxn ang="0">
                      <a:pos x="T8" y="T9"/>
                    </a:cxn>
                  </a:cxnLst>
                  <a:rect l="0" t="0" r="r" b="b"/>
                  <a:pathLst>
                    <a:path w="975" h="2565">
                      <a:moveTo>
                        <a:pt x="0" y="0"/>
                      </a:moveTo>
                      <a:lnTo>
                        <a:pt x="975" y="0"/>
                      </a:lnTo>
                      <a:lnTo>
                        <a:pt x="975" y="420"/>
                      </a:lnTo>
                      <a:lnTo>
                        <a:pt x="975" y="2025"/>
                      </a:lnTo>
                      <a:lnTo>
                        <a:pt x="975" y="2565"/>
                      </a:lnTo>
                    </a:path>
                  </a:pathLst>
                </a:custGeom>
                <a:solidFill>
                  <a:srgbClr val="C9FFFF"/>
                </a:solidFill>
                <a:ln w="15875">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44" name="Rectangle 192"/>
                <p:cNvSpPr>
                  <a:spLocks noChangeArrowheads="1"/>
                </p:cNvSpPr>
                <p:nvPr/>
              </p:nvSpPr>
              <p:spPr bwMode="auto">
                <a:xfrm>
                  <a:off x="5703" y="10310"/>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45" name="Rectangle 193"/>
                <p:cNvSpPr>
                  <a:spLocks noChangeArrowheads="1"/>
                </p:cNvSpPr>
                <p:nvPr/>
              </p:nvSpPr>
              <p:spPr bwMode="auto">
                <a:xfrm>
                  <a:off x="5703" y="10490"/>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46" name="Rectangle 194"/>
                <p:cNvSpPr>
                  <a:spLocks noChangeArrowheads="1"/>
                </p:cNvSpPr>
                <p:nvPr/>
              </p:nvSpPr>
              <p:spPr bwMode="auto">
                <a:xfrm>
                  <a:off x="5703" y="10685"/>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1226947" name="Group 195"/>
              <p:cNvGrpSpPr>
                <a:grpSpLocks/>
              </p:cNvGrpSpPr>
              <p:nvPr/>
            </p:nvGrpSpPr>
            <p:grpSpPr bwMode="auto">
              <a:xfrm>
                <a:off x="2916" y="5751"/>
                <a:ext cx="228" cy="342"/>
                <a:chOff x="2289" y="4497"/>
                <a:chExt cx="456" cy="684"/>
              </a:xfrm>
            </p:grpSpPr>
            <p:sp>
              <p:nvSpPr>
                <p:cNvPr id="1226948" name="Line 196"/>
                <p:cNvSpPr>
                  <a:spLocks noChangeShapeType="1"/>
                </p:cNvSpPr>
                <p:nvPr/>
              </p:nvSpPr>
              <p:spPr bwMode="auto">
                <a:xfrm flipV="1">
                  <a:off x="2517" y="4497"/>
                  <a:ext cx="1" cy="684"/>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1226949" name="Group 197"/>
                <p:cNvGrpSpPr>
                  <a:grpSpLocks/>
                </p:cNvGrpSpPr>
                <p:nvPr/>
              </p:nvGrpSpPr>
              <p:grpSpPr bwMode="auto">
                <a:xfrm>
                  <a:off x="2289" y="4611"/>
                  <a:ext cx="456" cy="456"/>
                  <a:chOff x="1786" y="4782"/>
                  <a:chExt cx="273" cy="244"/>
                </a:xfrm>
              </p:grpSpPr>
              <p:sp>
                <p:nvSpPr>
                  <p:cNvPr id="1226950" name="Freeform 198"/>
                  <p:cNvSpPr>
                    <a:spLocks/>
                  </p:cNvSpPr>
                  <p:nvPr/>
                </p:nvSpPr>
                <p:spPr bwMode="auto">
                  <a:xfrm>
                    <a:off x="1786" y="4782"/>
                    <a:ext cx="273" cy="244"/>
                  </a:xfrm>
                  <a:custGeom>
                    <a:avLst/>
                    <a:gdLst>
                      <a:gd name="T0" fmla="*/ 5 w 1912"/>
                      <a:gd name="T1" fmla="*/ 876 h 1953"/>
                      <a:gd name="T2" fmla="*/ 30 w 1912"/>
                      <a:gd name="T3" fmla="*/ 733 h 1953"/>
                      <a:gd name="T4" fmla="*/ 74 w 1912"/>
                      <a:gd name="T5" fmla="*/ 596 h 1953"/>
                      <a:gd name="T6" fmla="*/ 138 w 1912"/>
                      <a:gd name="T7" fmla="*/ 470 h 1953"/>
                      <a:gd name="T8" fmla="*/ 218 w 1912"/>
                      <a:gd name="T9" fmla="*/ 355 h 1953"/>
                      <a:gd name="T10" fmla="*/ 313 w 1912"/>
                      <a:gd name="T11" fmla="*/ 254 h 1953"/>
                      <a:gd name="T12" fmla="*/ 422 w 1912"/>
                      <a:gd name="T13" fmla="*/ 167 h 1953"/>
                      <a:gd name="T14" fmla="*/ 541 w 1912"/>
                      <a:gd name="T15" fmla="*/ 96 h 1953"/>
                      <a:gd name="T16" fmla="*/ 672 w 1912"/>
                      <a:gd name="T17" fmla="*/ 44 h 1953"/>
                      <a:gd name="T18" fmla="*/ 810 w 1912"/>
                      <a:gd name="T19" fmla="*/ 11 h 1953"/>
                      <a:gd name="T20" fmla="*/ 956 w 1912"/>
                      <a:gd name="T21" fmla="*/ 0 h 1953"/>
                      <a:gd name="T22" fmla="*/ 1102 w 1912"/>
                      <a:gd name="T23" fmla="*/ 11 h 1953"/>
                      <a:gd name="T24" fmla="*/ 1240 w 1912"/>
                      <a:gd name="T25" fmla="*/ 44 h 1953"/>
                      <a:gd name="T26" fmla="*/ 1370 w 1912"/>
                      <a:gd name="T27" fmla="*/ 96 h 1953"/>
                      <a:gd name="T28" fmla="*/ 1490 w 1912"/>
                      <a:gd name="T29" fmla="*/ 167 h 1953"/>
                      <a:gd name="T30" fmla="*/ 1599 w 1912"/>
                      <a:gd name="T31" fmla="*/ 254 h 1953"/>
                      <a:gd name="T32" fmla="*/ 1694 w 1912"/>
                      <a:gd name="T33" fmla="*/ 355 h 1953"/>
                      <a:gd name="T34" fmla="*/ 1774 w 1912"/>
                      <a:gd name="T35" fmla="*/ 470 h 1953"/>
                      <a:gd name="T36" fmla="*/ 1838 w 1912"/>
                      <a:gd name="T37" fmla="*/ 596 h 1953"/>
                      <a:gd name="T38" fmla="*/ 1882 w 1912"/>
                      <a:gd name="T39" fmla="*/ 733 h 1953"/>
                      <a:gd name="T40" fmla="*/ 1907 w 1912"/>
                      <a:gd name="T41" fmla="*/ 876 h 1953"/>
                      <a:gd name="T42" fmla="*/ 1912 w 1912"/>
                      <a:gd name="T43" fmla="*/ 976 h 1953"/>
                      <a:gd name="T44" fmla="*/ 1901 w 1912"/>
                      <a:gd name="T45" fmla="*/ 1125 h 1953"/>
                      <a:gd name="T46" fmla="*/ 1869 w 1912"/>
                      <a:gd name="T47" fmla="*/ 1267 h 1953"/>
                      <a:gd name="T48" fmla="*/ 1818 w 1912"/>
                      <a:gd name="T49" fmla="*/ 1400 h 1953"/>
                      <a:gd name="T50" fmla="*/ 1748 w 1912"/>
                      <a:gd name="T51" fmla="*/ 1522 h 1953"/>
                      <a:gd name="T52" fmla="*/ 1663 w 1912"/>
                      <a:gd name="T53" fmla="*/ 1633 h 1953"/>
                      <a:gd name="T54" fmla="*/ 1564 w 1912"/>
                      <a:gd name="T55" fmla="*/ 1730 h 1953"/>
                      <a:gd name="T56" fmla="*/ 1452 w 1912"/>
                      <a:gd name="T57" fmla="*/ 1811 h 1953"/>
                      <a:gd name="T58" fmla="*/ 1328 w 1912"/>
                      <a:gd name="T59" fmla="*/ 1876 h 1953"/>
                      <a:gd name="T60" fmla="*/ 1195 w 1912"/>
                      <a:gd name="T61" fmla="*/ 1922 h 1953"/>
                      <a:gd name="T62" fmla="*/ 1053 w 1912"/>
                      <a:gd name="T63" fmla="*/ 1948 h 1953"/>
                      <a:gd name="T64" fmla="*/ 906 w 1912"/>
                      <a:gd name="T65" fmla="*/ 1952 h 1953"/>
                      <a:gd name="T66" fmla="*/ 763 w 1912"/>
                      <a:gd name="T67" fmla="*/ 1933 h 1953"/>
                      <a:gd name="T68" fmla="*/ 627 w 1912"/>
                      <a:gd name="T69" fmla="*/ 1894 h 1953"/>
                      <a:gd name="T70" fmla="*/ 500 w 1912"/>
                      <a:gd name="T71" fmla="*/ 1835 h 1953"/>
                      <a:gd name="T72" fmla="*/ 384 w 1912"/>
                      <a:gd name="T73" fmla="*/ 1759 h 1953"/>
                      <a:gd name="T74" fmla="*/ 280 w 1912"/>
                      <a:gd name="T75" fmla="*/ 1667 h 1953"/>
                      <a:gd name="T76" fmla="*/ 190 w 1912"/>
                      <a:gd name="T77" fmla="*/ 1560 h 1953"/>
                      <a:gd name="T78" fmla="*/ 115 w 1912"/>
                      <a:gd name="T79" fmla="*/ 1441 h 1953"/>
                      <a:gd name="T80" fmla="*/ 57 w 1912"/>
                      <a:gd name="T81" fmla="*/ 1312 h 1953"/>
                      <a:gd name="T82" fmla="*/ 19 w 1912"/>
                      <a:gd name="T83" fmla="*/ 1173 h 1953"/>
                      <a:gd name="T84" fmla="*/ 1 w 1912"/>
                      <a:gd name="T85" fmla="*/ 1027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12" h="1953">
                        <a:moveTo>
                          <a:pt x="0" y="976"/>
                        </a:moveTo>
                        <a:lnTo>
                          <a:pt x="1" y="926"/>
                        </a:lnTo>
                        <a:lnTo>
                          <a:pt x="5" y="876"/>
                        </a:lnTo>
                        <a:lnTo>
                          <a:pt x="11" y="828"/>
                        </a:lnTo>
                        <a:lnTo>
                          <a:pt x="19" y="780"/>
                        </a:lnTo>
                        <a:lnTo>
                          <a:pt x="30" y="733"/>
                        </a:lnTo>
                        <a:lnTo>
                          <a:pt x="42" y="686"/>
                        </a:lnTo>
                        <a:lnTo>
                          <a:pt x="57" y="641"/>
                        </a:lnTo>
                        <a:lnTo>
                          <a:pt x="74" y="596"/>
                        </a:lnTo>
                        <a:lnTo>
                          <a:pt x="94" y="553"/>
                        </a:lnTo>
                        <a:lnTo>
                          <a:pt x="115" y="512"/>
                        </a:lnTo>
                        <a:lnTo>
                          <a:pt x="138" y="470"/>
                        </a:lnTo>
                        <a:lnTo>
                          <a:pt x="163" y="431"/>
                        </a:lnTo>
                        <a:lnTo>
                          <a:pt x="190" y="393"/>
                        </a:lnTo>
                        <a:lnTo>
                          <a:pt x="218" y="355"/>
                        </a:lnTo>
                        <a:lnTo>
                          <a:pt x="248" y="320"/>
                        </a:lnTo>
                        <a:lnTo>
                          <a:pt x="280" y="286"/>
                        </a:lnTo>
                        <a:lnTo>
                          <a:pt x="313" y="254"/>
                        </a:lnTo>
                        <a:lnTo>
                          <a:pt x="348" y="223"/>
                        </a:lnTo>
                        <a:lnTo>
                          <a:pt x="384" y="194"/>
                        </a:lnTo>
                        <a:lnTo>
                          <a:pt x="422" y="167"/>
                        </a:lnTo>
                        <a:lnTo>
                          <a:pt x="460" y="142"/>
                        </a:lnTo>
                        <a:lnTo>
                          <a:pt x="500" y="118"/>
                        </a:lnTo>
                        <a:lnTo>
                          <a:pt x="541" y="96"/>
                        </a:lnTo>
                        <a:lnTo>
                          <a:pt x="584" y="77"/>
                        </a:lnTo>
                        <a:lnTo>
                          <a:pt x="627" y="59"/>
                        </a:lnTo>
                        <a:lnTo>
                          <a:pt x="672" y="44"/>
                        </a:lnTo>
                        <a:lnTo>
                          <a:pt x="717" y="31"/>
                        </a:lnTo>
                        <a:lnTo>
                          <a:pt x="763" y="20"/>
                        </a:lnTo>
                        <a:lnTo>
                          <a:pt x="810" y="11"/>
                        </a:lnTo>
                        <a:lnTo>
                          <a:pt x="858" y="5"/>
                        </a:lnTo>
                        <a:lnTo>
                          <a:pt x="906" y="1"/>
                        </a:lnTo>
                        <a:lnTo>
                          <a:pt x="956" y="0"/>
                        </a:lnTo>
                        <a:lnTo>
                          <a:pt x="1006" y="1"/>
                        </a:lnTo>
                        <a:lnTo>
                          <a:pt x="1053" y="5"/>
                        </a:lnTo>
                        <a:lnTo>
                          <a:pt x="1102" y="11"/>
                        </a:lnTo>
                        <a:lnTo>
                          <a:pt x="1148" y="20"/>
                        </a:lnTo>
                        <a:lnTo>
                          <a:pt x="1195" y="31"/>
                        </a:lnTo>
                        <a:lnTo>
                          <a:pt x="1240" y="44"/>
                        </a:lnTo>
                        <a:lnTo>
                          <a:pt x="1285" y="59"/>
                        </a:lnTo>
                        <a:lnTo>
                          <a:pt x="1328" y="77"/>
                        </a:lnTo>
                        <a:lnTo>
                          <a:pt x="1370" y="96"/>
                        </a:lnTo>
                        <a:lnTo>
                          <a:pt x="1411" y="118"/>
                        </a:lnTo>
                        <a:lnTo>
                          <a:pt x="1452" y="142"/>
                        </a:lnTo>
                        <a:lnTo>
                          <a:pt x="1490" y="167"/>
                        </a:lnTo>
                        <a:lnTo>
                          <a:pt x="1528" y="194"/>
                        </a:lnTo>
                        <a:lnTo>
                          <a:pt x="1564" y="223"/>
                        </a:lnTo>
                        <a:lnTo>
                          <a:pt x="1599" y="254"/>
                        </a:lnTo>
                        <a:lnTo>
                          <a:pt x="1632" y="286"/>
                        </a:lnTo>
                        <a:lnTo>
                          <a:pt x="1663" y="320"/>
                        </a:lnTo>
                        <a:lnTo>
                          <a:pt x="1694" y="355"/>
                        </a:lnTo>
                        <a:lnTo>
                          <a:pt x="1722" y="393"/>
                        </a:lnTo>
                        <a:lnTo>
                          <a:pt x="1748" y="431"/>
                        </a:lnTo>
                        <a:lnTo>
                          <a:pt x="1774" y="470"/>
                        </a:lnTo>
                        <a:lnTo>
                          <a:pt x="1797" y="512"/>
                        </a:lnTo>
                        <a:lnTo>
                          <a:pt x="1818" y="553"/>
                        </a:lnTo>
                        <a:lnTo>
                          <a:pt x="1838" y="596"/>
                        </a:lnTo>
                        <a:lnTo>
                          <a:pt x="1854" y="641"/>
                        </a:lnTo>
                        <a:lnTo>
                          <a:pt x="1869" y="686"/>
                        </a:lnTo>
                        <a:lnTo>
                          <a:pt x="1882" y="733"/>
                        </a:lnTo>
                        <a:lnTo>
                          <a:pt x="1893" y="780"/>
                        </a:lnTo>
                        <a:lnTo>
                          <a:pt x="1901" y="828"/>
                        </a:lnTo>
                        <a:lnTo>
                          <a:pt x="1907" y="876"/>
                        </a:lnTo>
                        <a:lnTo>
                          <a:pt x="1911" y="926"/>
                        </a:lnTo>
                        <a:lnTo>
                          <a:pt x="1912" y="976"/>
                        </a:lnTo>
                        <a:lnTo>
                          <a:pt x="1912" y="976"/>
                        </a:lnTo>
                        <a:lnTo>
                          <a:pt x="1911" y="1027"/>
                        </a:lnTo>
                        <a:lnTo>
                          <a:pt x="1907" y="1077"/>
                        </a:lnTo>
                        <a:lnTo>
                          <a:pt x="1901" y="1125"/>
                        </a:lnTo>
                        <a:lnTo>
                          <a:pt x="1893" y="1173"/>
                        </a:lnTo>
                        <a:lnTo>
                          <a:pt x="1882" y="1220"/>
                        </a:lnTo>
                        <a:lnTo>
                          <a:pt x="1869" y="1267"/>
                        </a:lnTo>
                        <a:lnTo>
                          <a:pt x="1854" y="1312"/>
                        </a:lnTo>
                        <a:lnTo>
                          <a:pt x="1838" y="1357"/>
                        </a:lnTo>
                        <a:lnTo>
                          <a:pt x="1818" y="1400"/>
                        </a:lnTo>
                        <a:lnTo>
                          <a:pt x="1797" y="1441"/>
                        </a:lnTo>
                        <a:lnTo>
                          <a:pt x="1774" y="1483"/>
                        </a:lnTo>
                        <a:lnTo>
                          <a:pt x="1748" y="1522"/>
                        </a:lnTo>
                        <a:lnTo>
                          <a:pt x="1722" y="1560"/>
                        </a:lnTo>
                        <a:lnTo>
                          <a:pt x="1694" y="1597"/>
                        </a:lnTo>
                        <a:lnTo>
                          <a:pt x="1663" y="1633"/>
                        </a:lnTo>
                        <a:lnTo>
                          <a:pt x="1632" y="1667"/>
                        </a:lnTo>
                        <a:lnTo>
                          <a:pt x="1599" y="1699"/>
                        </a:lnTo>
                        <a:lnTo>
                          <a:pt x="1564" y="1730"/>
                        </a:lnTo>
                        <a:lnTo>
                          <a:pt x="1528" y="1759"/>
                        </a:lnTo>
                        <a:lnTo>
                          <a:pt x="1490" y="1787"/>
                        </a:lnTo>
                        <a:lnTo>
                          <a:pt x="1452" y="1811"/>
                        </a:lnTo>
                        <a:lnTo>
                          <a:pt x="1411" y="1835"/>
                        </a:lnTo>
                        <a:lnTo>
                          <a:pt x="1370" y="1857"/>
                        </a:lnTo>
                        <a:lnTo>
                          <a:pt x="1328" y="1876"/>
                        </a:lnTo>
                        <a:lnTo>
                          <a:pt x="1285" y="1894"/>
                        </a:lnTo>
                        <a:lnTo>
                          <a:pt x="1240" y="1908"/>
                        </a:lnTo>
                        <a:lnTo>
                          <a:pt x="1195" y="1922"/>
                        </a:lnTo>
                        <a:lnTo>
                          <a:pt x="1148" y="1933"/>
                        </a:lnTo>
                        <a:lnTo>
                          <a:pt x="1102" y="1942"/>
                        </a:lnTo>
                        <a:lnTo>
                          <a:pt x="1053" y="1948"/>
                        </a:lnTo>
                        <a:lnTo>
                          <a:pt x="1006" y="1952"/>
                        </a:lnTo>
                        <a:lnTo>
                          <a:pt x="956" y="1953"/>
                        </a:lnTo>
                        <a:lnTo>
                          <a:pt x="906" y="1952"/>
                        </a:lnTo>
                        <a:lnTo>
                          <a:pt x="858" y="1948"/>
                        </a:lnTo>
                        <a:lnTo>
                          <a:pt x="810" y="1942"/>
                        </a:lnTo>
                        <a:lnTo>
                          <a:pt x="763" y="1933"/>
                        </a:lnTo>
                        <a:lnTo>
                          <a:pt x="717" y="1922"/>
                        </a:lnTo>
                        <a:lnTo>
                          <a:pt x="672" y="1908"/>
                        </a:lnTo>
                        <a:lnTo>
                          <a:pt x="627" y="1894"/>
                        </a:lnTo>
                        <a:lnTo>
                          <a:pt x="584" y="1876"/>
                        </a:lnTo>
                        <a:lnTo>
                          <a:pt x="541" y="1857"/>
                        </a:lnTo>
                        <a:lnTo>
                          <a:pt x="500" y="1835"/>
                        </a:lnTo>
                        <a:lnTo>
                          <a:pt x="460" y="1811"/>
                        </a:lnTo>
                        <a:lnTo>
                          <a:pt x="422" y="1787"/>
                        </a:lnTo>
                        <a:lnTo>
                          <a:pt x="384" y="1759"/>
                        </a:lnTo>
                        <a:lnTo>
                          <a:pt x="348" y="1730"/>
                        </a:lnTo>
                        <a:lnTo>
                          <a:pt x="313" y="1699"/>
                        </a:lnTo>
                        <a:lnTo>
                          <a:pt x="280" y="1667"/>
                        </a:lnTo>
                        <a:lnTo>
                          <a:pt x="248" y="1633"/>
                        </a:lnTo>
                        <a:lnTo>
                          <a:pt x="218" y="1597"/>
                        </a:lnTo>
                        <a:lnTo>
                          <a:pt x="190" y="1560"/>
                        </a:lnTo>
                        <a:lnTo>
                          <a:pt x="163" y="1522"/>
                        </a:lnTo>
                        <a:lnTo>
                          <a:pt x="138" y="1483"/>
                        </a:lnTo>
                        <a:lnTo>
                          <a:pt x="115" y="1441"/>
                        </a:lnTo>
                        <a:lnTo>
                          <a:pt x="94" y="1400"/>
                        </a:lnTo>
                        <a:lnTo>
                          <a:pt x="74" y="1357"/>
                        </a:lnTo>
                        <a:lnTo>
                          <a:pt x="57" y="1312"/>
                        </a:lnTo>
                        <a:lnTo>
                          <a:pt x="42" y="1267"/>
                        </a:lnTo>
                        <a:lnTo>
                          <a:pt x="30" y="1220"/>
                        </a:lnTo>
                        <a:lnTo>
                          <a:pt x="19" y="1173"/>
                        </a:lnTo>
                        <a:lnTo>
                          <a:pt x="11" y="1125"/>
                        </a:lnTo>
                        <a:lnTo>
                          <a:pt x="5" y="1077"/>
                        </a:lnTo>
                        <a:lnTo>
                          <a:pt x="1" y="1027"/>
                        </a:lnTo>
                        <a:lnTo>
                          <a:pt x="0" y="976"/>
                        </a:lnTo>
                      </a:path>
                    </a:pathLst>
                  </a:custGeom>
                  <a:solidFill>
                    <a:srgbClr val="FFFF66"/>
                  </a:solidFill>
                  <a:ln w="6350" cmpd="sng">
                    <a:solidFill>
                      <a:srgbClr val="FF3399"/>
                    </a:solidFill>
                    <a:prstDash val="solid"/>
                    <a:round/>
                    <a:headEnd/>
                    <a:tailEnd/>
                  </a:ln>
                </p:spPr>
                <p:txBody>
                  <a:bodyPr/>
                  <a:lstStyle/>
                  <a:p>
                    <a:endParaRPr lang="ru-RU"/>
                  </a:p>
                </p:txBody>
              </p:sp>
              <p:sp>
                <p:nvSpPr>
                  <p:cNvPr id="1226951" name="Freeform 199"/>
                  <p:cNvSpPr>
                    <a:spLocks/>
                  </p:cNvSpPr>
                  <p:nvPr/>
                </p:nvSpPr>
                <p:spPr bwMode="auto">
                  <a:xfrm>
                    <a:off x="1805" y="4800"/>
                    <a:ext cx="235" cy="209"/>
                  </a:xfrm>
                  <a:custGeom>
                    <a:avLst/>
                    <a:gdLst>
                      <a:gd name="T0" fmla="*/ 4 w 1644"/>
                      <a:gd name="T1" fmla="*/ 754 h 1679"/>
                      <a:gd name="T2" fmla="*/ 25 w 1644"/>
                      <a:gd name="T3" fmla="*/ 630 h 1679"/>
                      <a:gd name="T4" fmla="*/ 65 w 1644"/>
                      <a:gd name="T5" fmla="*/ 513 h 1679"/>
                      <a:gd name="T6" fmla="*/ 119 w 1644"/>
                      <a:gd name="T7" fmla="*/ 404 h 1679"/>
                      <a:gd name="T8" fmla="*/ 187 w 1644"/>
                      <a:gd name="T9" fmla="*/ 306 h 1679"/>
                      <a:gd name="T10" fmla="*/ 269 w 1644"/>
                      <a:gd name="T11" fmla="*/ 218 h 1679"/>
                      <a:gd name="T12" fmla="*/ 363 w 1644"/>
                      <a:gd name="T13" fmla="*/ 144 h 1679"/>
                      <a:gd name="T14" fmla="*/ 466 w 1644"/>
                      <a:gd name="T15" fmla="*/ 83 h 1679"/>
                      <a:gd name="T16" fmla="*/ 577 w 1644"/>
                      <a:gd name="T17" fmla="*/ 39 h 1679"/>
                      <a:gd name="T18" fmla="*/ 696 w 1644"/>
                      <a:gd name="T19" fmla="*/ 10 h 1679"/>
                      <a:gd name="T20" fmla="*/ 822 w 1644"/>
                      <a:gd name="T21" fmla="*/ 0 h 1679"/>
                      <a:gd name="T22" fmla="*/ 947 w 1644"/>
                      <a:gd name="T23" fmla="*/ 10 h 1679"/>
                      <a:gd name="T24" fmla="*/ 1066 w 1644"/>
                      <a:gd name="T25" fmla="*/ 39 h 1679"/>
                      <a:gd name="T26" fmla="*/ 1178 w 1644"/>
                      <a:gd name="T27" fmla="*/ 83 h 1679"/>
                      <a:gd name="T28" fmla="*/ 1281 w 1644"/>
                      <a:gd name="T29" fmla="*/ 144 h 1679"/>
                      <a:gd name="T30" fmla="*/ 1375 w 1644"/>
                      <a:gd name="T31" fmla="*/ 218 h 1679"/>
                      <a:gd name="T32" fmla="*/ 1456 w 1644"/>
                      <a:gd name="T33" fmla="*/ 305 h 1679"/>
                      <a:gd name="T34" fmla="*/ 1524 w 1644"/>
                      <a:gd name="T35" fmla="*/ 404 h 1679"/>
                      <a:gd name="T36" fmla="*/ 1579 w 1644"/>
                      <a:gd name="T37" fmla="*/ 513 h 1679"/>
                      <a:gd name="T38" fmla="*/ 1617 w 1644"/>
                      <a:gd name="T39" fmla="*/ 630 h 1679"/>
                      <a:gd name="T40" fmla="*/ 1640 w 1644"/>
                      <a:gd name="T41" fmla="*/ 754 h 1679"/>
                      <a:gd name="T42" fmla="*/ 1644 w 1644"/>
                      <a:gd name="T43" fmla="*/ 839 h 1679"/>
                      <a:gd name="T44" fmla="*/ 1635 w 1644"/>
                      <a:gd name="T45" fmla="*/ 968 h 1679"/>
                      <a:gd name="T46" fmla="*/ 1606 w 1644"/>
                      <a:gd name="T47" fmla="*/ 1090 h 1679"/>
                      <a:gd name="T48" fmla="*/ 1563 w 1644"/>
                      <a:gd name="T49" fmla="*/ 1203 h 1679"/>
                      <a:gd name="T50" fmla="*/ 1503 w 1644"/>
                      <a:gd name="T51" fmla="*/ 1309 h 1679"/>
                      <a:gd name="T52" fmla="*/ 1430 w 1644"/>
                      <a:gd name="T53" fmla="*/ 1404 h 1679"/>
                      <a:gd name="T54" fmla="*/ 1344 w 1644"/>
                      <a:gd name="T55" fmla="*/ 1487 h 1679"/>
                      <a:gd name="T56" fmla="*/ 1248 w 1644"/>
                      <a:gd name="T57" fmla="*/ 1557 h 1679"/>
                      <a:gd name="T58" fmla="*/ 1142 w 1644"/>
                      <a:gd name="T59" fmla="*/ 1612 h 1679"/>
                      <a:gd name="T60" fmla="*/ 1027 w 1644"/>
                      <a:gd name="T61" fmla="*/ 1652 h 1679"/>
                      <a:gd name="T62" fmla="*/ 906 w 1644"/>
                      <a:gd name="T63" fmla="*/ 1674 h 1679"/>
                      <a:gd name="T64" fmla="*/ 779 w 1644"/>
                      <a:gd name="T65" fmla="*/ 1677 h 1679"/>
                      <a:gd name="T66" fmla="*/ 656 w 1644"/>
                      <a:gd name="T67" fmla="*/ 1662 h 1679"/>
                      <a:gd name="T68" fmla="*/ 540 w 1644"/>
                      <a:gd name="T69" fmla="*/ 1628 h 1679"/>
                      <a:gd name="T70" fmla="*/ 430 w 1644"/>
                      <a:gd name="T71" fmla="*/ 1577 h 1679"/>
                      <a:gd name="T72" fmla="*/ 330 w 1644"/>
                      <a:gd name="T73" fmla="*/ 1512 h 1679"/>
                      <a:gd name="T74" fmla="*/ 241 w 1644"/>
                      <a:gd name="T75" fmla="*/ 1433 h 1679"/>
                      <a:gd name="T76" fmla="*/ 163 w 1644"/>
                      <a:gd name="T77" fmla="*/ 1342 h 1679"/>
                      <a:gd name="T78" fmla="*/ 99 w 1644"/>
                      <a:gd name="T79" fmla="*/ 1239 h 1679"/>
                      <a:gd name="T80" fmla="*/ 50 w 1644"/>
                      <a:gd name="T81" fmla="*/ 1128 h 1679"/>
                      <a:gd name="T82" fmla="*/ 16 w 1644"/>
                      <a:gd name="T83" fmla="*/ 1009 h 1679"/>
                      <a:gd name="T84" fmla="*/ 1 w 1644"/>
                      <a:gd name="T85" fmla="*/ 883 h 1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4" h="1679">
                        <a:moveTo>
                          <a:pt x="0" y="839"/>
                        </a:moveTo>
                        <a:lnTo>
                          <a:pt x="1" y="796"/>
                        </a:lnTo>
                        <a:lnTo>
                          <a:pt x="4" y="754"/>
                        </a:lnTo>
                        <a:lnTo>
                          <a:pt x="9" y="711"/>
                        </a:lnTo>
                        <a:lnTo>
                          <a:pt x="16" y="670"/>
                        </a:lnTo>
                        <a:lnTo>
                          <a:pt x="25" y="630"/>
                        </a:lnTo>
                        <a:lnTo>
                          <a:pt x="37" y="590"/>
                        </a:lnTo>
                        <a:lnTo>
                          <a:pt x="50" y="551"/>
                        </a:lnTo>
                        <a:lnTo>
                          <a:pt x="65" y="513"/>
                        </a:lnTo>
                        <a:lnTo>
                          <a:pt x="81" y="476"/>
                        </a:lnTo>
                        <a:lnTo>
                          <a:pt x="99" y="440"/>
                        </a:lnTo>
                        <a:lnTo>
                          <a:pt x="119" y="404"/>
                        </a:lnTo>
                        <a:lnTo>
                          <a:pt x="141" y="370"/>
                        </a:lnTo>
                        <a:lnTo>
                          <a:pt x="163" y="337"/>
                        </a:lnTo>
                        <a:lnTo>
                          <a:pt x="187" y="306"/>
                        </a:lnTo>
                        <a:lnTo>
                          <a:pt x="214" y="275"/>
                        </a:lnTo>
                        <a:lnTo>
                          <a:pt x="241" y="246"/>
                        </a:lnTo>
                        <a:lnTo>
                          <a:pt x="269" y="218"/>
                        </a:lnTo>
                        <a:lnTo>
                          <a:pt x="299" y="192"/>
                        </a:lnTo>
                        <a:lnTo>
                          <a:pt x="330" y="167"/>
                        </a:lnTo>
                        <a:lnTo>
                          <a:pt x="363" y="144"/>
                        </a:lnTo>
                        <a:lnTo>
                          <a:pt x="396" y="122"/>
                        </a:lnTo>
                        <a:lnTo>
                          <a:pt x="430" y="102"/>
                        </a:lnTo>
                        <a:lnTo>
                          <a:pt x="466" y="83"/>
                        </a:lnTo>
                        <a:lnTo>
                          <a:pt x="502" y="67"/>
                        </a:lnTo>
                        <a:lnTo>
                          <a:pt x="540" y="51"/>
                        </a:lnTo>
                        <a:lnTo>
                          <a:pt x="577" y="39"/>
                        </a:lnTo>
                        <a:lnTo>
                          <a:pt x="617" y="27"/>
                        </a:lnTo>
                        <a:lnTo>
                          <a:pt x="656" y="18"/>
                        </a:lnTo>
                        <a:lnTo>
                          <a:pt x="696" y="10"/>
                        </a:lnTo>
                        <a:lnTo>
                          <a:pt x="738" y="5"/>
                        </a:lnTo>
                        <a:lnTo>
                          <a:pt x="779" y="1"/>
                        </a:lnTo>
                        <a:lnTo>
                          <a:pt x="822" y="0"/>
                        </a:lnTo>
                        <a:lnTo>
                          <a:pt x="865" y="1"/>
                        </a:lnTo>
                        <a:lnTo>
                          <a:pt x="906" y="5"/>
                        </a:lnTo>
                        <a:lnTo>
                          <a:pt x="947" y="10"/>
                        </a:lnTo>
                        <a:lnTo>
                          <a:pt x="988" y="18"/>
                        </a:lnTo>
                        <a:lnTo>
                          <a:pt x="1027" y="27"/>
                        </a:lnTo>
                        <a:lnTo>
                          <a:pt x="1066" y="39"/>
                        </a:lnTo>
                        <a:lnTo>
                          <a:pt x="1104" y="51"/>
                        </a:lnTo>
                        <a:lnTo>
                          <a:pt x="1142" y="67"/>
                        </a:lnTo>
                        <a:lnTo>
                          <a:pt x="1178" y="83"/>
                        </a:lnTo>
                        <a:lnTo>
                          <a:pt x="1214" y="102"/>
                        </a:lnTo>
                        <a:lnTo>
                          <a:pt x="1248" y="122"/>
                        </a:lnTo>
                        <a:lnTo>
                          <a:pt x="1281" y="144"/>
                        </a:lnTo>
                        <a:lnTo>
                          <a:pt x="1314" y="167"/>
                        </a:lnTo>
                        <a:lnTo>
                          <a:pt x="1344" y="192"/>
                        </a:lnTo>
                        <a:lnTo>
                          <a:pt x="1375" y="218"/>
                        </a:lnTo>
                        <a:lnTo>
                          <a:pt x="1403" y="246"/>
                        </a:lnTo>
                        <a:lnTo>
                          <a:pt x="1430" y="275"/>
                        </a:lnTo>
                        <a:lnTo>
                          <a:pt x="1456" y="305"/>
                        </a:lnTo>
                        <a:lnTo>
                          <a:pt x="1481" y="337"/>
                        </a:lnTo>
                        <a:lnTo>
                          <a:pt x="1503" y="370"/>
                        </a:lnTo>
                        <a:lnTo>
                          <a:pt x="1524" y="404"/>
                        </a:lnTo>
                        <a:lnTo>
                          <a:pt x="1545" y="440"/>
                        </a:lnTo>
                        <a:lnTo>
                          <a:pt x="1563" y="476"/>
                        </a:lnTo>
                        <a:lnTo>
                          <a:pt x="1579" y="513"/>
                        </a:lnTo>
                        <a:lnTo>
                          <a:pt x="1594" y="551"/>
                        </a:lnTo>
                        <a:lnTo>
                          <a:pt x="1606" y="590"/>
                        </a:lnTo>
                        <a:lnTo>
                          <a:pt x="1617" y="630"/>
                        </a:lnTo>
                        <a:lnTo>
                          <a:pt x="1627" y="670"/>
                        </a:lnTo>
                        <a:lnTo>
                          <a:pt x="1635" y="711"/>
                        </a:lnTo>
                        <a:lnTo>
                          <a:pt x="1640" y="754"/>
                        </a:lnTo>
                        <a:lnTo>
                          <a:pt x="1643" y="796"/>
                        </a:lnTo>
                        <a:lnTo>
                          <a:pt x="1644" y="839"/>
                        </a:lnTo>
                        <a:lnTo>
                          <a:pt x="1644" y="839"/>
                        </a:lnTo>
                        <a:lnTo>
                          <a:pt x="1643" y="883"/>
                        </a:lnTo>
                        <a:lnTo>
                          <a:pt x="1640" y="925"/>
                        </a:lnTo>
                        <a:lnTo>
                          <a:pt x="1635" y="968"/>
                        </a:lnTo>
                        <a:lnTo>
                          <a:pt x="1627" y="1009"/>
                        </a:lnTo>
                        <a:lnTo>
                          <a:pt x="1617" y="1049"/>
                        </a:lnTo>
                        <a:lnTo>
                          <a:pt x="1606" y="1090"/>
                        </a:lnTo>
                        <a:lnTo>
                          <a:pt x="1594" y="1128"/>
                        </a:lnTo>
                        <a:lnTo>
                          <a:pt x="1579" y="1166"/>
                        </a:lnTo>
                        <a:lnTo>
                          <a:pt x="1563" y="1203"/>
                        </a:lnTo>
                        <a:lnTo>
                          <a:pt x="1545" y="1239"/>
                        </a:lnTo>
                        <a:lnTo>
                          <a:pt x="1524" y="1274"/>
                        </a:lnTo>
                        <a:lnTo>
                          <a:pt x="1503" y="1309"/>
                        </a:lnTo>
                        <a:lnTo>
                          <a:pt x="1481" y="1342"/>
                        </a:lnTo>
                        <a:lnTo>
                          <a:pt x="1456" y="1374"/>
                        </a:lnTo>
                        <a:lnTo>
                          <a:pt x="1430" y="1404"/>
                        </a:lnTo>
                        <a:lnTo>
                          <a:pt x="1403" y="1433"/>
                        </a:lnTo>
                        <a:lnTo>
                          <a:pt x="1375" y="1460"/>
                        </a:lnTo>
                        <a:lnTo>
                          <a:pt x="1344" y="1487"/>
                        </a:lnTo>
                        <a:lnTo>
                          <a:pt x="1314" y="1512"/>
                        </a:lnTo>
                        <a:lnTo>
                          <a:pt x="1281" y="1535"/>
                        </a:lnTo>
                        <a:lnTo>
                          <a:pt x="1248" y="1557"/>
                        </a:lnTo>
                        <a:lnTo>
                          <a:pt x="1214" y="1577"/>
                        </a:lnTo>
                        <a:lnTo>
                          <a:pt x="1178" y="1596"/>
                        </a:lnTo>
                        <a:lnTo>
                          <a:pt x="1142" y="1612"/>
                        </a:lnTo>
                        <a:lnTo>
                          <a:pt x="1104" y="1628"/>
                        </a:lnTo>
                        <a:lnTo>
                          <a:pt x="1066" y="1641"/>
                        </a:lnTo>
                        <a:lnTo>
                          <a:pt x="1027" y="1652"/>
                        </a:lnTo>
                        <a:lnTo>
                          <a:pt x="988" y="1662"/>
                        </a:lnTo>
                        <a:lnTo>
                          <a:pt x="947" y="1669"/>
                        </a:lnTo>
                        <a:lnTo>
                          <a:pt x="906" y="1674"/>
                        </a:lnTo>
                        <a:lnTo>
                          <a:pt x="865" y="1677"/>
                        </a:lnTo>
                        <a:lnTo>
                          <a:pt x="822" y="1679"/>
                        </a:lnTo>
                        <a:lnTo>
                          <a:pt x="779" y="1677"/>
                        </a:lnTo>
                        <a:lnTo>
                          <a:pt x="738" y="1674"/>
                        </a:lnTo>
                        <a:lnTo>
                          <a:pt x="696" y="1669"/>
                        </a:lnTo>
                        <a:lnTo>
                          <a:pt x="656" y="1662"/>
                        </a:lnTo>
                        <a:lnTo>
                          <a:pt x="617" y="1652"/>
                        </a:lnTo>
                        <a:lnTo>
                          <a:pt x="577" y="1641"/>
                        </a:lnTo>
                        <a:lnTo>
                          <a:pt x="540" y="1628"/>
                        </a:lnTo>
                        <a:lnTo>
                          <a:pt x="502" y="1612"/>
                        </a:lnTo>
                        <a:lnTo>
                          <a:pt x="466" y="1596"/>
                        </a:lnTo>
                        <a:lnTo>
                          <a:pt x="430" y="1577"/>
                        </a:lnTo>
                        <a:lnTo>
                          <a:pt x="396" y="1557"/>
                        </a:lnTo>
                        <a:lnTo>
                          <a:pt x="363" y="1535"/>
                        </a:lnTo>
                        <a:lnTo>
                          <a:pt x="330" y="1512"/>
                        </a:lnTo>
                        <a:lnTo>
                          <a:pt x="299" y="1487"/>
                        </a:lnTo>
                        <a:lnTo>
                          <a:pt x="269" y="1460"/>
                        </a:lnTo>
                        <a:lnTo>
                          <a:pt x="241" y="1433"/>
                        </a:lnTo>
                        <a:lnTo>
                          <a:pt x="214" y="1404"/>
                        </a:lnTo>
                        <a:lnTo>
                          <a:pt x="187" y="1374"/>
                        </a:lnTo>
                        <a:lnTo>
                          <a:pt x="163" y="1342"/>
                        </a:lnTo>
                        <a:lnTo>
                          <a:pt x="141" y="1309"/>
                        </a:lnTo>
                        <a:lnTo>
                          <a:pt x="119" y="1274"/>
                        </a:lnTo>
                        <a:lnTo>
                          <a:pt x="99" y="1239"/>
                        </a:lnTo>
                        <a:lnTo>
                          <a:pt x="81" y="1203"/>
                        </a:lnTo>
                        <a:lnTo>
                          <a:pt x="65" y="1166"/>
                        </a:lnTo>
                        <a:lnTo>
                          <a:pt x="50" y="1128"/>
                        </a:lnTo>
                        <a:lnTo>
                          <a:pt x="37" y="1090"/>
                        </a:lnTo>
                        <a:lnTo>
                          <a:pt x="25" y="1049"/>
                        </a:lnTo>
                        <a:lnTo>
                          <a:pt x="16" y="1009"/>
                        </a:lnTo>
                        <a:lnTo>
                          <a:pt x="9" y="968"/>
                        </a:lnTo>
                        <a:lnTo>
                          <a:pt x="4" y="925"/>
                        </a:lnTo>
                        <a:lnTo>
                          <a:pt x="1" y="883"/>
                        </a:lnTo>
                        <a:lnTo>
                          <a:pt x="0" y="839"/>
                        </a:lnTo>
                        <a:close/>
                      </a:path>
                    </a:pathLst>
                  </a:custGeom>
                  <a:solidFill>
                    <a:srgbClr val="CCFFCC"/>
                  </a:solidFill>
                  <a:ln w="6350" cmpd="sng">
                    <a:solidFill>
                      <a:srgbClr val="FF3399"/>
                    </a:solidFill>
                    <a:round/>
                    <a:headEnd/>
                    <a:tailEnd/>
                  </a:ln>
                </p:spPr>
                <p:txBody>
                  <a:bodyPr/>
                  <a:lstStyle/>
                  <a:p>
                    <a:endParaRPr lang="ru-RU"/>
                  </a:p>
                </p:txBody>
              </p:sp>
              <p:sp>
                <p:nvSpPr>
                  <p:cNvPr id="1226952" name="Freeform 200"/>
                  <p:cNvSpPr>
                    <a:spLocks/>
                  </p:cNvSpPr>
                  <p:nvPr/>
                </p:nvSpPr>
                <p:spPr bwMode="auto">
                  <a:xfrm>
                    <a:off x="1857" y="4875"/>
                    <a:ext cx="131" cy="59"/>
                  </a:xfrm>
                  <a:custGeom>
                    <a:avLst/>
                    <a:gdLst>
                      <a:gd name="T0" fmla="*/ 10 w 917"/>
                      <a:gd name="T1" fmla="*/ 188 h 469"/>
                      <a:gd name="T2" fmla="*/ 22 w 917"/>
                      <a:gd name="T3" fmla="*/ 137 h 469"/>
                      <a:gd name="T4" fmla="*/ 36 w 917"/>
                      <a:gd name="T5" fmla="*/ 95 h 469"/>
                      <a:gd name="T6" fmla="*/ 51 w 917"/>
                      <a:gd name="T7" fmla="*/ 60 h 469"/>
                      <a:gd name="T8" fmla="*/ 67 w 917"/>
                      <a:gd name="T9" fmla="*/ 33 h 469"/>
                      <a:gd name="T10" fmla="*/ 85 w 917"/>
                      <a:gd name="T11" fmla="*/ 13 h 469"/>
                      <a:gd name="T12" fmla="*/ 101 w 917"/>
                      <a:gd name="T13" fmla="*/ 3 h 469"/>
                      <a:gd name="T14" fmla="*/ 118 w 917"/>
                      <a:gd name="T15" fmla="*/ 0 h 469"/>
                      <a:gd name="T16" fmla="*/ 135 w 917"/>
                      <a:gd name="T17" fmla="*/ 6 h 469"/>
                      <a:gd name="T18" fmla="*/ 152 w 917"/>
                      <a:gd name="T19" fmla="*/ 21 h 469"/>
                      <a:gd name="T20" fmla="*/ 170 w 917"/>
                      <a:gd name="T21" fmla="*/ 44 h 469"/>
                      <a:gd name="T22" fmla="*/ 186 w 917"/>
                      <a:gd name="T23" fmla="*/ 76 h 469"/>
                      <a:gd name="T24" fmla="*/ 201 w 917"/>
                      <a:gd name="T25" fmla="*/ 117 h 469"/>
                      <a:gd name="T26" fmla="*/ 219 w 917"/>
                      <a:gd name="T27" fmla="*/ 187 h 469"/>
                      <a:gd name="T28" fmla="*/ 234 w 917"/>
                      <a:gd name="T29" fmla="*/ 258 h 469"/>
                      <a:gd name="T30" fmla="*/ 246 w 917"/>
                      <a:gd name="T31" fmla="*/ 312 h 469"/>
                      <a:gd name="T32" fmla="*/ 260 w 917"/>
                      <a:gd name="T33" fmla="*/ 358 h 469"/>
                      <a:gd name="T34" fmla="*/ 275 w 917"/>
                      <a:gd name="T35" fmla="*/ 397 h 469"/>
                      <a:gd name="T36" fmla="*/ 291 w 917"/>
                      <a:gd name="T37" fmla="*/ 427 h 469"/>
                      <a:gd name="T38" fmla="*/ 307 w 917"/>
                      <a:gd name="T39" fmla="*/ 448 h 469"/>
                      <a:gd name="T40" fmla="*/ 323 w 917"/>
                      <a:gd name="T41" fmla="*/ 463 h 469"/>
                      <a:gd name="T42" fmla="*/ 341 w 917"/>
                      <a:gd name="T43" fmla="*/ 469 h 469"/>
                      <a:gd name="T44" fmla="*/ 358 w 917"/>
                      <a:gd name="T45" fmla="*/ 466 h 469"/>
                      <a:gd name="T46" fmla="*/ 375 w 917"/>
                      <a:gd name="T47" fmla="*/ 455 h 469"/>
                      <a:gd name="T48" fmla="*/ 392 w 917"/>
                      <a:gd name="T49" fmla="*/ 435 h 469"/>
                      <a:gd name="T50" fmla="*/ 408 w 917"/>
                      <a:gd name="T51" fmla="*/ 407 h 469"/>
                      <a:gd name="T52" fmla="*/ 424 w 917"/>
                      <a:gd name="T53" fmla="*/ 369 h 469"/>
                      <a:gd name="T54" fmla="*/ 442 w 917"/>
                      <a:gd name="T55" fmla="*/ 312 h 469"/>
                      <a:gd name="T56" fmla="*/ 459 w 917"/>
                      <a:gd name="T57" fmla="*/ 234 h 469"/>
                      <a:gd name="T58" fmla="*/ 471 w 917"/>
                      <a:gd name="T59" fmla="*/ 178 h 469"/>
                      <a:gd name="T60" fmla="*/ 484 w 917"/>
                      <a:gd name="T61" fmla="*/ 128 h 469"/>
                      <a:gd name="T62" fmla="*/ 498 w 917"/>
                      <a:gd name="T63" fmla="*/ 87 h 469"/>
                      <a:gd name="T64" fmla="*/ 514 w 917"/>
                      <a:gd name="T65" fmla="*/ 54 h 469"/>
                      <a:gd name="T66" fmla="*/ 530 w 917"/>
                      <a:gd name="T67" fmla="*/ 28 h 469"/>
                      <a:gd name="T68" fmla="*/ 546 w 917"/>
                      <a:gd name="T69" fmla="*/ 10 h 469"/>
                      <a:gd name="T70" fmla="*/ 563 w 917"/>
                      <a:gd name="T71" fmla="*/ 2 h 469"/>
                      <a:gd name="T72" fmla="*/ 580 w 917"/>
                      <a:gd name="T73" fmla="*/ 1 h 469"/>
                      <a:gd name="T74" fmla="*/ 598 w 917"/>
                      <a:gd name="T75" fmla="*/ 8 h 469"/>
                      <a:gd name="T76" fmla="*/ 615 w 917"/>
                      <a:gd name="T77" fmla="*/ 25 h 469"/>
                      <a:gd name="T78" fmla="*/ 631 w 917"/>
                      <a:gd name="T79" fmla="*/ 50 h 469"/>
                      <a:gd name="T80" fmla="*/ 647 w 917"/>
                      <a:gd name="T81" fmla="*/ 84 h 469"/>
                      <a:gd name="T82" fmla="*/ 663 w 917"/>
                      <a:gd name="T83" fmla="*/ 130 h 469"/>
                      <a:gd name="T84" fmla="*/ 682 w 917"/>
                      <a:gd name="T85" fmla="*/ 202 h 469"/>
                      <a:gd name="T86" fmla="*/ 696 w 917"/>
                      <a:gd name="T87" fmla="*/ 270 h 469"/>
                      <a:gd name="T88" fmla="*/ 708 w 917"/>
                      <a:gd name="T89" fmla="*/ 322 h 469"/>
                      <a:gd name="T90" fmla="*/ 722 w 917"/>
                      <a:gd name="T91" fmla="*/ 367 h 469"/>
                      <a:gd name="T92" fmla="*/ 737 w 917"/>
                      <a:gd name="T93" fmla="*/ 403 h 469"/>
                      <a:gd name="T94" fmla="*/ 752 w 917"/>
                      <a:gd name="T95" fmla="*/ 432 h 469"/>
                      <a:gd name="T96" fmla="*/ 770 w 917"/>
                      <a:gd name="T97" fmla="*/ 453 h 469"/>
                      <a:gd name="T98" fmla="*/ 786 w 917"/>
                      <a:gd name="T99" fmla="*/ 465 h 469"/>
                      <a:gd name="T100" fmla="*/ 803 w 917"/>
                      <a:gd name="T101" fmla="*/ 469 h 469"/>
                      <a:gd name="T102" fmla="*/ 820 w 917"/>
                      <a:gd name="T103" fmla="*/ 465 h 469"/>
                      <a:gd name="T104" fmla="*/ 838 w 917"/>
                      <a:gd name="T105" fmla="*/ 451 h 469"/>
                      <a:gd name="T106" fmla="*/ 855 w 917"/>
                      <a:gd name="T107" fmla="*/ 430 h 469"/>
                      <a:gd name="T108" fmla="*/ 871 w 917"/>
                      <a:gd name="T109" fmla="*/ 400 h 469"/>
                      <a:gd name="T110" fmla="*/ 886 w 917"/>
                      <a:gd name="T111" fmla="*/ 361 h 469"/>
                      <a:gd name="T112" fmla="*/ 904 w 917"/>
                      <a:gd name="T113" fmla="*/ 29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7" h="469">
                        <a:moveTo>
                          <a:pt x="0" y="234"/>
                        </a:moveTo>
                        <a:lnTo>
                          <a:pt x="3" y="222"/>
                        </a:lnTo>
                        <a:lnTo>
                          <a:pt x="5" y="211"/>
                        </a:lnTo>
                        <a:lnTo>
                          <a:pt x="7" y="199"/>
                        </a:lnTo>
                        <a:lnTo>
                          <a:pt x="10" y="188"/>
                        </a:lnTo>
                        <a:lnTo>
                          <a:pt x="12" y="178"/>
                        </a:lnTo>
                        <a:lnTo>
                          <a:pt x="15" y="167"/>
                        </a:lnTo>
                        <a:lnTo>
                          <a:pt x="17" y="157"/>
                        </a:lnTo>
                        <a:lnTo>
                          <a:pt x="20" y="148"/>
                        </a:lnTo>
                        <a:lnTo>
                          <a:pt x="22" y="137"/>
                        </a:lnTo>
                        <a:lnTo>
                          <a:pt x="25" y="128"/>
                        </a:lnTo>
                        <a:lnTo>
                          <a:pt x="28" y="120"/>
                        </a:lnTo>
                        <a:lnTo>
                          <a:pt x="31" y="110"/>
                        </a:lnTo>
                        <a:lnTo>
                          <a:pt x="34" y="102"/>
                        </a:lnTo>
                        <a:lnTo>
                          <a:pt x="36" y="95"/>
                        </a:lnTo>
                        <a:lnTo>
                          <a:pt x="39" y="87"/>
                        </a:lnTo>
                        <a:lnTo>
                          <a:pt x="42" y="79"/>
                        </a:lnTo>
                        <a:lnTo>
                          <a:pt x="45" y="72"/>
                        </a:lnTo>
                        <a:lnTo>
                          <a:pt x="48" y="66"/>
                        </a:lnTo>
                        <a:lnTo>
                          <a:pt x="51" y="60"/>
                        </a:lnTo>
                        <a:lnTo>
                          <a:pt x="55" y="54"/>
                        </a:lnTo>
                        <a:lnTo>
                          <a:pt x="58" y="47"/>
                        </a:lnTo>
                        <a:lnTo>
                          <a:pt x="61" y="42"/>
                        </a:lnTo>
                        <a:lnTo>
                          <a:pt x="64" y="37"/>
                        </a:lnTo>
                        <a:lnTo>
                          <a:pt x="67" y="33"/>
                        </a:lnTo>
                        <a:lnTo>
                          <a:pt x="70" y="28"/>
                        </a:lnTo>
                        <a:lnTo>
                          <a:pt x="74" y="24"/>
                        </a:lnTo>
                        <a:lnTo>
                          <a:pt x="77" y="21"/>
                        </a:lnTo>
                        <a:lnTo>
                          <a:pt x="80" y="16"/>
                        </a:lnTo>
                        <a:lnTo>
                          <a:pt x="85" y="13"/>
                        </a:lnTo>
                        <a:lnTo>
                          <a:pt x="88" y="10"/>
                        </a:lnTo>
                        <a:lnTo>
                          <a:pt x="91" y="8"/>
                        </a:lnTo>
                        <a:lnTo>
                          <a:pt x="95" y="6"/>
                        </a:lnTo>
                        <a:lnTo>
                          <a:pt x="98" y="4"/>
                        </a:lnTo>
                        <a:lnTo>
                          <a:pt x="101" y="3"/>
                        </a:lnTo>
                        <a:lnTo>
                          <a:pt x="105" y="2"/>
                        </a:lnTo>
                        <a:lnTo>
                          <a:pt x="108" y="1"/>
                        </a:lnTo>
                        <a:lnTo>
                          <a:pt x="112" y="0"/>
                        </a:lnTo>
                        <a:lnTo>
                          <a:pt x="115" y="0"/>
                        </a:lnTo>
                        <a:lnTo>
                          <a:pt x="118" y="0"/>
                        </a:lnTo>
                        <a:lnTo>
                          <a:pt x="122" y="1"/>
                        </a:lnTo>
                        <a:lnTo>
                          <a:pt x="125" y="2"/>
                        </a:lnTo>
                        <a:lnTo>
                          <a:pt x="129" y="3"/>
                        </a:lnTo>
                        <a:lnTo>
                          <a:pt x="132" y="4"/>
                        </a:lnTo>
                        <a:lnTo>
                          <a:pt x="135" y="6"/>
                        </a:lnTo>
                        <a:lnTo>
                          <a:pt x="139" y="8"/>
                        </a:lnTo>
                        <a:lnTo>
                          <a:pt x="142" y="11"/>
                        </a:lnTo>
                        <a:lnTo>
                          <a:pt x="146" y="14"/>
                        </a:lnTo>
                        <a:lnTo>
                          <a:pt x="149" y="17"/>
                        </a:lnTo>
                        <a:lnTo>
                          <a:pt x="152" y="21"/>
                        </a:lnTo>
                        <a:lnTo>
                          <a:pt x="156" y="25"/>
                        </a:lnTo>
                        <a:lnTo>
                          <a:pt x="159" y="29"/>
                        </a:lnTo>
                        <a:lnTo>
                          <a:pt x="162" y="34"/>
                        </a:lnTo>
                        <a:lnTo>
                          <a:pt x="165" y="39"/>
                        </a:lnTo>
                        <a:lnTo>
                          <a:pt x="170" y="44"/>
                        </a:lnTo>
                        <a:lnTo>
                          <a:pt x="173" y="50"/>
                        </a:lnTo>
                        <a:lnTo>
                          <a:pt x="176" y="56"/>
                        </a:lnTo>
                        <a:lnTo>
                          <a:pt x="179" y="62"/>
                        </a:lnTo>
                        <a:lnTo>
                          <a:pt x="182" y="69"/>
                        </a:lnTo>
                        <a:lnTo>
                          <a:pt x="186" y="76"/>
                        </a:lnTo>
                        <a:lnTo>
                          <a:pt x="189" y="84"/>
                        </a:lnTo>
                        <a:lnTo>
                          <a:pt x="192" y="92"/>
                        </a:lnTo>
                        <a:lnTo>
                          <a:pt x="195" y="100"/>
                        </a:lnTo>
                        <a:lnTo>
                          <a:pt x="198" y="108"/>
                        </a:lnTo>
                        <a:lnTo>
                          <a:pt x="201" y="117"/>
                        </a:lnTo>
                        <a:lnTo>
                          <a:pt x="205" y="130"/>
                        </a:lnTo>
                        <a:lnTo>
                          <a:pt x="209" y="144"/>
                        </a:lnTo>
                        <a:lnTo>
                          <a:pt x="212" y="157"/>
                        </a:lnTo>
                        <a:lnTo>
                          <a:pt x="216" y="171"/>
                        </a:lnTo>
                        <a:lnTo>
                          <a:pt x="219" y="187"/>
                        </a:lnTo>
                        <a:lnTo>
                          <a:pt x="223" y="202"/>
                        </a:lnTo>
                        <a:lnTo>
                          <a:pt x="226" y="218"/>
                        </a:lnTo>
                        <a:lnTo>
                          <a:pt x="229" y="234"/>
                        </a:lnTo>
                        <a:lnTo>
                          <a:pt x="231" y="247"/>
                        </a:lnTo>
                        <a:lnTo>
                          <a:pt x="234" y="258"/>
                        </a:lnTo>
                        <a:lnTo>
                          <a:pt x="236" y="270"/>
                        </a:lnTo>
                        <a:lnTo>
                          <a:pt x="238" y="281"/>
                        </a:lnTo>
                        <a:lnTo>
                          <a:pt x="241" y="291"/>
                        </a:lnTo>
                        <a:lnTo>
                          <a:pt x="243" y="302"/>
                        </a:lnTo>
                        <a:lnTo>
                          <a:pt x="246" y="312"/>
                        </a:lnTo>
                        <a:lnTo>
                          <a:pt x="248" y="322"/>
                        </a:lnTo>
                        <a:lnTo>
                          <a:pt x="252" y="332"/>
                        </a:lnTo>
                        <a:lnTo>
                          <a:pt x="255" y="341"/>
                        </a:lnTo>
                        <a:lnTo>
                          <a:pt x="258" y="349"/>
                        </a:lnTo>
                        <a:lnTo>
                          <a:pt x="260" y="358"/>
                        </a:lnTo>
                        <a:lnTo>
                          <a:pt x="263" y="367"/>
                        </a:lnTo>
                        <a:lnTo>
                          <a:pt x="266" y="374"/>
                        </a:lnTo>
                        <a:lnTo>
                          <a:pt x="269" y="382"/>
                        </a:lnTo>
                        <a:lnTo>
                          <a:pt x="272" y="389"/>
                        </a:lnTo>
                        <a:lnTo>
                          <a:pt x="275" y="397"/>
                        </a:lnTo>
                        <a:lnTo>
                          <a:pt x="278" y="403"/>
                        </a:lnTo>
                        <a:lnTo>
                          <a:pt x="281" y="409"/>
                        </a:lnTo>
                        <a:lnTo>
                          <a:pt x="284" y="415"/>
                        </a:lnTo>
                        <a:lnTo>
                          <a:pt x="287" y="422"/>
                        </a:lnTo>
                        <a:lnTo>
                          <a:pt x="291" y="427"/>
                        </a:lnTo>
                        <a:lnTo>
                          <a:pt x="294" y="432"/>
                        </a:lnTo>
                        <a:lnTo>
                          <a:pt x="297" y="437"/>
                        </a:lnTo>
                        <a:lnTo>
                          <a:pt x="300" y="441"/>
                        </a:lnTo>
                        <a:lnTo>
                          <a:pt x="303" y="445"/>
                        </a:lnTo>
                        <a:lnTo>
                          <a:pt x="307" y="448"/>
                        </a:lnTo>
                        <a:lnTo>
                          <a:pt x="310" y="453"/>
                        </a:lnTo>
                        <a:lnTo>
                          <a:pt x="313" y="456"/>
                        </a:lnTo>
                        <a:lnTo>
                          <a:pt x="317" y="459"/>
                        </a:lnTo>
                        <a:lnTo>
                          <a:pt x="320" y="461"/>
                        </a:lnTo>
                        <a:lnTo>
                          <a:pt x="323" y="463"/>
                        </a:lnTo>
                        <a:lnTo>
                          <a:pt x="327" y="465"/>
                        </a:lnTo>
                        <a:lnTo>
                          <a:pt x="330" y="466"/>
                        </a:lnTo>
                        <a:lnTo>
                          <a:pt x="335" y="467"/>
                        </a:lnTo>
                        <a:lnTo>
                          <a:pt x="338" y="468"/>
                        </a:lnTo>
                        <a:lnTo>
                          <a:pt x="341" y="469"/>
                        </a:lnTo>
                        <a:lnTo>
                          <a:pt x="345" y="469"/>
                        </a:lnTo>
                        <a:lnTo>
                          <a:pt x="348" y="469"/>
                        </a:lnTo>
                        <a:lnTo>
                          <a:pt x="352" y="468"/>
                        </a:lnTo>
                        <a:lnTo>
                          <a:pt x="355" y="467"/>
                        </a:lnTo>
                        <a:lnTo>
                          <a:pt x="358" y="466"/>
                        </a:lnTo>
                        <a:lnTo>
                          <a:pt x="362" y="465"/>
                        </a:lnTo>
                        <a:lnTo>
                          <a:pt x="365" y="463"/>
                        </a:lnTo>
                        <a:lnTo>
                          <a:pt x="369" y="461"/>
                        </a:lnTo>
                        <a:lnTo>
                          <a:pt x="372" y="458"/>
                        </a:lnTo>
                        <a:lnTo>
                          <a:pt x="375" y="455"/>
                        </a:lnTo>
                        <a:lnTo>
                          <a:pt x="379" y="451"/>
                        </a:lnTo>
                        <a:lnTo>
                          <a:pt x="382" y="448"/>
                        </a:lnTo>
                        <a:lnTo>
                          <a:pt x="385" y="444"/>
                        </a:lnTo>
                        <a:lnTo>
                          <a:pt x="389" y="440"/>
                        </a:lnTo>
                        <a:lnTo>
                          <a:pt x="392" y="435"/>
                        </a:lnTo>
                        <a:lnTo>
                          <a:pt x="395" y="430"/>
                        </a:lnTo>
                        <a:lnTo>
                          <a:pt x="398" y="425"/>
                        </a:lnTo>
                        <a:lnTo>
                          <a:pt x="402" y="419"/>
                        </a:lnTo>
                        <a:lnTo>
                          <a:pt x="405" y="413"/>
                        </a:lnTo>
                        <a:lnTo>
                          <a:pt x="408" y="407"/>
                        </a:lnTo>
                        <a:lnTo>
                          <a:pt x="411" y="400"/>
                        </a:lnTo>
                        <a:lnTo>
                          <a:pt x="414" y="393"/>
                        </a:lnTo>
                        <a:lnTo>
                          <a:pt x="417" y="385"/>
                        </a:lnTo>
                        <a:lnTo>
                          <a:pt x="421" y="377"/>
                        </a:lnTo>
                        <a:lnTo>
                          <a:pt x="424" y="369"/>
                        </a:lnTo>
                        <a:lnTo>
                          <a:pt x="427" y="361"/>
                        </a:lnTo>
                        <a:lnTo>
                          <a:pt x="430" y="351"/>
                        </a:lnTo>
                        <a:lnTo>
                          <a:pt x="434" y="339"/>
                        </a:lnTo>
                        <a:lnTo>
                          <a:pt x="438" y="325"/>
                        </a:lnTo>
                        <a:lnTo>
                          <a:pt x="442" y="312"/>
                        </a:lnTo>
                        <a:lnTo>
                          <a:pt x="446" y="298"/>
                        </a:lnTo>
                        <a:lnTo>
                          <a:pt x="449" y="282"/>
                        </a:lnTo>
                        <a:lnTo>
                          <a:pt x="453" y="267"/>
                        </a:lnTo>
                        <a:lnTo>
                          <a:pt x="456" y="251"/>
                        </a:lnTo>
                        <a:lnTo>
                          <a:pt x="459" y="234"/>
                        </a:lnTo>
                        <a:lnTo>
                          <a:pt x="461" y="222"/>
                        </a:lnTo>
                        <a:lnTo>
                          <a:pt x="463" y="211"/>
                        </a:lnTo>
                        <a:lnTo>
                          <a:pt x="466" y="199"/>
                        </a:lnTo>
                        <a:lnTo>
                          <a:pt x="468" y="188"/>
                        </a:lnTo>
                        <a:lnTo>
                          <a:pt x="471" y="178"/>
                        </a:lnTo>
                        <a:lnTo>
                          <a:pt x="473" y="167"/>
                        </a:lnTo>
                        <a:lnTo>
                          <a:pt x="476" y="157"/>
                        </a:lnTo>
                        <a:lnTo>
                          <a:pt x="478" y="148"/>
                        </a:lnTo>
                        <a:lnTo>
                          <a:pt x="481" y="137"/>
                        </a:lnTo>
                        <a:lnTo>
                          <a:pt x="484" y="128"/>
                        </a:lnTo>
                        <a:lnTo>
                          <a:pt x="486" y="120"/>
                        </a:lnTo>
                        <a:lnTo>
                          <a:pt x="489" y="110"/>
                        </a:lnTo>
                        <a:lnTo>
                          <a:pt x="492" y="102"/>
                        </a:lnTo>
                        <a:lnTo>
                          <a:pt x="495" y="95"/>
                        </a:lnTo>
                        <a:lnTo>
                          <a:pt x="498" y="87"/>
                        </a:lnTo>
                        <a:lnTo>
                          <a:pt x="502" y="79"/>
                        </a:lnTo>
                        <a:lnTo>
                          <a:pt x="505" y="72"/>
                        </a:lnTo>
                        <a:lnTo>
                          <a:pt x="508" y="66"/>
                        </a:lnTo>
                        <a:lnTo>
                          <a:pt x="511" y="60"/>
                        </a:lnTo>
                        <a:lnTo>
                          <a:pt x="514" y="54"/>
                        </a:lnTo>
                        <a:lnTo>
                          <a:pt x="517" y="47"/>
                        </a:lnTo>
                        <a:lnTo>
                          <a:pt x="520" y="42"/>
                        </a:lnTo>
                        <a:lnTo>
                          <a:pt x="524" y="37"/>
                        </a:lnTo>
                        <a:lnTo>
                          <a:pt x="527" y="33"/>
                        </a:lnTo>
                        <a:lnTo>
                          <a:pt x="530" y="28"/>
                        </a:lnTo>
                        <a:lnTo>
                          <a:pt x="533" y="24"/>
                        </a:lnTo>
                        <a:lnTo>
                          <a:pt x="537" y="21"/>
                        </a:lnTo>
                        <a:lnTo>
                          <a:pt x="540" y="16"/>
                        </a:lnTo>
                        <a:lnTo>
                          <a:pt x="543" y="13"/>
                        </a:lnTo>
                        <a:lnTo>
                          <a:pt x="546" y="10"/>
                        </a:lnTo>
                        <a:lnTo>
                          <a:pt x="550" y="8"/>
                        </a:lnTo>
                        <a:lnTo>
                          <a:pt x="553" y="6"/>
                        </a:lnTo>
                        <a:lnTo>
                          <a:pt x="557" y="4"/>
                        </a:lnTo>
                        <a:lnTo>
                          <a:pt x="560" y="3"/>
                        </a:lnTo>
                        <a:lnTo>
                          <a:pt x="563" y="2"/>
                        </a:lnTo>
                        <a:lnTo>
                          <a:pt x="567" y="1"/>
                        </a:lnTo>
                        <a:lnTo>
                          <a:pt x="570" y="0"/>
                        </a:lnTo>
                        <a:lnTo>
                          <a:pt x="573" y="0"/>
                        </a:lnTo>
                        <a:lnTo>
                          <a:pt x="577" y="0"/>
                        </a:lnTo>
                        <a:lnTo>
                          <a:pt x="580" y="1"/>
                        </a:lnTo>
                        <a:lnTo>
                          <a:pt x="584" y="2"/>
                        </a:lnTo>
                        <a:lnTo>
                          <a:pt x="588" y="3"/>
                        </a:lnTo>
                        <a:lnTo>
                          <a:pt x="591" y="4"/>
                        </a:lnTo>
                        <a:lnTo>
                          <a:pt x="595" y="6"/>
                        </a:lnTo>
                        <a:lnTo>
                          <a:pt x="598" y="8"/>
                        </a:lnTo>
                        <a:lnTo>
                          <a:pt x="602" y="11"/>
                        </a:lnTo>
                        <a:lnTo>
                          <a:pt x="605" y="14"/>
                        </a:lnTo>
                        <a:lnTo>
                          <a:pt x="608" y="17"/>
                        </a:lnTo>
                        <a:lnTo>
                          <a:pt x="612" y="21"/>
                        </a:lnTo>
                        <a:lnTo>
                          <a:pt x="615" y="25"/>
                        </a:lnTo>
                        <a:lnTo>
                          <a:pt x="618" y="29"/>
                        </a:lnTo>
                        <a:lnTo>
                          <a:pt x="622" y="34"/>
                        </a:lnTo>
                        <a:lnTo>
                          <a:pt x="625" y="39"/>
                        </a:lnTo>
                        <a:lnTo>
                          <a:pt x="628" y="44"/>
                        </a:lnTo>
                        <a:lnTo>
                          <a:pt x="631" y="50"/>
                        </a:lnTo>
                        <a:lnTo>
                          <a:pt x="635" y="56"/>
                        </a:lnTo>
                        <a:lnTo>
                          <a:pt x="638" y="62"/>
                        </a:lnTo>
                        <a:lnTo>
                          <a:pt x="641" y="69"/>
                        </a:lnTo>
                        <a:lnTo>
                          <a:pt x="644" y="76"/>
                        </a:lnTo>
                        <a:lnTo>
                          <a:pt x="647" y="84"/>
                        </a:lnTo>
                        <a:lnTo>
                          <a:pt x="650" y="92"/>
                        </a:lnTo>
                        <a:lnTo>
                          <a:pt x="653" y="100"/>
                        </a:lnTo>
                        <a:lnTo>
                          <a:pt x="656" y="108"/>
                        </a:lnTo>
                        <a:lnTo>
                          <a:pt x="659" y="117"/>
                        </a:lnTo>
                        <a:lnTo>
                          <a:pt x="663" y="130"/>
                        </a:lnTo>
                        <a:lnTo>
                          <a:pt x="667" y="144"/>
                        </a:lnTo>
                        <a:lnTo>
                          <a:pt x="672" y="157"/>
                        </a:lnTo>
                        <a:lnTo>
                          <a:pt x="675" y="171"/>
                        </a:lnTo>
                        <a:lnTo>
                          <a:pt x="679" y="187"/>
                        </a:lnTo>
                        <a:lnTo>
                          <a:pt x="682" y="202"/>
                        </a:lnTo>
                        <a:lnTo>
                          <a:pt x="686" y="218"/>
                        </a:lnTo>
                        <a:lnTo>
                          <a:pt x="689" y="234"/>
                        </a:lnTo>
                        <a:lnTo>
                          <a:pt x="691" y="247"/>
                        </a:lnTo>
                        <a:lnTo>
                          <a:pt x="693" y="258"/>
                        </a:lnTo>
                        <a:lnTo>
                          <a:pt x="696" y="270"/>
                        </a:lnTo>
                        <a:lnTo>
                          <a:pt x="698" y="281"/>
                        </a:lnTo>
                        <a:lnTo>
                          <a:pt x="700" y="291"/>
                        </a:lnTo>
                        <a:lnTo>
                          <a:pt x="703" y="302"/>
                        </a:lnTo>
                        <a:lnTo>
                          <a:pt x="705" y="312"/>
                        </a:lnTo>
                        <a:lnTo>
                          <a:pt x="708" y="322"/>
                        </a:lnTo>
                        <a:lnTo>
                          <a:pt x="711" y="332"/>
                        </a:lnTo>
                        <a:lnTo>
                          <a:pt x="713" y="341"/>
                        </a:lnTo>
                        <a:lnTo>
                          <a:pt x="716" y="349"/>
                        </a:lnTo>
                        <a:lnTo>
                          <a:pt x="719" y="358"/>
                        </a:lnTo>
                        <a:lnTo>
                          <a:pt x="722" y="367"/>
                        </a:lnTo>
                        <a:lnTo>
                          <a:pt x="725" y="374"/>
                        </a:lnTo>
                        <a:lnTo>
                          <a:pt x="728" y="382"/>
                        </a:lnTo>
                        <a:lnTo>
                          <a:pt x="731" y="389"/>
                        </a:lnTo>
                        <a:lnTo>
                          <a:pt x="734" y="397"/>
                        </a:lnTo>
                        <a:lnTo>
                          <a:pt x="737" y="403"/>
                        </a:lnTo>
                        <a:lnTo>
                          <a:pt x="740" y="409"/>
                        </a:lnTo>
                        <a:lnTo>
                          <a:pt x="743" y="415"/>
                        </a:lnTo>
                        <a:lnTo>
                          <a:pt x="746" y="422"/>
                        </a:lnTo>
                        <a:lnTo>
                          <a:pt x="749" y="427"/>
                        </a:lnTo>
                        <a:lnTo>
                          <a:pt x="752" y="432"/>
                        </a:lnTo>
                        <a:lnTo>
                          <a:pt x="756" y="437"/>
                        </a:lnTo>
                        <a:lnTo>
                          <a:pt x="760" y="441"/>
                        </a:lnTo>
                        <a:lnTo>
                          <a:pt x="763" y="445"/>
                        </a:lnTo>
                        <a:lnTo>
                          <a:pt x="766" y="448"/>
                        </a:lnTo>
                        <a:lnTo>
                          <a:pt x="770" y="453"/>
                        </a:lnTo>
                        <a:lnTo>
                          <a:pt x="773" y="456"/>
                        </a:lnTo>
                        <a:lnTo>
                          <a:pt x="776" y="459"/>
                        </a:lnTo>
                        <a:lnTo>
                          <a:pt x="780" y="461"/>
                        </a:lnTo>
                        <a:lnTo>
                          <a:pt x="783" y="463"/>
                        </a:lnTo>
                        <a:lnTo>
                          <a:pt x="786" y="465"/>
                        </a:lnTo>
                        <a:lnTo>
                          <a:pt x="790" y="466"/>
                        </a:lnTo>
                        <a:lnTo>
                          <a:pt x="793" y="467"/>
                        </a:lnTo>
                        <a:lnTo>
                          <a:pt x="796" y="468"/>
                        </a:lnTo>
                        <a:lnTo>
                          <a:pt x="800" y="469"/>
                        </a:lnTo>
                        <a:lnTo>
                          <a:pt x="803" y="469"/>
                        </a:lnTo>
                        <a:lnTo>
                          <a:pt x="807" y="469"/>
                        </a:lnTo>
                        <a:lnTo>
                          <a:pt x="810" y="468"/>
                        </a:lnTo>
                        <a:lnTo>
                          <a:pt x="813" y="467"/>
                        </a:lnTo>
                        <a:lnTo>
                          <a:pt x="817" y="466"/>
                        </a:lnTo>
                        <a:lnTo>
                          <a:pt x="820" y="465"/>
                        </a:lnTo>
                        <a:lnTo>
                          <a:pt x="824" y="463"/>
                        </a:lnTo>
                        <a:lnTo>
                          <a:pt x="827" y="461"/>
                        </a:lnTo>
                        <a:lnTo>
                          <a:pt x="830" y="458"/>
                        </a:lnTo>
                        <a:lnTo>
                          <a:pt x="834" y="455"/>
                        </a:lnTo>
                        <a:lnTo>
                          <a:pt x="838" y="451"/>
                        </a:lnTo>
                        <a:lnTo>
                          <a:pt x="841" y="448"/>
                        </a:lnTo>
                        <a:lnTo>
                          <a:pt x="845" y="444"/>
                        </a:lnTo>
                        <a:lnTo>
                          <a:pt x="848" y="440"/>
                        </a:lnTo>
                        <a:lnTo>
                          <a:pt x="851" y="435"/>
                        </a:lnTo>
                        <a:lnTo>
                          <a:pt x="855" y="430"/>
                        </a:lnTo>
                        <a:lnTo>
                          <a:pt x="858" y="425"/>
                        </a:lnTo>
                        <a:lnTo>
                          <a:pt x="861" y="419"/>
                        </a:lnTo>
                        <a:lnTo>
                          <a:pt x="864" y="413"/>
                        </a:lnTo>
                        <a:lnTo>
                          <a:pt x="867" y="407"/>
                        </a:lnTo>
                        <a:lnTo>
                          <a:pt x="871" y="400"/>
                        </a:lnTo>
                        <a:lnTo>
                          <a:pt x="874" y="393"/>
                        </a:lnTo>
                        <a:lnTo>
                          <a:pt x="877" y="385"/>
                        </a:lnTo>
                        <a:lnTo>
                          <a:pt x="880" y="377"/>
                        </a:lnTo>
                        <a:lnTo>
                          <a:pt x="883" y="369"/>
                        </a:lnTo>
                        <a:lnTo>
                          <a:pt x="886" y="361"/>
                        </a:lnTo>
                        <a:lnTo>
                          <a:pt x="889" y="351"/>
                        </a:lnTo>
                        <a:lnTo>
                          <a:pt x="893" y="339"/>
                        </a:lnTo>
                        <a:lnTo>
                          <a:pt x="897" y="325"/>
                        </a:lnTo>
                        <a:lnTo>
                          <a:pt x="901" y="312"/>
                        </a:lnTo>
                        <a:lnTo>
                          <a:pt x="904" y="298"/>
                        </a:lnTo>
                        <a:lnTo>
                          <a:pt x="908" y="282"/>
                        </a:lnTo>
                        <a:lnTo>
                          <a:pt x="911" y="267"/>
                        </a:lnTo>
                        <a:lnTo>
                          <a:pt x="914" y="251"/>
                        </a:lnTo>
                        <a:lnTo>
                          <a:pt x="917" y="234"/>
                        </a:lnTo>
                      </a:path>
                    </a:pathLst>
                  </a:custGeom>
                  <a:noFill/>
                  <a:ln w="6350" cmpd="sng">
                    <a:solidFill>
                      <a:srgbClr val="FF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226953" name="Line 201"/>
                  <p:cNvSpPr>
                    <a:spLocks noChangeShapeType="1"/>
                  </p:cNvSpPr>
                  <p:nvPr/>
                </p:nvSpPr>
                <p:spPr bwMode="auto">
                  <a:xfrm>
                    <a:off x="1813" y="4904"/>
                    <a:ext cx="44" cy="1"/>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226954" name="Line 202"/>
                  <p:cNvSpPr>
                    <a:spLocks noChangeShapeType="1"/>
                  </p:cNvSpPr>
                  <p:nvPr/>
                </p:nvSpPr>
                <p:spPr bwMode="auto">
                  <a:xfrm>
                    <a:off x="1988" y="4904"/>
                    <a:ext cx="44" cy="1"/>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grpSp>
          <p:nvGrpSpPr>
            <p:cNvPr id="1226955" name="Group 203"/>
            <p:cNvGrpSpPr>
              <a:grpSpLocks/>
            </p:cNvGrpSpPr>
            <p:nvPr/>
          </p:nvGrpSpPr>
          <p:grpSpPr bwMode="auto">
            <a:xfrm flipH="1">
              <a:off x="4915" y="2529"/>
              <a:ext cx="279" cy="520"/>
              <a:chOff x="2688" y="5352"/>
              <a:chExt cx="510" cy="952"/>
            </a:xfrm>
          </p:grpSpPr>
          <p:grpSp>
            <p:nvGrpSpPr>
              <p:cNvPr id="1226956" name="Group 204"/>
              <p:cNvGrpSpPr>
                <a:grpSpLocks/>
              </p:cNvGrpSpPr>
              <p:nvPr/>
            </p:nvGrpSpPr>
            <p:grpSpPr bwMode="auto">
              <a:xfrm flipH="1">
                <a:off x="2688" y="5352"/>
                <a:ext cx="510" cy="952"/>
                <a:chOff x="5628" y="9905"/>
                <a:chExt cx="1425" cy="2850"/>
              </a:xfrm>
            </p:grpSpPr>
            <p:sp>
              <p:nvSpPr>
                <p:cNvPr id="1226957" name="Freeform 205"/>
                <p:cNvSpPr>
                  <a:spLocks/>
                </p:cNvSpPr>
                <p:nvPr/>
              </p:nvSpPr>
              <p:spPr bwMode="auto">
                <a:xfrm>
                  <a:off x="5628" y="9905"/>
                  <a:ext cx="1425" cy="2850"/>
                </a:xfrm>
                <a:custGeom>
                  <a:avLst/>
                  <a:gdLst>
                    <a:gd name="T0" fmla="*/ 0 w 1425"/>
                    <a:gd name="T1" fmla="*/ 285 h 2850"/>
                    <a:gd name="T2" fmla="*/ 435 w 1425"/>
                    <a:gd name="T3" fmla="*/ 0 h 2850"/>
                    <a:gd name="T4" fmla="*/ 705 w 1425"/>
                    <a:gd name="T5" fmla="*/ 0 h 2850"/>
                    <a:gd name="T6" fmla="*/ 1425 w 1425"/>
                    <a:gd name="T7" fmla="*/ 0 h 2850"/>
                    <a:gd name="T8" fmla="*/ 1425 w 1425"/>
                    <a:gd name="T9" fmla="*/ 1530 h 2850"/>
                    <a:gd name="T10" fmla="*/ 1425 w 1425"/>
                    <a:gd name="T11" fmla="*/ 2565 h 2850"/>
                    <a:gd name="T12" fmla="*/ 1005 w 1425"/>
                    <a:gd name="T13" fmla="*/ 2850 h 2850"/>
                    <a:gd name="T14" fmla="*/ 690 w 1425"/>
                    <a:gd name="T15" fmla="*/ 2850 h 2850"/>
                    <a:gd name="T16" fmla="*/ 0 w 1425"/>
                    <a:gd name="T17" fmla="*/ 2850 h 2850"/>
                    <a:gd name="T18" fmla="*/ 0 w 1425"/>
                    <a:gd name="T19" fmla="*/ 1515 h 2850"/>
                    <a:gd name="T20" fmla="*/ 0 w 1425"/>
                    <a:gd name="T21" fmla="*/ 285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5" h="2850">
                      <a:moveTo>
                        <a:pt x="0" y="285"/>
                      </a:moveTo>
                      <a:lnTo>
                        <a:pt x="435" y="0"/>
                      </a:lnTo>
                      <a:lnTo>
                        <a:pt x="705" y="0"/>
                      </a:lnTo>
                      <a:lnTo>
                        <a:pt x="1425" y="0"/>
                      </a:lnTo>
                      <a:lnTo>
                        <a:pt x="1425" y="1530"/>
                      </a:lnTo>
                      <a:lnTo>
                        <a:pt x="1425" y="2565"/>
                      </a:lnTo>
                      <a:lnTo>
                        <a:pt x="1005" y="2850"/>
                      </a:lnTo>
                      <a:lnTo>
                        <a:pt x="690" y="2850"/>
                      </a:lnTo>
                      <a:lnTo>
                        <a:pt x="0" y="2850"/>
                      </a:lnTo>
                      <a:lnTo>
                        <a:pt x="0" y="1515"/>
                      </a:lnTo>
                      <a:lnTo>
                        <a:pt x="0" y="285"/>
                      </a:lnTo>
                      <a:close/>
                    </a:path>
                  </a:pathLst>
                </a:custGeom>
                <a:solidFill>
                  <a:srgbClr val="FFFFFF"/>
                </a:solidFill>
                <a:ln>
                  <a:noFill/>
                </a:ln>
                <a:effectLst/>
                <a:extLst>
                  <a:ext uri="{91240B29-F687-4F45-9708-019B960494DF}">
                    <a14:hiddenLine xmlns:a14="http://schemas.microsoft.com/office/drawing/2010/main" w="158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58" name="Freeform 206"/>
                <p:cNvSpPr>
                  <a:spLocks noEditPoints="1"/>
                </p:cNvSpPr>
                <p:nvPr/>
              </p:nvSpPr>
              <p:spPr bwMode="auto">
                <a:xfrm>
                  <a:off x="5628" y="9905"/>
                  <a:ext cx="1425" cy="2850"/>
                </a:xfrm>
                <a:custGeom>
                  <a:avLst/>
                  <a:gdLst>
                    <a:gd name="T0" fmla="*/ 0 w 1425"/>
                    <a:gd name="T1" fmla="*/ 285 h 2850"/>
                    <a:gd name="T2" fmla="*/ 0 w 1425"/>
                    <a:gd name="T3" fmla="*/ 285 h 2850"/>
                    <a:gd name="T4" fmla="*/ 975 w 1425"/>
                    <a:gd name="T5" fmla="*/ 285 h 2850"/>
                    <a:gd name="T6" fmla="*/ 1425 w 1425"/>
                    <a:gd name="T7" fmla="*/ 0 h 2850"/>
                    <a:gd name="T8" fmla="*/ 0 w 1425"/>
                    <a:gd name="T9" fmla="*/ 285 h 2850"/>
                    <a:gd name="T10" fmla="*/ 0 w 1425"/>
                    <a:gd name="T11" fmla="*/ 285 h 2850"/>
                    <a:gd name="T12" fmla="*/ 975 w 1425"/>
                    <a:gd name="T13" fmla="*/ 285 h 2850"/>
                    <a:gd name="T14" fmla="*/ 975 w 1425"/>
                    <a:gd name="T15" fmla="*/ 705 h 2850"/>
                    <a:gd name="T16" fmla="*/ 975 w 1425"/>
                    <a:gd name="T17" fmla="*/ 2310 h 2850"/>
                    <a:gd name="T18" fmla="*/ 975 w 1425"/>
                    <a:gd name="T19" fmla="*/ 2850 h 2850"/>
                    <a:gd name="T20" fmla="*/ 0 w 1425"/>
                    <a:gd name="T21" fmla="*/ 285 h 2850"/>
                    <a:gd name="T22" fmla="*/ 75 w 1425"/>
                    <a:gd name="T23" fmla="*/ 405 h 2850"/>
                    <a:gd name="T24" fmla="*/ 885 w 1425"/>
                    <a:gd name="T25" fmla="*/ 405 h 2850"/>
                    <a:gd name="T26" fmla="*/ 885 w 1425"/>
                    <a:gd name="T27" fmla="*/ 465 h 2850"/>
                    <a:gd name="T28" fmla="*/ 75 w 1425"/>
                    <a:gd name="T29" fmla="*/ 465 h 2850"/>
                    <a:gd name="T30" fmla="*/ 75 w 1425"/>
                    <a:gd name="T31" fmla="*/ 405 h 2850"/>
                    <a:gd name="T32" fmla="*/ 75 w 1425"/>
                    <a:gd name="T33" fmla="*/ 585 h 2850"/>
                    <a:gd name="T34" fmla="*/ 885 w 1425"/>
                    <a:gd name="T35" fmla="*/ 585 h 2850"/>
                    <a:gd name="T36" fmla="*/ 885 w 1425"/>
                    <a:gd name="T37" fmla="*/ 645 h 2850"/>
                    <a:gd name="T38" fmla="*/ 75 w 1425"/>
                    <a:gd name="T39" fmla="*/ 645 h 2850"/>
                    <a:gd name="T40" fmla="*/ 75 w 1425"/>
                    <a:gd name="T41" fmla="*/ 585 h 2850"/>
                    <a:gd name="T42" fmla="*/ 75 w 1425"/>
                    <a:gd name="T43" fmla="*/ 780 h 2850"/>
                    <a:gd name="T44" fmla="*/ 885 w 1425"/>
                    <a:gd name="T45" fmla="*/ 780 h 2850"/>
                    <a:gd name="T46" fmla="*/ 885 w 1425"/>
                    <a:gd name="T47" fmla="*/ 840 h 2850"/>
                    <a:gd name="T48" fmla="*/ 75 w 1425"/>
                    <a:gd name="T49" fmla="*/ 840 h 2850"/>
                    <a:gd name="T50" fmla="*/ 75 w 1425"/>
                    <a:gd name="T51" fmla="*/ 780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5" h="2850">
                      <a:moveTo>
                        <a:pt x="0" y="285"/>
                      </a:moveTo>
                      <a:lnTo>
                        <a:pt x="0" y="285"/>
                      </a:lnTo>
                      <a:lnTo>
                        <a:pt x="975" y="285"/>
                      </a:lnTo>
                      <a:lnTo>
                        <a:pt x="1425" y="0"/>
                      </a:lnTo>
                      <a:lnTo>
                        <a:pt x="0" y="285"/>
                      </a:lnTo>
                      <a:close/>
                      <a:moveTo>
                        <a:pt x="0" y="285"/>
                      </a:moveTo>
                      <a:lnTo>
                        <a:pt x="975" y="285"/>
                      </a:lnTo>
                      <a:lnTo>
                        <a:pt x="975" y="705"/>
                      </a:lnTo>
                      <a:lnTo>
                        <a:pt x="975" y="2310"/>
                      </a:lnTo>
                      <a:lnTo>
                        <a:pt x="975" y="2850"/>
                      </a:lnTo>
                      <a:lnTo>
                        <a:pt x="0" y="285"/>
                      </a:lnTo>
                      <a:close/>
                      <a:moveTo>
                        <a:pt x="75" y="405"/>
                      </a:moveTo>
                      <a:lnTo>
                        <a:pt x="885" y="405"/>
                      </a:lnTo>
                      <a:lnTo>
                        <a:pt x="885" y="465"/>
                      </a:lnTo>
                      <a:lnTo>
                        <a:pt x="75" y="465"/>
                      </a:lnTo>
                      <a:lnTo>
                        <a:pt x="75" y="405"/>
                      </a:lnTo>
                      <a:close/>
                      <a:moveTo>
                        <a:pt x="75" y="585"/>
                      </a:moveTo>
                      <a:lnTo>
                        <a:pt x="885" y="585"/>
                      </a:lnTo>
                      <a:lnTo>
                        <a:pt x="885" y="645"/>
                      </a:lnTo>
                      <a:lnTo>
                        <a:pt x="75" y="645"/>
                      </a:lnTo>
                      <a:lnTo>
                        <a:pt x="75" y="585"/>
                      </a:lnTo>
                      <a:close/>
                      <a:moveTo>
                        <a:pt x="75" y="780"/>
                      </a:moveTo>
                      <a:lnTo>
                        <a:pt x="885" y="780"/>
                      </a:lnTo>
                      <a:lnTo>
                        <a:pt x="885" y="840"/>
                      </a:lnTo>
                      <a:lnTo>
                        <a:pt x="75" y="840"/>
                      </a:lnTo>
                      <a:lnTo>
                        <a:pt x="75" y="780"/>
                      </a:lnTo>
                      <a:close/>
                    </a:path>
                  </a:pathLst>
                </a:custGeom>
                <a:solidFill>
                  <a:srgbClr val="FFFFFF"/>
                </a:solidFill>
                <a:ln>
                  <a:noFill/>
                </a:ln>
                <a:effectLst/>
                <a:extLst>
                  <a:ext uri="{91240B29-F687-4F45-9708-019B960494DF}">
                    <a14:hiddenLine xmlns:a14="http://schemas.microsoft.com/office/drawing/2010/main" w="158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59" name="Freeform 207"/>
                <p:cNvSpPr>
                  <a:spLocks/>
                </p:cNvSpPr>
                <p:nvPr/>
              </p:nvSpPr>
              <p:spPr bwMode="auto">
                <a:xfrm>
                  <a:off x="5628" y="9905"/>
                  <a:ext cx="1425" cy="2850"/>
                </a:xfrm>
                <a:custGeom>
                  <a:avLst/>
                  <a:gdLst>
                    <a:gd name="T0" fmla="*/ 0 w 1425"/>
                    <a:gd name="T1" fmla="*/ 285 h 2850"/>
                    <a:gd name="T2" fmla="*/ 435 w 1425"/>
                    <a:gd name="T3" fmla="*/ 0 h 2850"/>
                    <a:gd name="T4" fmla="*/ 705 w 1425"/>
                    <a:gd name="T5" fmla="*/ 0 h 2850"/>
                    <a:gd name="T6" fmla="*/ 1425 w 1425"/>
                    <a:gd name="T7" fmla="*/ 0 h 2850"/>
                    <a:gd name="T8" fmla="*/ 1425 w 1425"/>
                    <a:gd name="T9" fmla="*/ 1530 h 2850"/>
                    <a:gd name="T10" fmla="*/ 1425 w 1425"/>
                    <a:gd name="T11" fmla="*/ 2565 h 2850"/>
                    <a:gd name="T12" fmla="*/ 1005 w 1425"/>
                    <a:gd name="T13" fmla="*/ 2850 h 2850"/>
                    <a:gd name="T14" fmla="*/ 690 w 1425"/>
                    <a:gd name="T15" fmla="*/ 2850 h 2850"/>
                    <a:gd name="T16" fmla="*/ 0 w 1425"/>
                    <a:gd name="T17" fmla="*/ 2850 h 2850"/>
                    <a:gd name="T18" fmla="*/ 0 w 1425"/>
                    <a:gd name="T19" fmla="*/ 1515 h 2850"/>
                    <a:gd name="T20" fmla="*/ 0 w 1425"/>
                    <a:gd name="T21" fmla="*/ 285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5" h="2850">
                      <a:moveTo>
                        <a:pt x="0" y="285"/>
                      </a:moveTo>
                      <a:lnTo>
                        <a:pt x="435" y="0"/>
                      </a:lnTo>
                      <a:lnTo>
                        <a:pt x="705" y="0"/>
                      </a:lnTo>
                      <a:lnTo>
                        <a:pt x="1425" y="0"/>
                      </a:lnTo>
                      <a:lnTo>
                        <a:pt x="1425" y="1530"/>
                      </a:lnTo>
                      <a:lnTo>
                        <a:pt x="1425" y="2565"/>
                      </a:lnTo>
                      <a:lnTo>
                        <a:pt x="1005" y="2850"/>
                      </a:lnTo>
                      <a:lnTo>
                        <a:pt x="690" y="2850"/>
                      </a:lnTo>
                      <a:lnTo>
                        <a:pt x="0" y="2850"/>
                      </a:lnTo>
                      <a:lnTo>
                        <a:pt x="0" y="1515"/>
                      </a:lnTo>
                      <a:lnTo>
                        <a:pt x="0" y="285"/>
                      </a:lnTo>
                      <a:close/>
                    </a:path>
                  </a:pathLst>
                </a:custGeom>
                <a:solidFill>
                  <a:srgbClr val="C9FFFF"/>
                </a:solidFill>
                <a:ln w="15875">
                  <a:solidFill>
                    <a:schemeClr val="accent2"/>
                  </a:solidFill>
                  <a:prstDash val="solid"/>
                  <a:round/>
                  <a:headEnd/>
                  <a:tailEnd/>
                </a:ln>
                <a:effectLst>
                  <a:outerShdw dist="35921" dir="2700000" algn="ctr" rotWithShape="0">
                    <a:srgbClr val="FF9933"/>
                  </a:outerShdw>
                </a:effectLst>
              </p:spPr>
              <p:txBody>
                <a:bodyPr/>
                <a:lstStyle/>
                <a:p>
                  <a:endParaRPr lang="ru-RU"/>
                </a:p>
              </p:txBody>
            </p:sp>
            <p:sp>
              <p:nvSpPr>
                <p:cNvPr id="1226960" name="Freeform 208"/>
                <p:cNvSpPr>
                  <a:spLocks/>
                </p:cNvSpPr>
                <p:nvPr/>
              </p:nvSpPr>
              <p:spPr bwMode="auto">
                <a:xfrm>
                  <a:off x="5628" y="9905"/>
                  <a:ext cx="1425" cy="285"/>
                </a:xfrm>
                <a:custGeom>
                  <a:avLst/>
                  <a:gdLst>
                    <a:gd name="T0" fmla="*/ 0 w 1425"/>
                    <a:gd name="T1" fmla="*/ 285 h 285"/>
                    <a:gd name="T2" fmla="*/ 0 w 1425"/>
                    <a:gd name="T3" fmla="*/ 285 h 285"/>
                    <a:gd name="T4" fmla="*/ 975 w 1425"/>
                    <a:gd name="T5" fmla="*/ 285 h 285"/>
                    <a:gd name="T6" fmla="*/ 1425 w 1425"/>
                    <a:gd name="T7" fmla="*/ 0 h 285"/>
                  </a:gdLst>
                  <a:ahLst/>
                  <a:cxnLst>
                    <a:cxn ang="0">
                      <a:pos x="T0" y="T1"/>
                    </a:cxn>
                    <a:cxn ang="0">
                      <a:pos x="T2" y="T3"/>
                    </a:cxn>
                    <a:cxn ang="0">
                      <a:pos x="T4" y="T5"/>
                    </a:cxn>
                    <a:cxn ang="0">
                      <a:pos x="T6" y="T7"/>
                    </a:cxn>
                  </a:cxnLst>
                  <a:rect l="0" t="0" r="r" b="b"/>
                  <a:pathLst>
                    <a:path w="1425" h="285">
                      <a:moveTo>
                        <a:pt x="0" y="285"/>
                      </a:moveTo>
                      <a:lnTo>
                        <a:pt x="0" y="285"/>
                      </a:lnTo>
                      <a:lnTo>
                        <a:pt x="975" y="285"/>
                      </a:lnTo>
                      <a:lnTo>
                        <a:pt x="1425" y="0"/>
                      </a:lnTo>
                    </a:path>
                  </a:pathLst>
                </a:custGeom>
                <a:solidFill>
                  <a:srgbClr val="C9FFFF"/>
                </a:solidFill>
                <a:ln w="15875">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61" name="Freeform 209"/>
                <p:cNvSpPr>
                  <a:spLocks/>
                </p:cNvSpPr>
                <p:nvPr/>
              </p:nvSpPr>
              <p:spPr bwMode="auto">
                <a:xfrm>
                  <a:off x="5628" y="10190"/>
                  <a:ext cx="975" cy="2565"/>
                </a:xfrm>
                <a:custGeom>
                  <a:avLst/>
                  <a:gdLst>
                    <a:gd name="T0" fmla="*/ 0 w 975"/>
                    <a:gd name="T1" fmla="*/ 0 h 2565"/>
                    <a:gd name="T2" fmla="*/ 975 w 975"/>
                    <a:gd name="T3" fmla="*/ 0 h 2565"/>
                    <a:gd name="T4" fmla="*/ 975 w 975"/>
                    <a:gd name="T5" fmla="*/ 420 h 2565"/>
                    <a:gd name="T6" fmla="*/ 975 w 975"/>
                    <a:gd name="T7" fmla="*/ 2025 h 2565"/>
                    <a:gd name="T8" fmla="*/ 975 w 975"/>
                    <a:gd name="T9" fmla="*/ 2565 h 2565"/>
                  </a:gdLst>
                  <a:ahLst/>
                  <a:cxnLst>
                    <a:cxn ang="0">
                      <a:pos x="T0" y="T1"/>
                    </a:cxn>
                    <a:cxn ang="0">
                      <a:pos x="T2" y="T3"/>
                    </a:cxn>
                    <a:cxn ang="0">
                      <a:pos x="T4" y="T5"/>
                    </a:cxn>
                    <a:cxn ang="0">
                      <a:pos x="T6" y="T7"/>
                    </a:cxn>
                    <a:cxn ang="0">
                      <a:pos x="T8" y="T9"/>
                    </a:cxn>
                  </a:cxnLst>
                  <a:rect l="0" t="0" r="r" b="b"/>
                  <a:pathLst>
                    <a:path w="975" h="2565">
                      <a:moveTo>
                        <a:pt x="0" y="0"/>
                      </a:moveTo>
                      <a:lnTo>
                        <a:pt x="975" y="0"/>
                      </a:lnTo>
                      <a:lnTo>
                        <a:pt x="975" y="420"/>
                      </a:lnTo>
                      <a:lnTo>
                        <a:pt x="975" y="2025"/>
                      </a:lnTo>
                      <a:lnTo>
                        <a:pt x="975" y="2565"/>
                      </a:lnTo>
                    </a:path>
                  </a:pathLst>
                </a:custGeom>
                <a:solidFill>
                  <a:srgbClr val="C9FFFF"/>
                </a:solidFill>
                <a:ln w="15875">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62" name="Rectangle 210"/>
                <p:cNvSpPr>
                  <a:spLocks noChangeArrowheads="1"/>
                </p:cNvSpPr>
                <p:nvPr/>
              </p:nvSpPr>
              <p:spPr bwMode="auto">
                <a:xfrm>
                  <a:off x="5703" y="10310"/>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63" name="Rectangle 211"/>
                <p:cNvSpPr>
                  <a:spLocks noChangeArrowheads="1"/>
                </p:cNvSpPr>
                <p:nvPr/>
              </p:nvSpPr>
              <p:spPr bwMode="auto">
                <a:xfrm>
                  <a:off x="5703" y="10490"/>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64" name="Rectangle 212"/>
                <p:cNvSpPr>
                  <a:spLocks noChangeArrowheads="1"/>
                </p:cNvSpPr>
                <p:nvPr/>
              </p:nvSpPr>
              <p:spPr bwMode="auto">
                <a:xfrm>
                  <a:off x="5703" y="10685"/>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1226965" name="Group 213"/>
              <p:cNvGrpSpPr>
                <a:grpSpLocks/>
              </p:cNvGrpSpPr>
              <p:nvPr/>
            </p:nvGrpSpPr>
            <p:grpSpPr bwMode="auto">
              <a:xfrm>
                <a:off x="2916" y="5751"/>
                <a:ext cx="228" cy="342"/>
                <a:chOff x="2289" y="4497"/>
                <a:chExt cx="456" cy="684"/>
              </a:xfrm>
            </p:grpSpPr>
            <p:sp>
              <p:nvSpPr>
                <p:cNvPr id="1226966" name="Line 214"/>
                <p:cNvSpPr>
                  <a:spLocks noChangeShapeType="1"/>
                </p:cNvSpPr>
                <p:nvPr/>
              </p:nvSpPr>
              <p:spPr bwMode="auto">
                <a:xfrm flipV="1">
                  <a:off x="2517" y="4497"/>
                  <a:ext cx="1" cy="684"/>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1226967" name="Group 215"/>
                <p:cNvGrpSpPr>
                  <a:grpSpLocks/>
                </p:cNvGrpSpPr>
                <p:nvPr/>
              </p:nvGrpSpPr>
              <p:grpSpPr bwMode="auto">
                <a:xfrm>
                  <a:off x="2289" y="4611"/>
                  <a:ext cx="456" cy="456"/>
                  <a:chOff x="1786" y="4782"/>
                  <a:chExt cx="273" cy="244"/>
                </a:xfrm>
              </p:grpSpPr>
              <p:sp>
                <p:nvSpPr>
                  <p:cNvPr id="1226968" name="Freeform 216"/>
                  <p:cNvSpPr>
                    <a:spLocks/>
                  </p:cNvSpPr>
                  <p:nvPr/>
                </p:nvSpPr>
                <p:spPr bwMode="auto">
                  <a:xfrm>
                    <a:off x="1786" y="4782"/>
                    <a:ext cx="273" cy="244"/>
                  </a:xfrm>
                  <a:custGeom>
                    <a:avLst/>
                    <a:gdLst>
                      <a:gd name="T0" fmla="*/ 5 w 1912"/>
                      <a:gd name="T1" fmla="*/ 876 h 1953"/>
                      <a:gd name="T2" fmla="*/ 30 w 1912"/>
                      <a:gd name="T3" fmla="*/ 733 h 1953"/>
                      <a:gd name="T4" fmla="*/ 74 w 1912"/>
                      <a:gd name="T5" fmla="*/ 596 h 1953"/>
                      <a:gd name="T6" fmla="*/ 138 w 1912"/>
                      <a:gd name="T7" fmla="*/ 470 h 1953"/>
                      <a:gd name="T8" fmla="*/ 218 w 1912"/>
                      <a:gd name="T9" fmla="*/ 355 h 1953"/>
                      <a:gd name="T10" fmla="*/ 313 w 1912"/>
                      <a:gd name="T11" fmla="*/ 254 h 1953"/>
                      <a:gd name="T12" fmla="*/ 422 w 1912"/>
                      <a:gd name="T13" fmla="*/ 167 h 1953"/>
                      <a:gd name="T14" fmla="*/ 541 w 1912"/>
                      <a:gd name="T15" fmla="*/ 96 h 1953"/>
                      <a:gd name="T16" fmla="*/ 672 w 1912"/>
                      <a:gd name="T17" fmla="*/ 44 h 1953"/>
                      <a:gd name="T18" fmla="*/ 810 w 1912"/>
                      <a:gd name="T19" fmla="*/ 11 h 1953"/>
                      <a:gd name="T20" fmla="*/ 956 w 1912"/>
                      <a:gd name="T21" fmla="*/ 0 h 1953"/>
                      <a:gd name="T22" fmla="*/ 1102 w 1912"/>
                      <a:gd name="T23" fmla="*/ 11 h 1953"/>
                      <a:gd name="T24" fmla="*/ 1240 w 1912"/>
                      <a:gd name="T25" fmla="*/ 44 h 1953"/>
                      <a:gd name="T26" fmla="*/ 1370 w 1912"/>
                      <a:gd name="T27" fmla="*/ 96 h 1953"/>
                      <a:gd name="T28" fmla="*/ 1490 w 1912"/>
                      <a:gd name="T29" fmla="*/ 167 h 1953"/>
                      <a:gd name="T30" fmla="*/ 1599 w 1912"/>
                      <a:gd name="T31" fmla="*/ 254 h 1953"/>
                      <a:gd name="T32" fmla="*/ 1694 w 1912"/>
                      <a:gd name="T33" fmla="*/ 355 h 1953"/>
                      <a:gd name="T34" fmla="*/ 1774 w 1912"/>
                      <a:gd name="T35" fmla="*/ 470 h 1953"/>
                      <a:gd name="T36" fmla="*/ 1838 w 1912"/>
                      <a:gd name="T37" fmla="*/ 596 h 1953"/>
                      <a:gd name="T38" fmla="*/ 1882 w 1912"/>
                      <a:gd name="T39" fmla="*/ 733 h 1953"/>
                      <a:gd name="T40" fmla="*/ 1907 w 1912"/>
                      <a:gd name="T41" fmla="*/ 876 h 1953"/>
                      <a:gd name="T42" fmla="*/ 1912 w 1912"/>
                      <a:gd name="T43" fmla="*/ 976 h 1953"/>
                      <a:gd name="T44" fmla="*/ 1901 w 1912"/>
                      <a:gd name="T45" fmla="*/ 1125 h 1953"/>
                      <a:gd name="T46" fmla="*/ 1869 w 1912"/>
                      <a:gd name="T47" fmla="*/ 1267 h 1953"/>
                      <a:gd name="T48" fmla="*/ 1818 w 1912"/>
                      <a:gd name="T49" fmla="*/ 1400 h 1953"/>
                      <a:gd name="T50" fmla="*/ 1748 w 1912"/>
                      <a:gd name="T51" fmla="*/ 1522 h 1953"/>
                      <a:gd name="T52" fmla="*/ 1663 w 1912"/>
                      <a:gd name="T53" fmla="*/ 1633 h 1953"/>
                      <a:gd name="T54" fmla="*/ 1564 w 1912"/>
                      <a:gd name="T55" fmla="*/ 1730 h 1953"/>
                      <a:gd name="T56" fmla="*/ 1452 w 1912"/>
                      <a:gd name="T57" fmla="*/ 1811 h 1953"/>
                      <a:gd name="T58" fmla="*/ 1328 w 1912"/>
                      <a:gd name="T59" fmla="*/ 1876 h 1953"/>
                      <a:gd name="T60" fmla="*/ 1195 w 1912"/>
                      <a:gd name="T61" fmla="*/ 1922 h 1953"/>
                      <a:gd name="T62" fmla="*/ 1053 w 1912"/>
                      <a:gd name="T63" fmla="*/ 1948 h 1953"/>
                      <a:gd name="T64" fmla="*/ 906 w 1912"/>
                      <a:gd name="T65" fmla="*/ 1952 h 1953"/>
                      <a:gd name="T66" fmla="*/ 763 w 1912"/>
                      <a:gd name="T67" fmla="*/ 1933 h 1953"/>
                      <a:gd name="T68" fmla="*/ 627 w 1912"/>
                      <a:gd name="T69" fmla="*/ 1894 h 1953"/>
                      <a:gd name="T70" fmla="*/ 500 w 1912"/>
                      <a:gd name="T71" fmla="*/ 1835 h 1953"/>
                      <a:gd name="T72" fmla="*/ 384 w 1912"/>
                      <a:gd name="T73" fmla="*/ 1759 h 1953"/>
                      <a:gd name="T74" fmla="*/ 280 w 1912"/>
                      <a:gd name="T75" fmla="*/ 1667 h 1953"/>
                      <a:gd name="T76" fmla="*/ 190 w 1912"/>
                      <a:gd name="T77" fmla="*/ 1560 h 1953"/>
                      <a:gd name="T78" fmla="*/ 115 w 1912"/>
                      <a:gd name="T79" fmla="*/ 1441 h 1953"/>
                      <a:gd name="T80" fmla="*/ 57 w 1912"/>
                      <a:gd name="T81" fmla="*/ 1312 h 1953"/>
                      <a:gd name="T82" fmla="*/ 19 w 1912"/>
                      <a:gd name="T83" fmla="*/ 1173 h 1953"/>
                      <a:gd name="T84" fmla="*/ 1 w 1912"/>
                      <a:gd name="T85" fmla="*/ 1027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12" h="1953">
                        <a:moveTo>
                          <a:pt x="0" y="976"/>
                        </a:moveTo>
                        <a:lnTo>
                          <a:pt x="1" y="926"/>
                        </a:lnTo>
                        <a:lnTo>
                          <a:pt x="5" y="876"/>
                        </a:lnTo>
                        <a:lnTo>
                          <a:pt x="11" y="828"/>
                        </a:lnTo>
                        <a:lnTo>
                          <a:pt x="19" y="780"/>
                        </a:lnTo>
                        <a:lnTo>
                          <a:pt x="30" y="733"/>
                        </a:lnTo>
                        <a:lnTo>
                          <a:pt x="42" y="686"/>
                        </a:lnTo>
                        <a:lnTo>
                          <a:pt x="57" y="641"/>
                        </a:lnTo>
                        <a:lnTo>
                          <a:pt x="74" y="596"/>
                        </a:lnTo>
                        <a:lnTo>
                          <a:pt x="94" y="553"/>
                        </a:lnTo>
                        <a:lnTo>
                          <a:pt x="115" y="512"/>
                        </a:lnTo>
                        <a:lnTo>
                          <a:pt x="138" y="470"/>
                        </a:lnTo>
                        <a:lnTo>
                          <a:pt x="163" y="431"/>
                        </a:lnTo>
                        <a:lnTo>
                          <a:pt x="190" y="393"/>
                        </a:lnTo>
                        <a:lnTo>
                          <a:pt x="218" y="355"/>
                        </a:lnTo>
                        <a:lnTo>
                          <a:pt x="248" y="320"/>
                        </a:lnTo>
                        <a:lnTo>
                          <a:pt x="280" y="286"/>
                        </a:lnTo>
                        <a:lnTo>
                          <a:pt x="313" y="254"/>
                        </a:lnTo>
                        <a:lnTo>
                          <a:pt x="348" y="223"/>
                        </a:lnTo>
                        <a:lnTo>
                          <a:pt x="384" y="194"/>
                        </a:lnTo>
                        <a:lnTo>
                          <a:pt x="422" y="167"/>
                        </a:lnTo>
                        <a:lnTo>
                          <a:pt x="460" y="142"/>
                        </a:lnTo>
                        <a:lnTo>
                          <a:pt x="500" y="118"/>
                        </a:lnTo>
                        <a:lnTo>
                          <a:pt x="541" y="96"/>
                        </a:lnTo>
                        <a:lnTo>
                          <a:pt x="584" y="77"/>
                        </a:lnTo>
                        <a:lnTo>
                          <a:pt x="627" y="59"/>
                        </a:lnTo>
                        <a:lnTo>
                          <a:pt x="672" y="44"/>
                        </a:lnTo>
                        <a:lnTo>
                          <a:pt x="717" y="31"/>
                        </a:lnTo>
                        <a:lnTo>
                          <a:pt x="763" y="20"/>
                        </a:lnTo>
                        <a:lnTo>
                          <a:pt x="810" y="11"/>
                        </a:lnTo>
                        <a:lnTo>
                          <a:pt x="858" y="5"/>
                        </a:lnTo>
                        <a:lnTo>
                          <a:pt x="906" y="1"/>
                        </a:lnTo>
                        <a:lnTo>
                          <a:pt x="956" y="0"/>
                        </a:lnTo>
                        <a:lnTo>
                          <a:pt x="1006" y="1"/>
                        </a:lnTo>
                        <a:lnTo>
                          <a:pt x="1053" y="5"/>
                        </a:lnTo>
                        <a:lnTo>
                          <a:pt x="1102" y="11"/>
                        </a:lnTo>
                        <a:lnTo>
                          <a:pt x="1148" y="20"/>
                        </a:lnTo>
                        <a:lnTo>
                          <a:pt x="1195" y="31"/>
                        </a:lnTo>
                        <a:lnTo>
                          <a:pt x="1240" y="44"/>
                        </a:lnTo>
                        <a:lnTo>
                          <a:pt x="1285" y="59"/>
                        </a:lnTo>
                        <a:lnTo>
                          <a:pt x="1328" y="77"/>
                        </a:lnTo>
                        <a:lnTo>
                          <a:pt x="1370" y="96"/>
                        </a:lnTo>
                        <a:lnTo>
                          <a:pt x="1411" y="118"/>
                        </a:lnTo>
                        <a:lnTo>
                          <a:pt x="1452" y="142"/>
                        </a:lnTo>
                        <a:lnTo>
                          <a:pt x="1490" y="167"/>
                        </a:lnTo>
                        <a:lnTo>
                          <a:pt x="1528" y="194"/>
                        </a:lnTo>
                        <a:lnTo>
                          <a:pt x="1564" y="223"/>
                        </a:lnTo>
                        <a:lnTo>
                          <a:pt x="1599" y="254"/>
                        </a:lnTo>
                        <a:lnTo>
                          <a:pt x="1632" y="286"/>
                        </a:lnTo>
                        <a:lnTo>
                          <a:pt x="1663" y="320"/>
                        </a:lnTo>
                        <a:lnTo>
                          <a:pt x="1694" y="355"/>
                        </a:lnTo>
                        <a:lnTo>
                          <a:pt x="1722" y="393"/>
                        </a:lnTo>
                        <a:lnTo>
                          <a:pt x="1748" y="431"/>
                        </a:lnTo>
                        <a:lnTo>
                          <a:pt x="1774" y="470"/>
                        </a:lnTo>
                        <a:lnTo>
                          <a:pt x="1797" y="512"/>
                        </a:lnTo>
                        <a:lnTo>
                          <a:pt x="1818" y="553"/>
                        </a:lnTo>
                        <a:lnTo>
                          <a:pt x="1838" y="596"/>
                        </a:lnTo>
                        <a:lnTo>
                          <a:pt x="1854" y="641"/>
                        </a:lnTo>
                        <a:lnTo>
                          <a:pt x="1869" y="686"/>
                        </a:lnTo>
                        <a:lnTo>
                          <a:pt x="1882" y="733"/>
                        </a:lnTo>
                        <a:lnTo>
                          <a:pt x="1893" y="780"/>
                        </a:lnTo>
                        <a:lnTo>
                          <a:pt x="1901" y="828"/>
                        </a:lnTo>
                        <a:lnTo>
                          <a:pt x="1907" y="876"/>
                        </a:lnTo>
                        <a:lnTo>
                          <a:pt x="1911" y="926"/>
                        </a:lnTo>
                        <a:lnTo>
                          <a:pt x="1912" y="976"/>
                        </a:lnTo>
                        <a:lnTo>
                          <a:pt x="1912" y="976"/>
                        </a:lnTo>
                        <a:lnTo>
                          <a:pt x="1911" y="1027"/>
                        </a:lnTo>
                        <a:lnTo>
                          <a:pt x="1907" y="1077"/>
                        </a:lnTo>
                        <a:lnTo>
                          <a:pt x="1901" y="1125"/>
                        </a:lnTo>
                        <a:lnTo>
                          <a:pt x="1893" y="1173"/>
                        </a:lnTo>
                        <a:lnTo>
                          <a:pt x="1882" y="1220"/>
                        </a:lnTo>
                        <a:lnTo>
                          <a:pt x="1869" y="1267"/>
                        </a:lnTo>
                        <a:lnTo>
                          <a:pt x="1854" y="1312"/>
                        </a:lnTo>
                        <a:lnTo>
                          <a:pt x="1838" y="1357"/>
                        </a:lnTo>
                        <a:lnTo>
                          <a:pt x="1818" y="1400"/>
                        </a:lnTo>
                        <a:lnTo>
                          <a:pt x="1797" y="1441"/>
                        </a:lnTo>
                        <a:lnTo>
                          <a:pt x="1774" y="1483"/>
                        </a:lnTo>
                        <a:lnTo>
                          <a:pt x="1748" y="1522"/>
                        </a:lnTo>
                        <a:lnTo>
                          <a:pt x="1722" y="1560"/>
                        </a:lnTo>
                        <a:lnTo>
                          <a:pt x="1694" y="1597"/>
                        </a:lnTo>
                        <a:lnTo>
                          <a:pt x="1663" y="1633"/>
                        </a:lnTo>
                        <a:lnTo>
                          <a:pt x="1632" y="1667"/>
                        </a:lnTo>
                        <a:lnTo>
                          <a:pt x="1599" y="1699"/>
                        </a:lnTo>
                        <a:lnTo>
                          <a:pt x="1564" y="1730"/>
                        </a:lnTo>
                        <a:lnTo>
                          <a:pt x="1528" y="1759"/>
                        </a:lnTo>
                        <a:lnTo>
                          <a:pt x="1490" y="1787"/>
                        </a:lnTo>
                        <a:lnTo>
                          <a:pt x="1452" y="1811"/>
                        </a:lnTo>
                        <a:lnTo>
                          <a:pt x="1411" y="1835"/>
                        </a:lnTo>
                        <a:lnTo>
                          <a:pt x="1370" y="1857"/>
                        </a:lnTo>
                        <a:lnTo>
                          <a:pt x="1328" y="1876"/>
                        </a:lnTo>
                        <a:lnTo>
                          <a:pt x="1285" y="1894"/>
                        </a:lnTo>
                        <a:lnTo>
                          <a:pt x="1240" y="1908"/>
                        </a:lnTo>
                        <a:lnTo>
                          <a:pt x="1195" y="1922"/>
                        </a:lnTo>
                        <a:lnTo>
                          <a:pt x="1148" y="1933"/>
                        </a:lnTo>
                        <a:lnTo>
                          <a:pt x="1102" y="1942"/>
                        </a:lnTo>
                        <a:lnTo>
                          <a:pt x="1053" y="1948"/>
                        </a:lnTo>
                        <a:lnTo>
                          <a:pt x="1006" y="1952"/>
                        </a:lnTo>
                        <a:lnTo>
                          <a:pt x="956" y="1953"/>
                        </a:lnTo>
                        <a:lnTo>
                          <a:pt x="906" y="1952"/>
                        </a:lnTo>
                        <a:lnTo>
                          <a:pt x="858" y="1948"/>
                        </a:lnTo>
                        <a:lnTo>
                          <a:pt x="810" y="1942"/>
                        </a:lnTo>
                        <a:lnTo>
                          <a:pt x="763" y="1933"/>
                        </a:lnTo>
                        <a:lnTo>
                          <a:pt x="717" y="1922"/>
                        </a:lnTo>
                        <a:lnTo>
                          <a:pt x="672" y="1908"/>
                        </a:lnTo>
                        <a:lnTo>
                          <a:pt x="627" y="1894"/>
                        </a:lnTo>
                        <a:lnTo>
                          <a:pt x="584" y="1876"/>
                        </a:lnTo>
                        <a:lnTo>
                          <a:pt x="541" y="1857"/>
                        </a:lnTo>
                        <a:lnTo>
                          <a:pt x="500" y="1835"/>
                        </a:lnTo>
                        <a:lnTo>
                          <a:pt x="460" y="1811"/>
                        </a:lnTo>
                        <a:lnTo>
                          <a:pt x="422" y="1787"/>
                        </a:lnTo>
                        <a:lnTo>
                          <a:pt x="384" y="1759"/>
                        </a:lnTo>
                        <a:lnTo>
                          <a:pt x="348" y="1730"/>
                        </a:lnTo>
                        <a:lnTo>
                          <a:pt x="313" y="1699"/>
                        </a:lnTo>
                        <a:lnTo>
                          <a:pt x="280" y="1667"/>
                        </a:lnTo>
                        <a:lnTo>
                          <a:pt x="248" y="1633"/>
                        </a:lnTo>
                        <a:lnTo>
                          <a:pt x="218" y="1597"/>
                        </a:lnTo>
                        <a:lnTo>
                          <a:pt x="190" y="1560"/>
                        </a:lnTo>
                        <a:lnTo>
                          <a:pt x="163" y="1522"/>
                        </a:lnTo>
                        <a:lnTo>
                          <a:pt x="138" y="1483"/>
                        </a:lnTo>
                        <a:lnTo>
                          <a:pt x="115" y="1441"/>
                        </a:lnTo>
                        <a:lnTo>
                          <a:pt x="94" y="1400"/>
                        </a:lnTo>
                        <a:lnTo>
                          <a:pt x="74" y="1357"/>
                        </a:lnTo>
                        <a:lnTo>
                          <a:pt x="57" y="1312"/>
                        </a:lnTo>
                        <a:lnTo>
                          <a:pt x="42" y="1267"/>
                        </a:lnTo>
                        <a:lnTo>
                          <a:pt x="30" y="1220"/>
                        </a:lnTo>
                        <a:lnTo>
                          <a:pt x="19" y="1173"/>
                        </a:lnTo>
                        <a:lnTo>
                          <a:pt x="11" y="1125"/>
                        </a:lnTo>
                        <a:lnTo>
                          <a:pt x="5" y="1077"/>
                        </a:lnTo>
                        <a:lnTo>
                          <a:pt x="1" y="1027"/>
                        </a:lnTo>
                        <a:lnTo>
                          <a:pt x="0" y="976"/>
                        </a:lnTo>
                      </a:path>
                    </a:pathLst>
                  </a:custGeom>
                  <a:solidFill>
                    <a:srgbClr val="FFFF66"/>
                  </a:solidFill>
                  <a:ln w="6350" cmpd="sng">
                    <a:solidFill>
                      <a:srgbClr val="FF3399"/>
                    </a:solidFill>
                    <a:prstDash val="solid"/>
                    <a:round/>
                    <a:headEnd/>
                    <a:tailEnd/>
                  </a:ln>
                </p:spPr>
                <p:txBody>
                  <a:bodyPr/>
                  <a:lstStyle/>
                  <a:p>
                    <a:endParaRPr lang="ru-RU"/>
                  </a:p>
                </p:txBody>
              </p:sp>
              <p:sp>
                <p:nvSpPr>
                  <p:cNvPr id="1226969" name="Freeform 217"/>
                  <p:cNvSpPr>
                    <a:spLocks/>
                  </p:cNvSpPr>
                  <p:nvPr/>
                </p:nvSpPr>
                <p:spPr bwMode="auto">
                  <a:xfrm>
                    <a:off x="1805" y="4800"/>
                    <a:ext cx="235" cy="209"/>
                  </a:xfrm>
                  <a:custGeom>
                    <a:avLst/>
                    <a:gdLst>
                      <a:gd name="T0" fmla="*/ 4 w 1644"/>
                      <a:gd name="T1" fmla="*/ 754 h 1679"/>
                      <a:gd name="T2" fmla="*/ 25 w 1644"/>
                      <a:gd name="T3" fmla="*/ 630 h 1679"/>
                      <a:gd name="T4" fmla="*/ 65 w 1644"/>
                      <a:gd name="T5" fmla="*/ 513 h 1679"/>
                      <a:gd name="T6" fmla="*/ 119 w 1644"/>
                      <a:gd name="T7" fmla="*/ 404 h 1679"/>
                      <a:gd name="T8" fmla="*/ 187 w 1644"/>
                      <a:gd name="T9" fmla="*/ 306 h 1679"/>
                      <a:gd name="T10" fmla="*/ 269 w 1644"/>
                      <a:gd name="T11" fmla="*/ 218 h 1679"/>
                      <a:gd name="T12" fmla="*/ 363 w 1644"/>
                      <a:gd name="T13" fmla="*/ 144 h 1679"/>
                      <a:gd name="T14" fmla="*/ 466 w 1644"/>
                      <a:gd name="T15" fmla="*/ 83 h 1679"/>
                      <a:gd name="T16" fmla="*/ 577 w 1644"/>
                      <a:gd name="T17" fmla="*/ 39 h 1679"/>
                      <a:gd name="T18" fmla="*/ 696 w 1644"/>
                      <a:gd name="T19" fmla="*/ 10 h 1679"/>
                      <a:gd name="T20" fmla="*/ 822 w 1644"/>
                      <a:gd name="T21" fmla="*/ 0 h 1679"/>
                      <a:gd name="T22" fmla="*/ 947 w 1644"/>
                      <a:gd name="T23" fmla="*/ 10 h 1679"/>
                      <a:gd name="T24" fmla="*/ 1066 w 1644"/>
                      <a:gd name="T25" fmla="*/ 39 h 1679"/>
                      <a:gd name="T26" fmla="*/ 1178 w 1644"/>
                      <a:gd name="T27" fmla="*/ 83 h 1679"/>
                      <a:gd name="T28" fmla="*/ 1281 w 1644"/>
                      <a:gd name="T29" fmla="*/ 144 h 1679"/>
                      <a:gd name="T30" fmla="*/ 1375 w 1644"/>
                      <a:gd name="T31" fmla="*/ 218 h 1679"/>
                      <a:gd name="T32" fmla="*/ 1456 w 1644"/>
                      <a:gd name="T33" fmla="*/ 305 h 1679"/>
                      <a:gd name="T34" fmla="*/ 1524 w 1644"/>
                      <a:gd name="T35" fmla="*/ 404 h 1679"/>
                      <a:gd name="T36" fmla="*/ 1579 w 1644"/>
                      <a:gd name="T37" fmla="*/ 513 h 1679"/>
                      <a:gd name="T38" fmla="*/ 1617 w 1644"/>
                      <a:gd name="T39" fmla="*/ 630 h 1679"/>
                      <a:gd name="T40" fmla="*/ 1640 w 1644"/>
                      <a:gd name="T41" fmla="*/ 754 h 1679"/>
                      <a:gd name="T42" fmla="*/ 1644 w 1644"/>
                      <a:gd name="T43" fmla="*/ 839 h 1679"/>
                      <a:gd name="T44" fmla="*/ 1635 w 1644"/>
                      <a:gd name="T45" fmla="*/ 968 h 1679"/>
                      <a:gd name="T46" fmla="*/ 1606 w 1644"/>
                      <a:gd name="T47" fmla="*/ 1090 h 1679"/>
                      <a:gd name="T48" fmla="*/ 1563 w 1644"/>
                      <a:gd name="T49" fmla="*/ 1203 h 1679"/>
                      <a:gd name="T50" fmla="*/ 1503 w 1644"/>
                      <a:gd name="T51" fmla="*/ 1309 h 1679"/>
                      <a:gd name="T52" fmla="*/ 1430 w 1644"/>
                      <a:gd name="T53" fmla="*/ 1404 h 1679"/>
                      <a:gd name="T54" fmla="*/ 1344 w 1644"/>
                      <a:gd name="T55" fmla="*/ 1487 h 1679"/>
                      <a:gd name="T56" fmla="*/ 1248 w 1644"/>
                      <a:gd name="T57" fmla="*/ 1557 h 1679"/>
                      <a:gd name="T58" fmla="*/ 1142 w 1644"/>
                      <a:gd name="T59" fmla="*/ 1612 h 1679"/>
                      <a:gd name="T60" fmla="*/ 1027 w 1644"/>
                      <a:gd name="T61" fmla="*/ 1652 h 1679"/>
                      <a:gd name="T62" fmla="*/ 906 w 1644"/>
                      <a:gd name="T63" fmla="*/ 1674 h 1679"/>
                      <a:gd name="T64" fmla="*/ 779 w 1644"/>
                      <a:gd name="T65" fmla="*/ 1677 h 1679"/>
                      <a:gd name="T66" fmla="*/ 656 w 1644"/>
                      <a:gd name="T67" fmla="*/ 1662 h 1679"/>
                      <a:gd name="T68" fmla="*/ 540 w 1644"/>
                      <a:gd name="T69" fmla="*/ 1628 h 1679"/>
                      <a:gd name="T70" fmla="*/ 430 w 1644"/>
                      <a:gd name="T71" fmla="*/ 1577 h 1679"/>
                      <a:gd name="T72" fmla="*/ 330 w 1644"/>
                      <a:gd name="T73" fmla="*/ 1512 h 1679"/>
                      <a:gd name="T74" fmla="*/ 241 w 1644"/>
                      <a:gd name="T75" fmla="*/ 1433 h 1679"/>
                      <a:gd name="T76" fmla="*/ 163 w 1644"/>
                      <a:gd name="T77" fmla="*/ 1342 h 1679"/>
                      <a:gd name="T78" fmla="*/ 99 w 1644"/>
                      <a:gd name="T79" fmla="*/ 1239 h 1679"/>
                      <a:gd name="T80" fmla="*/ 50 w 1644"/>
                      <a:gd name="T81" fmla="*/ 1128 h 1679"/>
                      <a:gd name="T82" fmla="*/ 16 w 1644"/>
                      <a:gd name="T83" fmla="*/ 1009 h 1679"/>
                      <a:gd name="T84" fmla="*/ 1 w 1644"/>
                      <a:gd name="T85" fmla="*/ 883 h 1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4" h="1679">
                        <a:moveTo>
                          <a:pt x="0" y="839"/>
                        </a:moveTo>
                        <a:lnTo>
                          <a:pt x="1" y="796"/>
                        </a:lnTo>
                        <a:lnTo>
                          <a:pt x="4" y="754"/>
                        </a:lnTo>
                        <a:lnTo>
                          <a:pt x="9" y="711"/>
                        </a:lnTo>
                        <a:lnTo>
                          <a:pt x="16" y="670"/>
                        </a:lnTo>
                        <a:lnTo>
                          <a:pt x="25" y="630"/>
                        </a:lnTo>
                        <a:lnTo>
                          <a:pt x="37" y="590"/>
                        </a:lnTo>
                        <a:lnTo>
                          <a:pt x="50" y="551"/>
                        </a:lnTo>
                        <a:lnTo>
                          <a:pt x="65" y="513"/>
                        </a:lnTo>
                        <a:lnTo>
                          <a:pt x="81" y="476"/>
                        </a:lnTo>
                        <a:lnTo>
                          <a:pt x="99" y="440"/>
                        </a:lnTo>
                        <a:lnTo>
                          <a:pt x="119" y="404"/>
                        </a:lnTo>
                        <a:lnTo>
                          <a:pt x="141" y="370"/>
                        </a:lnTo>
                        <a:lnTo>
                          <a:pt x="163" y="337"/>
                        </a:lnTo>
                        <a:lnTo>
                          <a:pt x="187" y="306"/>
                        </a:lnTo>
                        <a:lnTo>
                          <a:pt x="214" y="275"/>
                        </a:lnTo>
                        <a:lnTo>
                          <a:pt x="241" y="246"/>
                        </a:lnTo>
                        <a:lnTo>
                          <a:pt x="269" y="218"/>
                        </a:lnTo>
                        <a:lnTo>
                          <a:pt x="299" y="192"/>
                        </a:lnTo>
                        <a:lnTo>
                          <a:pt x="330" y="167"/>
                        </a:lnTo>
                        <a:lnTo>
                          <a:pt x="363" y="144"/>
                        </a:lnTo>
                        <a:lnTo>
                          <a:pt x="396" y="122"/>
                        </a:lnTo>
                        <a:lnTo>
                          <a:pt x="430" y="102"/>
                        </a:lnTo>
                        <a:lnTo>
                          <a:pt x="466" y="83"/>
                        </a:lnTo>
                        <a:lnTo>
                          <a:pt x="502" y="67"/>
                        </a:lnTo>
                        <a:lnTo>
                          <a:pt x="540" y="51"/>
                        </a:lnTo>
                        <a:lnTo>
                          <a:pt x="577" y="39"/>
                        </a:lnTo>
                        <a:lnTo>
                          <a:pt x="617" y="27"/>
                        </a:lnTo>
                        <a:lnTo>
                          <a:pt x="656" y="18"/>
                        </a:lnTo>
                        <a:lnTo>
                          <a:pt x="696" y="10"/>
                        </a:lnTo>
                        <a:lnTo>
                          <a:pt x="738" y="5"/>
                        </a:lnTo>
                        <a:lnTo>
                          <a:pt x="779" y="1"/>
                        </a:lnTo>
                        <a:lnTo>
                          <a:pt x="822" y="0"/>
                        </a:lnTo>
                        <a:lnTo>
                          <a:pt x="865" y="1"/>
                        </a:lnTo>
                        <a:lnTo>
                          <a:pt x="906" y="5"/>
                        </a:lnTo>
                        <a:lnTo>
                          <a:pt x="947" y="10"/>
                        </a:lnTo>
                        <a:lnTo>
                          <a:pt x="988" y="18"/>
                        </a:lnTo>
                        <a:lnTo>
                          <a:pt x="1027" y="27"/>
                        </a:lnTo>
                        <a:lnTo>
                          <a:pt x="1066" y="39"/>
                        </a:lnTo>
                        <a:lnTo>
                          <a:pt x="1104" y="51"/>
                        </a:lnTo>
                        <a:lnTo>
                          <a:pt x="1142" y="67"/>
                        </a:lnTo>
                        <a:lnTo>
                          <a:pt x="1178" y="83"/>
                        </a:lnTo>
                        <a:lnTo>
                          <a:pt x="1214" y="102"/>
                        </a:lnTo>
                        <a:lnTo>
                          <a:pt x="1248" y="122"/>
                        </a:lnTo>
                        <a:lnTo>
                          <a:pt x="1281" y="144"/>
                        </a:lnTo>
                        <a:lnTo>
                          <a:pt x="1314" y="167"/>
                        </a:lnTo>
                        <a:lnTo>
                          <a:pt x="1344" y="192"/>
                        </a:lnTo>
                        <a:lnTo>
                          <a:pt x="1375" y="218"/>
                        </a:lnTo>
                        <a:lnTo>
                          <a:pt x="1403" y="246"/>
                        </a:lnTo>
                        <a:lnTo>
                          <a:pt x="1430" y="275"/>
                        </a:lnTo>
                        <a:lnTo>
                          <a:pt x="1456" y="305"/>
                        </a:lnTo>
                        <a:lnTo>
                          <a:pt x="1481" y="337"/>
                        </a:lnTo>
                        <a:lnTo>
                          <a:pt x="1503" y="370"/>
                        </a:lnTo>
                        <a:lnTo>
                          <a:pt x="1524" y="404"/>
                        </a:lnTo>
                        <a:lnTo>
                          <a:pt x="1545" y="440"/>
                        </a:lnTo>
                        <a:lnTo>
                          <a:pt x="1563" y="476"/>
                        </a:lnTo>
                        <a:lnTo>
                          <a:pt x="1579" y="513"/>
                        </a:lnTo>
                        <a:lnTo>
                          <a:pt x="1594" y="551"/>
                        </a:lnTo>
                        <a:lnTo>
                          <a:pt x="1606" y="590"/>
                        </a:lnTo>
                        <a:lnTo>
                          <a:pt x="1617" y="630"/>
                        </a:lnTo>
                        <a:lnTo>
                          <a:pt x="1627" y="670"/>
                        </a:lnTo>
                        <a:lnTo>
                          <a:pt x="1635" y="711"/>
                        </a:lnTo>
                        <a:lnTo>
                          <a:pt x="1640" y="754"/>
                        </a:lnTo>
                        <a:lnTo>
                          <a:pt x="1643" y="796"/>
                        </a:lnTo>
                        <a:lnTo>
                          <a:pt x="1644" y="839"/>
                        </a:lnTo>
                        <a:lnTo>
                          <a:pt x="1644" y="839"/>
                        </a:lnTo>
                        <a:lnTo>
                          <a:pt x="1643" y="883"/>
                        </a:lnTo>
                        <a:lnTo>
                          <a:pt x="1640" y="925"/>
                        </a:lnTo>
                        <a:lnTo>
                          <a:pt x="1635" y="968"/>
                        </a:lnTo>
                        <a:lnTo>
                          <a:pt x="1627" y="1009"/>
                        </a:lnTo>
                        <a:lnTo>
                          <a:pt x="1617" y="1049"/>
                        </a:lnTo>
                        <a:lnTo>
                          <a:pt x="1606" y="1090"/>
                        </a:lnTo>
                        <a:lnTo>
                          <a:pt x="1594" y="1128"/>
                        </a:lnTo>
                        <a:lnTo>
                          <a:pt x="1579" y="1166"/>
                        </a:lnTo>
                        <a:lnTo>
                          <a:pt x="1563" y="1203"/>
                        </a:lnTo>
                        <a:lnTo>
                          <a:pt x="1545" y="1239"/>
                        </a:lnTo>
                        <a:lnTo>
                          <a:pt x="1524" y="1274"/>
                        </a:lnTo>
                        <a:lnTo>
                          <a:pt x="1503" y="1309"/>
                        </a:lnTo>
                        <a:lnTo>
                          <a:pt x="1481" y="1342"/>
                        </a:lnTo>
                        <a:lnTo>
                          <a:pt x="1456" y="1374"/>
                        </a:lnTo>
                        <a:lnTo>
                          <a:pt x="1430" y="1404"/>
                        </a:lnTo>
                        <a:lnTo>
                          <a:pt x="1403" y="1433"/>
                        </a:lnTo>
                        <a:lnTo>
                          <a:pt x="1375" y="1460"/>
                        </a:lnTo>
                        <a:lnTo>
                          <a:pt x="1344" y="1487"/>
                        </a:lnTo>
                        <a:lnTo>
                          <a:pt x="1314" y="1512"/>
                        </a:lnTo>
                        <a:lnTo>
                          <a:pt x="1281" y="1535"/>
                        </a:lnTo>
                        <a:lnTo>
                          <a:pt x="1248" y="1557"/>
                        </a:lnTo>
                        <a:lnTo>
                          <a:pt x="1214" y="1577"/>
                        </a:lnTo>
                        <a:lnTo>
                          <a:pt x="1178" y="1596"/>
                        </a:lnTo>
                        <a:lnTo>
                          <a:pt x="1142" y="1612"/>
                        </a:lnTo>
                        <a:lnTo>
                          <a:pt x="1104" y="1628"/>
                        </a:lnTo>
                        <a:lnTo>
                          <a:pt x="1066" y="1641"/>
                        </a:lnTo>
                        <a:lnTo>
                          <a:pt x="1027" y="1652"/>
                        </a:lnTo>
                        <a:lnTo>
                          <a:pt x="988" y="1662"/>
                        </a:lnTo>
                        <a:lnTo>
                          <a:pt x="947" y="1669"/>
                        </a:lnTo>
                        <a:lnTo>
                          <a:pt x="906" y="1674"/>
                        </a:lnTo>
                        <a:lnTo>
                          <a:pt x="865" y="1677"/>
                        </a:lnTo>
                        <a:lnTo>
                          <a:pt x="822" y="1679"/>
                        </a:lnTo>
                        <a:lnTo>
                          <a:pt x="779" y="1677"/>
                        </a:lnTo>
                        <a:lnTo>
                          <a:pt x="738" y="1674"/>
                        </a:lnTo>
                        <a:lnTo>
                          <a:pt x="696" y="1669"/>
                        </a:lnTo>
                        <a:lnTo>
                          <a:pt x="656" y="1662"/>
                        </a:lnTo>
                        <a:lnTo>
                          <a:pt x="617" y="1652"/>
                        </a:lnTo>
                        <a:lnTo>
                          <a:pt x="577" y="1641"/>
                        </a:lnTo>
                        <a:lnTo>
                          <a:pt x="540" y="1628"/>
                        </a:lnTo>
                        <a:lnTo>
                          <a:pt x="502" y="1612"/>
                        </a:lnTo>
                        <a:lnTo>
                          <a:pt x="466" y="1596"/>
                        </a:lnTo>
                        <a:lnTo>
                          <a:pt x="430" y="1577"/>
                        </a:lnTo>
                        <a:lnTo>
                          <a:pt x="396" y="1557"/>
                        </a:lnTo>
                        <a:lnTo>
                          <a:pt x="363" y="1535"/>
                        </a:lnTo>
                        <a:lnTo>
                          <a:pt x="330" y="1512"/>
                        </a:lnTo>
                        <a:lnTo>
                          <a:pt x="299" y="1487"/>
                        </a:lnTo>
                        <a:lnTo>
                          <a:pt x="269" y="1460"/>
                        </a:lnTo>
                        <a:lnTo>
                          <a:pt x="241" y="1433"/>
                        </a:lnTo>
                        <a:lnTo>
                          <a:pt x="214" y="1404"/>
                        </a:lnTo>
                        <a:lnTo>
                          <a:pt x="187" y="1374"/>
                        </a:lnTo>
                        <a:lnTo>
                          <a:pt x="163" y="1342"/>
                        </a:lnTo>
                        <a:lnTo>
                          <a:pt x="141" y="1309"/>
                        </a:lnTo>
                        <a:lnTo>
                          <a:pt x="119" y="1274"/>
                        </a:lnTo>
                        <a:lnTo>
                          <a:pt x="99" y="1239"/>
                        </a:lnTo>
                        <a:lnTo>
                          <a:pt x="81" y="1203"/>
                        </a:lnTo>
                        <a:lnTo>
                          <a:pt x="65" y="1166"/>
                        </a:lnTo>
                        <a:lnTo>
                          <a:pt x="50" y="1128"/>
                        </a:lnTo>
                        <a:lnTo>
                          <a:pt x="37" y="1090"/>
                        </a:lnTo>
                        <a:lnTo>
                          <a:pt x="25" y="1049"/>
                        </a:lnTo>
                        <a:lnTo>
                          <a:pt x="16" y="1009"/>
                        </a:lnTo>
                        <a:lnTo>
                          <a:pt x="9" y="968"/>
                        </a:lnTo>
                        <a:lnTo>
                          <a:pt x="4" y="925"/>
                        </a:lnTo>
                        <a:lnTo>
                          <a:pt x="1" y="883"/>
                        </a:lnTo>
                        <a:lnTo>
                          <a:pt x="0" y="839"/>
                        </a:lnTo>
                        <a:close/>
                      </a:path>
                    </a:pathLst>
                  </a:custGeom>
                  <a:solidFill>
                    <a:srgbClr val="CCFFCC"/>
                  </a:solidFill>
                  <a:ln w="6350" cmpd="sng">
                    <a:solidFill>
                      <a:srgbClr val="FF3399"/>
                    </a:solidFill>
                    <a:round/>
                    <a:headEnd/>
                    <a:tailEnd/>
                  </a:ln>
                </p:spPr>
                <p:txBody>
                  <a:bodyPr/>
                  <a:lstStyle/>
                  <a:p>
                    <a:endParaRPr lang="ru-RU"/>
                  </a:p>
                </p:txBody>
              </p:sp>
              <p:sp>
                <p:nvSpPr>
                  <p:cNvPr id="1226970" name="Freeform 218"/>
                  <p:cNvSpPr>
                    <a:spLocks/>
                  </p:cNvSpPr>
                  <p:nvPr/>
                </p:nvSpPr>
                <p:spPr bwMode="auto">
                  <a:xfrm>
                    <a:off x="1857" y="4875"/>
                    <a:ext cx="131" cy="59"/>
                  </a:xfrm>
                  <a:custGeom>
                    <a:avLst/>
                    <a:gdLst>
                      <a:gd name="T0" fmla="*/ 10 w 917"/>
                      <a:gd name="T1" fmla="*/ 188 h 469"/>
                      <a:gd name="T2" fmla="*/ 22 w 917"/>
                      <a:gd name="T3" fmla="*/ 137 h 469"/>
                      <a:gd name="T4" fmla="*/ 36 w 917"/>
                      <a:gd name="T5" fmla="*/ 95 h 469"/>
                      <a:gd name="T6" fmla="*/ 51 w 917"/>
                      <a:gd name="T7" fmla="*/ 60 h 469"/>
                      <a:gd name="T8" fmla="*/ 67 w 917"/>
                      <a:gd name="T9" fmla="*/ 33 h 469"/>
                      <a:gd name="T10" fmla="*/ 85 w 917"/>
                      <a:gd name="T11" fmla="*/ 13 h 469"/>
                      <a:gd name="T12" fmla="*/ 101 w 917"/>
                      <a:gd name="T13" fmla="*/ 3 h 469"/>
                      <a:gd name="T14" fmla="*/ 118 w 917"/>
                      <a:gd name="T15" fmla="*/ 0 h 469"/>
                      <a:gd name="T16" fmla="*/ 135 w 917"/>
                      <a:gd name="T17" fmla="*/ 6 h 469"/>
                      <a:gd name="T18" fmla="*/ 152 w 917"/>
                      <a:gd name="T19" fmla="*/ 21 h 469"/>
                      <a:gd name="T20" fmla="*/ 170 w 917"/>
                      <a:gd name="T21" fmla="*/ 44 h 469"/>
                      <a:gd name="T22" fmla="*/ 186 w 917"/>
                      <a:gd name="T23" fmla="*/ 76 h 469"/>
                      <a:gd name="T24" fmla="*/ 201 w 917"/>
                      <a:gd name="T25" fmla="*/ 117 h 469"/>
                      <a:gd name="T26" fmla="*/ 219 w 917"/>
                      <a:gd name="T27" fmla="*/ 187 h 469"/>
                      <a:gd name="T28" fmla="*/ 234 w 917"/>
                      <a:gd name="T29" fmla="*/ 258 h 469"/>
                      <a:gd name="T30" fmla="*/ 246 w 917"/>
                      <a:gd name="T31" fmla="*/ 312 h 469"/>
                      <a:gd name="T32" fmla="*/ 260 w 917"/>
                      <a:gd name="T33" fmla="*/ 358 h 469"/>
                      <a:gd name="T34" fmla="*/ 275 w 917"/>
                      <a:gd name="T35" fmla="*/ 397 h 469"/>
                      <a:gd name="T36" fmla="*/ 291 w 917"/>
                      <a:gd name="T37" fmla="*/ 427 h 469"/>
                      <a:gd name="T38" fmla="*/ 307 w 917"/>
                      <a:gd name="T39" fmla="*/ 448 h 469"/>
                      <a:gd name="T40" fmla="*/ 323 w 917"/>
                      <a:gd name="T41" fmla="*/ 463 h 469"/>
                      <a:gd name="T42" fmla="*/ 341 w 917"/>
                      <a:gd name="T43" fmla="*/ 469 h 469"/>
                      <a:gd name="T44" fmla="*/ 358 w 917"/>
                      <a:gd name="T45" fmla="*/ 466 h 469"/>
                      <a:gd name="T46" fmla="*/ 375 w 917"/>
                      <a:gd name="T47" fmla="*/ 455 h 469"/>
                      <a:gd name="T48" fmla="*/ 392 w 917"/>
                      <a:gd name="T49" fmla="*/ 435 h 469"/>
                      <a:gd name="T50" fmla="*/ 408 w 917"/>
                      <a:gd name="T51" fmla="*/ 407 h 469"/>
                      <a:gd name="T52" fmla="*/ 424 w 917"/>
                      <a:gd name="T53" fmla="*/ 369 h 469"/>
                      <a:gd name="T54" fmla="*/ 442 w 917"/>
                      <a:gd name="T55" fmla="*/ 312 h 469"/>
                      <a:gd name="T56" fmla="*/ 459 w 917"/>
                      <a:gd name="T57" fmla="*/ 234 h 469"/>
                      <a:gd name="T58" fmla="*/ 471 w 917"/>
                      <a:gd name="T59" fmla="*/ 178 h 469"/>
                      <a:gd name="T60" fmla="*/ 484 w 917"/>
                      <a:gd name="T61" fmla="*/ 128 h 469"/>
                      <a:gd name="T62" fmla="*/ 498 w 917"/>
                      <a:gd name="T63" fmla="*/ 87 h 469"/>
                      <a:gd name="T64" fmla="*/ 514 w 917"/>
                      <a:gd name="T65" fmla="*/ 54 h 469"/>
                      <a:gd name="T66" fmla="*/ 530 w 917"/>
                      <a:gd name="T67" fmla="*/ 28 h 469"/>
                      <a:gd name="T68" fmla="*/ 546 w 917"/>
                      <a:gd name="T69" fmla="*/ 10 h 469"/>
                      <a:gd name="T70" fmla="*/ 563 w 917"/>
                      <a:gd name="T71" fmla="*/ 2 h 469"/>
                      <a:gd name="T72" fmla="*/ 580 w 917"/>
                      <a:gd name="T73" fmla="*/ 1 h 469"/>
                      <a:gd name="T74" fmla="*/ 598 w 917"/>
                      <a:gd name="T75" fmla="*/ 8 h 469"/>
                      <a:gd name="T76" fmla="*/ 615 w 917"/>
                      <a:gd name="T77" fmla="*/ 25 h 469"/>
                      <a:gd name="T78" fmla="*/ 631 w 917"/>
                      <a:gd name="T79" fmla="*/ 50 h 469"/>
                      <a:gd name="T80" fmla="*/ 647 w 917"/>
                      <a:gd name="T81" fmla="*/ 84 h 469"/>
                      <a:gd name="T82" fmla="*/ 663 w 917"/>
                      <a:gd name="T83" fmla="*/ 130 h 469"/>
                      <a:gd name="T84" fmla="*/ 682 w 917"/>
                      <a:gd name="T85" fmla="*/ 202 h 469"/>
                      <a:gd name="T86" fmla="*/ 696 w 917"/>
                      <a:gd name="T87" fmla="*/ 270 h 469"/>
                      <a:gd name="T88" fmla="*/ 708 w 917"/>
                      <a:gd name="T89" fmla="*/ 322 h 469"/>
                      <a:gd name="T90" fmla="*/ 722 w 917"/>
                      <a:gd name="T91" fmla="*/ 367 h 469"/>
                      <a:gd name="T92" fmla="*/ 737 w 917"/>
                      <a:gd name="T93" fmla="*/ 403 h 469"/>
                      <a:gd name="T94" fmla="*/ 752 w 917"/>
                      <a:gd name="T95" fmla="*/ 432 h 469"/>
                      <a:gd name="T96" fmla="*/ 770 w 917"/>
                      <a:gd name="T97" fmla="*/ 453 h 469"/>
                      <a:gd name="T98" fmla="*/ 786 w 917"/>
                      <a:gd name="T99" fmla="*/ 465 h 469"/>
                      <a:gd name="T100" fmla="*/ 803 w 917"/>
                      <a:gd name="T101" fmla="*/ 469 h 469"/>
                      <a:gd name="T102" fmla="*/ 820 w 917"/>
                      <a:gd name="T103" fmla="*/ 465 h 469"/>
                      <a:gd name="T104" fmla="*/ 838 w 917"/>
                      <a:gd name="T105" fmla="*/ 451 h 469"/>
                      <a:gd name="T106" fmla="*/ 855 w 917"/>
                      <a:gd name="T107" fmla="*/ 430 h 469"/>
                      <a:gd name="T108" fmla="*/ 871 w 917"/>
                      <a:gd name="T109" fmla="*/ 400 h 469"/>
                      <a:gd name="T110" fmla="*/ 886 w 917"/>
                      <a:gd name="T111" fmla="*/ 361 h 469"/>
                      <a:gd name="T112" fmla="*/ 904 w 917"/>
                      <a:gd name="T113" fmla="*/ 29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7" h="469">
                        <a:moveTo>
                          <a:pt x="0" y="234"/>
                        </a:moveTo>
                        <a:lnTo>
                          <a:pt x="3" y="222"/>
                        </a:lnTo>
                        <a:lnTo>
                          <a:pt x="5" y="211"/>
                        </a:lnTo>
                        <a:lnTo>
                          <a:pt x="7" y="199"/>
                        </a:lnTo>
                        <a:lnTo>
                          <a:pt x="10" y="188"/>
                        </a:lnTo>
                        <a:lnTo>
                          <a:pt x="12" y="178"/>
                        </a:lnTo>
                        <a:lnTo>
                          <a:pt x="15" y="167"/>
                        </a:lnTo>
                        <a:lnTo>
                          <a:pt x="17" y="157"/>
                        </a:lnTo>
                        <a:lnTo>
                          <a:pt x="20" y="148"/>
                        </a:lnTo>
                        <a:lnTo>
                          <a:pt x="22" y="137"/>
                        </a:lnTo>
                        <a:lnTo>
                          <a:pt x="25" y="128"/>
                        </a:lnTo>
                        <a:lnTo>
                          <a:pt x="28" y="120"/>
                        </a:lnTo>
                        <a:lnTo>
                          <a:pt x="31" y="110"/>
                        </a:lnTo>
                        <a:lnTo>
                          <a:pt x="34" y="102"/>
                        </a:lnTo>
                        <a:lnTo>
                          <a:pt x="36" y="95"/>
                        </a:lnTo>
                        <a:lnTo>
                          <a:pt x="39" y="87"/>
                        </a:lnTo>
                        <a:lnTo>
                          <a:pt x="42" y="79"/>
                        </a:lnTo>
                        <a:lnTo>
                          <a:pt x="45" y="72"/>
                        </a:lnTo>
                        <a:lnTo>
                          <a:pt x="48" y="66"/>
                        </a:lnTo>
                        <a:lnTo>
                          <a:pt x="51" y="60"/>
                        </a:lnTo>
                        <a:lnTo>
                          <a:pt x="55" y="54"/>
                        </a:lnTo>
                        <a:lnTo>
                          <a:pt x="58" y="47"/>
                        </a:lnTo>
                        <a:lnTo>
                          <a:pt x="61" y="42"/>
                        </a:lnTo>
                        <a:lnTo>
                          <a:pt x="64" y="37"/>
                        </a:lnTo>
                        <a:lnTo>
                          <a:pt x="67" y="33"/>
                        </a:lnTo>
                        <a:lnTo>
                          <a:pt x="70" y="28"/>
                        </a:lnTo>
                        <a:lnTo>
                          <a:pt x="74" y="24"/>
                        </a:lnTo>
                        <a:lnTo>
                          <a:pt x="77" y="21"/>
                        </a:lnTo>
                        <a:lnTo>
                          <a:pt x="80" y="16"/>
                        </a:lnTo>
                        <a:lnTo>
                          <a:pt x="85" y="13"/>
                        </a:lnTo>
                        <a:lnTo>
                          <a:pt x="88" y="10"/>
                        </a:lnTo>
                        <a:lnTo>
                          <a:pt x="91" y="8"/>
                        </a:lnTo>
                        <a:lnTo>
                          <a:pt x="95" y="6"/>
                        </a:lnTo>
                        <a:lnTo>
                          <a:pt x="98" y="4"/>
                        </a:lnTo>
                        <a:lnTo>
                          <a:pt x="101" y="3"/>
                        </a:lnTo>
                        <a:lnTo>
                          <a:pt x="105" y="2"/>
                        </a:lnTo>
                        <a:lnTo>
                          <a:pt x="108" y="1"/>
                        </a:lnTo>
                        <a:lnTo>
                          <a:pt x="112" y="0"/>
                        </a:lnTo>
                        <a:lnTo>
                          <a:pt x="115" y="0"/>
                        </a:lnTo>
                        <a:lnTo>
                          <a:pt x="118" y="0"/>
                        </a:lnTo>
                        <a:lnTo>
                          <a:pt x="122" y="1"/>
                        </a:lnTo>
                        <a:lnTo>
                          <a:pt x="125" y="2"/>
                        </a:lnTo>
                        <a:lnTo>
                          <a:pt x="129" y="3"/>
                        </a:lnTo>
                        <a:lnTo>
                          <a:pt x="132" y="4"/>
                        </a:lnTo>
                        <a:lnTo>
                          <a:pt x="135" y="6"/>
                        </a:lnTo>
                        <a:lnTo>
                          <a:pt x="139" y="8"/>
                        </a:lnTo>
                        <a:lnTo>
                          <a:pt x="142" y="11"/>
                        </a:lnTo>
                        <a:lnTo>
                          <a:pt x="146" y="14"/>
                        </a:lnTo>
                        <a:lnTo>
                          <a:pt x="149" y="17"/>
                        </a:lnTo>
                        <a:lnTo>
                          <a:pt x="152" y="21"/>
                        </a:lnTo>
                        <a:lnTo>
                          <a:pt x="156" y="25"/>
                        </a:lnTo>
                        <a:lnTo>
                          <a:pt x="159" y="29"/>
                        </a:lnTo>
                        <a:lnTo>
                          <a:pt x="162" y="34"/>
                        </a:lnTo>
                        <a:lnTo>
                          <a:pt x="165" y="39"/>
                        </a:lnTo>
                        <a:lnTo>
                          <a:pt x="170" y="44"/>
                        </a:lnTo>
                        <a:lnTo>
                          <a:pt x="173" y="50"/>
                        </a:lnTo>
                        <a:lnTo>
                          <a:pt x="176" y="56"/>
                        </a:lnTo>
                        <a:lnTo>
                          <a:pt x="179" y="62"/>
                        </a:lnTo>
                        <a:lnTo>
                          <a:pt x="182" y="69"/>
                        </a:lnTo>
                        <a:lnTo>
                          <a:pt x="186" y="76"/>
                        </a:lnTo>
                        <a:lnTo>
                          <a:pt x="189" y="84"/>
                        </a:lnTo>
                        <a:lnTo>
                          <a:pt x="192" y="92"/>
                        </a:lnTo>
                        <a:lnTo>
                          <a:pt x="195" y="100"/>
                        </a:lnTo>
                        <a:lnTo>
                          <a:pt x="198" y="108"/>
                        </a:lnTo>
                        <a:lnTo>
                          <a:pt x="201" y="117"/>
                        </a:lnTo>
                        <a:lnTo>
                          <a:pt x="205" y="130"/>
                        </a:lnTo>
                        <a:lnTo>
                          <a:pt x="209" y="144"/>
                        </a:lnTo>
                        <a:lnTo>
                          <a:pt x="212" y="157"/>
                        </a:lnTo>
                        <a:lnTo>
                          <a:pt x="216" y="171"/>
                        </a:lnTo>
                        <a:lnTo>
                          <a:pt x="219" y="187"/>
                        </a:lnTo>
                        <a:lnTo>
                          <a:pt x="223" y="202"/>
                        </a:lnTo>
                        <a:lnTo>
                          <a:pt x="226" y="218"/>
                        </a:lnTo>
                        <a:lnTo>
                          <a:pt x="229" y="234"/>
                        </a:lnTo>
                        <a:lnTo>
                          <a:pt x="231" y="247"/>
                        </a:lnTo>
                        <a:lnTo>
                          <a:pt x="234" y="258"/>
                        </a:lnTo>
                        <a:lnTo>
                          <a:pt x="236" y="270"/>
                        </a:lnTo>
                        <a:lnTo>
                          <a:pt x="238" y="281"/>
                        </a:lnTo>
                        <a:lnTo>
                          <a:pt x="241" y="291"/>
                        </a:lnTo>
                        <a:lnTo>
                          <a:pt x="243" y="302"/>
                        </a:lnTo>
                        <a:lnTo>
                          <a:pt x="246" y="312"/>
                        </a:lnTo>
                        <a:lnTo>
                          <a:pt x="248" y="322"/>
                        </a:lnTo>
                        <a:lnTo>
                          <a:pt x="252" y="332"/>
                        </a:lnTo>
                        <a:lnTo>
                          <a:pt x="255" y="341"/>
                        </a:lnTo>
                        <a:lnTo>
                          <a:pt x="258" y="349"/>
                        </a:lnTo>
                        <a:lnTo>
                          <a:pt x="260" y="358"/>
                        </a:lnTo>
                        <a:lnTo>
                          <a:pt x="263" y="367"/>
                        </a:lnTo>
                        <a:lnTo>
                          <a:pt x="266" y="374"/>
                        </a:lnTo>
                        <a:lnTo>
                          <a:pt x="269" y="382"/>
                        </a:lnTo>
                        <a:lnTo>
                          <a:pt x="272" y="389"/>
                        </a:lnTo>
                        <a:lnTo>
                          <a:pt x="275" y="397"/>
                        </a:lnTo>
                        <a:lnTo>
                          <a:pt x="278" y="403"/>
                        </a:lnTo>
                        <a:lnTo>
                          <a:pt x="281" y="409"/>
                        </a:lnTo>
                        <a:lnTo>
                          <a:pt x="284" y="415"/>
                        </a:lnTo>
                        <a:lnTo>
                          <a:pt x="287" y="422"/>
                        </a:lnTo>
                        <a:lnTo>
                          <a:pt x="291" y="427"/>
                        </a:lnTo>
                        <a:lnTo>
                          <a:pt x="294" y="432"/>
                        </a:lnTo>
                        <a:lnTo>
                          <a:pt x="297" y="437"/>
                        </a:lnTo>
                        <a:lnTo>
                          <a:pt x="300" y="441"/>
                        </a:lnTo>
                        <a:lnTo>
                          <a:pt x="303" y="445"/>
                        </a:lnTo>
                        <a:lnTo>
                          <a:pt x="307" y="448"/>
                        </a:lnTo>
                        <a:lnTo>
                          <a:pt x="310" y="453"/>
                        </a:lnTo>
                        <a:lnTo>
                          <a:pt x="313" y="456"/>
                        </a:lnTo>
                        <a:lnTo>
                          <a:pt x="317" y="459"/>
                        </a:lnTo>
                        <a:lnTo>
                          <a:pt x="320" y="461"/>
                        </a:lnTo>
                        <a:lnTo>
                          <a:pt x="323" y="463"/>
                        </a:lnTo>
                        <a:lnTo>
                          <a:pt x="327" y="465"/>
                        </a:lnTo>
                        <a:lnTo>
                          <a:pt x="330" y="466"/>
                        </a:lnTo>
                        <a:lnTo>
                          <a:pt x="335" y="467"/>
                        </a:lnTo>
                        <a:lnTo>
                          <a:pt x="338" y="468"/>
                        </a:lnTo>
                        <a:lnTo>
                          <a:pt x="341" y="469"/>
                        </a:lnTo>
                        <a:lnTo>
                          <a:pt x="345" y="469"/>
                        </a:lnTo>
                        <a:lnTo>
                          <a:pt x="348" y="469"/>
                        </a:lnTo>
                        <a:lnTo>
                          <a:pt x="352" y="468"/>
                        </a:lnTo>
                        <a:lnTo>
                          <a:pt x="355" y="467"/>
                        </a:lnTo>
                        <a:lnTo>
                          <a:pt x="358" y="466"/>
                        </a:lnTo>
                        <a:lnTo>
                          <a:pt x="362" y="465"/>
                        </a:lnTo>
                        <a:lnTo>
                          <a:pt x="365" y="463"/>
                        </a:lnTo>
                        <a:lnTo>
                          <a:pt x="369" y="461"/>
                        </a:lnTo>
                        <a:lnTo>
                          <a:pt x="372" y="458"/>
                        </a:lnTo>
                        <a:lnTo>
                          <a:pt x="375" y="455"/>
                        </a:lnTo>
                        <a:lnTo>
                          <a:pt x="379" y="451"/>
                        </a:lnTo>
                        <a:lnTo>
                          <a:pt x="382" y="448"/>
                        </a:lnTo>
                        <a:lnTo>
                          <a:pt x="385" y="444"/>
                        </a:lnTo>
                        <a:lnTo>
                          <a:pt x="389" y="440"/>
                        </a:lnTo>
                        <a:lnTo>
                          <a:pt x="392" y="435"/>
                        </a:lnTo>
                        <a:lnTo>
                          <a:pt x="395" y="430"/>
                        </a:lnTo>
                        <a:lnTo>
                          <a:pt x="398" y="425"/>
                        </a:lnTo>
                        <a:lnTo>
                          <a:pt x="402" y="419"/>
                        </a:lnTo>
                        <a:lnTo>
                          <a:pt x="405" y="413"/>
                        </a:lnTo>
                        <a:lnTo>
                          <a:pt x="408" y="407"/>
                        </a:lnTo>
                        <a:lnTo>
                          <a:pt x="411" y="400"/>
                        </a:lnTo>
                        <a:lnTo>
                          <a:pt x="414" y="393"/>
                        </a:lnTo>
                        <a:lnTo>
                          <a:pt x="417" y="385"/>
                        </a:lnTo>
                        <a:lnTo>
                          <a:pt x="421" y="377"/>
                        </a:lnTo>
                        <a:lnTo>
                          <a:pt x="424" y="369"/>
                        </a:lnTo>
                        <a:lnTo>
                          <a:pt x="427" y="361"/>
                        </a:lnTo>
                        <a:lnTo>
                          <a:pt x="430" y="351"/>
                        </a:lnTo>
                        <a:lnTo>
                          <a:pt x="434" y="339"/>
                        </a:lnTo>
                        <a:lnTo>
                          <a:pt x="438" y="325"/>
                        </a:lnTo>
                        <a:lnTo>
                          <a:pt x="442" y="312"/>
                        </a:lnTo>
                        <a:lnTo>
                          <a:pt x="446" y="298"/>
                        </a:lnTo>
                        <a:lnTo>
                          <a:pt x="449" y="282"/>
                        </a:lnTo>
                        <a:lnTo>
                          <a:pt x="453" y="267"/>
                        </a:lnTo>
                        <a:lnTo>
                          <a:pt x="456" y="251"/>
                        </a:lnTo>
                        <a:lnTo>
                          <a:pt x="459" y="234"/>
                        </a:lnTo>
                        <a:lnTo>
                          <a:pt x="461" y="222"/>
                        </a:lnTo>
                        <a:lnTo>
                          <a:pt x="463" y="211"/>
                        </a:lnTo>
                        <a:lnTo>
                          <a:pt x="466" y="199"/>
                        </a:lnTo>
                        <a:lnTo>
                          <a:pt x="468" y="188"/>
                        </a:lnTo>
                        <a:lnTo>
                          <a:pt x="471" y="178"/>
                        </a:lnTo>
                        <a:lnTo>
                          <a:pt x="473" y="167"/>
                        </a:lnTo>
                        <a:lnTo>
                          <a:pt x="476" y="157"/>
                        </a:lnTo>
                        <a:lnTo>
                          <a:pt x="478" y="148"/>
                        </a:lnTo>
                        <a:lnTo>
                          <a:pt x="481" y="137"/>
                        </a:lnTo>
                        <a:lnTo>
                          <a:pt x="484" y="128"/>
                        </a:lnTo>
                        <a:lnTo>
                          <a:pt x="486" y="120"/>
                        </a:lnTo>
                        <a:lnTo>
                          <a:pt x="489" y="110"/>
                        </a:lnTo>
                        <a:lnTo>
                          <a:pt x="492" y="102"/>
                        </a:lnTo>
                        <a:lnTo>
                          <a:pt x="495" y="95"/>
                        </a:lnTo>
                        <a:lnTo>
                          <a:pt x="498" y="87"/>
                        </a:lnTo>
                        <a:lnTo>
                          <a:pt x="502" y="79"/>
                        </a:lnTo>
                        <a:lnTo>
                          <a:pt x="505" y="72"/>
                        </a:lnTo>
                        <a:lnTo>
                          <a:pt x="508" y="66"/>
                        </a:lnTo>
                        <a:lnTo>
                          <a:pt x="511" y="60"/>
                        </a:lnTo>
                        <a:lnTo>
                          <a:pt x="514" y="54"/>
                        </a:lnTo>
                        <a:lnTo>
                          <a:pt x="517" y="47"/>
                        </a:lnTo>
                        <a:lnTo>
                          <a:pt x="520" y="42"/>
                        </a:lnTo>
                        <a:lnTo>
                          <a:pt x="524" y="37"/>
                        </a:lnTo>
                        <a:lnTo>
                          <a:pt x="527" y="33"/>
                        </a:lnTo>
                        <a:lnTo>
                          <a:pt x="530" y="28"/>
                        </a:lnTo>
                        <a:lnTo>
                          <a:pt x="533" y="24"/>
                        </a:lnTo>
                        <a:lnTo>
                          <a:pt x="537" y="21"/>
                        </a:lnTo>
                        <a:lnTo>
                          <a:pt x="540" y="16"/>
                        </a:lnTo>
                        <a:lnTo>
                          <a:pt x="543" y="13"/>
                        </a:lnTo>
                        <a:lnTo>
                          <a:pt x="546" y="10"/>
                        </a:lnTo>
                        <a:lnTo>
                          <a:pt x="550" y="8"/>
                        </a:lnTo>
                        <a:lnTo>
                          <a:pt x="553" y="6"/>
                        </a:lnTo>
                        <a:lnTo>
                          <a:pt x="557" y="4"/>
                        </a:lnTo>
                        <a:lnTo>
                          <a:pt x="560" y="3"/>
                        </a:lnTo>
                        <a:lnTo>
                          <a:pt x="563" y="2"/>
                        </a:lnTo>
                        <a:lnTo>
                          <a:pt x="567" y="1"/>
                        </a:lnTo>
                        <a:lnTo>
                          <a:pt x="570" y="0"/>
                        </a:lnTo>
                        <a:lnTo>
                          <a:pt x="573" y="0"/>
                        </a:lnTo>
                        <a:lnTo>
                          <a:pt x="577" y="0"/>
                        </a:lnTo>
                        <a:lnTo>
                          <a:pt x="580" y="1"/>
                        </a:lnTo>
                        <a:lnTo>
                          <a:pt x="584" y="2"/>
                        </a:lnTo>
                        <a:lnTo>
                          <a:pt x="588" y="3"/>
                        </a:lnTo>
                        <a:lnTo>
                          <a:pt x="591" y="4"/>
                        </a:lnTo>
                        <a:lnTo>
                          <a:pt x="595" y="6"/>
                        </a:lnTo>
                        <a:lnTo>
                          <a:pt x="598" y="8"/>
                        </a:lnTo>
                        <a:lnTo>
                          <a:pt x="602" y="11"/>
                        </a:lnTo>
                        <a:lnTo>
                          <a:pt x="605" y="14"/>
                        </a:lnTo>
                        <a:lnTo>
                          <a:pt x="608" y="17"/>
                        </a:lnTo>
                        <a:lnTo>
                          <a:pt x="612" y="21"/>
                        </a:lnTo>
                        <a:lnTo>
                          <a:pt x="615" y="25"/>
                        </a:lnTo>
                        <a:lnTo>
                          <a:pt x="618" y="29"/>
                        </a:lnTo>
                        <a:lnTo>
                          <a:pt x="622" y="34"/>
                        </a:lnTo>
                        <a:lnTo>
                          <a:pt x="625" y="39"/>
                        </a:lnTo>
                        <a:lnTo>
                          <a:pt x="628" y="44"/>
                        </a:lnTo>
                        <a:lnTo>
                          <a:pt x="631" y="50"/>
                        </a:lnTo>
                        <a:lnTo>
                          <a:pt x="635" y="56"/>
                        </a:lnTo>
                        <a:lnTo>
                          <a:pt x="638" y="62"/>
                        </a:lnTo>
                        <a:lnTo>
                          <a:pt x="641" y="69"/>
                        </a:lnTo>
                        <a:lnTo>
                          <a:pt x="644" y="76"/>
                        </a:lnTo>
                        <a:lnTo>
                          <a:pt x="647" y="84"/>
                        </a:lnTo>
                        <a:lnTo>
                          <a:pt x="650" y="92"/>
                        </a:lnTo>
                        <a:lnTo>
                          <a:pt x="653" y="100"/>
                        </a:lnTo>
                        <a:lnTo>
                          <a:pt x="656" y="108"/>
                        </a:lnTo>
                        <a:lnTo>
                          <a:pt x="659" y="117"/>
                        </a:lnTo>
                        <a:lnTo>
                          <a:pt x="663" y="130"/>
                        </a:lnTo>
                        <a:lnTo>
                          <a:pt x="667" y="144"/>
                        </a:lnTo>
                        <a:lnTo>
                          <a:pt x="672" y="157"/>
                        </a:lnTo>
                        <a:lnTo>
                          <a:pt x="675" y="171"/>
                        </a:lnTo>
                        <a:lnTo>
                          <a:pt x="679" y="187"/>
                        </a:lnTo>
                        <a:lnTo>
                          <a:pt x="682" y="202"/>
                        </a:lnTo>
                        <a:lnTo>
                          <a:pt x="686" y="218"/>
                        </a:lnTo>
                        <a:lnTo>
                          <a:pt x="689" y="234"/>
                        </a:lnTo>
                        <a:lnTo>
                          <a:pt x="691" y="247"/>
                        </a:lnTo>
                        <a:lnTo>
                          <a:pt x="693" y="258"/>
                        </a:lnTo>
                        <a:lnTo>
                          <a:pt x="696" y="270"/>
                        </a:lnTo>
                        <a:lnTo>
                          <a:pt x="698" y="281"/>
                        </a:lnTo>
                        <a:lnTo>
                          <a:pt x="700" y="291"/>
                        </a:lnTo>
                        <a:lnTo>
                          <a:pt x="703" y="302"/>
                        </a:lnTo>
                        <a:lnTo>
                          <a:pt x="705" y="312"/>
                        </a:lnTo>
                        <a:lnTo>
                          <a:pt x="708" y="322"/>
                        </a:lnTo>
                        <a:lnTo>
                          <a:pt x="711" y="332"/>
                        </a:lnTo>
                        <a:lnTo>
                          <a:pt x="713" y="341"/>
                        </a:lnTo>
                        <a:lnTo>
                          <a:pt x="716" y="349"/>
                        </a:lnTo>
                        <a:lnTo>
                          <a:pt x="719" y="358"/>
                        </a:lnTo>
                        <a:lnTo>
                          <a:pt x="722" y="367"/>
                        </a:lnTo>
                        <a:lnTo>
                          <a:pt x="725" y="374"/>
                        </a:lnTo>
                        <a:lnTo>
                          <a:pt x="728" y="382"/>
                        </a:lnTo>
                        <a:lnTo>
                          <a:pt x="731" y="389"/>
                        </a:lnTo>
                        <a:lnTo>
                          <a:pt x="734" y="397"/>
                        </a:lnTo>
                        <a:lnTo>
                          <a:pt x="737" y="403"/>
                        </a:lnTo>
                        <a:lnTo>
                          <a:pt x="740" y="409"/>
                        </a:lnTo>
                        <a:lnTo>
                          <a:pt x="743" y="415"/>
                        </a:lnTo>
                        <a:lnTo>
                          <a:pt x="746" y="422"/>
                        </a:lnTo>
                        <a:lnTo>
                          <a:pt x="749" y="427"/>
                        </a:lnTo>
                        <a:lnTo>
                          <a:pt x="752" y="432"/>
                        </a:lnTo>
                        <a:lnTo>
                          <a:pt x="756" y="437"/>
                        </a:lnTo>
                        <a:lnTo>
                          <a:pt x="760" y="441"/>
                        </a:lnTo>
                        <a:lnTo>
                          <a:pt x="763" y="445"/>
                        </a:lnTo>
                        <a:lnTo>
                          <a:pt x="766" y="448"/>
                        </a:lnTo>
                        <a:lnTo>
                          <a:pt x="770" y="453"/>
                        </a:lnTo>
                        <a:lnTo>
                          <a:pt x="773" y="456"/>
                        </a:lnTo>
                        <a:lnTo>
                          <a:pt x="776" y="459"/>
                        </a:lnTo>
                        <a:lnTo>
                          <a:pt x="780" y="461"/>
                        </a:lnTo>
                        <a:lnTo>
                          <a:pt x="783" y="463"/>
                        </a:lnTo>
                        <a:lnTo>
                          <a:pt x="786" y="465"/>
                        </a:lnTo>
                        <a:lnTo>
                          <a:pt x="790" y="466"/>
                        </a:lnTo>
                        <a:lnTo>
                          <a:pt x="793" y="467"/>
                        </a:lnTo>
                        <a:lnTo>
                          <a:pt x="796" y="468"/>
                        </a:lnTo>
                        <a:lnTo>
                          <a:pt x="800" y="469"/>
                        </a:lnTo>
                        <a:lnTo>
                          <a:pt x="803" y="469"/>
                        </a:lnTo>
                        <a:lnTo>
                          <a:pt x="807" y="469"/>
                        </a:lnTo>
                        <a:lnTo>
                          <a:pt x="810" y="468"/>
                        </a:lnTo>
                        <a:lnTo>
                          <a:pt x="813" y="467"/>
                        </a:lnTo>
                        <a:lnTo>
                          <a:pt x="817" y="466"/>
                        </a:lnTo>
                        <a:lnTo>
                          <a:pt x="820" y="465"/>
                        </a:lnTo>
                        <a:lnTo>
                          <a:pt x="824" y="463"/>
                        </a:lnTo>
                        <a:lnTo>
                          <a:pt x="827" y="461"/>
                        </a:lnTo>
                        <a:lnTo>
                          <a:pt x="830" y="458"/>
                        </a:lnTo>
                        <a:lnTo>
                          <a:pt x="834" y="455"/>
                        </a:lnTo>
                        <a:lnTo>
                          <a:pt x="838" y="451"/>
                        </a:lnTo>
                        <a:lnTo>
                          <a:pt x="841" y="448"/>
                        </a:lnTo>
                        <a:lnTo>
                          <a:pt x="845" y="444"/>
                        </a:lnTo>
                        <a:lnTo>
                          <a:pt x="848" y="440"/>
                        </a:lnTo>
                        <a:lnTo>
                          <a:pt x="851" y="435"/>
                        </a:lnTo>
                        <a:lnTo>
                          <a:pt x="855" y="430"/>
                        </a:lnTo>
                        <a:lnTo>
                          <a:pt x="858" y="425"/>
                        </a:lnTo>
                        <a:lnTo>
                          <a:pt x="861" y="419"/>
                        </a:lnTo>
                        <a:lnTo>
                          <a:pt x="864" y="413"/>
                        </a:lnTo>
                        <a:lnTo>
                          <a:pt x="867" y="407"/>
                        </a:lnTo>
                        <a:lnTo>
                          <a:pt x="871" y="400"/>
                        </a:lnTo>
                        <a:lnTo>
                          <a:pt x="874" y="393"/>
                        </a:lnTo>
                        <a:lnTo>
                          <a:pt x="877" y="385"/>
                        </a:lnTo>
                        <a:lnTo>
                          <a:pt x="880" y="377"/>
                        </a:lnTo>
                        <a:lnTo>
                          <a:pt x="883" y="369"/>
                        </a:lnTo>
                        <a:lnTo>
                          <a:pt x="886" y="361"/>
                        </a:lnTo>
                        <a:lnTo>
                          <a:pt x="889" y="351"/>
                        </a:lnTo>
                        <a:lnTo>
                          <a:pt x="893" y="339"/>
                        </a:lnTo>
                        <a:lnTo>
                          <a:pt x="897" y="325"/>
                        </a:lnTo>
                        <a:lnTo>
                          <a:pt x="901" y="312"/>
                        </a:lnTo>
                        <a:lnTo>
                          <a:pt x="904" y="298"/>
                        </a:lnTo>
                        <a:lnTo>
                          <a:pt x="908" y="282"/>
                        </a:lnTo>
                        <a:lnTo>
                          <a:pt x="911" y="267"/>
                        </a:lnTo>
                        <a:lnTo>
                          <a:pt x="914" y="251"/>
                        </a:lnTo>
                        <a:lnTo>
                          <a:pt x="917" y="234"/>
                        </a:lnTo>
                      </a:path>
                    </a:pathLst>
                  </a:custGeom>
                  <a:noFill/>
                  <a:ln w="6350" cmpd="sng">
                    <a:solidFill>
                      <a:srgbClr val="FF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226971" name="Line 219"/>
                  <p:cNvSpPr>
                    <a:spLocks noChangeShapeType="1"/>
                  </p:cNvSpPr>
                  <p:nvPr/>
                </p:nvSpPr>
                <p:spPr bwMode="auto">
                  <a:xfrm>
                    <a:off x="1813" y="4904"/>
                    <a:ext cx="44" cy="1"/>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226972" name="Line 220"/>
                  <p:cNvSpPr>
                    <a:spLocks noChangeShapeType="1"/>
                  </p:cNvSpPr>
                  <p:nvPr/>
                </p:nvSpPr>
                <p:spPr bwMode="auto">
                  <a:xfrm>
                    <a:off x="1988" y="4904"/>
                    <a:ext cx="44" cy="1"/>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grpSp>
          <p:nvGrpSpPr>
            <p:cNvPr id="1226973" name="Group 221"/>
            <p:cNvGrpSpPr>
              <a:grpSpLocks/>
            </p:cNvGrpSpPr>
            <p:nvPr/>
          </p:nvGrpSpPr>
          <p:grpSpPr bwMode="auto">
            <a:xfrm flipH="1">
              <a:off x="4335" y="2802"/>
              <a:ext cx="279" cy="520"/>
              <a:chOff x="2688" y="5352"/>
              <a:chExt cx="510" cy="952"/>
            </a:xfrm>
          </p:grpSpPr>
          <p:grpSp>
            <p:nvGrpSpPr>
              <p:cNvPr id="1226974" name="Group 222"/>
              <p:cNvGrpSpPr>
                <a:grpSpLocks/>
              </p:cNvGrpSpPr>
              <p:nvPr/>
            </p:nvGrpSpPr>
            <p:grpSpPr bwMode="auto">
              <a:xfrm flipH="1">
                <a:off x="2688" y="5352"/>
                <a:ext cx="510" cy="952"/>
                <a:chOff x="5628" y="9905"/>
                <a:chExt cx="1425" cy="2850"/>
              </a:xfrm>
            </p:grpSpPr>
            <p:sp>
              <p:nvSpPr>
                <p:cNvPr id="1226975" name="Freeform 223"/>
                <p:cNvSpPr>
                  <a:spLocks/>
                </p:cNvSpPr>
                <p:nvPr/>
              </p:nvSpPr>
              <p:spPr bwMode="auto">
                <a:xfrm>
                  <a:off x="5628" y="9905"/>
                  <a:ext cx="1425" cy="2850"/>
                </a:xfrm>
                <a:custGeom>
                  <a:avLst/>
                  <a:gdLst>
                    <a:gd name="T0" fmla="*/ 0 w 1425"/>
                    <a:gd name="T1" fmla="*/ 285 h 2850"/>
                    <a:gd name="T2" fmla="*/ 435 w 1425"/>
                    <a:gd name="T3" fmla="*/ 0 h 2850"/>
                    <a:gd name="T4" fmla="*/ 705 w 1425"/>
                    <a:gd name="T5" fmla="*/ 0 h 2850"/>
                    <a:gd name="T6" fmla="*/ 1425 w 1425"/>
                    <a:gd name="T7" fmla="*/ 0 h 2850"/>
                    <a:gd name="T8" fmla="*/ 1425 w 1425"/>
                    <a:gd name="T9" fmla="*/ 1530 h 2850"/>
                    <a:gd name="T10" fmla="*/ 1425 w 1425"/>
                    <a:gd name="T11" fmla="*/ 2565 h 2850"/>
                    <a:gd name="T12" fmla="*/ 1005 w 1425"/>
                    <a:gd name="T13" fmla="*/ 2850 h 2850"/>
                    <a:gd name="T14" fmla="*/ 690 w 1425"/>
                    <a:gd name="T15" fmla="*/ 2850 h 2850"/>
                    <a:gd name="T16" fmla="*/ 0 w 1425"/>
                    <a:gd name="T17" fmla="*/ 2850 h 2850"/>
                    <a:gd name="T18" fmla="*/ 0 w 1425"/>
                    <a:gd name="T19" fmla="*/ 1515 h 2850"/>
                    <a:gd name="T20" fmla="*/ 0 w 1425"/>
                    <a:gd name="T21" fmla="*/ 285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5" h="2850">
                      <a:moveTo>
                        <a:pt x="0" y="285"/>
                      </a:moveTo>
                      <a:lnTo>
                        <a:pt x="435" y="0"/>
                      </a:lnTo>
                      <a:lnTo>
                        <a:pt x="705" y="0"/>
                      </a:lnTo>
                      <a:lnTo>
                        <a:pt x="1425" y="0"/>
                      </a:lnTo>
                      <a:lnTo>
                        <a:pt x="1425" y="1530"/>
                      </a:lnTo>
                      <a:lnTo>
                        <a:pt x="1425" y="2565"/>
                      </a:lnTo>
                      <a:lnTo>
                        <a:pt x="1005" y="2850"/>
                      </a:lnTo>
                      <a:lnTo>
                        <a:pt x="690" y="2850"/>
                      </a:lnTo>
                      <a:lnTo>
                        <a:pt x="0" y="2850"/>
                      </a:lnTo>
                      <a:lnTo>
                        <a:pt x="0" y="1515"/>
                      </a:lnTo>
                      <a:lnTo>
                        <a:pt x="0" y="285"/>
                      </a:lnTo>
                      <a:close/>
                    </a:path>
                  </a:pathLst>
                </a:custGeom>
                <a:solidFill>
                  <a:srgbClr val="FFFFFF"/>
                </a:solidFill>
                <a:ln>
                  <a:noFill/>
                </a:ln>
                <a:effectLst/>
                <a:extLst>
                  <a:ext uri="{91240B29-F687-4F45-9708-019B960494DF}">
                    <a14:hiddenLine xmlns:a14="http://schemas.microsoft.com/office/drawing/2010/main" w="158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76" name="Freeform 224"/>
                <p:cNvSpPr>
                  <a:spLocks noEditPoints="1"/>
                </p:cNvSpPr>
                <p:nvPr/>
              </p:nvSpPr>
              <p:spPr bwMode="auto">
                <a:xfrm>
                  <a:off x="5628" y="9905"/>
                  <a:ext cx="1425" cy="2850"/>
                </a:xfrm>
                <a:custGeom>
                  <a:avLst/>
                  <a:gdLst>
                    <a:gd name="T0" fmla="*/ 0 w 1425"/>
                    <a:gd name="T1" fmla="*/ 285 h 2850"/>
                    <a:gd name="T2" fmla="*/ 0 w 1425"/>
                    <a:gd name="T3" fmla="*/ 285 h 2850"/>
                    <a:gd name="T4" fmla="*/ 975 w 1425"/>
                    <a:gd name="T5" fmla="*/ 285 h 2850"/>
                    <a:gd name="T6" fmla="*/ 1425 w 1425"/>
                    <a:gd name="T7" fmla="*/ 0 h 2850"/>
                    <a:gd name="T8" fmla="*/ 0 w 1425"/>
                    <a:gd name="T9" fmla="*/ 285 h 2850"/>
                    <a:gd name="T10" fmla="*/ 0 w 1425"/>
                    <a:gd name="T11" fmla="*/ 285 h 2850"/>
                    <a:gd name="T12" fmla="*/ 975 w 1425"/>
                    <a:gd name="T13" fmla="*/ 285 h 2850"/>
                    <a:gd name="T14" fmla="*/ 975 w 1425"/>
                    <a:gd name="T15" fmla="*/ 705 h 2850"/>
                    <a:gd name="T16" fmla="*/ 975 w 1425"/>
                    <a:gd name="T17" fmla="*/ 2310 h 2850"/>
                    <a:gd name="T18" fmla="*/ 975 w 1425"/>
                    <a:gd name="T19" fmla="*/ 2850 h 2850"/>
                    <a:gd name="T20" fmla="*/ 0 w 1425"/>
                    <a:gd name="T21" fmla="*/ 285 h 2850"/>
                    <a:gd name="T22" fmla="*/ 75 w 1425"/>
                    <a:gd name="T23" fmla="*/ 405 h 2850"/>
                    <a:gd name="T24" fmla="*/ 885 w 1425"/>
                    <a:gd name="T25" fmla="*/ 405 h 2850"/>
                    <a:gd name="T26" fmla="*/ 885 w 1425"/>
                    <a:gd name="T27" fmla="*/ 465 h 2850"/>
                    <a:gd name="T28" fmla="*/ 75 w 1425"/>
                    <a:gd name="T29" fmla="*/ 465 h 2850"/>
                    <a:gd name="T30" fmla="*/ 75 w 1425"/>
                    <a:gd name="T31" fmla="*/ 405 h 2850"/>
                    <a:gd name="T32" fmla="*/ 75 w 1425"/>
                    <a:gd name="T33" fmla="*/ 585 h 2850"/>
                    <a:gd name="T34" fmla="*/ 885 w 1425"/>
                    <a:gd name="T35" fmla="*/ 585 h 2850"/>
                    <a:gd name="T36" fmla="*/ 885 w 1425"/>
                    <a:gd name="T37" fmla="*/ 645 h 2850"/>
                    <a:gd name="T38" fmla="*/ 75 w 1425"/>
                    <a:gd name="T39" fmla="*/ 645 h 2850"/>
                    <a:gd name="T40" fmla="*/ 75 w 1425"/>
                    <a:gd name="T41" fmla="*/ 585 h 2850"/>
                    <a:gd name="T42" fmla="*/ 75 w 1425"/>
                    <a:gd name="T43" fmla="*/ 780 h 2850"/>
                    <a:gd name="T44" fmla="*/ 885 w 1425"/>
                    <a:gd name="T45" fmla="*/ 780 h 2850"/>
                    <a:gd name="T46" fmla="*/ 885 w 1425"/>
                    <a:gd name="T47" fmla="*/ 840 h 2850"/>
                    <a:gd name="T48" fmla="*/ 75 w 1425"/>
                    <a:gd name="T49" fmla="*/ 840 h 2850"/>
                    <a:gd name="T50" fmla="*/ 75 w 1425"/>
                    <a:gd name="T51" fmla="*/ 780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5" h="2850">
                      <a:moveTo>
                        <a:pt x="0" y="285"/>
                      </a:moveTo>
                      <a:lnTo>
                        <a:pt x="0" y="285"/>
                      </a:lnTo>
                      <a:lnTo>
                        <a:pt x="975" y="285"/>
                      </a:lnTo>
                      <a:lnTo>
                        <a:pt x="1425" y="0"/>
                      </a:lnTo>
                      <a:lnTo>
                        <a:pt x="0" y="285"/>
                      </a:lnTo>
                      <a:close/>
                      <a:moveTo>
                        <a:pt x="0" y="285"/>
                      </a:moveTo>
                      <a:lnTo>
                        <a:pt x="975" y="285"/>
                      </a:lnTo>
                      <a:lnTo>
                        <a:pt x="975" y="705"/>
                      </a:lnTo>
                      <a:lnTo>
                        <a:pt x="975" y="2310"/>
                      </a:lnTo>
                      <a:lnTo>
                        <a:pt x="975" y="2850"/>
                      </a:lnTo>
                      <a:lnTo>
                        <a:pt x="0" y="285"/>
                      </a:lnTo>
                      <a:close/>
                      <a:moveTo>
                        <a:pt x="75" y="405"/>
                      </a:moveTo>
                      <a:lnTo>
                        <a:pt x="885" y="405"/>
                      </a:lnTo>
                      <a:lnTo>
                        <a:pt x="885" y="465"/>
                      </a:lnTo>
                      <a:lnTo>
                        <a:pt x="75" y="465"/>
                      </a:lnTo>
                      <a:lnTo>
                        <a:pt x="75" y="405"/>
                      </a:lnTo>
                      <a:close/>
                      <a:moveTo>
                        <a:pt x="75" y="585"/>
                      </a:moveTo>
                      <a:lnTo>
                        <a:pt x="885" y="585"/>
                      </a:lnTo>
                      <a:lnTo>
                        <a:pt x="885" y="645"/>
                      </a:lnTo>
                      <a:lnTo>
                        <a:pt x="75" y="645"/>
                      </a:lnTo>
                      <a:lnTo>
                        <a:pt x="75" y="585"/>
                      </a:lnTo>
                      <a:close/>
                      <a:moveTo>
                        <a:pt x="75" y="780"/>
                      </a:moveTo>
                      <a:lnTo>
                        <a:pt x="885" y="780"/>
                      </a:lnTo>
                      <a:lnTo>
                        <a:pt x="885" y="840"/>
                      </a:lnTo>
                      <a:lnTo>
                        <a:pt x="75" y="840"/>
                      </a:lnTo>
                      <a:lnTo>
                        <a:pt x="75" y="780"/>
                      </a:lnTo>
                      <a:close/>
                    </a:path>
                  </a:pathLst>
                </a:custGeom>
                <a:solidFill>
                  <a:srgbClr val="FFFFFF"/>
                </a:solidFill>
                <a:ln>
                  <a:noFill/>
                </a:ln>
                <a:effectLst/>
                <a:extLst>
                  <a:ext uri="{91240B29-F687-4F45-9708-019B960494DF}">
                    <a14:hiddenLine xmlns:a14="http://schemas.microsoft.com/office/drawing/2010/main" w="158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77" name="Freeform 225"/>
                <p:cNvSpPr>
                  <a:spLocks/>
                </p:cNvSpPr>
                <p:nvPr/>
              </p:nvSpPr>
              <p:spPr bwMode="auto">
                <a:xfrm>
                  <a:off x="5628" y="9905"/>
                  <a:ext cx="1425" cy="2850"/>
                </a:xfrm>
                <a:custGeom>
                  <a:avLst/>
                  <a:gdLst>
                    <a:gd name="T0" fmla="*/ 0 w 1425"/>
                    <a:gd name="T1" fmla="*/ 285 h 2850"/>
                    <a:gd name="T2" fmla="*/ 435 w 1425"/>
                    <a:gd name="T3" fmla="*/ 0 h 2850"/>
                    <a:gd name="T4" fmla="*/ 705 w 1425"/>
                    <a:gd name="T5" fmla="*/ 0 h 2850"/>
                    <a:gd name="T6" fmla="*/ 1425 w 1425"/>
                    <a:gd name="T7" fmla="*/ 0 h 2850"/>
                    <a:gd name="T8" fmla="*/ 1425 w 1425"/>
                    <a:gd name="T9" fmla="*/ 1530 h 2850"/>
                    <a:gd name="T10" fmla="*/ 1425 w 1425"/>
                    <a:gd name="T11" fmla="*/ 2565 h 2850"/>
                    <a:gd name="T12" fmla="*/ 1005 w 1425"/>
                    <a:gd name="T13" fmla="*/ 2850 h 2850"/>
                    <a:gd name="T14" fmla="*/ 690 w 1425"/>
                    <a:gd name="T15" fmla="*/ 2850 h 2850"/>
                    <a:gd name="T16" fmla="*/ 0 w 1425"/>
                    <a:gd name="T17" fmla="*/ 2850 h 2850"/>
                    <a:gd name="T18" fmla="*/ 0 w 1425"/>
                    <a:gd name="T19" fmla="*/ 1515 h 2850"/>
                    <a:gd name="T20" fmla="*/ 0 w 1425"/>
                    <a:gd name="T21" fmla="*/ 285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5" h="2850">
                      <a:moveTo>
                        <a:pt x="0" y="285"/>
                      </a:moveTo>
                      <a:lnTo>
                        <a:pt x="435" y="0"/>
                      </a:lnTo>
                      <a:lnTo>
                        <a:pt x="705" y="0"/>
                      </a:lnTo>
                      <a:lnTo>
                        <a:pt x="1425" y="0"/>
                      </a:lnTo>
                      <a:lnTo>
                        <a:pt x="1425" y="1530"/>
                      </a:lnTo>
                      <a:lnTo>
                        <a:pt x="1425" y="2565"/>
                      </a:lnTo>
                      <a:lnTo>
                        <a:pt x="1005" y="2850"/>
                      </a:lnTo>
                      <a:lnTo>
                        <a:pt x="690" y="2850"/>
                      </a:lnTo>
                      <a:lnTo>
                        <a:pt x="0" y="2850"/>
                      </a:lnTo>
                      <a:lnTo>
                        <a:pt x="0" y="1515"/>
                      </a:lnTo>
                      <a:lnTo>
                        <a:pt x="0" y="285"/>
                      </a:lnTo>
                      <a:close/>
                    </a:path>
                  </a:pathLst>
                </a:custGeom>
                <a:solidFill>
                  <a:srgbClr val="C9FFFF"/>
                </a:solidFill>
                <a:ln w="15875">
                  <a:solidFill>
                    <a:schemeClr val="accent2"/>
                  </a:solidFill>
                  <a:prstDash val="solid"/>
                  <a:round/>
                  <a:headEnd/>
                  <a:tailEnd/>
                </a:ln>
                <a:effectLst>
                  <a:outerShdw dist="35921" dir="2700000" algn="ctr" rotWithShape="0">
                    <a:srgbClr val="FF9933"/>
                  </a:outerShdw>
                </a:effectLst>
              </p:spPr>
              <p:txBody>
                <a:bodyPr/>
                <a:lstStyle/>
                <a:p>
                  <a:endParaRPr lang="ru-RU"/>
                </a:p>
              </p:txBody>
            </p:sp>
            <p:sp>
              <p:nvSpPr>
                <p:cNvPr id="1226978" name="Freeform 226"/>
                <p:cNvSpPr>
                  <a:spLocks/>
                </p:cNvSpPr>
                <p:nvPr/>
              </p:nvSpPr>
              <p:spPr bwMode="auto">
                <a:xfrm>
                  <a:off x="5628" y="9905"/>
                  <a:ext cx="1425" cy="285"/>
                </a:xfrm>
                <a:custGeom>
                  <a:avLst/>
                  <a:gdLst>
                    <a:gd name="T0" fmla="*/ 0 w 1425"/>
                    <a:gd name="T1" fmla="*/ 285 h 285"/>
                    <a:gd name="T2" fmla="*/ 0 w 1425"/>
                    <a:gd name="T3" fmla="*/ 285 h 285"/>
                    <a:gd name="T4" fmla="*/ 975 w 1425"/>
                    <a:gd name="T5" fmla="*/ 285 h 285"/>
                    <a:gd name="T6" fmla="*/ 1425 w 1425"/>
                    <a:gd name="T7" fmla="*/ 0 h 285"/>
                  </a:gdLst>
                  <a:ahLst/>
                  <a:cxnLst>
                    <a:cxn ang="0">
                      <a:pos x="T0" y="T1"/>
                    </a:cxn>
                    <a:cxn ang="0">
                      <a:pos x="T2" y="T3"/>
                    </a:cxn>
                    <a:cxn ang="0">
                      <a:pos x="T4" y="T5"/>
                    </a:cxn>
                    <a:cxn ang="0">
                      <a:pos x="T6" y="T7"/>
                    </a:cxn>
                  </a:cxnLst>
                  <a:rect l="0" t="0" r="r" b="b"/>
                  <a:pathLst>
                    <a:path w="1425" h="285">
                      <a:moveTo>
                        <a:pt x="0" y="285"/>
                      </a:moveTo>
                      <a:lnTo>
                        <a:pt x="0" y="285"/>
                      </a:lnTo>
                      <a:lnTo>
                        <a:pt x="975" y="285"/>
                      </a:lnTo>
                      <a:lnTo>
                        <a:pt x="1425" y="0"/>
                      </a:lnTo>
                    </a:path>
                  </a:pathLst>
                </a:custGeom>
                <a:solidFill>
                  <a:srgbClr val="C9FFFF"/>
                </a:solidFill>
                <a:ln w="15875">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79" name="Freeform 227"/>
                <p:cNvSpPr>
                  <a:spLocks/>
                </p:cNvSpPr>
                <p:nvPr/>
              </p:nvSpPr>
              <p:spPr bwMode="auto">
                <a:xfrm>
                  <a:off x="5628" y="10190"/>
                  <a:ext cx="975" cy="2565"/>
                </a:xfrm>
                <a:custGeom>
                  <a:avLst/>
                  <a:gdLst>
                    <a:gd name="T0" fmla="*/ 0 w 975"/>
                    <a:gd name="T1" fmla="*/ 0 h 2565"/>
                    <a:gd name="T2" fmla="*/ 975 w 975"/>
                    <a:gd name="T3" fmla="*/ 0 h 2565"/>
                    <a:gd name="T4" fmla="*/ 975 w 975"/>
                    <a:gd name="T5" fmla="*/ 420 h 2565"/>
                    <a:gd name="T6" fmla="*/ 975 w 975"/>
                    <a:gd name="T7" fmla="*/ 2025 h 2565"/>
                    <a:gd name="T8" fmla="*/ 975 w 975"/>
                    <a:gd name="T9" fmla="*/ 2565 h 2565"/>
                  </a:gdLst>
                  <a:ahLst/>
                  <a:cxnLst>
                    <a:cxn ang="0">
                      <a:pos x="T0" y="T1"/>
                    </a:cxn>
                    <a:cxn ang="0">
                      <a:pos x="T2" y="T3"/>
                    </a:cxn>
                    <a:cxn ang="0">
                      <a:pos x="T4" y="T5"/>
                    </a:cxn>
                    <a:cxn ang="0">
                      <a:pos x="T6" y="T7"/>
                    </a:cxn>
                    <a:cxn ang="0">
                      <a:pos x="T8" y="T9"/>
                    </a:cxn>
                  </a:cxnLst>
                  <a:rect l="0" t="0" r="r" b="b"/>
                  <a:pathLst>
                    <a:path w="975" h="2565">
                      <a:moveTo>
                        <a:pt x="0" y="0"/>
                      </a:moveTo>
                      <a:lnTo>
                        <a:pt x="975" y="0"/>
                      </a:lnTo>
                      <a:lnTo>
                        <a:pt x="975" y="420"/>
                      </a:lnTo>
                      <a:lnTo>
                        <a:pt x="975" y="2025"/>
                      </a:lnTo>
                      <a:lnTo>
                        <a:pt x="975" y="2565"/>
                      </a:lnTo>
                    </a:path>
                  </a:pathLst>
                </a:custGeom>
                <a:solidFill>
                  <a:srgbClr val="C9FFFF"/>
                </a:solidFill>
                <a:ln w="15875">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80" name="Rectangle 228"/>
                <p:cNvSpPr>
                  <a:spLocks noChangeArrowheads="1"/>
                </p:cNvSpPr>
                <p:nvPr/>
              </p:nvSpPr>
              <p:spPr bwMode="auto">
                <a:xfrm>
                  <a:off x="5703" y="10310"/>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81" name="Rectangle 229"/>
                <p:cNvSpPr>
                  <a:spLocks noChangeArrowheads="1"/>
                </p:cNvSpPr>
                <p:nvPr/>
              </p:nvSpPr>
              <p:spPr bwMode="auto">
                <a:xfrm>
                  <a:off x="5703" y="10490"/>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82" name="Rectangle 230"/>
                <p:cNvSpPr>
                  <a:spLocks noChangeArrowheads="1"/>
                </p:cNvSpPr>
                <p:nvPr/>
              </p:nvSpPr>
              <p:spPr bwMode="auto">
                <a:xfrm>
                  <a:off x="5703" y="10685"/>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1226983" name="Group 231"/>
              <p:cNvGrpSpPr>
                <a:grpSpLocks/>
              </p:cNvGrpSpPr>
              <p:nvPr/>
            </p:nvGrpSpPr>
            <p:grpSpPr bwMode="auto">
              <a:xfrm>
                <a:off x="2916" y="5751"/>
                <a:ext cx="228" cy="342"/>
                <a:chOff x="2289" y="4497"/>
                <a:chExt cx="456" cy="684"/>
              </a:xfrm>
            </p:grpSpPr>
            <p:sp>
              <p:nvSpPr>
                <p:cNvPr id="1226984" name="Line 232"/>
                <p:cNvSpPr>
                  <a:spLocks noChangeShapeType="1"/>
                </p:cNvSpPr>
                <p:nvPr/>
              </p:nvSpPr>
              <p:spPr bwMode="auto">
                <a:xfrm flipV="1">
                  <a:off x="2517" y="4497"/>
                  <a:ext cx="1" cy="684"/>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1226985" name="Group 233"/>
                <p:cNvGrpSpPr>
                  <a:grpSpLocks/>
                </p:cNvGrpSpPr>
                <p:nvPr/>
              </p:nvGrpSpPr>
              <p:grpSpPr bwMode="auto">
                <a:xfrm>
                  <a:off x="2289" y="4611"/>
                  <a:ext cx="456" cy="456"/>
                  <a:chOff x="1786" y="4782"/>
                  <a:chExt cx="273" cy="244"/>
                </a:xfrm>
              </p:grpSpPr>
              <p:sp>
                <p:nvSpPr>
                  <p:cNvPr id="1226986" name="Freeform 234"/>
                  <p:cNvSpPr>
                    <a:spLocks/>
                  </p:cNvSpPr>
                  <p:nvPr/>
                </p:nvSpPr>
                <p:spPr bwMode="auto">
                  <a:xfrm>
                    <a:off x="1786" y="4782"/>
                    <a:ext cx="273" cy="244"/>
                  </a:xfrm>
                  <a:custGeom>
                    <a:avLst/>
                    <a:gdLst>
                      <a:gd name="T0" fmla="*/ 5 w 1912"/>
                      <a:gd name="T1" fmla="*/ 876 h 1953"/>
                      <a:gd name="T2" fmla="*/ 30 w 1912"/>
                      <a:gd name="T3" fmla="*/ 733 h 1953"/>
                      <a:gd name="T4" fmla="*/ 74 w 1912"/>
                      <a:gd name="T5" fmla="*/ 596 h 1953"/>
                      <a:gd name="T6" fmla="*/ 138 w 1912"/>
                      <a:gd name="T7" fmla="*/ 470 h 1953"/>
                      <a:gd name="T8" fmla="*/ 218 w 1912"/>
                      <a:gd name="T9" fmla="*/ 355 h 1953"/>
                      <a:gd name="T10" fmla="*/ 313 w 1912"/>
                      <a:gd name="T11" fmla="*/ 254 h 1953"/>
                      <a:gd name="T12" fmla="*/ 422 w 1912"/>
                      <a:gd name="T13" fmla="*/ 167 h 1953"/>
                      <a:gd name="T14" fmla="*/ 541 w 1912"/>
                      <a:gd name="T15" fmla="*/ 96 h 1953"/>
                      <a:gd name="T16" fmla="*/ 672 w 1912"/>
                      <a:gd name="T17" fmla="*/ 44 h 1953"/>
                      <a:gd name="T18" fmla="*/ 810 w 1912"/>
                      <a:gd name="T19" fmla="*/ 11 h 1953"/>
                      <a:gd name="T20" fmla="*/ 956 w 1912"/>
                      <a:gd name="T21" fmla="*/ 0 h 1953"/>
                      <a:gd name="T22" fmla="*/ 1102 w 1912"/>
                      <a:gd name="T23" fmla="*/ 11 h 1953"/>
                      <a:gd name="T24" fmla="*/ 1240 w 1912"/>
                      <a:gd name="T25" fmla="*/ 44 h 1953"/>
                      <a:gd name="T26" fmla="*/ 1370 w 1912"/>
                      <a:gd name="T27" fmla="*/ 96 h 1953"/>
                      <a:gd name="T28" fmla="*/ 1490 w 1912"/>
                      <a:gd name="T29" fmla="*/ 167 h 1953"/>
                      <a:gd name="T30" fmla="*/ 1599 w 1912"/>
                      <a:gd name="T31" fmla="*/ 254 h 1953"/>
                      <a:gd name="T32" fmla="*/ 1694 w 1912"/>
                      <a:gd name="T33" fmla="*/ 355 h 1953"/>
                      <a:gd name="T34" fmla="*/ 1774 w 1912"/>
                      <a:gd name="T35" fmla="*/ 470 h 1953"/>
                      <a:gd name="T36" fmla="*/ 1838 w 1912"/>
                      <a:gd name="T37" fmla="*/ 596 h 1953"/>
                      <a:gd name="T38" fmla="*/ 1882 w 1912"/>
                      <a:gd name="T39" fmla="*/ 733 h 1953"/>
                      <a:gd name="T40" fmla="*/ 1907 w 1912"/>
                      <a:gd name="T41" fmla="*/ 876 h 1953"/>
                      <a:gd name="T42" fmla="*/ 1912 w 1912"/>
                      <a:gd name="T43" fmla="*/ 976 h 1953"/>
                      <a:gd name="T44" fmla="*/ 1901 w 1912"/>
                      <a:gd name="T45" fmla="*/ 1125 h 1953"/>
                      <a:gd name="T46" fmla="*/ 1869 w 1912"/>
                      <a:gd name="T47" fmla="*/ 1267 h 1953"/>
                      <a:gd name="T48" fmla="*/ 1818 w 1912"/>
                      <a:gd name="T49" fmla="*/ 1400 h 1953"/>
                      <a:gd name="T50" fmla="*/ 1748 w 1912"/>
                      <a:gd name="T51" fmla="*/ 1522 h 1953"/>
                      <a:gd name="T52" fmla="*/ 1663 w 1912"/>
                      <a:gd name="T53" fmla="*/ 1633 h 1953"/>
                      <a:gd name="T54" fmla="*/ 1564 w 1912"/>
                      <a:gd name="T55" fmla="*/ 1730 h 1953"/>
                      <a:gd name="T56" fmla="*/ 1452 w 1912"/>
                      <a:gd name="T57" fmla="*/ 1811 h 1953"/>
                      <a:gd name="T58" fmla="*/ 1328 w 1912"/>
                      <a:gd name="T59" fmla="*/ 1876 h 1953"/>
                      <a:gd name="T60" fmla="*/ 1195 w 1912"/>
                      <a:gd name="T61" fmla="*/ 1922 h 1953"/>
                      <a:gd name="T62" fmla="*/ 1053 w 1912"/>
                      <a:gd name="T63" fmla="*/ 1948 h 1953"/>
                      <a:gd name="T64" fmla="*/ 906 w 1912"/>
                      <a:gd name="T65" fmla="*/ 1952 h 1953"/>
                      <a:gd name="T66" fmla="*/ 763 w 1912"/>
                      <a:gd name="T67" fmla="*/ 1933 h 1953"/>
                      <a:gd name="T68" fmla="*/ 627 w 1912"/>
                      <a:gd name="T69" fmla="*/ 1894 h 1953"/>
                      <a:gd name="T70" fmla="*/ 500 w 1912"/>
                      <a:gd name="T71" fmla="*/ 1835 h 1953"/>
                      <a:gd name="T72" fmla="*/ 384 w 1912"/>
                      <a:gd name="T73" fmla="*/ 1759 h 1953"/>
                      <a:gd name="T74" fmla="*/ 280 w 1912"/>
                      <a:gd name="T75" fmla="*/ 1667 h 1953"/>
                      <a:gd name="T76" fmla="*/ 190 w 1912"/>
                      <a:gd name="T77" fmla="*/ 1560 h 1953"/>
                      <a:gd name="T78" fmla="*/ 115 w 1912"/>
                      <a:gd name="T79" fmla="*/ 1441 h 1953"/>
                      <a:gd name="T80" fmla="*/ 57 w 1912"/>
                      <a:gd name="T81" fmla="*/ 1312 h 1953"/>
                      <a:gd name="T82" fmla="*/ 19 w 1912"/>
                      <a:gd name="T83" fmla="*/ 1173 h 1953"/>
                      <a:gd name="T84" fmla="*/ 1 w 1912"/>
                      <a:gd name="T85" fmla="*/ 1027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12" h="1953">
                        <a:moveTo>
                          <a:pt x="0" y="976"/>
                        </a:moveTo>
                        <a:lnTo>
                          <a:pt x="1" y="926"/>
                        </a:lnTo>
                        <a:lnTo>
                          <a:pt x="5" y="876"/>
                        </a:lnTo>
                        <a:lnTo>
                          <a:pt x="11" y="828"/>
                        </a:lnTo>
                        <a:lnTo>
                          <a:pt x="19" y="780"/>
                        </a:lnTo>
                        <a:lnTo>
                          <a:pt x="30" y="733"/>
                        </a:lnTo>
                        <a:lnTo>
                          <a:pt x="42" y="686"/>
                        </a:lnTo>
                        <a:lnTo>
                          <a:pt x="57" y="641"/>
                        </a:lnTo>
                        <a:lnTo>
                          <a:pt x="74" y="596"/>
                        </a:lnTo>
                        <a:lnTo>
                          <a:pt x="94" y="553"/>
                        </a:lnTo>
                        <a:lnTo>
                          <a:pt x="115" y="512"/>
                        </a:lnTo>
                        <a:lnTo>
                          <a:pt x="138" y="470"/>
                        </a:lnTo>
                        <a:lnTo>
                          <a:pt x="163" y="431"/>
                        </a:lnTo>
                        <a:lnTo>
                          <a:pt x="190" y="393"/>
                        </a:lnTo>
                        <a:lnTo>
                          <a:pt x="218" y="355"/>
                        </a:lnTo>
                        <a:lnTo>
                          <a:pt x="248" y="320"/>
                        </a:lnTo>
                        <a:lnTo>
                          <a:pt x="280" y="286"/>
                        </a:lnTo>
                        <a:lnTo>
                          <a:pt x="313" y="254"/>
                        </a:lnTo>
                        <a:lnTo>
                          <a:pt x="348" y="223"/>
                        </a:lnTo>
                        <a:lnTo>
                          <a:pt x="384" y="194"/>
                        </a:lnTo>
                        <a:lnTo>
                          <a:pt x="422" y="167"/>
                        </a:lnTo>
                        <a:lnTo>
                          <a:pt x="460" y="142"/>
                        </a:lnTo>
                        <a:lnTo>
                          <a:pt x="500" y="118"/>
                        </a:lnTo>
                        <a:lnTo>
                          <a:pt x="541" y="96"/>
                        </a:lnTo>
                        <a:lnTo>
                          <a:pt x="584" y="77"/>
                        </a:lnTo>
                        <a:lnTo>
                          <a:pt x="627" y="59"/>
                        </a:lnTo>
                        <a:lnTo>
                          <a:pt x="672" y="44"/>
                        </a:lnTo>
                        <a:lnTo>
                          <a:pt x="717" y="31"/>
                        </a:lnTo>
                        <a:lnTo>
                          <a:pt x="763" y="20"/>
                        </a:lnTo>
                        <a:lnTo>
                          <a:pt x="810" y="11"/>
                        </a:lnTo>
                        <a:lnTo>
                          <a:pt x="858" y="5"/>
                        </a:lnTo>
                        <a:lnTo>
                          <a:pt x="906" y="1"/>
                        </a:lnTo>
                        <a:lnTo>
                          <a:pt x="956" y="0"/>
                        </a:lnTo>
                        <a:lnTo>
                          <a:pt x="1006" y="1"/>
                        </a:lnTo>
                        <a:lnTo>
                          <a:pt x="1053" y="5"/>
                        </a:lnTo>
                        <a:lnTo>
                          <a:pt x="1102" y="11"/>
                        </a:lnTo>
                        <a:lnTo>
                          <a:pt x="1148" y="20"/>
                        </a:lnTo>
                        <a:lnTo>
                          <a:pt x="1195" y="31"/>
                        </a:lnTo>
                        <a:lnTo>
                          <a:pt x="1240" y="44"/>
                        </a:lnTo>
                        <a:lnTo>
                          <a:pt x="1285" y="59"/>
                        </a:lnTo>
                        <a:lnTo>
                          <a:pt x="1328" y="77"/>
                        </a:lnTo>
                        <a:lnTo>
                          <a:pt x="1370" y="96"/>
                        </a:lnTo>
                        <a:lnTo>
                          <a:pt x="1411" y="118"/>
                        </a:lnTo>
                        <a:lnTo>
                          <a:pt x="1452" y="142"/>
                        </a:lnTo>
                        <a:lnTo>
                          <a:pt x="1490" y="167"/>
                        </a:lnTo>
                        <a:lnTo>
                          <a:pt x="1528" y="194"/>
                        </a:lnTo>
                        <a:lnTo>
                          <a:pt x="1564" y="223"/>
                        </a:lnTo>
                        <a:lnTo>
                          <a:pt x="1599" y="254"/>
                        </a:lnTo>
                        <a:lnTo>
                          <a:pt x="1632" y="286"/>
                        </a:lnTo>
                        <a:lnTo>
                          <a:pt x="1663" y="320"/>
                        </a:lnTo>
                        <a:lnTo>
                          <a:pt x="1694" y="355"/>
                        </a:lnTo>
                        <a:lnTo>
                          <a:pt x="1722" y="393"/>
                        </a:lnTo>
                        <a:lnTo>
                          <a:pt x="1748" y="431"/>
                        </a:lnTo>
                        <a:lnTo>
                          <a:pt x="1774" y="470"/>
                        </a:lnTo>
                        <a:lnTo>
                          <a:pt x="1797" y="512"/>
                        </a:lnTo>
                        <a:lnTo>
                          <a:pt x="1818" y="553"/>
                        </a:lnTo>
                        <a:lnTo>
                          <a:pt x="1838" y="596"/>
                        </a:lnTo>
                        <a:lnTo>
                          <a:pt x="1854" y="641"/>
                        </a:lnTo>
                        <a:lnTo>
                          <a:pt x="1869" y="686"/>
                        </a:lnTo>
                        <a:lnTo>
                          <a:pt x="1882" y="733"/>
                        </a:lnTo>
                        <a:lnTo>
                          <a:pt x="1893" y="780"/>
                        </a:lnTo>
                        <a:lnTo>
                          <a:pt x="1901" y="828"/>
                        </a:lnTo>
                        <a:lnTo>
                          <a:pt x="1907" y="876"/>
                        </a:lnTo>
                        <a:lnTo>
                          <a:pt x="1911" y="926"/>
                        </a:lnTo>
                        <a:lnTo>
                          <a:pt x="1912" y="976"/>
                        </a:lnTo>
                        <a:lnTo>
                          <a:pt x="1912" y="976"/>
                        </a:lnTo>
                        <a:lnTo>
                          <a:pt x="1911" y="1027"/>
                        </a:lnTo>
                        <a:lnTo>
                          <a:pt x="1907" y="1077"/>
                        </a:lnTo>
                        <a:lnTo>
                          <a:pt x="1901" y="1125"/>
                        </a:lnTo>
                        <a:lnTo>
                          <a:pt x="1893" y="1173"/>
                        </a:lnTo>
                        <a:lnTo>
                          <a:pt x="1882" y="1220"/>
                        </a:lnTo>
                        <a:lnTo>
                          <a:pt x="1869" y="1267"/>
                        </a:lnTo>
                        <a:lnTo>
                          <a:pt x="1854" y="1312"/>
                        </a:lnTo>
                        <a:lnTo>
                          <a:pt x="1838" y="1357"/>
                        </a:lnTo>
                        <a:lnTo>
                          <a:pt x="1818" y="1400"/>
                        </a:lnTo>
                        <a:lnTo>
                          <a:pt x="1797" y="1441"/>
                        </a:lnTo>
                        <a:lnTo>
                          <a:pt x="1774" y="1483"/>
                        </a:lnTo>
                        <a:lnTo>
                          <a:pt x="1748" y="1522"/>
                        </a:lnTo>
                        <a:lnTo>
                          <a:pt x="1722" y="1560"/>
                        </a:lnTo>
                        <a:lnTo>
                          <a:pt x="1694" y="1597"/>
                        </a:lnTo>
                        <a:lnTo>
                          <a:pt x="1663" y="1633"/>
                        </a:lnTo>
                        <a:lnTo>
                          <a:pt x="1632" y="1667"/>
                        </a:lnTo>
                        <a:lnTo>
                          <a:pt x="1599" y="1699"/>
                        </a:lnTo>
                        <a:lnTo>
                          <a:pt x="1564" y="1730"/>
                        </a:lnTo>
                        <a:lnTo>
                          <a:pt x="1528" y="1759"/>
                        </a:lnTo>
                        <a:lnTo>
                          <a:pt x="1490" y="1787"/>
                        </a:lnTo>
                        <a:lnTo>
                          <a:pt x="1452" y="1811"/>
                        </a:lnTo>
                        <a:lnTo>
                          <a:pt x="1411" y="1835"/>
                        </a:lnTo>
                        <a:lnTo>
                          <a:pt x="1370" y="1857"/>
                        </a:lnTo>
                        <a:lnTo>
                          <a:pt x="1328" y="1876"/>
                        </a:lnTo>
                        <a:lnTo>
                          <a:pt x="1285" y="1894"/>
                        </a:lnTo>
                        <a:lnTo>
                          <a:pt x="1240" y="1908"/>
                        </a:lnTo>
                        <a:lnTo>
                          <a:pt x="1195" y="1922"/>
                        </a:lnTo>
                        <a:lnTo>
                          <a:pt x="1148" y="1933"/>
                        </a:lnTo>
                        <a:lnTo>
                          <a:pt x="1102" y="1942"/>
                        </a:lnTo>
                        <a:lnTo>
                          <a:pt x="1053" y="1948"/>
                        </a:lnTo>
                        <a:lnTo>
                          <a:pt x="1006" y="1952"/>
                        </a:lnTo>
                        <a:lnTo>
                          <a:pt x="956" y="1953"/>
                        </a:lnTo>
                        <a:lnTo>
                          <a:pt x="906" y="1952"/>
                        </a:lnTo>
                        <a:lnTo>
                          <a:pt x="858" y="1948"/>
                        </a:lnTo>
                        <a:lnTo>
                          <a:pt x="810" y="1942"/>
                        </a:lnTo>
                        <a:lnTo>
                          <a:pt x="763" y="1933"/>
                        </a:lnTo>
                        <a:lnTo>
                          <a:pt x="717" y="1922"/>
                        </a:lnTo>
                        <a:lnTo>
                          <a:pt x="672" y="1908"/>
                        </a:lnTo>
                        <a:lnTo>
                          <a:pt x="627" y="1894"/>
                        </a:lnTo>
                        <a:lnTo>
                          <a:pt x="584" y="1876"/>
                        </a:lnTo>
                        <a:lnTo>
                          <a:pt x="541" y="1857"/>
                        </a:lnTo>
                        <a:lnTo>
                          <a:pt x="500" y="1835"/>
                        </a:lnTo>
                        <a:lnTo>
                          <a:pt x="460" y="1811"/>
                        </a:lnTo>
                        <a:lnTo>
                          <a:pt x="422" y="1787"/>
                        </a:lnTo>
                        <a:lnTo>
                          <a:pt x="384" y="1759"/>
                        </a:lnTo>
                        <a:lnTo>
                          <a:pt x="348" y="1730"/>
                        </a:lnTo>
                        <a:lnTo>
                          <a:pt x="313" y="1699"/>
                        </a:lnTo>
                        <a:lnTo>
                          <a:pt x="280" y="1667"/>
                        </a:lnTo>
                        <a:lnTo>
                          <a:pt x="248" y="1633"/>
                        </a:lnTo>
                        <a:lnTo>
                          <a:pt x="218" y="1597"/>
                        </a:lnTo>
                        <a:lnTo>
                          <a:pt x="190" y="1560"/>
                        </a:lnTo>
                        <a:lnTo>
                          <a:pt x="163" y="1522"/>
                        </a:lnTo>
                        <a:lnTo>
                          <a:pt x="138" y="1483"/>
                        </a:lnTo>
                        <a:lnTo>
                          <a:pt x="115" y="1441"/>
                        </a:lnTo>
                        <a:lnTo>
                          <a:pt x="94" y="1400"/>
                        </a:lnTo>
                        <a:lnTo>
                          <a:pt x="74" y="1357"/>
                        </a:lnTo>
                        <a:lnTo>
                          <a:pt x="57" y="1312"/>
                        </a:lnTo>
                        <a:lnTo>
                          <a:pt x="42" y="1267"/>
                        </a:lnTo>
                        <a:lnTo>
                          <a:pt x="30" y="1220"/>
                        </a:lnTo>
                        <a:lnTo>
                          <a:pt x="19" y="1173"/>
                        </a:lnTo>
                        <a:lnTo>
                          <a:pt x="11" y="1125"/>
                        </a:lnTo>
                        <a:lnTo>
                          <a:pt x="5" y="1077"/>
                        </a:lnTo>
                        <a:lnTo>
                          <a:pt x="1" y="1027"/>
                        </a:lnTo>
                        <a:lnTo>
                          <a:pt x="0" y="976"/>
                        </a:lnTo>
                      </a:path>
                    </a:pathLst>
                  </a:custGeom>
                  <a:solidFill>
                    <a:srgbClr val="FFFF66"/>
                  </a:solidFill>
                  <a:ln w="6350" cmpd="sng">
                    <a:solidFill>
                      <a:srgbClr val="FF3399"/>
                    </a:solidFill>
                    <a:prstDash val="solid"/>
                    <a:round/>
                    <a:headEnd/>
                    <a:tailEnd/>
                  </a:ln>
                </p:spPr>
                <p:txBody>
                  <a:bodyPr/>
                  <a:lstStyle/>
                  <a:p>
                    <a:endParaRPr lang="ru-RU"/>
                  </a:p>
                </p:txBody>
              </p:sp>
              <p:sp>
                <p:nvSpPr>
                  <p:cNvPr id="1226987" name="Freeform 235"/>
                  <p:cNvSpPr>
                    <a:spLocks/>
                  </p:cNvSpPr>
                  <p:nvPr/>
                </p:nvSpPr>
                <p:spPr bwMode="auto">
                  <a:xfrm>
                    <a:off x="1805" y="4800"/>
                    <a:ext cx="235" cy="209"/>
                  </a:xfrm>
                  <a:custGeom>
                    <a:avLst/>
                    <a:gdLst>
                      <a:gd name="T0" fmla="*/ 4 w 1644"/>
                      <a:gd name="T1" fmla="*/ 754 h 1679"/>
                      <a:gd name="T2" fmla="*/ 25 w 1644"/>
                      <a:gd name="T3" fmla="*/ 630 h 1679"/>
                      <a:gd name="T4" fmla="*/ 65 w 1644"/>
                      <a:gd name="T5" fmla="*/ 513 h 1679"/>
                      <a:gd name="T6" fmla="*/ 119 w 1644"/>
                      <a:gd name="T7" fmla="*/ 404 h 1679"/>
                      <a:gd name="T8" fmla="*/ 187 w 1644"/>
                      <a:gd name="T9" fmla="*/ 306 h 1679"/>
                      <a:gd name="T10" fmla="*/ 269 w 1644"/>
                      <a:gd name="T11" fmla="*/ 218 h 1679"/>
                      <a:gd name="T12" fmla="*/ 363 w 1644"/>
                      <a:gd name="T13" fmla="*/ 144 h 1679"/>
                      <a:gd name="T14" fmla="*/ 466 w 1644"/>
                      <a:gd name="T15" fmla="*/ 83 h 1679"/>
                      <a:gd name="T16" fmla="*/ 577 w 1644"/>
                      <a:gd name="T17" fmla="*/ 39 h 1679"/>
                      <a:gd name="T18" fmla="*/ 696 w 1644"/>
                      <a:gd name="T19" fmla="*/ 10 h 1679"/>
                      <a:gd name="T20" fmla="*/ 822 w 1644"/>
                      <a:gd name="T21" fmla="*/ 0 h 1679"/>
                      <a:gd name="T22" fmla="*/ 947 w 1644"/>
                      <a:gd name="T23" fmla="*/ 10 h 1679"/>
                      <a:gd name="T24" fmla="*/ 1066 w 1644"/>
                      <a:gd name="T25" fmla="*/ 39 h 1679"/>
                      <a:gd name="T26" fmla="*/ 1178 w 1644"/>
                      <a:gd name="T27" fmla="*/ 83 h 1679"/>
                      <a:gd name="T28" fmla="*/ 1281 w 1644"/>
                      <a:gd name="T29" fmla="*/ 144 h 1679"/>
                      <a:gd name="T30" fmla="*/ 1375 w 1644"/>
                      <a:gd name="T31" fmla="*/ 218 h 1679"/>
                      <a:gd name="T32" fmla="*/ 1456 w 1644"/>
                      <a:gd name="T33" fmla="*/ 305 h 1679"/>
                      <a:gd name="T34" fmla="*/ 1524 w 1644"/>
                      <a:gd name="T35" fmla="*/ 404 h 1679"/>
                      <a:gd name="T36" fmla="*/ 1579 w 1644"/>
                      <a:gd name="T37" fmla="*/ 513 h 1679"/>
                      <a:gd name="T38" fmla="*/ 1617 w 1644"/>
                      <a:gd name="T39" fmla="*/ 630 h 1679"/>
                      <a:gd name="T40" fmla="*/ 1640 w 1644"/>
                      <a:gd name="T41" fmla="*/ 754 h 1679"/>
                      <a:gd name="T42" fmla="*/ 1644 w 1644"/>
                      <a:gd name="T43" fmla="*/ 839 h 1679"/>
                      <a:gd name="T44" fmla="*/ 1635 w 1644"/>
                      <a:gd name="T45" fmla="*/ 968 h 1679"/>
                      <a:gd name="T46" fmla="*/ 1606 w 1644"/>
                      <a:gd name="T47" fmla="*/ 1090 h 1679"/>
                      <a:gd name="T48" fmla="*/ 1563 w 1644"/>
                      <a:gd name="T49" fmla="*/ 1203 h 1679"/>
                      <a:gd name="T50" fmla="*/ 1503 w 1644"/>
                      <a:gd name="T51" fmla="*/ 1309 h 1679"/>
                      <a:gd name="T52" fmla="*/ 1430 w 1644"/>
                      <a:gd name="T53" fmla="*/ 1404 h 1679"/>
                      <a:gd name="T54" fmla="*/ 1344 w 1644"/>
                      <a:gd name="T55" fmla="*/ 1487 h 1679"/>
                      <a:gd name="T56" fmla="*/ 1248 w 1644"/>
                      <a:gd name="T57" fmla="*/ 1557 h 1679"/>
                      <a:gd name="T58" fmla="*/ 1142 w 1644"/>
                      <a:gd name="T59" fmla="*/ 1612 h 1679"/>
                      <a:gd name="T60" fmla="*/ 1027 w 1644"/>
                      <a:gd name="T61" fmla="*/ 1652 h 1679"/>
                      <a:gd name="T62" fmla="*/ 906 w 1644"/>
                      <a:gd name="T63" fmla="*/ 1674 h 1679"/>
                      <a:gd name="T64" fmla="*/ 779 w 1644"/>
                      <a:gd name="T65" fmla="*/ 1677 h 1679"/>
                      <a:gd name="T66" fmla="*/ 656 w 1644"/>
                      <a:gd name="T67" fmla="*/ 1662 h 1679"/>
                      <a:gd name="T68" fmla="*/ 540 w 1644"/>
                      <a:gd name="T69" fmla="*/ 1628 h 1679"/>
                      <a:gd name="T70" fmla="*/ 430 w 1644"/>
                      <a:gd name="T71" fmla="*/ 1577 h 1679"/>
                      <a:gd name="T72" fmla="*/ 330 w 1644"/>
                      <a:gd name="T73" fmla="*/ 1512 h 1679"/>
                      <a:gd name="T74" fmla="*/ 241 w 1644"/>
                      <a:gd name="T75" fmla="*/ 1433 h 1679"/>
                      <a:gd name="T76" fmla="*/ 163 w 1644"/>
                      <a:gd name="T77" fmla="*/ 1342 h 1679"/>
                      <a:gd name="T78" fmla="*/ 99 w 1644"/>
                      <a:gd name="T79" fmla="*/ 1239 h 1679"/>
                      <a:gd name="T80" fmla="*/ 50 w 1644"/>
                      <a:gd name="T81" fmla="*/ 1128 h 1679"/>
                      <a:gd name="T82" fmla="*/ 16 w 1644"/>
                      <a:gd name="T83" fmla="*/ 1009 h 1679"/>
                      <a:gd name="T84" fmla="*/ 1 w 1644"/>
                      <a:gd name="T85" fmla="*/ 883 h 1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4" h="1679">
                        <a:moveTo>
                          <a:pt x="0" y="839"/>
                        </a:moveTo>
                        <a:lnTo>
                          <a:pt x="1" y="796"/>
                        </a:lnTo>
                        <a:lnTo>
                          <a:pt x="4" y="754"/>
                        </a:lnTo>
                        <a:lnTo>
                          <a:pt x="9" y="711"/>
                        </a:lnTo>
                        <a:lnTo>
                          <a:pt x="16" y="670"/>
                        </a:lnTo>
                        <a:lnTo>
                          <a:pt x="25" y="630"/>
                        </a:lnTo>
                        <a:lnTo>
                          <a:pt x="37" y="590"/>
                        </a:lnTo>
                        <a:lnTo>
                          <a:pt x="50" y="551"/>
                        </a:lnTo>
                        <a:lnTo>
                          <a:pt x="65" y="513"/>
                        </a:lnTo>
                        <a:lnTo>
                          <a:pt x="81" y="476"/>
                        </a:lnTo>
                        <a:lnTo>
                          <a:pt x="99" y="440"/>
                        </a:lnTo>
                        <a:lnTo>
                          <a:pt x="119" y="404"/>
                        </a:lnTo>
                        <a:lnTo>
                          <a:pt x="141" y="370"/>
                        </a:lnTo>
                        <a:lnTo>
                          <a:pt x="163" y="337"/>
                        </a:lnTo>
                        <a:lnTo>
                          <a:pt x="187" y="306"/>
                        </a:lnTo>
                        <a:lnTo>
                          <a:pt x="214" y="275"/>
                        </a:lnTo>
                        <a:lnTo>
                          <a:pt x="241" y="246"/>
                        </a:lnTo>
                        <a:lnTo>
                          <a:pt x="269" y="218"/>
                        </a:lnTo>
                        <a:lnTo>
                          <a:pt x="299" y="192"/>
                        </a:lnTo>
                        <a:lnTo>
                          <a:pt x="330" y="167"/>
                        </a:lnTo>
                        <a:lnTo>
                          <a:pt x="363" y="144"/>
                        </a:lnTo>
                        <a:lnTo>
                          <a:pt x="396" y="122"/>
                        </a:lnTo>
                        <a:lnTo>
                          <a:pt x="430" y="102"/>
                        </a:lnTo>
                        <a:lnTo>
                          <a:pt x="466" y="83"/>
                        </a:lnTo>
                        <a:lnTo>
                          <a:pt x="502" y="67"/>
                        </a:lnTo>
                        <a:lnTo>
                          <a:pt x="540" y="51"/>
                        </a:lnTo>
                        <a:lnTo>
                          <a:pt x="577" y="39"/>
                        </a:lnTo>
                        <a:lnTo>
                          <a:pt x="617" y="27"/>
                        </a:lnTo>
                        <a:lnTo>
                          <a:pt x="656" y="18"/>
                        </a:lnTo>
                        <a:lnTo>
                          <a:pt x="696" y="10"/>
                        </a:lnTo>
                        <a:lnTo>
                          <a:pt x="738" y="5"/>
                        </a:lnTo>
                        <a:lnTo>
                          <a:pt x="779" y="1"/>
                        </a:lnTo>
                        <a:lnTo>
                          <a:pt x="822" y="0"/>
                        </a:lnTo>
                        <a:lnTo>
                          <a:pt x="865" y="1"/>
                        </a:lnTo>
                        <a:lnTo>
                          <a:pt x="906" y="5"/>
                        </a:lnTo>
                        <a:lnTo>
                          <a:pt x="947" y="10"/>
                        </a:lnTo>
                        <a:lnTo>
                          <a:pt x="988" y="18"/>
                        </a:lnTo>
                        <a:lnTo>
                          <a:pt x="1027" y="27"/>
                        </a:lnTo>
                        <a:lnTo>
                          <a:pt x="1066" y="39"/>
                        </a:lnTo>
                        <a:lnTo>
                          <a:pt x="1104" y="51"/>
                        </a:lnTo>
                        <a:lnTo>
                          <a:pt x="1142" y="67"/>
                        </a:lnTo>
                        <a:lnTo>
                          <a:pt x="1178" y="83"/>
                        </a:lnTo>
                        <a:lnTo>
                          <a:pt x="1214" y="102"/>
                        </a:lnTo>
                        <a:lnTo>
                          <a:pt x="1248" y="122"/>
                        </a:lnTo>
                        <a:lnTo>
                          <a:pt x="1281" y="144"/>
                        </a:lnTo>
                        <a:lnTo>
                          <a:pt x="1314" y="167"/>
                        </a:lnTo>
                        <a:lnTo>
                          <a:pt x="1344" y="192"/>
                        </a:lnTo>
                        <a:lnTo>
                          <a:pt x="1375" y="218"/>
                        </a:lnTo>
                        <a:lnTo>
                          <a:pt x="1403" y="246"/>
                        </a:lnTo>
                        <a:lnTo>
                          <a:pt x="1430" y="275"/>
                        </a:lnTo>
                        <a:lnTo>
                          <a:pt x="1456" y="305"/>
                        </a:lnTo>
                        <a:lnTo>
                          <a:pt x="1481" y="337"/>
                        </a:lnTo>
                        <a:lnTo>
                          <a:pt x="1503" y="370"/>
                        </a:lnTo>
                        <a:lnTo>
                          <a:pt x="1524" y="404"/>
                        </a:lnTo>
                        <a:lnTo>
                          <a:pt x="1545" y="440"/>
                        </a:lnTo>
                        <a:lnTo>
                          <a:pt x="1563" y="476"/>
                        </a:lnTo>
                        <a:lnTo>
                          <a:pt x="1579" y="513"/>
                        </a:lnTo>
                        <a:lnTo>
                          <a:pt x="1594" y="551"/>
                        </a:lnTo>
                        <a:lnTo>
                          <a:pt x="1606" y="590"/>
                        </a:lnTo>
                        <a:lnTo>
                          <a:pt x="1617" y="630"/>
                        </a:lnTo>
                        <a:lnTo>
                          <a:pt x="1627" y="670"/>
                        </a:lnTo>
                        <a:lnTo>
                          <a:pt x="1635" y="711"/>
                        </a:lnTo>
                        <a:lnTo>
                          <a:pt x="1640" y="754"/>
                        </a:lnTo>
                        <a:lnTo>
                          <a:pt x="1643" y="796"/>
                        </a:lnTo>
                        <a:lnTo>
                          <a:pt x="1644" y="839"/>
                        </a:lnTo>
                        <a:lnTo>
                          <a:pt x="1644" y="839"/>
                        </a:lnTo>
                        <a:lnTo>
                          <a:pt x="1643" y="883"/>
                        </a:lnTo>
                        <a:lnTo>
                          <a:pt x="1640" y="925"/>
                        </a:lnTo>
                        <a:lnTo>
                          <a:pt x="1635" y="968"/>
                        </a:lnTo>
                        <a:lnTo>
                          <a:pt x="1627" y="1009"/>
                        </a:lnTo>
                        <a:lnTo>
                          <a:pt x="1617" y="1049"/>
                        </a:lnTo>
                        <a:lnTo>
                          <a:pt x="1606" y="1090"/>
                        </a:lnTo>
                        <a:lnTo>
                          <a:pt x="1594" y="1128"/>
                        </a:lnTo>
                        <a:lnTo>
                          <a:pt x="1579" y="1166"/>
                        </a:lnTo>
                        <a:lnTo>
                          <a:pt x="1563" y="1203"/>
                        </a:lnTo>
                        <a:lnTo>
                          <a:pt x="1545" y="1239"/>
                        </a:lnTo>
                        <a:lnTo>
                          <a:pt x="1524" y="1274"/>
                        </a:lnTo>
                        <a:lnTo>
                          <a:pt x="1503" y="1309"/>
                        </a:lnTo>
                        <a:lnTo>
                          <a:pt x="1481" y="1342"/>
                        </a:lnTo>
                        <a:lnTo>
                          <a:pt x="1456" y="1374"/>
                        </a:lnTo>
                        <a:lnTo>
                          <a:pt x="1430" y="1404"/>
                        </a:lnTo>
                        <a:lnTo>
                          <a:pt x="1403" y="1433"/>
                        </a:lnTo>
                        <a:lnTo>
                          <a:pt x="1375" y="1460"/>
                        </a:lnTo>
                        <a:lnTo>
                          <a:pt x="1344" y="1487"/>
                        </a:lnTo>
                        <a:lnTo>
                          <a:pt x="1314" y="1512"/>
                        </a:lnTo>
                        <a:lnTo>
                          <a:pt x="1281" y="1535"/>
                        </a:lnTo>
                        <a:lnTo>
                          <a:pt x="1248" y="1557"/>
                        </a:lnTo>
                        <a:lnTo>
                          <a:pt x="1214" y="1577"/>
                        </a:lnTo>
                        <a:lnTo>
                          <a:pt x="1178" y="1596"/>
                        </a:lnTo>
                        <a:lnTo>
                          <a:pt x="1142" y="1612"/>
                        </a:lnTo>
                        <a:lnTo>
                          <a:pt x="1104" y="1628"/>
                        </a:lnTo>
                        <a:lnTo>
                          <a:pt x="1066" y="1641"/>
                        </a:lnTo>
                        <a:lnTo>
                          <a:pt x="1027" y="1652"/>
                        </a:lnTo>
                        <a:lnTo>
                          <a:pt x="988" y="1662"/>
                        </a:lnTo>
                        <a:lnTo>
                          <a:pt x="947" y="1669"/>
                        </a:lnTo>
                        <a:lnTo>
                          <a:pt x="906" y="1674"/>
                        </a:lnTo>
                        <a:lnTo>
                          <a:pt x="865" y="1677"/>
                        </a:lnTo>
                        <a:lnTo>
                          <a:pt x="822" y="1679"/>
                        </a:lnTo>
                        <a:lnTo>
                          <a:pt x="779" y="1677"/>
                        </a:lnTo>
                        <a:lnTo>
                          <a:pt x="738" y="1674"/>
                        </a:lnTo>
                        <a:lnTo>
                          <a:pt x="696" y="1669"/>
                        </a:lnTo>
                        <a:lnTo>
                          <a:pt x="656" y="1662"/>
                        </a:lnTo>
                        <a:lnTo>
                          <a:pt x="617" y="1652"/>
                        </a:lnTo>
                        <a:lnTo>
                          <a:pt x="577" y="1641"/>
                        </a:lnTo>
                        <a:lnTo>
                          <a:pt x="540" y="1628"/>
                        </a:lnTo>
                        <a:lnTo>
                          <a:pt x="502" y="1612"/>
                        </a:lnTo>
                        <a:lnTo>
                          <a:pt x="466" y="1596"/>
                        </a:lnTo>
                        <a:lnTo>
                          <a:pt x="430" y="1577"/>
                        </a:lnTo>
                        <a:lnTo>
                          <a:pt x="396" y="1557"/>
                        </a:lnTo>
                        <a:lnTo>
                          <a:pt x="363" y="1535"/>
                        </a:lnTo>
                        <a:lnTo>
                          <a:pt x="330" y="1512"/>
                        </a:lnTo>
                        <a:lnTo>
                          <a:pt x="299" y="1487"/>
                        </a:lnTo>
                        <a:lnTo>
                          <a:pt x="269" y="1460"/>
                        </a:lnTo>
                        <a:lnTo>
                          <a:pt x="241" y="1433"/>
                        </a:lnTo>
                        <a:lnTo>
                          <a:pt x="214" y="1404"/>
                        </a:lnTo>
                        <a:lnTo>
                          <a:pt x="187" y="1374"/>
                        </a:lnTo>
                        <a:lnTo>
                          <a:pt x="163" y="1342"/>
                        </a:lnTo>
                        <a:lnTo>
                          <a:pt x="141" y="1309"/>
                        </a:lnTo>
                        <a:lnTo>
                          <a:pt x="119" y="1274"/>
                        </a:lnTo>
                        <a:lnTo>
                          <a:pt x="99" y="1239"/>
                        </a:lnTo>
                        <a:lnTo>
                          <a:pt x="81" y="1203"/>
                        </a:lnTo>
                        <a:lnTo>
                          <a:pt x="65" y="1166"/>
                        </a:lnTo>
                        <a:lnTo>
                          <a:pt x="50" y="1128"/>
                        </a:lnTo>
                        <a:lnTo>
                          <a:pt x="37" y="1090"/>
                        </a:lnTo>
                        <a:lnTo>
                          <a:pt x="25" y="1049"/>
                        </a:lnTo>
                        <a:lnTo>
                          <a:pt x="16" y="1009"/>
                        </a:lnTo>
                        <a:lnTo>
                          <a:pt x="9" y="968"/>
                        </a:lnTo>
                        <a:lnTo>
                          <a:pt x="4" y="925"/>
                        </a:lnTo>
                        <a:lnTo>
                          <a:pt x="1" y="883"/>
                        </a:lnTo>
                        <a:lnTo>
                          <a:pt x="0" y="839"/>
                        </a:lnTo>
                        <a:close/>
                      </a:path>
                    </a:pathLst>
                  </a:custGeom>
                  <a:solidFill>
                    <a:srgbClr val="CCFFCC"/>
                  </a:solidFill>
                  <a:ln w="6350" cmpd="sng">
                    <a:solidFill>
                      <a:srgbClr val="FF3399"/>
                    </a:solidFill>
                    <a:round/>
                    <a:headEnd/>
                    <a:tailEnd/>
                  </a:ln>
                </p:spPr>
                <p:txBody>
                  <a:bodyPr/>
                  <a:lstStyle/>
                  <a:p>
                    <a:endParaRPr lang="ru-RU"/>
                  </a:p>
                </p:txBody>
              </p:sp>
              <p:sp>
                <p:nvSpPr>
                  <p:cNvPr id="1226988" name="Freeform 236"/>
                  <p:cNvSpPr>
                    <a:spLocks/>
                  </p:cNvSpPr>
                  <p:nvPr/>
                </p:nvSpPr>
                <p:spPr bwMode="auto">
                  <a:xfrm>
                    <a:off x="1857" y="4875"/>
                    <a:ext cx="131" cy="59"/>
                  </a:xfrm>
                  <a:custGeom>
                    <a:avLst/>
                    <a:gdLst>
                      <a:gd name="T0" fmla="*/ 10 w 917"/>
                      <a:gd name="T1" fmla="*/ 188 h 469"/>
                      <a:gd name="T2" fmla="*/ 22 w 917"/>
                      <a:gd name="T3" fmla="*/ 137 h 469"/>
                      <a:gd name="T4" fmla="*/ 36 w 917"/>
                      <a:gd name="T5" fmla="*/ 95 h 469"/>
                      <a:gd name="T6" fmla="*/ 51 w 917"/>
                      <a:gd name="T7" fmla="*/ 60 h 469"/>
                      <a:gd name="T8" fmla="*/ 67 w 917"/>
                      <a:gd name="T9" fmla="*/ 33 h 469"/>
                      <a:gd name="T10" fmla="*/ 85 w 917"/>
                      <a:gd name="T11" fmla="*/ 13 h 469"/>
                      <a:gd name="T12" fmla="*/ 101 w 917"/>
                      <a:gd name="T13" fmla="*/ 3 h 469"/>
                      <a:gd name="T14" fmla="*/ 118 w 917"/>
                      <a:gd name="T15" fmla="*/ 0 h 469"/>
                      <a:gd name="T16" fmla="*/ 135 w 917"/>
                      <a:gd name="T17" fmla="*/ 6 h 469"/>
                      <a:gd name="T18" fmla="*/ 152 w 917"/>
                      <a:gd name="T19" fmla="*/ 21 h 469"/>
                      <a:gd name="T20" fmla="*/ 170 w 917"/>
                      <a:gd name="T21" fmla="*/ 44 h 469"/>
                      <a:gd name="T22" fmla="*/ 186 w 917"/>
                      <a:gd name="T23" fmla="*/ 76 h 469"/>
                      <a:gd name="T24" fmla="*/ 201 w 917"/>
                      <a:gd name="T25" fmla="*/ 117 h 469"/>
                      <a:gd name="T26" fmla="*/ 219 w 917"/>
                      <a:gd name="T27" fmla="*/ 187 h 469"/>
                      <a:gd name="T28" fmla="*/ 234 w 917"/>
                      <a:gd name="T29" fmla="*/ 258 h 469"/>
                      <a:gd name="T30" fmla="*/ 246 w 917"/>
                      <a:gd name="T31" fmla="*/ 312 h 469"/>
                      <a:gd name="T32" fmla="*/ 260 w 917"/>
                      <a:gd name="T33" fmla="*/ 358 h 469"/>
                      <a:gd name="T34" fmla="*/ 275 w 917"/>
                      <a:gd name="T35" fmla="*/ 397 h 469"/>
                      <a:gd name="T36" fmla="*/ 291 w 917"/>
                      <a:gd name="T37" fmla="*/ 427 h 469"/>
                      <a:gd name="T38" fmla="*/ 307 w 917"/>
                      <a:gd name="T39" fmla="*/ 448 h 469"/>
                      <a:gd name="T40" fmla="*/ 323 w 917"/>
                      <a:gd name="T41" fmla="*/ 463 h 469"/>
                      <a:gd name="T42" fmla="*/ 341 w 917"/>
                      <a:gd name="T43" fmla="*/ 469 h 469"/>
                      <a:gd name="T44" fmla="*/ 358 w 917"/>
                      <a:gd name="T45" fmla="*/ 466 h 469"/>
                      <a:gd name="T46" fmla="*/ 375 w 917"/>
                      <a:gd name="T47" fmla="*/ 455 h 469"/>
                      <a:gd name="T48" fmla="*/ 392 w 917"/>
                      <a:gd name="T49" fmla="*/ 435 h 469"/>
                      <a:gd name="T50" fmla="*/ 408 w 917"/>
                      <a:gd name="T51" fmla="*/ 407 h 469"/>
                      <a:gd name="T52" fmla="*/ 424 w 917"/>
                      <a:gd name="T53" fmla="*/ 369 h 469"/>
                      <a:gd name="T54" fmla="*/ 442 w 917"/>
                      <a:gd name="T55" fmla="*/ 312 h 469"/>
                      <a:gd name="T56" fmla="*/ 459 w 917"/>
                      <a:gd name="T57" fmla="*/ 234 h 469"/>
                      <a:gd name="T58" fmla="*/ 471 w 917"/>
                      <a:gd name="T59" fmla="*/ 178 h 469"/>
                      <a:gd name="T60" fmla="*/ 484 w 917"/>
                      <a:gd name="T61" fmla="*/ 128 h 469"/>
                      <a:gd name="T62" fmla="*/ 498 w 917"/>
                      <a:gd name="T63" fmla="*/ 87 h 469"/>
                      <a:gd name="T64" fmla="*/ 514 w 917"/>
                      <a:gd name="T65" fmla="*/ 54 h 469"/>
                      <a:gd name="T66" fmla="*/ 530 w 917"/>
                      <a:gd name="T67" fmla="*/ 28 h 469"/>
                      <a:gd name="T68" fmla="*/ 546 w 917"/>
                      <a:gd name="T69" fmla="*/ 10 h 469"/>
                      <a:gd name="T70" fmla="*/ 563 w 917"/>
                      <a:gd name="T71" fmla="*/ 2 h 469"/>
                      <a:gd name="T72" fmla="*/ 580 w 917"/>
                      <a:gd name="T73" fmla="*/ 1 h 469"/>
                      <a:gd name="T74" fmla="*/ 598 w 917"/>
                      <a:gd name="T75" fmla="*/ 8 h 469"/>
                      <a:gd name="T76" fmla="*/ 615 w 917"/>
                      <a:gd name="T77" fmla="*/ 25 h 469"/>
                      <a:gd name="T78" fmla="*/ 631 w 917"/>
                      <a:gd name="T79" fmla="*/ 50 h 469"/>
                      <a:gd name="T80" fmla="*/ 647 w 917"/>
                      <a:gd name="T81" fmla="*/ 84 h 469"/>
                      <a:gd name="T82" fmla="*/ 663 w 917"/>
                      <a:gd name="T83" fmla="*/ 130 h 469"/>
                      <a:gd name="T84" fmla="*/ 682 w 917"/>
                      <a:gd name="T85" fmla="*/ 202 h 469"/>
                      <a:gd name="T86" fmla="*/ 696 w 917"/>
                      <a:gd name="T87" fmla="*/ 270 h 469"/>
                      <a:gd name="T88" fmla="*/ 708 w 917"/>
                      <a:gd name="T89" fmla="*/ 322 h 469"/>
                      <a:gd name="T90" fmla="*/ 722 w 917"/>
                      <a:gd name="T91" fmla="*/ 367 h 469"/>
                      <a:gd name="T92" fmla="*/ 737 w 917"/>
                      <a:gd name="T93" fmla="*/ 403 h 469"/>
                      <a:gd name="T94" fmla="*/ 752 w 917"/>
                      <a:gd name="T95" fmla="*/ 432 h 469"/>
                      <a:gd name="T96" fmla="*/ 770 w 917"/>
                      <a:gd name="T97" fmla="*/ 453 h 469"/>
                      <a:gd name="T98" fmla="*/ 786 w 917"/>
                      <a:gd name="T99" fmla="*/ 465 h 469"/>
                      <a:gd name="T100" fmla="*/ 803 w 917"/>
                      <a:gd name="T101" fmla="*/ 469 h 469"/>
                      <a:gd name="T102" fmla="*/ 820 w 917"/>
                      <a:gd name="T103" fmla="*/ 465 h 469"/>
                      <a:gd name="T104" fmla="*/ 838 w 917"/>
                      <a:gd name="T105" fmla="*/ 451 h 469"/>
                      <a:gd name="T106" fmla="*/ 855 w 917"/>
                      <a:gd name="T107" fmla="*/ 430 h 469"/>
                      <a:gd name="T108" fmla="*/ 871 w 917"/>
                      <a:gd name="T109" fmla="*/ 400 h 469"/>
                      <a:gd name="T110" fmla="*/ 886 w 917"/>
                      <a:gd name="T111" fmla="*/ 361 h 469"/>
                      <a:gd name="T112" fmla="*/ 904 w 917"/>
                      <a:gd name="T113" fmla="*/ 29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7" h="469">
                        <a:moveTo>
                          <a:pt x="0" y="234"/>
                        </a:moveTo>
                        <a:lnTo>
                          <a:pt x="3" y="222"/>
                        </a:lnTo>
                        <a:lnTo>
                          <a:pt x="5" y="211"/>
                        </a:lnTo>
                        <a:lnTo>
                          <a:pt x="7" y="199"/>
                        </a:lnTo>
                        <a:lnTo>
                          <a:pt x="10" y="188"/>
                        </a:lnTo>
                        <a:lnTo>
                          <a:pt x="12" y="178"/>
                        </a:lnTo>
                        <a:lnTo>
                          <a:pt x="15" y="167"/>
                        </a:lnTo>
                        <a:lnTo>
                          <a:pt x="17" y="157"/>
                        </a:lnTo>
                        <a:lnTo>
                          <a:pt x="20" y="148"/>
                        </a:lnTo>
                        <a:lnTo>
                          <a:pt x="22" y="137"/>
                        </a:lnTo>
                        <a:lnTo>
                          <a:pt x="25" y="128"/>
                        </a:lnTo>
                        <a:lnTo>
                          <a:pt x="28" y="120"/>
                        </a:lnTo>
                        <a:lnTo>
                          <a:pt x="31" y="110"/>
                        </a:lnTo>
                        <a:lnTo>
                          <a:pt x="34" y="102"/>
                        </a:lnTo>
                        <a:lnTo>
                          <a:pt x="36" y="95"/>
                        </a:lnTo>
                        <a:lnTo>
                          <a:pt x="39" y="87"/>
                        </a:lnTo>
                        <a:lnTo>
                          <a:pt x="42" y="79"/>
                        </a:lnTo>
                        <a:lnTo>
                          <a:pt x="45" y="72"/>
                        </a:lnTo>
                        <a:lnTo>
                          <a:pt x="48" y="66"/>
                        </a:lnTo>
                        <a:lnTo>
                          <a:pt x="51" y="60"/>
                        </a:lnTo>
                        <a:lnTo>
                          <a:pt x="55" y="54"/>
                        </a:lnTo>
                        <a:lnTo>
                          <a:pt x="58" y="47"/>
                        </a:lnTo>
                        <a:lnTo>
                          <a:pt x="61" y="42"/>
                        </a:lnTo>
                        <a:lnTo>
                          <a:pt x="64" y="37"/>
                        </a:lnTo>
                        <a:lnTo>
                          <a:pt x="67" y="33"/>
                        </a:lnTo>
                        <a:lnTo>
                          <a:pt x="70" y="28"/>
                        </a:lnTo>
                        <a:lnTo>
                          <a:pt x="74" y="24"/>
                        </a:lnTo>
                        <a:lnTo>
                          <a:pt x="77" y="21"/>
                        </a:lnTo>
                        <a:lnTo>
                          <a:pt x="80" y="16"/>
                        </a:lnTo>
                        <a:lnTo>
                          <a:pt x="85" y="13"/>
                        </a:lnTo>
                        <a:lnTo>
                          <a:pt x="88" y="10"/>
                        </a:lnTo>
                        <a:lnTo>
                          <a:pt x="91" y="8"/>
                        </a:lnTo>
                        <a:lnTo>
                          <a:pt x="95" y="6"/>
                        </a:lnTo>
                        <a:lnTo>
                          <a:pt x="98" y="4"/>
                        </a:lnTo>
                        <a:lnTo>
                          <a:pt x="101" y="3"/>
                        </a:lnTo>
                        <a:lnTo>
                          <a:pt x="105" y="2"/>
                        </a:lnTo>
                        <a:lnTo>
                          <a:pt x="108" y="1"/>
                        </a:lnTo>
                        <a:lnTo>
                          <a:pt x="112" y="0"/>
                        </a:lnTo>
                        <a:lnTo>
                          <a:pt x="115" y="0"/>
                        </a:lnTo>
                        <a:lnTo>
                          <a:pt x="118" y="0"/>
                        </a:lnTo>
                        <a:lnTo>
                          <a:pt x="122" y="1"/>
                        </a:lnTo>
                        <a:lnTo>
                          <a:pt x="125" y="2"/>
                        </a:lnTo>
                        <a:lnTo>
                          <a:pt x="129" y="3"/>
                        </a:lnTo>
                        <a:lnTo>
                          <a:pt x="132" y="4"/>
                        </a:lnTo>
                        <a:lnTo>
                          <a:pt x="135" y="6"/>
                        </a:lnTo>
                        <a:lnTo>
                          <a:pt x="139" y="8"/>
                        </a:lnTo>
                        <a:lnTo>
                          <a:pt x="142" y="11"/>
                        </a:lnTo>
                        <a:lnTo>
                          <a:pt x="146" y="14"/>
                        </a:lnTo>
                        <a:lnTo>
                          <a:pt x="149" y="17"/>
                        </a:lnTo>
                        <a:lnTo>
                          <a:pt x="152" y="21"/>
                        </a:lnTo>
                        <a:lnTo>
                          <a:pt x="156" y="25"/>
                        </a:lnTo>
                        <a:lnTo>
                          <a:pt x="159" y="29"/>
                        </a:lnTo>
                        <a:lnTo>
                          <a:pt x="162" y="34"/>
                        </a:lnTo>
                        <a:lnTo>
                          <a:pt x="165" y="39"/>
                        </a:lnTo>
                        <a:lnTo>
                          <a:pt x="170" y="44"/>
                        </a:lnTo>
                        <a:lnTo>
                          <a:pt x="173" y="50"/>
                        </a:lnTo>
                        <a:lnTo>
                          <a:pt x="176" y="56"/>
                        </a:lnTo>
                        <a:lnTo>
                          <a:pt x="179" y="62"/>
                        </a:lnTo>
                        <a:lnTo>
                          <a:pt x="182" y="69"/>
                        </a:lnTo>
                        <a:lnTo>
                          <a:pt x="186" y="76"/>
                        </a:lnTo>
                        <a:lnTo>
                          <a:pt x="189" y="84"/>
                        </a:lnTo>
                        <a:lnTo>
                          <a:pt x="192" y="92"/>
                        </a:lnTo>
                        <a:lnTo>
                          <a:pt x="195" y="100"/>
                        </a:lnTo>
                        <a:lnTo>
                          <a:pt x="198" y="108"/>
                        </a:lnTo>
                        <a:lnTo>
                          <a:pt x="201" y="117"/>
                        </a:lnTo>
                        <a:lnTo>
                          <a:pt x="205" y="130"/>
                        </a:lnTo>
                        <a:lnTo>
                          <a:pt x="209" y="144"/>
                        </a:lnTo>
                        <a:lnTo>
                          <a:pt x="212" y="157"/>
                        </a:lnTo>
                        <a:lnTo>
                          <a:pt x="216" y="171"/>
                        </a:lnTo>
                        <a:lnTo>
                          <a:pt x="219" y="187"/>
                        </a:lnTo>
                        <a:lnTo>
                          <a:pt x="223" y="202"/>
                        </a:lnTo>
                        <a:lnTo>
                          <a:pt x="226" y="218"/>
                        </a:lnTo>
                        <a:lnTo>
                          <a:pt x="229" y="234"/>
                        </a:lnTo>
                        <a:lnTo>
                          <a:pt x="231" y="247"/>
                        </a:lnTo>
                        <a:lnTo>
                          <a:pt x="234" y="258"/>
                        </a:lnTo>
                        <a:lnTo>
                          <a:pt x="236" y="270"/>
                        </a:lnTo>
                        <a:lnTo>
                          <a:pt x="238" y="281"/>
                        </a:lnTo>
                        <a:lnTo>
                          <a:pt x="241" y="291"/>
                        </a:lnTo>
                        <a:lnTo>
                          <a:pt x="243" y="302"/>
                        </a:lnTo>
                        <a:lnTo>
                          <a:pt x="246" y="312"/>
                        </a:lnTo>
                        <a:lnTo>
                          <a:pt x="248" y="322"/>
                        </a:lnTo>
                        <a:lnTo>
                          <a:pt x="252" y="332"/>
                        </a:lnTo>
                        <a:lnTo>
                          <a:pt x="255" y="341"/>
                        </a:lnTo>
                        <a:lnTo>
                          <a:pt x="258" y="349"/>
                        </a:lnTo>
                        <a:lnTo>
                          <a:pt x="260" y="358"/>
                        </a:lnTo>
                        <a:lnTo>
                          <a:pt x="263" y="367"/>
                        </a:lnTo>
                        <a:lnTo>
                          <a:pt x="266" y="374"/>
                        </a:lnTo>
                        <a:lnTo>
                          <a:pt x="269" y="382"/>
                        </a:lnTo>
                        <a:lnTo>
                          <a:pt x="272" y="389"/>
                        </a:lnTo>
                        <a:lnTo>
                          <a:pt x="275" y="397"/>
                        </a:lnTo>
                        <a:lnTo>
                          <a:pt x="278" y="403"/>
                        </a:lnTo>
                        <a:lnTo>
                          <a:pt x="281" y="409"/>
                        </a:lnTo>
                        <a:lnTo>
                          <a:pt x="284" y="415"/>
                        </a:lnTo>
                        <a:lnTo>
                          <a:pt x="287" y="422"/>
                        </a:lnTo>
                        <a:lnTo>
                          <a:pt x="291" y="427"/>
                        </a:lnTo>
                        <a:lnTo>
                          <a:pt x="294" y="432"/>
                        </a:lnTo>
                        <a:lnTo>
                          <a:pt x="297" y="437"/>
                        </a:lnTo>
                        <a:lnTo>
                          <a:pt x="300" y="441"/>
                        </a:lnTo>
                        <a:lnTo>
                          <a:pt x="303" y="445"/>
                        </a:lnTo>
                        <a:lnTo>
                          <a:pt x="307" y="448"/>
                        </a:lnTo>
                        <a:lnTo>
                          <a:pt x="310" y="453"/>
                        </a:lnTo>
                        <a:lnTo>
                          <a:pt x="313" y="456"/>
                        </a:lnTo>
                        <a:lnTo>
                          <a:pt x="317" y="459"/>
                        </a:lnTo>
                        <a:lnTo>
                          <a:pt x="320" y="461"/>
                        </a:lnTo>
                        <a:lnTo>
                          <a:pt x="323" y="463"/>
                        </a:lnTo>
                        <a:lnTo>
                          <a:pt x="327" y="465"/>
                        </a:lnTo>
                        <a:lnTo>
                          <a:pt x="330" y="466"/>
                        </a:lnTo>
                        <a:lnTo>
                          <a:pt x="335" y="467"/>
                        </a:lnTo>
                        <a:lnTo>
                          <a:pt x="338" y="468"/>
                        </a:lnTo>
                        <a:lnTo>
                          <a:pt x="341" y="469"/>
                        </a:lnTo>
                        <a:lnTo>
                          <a:pt x="345" y="469"/>
                        </a:lnTo>
                        <a:lnTo>
                          <a:pt x="348" y="469"/>
                        </a:lnTo>
                        <a:lnTo>
                          <a:pt x="352" y="468"/>
                        </a:lnTo>
                        <a:lnTo>
                          <a:pt x="355" y="467"/>
                        </a:lnTo>
                        <a:lnTo>
                          <a:pt x="358" y="466"/>
                        </a:lnTo>
                        <a:lnTo>
                          <a:pt x="362" y="465"/>
                        </a:lnTo>
                        <a:lnTo>
                          <a:pt x="365" y="463"/>
                        </a:lnTo>
                        <a:lnTo>
                          <a:pt x="369" y="461"/>
                        </a:lnTo>
                        <a:lnTo>
                          <a:pt x="372" y="458"/>
                        </a:lnTo>
                        <a:lnTo>
                          <a:pt x="375" y="455"/>
                        </a:lnTo>
                        <a:lnTo>
                          <a:pt x="379" y="451"/>
                        </a:lnTo>
                        <a:lnTo>
                          <a:pt x="382" y="448"/>
                        </a:lnTo>
                        <a:lnTo>
                          <a:pt x="385" y="444"/>
                        </a:lnTo>
                        <a:lnTo>
                          <a:pt x="389" y="440"/>
                        </a:lnTo>
                        <a:lnTo>
                          <a:pt x="392" y="435"/>
                        </a:lnTo>
                        <a:lnTo>
                          <a:pt x="395" y="430"/>
                        </a:lnTo>
                        <a:lnTo>
                          <a:pt x="398" y="425"/>
                        </a:lnTo>
                        <a:lnTo>
                          <a:pt x="402" y="419"/>
                        </a:lnTo>
                        <a:lnTo>
                          <a:pt x="405" y="413"/>
                        </a:lnTo>
                        <a:lnTo>
                          <a:pt x="408" y="407"/>
                        </a:lnTo>
                        <a:lnTo>
                          <a:pt x="411" y="400"/>
                        </a:lnTo>
                        <a:lnTo>
                          <a:pt x="414" y="393"/>
                        </a:lnTo>
                        <a:lnTo>
                          <a:pt x="417" y="385"/>
                        </a:lnTo>
                        <a:lnTo>
                          <a:pt x="421" y="377"/>
                        </a:lnTo>
                        <a:lnTo>
                          <a:pt x="424" y="369"/>
                        </a:lnTo>
                        <a:lnTo>
                          <a:pt x="427" y="361"/>
                        </a:lnTo>
                        <a:lnTo>
                          <a:pt x="430" y="351"/>
                        </a:lnTo>
                        <a:lnTo>
                          <a:pt x="434" y="339"/>
                        </a:lnTo>
                        <a:lnTo>
                          <a:pt x="438" y="325"/>
                        </a:lnTo>
                        <a:lnTo>
                          <a:pt x="442" y="312"/>
                        </a:lnTo>
                        <a:lnTo>
                          <a:pt x="446" y="298"/>
                        </a:lnTo>
                        <a:lnTo>
                          <a:pt x="449" y="282"/>
                        </a:lnTo>
                        <a:lnTo>
                          <a:pt x="453" y="267"/>
                        </a:lnTo>
                        <a:lnTo>
                          <a:pt x="456" y="251"/>
                        </a:lnTo>
                        <a:lnTo>
                          <a:pt x="459" y="234"/>
                        </a:lnTo>
                        <a:lnTo>
                          <a:pt x="461" y="222"/>
                        </a:lnTo>
                        <a:lnTo>
                          <a:pt x="463" y="211"/>
                        </a:lnTo>
                        <a:lnTo>
                          <a:pt x="466" y="199"/>
                        </a:lnTo>
                        <a:lnTo>
                          <a:pt x="468" y="188"/>
                        </a:lnTo>
                        <a:lnTo>
                          <a:pt x="471" y="178"/>
                        </a:lnTo>
                        <a:lnTo>
                          <a:pt x="473" y="167"/>
                        </a:lnTo>
                        <a:lnTo>
                          <a:pt x="476" y="157"/>
                        </a:lnTo>
                        <a:lnTo>
                          <a:pt x="478" y="148"/>
                        </a:lnTo>
                        <a:lnTo>
                          <a:pt x="481" y="137"/>
                        </a:lnTo>
                        <a:lnTo>
                          <a:pt x="484" y="128"/>
                        </a:lnTo>
                        <a:lnTo>
                          <a:pt x="486" y="120"/>
                        </a:lnTo>
                        <a:lnTo>
                          <a:pt x="489" y="110"/>
                        </a:lnTo>
                        <a:lnTo>
                          <a:pt x="492" y="102"/>
                        </a:lnTo>
                        <a:lnTo>
                          <a:pt x="495" y="95"/>
                        </a:lnTo>
                        <a:lnTo>
                          <a:pt x="498" y="87"/>
                        </a:lnTo>
                        <a:lnTo>
                          <a:pt x="502" y="79"/>
                        </a:lnTo>
                        <a:lnTo>
                          <a:pt x="505" y="72"/>
                        </a:lnTo>
                        <a:lnTo>
                          <a:pt x="508" y="66"/>
                        </a:lnTo>
                        <a:lnTo>
                          <a:pt x="511" y="60"/>
                        </a:lnTo>
                        <a:lnTo>
                          <a:pt x="514" y="54"/>
                        </a:lnTo>
                        <a:lnTo>
                          <a:pt x="517" y="47"/>
                        </a:lnTo>
                        <a:lnTo>
                          <a:pt x="520" y="42"/>
                        </a:lnTo>
                        <a:lnTo>
                          <a:pt x="524" y="37"/>
                        </a:lnTo>
                        <a:lnTo>
                          <a:pt x="527" y="33"/>
                        </a:lnTo>
                        <a:lnTo>
                          <a:pt x="530" y="28"/>
                        </a:lnTo>
                        <a:lnTo>
                          <a:pt x="533" y="24"/>
                        </a:lnTo>
                        <a:lnTo>
                          <a:pt x="537" y="21"/>
                        </a:lnTo>
                        <a:lnTo>
                          <a:pt x="540" y="16"/>
                        </a:lnTo>
                        <a:lnTo>
                          <a:pt x="543" y="13"/>
                        </a:lnTo>
                        <a:lnTo>
                          <a:pt x="546" y="10"/>
                        </a:lnTo>
                        <a:lnTo>
                          <a:pt x="550" y="8"/>
                        </a:lnTo>
                        <a:lnTo>
                          <a:pt x="553" y="6"/>
                        </a:lnTo>
                        <a:lnTo>
                          <a:pt x="557" y="4"/>
                        </a:lnTo>
                        <a:lnTo>
                          <a:pt x="560" y="3"/>
                        </a:lnTo>
                        <a:lnTo>
                          <a:pt x="563" y="2"/>
                        </a:lnTo>
                        <a:lnTo>
                          <a:pt x="567" y="1"/>
                        </a:lnTo>
                        <a:lnTo>
                          <a:pt x="570" y="0"/>
                        </a:lnTo>
                        <a:lnTo>
                          <a:pt x="573" y="0"/>
                        </a:lnTo>
                        <a:lnTo>
                          <a:pt x="577" y="0"/>
                        </a:lnTo>
                        <a:lnTo>
                          <a:pt x="580" y="1"/>
                        </a:lnTo>
                        <a:lnTo>
                          <a:pt x="584" y="2"/>
                        </a:lnTo>
                        <a:lnTo>
                          <a:pt x="588" y="3"/>
                        </a:lnTo>
                        <a:lnTo>
                          <a:pt x="591" y="4"/>
                        </a:lnTo>
                        <a:lnTo>
                          <a:pt x="595" y="6"/>
                        </a:lnTo>
                        <a:lnTo>
                          <a:pt x="598" y="8"/>
                        </a:lnTo>
                        <a:lnTo>
                          <a:pt x="602" y="11"/>
                        </a:lnTo>
                        <a:lnTo>
                          <a:pt x="605" y="14"/>
                        </a:lnTo>
                        <a:lnTo>
                          <a:pt x="608" y="17"/>
                        </a:lnTo>
                        <a:lnTo>
                          <a:pt x="612" y="21"/>
                        </a:lnTo>
                        <a:lnTo>
                          <a:pt x="615" y="25"/>
                        </a:lnTo>
                        <a:lnTo>
                          <a:pt x="618" y="29"/>
                        </a:lnTo>
                        <a:lnTo>
                          <a:pt x="622" y="34"/>
                        </a:lnTo>
                        <a:lnTo>
                          <a:pt x="625" y="39"/>
                        </a:lnTo>
                        <a:lnTo>
                          <a:pt x="628" y="44"/>
                        </a:lnTo>
                        <a:lnTo>
                          <a:pt x="631" y="50"/>
                        </a:lnTo>
                        <a:lnTo>
                          <a:pt x="635" y="56"/>
                        </a:lnTo>
                        <a:lnTo>
                          <a:pt x="638" y="62"/>
                        </a:lnTo>
                        <a:lnTo>
                          <a:pt x="641" y="69"/>
                        </a:lnTo>
                        <a:lnTo>
                          <a:pt x="644" y="76"/>
                        </a:lnTo>
                        <a:lnTo>
                          <a:pt x="647" y="84"/>
                        </a:lnTo>
                        <a:lnTo>
                          <a:pt x="650" y="92"/>
                        </a:lnTo>
                        <a:lnTo>
                          <a:pt x="653" y="100"/>
                        </a:lnTo>
                        <a:lnTo>
                          <a:pt x="656" y="108"/>
                        </a:lnTo>
                        <a:lnTo>
                          <a:pt x="659" y="117"/>
                        </a:lnTo>
                        <a:lnTo>
                          <a:pt x="663" y="130"/>
                        </a:lnTo>
                        <a:lnTo>
                          <a:pt x="667" y="144"/>
                        </a:lnTo>
                        <a:lnTo>
                          <a:pt x="672" y="157"/>
                        </a:lnTo>
                        <a:lnTo>
                          <a:pt x="675" y="171"/>
                        </a:lnTo>
                        <a:lnTo>
                          <a:pt x="679" y="187"/>
                        </a:lnTo>
                        <a:lnTo>
                          <a:pt x="682" y="202"/>
                        </a:lnTo>
                        <a:lnTo>
                          <a:pt x="686" y="218"/>
                        </a:lnTo>
                        <a:lnTo>
                          <a:pt x="689" y="234"/>
                        </a:lnTo>
                        <a:lnTo>
                          <a:pt x="691" y="247"/>
                        </a:lnTo>
                        <a:lnTo>
                          <a:pt x="693" y="258"/>
                        </a:lnTo>
                        <a:lnTo>
                          <a:pt x="696" y="270"/>
                        </a:lnTo>
                        <a:lnTo>
                          <a:pt x="698" y="281"/>
                        </a:lnTo>
                        <a:lnTo>
                          <a:pt x="700" y="291"/>
                        </a:lnTo>
                        <a:lnTo>
                          <a:pt x="703" y="302"/>
                        </a:lnTo>
                        <a:lnTo>
                          <a:pt x="705" y="312"/>
                        </a:lnTo>
                        <a:lnTo>
                          <a:pt x="708" y="322"/>
                        </a:lnTo>
                        <a:lnTo>
                          <a:pt x="711" y="332"/>
                        </a:lnTo>
                        <a:lnTo>
                          <a:pt x="713" y="341"/>
                        </a:lnTo>
                        <a:lnTo>
                          <a:pt x="716" y="349"/>
                        </a:lnTo>
                        <a:lnTo>
                          <a:pt x="719" y="358"/>
                        </a:lnTo>
                        <a:lnTo>
                          <a:pt x="722" y="367"/>
                        </a:lnTo>
                        <a:lnTo>
                          <a:pt x="725" y="374"/>
                        </a:lnTo>
                        <a:lnTo>
                          <a:pt x="728" y="382"/>
                        </a:lnTo>
                        <a:lnTo>
                          <a:pt x="731" y="389"/>
                        </a:lnTo>
                        <a:lnTo>
                          <a:pt x="734" y="397"/>
                        </a:lnTo>
                        <a:lnTo>
                          <a:pt x="737" y="403"/>
                        </a:lnTo>
                        <a:lnTo>
                          <a:pt x="740" y="409"/>
                        </a:lnTo>
                        <a:lnTo>
                          <a:pt x="743" y="415"/>
                        </a:lnTo>
                        <a:lnTo>
                          <a:pt x="746" y="422"/>
                        </a:lnTo>
                        <a:lnTo>
                          <a:pt x="749" y="427"/>
                        </a:lnTo>
                        <a:lnTo>
                          <a:pt x="752" y="432"/>
                        </a:lnTo>
                        <a:lnTo>
                          <a:pt x="756" y="437"/>
                        </a:lnTo>
                        <a:lnTo>
                          <a:pt x="760" y="441"/>
                        </a:lnTo>
                        <a:lnTo>
                          <a:pt x="763" y="445"/>
                        </a:lnTo>
                        <a:lnTo>
                          <a:pt x="766" y="448"/>
                        </a:lnTo>
                        <a:lnTo>
                          <a:pt x="770" y="453"/>
                        </a:lnTo>
                        <a:lnTo>
                          <a:pt x="773" y="456"/>
                        </a:lnTo>
                        <a:lnTo>
                          <a:pt x="776" y="459"/>
                        </a:lnTo>
                        <a:lnTo>
                          <a:pt x="780" y="461"/>
                        </a:lnTo>
                        <a:lnTo>
                          <a:pt x="783" y="463"/>
                        </a:lnTo>
                        <a:lnTo>
                          <a:pt x="786" y="465"/>
                        </a:lnTo>
                        <a:lnTo>
                          <a:pt x="790" y="466"/>
                        </a:lnTo>
                        <a:lnTo>
                          <a:pt x="793" y="467"/>
                        </a:lnTo>
                        <a:lnTo>
                          <a:pt x="796" y="468"/>
                        </a:lnTo>
                        <a:lnTo>
                          <a:pt x="800" y="469"/>
                        </a:lnTo>
                        <a:lnTo>
                          <a:pt x="803" y="469"/>
                        </a:lnTo>
                        <a:lnTo>
                          <a:pt x="807" y="469"/>
                        </a:lnTo>
                        <a:lnTo>
                          <a:pt x="810" y="468"/>
                        </a:lnTo>
                        <a:lnTo>
                          <a:pt x="813" y="467"/>
                        </a:lnTo>
                        <a:lnTo>
                          <a:pt x="817" y="466"/>
                        </a:lnTo>
                        <a:lnTo>
                          <a:pt x="820" y="465"/>
                        </a:lnTo>
                        <a:lnTo>
                          <a:pt x="824" y="463"/>
                        </a:lnTo>
                        <a:lnTo>
                          <a:pt x="827" y="461"/>
                        </a:lnTo>
                        <a:lnTo>
                          <a:pt x="830" y="458"/>
                        </a:lnTo>
                        <a:lnTo>
                          <a:pt x="834" y="455"/>
                        </a:lnTo>
                        <a:lnTo>
                          <a:pt x="838" y="451"/>
                        </a:lnTo>
                        <a:lnTo>
                          <a:pt x="841" y="448"/>
                        </a:lnTo>
                        <a:lnTo>
                          <a:pt x="845" y="444"/>
                        </a:lnTo>
                        <a:lnTo>
                          <a:pt x="848" y="440"/>
                        </a:lnTo>
                        <a:lnTo>
                          <a:pt x="851" y="435"/>
                        </a:lnTo>
                        <a:lnTo>
                          <a:pt x="855" y="430"/>
                        </a:lnTo>
                        <a:lnTo>
                          <a:pt x="858" y="425"/>
                        </a:lnTo>
                        <a:lnTo>
                          <a:pt x="861" y="419"/>
                        </a:lnTo>
                        <a:lnTo>
                          <a:pt x="864" y="413"/>
                        </a:lnTo>
                        <a:lnTo>
                          <a:pt x="867" y="407"/>
                        </a:lnTo>
                        <a:lnTo>
                          <a:pt x="871" y="400"/>
                        </a:lnTo>
                        <a:lnTo>
                          <a:pt x="874" y="393"/>
                        </a:lnTo>
                        <a:lnTo>
                          <a:pt x="877" y="385"/>
                        </a:lnTo>
                        <a:lnTo>
                          <a:pt x="880" y="377"/>
                        </a:lnTo>
                        <a:lnTo>
                          <a:pt x="883" y="369"/>
                        </a:lnTo>
                        <a:lnTo>
                          <a:pt x="886" y="361"/>
                        </a:lnTo>
                        <a:lnTo>
                          <a:pt x="889" y="351"/>
                        </a:lnTo>
                        <a:lnTo>
                          <a:pt x="893" y="339"/>
                        </a:lnTo>
                        <a:lnTo>
                          <a:pt x="897" y="325"/>
                        </a:lnTo>
                        <a:lnTo>
                          <a:pt x="901" y="312"/>
                        </a:lnTo>
                        <a:lnTo>
                          <a:pt x="904" y="298"/>
                        </a:lnTo>
                        <a:lnTo>
                          <a:pt x="908" y="282"/>
                        </a:lnTo>
                        <a:lnTo>
                          <a:pt x="911" y="267"/>
                        </a:lnTo>
                        <a:lnTo>
                          <a:pt x="914" y="251"/>
                        </a:lnTo>
                        <a:lnTo>
                          <a:pt x="917" y="234"/>
                        </a:lnTo>
                      </a:path>
                    </a:pathLst>
                  </a:custGeom>
                  <a:noFill/>
                  <a:ln w="6350" cmpd="sng">
                    <a:solidFill>
                      <a:srgbClr val="FF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226989" name="Line 237"/>
                  <p:cNvSpPr>
                    <a:spLocks noChangeShapeType="1"/>
                  </p:cNvSpPr>
                  <p:nvPr/>
                </p:nvSpPr>
                <p:spPr bwMode="auto">
                  <a:xfrm>
                    <a:off x="1813" y="4904"/>
                    <a:ext cx="44" cy="1"/>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226990" name="Line 238"/>
                  <p:cNvSpPr>
                    <a:spLocks noChangeShapeType="1"/>
                  </p:cNvSpPr>
                  <p:nvPr/>
                </p:nvSpPr>
                <p:spPr bwMode="auto">
                  <a:xfrm>
                    <a:off x="1988" y="4904"/>
                    <a:ext cx="44" cy="1"/>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grpSp>
          <p:nvGrpSpPr>
            <p:cNvPr id="1226991" name="Group 239"/>
            <p:cNvGrpSpPr>
              <a:grpSpLocks/>
            </p:cNvGrpSpPr>
            <p:nvPr/>
          </p:nvGrpSpPr>
          <p:grpSpPr bwMode="auto">
            <a:xfrm flipH="1">
              <a:off x="3751" y="3020"/>
              <a:ext cx="279" cy="520"/>
              <a:chOff x="2688" y="5352"/>
              <a:chExt cx="510" cy="952"/>
            </a:xfrm>
          </p:grpSpPr>
          <p:grpSp>
            <p:nvGrpSpPr>
              <p:cNvPr id="1226992" name="Group 240"/>
              <p:cNvGrpSpPr>
                <a:grpSpLocks/>
              </p:cNvGrpSpPr>
              <p:nvPr/>
            </p:nvGrpSpPr>
            <p:grpSpPr bwMode="auto">
              <a:xfrm flipH="1">
                <a:off x="2688" y="5352"/>
                <a:ext cx="510" cy="952"/>
                <a:chOff x="5628" y="9905"/>
                <a:chExt cx="1425" cy="2850"/>
              </a:xfrm>
            </p:grpSpPr>
            <p:sp>
              <p:nvSpPr>
                <p:cNvPr id="1226993" name="Freeform 241"/>
                <p:cNvSpPr>
                  <a:spLocks/>
                </p:cNvSpPr>
                <p:nvPr/>
              </p:nvSpPr>
              <p:spPr bwMode="auto">
                <a:xfrm>
                  <a:off x="5628" y="9905"/>
                  <a:ext cx="1425" cy="2850"/>
                </a:xfrm>
                <a:custGeom>
                  <a:avLst/>
                  <a:gdLst>
                    <a:gd name="T0" fmla="*/ 0 w 1425"/>
                    <a:gd name="T1" fmla="*/ 285 h 2850"/>
                    <a:gd name="T2" fmla="*/ 435 w 1425"/>
                    <a:gd name="T3" fmla="*/ 0 h 2850"/>
                    <a:gd name="T4" fmla="*/ 705 w 1425"/>
                    <a:gd name="T5" fmla="*/ 0 h 2850"/>
                    <a:gd name="T6" fmla="*/ 1425 w 1425"/>
                    <a:gd name="T7" fmla="*/ 0 h 2850"/>
                    <a:gd name="T8" fmla="*/ 1425 w 1425"/>
                    <a:gd name="T9" fmla="*/ 1530 h 2850"/>
                    <a:gd name="T10" fmla="*/ 1425 w 1425"/>
                    <a:gd name="T11" fmla="*/ 2565 h 2850"/>
                    <a:gd name="T12" fmla="*/ 1005 w 1425"/>
                    <a:gd name="T13" fmla="*/ 2850 h 2850"/>
                    <a:gd name="T14" fmla="*/ 690 w 1425"/>
                    <a:gd name="T15" fmla="*/ 2850 h 2850"/>
                    <a:gd name="T16" fmla="*/ 0 w 1425"/>
                    <a:gd name="T17" fmla="*/ 2850 h 2850"/>
                    <a:gd name="T18" fmla="*/ 0 w 1425"/>
                    <a:gd name="T19" fmla="*/ 1515 h 2850"/>
                    <a:gd name="T20" fmla="*/ 0 w 1425"/>
                    <a:gd name="T21" fmla="*/ 285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5" h="2850">
                      <a:moveTo>
                        <a:pt x="0" y="285"/>
                      </a:moveTo>
                      <a:lnTo>
                        <a:pt x="435" y="0"/>
                      </a:lnTo>
                      <a:lnTo>
                        <a:pt x="705" y="0"/>
                      </a:lnTo>
                      <a:lnTo>
                        <a:pt x="1425" y="0"/>
                      </a:lnTo>
                      <a:lnTo>
                        <a:pt x="1425" y="1530"/>
                      </a:lnTo>
                      <a:lnTo>
                        <a:pt x="1425" y="2565"/>
                      </a:lnTo>
                      <a:lnTo>
                        <a:pt x="1005" y="2850"/>
                      </a:lnTo>
                      <a:lnTo>
                        <a:pt x="690" y="2850"/>
                      </a:lnTo>
                      <a:lnTo>
                        <a:pt x="0" y="2850"/>
                      </a:lnTo>
                      <a:lnTo>
                        <a:pt x="0" y="1515"/>
                      </a:lnTo>
                      <a:lnTo>
                        <a:pt x="0" y="285"/>
                      </a:lnTo>
                      <a:close/>
                    </a:path>
                  </a:pathLst>
                </a:custGeom>
                <a:solidFill>
                  <a:srgbClr val="FFFFFF"/>
                </a:solidFill>
                <a:ln>
                  <a:noFill/>
                </a:ln>
                <a:effectLst/>
                <a:extLst>
                  <a:ext uri="{91240B29-F687-4F45-9708-019B960494DF}">
                    <a14:hiddenLine xmlns:a14="http://schemas.microsoft.com/office/drawing/2010/main" w="158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94" name="Freeform 242"/>
                <p:cNvSpPr>
                  <a:spLocks noEditPoints="1"/>
                </p:cNvSpPr>
                <p:nvPr/>
              </p:nvSpPr>
              <p:spPr bwMode="auto">
                <a:xfrm>
                  <a:off x="5628" y="9905"/>
                  <a:ext cx="1425" cy="2850"/>
                </a:xfrm>
                <a:custGeom>
                  <a:avLst/>
                  <a:gdLst>
                    <a:gd name="T0" fmla="*/ 0 w 1425"/>
                    <a:gd name="T1" fmla="*/ 285 h 2850"/>
                    <a:gd name="T2" fmla="*/ 0 w 1425"/>
                    <a:gd name="T3" fmla="*/ 285 h 2850"/>
                    <a:gd name="T4" fmla="*/ 975 w 1425"/>
                    <a:gd name="T5" fmla="*/ 285 h 2850"/>
                    <a:gd name="T6" fmla="*/ 1425 w 1425"/>
                    <a:gd name="T7" fmla="*/ 0 h 2850"/>
                    <a:gd name="T8" fmla="*/ 0 w 1425"/>
                    <a:gd name="T9" fmla="*/ 285 h 2850"/>
                    <a:gd name="T10" fmla="*/ 0 w 1425"/>
                    <a:gd name="T11" fmla="*/ 285 h 2850"/>
                    <a:gd name="T12" fmla="*/ 975 w 1425"/>
                    <a:gd name="T13" fmla="*/ 285 h 2850"/>
                    <a:gd name="T14" fmla="*/ 975 w 1425"/>
                    <a:gd name="T15" fmla="*/ 705 h 2850"/>
                    <a:gd name="T16" fmla="*/ 975 w 1425"/>
                    <a:gd name="T17" fmla="*/ 2310 h 2850"/>
                    <a:gd name="T18" fmla="*/ 975 w 1425"/>
                    <a:gd name="T19" fmla="*/ 2850 h 2850"/>
                    <a:gd name="T20" fmla="*/ 0 w 1425"/>
                    <a:gd name="T21" fmla="*/ 285 h 2850"/>
                    <a:gd name="T22" fmla="*/ 75 w 1425"/>
                    <a:gd name="T23" fmla="*/ 405 h 2850"/>
                    <a:gd name="T24" fmla="*/ 885 w 1425"/>
                    <a:gd name="T25" fmla="*/ 405 h 2850"/>
                    <a:gd name="T26" fmla="*/ 885 w 1425"/>
                    <a:gd name="T27" fmla="*/ 465 h 2850"/>
                    <a:gd name="T28" fmla="*/ 75 w 1425"/>
                    <a:gd name="T29" fmla="*/ 465 h 2850"/>
                    <a:gd name="T30" fmla="*/ 75 w 1425"/>
                    <a:gd name="T31" fmla="*/ 405 h 2850"/>
                    <a:gd name="T32" fmla="*/ 75 w 1425"/>
                    <a:gd name="T33" fmla="*/ 585 h 2850"/>
                    <a:gd name="T34" fmla="*/ 885 w 1425"/>
                    <a:gd name="T35" fmla="*/ 585 h 2850"/>
                    <a:gd name="T36" fmla="*/ 885 w 1425"/>
                    <a:gd name="T37" fmla="*/ 645 h 2850"/>
                    <a:gd name="T38" fmla="*/ 75 w 1425"/>
                    <a:gd name="T39" fmla="*/ 645 h 2850"/>
                    <a:gd name="T40" fmla="*/ 75 w 1425"/>
                    <a:gd name="T41" fmla="*/ 585 h 2850"/>
                    <a:gd name="T42" fmla="*/ 75 w 1425"/>
                    <a:gd name="T43" fmla="*/ 780 h 2850"/>
                    <a:gd name="T44" fmla="*/ 885 w 1425"/>
                    <a:gd name="T45" fmla="*/ 780 h 2850"/>
                    <a:gd name="T46" fmla="*/ 885 w 1425"/>
                    <a:gd name="T47" fmla="*/ 840 h 2850"/>
                    <a:gd name="T48" fmla="*/ 75 w 1425"/>
                    <a:gd name="T49" fmla="*/ 840 h 2850"/>
                    <a:gd name="T50" fmla="*/ 75 w 1425"/>
                    <a:gd name="T51" fmla="*/ 780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5" h="2850">
                      <a:moveTo>
                        <a:pt x="0" y="285"/>
                      </a:moveTo>
                      <a:lnTo>
                        <a:pt x="0" y="285"/>
                      </a:lnTo>
                      <a:lnTo>
                        <a:pt x="975" y="285"/>
                      </a:lnTo>
                      <a:lnTo>
                        <a:pt x="1425" y="0"/>
                      </a:lnTo>
                      <a:lnTo>
                        <a:pt x="0" y="285"/>
                      </a:lnTo>
                      <a:close/>
                      <a:moveTo>
                        <a:pt x="0" y="285"/>
                      </a:moveTo>
                      <a:lnTo>
                        <a:pt x="975" y="285"/>
                      </a:lnTo>
                      <a:lnTo>
                        <a:pt x="975" y="705"/>
                      </a:lnTo>
                      <a:lnTo>
                        <a:pt x="975" y="2310"/>
                      </a:lnTo>
                      <a:lnTo>
                        <a:pt x="975" y="2850"/>
                      </a:lnTo>
                      <a:lnTo>
                        <a:pt x="0" y="285"/>
                      </a:lnTo>
                      <a:close/>
                      <a:moveTo>
                        <a:pt x="75" y="405"/>
                      </a:moveTo>
                      <a:lnTo>
                        <a:pt x="885" y="405"/>
                      </a:lnTo>
                      <a:lnTo>
                        <a:pt x="885" y="465"/>
                      </a:lnTo>
                      <a:lnTo>
                        <a:pt x="75" y="465"/>
                      </a:lnTo>
                      <a:lnTo>
                        <a:pt x="75" y="405"/>
                      </a:lnTo>
                      <a:close/>
                      <a:moveTo>
                        <a:pt x="75" y="585"/>
                      </a:moveTo>
                      <a:lnTo>
                        <a:pt x="885" y="585"/>
                      </a:lnTo>
                      <a:lnTo>
                        <a:pt x="885" y="645"/>
                      </a:lnTo>
                      <a:lnTo>
                        <a:pt x="75" y="645"/>
                      </a:lnTo>
                      <a:lnTo>
                        <a:pt x="75" y="585"/>
                      </a:lnTo>
                      <a:close/>
                      <a:moveTo>
                        <a:pt x="75" y="780"/>
                      </a:moveTo>
                      <a:lnTo>
                        <a:pt x="885" y="780"/>
                      </a:lnTo>
                      <a:lnTo>
                        <a:pt x="885" y="840"/>
                      </a:lnTo>
                      <a:lnTo>
                        <a:pt x="75" y="840"/>
                      </a:lnTo>
                      <a:lnTo>
                        <a:pt x="75" y="780"/>
                      </a:lnTo>
                      <a:close/>
                    </a:path>
                  </a:pathLst>
                </a:custGeom>
                <a:solidFill>
                  <a:srgbClr val="FFFFFF"/>
                </a:solidFill>
                <a:ln>
                  <a:noFill/>
                </a:ln>
                <a:effectLst/>
                <a:extLst>
                  <a:ext uri="{91240B29-F687-4F45-9708-019B960494DF}">
                    <a14:hiddenLine xmlns:a14="http://schemas.microsoft.com/office/drawing/2010/main" w="158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95" name="Freeform 243"/>
                <p:cNvSpPr>
                  <a:spLocks/>
                </p:cNvSpPr>
                <p:nvPr/>
              </p:nvSpPr>
              <p:spPr bwMode="auto">
                <a:xfrm>
                  <a:off x="5628" y="9905"/>
                  <a:ext cx="1425" cy="2850"/>
                </a:xfrm>
                <a:custGeom>
                  <a:avLst/>
                  <a:gdLst>
                    <a:gd name="T0" fmla="*/ 0 w 1425"/>
                    <a:gd name="T1" fmla="*/ 285 h 2850"/>
                    <a:gd name="T2" fmla="*/ 435 w 1425"/>
                    <a:gd name="T3" fmla="*/ 0 h 2850"/>
                    <a:gd name="T4" fmla="*/ 705 w 1425"/>
                    <a:gd name="T5" fmla="*/ 0 h 2850"/>
                    <a:gd name="T6" fmla="*/ 1425 w 1425"/>
                    <a:gd name="T7" fmla="*/ 0 h 2850"/>
                    <a:gd name="T8" fmla="*/ 1425 w 1425"/>
                    <a:gd name="T9" fmla="*/ 1530 h 2850"/>
                    <a:gd name="T10" fmla="*/ 1425 w 1425"/>
                    <a:gd name="T11" fmla="*/ 2565 h 2850"/>
                    <a:gd name="T12" fmla="*/ 1005 w 1425"/>
                    <a:gd name="T13" fmla="*/ 2850 h 2850"/>
                    <a:gd name="T14" fmla="*/ 690 w 1425"/>
                    <a:gd name="T15" fmla="*/ 2850 h 2850"/>
                    <a:gd name="T16" fmla="*/ 0 w 1425"/>
                    <a:gd name="T17" fmla="*/ 2850 h 2850"/>
                    <a:gd name="T18" fmla="*/ 0 w 1425"/>
                    <a:gd name="T19" fmla="*/ 1515 h 2850"/>
                    <a:gd name="T20" fmla="*/ 0 w 1425"/>
                    <a:gd name="T21" fmla="*/ 285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5" h="2850">
                      <a:moveTo>
                        <a:pt x="0" y="285"/>
                      </a:moveTo>
                      <a:lnTo>
                        <a:pt x="435" y="0"/>
                      </a:lnTo>
                      <a:lnTo>
                        <a:pt x="705" y="0"/>
                      </a:lnTo>
                      <a:lnTo>
                        <a:pt x="1425" y="0"/>
                      </a:lnTo>
                      <a:lnTo>
                        <a:pt x="1425" y="1530"/>
                      </a:lnTo>
                      <a:lnTo>
                        <a:pt x="1425" y="2565"/>
                      </a:lnTo>
                      <a:lnTo>
                        <a:pt x="1005" y="2850"/>
                      </a:lnTo>
                      <a:lnTo>
                        <a:pt x="690" y="2850"/>
                      </a:lnTo>
                      <a:lnTo>
                        <a:pt x="0" y="2850"/>
                      </a:lnTo>
                      <a:lnTo>
                        <a:pt x="0" y="1515"/>
                      </a:lnTo>
                      <a:lnTo>
                        <a:pt x="0" y="285"/>
                      </a:lnTo>
                      <a:close/>
                    </a:path>
                  </a:pathLst>
                </a:custGeom>
                <a:solidFill>
                  <a:srgbClr val="C9FFFF"/>
                </a:solidFill>
                <a:ln w="15875">
                  <a:solidFill>
                    <a:schemeClr val="accent2"/>
                  </a:solidFill>
                  <a:prstDash val="solid"/>
                  <a:round/>
                  <a:headEnd/>
                  <a:tailEnd/>
                </a:ln>
                <a:effectLst>
                  <a:outerShdw dist="35921" dir="2700000" algn="ctr" rotWithShape="0">
                    <a:srgbClr val="FF9933"/>
                  </a:outerShdw>
                </a:effectLst>
              </p:spPr>
              <p:txBody>
                <a:bodyPr/>
                <a:lstStyle/>
                <a:p>
                  <a:endParaRPr lang="ru-RU"/>
                </a:p>
              </p:txBody>
            </p:sp>
            <p:sp>
              <p:nvSpPr>
                <p:cNvPr id="1226996" name="Freeform 244"/>
                <p:cNvSpPr>
                  <a:spLocks/>
                </p:cNvSpPr>
                <p:nvPr/>
              </p:nvSpPr>
              <p:spPr bwMode="auto">
                <a:xfrm>
                  <a:off x="5628" y="9905"/>
                  <a:ext cx="1425" cy="285"/>
                </a:xfrm>
                <a:custGeom>
                  <a:avLst/>
                  <a:gdLst>
                    <a:gd name="T0" fmla="*/ 0 w 1425"/>
                    <a:gd name="T1" fmla="*/ 285 h 285"/>
                    <a:gd name="T2" fmla="*/ 0 w 1425"/>
                    <a:gd name="T3" fmla="*/ 285 h 285"/>
                    <a:gd name="T4" fmla="*/ 975 w 1425"/>
                    <a:gd name="T5" fmla="*/ 285 h 285"/>
                    <a:gd name="T6" fmla="*/ 1425 w 1425"/>
                    <a:gd name="T7" fmla="*/ 0 h 285"/>
                  </a:gdLst>
                  <a:ahLst/>
                  <a:cxnLst>
                    <a:cxn ang="0">
                      <a:pos x="T0" y="T1"/>
                    </a:cxn>
                    <a:cxn ang="0">
                      <a:pos x="T2" y="T3"/>
                    </a:cxn>
                    <a:cxn ang="0">
                      <a:pos x="T4" y="T5"/>
                    </a:cxn>
                    <a:cxn ang="0">
                      <a:pos x="T6" y="T7"/>
                    </a:cxn>
                  </a:cxnLst>
                  <a:rect l="0" t="0" r="r" b="b"/>
                  <a:pathLst>
                    <a:path w="1425" h="285">
                      <a:moveTo>
                        <a:pt x="0" y="285"/>
                      </a:moveTo>
                      <a:lnTo>
                        <a:pt x="0" y="285"/>
                      </a:lnTo>
                      <a:lnTo>
                        <a:pt x="975" y="285"/>
                      </a:lnTo>
                      <a:lnTo>
                        <a:pt x="1425" y="0"/>
                      </a:lnTo>
                    </a:path>
                  </a:pathLst>
                </a:custGeom>
                <a:solidFill>
                  <a:srgbClr val="C9FFFF"/>
                </a:solidFill>
                <a:ln w="15875">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97" name="Freeform 245"/>
                <p:cNvSpPr>
                  <a:spLocks/>
                </p:cNvSpPr>
                <p:nvPr/>
              </p:nvSpPr>
              <p:spPr bwMode="auto">
                <a:xfrm>
                  <a:off x="5628" y="10190"/>
                  <a:ext cx="975" cy="2565"/>
                </a:xfrm>
                <a:custGeom>
                  <a:avLst/>
                  <a:gdLst>
                    <a:gd name="T0" fmla="*/ 0 w 975"/>
                    <a:gd name="T1" fmla="*/ 0 h 2565"/>
                    <a:gd name="T2" fmla="*/ 975 w 975"/>
                    <a:gd name="T3" fmla="*/ 0 h 2565"/>
                    <a:gd name="T4" fmla="*/ 975 w 975"/>
                    <a:gd name="T5" fmla="*/ 420 h 2565"/>
                    <a:gd name="T6" fmla="*/ 975 w 975"/>
                    <a:gd name="T7" fmla="*/ 2025 h 2565"/>
                    <a:gd name="T8" fmla="*/ 975 w 975"/>
                    <a:gd name="T9" fmla="*/ 2565 h 2565"/>
                  </a:gdLst>
                  <a:ahLst/>
                  <a:cxnLst>
                    <a:cxn ang="0">
                      <a:pos x="T0" y="T1"/>
                    </a:cxn>
                    <a:cxn ang="0">
                      <a:pos x="T2" y="T3"/>
                    </a:cxn>
                    <a:cxn ang="0">
                      <a:pos x="T4" y="T5"/>
                    </a:cxn>
                    <a:cxn ang="0">
                      <a:pos x="T6" y="T7"/>
                    </a:cxn>
                    <a:cxn ang="0">
                      <a:pos x="T8" y="T9"/>
                    </a:cxn>
                  </a:cxnLst>
                  <a:rect l="0" t="0" r="r" b="b"/>
                  <a:pathLst>
                    <a:path w="975" h="2565">
                      <a:moveTo>
                        <a:pt x="0" y="0"/>
                      </a:moveTo>
                      <a:lnTo>
                        <a:pt x="975" y="0"/>
                      </a:lnTo>
                      <a:lnTo>
                        <a:pt x="975" y="420"/>
                      </a:lnTo>
                      <a:lnTo>
                        <a:pt x="975" y="2025"/>
                      </a:lnTo>
                      <a:lnTo>
                        <a:pt x="975" y="2565"/>
                      </a:lnTo>
                    </a:path>
                  </a:pathLst>
                </a:custGeom>
                <a:solidFill>
                  <a:srgbClr val="C9FFFF"/>
                </a:solidFill>
                <a:ln w="15875">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98" name="Rectangle 246"/>
                <p:cNvSpPr>
                  <a:spLocks noChangeArrowheads="1"/>
                </p:cNvSpPr>
                <p:nvPr/>
              </p:nvSpPr>
              <p:spPr bwMode="auto">
                <a:xfrm>
                  <a:off x="5703" y="10310"/>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6999" name="Rectangle 247"/>
                <p:cNvSpPr>
                  <a:spLocks noChangeArrowheads="1"/>
                </p:cNvSpPr>
                <p:nvPr/>
              </p:nvSpPr>
              <p:spPr bwMode="auto">
                <a:xfrm>
                  <a:off x="5703" y="10490"/>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00" name="Rectangle 248"/>
                <p:cNvSpPr>
                  <a:spLocks noChangeArrowheads="1"/>
                </p:cNvSpPr>
                <p:nvPr/>
              </p:nvSpPr>
              <p:spPr bwMode="auto">
                <a:xfrm>
                  <a:off x="5703" y="10685"/>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1227001" name="Group 249"/>
              <p:cNvGrpSpPr>
                <a:grpSpLocks/>
              </p:cNvGrpSpPr>
              <p:nvPr/>
            </p:nvGrpSpPr>
            <p:grpSpPr bwMode="auto">
              <a:xfrm>
                <a:off x="2916" y="5751"/>
                <a:ext cx="228" cy="342"/>
                <a:chOff x="2289" y="4497"/>
                <a:chExt cx="456" cy="684"/>
              </a:xfrm>
            </p:grpSpPr>
            <p:sp>
              <p:nvSpPr>
                <p:cNvPr id="1227002" name="Line 250"/>
                <p:cNvSpPr>
                  <a:spLocks noChangeShapeType="1"/>
                </p:cNvSpPr>
                <p:nvPr/>
              </p:nvSpPr>
              <p:spPr bwMode="auto">
                <a:xfrm flipV="1">
                  <a:off x="2517" y="4497"/>
                  <a:ext cx="1" cy="684"/>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1227003" name="Group 251"/>
                <p:cNvGrpSpPr>
                  <a:grpSpLocks/>
                </p:cNvGrpSpPr>
                <p:nvPr/>
              </p:nvGrpSpPr>
              <p:grpSpPr bwMode="auto">
                <a:xfrm>
                  <a:off x="2289" y="4611"/>
                  <a:ext cx="456" cy="456"/>
                  <a:chOff x="1786" y="4782"/>
                  <a:chExt cx="273" cy="244"/>
                </a:xfrm>
              </p:grpSpPr>
              <p:sp>
                <p:nvSpPr>
                  <p:cNvPr id="1227004" name="Freeform 252"/>
                  <p:cNvSpPr>
                    <a:spLocks/>
                  </p:cNvSpPr>
                  <p:nvPr/>
                </p:nvSpPr>
                <p:spPr bwMode="auto">
                  <a:xfrm>
                    <a:off x="1786" y="4782"/>
                    <a:ext cx="273" cy="244"/>
                  </a:xfrm>
                  <a:custGeom>
                    <a:avLst/>
                    <a:gdLst>
                      <a:gd name="T0" fmla="*/ 5 w 1912"/>
                      <a:gd name="T1" fmla="*/ 876 h 1953"/>
                      <a:gd name="T2" fmla="*/ 30 w 1912"/>
                      <a:gd name="T3" fmla="*/ 733 h 1953"/>
                      <a:gd name="T4" fmla="*/ 74 w 1912"/>
                      <a:gd name="T5" fmla="*/ 596 h 1953"/>
                      <a:gd name="T6" fmla="*/ 138 w 1912"/>
                      <a:gd name="T7" fmla="*/ 470 h 1953"/>
                      <a:gd name="T8" fmla="*/ 218 w 1912"/>
                      <a:gd name="T9" fmla="*/ 355 h 1953"/>
                      <a:gd name="T10" fmla="*/ 313 w 1912"/>
                      <a:gd name="T11" fmla="*/ 254 h 1953"/>
                      <a:gd name="T12" fmla="*/ 422 w 1912"/>
                      <a:gd name="T13" fmla="*/ 167 h 1953"/>
                      <a:gd name="T14" fmla="*/ 541 w 1912"/>
                      <a:gd name="T15" fmla="*/ 96 h 1953"/>
                      <a:gd name="T16" fmla="*/ 672 w 1912"/>
                      <a:gd name="T17" fmla="*/ 44 h 1953"/>
                      <a:gd name="T18" fmla="*/ 810 w 1912"/>
                      <a:gd name="T19" fmla="*/ 11 h 1953"/>
                      <a:gd name="T20" fmla="*/ 956 w 1912"/>
                      <a:gd name="T21" fmla="*/ 0 h 1953"/>
                      <a:gd name="T22" fmla="*/ 1102 w 1912"/>
                      <a:gd name="T23" fmla="*/ 11 h 1953"/>
                      <a:gd name="T24" fmla="*/ 1240 w 1912"/>
                      <a:gd name="T25" fmla="*/ 44 h 1953"/>
                      <a:gd name="T26" fmla="*/ 1370 w 1912"/>
                      <a:gd name="T27" fmla="*/ 96 h 1953"/>
                      <a:gd name="T28" fmla="*/ 1490 w 1912"/>
                      <a:gd name="T29" fmla="*/ 167 h 1953"/>
                      <a:gd name="T30" fmla="*/ 1599 w 1912"/>
                      <a:gd name="T31" fmla="*/ 254 h 1953"/>
                      <a:gd name="T32" fmla="*/ 1694 w 1912"/>
                      <a:gd name="T33" fmla="*/ 355 h 1953"/>
                      <a:gd name="T34" fmla="*/ 1774 w 1912"/>
                      <a:gd name="T35" fmla="*/ 470 h 1953"/>
                      <a:gd name="T36" fmla="*/ 1838 w 1912"/>
                      <a:gd name="T37" fmla="*/ 596 h 1953"/>
                      <a:gd name="T38" fmla="*/ 1882 w 1912"/>
                      <a:gd name="T39" fmla="*/ 733 h 1953"/>
                      <a:gd name="T40" fmla="*/ 1907 w 1912"/>
                      <a:gd name="T41" fmla="*/ 876 h 1953"/>
                      <a:gd name="T42" fmla="*/ 1912 w 1912"/>
                      <a:gd name="T43" fmla="*/ 976 h 1953"/>
                      <a:gd name="T44" fmla="*/ 1901 w 1912"/>
                      <a:gd name="T45" fmla="*/ 1125 h 1953"/>
                      <a:gd name="T46" fmla="*/ 1869 w 1912"/>
                      <a:gd name="T47" fmla="*/ 1267 h 1953"/>
                      <a:gd name="T48" fmla="*/ 1818 w 1912"/>
                      <a:gd name="T49" fmla="*/ 1400 h 1953"/>
                      <a:gd name="T50" fmla="*/ 1748 w 1912"/>
                      <a:gd name="T51" fmla="*/ 1522 h 1953"/>
                      <a:gd name="T52" fmla="*/ 1663 w 1912"/>
                      <a:gd name="T53" fmla="*/ 1633 h 1953"/>
                      <a:gd name="T54" fmla="*/ 1564 w 1912"/>
                      <a:gd name="T55" fmla="*/ 1730 h 1953"/>
                      <a:gd name="T56" fmla="*/ 1452 w 1912"/>
                      <a:gd name="T57" fmla="*/ 1811 h 1953"/>
                      <a:gd name="T58" fmla="*/ 1328 w 1912"/>
                      <a:gd name="T59" fmla="*/ 1876 h 1953"/>
                      <a:gd name="T60" fmla="*/ 1195 w 1912"/>
                      <a:gd name="T61" fmla="*/ 1922 h 1953"/>
                      <a:gd name="T62" fmla="*/ 1053 w 1912"/>
                      <a:gd name="T63" fmla="*/ 1948 h 1953"/>
                      <a:gd name="T64" fmla="*/ 906 w 1912"/>
                      <a:gd name="T65" fmla="*/ 1952 h 1953"/>
                      <a:gd name="T66" fmla="*/ 763 w 1912"/>
                      <a:gd name="T67" fmla="*/ 1933 h 1953"/>
                      <a:gd name="T68" fmla="*/ 627 w 1912"/>
                      <a:gd name="T69" fmla="*/ 1894 h 1953"/>
                      <a:gd name="T70" fmla="*/ 500 w 1912"/>
                      <a:gd name="T71" fmla="*/ 1835 h 1953"/>
                      <a:gd name="T72" fmla="*/ 384 w 1912"/>
                      <a:gd name="T73" fmla="*/ 1759 h 1953"/>
                      <a:gd name="T74" fmla="*/ 280 w 1912"/>
                      <a:gd name="T75" fmla="*/ 1667 h 1953"/>
                      <a:gd name="T76" fmla="*/ 190 w 1912"/>
                      <a:gd name="T77" fmla="*/ 1560 h 1953"/>
                      <a:gd name="T78" fmla="*/ 115 w 1912"/>
                      <a:gd name="T79" fmla="*/ 1441 h 1953"/>
                      <a:gd name="T80" fmla="*/ 57 w 1912"/>
                      <a:gd name="T81" fmla="*/ 1312 h 1953"/>
                      <a:gd name="T82" fmla="*/ 19 w 1912"/>
                      <a:gd name="T83" fmla="*/ 1173 h 1953"/>
                      <a:gd name="T84" fmla="*/ 1 w 1912"/>
                      <a:gd name="T85" fmla="*/ 1027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12" h="1953">
                        <a:moveTo>
                          <a:pt x="0" y="976"/>
                        </a:moveTo>
                        <a:lnTo>
                          <a:pt x="1" y="926"/>
                        </a:lnTo>
                        <a:lnTo>
                          <a:pt x="5" y="876"/>
                        </a:lnTo>
                        <a:lnTo>
                          <a:pt x="11" y="828"/>
                        </a:lnTo>
                        <a:lnTo>
                          <a:pt x="19" y="780"/>
                        </a:lnTo>
                        <a:lnTo>
                          <a:pt x="30" y="733"/>
                        </a:lnTo>
                        <a:lnTo>
                          <a:pt x="42" y="686"/>
                        </a:lnTo>
                        <a:lnTo>
                          <a:pt x="57" y="641"/>
                        </a:lnTo>
                        <a:lnTo>
                          <a:pt x="74" y="596"/>
                        </a:lnTo>
                        <a:lnTo>
                          <a:pt x="94" y="553"/>
                        </a:lnTo>
                        <a:lnTo>
                          <a:pt x="115" y="512"/>
                        </a:lnTo>
                        <a:lnTo>
                          <a:pt x="138" y="470"/>
                        </a:lnTo>
                        <a:lnTo>
                          <a:pt x="163" y="431"/>
                        </a:lnTo>
                        <a:lnTo>
                          <a:pt x="190" y="393"/>
                        </a:lnTo>
                        <a:lnTo>
                          <a:pt x="218" y="355"/>
                        </a:lnTo>
                        <a:lnTo>
                          <a:pt x="248" y="320"/>
                        </a:lnTo>
                        <a:lnTo>
                          <a:pt x="280" y="286"/>
                        </a:lnTo>
                        <a:lnTo>
                          <a:pt x="313" y="254"/>
                        </a:lnTo>
                        <a:lnTo>
                          <a:pt x="348" y="223"/>
                        </a:lnTo>
                        <a:lnTo>
                          <a:pt x="384" y="194"/>
                        </a:lnTo>
                        <a:lnTo>
                          <a:pt x="422" y="167"/>
                        </a:lnTo>
                        <a:lnTo>
                          <a:pt x="460" y="142"/>
                        </a:lnTo>
                        <a:lnTo>
                          <a:pt x="500" y="118"/>
                        </a:lnTo>
                        <a:lnTo>
                          <a:pt x="541" y="96"/>
                        </a:lnTo>
                        <a:lnTo>
                          <a:pt x="584" y="77"/>
                        </a:lnTo>
                        <a:lnTo>
                          <a:pt x="627" y="59"/>
                        </a:lnTo>
                        <a:lnTo>
                          <a:pt x="672" y="44"/>
                        </a:lnTo>
                        <a:lnTo>
                          <a:pt x="717" y="31"/>
                        </a:lnTo>
                        <a:lnTo>
                          <a:pt x="763" y="20"/>
                        </a:lnTo>
                        <a:lnTo>
                          <a:pt x="810" y="11"/>
                        </a:lnTo>
                        <a:lnTo>
                          <a:pt x="858" y="5"/>
                        </a:lnTo>
                        <a:lnTo>
                          <a:pt x="906" y="1"/>
                        </a:lnTo>
                        <a:lnTo>
                          <a:pt x="956" y="0"/>
                        </a:lnTo>
                        <a:lnTo>
                          <a:pt x="1006" y="1"/>
                        </a:lnTo>
                        <a:lnTo>
                          <a:pt x="1053" y="5"/>
                        </a:lnTo>
                        <a:lnTo>
                          <a:pt x="1102" y="11"/>
                        </a:lnTo>
                        <a:lnTo>
                          <a:pt x="1148" y="20"/>
                        </a:lnTo>
                        <a:lnTo>
                          <a:pt x="1195" y="31"/>
                        </a:lnTo>
                        <a:lnTo>
                          <a:pt x="1240" y="44"/>
                        </a:lnTo>
                        <a:lnTo>
                          <a:pt x="1285" y="59"/>
                        </a:lnTo>
                        <a:lnTo>
                          <a:pt x="1328" y="77"/>
                        </a:lnTo>
                        <a:lnTo>
                          <a:pt x="1370" y="96"/>
                        </a:lnTo>
                        <a:lnTo>
                          <a:pt x="1411" y="118"/>
                        </a:lnTo>
                        <a:lnTo>
                          <a:pt x="1452" y="142"/>
                        </a:lnTo>
                        <a:lnTo>
                          <a:pt x="1490" y="167"/>
                        </a:lnTo>
                        <a:lnTo>
                          <a:pt x="1528" y="194"/>
                        </a:lnTo>
                        <a:lnTo>
                          <a:pt x="1564" y="223"/>
                        </a:lnTo>
                        <a:lnTo>
                          <a:pt x="1599" y="254"/>
                        </a:lnTo>
                        <a:lnTo>
                          <a:pt x="1632" y="286"/>
                        </a:lnTo>
                        <a:lnTo>
                          <a:pt x="1663" y="320"/>
                        </a:lnTo>
                        <a:lnTo>
                          <a:pt x="1694" y="355"/>
                        </a:lnTo>
                        <a:lnTo>
                          <a:pt x="1722" y="393"/>
                        </a:lnTo>
                        <a:lnTo>
                          <a:pt x="1748" y="431"/>
                        </a:lnTo>
                        <a:lnTo>
                          <a:pt x="1774" y="470"/>
                        </a:lnTo>
                        <a:lnTo>
                          <a:pt x="1797" y="512"/>
                        </a:lnTo>
                        <a:lnTo>
                          <a:pt x="1818" y="553"/>
                        </a:lnTo>
                        <a:lnTo>
                          <a:pt x="1838" y="596"/>
                        </a:lnTo>
                        <a:lnTo>
                          <a:pt x="1854" y="641"/>
                        </a:lnTo>
                        <a:lnTo>
                          <a:pt x="1869" y="686"/>
                        </a:lnTo>
                        <a:lnTo>
                          <a:pt x="1882" y="733"/>
                        </a:lnTo>
                        <a:lnTo>
                          <a:pt x="1893" y="780"/>
                        </a:lnTo>
                        <a:lnTo>
                          <a:pt x="1901" y="828"/>
                        </a:lnTo>
                        <a:lnTo>
                          <a:pt x="1907" y="876"/>
                        </a:lnTo>
                        <a:lnTo>
                          <a:pt x="1911" y="926"/>
                        </a:lnTo>
                        <a:lnTo>
                          <a:pt x="1912" y="976"/>
                        </a:lnTo>
                        <a:lnTo>
                          <a:pt x="1912" y="976"/>
                        </a:lnTo>
                        <a:lnTo>
                          <a:pt x="1911" y="1027"/>
                        </a:lnTo>
                        <a:lnTo>
                          <a:pt x="1907" y="1077"/>
                        </a:lnTo>
                        <a:lnTo>
                          <a:pt x="1901" y="1125"/>
                        </a:lnTo>
                        <a:lnTo>
                          <a:pt x="1893" y="1173"/>
                        </a:lnTo>
                        <a:lnTo>
                          <a:pt x="1882" y="1220"/>
                        </a:lnTo>
                        <a:lnTo>
                          <a:pt x="1869" y="1267"/>
                        </a:lnTo>
                        <a:lnTo>
                          <a:pt x="1854" y="1312"/>
                        </a:lnTo>
                        <a:lnTo>
                          <a:pt x="1838" y="1357"/>
                        </a:lnTo>
                        <a:lnTo>
                          <a:pt x="1818" y="1400"/>
                        </a:lnTo>
                        <a:lnTo>
                          <a:pt x="1797" y="1441"/>
                        </a:lnTo>
                        <a:lnTo>
                          <a:pt x="1774" y="1483"/>
                        </a:lnTo>
                        <a:lnTo>
                          <a:pt x="1748" y="1522"/>
                        </a:lnTo>
                        <a:lnTo>
                          <a:pt x="1722" y="1560"/>
                        </a:lnTo>
                        <a:lnTo>
                          <a:pt x="1694" y="1597"/>
                        </a:lnTo>
                        <a:lnTo>
                          <a:pt x="1663" y="1633"/>
                        </a:lnTo>
                        <a:lnTo>
                          <a:pt x="1632" y="1667"/>
                        </a:lnTo>
                        <a:lnTo>
                          <a:pt x="1599" y="1699"/>
                        </a:lnTo>
                        <a:lnTo>
                          <a:pt x="1564" y="1730"/>
                        </a:lnTo>
                        <a:lnTo>
                          <a:pt x="1528" y="1759"/>
                        </a:lnTo>
                        <a:lnTo>
                          <a:pt x="1490" y="1787"/>
                        </a:lnTo>
                        <a:lnTo>
                          <a:pt x="1452" y="1811"/>
                        </a:lnTo>
                        <a:lnTo>
                          <a:pt x="1411" y="1835"/>
                        </a:lnTo>
                        <a:lnTo>
                          <a:pt x="1370" y="1857"/>
                        </a:lnTo>
                        <a:lnTo>
                          <a:pt x="1328" y="1876"/>
                        </a:lnTo>
                        <a:lnTo>
                          <a:pt x="1285" y="1894"/>
                        </a:lnTo>
                        <a:lnTo>
                          <a:pt x="1240" y="1908"/>
                        </a:lnTo>
                        <a:lnTo>
                          <a:pt x="1195" y="1922"/>
                        </a:lnTo>
                        <a:lnTo>
                          <a:pt x="1148" y="1933"/>
                        </a:lnTo>
                        <a:lnTo>
                          <a:pt x="1102" y="1942"/>
                        </a:lnTo>
                        <a:lnTo>
                          <a:pt x="1053" y="1948"/>
                        </a:lnTo>
                        <a:lnTo>
                          <a:pt x="1006" y="1952"/>
                        </a:lnTo>
                        <a:lnTo>
                          <a:pt x="956" y="1953"/>
                        </a:lnTo>
                        <a:lnTo>
                          <a:pt x="906" y="1952"/>
                        </a:lnTo>
                        <a:lnTo>
                          <a:pt x="858" y="1948"/>
                        </a:lnTo>
                        <a:lnTo>
                          <a:pt x="810" y="1942"/>
                        </a:lnTo>
                        <a:lnTo>
                          <a:pt x="763" y="1933"/>
                        </a:lnTo>
                        <a:lnTo>
                          <a:pt x="717" y="1922"/>
                        </a:lnTo>
                        <a:lnTo>
                          <a:pt x="672" y="1908"/>
                        </a:lnTo>
                        <a:lnTo>
                          <a:pt x="627" y="1894"/>
                        </a:lnTo>
                        <a:lnTo>
                          <a:pt x="584" y="1876"/>
                        </a:lnTo>
                        <a:lnTo>
                          <a:pt x="541" y="1857"/>
                        </a:lnTo>
                        <a:lnTo>
                          <a:pt x="500" y="1835"/>
                        </a:lnTo>
                        <a:lnTo>
                          <a:pt x="460" y="1811"/>
                        </a:lnTo>
                        <a:lnTo>
                          <a:pt x="422" y="1787"/>
                        </a:lnTo>
                        <a:lnTo>
                          <a:pt x="384" y="1759"/>
                        </a:lnTo>
                        <a:lnTo>
                          <a:pt x="348" y="1730"/>
                        </a:lnTo>
                        <a:lnTo>
                          <a:pt x="313" y="1699"/>
                        </a:lnTo>
                        <a:lnTo>
                          <a:pt x="280" y="1667"/>
                        </a:lnTo>
                        <a:lnTo>
                          <a:pt x="248" y="1633"/>
                        </a:lnTo>
                        <a:lnTo>
                          <a:pt x="218" y="1597"/>
                        </a:lnTo>
                        <a:lnTo>
                          <a:pt x="190" y="1560"/>
                        </a:lnTo>
                        <a:lnTo>
                          <a:pt x="163" y="1522"/>
                        </a:lnTo>
                        <a:lnTo>
                          <a:pt x="138" y="1483"/>
                        </a:lnTo>
                        <a:lnTo>
                          <a:pt x="115" y="1441"/>
                        </a:lnTo>
                        <a:lnTo>
                          <a:pt x="94" y="1400"/>
                        </a:lnTo>
                        <a:lnTo>
                          <a:pt x="74" y="1357"/>
                        </a:lnTo>
                        <a:lnTo>
                          <a:pt x="57" y="1312"/>
                        </a:lnTo>
                        <a:lnTo>
                          <a:pt x="42" y="1267"/>
                        </a:lnTo>
                        <a:lnTo>
                          <a:pt x="30" y="1220"/>
                        </a:lnTo>
                        <a:lnTo>
                          <a:pt x="19" y="1173"/>
                        </a:lnTo>
                        <a:lnTo>
                          <a:pt x="11" y="1125"/>
                        </a:lnTo>
                        <a:lnTo>
                          <a:pt x="5" y="1077"/>
                        </a:lnTo>
                        <a:lnTo>
                          <a:pt x="1" y="1027"/>
                        </a:lnTo>
                        <a:lnTo>
                          <a:pt x="0" y="976"/>
                        </a:lnTo>
                      </a:path>
                    </a:pathLst>
                  </a:custGeom>
                  <a:solidFill>
                    <a:srgbClr val="FFFF66"/>
                  </a:solidFill>
                  <a:ln w="6350" cmpd="sng">
                    <a:solidFill>
                      <a:srgbClr val="FF3399"/>
                    </a:solidFill>
                    <a:prstDash val="solid"/>
                    <a:round/>
                    <a:headEnd/>
                    <a:tailEnd/>
                  </a:ln>
                </p:spPr>
                <p:txBody>
                  <a:bodyPr/>
                  <a:lstStyle/>
                  <a:p>
                    <a:endParaRPr lang="ru-RU"/>
                  </a:p>
                </p:txBody>
              </p:sp>
              <p:sp>
                <p:nvSpPr>
                  <p:cNvPr id="1227005" name="Freeform 253"/>
                  <p:cNvSpPr>
                    <a:spLocks/>
                  </p:cNvSpPr>
                  <p:nvPr/>
                </p:nvSpPr>
                <p:spPr bwMode="auto">
                  <a:xfrm>
                    <a:off x="1805" y="4800"/>
                    <a:ext cx="235" cy="209"/>
                  </a:xfrm>
                  <a:custGeom>
                    <a:avLst/>
                    <a:gdLst>
                      <a:gd name="T0" fmla="*/ 4 w 1644"/>
                      <a:gd name="T1" fmla="*/ 754 h 1679"/>
                      <a:gd name="T2" fmla="*/ 25 w 1644"/>
                      <a:gd name="T3" fmla="*/ 630 h 1679"/>
                      <a:gd name="T4" fmla="*/ 65 w 1644"/>
                      <a:gd name="T5" fmla="*/ 513 h 1679"/>
                      <a:gd name="T6" fmla="*/ 119 w 1644"/>
                      <a:gd name="T7" fmla="*/ 404 h 1679"/>
                      <a:gd name="T8" fmla="*/ 187 w 1644"/>
                      <a:gd name="T9" fmla="*/ 306 h 1679"/>
                      <a:gd name="T10" fmla="*/ 269 w 1644"/>
                      <a:gd name="T11" fmla="*/ 218 h 1679"/>
                      <a:gd name="T12" fmla="*/ 363 w 1644"/>
                      <a:gd name="T13" fmla="*/ 144 h 1679"/>
                      <a:gd name="T14" fmla="*/ 466 w 1644"/>
                      <a:gd name="T15" fmla="*/ 83 h 1679"/>
                      <a:gd name="T16" fmla="*/ 577 w 1644"/>
                      <a:gd name="T17" fmla="*/ 39 h 1679"/>
                      <a:gd name="T18" fmla="*/ 696 w 1644"/>
                      <a:gd name="T19" fmla="*/ 10 h 1679"/>
                      <a:gd name="T20" fmla="*/ 822 w 1644"/>
                      <a:gd name="T21" fmla="*/ 0 h 1679"/>
                      <a:gd name="T22" fmla="*/ 947 w 1644"/>
                      <a:gd name="T23" fmla="*/ 10 h 1679"/>
                      <a:gd name="T24" fmla="*/ 1066 w 1644"/>
                      <a:gd name="T25" fmla="*/ 39 h 1679"/>
                      <a:gd name="T26" fmla="*/ 1178 w 1644"/>
                      <a:gd name="T27" fmla="*/ 83 h 1679"/>
                      <a:gd name="T28" fmla="*/ 1281 w 1644"/>
                      <a:gd name="T29" fmla="*/ 144 h 1679"/>
                      <a:gd name="T30" fmla="*/ 1375 w 1644"/>
                      <a:gd name="T31" fmla="*/ 218 h 1679"/>
                      <a:gd name="T32" fmla="*/ 1456 w 1644"/>
                      <a:gd name="T33" fmla="*/ 305 h 1679"/>
                      <a:gd name="T34" fmla="*/ 1524 w 1644"/>
                      <a:gd name="T35" fmla="*/ 404 h 1679"/>
                      <a:gd name="T36" fmla="*/ 1579 w 1644"/>
                      <a:gd name="T37" fmla="*/ 513 h 1679"/>
                      <a:gd name="T38" fmla="*/ 1617 w 1644"/>
                      <a:gd name="T39" fmla="*/ 630 h 1679"/>
                      <a:gd name="T40" fmla="*/ 1640 w 1644"/>
                      <a:gd name="T41" fmla="*/ 754 h 1679"/>
                      <a:gd name="T42" fmla="*/ 1644 w 1644"/>
                      <a:gd name="T43" fmla="*/ 839 h 1679"/>
                      <a:gd name="T44" fmla="*/ 1635 w 1644"/>
                      <a:gd name="T45" fmla="*/ 968 h 1679"/>
                      <a:gd name="T46" fmla="*/ 1606 w 1644"/>
                      <a:gd name="T47" fmla="*/ 1090 h 1679"/>
                      <a:gd name="T48" fmla="*/ 1563 w 1644"/>
                      <a:gd name="T49" fmla="*/ 1203 h 1679"/>
                      <a:gd name="T50" fmla="*/ 1503 w 1644"/>
                      <a:gd name="T51" fmla="*/ 1309 h 1679"/>
                      <a:gd name="T52" fmla="*/ 1430 w 1644"/>
                      <a:gd name="T53" fmla="*/ 1404 h 1679"/>
                      <a:gd name="T54" fmla="*/ 1344 w 1644"/>
                      <a:gd name="T55" fmla="*/ 1487 h 1679"/>
                      <a:gd name="T56" fmla="*/ 1248 w 1644"/>
                      <a:gd name="T57" fmla="*/ 1557 h 1679"/>
                      <a:gd name="T58" fmla="*/ 1142 w 1644"/>
                      <a:gd name="T59" fmla="*/ 1612 h 1679"/>
                      <a:gd name="T60" fmla="*/ 1027 w 1644"/>
                      <a:gd name="T61" fmla="*/ 1652 h 1679"/>
                      <a:gd name="T62" fmla="*/ 906 w 1644"/>
                      <a:gd name="T63" fmla="*/ 1674 h 1679"/>
                      <a:gd name="T64" fmla="*/ 779 w 1644"/>
                      <a:gd name="T65" fmla="*/ 1677 h 1679"/>
                      <a:gd name="T66" fmla="*/ 656 w 1644"/>
                      <a:gd name="T67" fmla="*/ 1662 h 1679"/>
                      <a:gd name="T68" fmla="*/ 540 w 1644"/>
                      <a:gd name="T69" fmla="*/ 1628 h 1679"/>
                      <a:gd name="T70" fmla="*/ 430 w 1644"/>
                      <a:gd name="T71" fmla="*/ 1577 h 1679"/>
                      <a:gd name="T72" fmla="*/ 330 w 1644"/>
                      <a:gd name="T73" fmla="*/ 1512 h 1679"/>
                      <a:gd name="T74" fmla="*/ 241 w 1644"/>
                      <a:gd name="T75" fmla="*/ 1433 h 1679"/>
                      <a:gd name="T76" fmla="*/ 163 w 1644"/>
                      <a:gd name="T77" fmla="*/ 1342 h 1679"/>
                      <a:gd name="T78" fmla="*/ 99 w 1644"/>
                      <a:gd name="T79" fmla="*/ 1239 h 1679"/>
                      <a:gd name="T80" fmla="*/ 50 w 1644"/>
                      <a:gd name="T81" fmla="*/ 1128 h 1679"/>
                      <a:gd name="T82" fmla="*/ 16 w 1644"/>
                      <a:gd name="T83" fmla="*/ 1009 h 1679"/>
                      <a:gd name="T84" fmla="*/ 1 w 1644"/>
                      <a:gd name="T85" fmla="*/ 883 h 1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4" h="1679">
                        <a:moveTo>
                          <a:pt x="0" y="839"/>
                        </a:moveTo>
                        <a:lnTo>
                          <a:pt x="1" y="796"/>
                        </a:lnTo>
                        <a:lnTo>
                          <a:pt x="4" y="754"/>
                        </a:lnTo>
                        <a:lnTo>
                          <a:pt x="9" y="711"/>
                        </a:lnTo>
                        <a:lnTo>
                          <a:pt x="16" y="670"/>
                        </a:lnTo>
                        <a:lnTo>
                          <a:pt x="25" y="630"/>
                        </a:lnTo>
                        <a:lnTo>
                          <a:pt x="37" y="590"/>
                        </a:lnTo>
                        <a:lnTo>
                          <a:pt x="50" y="551"/>
                        </a:lnTo>
                        <a:lnTo>
                          <a:pt x="65" y="513"/>
                        </a:lnTo>
                        <a:lnTo>
                          <a:pt x="81" y="476"/>
                        </a:lnTo>
                        <a:lnTo>
                          <a:pt x="99" y="440"/>
                        </a:lnTo>
                        <a:lnTo>
                          <a:pt x="119" y="404"/>
                        </a:lnTo>
                        <a:lnTo>
                          <a:pt x="141" y="370"/>
                        </a:lnTo>
                        <a:lnTo>
                          <a:pt x="163" y="337"/>
                        </a:lnTo>
                        <a:lnTo>
                          <a:pt x="187" y="306"/>
                        </a:lnTo>
                        <a:lnTo>
                          <a:pt x="214" y="275"/>
                        </a:lnTo>
                        <a:lnTo>
                          <a:pt x="241" y="246"/>
                        </a:lnTo>
                        <a:lnTo>
                          <a:pt x="269" y="218"/>
                        </a:lnTo>
                        <a:lnTo>
                          <a:pt x="299" y="192"/>
                        </a:lnTo>
                        <a:lnTo>
                          <a:pt x="330" y="167"/>
                        </a:lnTo>
                        <a:lnTo>
                          <a:pt x="363" y="144"/>
                        </a:lnTo>
                        <a:lnTo>
                          <a:pt x="396" y="122"/>
                        </a:lnTo>
                        <a:lnTo>
                          <a:pt x="430" y="102"/>
                        </a:lnTo>
                        <a:lnTo>
                          <a:pt x="466" y="83"/>
                        </a:lnTo>
                        <a:lnTo>
                          <a:pt x="502" y="67"/>
                        </a:lnTo>
                        <a:lnTo>
                          <a:pt x="540" y="51"/>
                        </a:lnTo>
                        <a:lnTo>
                          <a:pt x="577" y="39"/>
                        </a:lnTo>
                        <a:lnTo>
                          <a:pt x="617" y="27"/>
                        </a:lnTo>
                        <a:lnTo>
                          <a:pt x="656" y="18"/>
                        </a:lnTo>
                        <a:lnTo>
                          <a:pt x="696" y="10"/>
                        </a:lnTo>
                        <a:lnTo>
                          <a:pt x="738" y="5"/>
                        </a:lnTo>
                        <a:lnTo>
                          <a:pt x="779" y="1"/>
                        </a:lnTo>
                        <a:lnTo>
                          <a:pt x="822" y="0"/>
                        </a:lnTo>
                        <a:lnTo>
                          <a:pt x="865" y="1"/>
                        </a:lnTo>
                        <a:lnTo>
                          <a:pt x="906" y="5"/>
                        </a:lnTo>
                        <a:lnTo>
                          <a:pt x="947" y="10"/>
                        </a:lnTo>
                        <a:lnTo>
                          <a:pt x="988" y="18"/>
                        </a:lnTo>
                        <a:lnTo>
                          <a:pt x="1027" y="27"/>
                        </a:lnTo>
                        <a:lnTo>
                          <a:pt x="1066" y="39"/>
                        </a:lnTo>
                        <a:lnTo>
                          <a:pt x="1104" y="51"/>
                        </a:lnTo>
                        <a:lnTo>
                          <a:pt x="1142" y="67"/>
                        </a:lnTo>
                        <a:lnTo>
                          <a:pt x="1178" y="83"/>
                        </a:lnTo>
                        <a:lnTo>
                          <a:pt x="1214" y="102"/>
                        </a:lnTo>
                        <a:lnTo>
                          <a:pt x="1248" y="122"/>
                        </a:lnTo>
                        <a:lnTo>
                          <a:pt x="1281" y="144"/>
                        </a:lnTo>
                        <a:lnTo>
                          <a:pt x="1314" y="167"/>
                        </a:lnTo>
                        <a:lnTo>
                          <a:pt x="1344" y="192"/>
                        </a:lnTo>
                        <a:lnTo>
                          <a:pt x="1375" y="218"/>
                        </a:lnTo>
                        <a:lnTo>
                          <a:pt x="1403" y="246"/>
                        </a:lnTo>
                        <a:lnTo>
                          <a:pt x="1430" y="275"/>
                        </a:lnTo>
                        <a:lnTo>
                          <a:pt x="1456" y="305"/>
                        </a:lnTo>
                        <a:lnTo>
                          <a:pt x="1481" y="337"/>
                        </a:lnTo>
                        <a:lnTo>
                          <a:pt x="1503" y="370"/>
                        </a:lnTo>
                        <a:lnTo>
                          <a:pt x="1524" y="404"/>
                        </a:lnTo>
                        <a:lnTo>
                          <a:pt x="1545" y="440"/>
                        </a:lnTo>
                        <a:lnTo>
                          <a:pt x="1563" y="476"/>
                        </a:lnTo>
                        <a:lnTo>
                          <a:pt x="1579" y="513"/>
                        </a:lnTo>
                        <a:lnTo>
                          <a:pt x="1594" y="551"/>
                        </a:lnTo>
                        <a:lnTo>
                          <a:pt x="1606" y="590"/>
                        </a:lnTo>
                        <a:lnTo>
                          <a:pt x="1617" y="630"/>
                        </a:lnTo>
                        <a:lnTo>
                          <a:pt x="1627" y="670"/>
                        </a:lnTo>
                        <a:lnTo>
                          <a:pt x="1635" y="711"/>
                        </a:lnTo>
                        <a:lnTo>
                          <a:pt x="1640" y="754"/>
                        </a:lnTo>
                        <a:lnTo>
                          <a:pt x="1643" y="796"/>
                        </a:lnTo>
                        <a:lnTo>
                          <a:pt x="1644" y="839"/>
                        </a:lnTo>
                        <a:lnTo>
                          <a:pt x="1644" y="839"/>
                        </a:lnTo>
                        <a:lnTo>
                          <a:pt x="1643" y="883"/>
                        </a:lnTo>
                        <a:lnTo>
                          <a:pt x="1640" y="925"/>
                        </a:lnTo>
                        <a:lnTo>
                          <a:pt x="1635" y="968"/>
                        </a:lnTo>
                        <a:lnTo>
                          <a:pt x="1627" y="1009"/>
                        </a:lnTo>
                        <a:lnTo>
                          <a:pt x="1617" y="1049"/>
                        </a:lnTo>
                        <a:lnTo>
                          <a:pt x="1606" y="1090"/>
                        </a:lnTo>
                        <a:lnTo>
                          <a:pt x="1594" y="1128"/>
                        </a:lnTo>
                        <a:lnTo>
                          <a:pt x="1579" y="1166"/>
                        </a:lnTo>
                        <a:lnTo>
                          <a:pt x="1563" y="1203"/>
                        </a:lnTo>
                        <a:lnTo>
                          <a:pt x="1545" y="1239"/>
                        </a:lnTo>
                        <a:lnTo>
                          <a:pt x="1524" y="1274"/>
                        </a:lnTo>
                        <a:lnTo>
                          <a:pt x="1503" y="1309"/>
                        </a:lnTo>
                        <a:lnTo>
                          <a:pt x="1481" y="1342"/>
                        </a:lnTo>
                        <a:lnTo>
                          <a:pt x="1456" y="1374"/>
                        </a:lnTo>
                        <a:lnTo>
                          <a:pt x="1430" y="1404"/>
                        </a:lnTo>
                        <a:lnTo>
                          <a:pt x="1403" y="1433"/>
                        </a:lnTo>
                        <a:lnTo>
                          <a:pt x="1375" y="1460"/>
                        </a:lnTo>
                        <a:lnTo>
                          <a:pt x="1344" y="1487"/>
                        </a:lnTo>
                        <a:lnTo>
                          <a:pt x="1314" y="1512"/>
                        </a:lnTo>
                        <a:lnTo>
                          <a:pt x="1281" y="1535"/>
                        </a:lnTo>
                        <a:lnTo>
                          <a:pt x="1248" y="1557"/>
                        </a:lnTo>
                        <a:lnTo>
                          <a:pt x="1214" y="1577"/>
                        </a:lnTo>
                        <a:lnTo>
                          <a:pt x="1178" y="1596"/>
                        </a:lnTo>
                        <a:lnTo>
                          <a:pt x="1142" y="1612"/>
                        </a:lnTo>
                        <a:lnTo>
                          <a:pt x="1104" y="1628"/>
                        </a:lnTo>
                        <a:lnTo>
                          <a:pt x="1066" y="1641"/>
                        </a:lnTo>
                        <a:lnTo>
                          <a:pt x="1027" y="1652"/>
                        </a:lnTo>
                        <a:lnTo>
                          <a:pt x="988" y="1662"/>
                        </a:lnTo>
                        <a:lnTo>
                          <a:pt x="947" y="1669"/>
                        </a:lnTo>
                        <a:lnTo>
                          <a:pt x="906" y="1674"/>
                        </a:lnTo>
                        <a:lnTo>
                          <a:pt x="865" y="1677"/>
                        </a:lnTo>
                        <a:lnTo>
                          <a:pt x="822" y="1679"/>
                        </a:lnTo>
                        <a:lnTo>
                          <a:pt x="779" y="1677"/>
                        </a:lnTo>
                        <a:lnTo>
                          <a:pt x="738" y="1674"/>
                        </a:lnTo>
                        <a:lnTo>
                          <a:pt x="696" y="1669"/>
                        </a:lnTo>
                        <a:lnTo>
                          <a:pt x="656" y="1662"/>
                        </a:lnTo>
                        <a:lnTo>
                          <a:pt x="617" y="1652"/>
                        </a:lnTo>
                        <a:lnTo>
                          <a:pt x="577" y="1641"/>
                        </a:lnTo>
                        <a:lnTo>
                          <a:pt x="540" y="1628"/>
                        </a:lnTo>
                        <a:lnTo>
                          <a:pt x="502" y="1612"/>
                        </a:lnTo>
                        <a:lnTo>
                          <a:pt x="466" y="1596"/>
                        </a:lnTo>
                        <a:lnTo>
                          <a:pt x="430" y="1577"/>
                        </a:lnTo>
                        <a:lnTo>
                          <a:pt x="396" y="1557"/>
                        </a:lnTo>
                        <a:lnTo>
                          <a:pt x="363" y="1535"/>
                        </a:lnTo>
                        <a:lnTo>
                          <a:pt x="330" y="1512"/>
                        </a:lnTo>
                        <a:lnTo>
                          <a:pt x="299" y="1487"/>
                        </a:lnTo>
                        <a:lnTo>
                          <a:pt x="269" y="1460"/>
                        </a:lnTo>
                        <a:lnTo>
                          <a:pt x="241" y="1433"/>
                        </a:lnTo>
                        <a:lnTo>
                          <a:pt x="214" y="1404"/>
                        </a:lnTo>
                        <a:lnTo>
                          <a:pt x="187" y="1374"/>
                        </a:lnTo>
                        <a:lnTo>
                          <a:pt x="163" y="1342"/>
                        </a:lnTo>
                        <a:lnTo>
                          <a:pt x="141" y="1309"/>
                        </a:lnTo>
                        <a:lnTo>
                          <a:pt x="119" y="1274"/>
                        </a:lnTo>
                        <a:lnTo>
                          <a:pt x="99" y="1239"/>
                        </a:lnTo>
                        <a:lnTo>
                          <a:pt x="81" y="1203"/>
                        </a:lnTo>
                        <a:lnTo>
                          <a:pt x="65" y="1166"/>
                        </a:lnTo>
                        <a:lnTo>
                          <a:pt x="50" y="1128"/>
                        </a:lnTo>
                        <a:lnTo>
                          <a:pt x="37" y="1090"/>
                        </a:lnTo>
                        <a:lnTo>
                          <a:pt x="25" y="1049"/>
                        </a:lnTo>
                        <a:lnTo>
                          <a:pt x="16" y="1009"/>
                        </a:lnTo>
                        <a:lnTo>
                          <a:pt x="9" y="968"/>
                        </a:lnTo>
                        <a:lnTo>
                          <a:pt x="4" y="925"/>
                        </a:lnTo>
                        <a:lnTo>
                          <a:pt x="1" y="883"/>
                        </a:lnTo>
                        <a:lnTo>
                          <a:pt x="0" y="839"/>
                        </a:lnTo>
                        <a:close/>
                      </a:path>
                    </a:pathLst>
                  </a:custGeom>
                  <a:solidFill>
                    <a:srgbClr val="CCFFCC"/>
                  </a:solidFill>
                  <a:ln w="6350" cmpd="sng">
                    <a:solidFill>
                      <a:srgbClr val="FF3399"/>
                    </a:solidFill>
                    <a:round/>
                    <a:headEnd/>
                    <a:tailEnd/>
                  </a:ln>
                </p:spPr>
                <p:txBody>
                  <a:bodyPr/>
                  <a:lstStyle/>
                  <a:p>
                    <a:endParaRPr lang="ru-RU"/>
                  </a:p>
                </p:txBody>
              </p:sp>
              <p:sp>
                <p:nvSpPr>
                  <p:cNvPr id="1227006" name="Freeform 254"/>
                  <p:cNvSpPr>
                    <a:spLocks/>
                  </p:cNvSpPr>
                  <p:nvPr/>
                </p:nvSpPr>
                <p:spPr bwMode="auto">
                  <a:xfrm>
                    <a:off x="1857" y="4875"/>
                    <a:ext cx="131" cy="59"/>
                  </a:xfrm>
                  <a:custGeom>
                    <a:avLst/>
                    <a:gdLst>
                      <a:gd name="T0" fmla="*/ 10 w 917"/>
                      <a:gd name="T1" fmla="*/ 188 h 469"/>
                      <a:gd name="T2" fmla="*/ 22 w 917"/>
                      <a:gd name="T3" fmla="*/ 137 h 469"/>
                      <a:gd name="T4" fmla="*/ 36 w 917"/>
                      <a:gd name="T5" fmla="*/ 95 h 469"/>
                      <a:gd name="T6" fmla="*/ 51 w 917"/>
                      <a:gd name="T7" fmla="*/ 60 h 469"/>
                      <a:gd name="T8" fmla="*/ 67 w 917"/>
                      <a:gd name="T9" fmla="*/ 33 h 469"/>
                      <a:gd name="T10" fmla="*/ 85 w 917"/>
                      <a:gd name="T11" fmla="*/ 13 h 469"/>
                      <a:gd name="T12" fmla="*/ 101 w 917"/>
                      <a:gd name="T13" fmla="*/ 3 h 469"/>
                      <a:gd name="T14" fmla="*/ 118 w 917"/>
                      <a:gd name="T15" fmla="*/ 0 h 469"/>
                      <a:gd name="T16" fmla="*/ 135 w 917"/>
                      <a:gd name="T17" fmla="*/ 6 h 469"/>
                      <a:gd name="T18" fmla="*/ 152 w 917"/>
                      <a:gd name="T19" fmla="*/ 21 h 469"/>
                      <a:gd name="T20" fmla="*/ 170 w 917"/>
                      <a:gd name="T21" fmla="*/ 44 h 469"/>
                      <a:gd name="T22" fmla="*/ 186 w 917"/>
                      <a:gd name="T23" fmla="*/ 76 h 469"/>
                      <a:gd name="T24" fmla="*/ 201 w 917"/>
                      <a:gd name="T25" fmla="*/ 117 h 469"/>
                      <a:gd name="T26" fmla="*/ 219 w 917"/>
                      <a:gd name="T27" fmla="*/ 187 h 469"/>
                      <a:gd name="T28" fmla="*/ 234 w 917"/>
                      <a:gd name="T29" fmla="*/ 258 h 469"/>
                      <a:gd name="T30" fmla="*/ 246 w 917"/>
                      <a:gd name="T31" fmla="*/ 312 h 469"/>
                      <a:gd name="T32" fmla="*/ 260 w 917"/>
                      <a:gd name="T33" fmla="*/ 358 h 469"/>
                      <a:gd name="T34" fmla="*/ 275 w 917"/>
                      <a:gd name="T35" fmla="*/ 397 h 469"/>
                      <a:gd name="T36" fmla="*/ 291 w 917"/>
                      <a:gd name="T37" fmla="*/ 427 h 469"/>
                      <a:gd name="T38" fmla="*/ 307 w 917"/>
                      <a:gd name="T39" fmla="*/ 448 h 469"/>
                      <a:gd name="T40" fmla="*/ 323 w 917"/>
                      <a:gd name="T41" fmla="*/ 463 h 469"/>
                      <a:gd name="T42" fmla="*/ 341 w 917"/>
                      <a:gd name="T43" fmla="*/ 469 h 469"/>
                      <a:gd name="T44" fmla="*/ 358 w 917"/>
                      <a:gd name="T45" fmla="*/ 466 h 469"/>
                      <a:gd name="T46" fmla="*/ 375 w 917"/>
                      <a:gd name="T47" fmla="*/ 455 h 469"/>
                      <a:gd name="T48" fmla="*/ 392 w 917"/>
                      <a:gd name="T49" fmla="*/ 435 h 469"/>
                      <a:gd name="T50" fmla="*/ 408 w 917"/>
                      <a:gd name="T51" fmla="*/ 407 h 469"/>
                      <a:gd name="T52" fmla="*/ 424 w 917"/>
                      <a:gd name="T53" fmla="*/ 369 h 469"/>
                      <a:gd name="T54" fmla="*/ 442 w 917"/>
                      <a:gd name="T55" fmla="*/ 312 h 469"/>
                      <a:gd name="T56" fmla="*/ 459 w 917"/>
                      <a:gd name="T57" fmla="*/ 234 h 469"/>
                      <a:gd name="T58" fmla="*/ 471 w 917"/>
                      <a:gd name="T59" fmla="*/ 178 h 469"/>
                      <a:gd name="T60" fmla="*/ 484 w 917"/>
                      <a:gd name="T61" fmla="*/ 128 h 469"/>
                      <a:gd name="T62" fmla="*/ 498 w 917"/>
                      <a:gd name="T63" fmla="*/ 87 h 469"/>
                      <a:gd name="T64" fmla="*/ 514 w 917"/>
                      <a:gd name="T65" fmla="*/ 54 h 469"/>
                      <a:gd name="T66" fmla="*/ 530 w 917"/>
                      <a:gd name="T67" fmla="*/ 28 h 469"/>
                      <a:gd name="T68" fmla="*/ 546 w 917"/>
                      <a:gd name="T69" fmla="*/ 10 h 469"/>
                      <a:gd name="T70" fmla="*/ 563 w 917"/>
                      <a:gd name="T71" fmla="*/ 2 h 469"/>
                      <a:gd name="T72" fmla="*/ 580 w 917"/>
                      <a:gd name="T73" fmla="*/ 1 h 469"/>
                      <a:gd name="T74" fmla="*/ 598 w 917"/>
                      <a:gd name="T75" fmla="*/ 8 h 469"/>
                      <a:gd name="T76" fmla="*/ 615 w 917"/>
                      <a:gd name="T77" fmla="*/ 25 h 469"/>
                      <a:gd name="T78" fmla="*/ 631 w 917"/>
                      <a:gd name="T79" fmla="*/ 50 h 469"/>
                      <a:gd name="T80" fmla="*/ 647 w 917"/>
                      <a:gd name="T81" fmla="*/ 84 h 469"/>
                      <a:gd name="T82" fmla="*/ 663 w 917"/>
                      <a:gd name="T83" fmla="*/ 130 h 469"/>
                      <a:gd name="T84" fmla="*/ 682 w 917"/>
                      <a:gd name="T85" fmla="*/ 202 h 469"/>
                      <a:gd name="T86" fmla="*/ 696 w 917"/>
                      <a:gd name="T87" fmla="*/ 270 h 469"/>
                      <a:gd name="T88" fmla="*/ 708 w 917"/>
                      <a:gd name="T89" fmla="*/ 322 h 469"/>
                      <a:gd name="T90" fmla="*/ 722 w 917"/>
                      <a:gd name="T91" fmla="*/ 367 h 469"/>
                      <a:gd name="T92" fmla="*/ 737 w 917"/>
                      <a:gd name="T93" fmla="*/ 403 h 469"/>
                      <a:gd name="T94" fmla="*/ 752 w 917"/>
                      <a:gd name="T95" fmla="*/ 432 h 469"/>
                      <a:gd name="T96" fmla="*/ 770 w 917"/>
                      <a:gd name="T97" fmla="*/ 453 h 469"/>
                      <a:gd name="T98" fmla="*/ 786 w 917"/>
                      <a:gd name="T99" fmla="*/ 465 h 469"/>
                      <a:gd name="T100" fmla="*/ 803 w 917"/>
                      <a:gd name="T101" fmla="*/ 469 h 469"/>
                      <a:gd name="T102" fmla="*/ 820 w 917"/>
                      <a:gd name="T103" fmla="*/ 465 h 469"/>
                      <a:gd name="T104" fmla="*/ 838 w 917"/>
                      <a:gd name="T105" fmla="*/ 451 h 469"/>
                      <a:gd name="T106" fmla="*/ 855 w 917"/>
                      <a:gd name="T107" fmla="*/ 430 h 469"/>
                      <a:gd name="T108" fmla="*/ 871 w 917"/>
                      <a:gd name="T109" fmla="*/ 400 h 469"/>
                      <a:gd name="T110" fmla="*/ 886 w 917"/>
                      <a:gd name="T111" fmla="*/ 361 h 469"/>
                      <a:gd name="T112" fmla="*/ 904 w 917"/>
                      <a:gd name="T113" fmla="*/ 29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7" h="469">
                        <a:moveTo>
                          <a:pt x="0" y="234"/>
                        </a:moveTo>
                        <a:lnTo>
                          <a:pt x="3" y="222"/>
                        </a:lnTo>
                        <a:lnTo>
                          <a:pt x="5" y="211"/>
                        </a:lnTo>
                        <a:lnTo>
                          <a:pt x="7" y="199"/>
                        </a:lnTo>
                        <a:lnTo>
                          <a:pt x="10" y="188"/>
                        </a:lnTo>
                        <a:lnTo>
                          <a:pt x="12" y="178"/>
                        </a:lnTo>
                        <a:lnTo>
                          <a:pt x="15" y="167"/>
                        </a:lnTo>
                        <a:lnTo>
                          <a:pt x="17" y="157"/>
                        </a:lnTo>
                        <a:lnTo>
                          <a:pt x="20" y="148"/>
                        </a:lnTo>
                        <a:lnTo>
                          <a:pt x="22" y="137"/>
                        </a:lnTo>
                        <a:lnTo>
                          <a:pt x="25" y="128"/>
                        </a:lnTo>
                        <a:lnTo>
                          <a:pt x="28" y="120"/>
                        </a:lnTo>
                        <a:lnTo>
                          <a:pt x="31" y="110"/>
                        </a:lnTo>
                        <a:lnTo>
                          <a:pt x="34" y="102"/>
                        </a:lnTo>
                        <a:lnTo>
                          <a:pt x="36" y="95"/>
                        </a:lnTo>
                        <a:lnTo>
                          <a:pt x="39" y="87"/>
                        </a:lnTo>
                        <a:lnTo>
                          <a:pt x="42" y="79"/>
                        </a:lnTo>
                        <a:lnTo>
                          <a:pt x="45" y="72"/>
                        </a:lnTo>
                        <a:lnTo>
                          <a:pt x="48" y="66"/>
                        </a:lnTo>
                        <a:lnTo>
                          <a:pt x="51" y="60"/>
                        </a:lnTo>
                        <a:lnTo>
                          <a:pt x="55" y="54"/>
                        </a:lnTo>
                        <a:lnTo>
                          <a:pt x="58" y="47"/>
                        </a:lnTo>
                        <a:lnTo>
                          <a:pt x="61" y="42"/>
                        </a:lnTo>
                        <a:lnTo>
                          <a:pt x="64" y="37"/>
                        </a:lnTo>
                        <a:lnTo>
                          <a:pt x="67" y="33"/>
                        </a:lnTo>
                        <a:lnTo>
                          <a:pt x="70" y="28"/>
                        </a:lnTo>
                        <a:lnTo>
                          <a:pt x="74" y="24"/>
                        </a:lnTo>
                        <a:lnTo>
                          <a:pt x="77" y="21"/>
                        </a:lnTo>
                        <a:lnTo>
                          <a:pt x="80" y="16"/>
                        </a:lnTo>
                        <a:lnTo>
                          <a:pt x="85" y="13"/>
                        </a:lnTo>
                        <a:lnTo>
                          <a:pt x="88" y="10"/>
                        </a:lnTo>
                        <a:lnTo>
                          <a:pt x="91" y="8"/>
                        </a:lnTo>
                        <a:lnTo>
                          <a:pt x="95" y="6"/>
                        </a:lnTo>
                        <a:lnTo>
                          <a:pt x="98" y="4"/>
                        </a:lnTo>
                        <a:lnTo>
                          <a:pt x="101" y="3"/>
                        </a:lnTo>
                        <a:lnTo>
                          <a:pt x="105" y="2"/>
                        </a:lnTo>
                        <a:lnTo>
                          <a:pt x="108" y="1"/>
                        </a:lnTo>
                        <a:lnTo>
                          <a:pt x="112" y="0"/>
                        </a:lnTo>
                        <a:lnTo>
                          <a:pt x="115" y="0"/>
                        </a:lnTo>
                        <a:lnTo>
                          <a:pt x="118" y="0"/>
                        </a:lnTo>
                        <a:lnTo>
                          <a:pt x="122" y="1"/>
                        </a:lnTo>
                        <a:lnTo>
                          <a:pt x="125" y="2"/>
                        </a:lnTo>
                        <a:lnTo>
                          <a:pt x="129" y="3"/>
                        </a:lnTo>
                        <a:lnTo>
                          <a:pt x="132" y="4"/>
                        </a:lnTo>
                        <a:lnTo>
                          <a:pt x="135" y="6"/>
                        </a:lnTo>
                        <a:lnTo>
                          <a:pt x="139" y="8"/>
                        </a:lnTo>
                        <a:lnTo>
                          <a:pt x="142" y="11"/>
                        </a:lnTo>
                        <a:lnTo>
                          <a:pt x="146" y="14"/>
                        </a:lnTo>
                        <a:lnTo>
                          <a:pt x="149" y="17"/>
                        </a:lnTo>
                        <a:lnTo>
                          <a:pt x="152" y="21"/>
                        </a:lnTo>
                        <a:lnTo>
                          <a:pt x="156" y="25"/>
                        </a:lnTo>
                        <a:lnTo>
                          <a:pt x="159" y="29"/>
                        </a:lnTo>
                        <a:lnTo>
                          <a:pt x="162" y="34"/>
                        </a:lnTo>
                        <a:lnTo>
                          <a:pt x="165" y="39"/>
                        </a:lnTo>
                        <a:lnTo>
                          <a:pt x="170" y="44"/>
                        </a:lnTo>
                        <a:lnTo>
                          <a:pt x="173" y="50"/>
                        </a:lnTo>
                        <a:lnTo>
                          <a:pt x="176" y="56"/>
                        </a:lnTo>
                        <a:lnTo>
                          <a:pt x="179" y="62"/>
                        </a:lnTo>
                        <a:lnTo>
                          <a:pt x="182" y="69"/>
                        </a:lnTo>
                        <a:lnTo>
                          <a:pt x="186" y="76"/>
                        </a:lnTo>
                        <a:lnTo>
                          <a:pt x="189" y="84"/>
                        </a:lnTo>
                        <a:lnTo>
                          <a:pt x="192" y="92"/>
                        </a:lnTo>
                        <a:lnTo>
                          <a:pt x="195" y="100"/>
                        </a:lnTo>
                        <a:lnTo>
                          <a:pt x="198" y="108"/>
                        </a:lnTo>
                        <a:lnTo>
                          <a:pt x="201" y="117"/>
                        </a:lnTo>
                        <a:lnTo>
                          <a:pt x="205" y="130"/>
                        </a:lnTo>
                        <a:lnTo>
                          <a:pt x="209" y="144"/>
                        </a:lnTo>
                        <a:lnTo>
                          <a:pt x="212" y="157"/>
                        </a:lnTo>
                        <a:lnTo>
                          <a:pt x="216" y="171"/>
                        </a:lnTo>
                        <a:lnTo>
                          <a:pt x="219" y="187"/>
                        </a:lnTo>
                        <a:lnTo>
                          <a:pt x="223" y="202"/>
                        </a:lnTo>
                        <a:lnTo>
                          <a:pt x="226" y="218"/>
                        </a:lnTo>
                        <a:lnTo>
                          <a:pt x="229" y="234"/>
                        </a:lnTo>
                        <a:lnTo>
                          <a:pt x="231" y="247"/>
                        </a:lnTo>
                        <a:lnTo>
                          <a:pt x="234" y="258"/>
                        </a:lnTo>
                        <a:lnTo>
                          <a:pt x="236" y="270"/>
                        </a:lnTo>
                        <a:lnTo>
                          <a:pt x="238" y="281"/>
                        </a:lnTo>
                        <a:lnTo>
                          <a:pt x="241" y="291"/>
                        </a:lnTo>
                        <a:lnTo>
                          <a:pt x="243" y="302"/>
                        </a:lnTo>
                        <a:lnTo>
                          <a:pt x="246" y="312"/>
                        </a:lnTo>
                        <a:lnTo>
                          <a:pt x="248" y="322"/>
                        </a:lnTo>
                        <a:lnTo>
                          <a:pt x="252" y="332"/>
                        </a:lnTo>
                        <a:lnTo>
                          <a:pt x="255" y="341"/>
                        </a:lnTo>
                        <a:lnTo>
                          <a:pt x="258" y="349"/>
                        </a:lnTo>
                        <a:lnTo>
                          <a:pt x="260" y="358"/>
                        </a:lnTo>
                        <a:lnTo>
                          <a:pt x="263" y="367"/>
                        </a:lnTo>
                        <a:lnTo>
                          <a:pt x="266" y="374"/>
                        </a:lnTo>
                        <a:lnTo>
                          <a:pt x="269" y="382"/>
                        </a:lnTo>
                        <a:lnTo>
                          <a:pt x="272" y="389"/>
                        </a:lnTo>
                        <a:lnTo>
                          <a:pt x="275" y="397"/>
                        </a:lnTo>
                        <a:lnTo>
                          <a:pt x="278" y="403"/>
                        </a:lnTo>
                        <a:lnTo>
                          <a:pt x="281" y="409"/>
                        </a:lnTo>
                        <a:lnTo>
                          <a:pt x="284" y="415"/>
                        </a:lnTo>
                        <a:lnTo>
                          <a:pt x="287" y="422"/>
                        </a:lnTo>
                        <a:lnTo>
                          <a:pt x="291" y="427"/>
                        </a:lnTo>
                        <a:lnTo>
                          <a:pt x="294" y="432"/>
                        </a:lnTo>
                        <a:lnTo>
                          <a:pt x="297" y="437"/>
                        </a:lnTo>
                        <a:lnTo>
                          <a:pt x="300" y="441"/>
                        </a:lnTo>
                        <a:lnTo>
                          <a:pt x="303" y="445"/>
                        </a:lnTo>
                        <a:lnTo>
                          <a:pt x="307" y="448"/>
                        </a:lnTo>
                        <a:lnTo>
                          <a:pt x="310" y="453"/>
                        </a:lnTo>
                        <a:lnTo>
                          <a:pt x="313" y="456"/>
                        </a:lnTo>
                        <a:lnTo>
                          <a:pt x="317" y="459"/>
                        </a:lnTo>
                        <a:lnTo>
                          <a:pt x="320" y="461"/>
                        </a:lnTo>
                        <a:lnTo>
                          <a:pt x="323" y="463"/>
                        </a:lnTo>
                        <a:lnTo>
                          <a:pt x="327" y="465"/>
                        </a:lnTo>
                        <a:lnTo>
                          <a:pt x="330" y="466"/>
                        </a:lnTo>
                        <a:lnTo>
                          <a:pt x="335" y="467"/>
                        </a:lnTo>
                        <a:lnTo>
                          <a:pt x="338" y="468"/>
                        </a:lnTo>
                        <a:lnTo>
                          <a:pt x="341" y="469"/>
                        </a:lnTo>
                        <a:lnTo>
                          <a:pt x="345" y="469"/>
                        </a:lnTo>
                        <a:lnTo>
                          <a:pt x="348" y="469"/>
                        </a:lnTo>
                        <a:lnTo>
                          <a:pt x="352" y="468"/>
                        </a:lnTo>
                        <a:lnTo>
                          <a:pt x="355" y="467"/>
                        </a:lnTo>
                        <a:lnTo>
                          <a:pt x="358" y="466"/>
                        </a:lnTo>
                        <a:lnTo>
                          <a:pt x="362" y="465"/>
                        </a:lnTo>
                        <a:lnTo>
                          <a:pt x="365" y="463"/>
                        </a:lnTo>
                        <a:lnTo>
                          <a:pt x="369" y="461"/>
                        </a:lnTo>
                        <a:lnTo>
                          <a:pt x="372" y="458"/>
                        </a:lnTo>
                        <a:lnTo>
                          <a:pt x="375" y="455"/>
                        </a:lnTo>
                        <a:lnTo>
                          <a:pt x="379" y="451"/>
                        </a:lnTo>
                        <a:lnTo>
                          <a:pt x="382" y="448"/>
                        </a:lnTo>
                        <a:lnTo>
                          <a:pt x="385" y="444"/>
                        </a:lnTo>
                        <a:lnTo>
                          <a:pt x="389" y="440"/>
                        </a:lnTo>
                        <a:lnTo>
                          <a:pt x="392" y="435"/>
                        </a:lnTo>
                        <a:lnTo>
                          <a:pt x="395" y="430"/>
                        </a:lnTo>
                        <a:lnTo>
                          <a:pt x="398" y="425"/>
                        </a:lnTo>
                        <a:lnTo>
                          <a:pt x="402" y="419"/>
                        </a:lnTo>
                        <a:lnTo>
                          <a:pt x="405" y="413"/>
                        </a:lnTo>
                        <a:lnTo>
                          <a:pt x="408" y="407"/>
                        </a:lnTo>
                        <a:lnTo>
                          <a:pt x="411" y="400"/>
                        </a:lnTo>
                        <a:lnTo>
                          <a:pt x="414" y="393"/>
                        </a:lnTo>
                        <a:lnTo>
                          <a:pt x="417" y="385"/>
                        </a:lnTo>
                        <a:lnTo>
                          <a:pt x="421" y="377"/>
                        </a:lnTo>
                        <a:lnTo>
                          <a:pt x="424" y="369"/>
                        </a:lnTo>
                        <a:lnTo>
                          <a:pt x="427" y="361"/>
                        </a:lnTo>
                        <a:lnTo>
                          <a:pt x="430" y="351"/>
                        </a:lnTo>
                        <a:lnTo>
                          <a:pt x="434" y="339"/>
                        </a:lnTo>
                        <a:lnTo>
                          <a:pt x="438" y="325"/>
                        </a:lnTo>
                        <a:lnTo>
                          <a:pt x="442" y="312"/>
                        </a:lnTo>
                        <a:lnTo>
                          <a:pt x="446" y="298"/>
                        </a:lnTo>
                        <a:lnTo>
                          <a:pt x="449" y="282"/>
                        </a:lnTo>
                        <a:lnTo>
                          <a:pt x="453" y="267"/>
                        </a:lnTo>
                        <a:lnTo>
                          <a:pt x="456" y="251"/>
                        </a:lnTo>
                        <a:lnTo>
                          <a:pt x="459" y="234"/>
                        </a:lnTo>
                        <a:lnTo>
                          <a:pt x="461" y="222"/>
                        </a:lnTo>
                        <a:lnTo>
                          <a:pt x="463" y="211"/>
                        </a:lnTo>
                        <a:lnTo>
                          <a:pt x="466" y="199"/>
                        </a:lnTo>
                        <a:lnTo>
                          <a:pt x="468" y="188"/>
                        </a:lnTo>
                        <a:lnTo>
                          <a:pt x="471" y="178"/>
                        </a:lnTo>
                        <a:lnTo>
                          <a:pt x="473" y="167"/>
                        </a:lnTo>
                        <a:lnTo>
                          <a:pt x="476" y="157"/>
                        </a:lnTo>
                        <a:lnTo>
                          <a:pt x="478" y="148"/>
                        </a:lnTo>
                        <a:lnTo>
                          <a:pt x="481" y="137"/>
                        </a:lnTo>
                        <a:lnTo>
                          <a:pt x="484" y="128"/>
                        </a:lnTo>
                        <a:lnTo>
                          <a:pt x="486" y="120"/>
                        </a:lnTo>
                        <a:lnTo>
                          <a:pt x="489" y="110"/>
                        </a:lnTo>
                        <a:lnTo>
                          <a:pt x="492" y="102"/>
                        </a:lnTo>
                        <a:lnTo>
                          <a:pt x="495" y="95"/>
                        </a:lnTo>
                        <a:lnTo>
                          <a:pt x="498" y="87"/>
                        </a:lnTo>
                        <a:lnTo>
                          <a:pt x="502" y="79"/>
                        </a:lnTo>
                        <a:lnTo>
                          <a:pt x="505" y="72"/>
                        </a:lnTo>
                        <a:lnTo>
                          <a:pt x="508" y="66"/>
                        </a:lnTo>
                        <a:lnTo>
                          <a:pt x="511" y="60"/>
                        </a:lnTo>
                        <a:lnTo>
                          <a:pt x="514" y="54"/>
                        </a:lnTo>
                        <a:lnTo>
                          <a:pt x="517" y="47"/>
                        </a:lnTo>
                        <a:lnTo>
                          <a:pt x="520" y="42"/>
                        </a:lnTo>
                        <a:lnTo>
                          <a:pt x="524" y="37"/>
                        </a:lnTo>
                        <a:lnTo>
                          <a:pt x="527" y="33"/>
                        </a:lnTo>
                        <a:lnTo>
                          <a:pt x="530" y="28"/>
                        </a:lnTo>
                        <a:lnTo>
                          <a:pt x="533" y="24"/>
                        </a:lnTo>
                        <a:lnTo>
                          <a:pt x="537" y="21"/>
                        </a:lnTo>
                        <a:lnTo>
                          <a:pt x="540" y="16"/>
                        </a:lnTo>
                        <a:lnTo>
                          <a:pt x="543" y="13"/>
                        </a:lnTo>
                        <a:lnTo>
                          <a:pt x="546" y="10"/>
                        </a:lnTo>
                        <a:lnTo>
                          <a:pt x="550" y="8"/>
                        </a:lnTo>
                        <a:lnTo>
                          <a:pt x="553" y="6"/>
                        </a:lnTo>
                        <a:lnTo>
                          <a:pt x="557" y="4"/>
                        </a:lnTo>
                        <a:lnTo>
                          <a:pt x="560" y="3"/>
                        </a:lnTo>
                        <a:lnTo>
                          <a:pt x="563" y="2"/>
                        </a:lnTo>
                        <a:lnTo>
                          <a:pt x="567" y="1"/>
                        </a:lnTo>
                        <a:lnTo>
                          <a:pt x="570" y="0"/>
                        </a:lnTo>
                        <a:lnTo>
                          <a:pt x="573" y="0"/>
                        </a:lnTo>
                        <a:lnTo>
                          <a:pt x="577" y="0"/>
                        </a:lnTo>
                        <a:lnTo>
                          <a:pt x="580" y="1"/>
                        </a:lnTo>
                        <a:lnTo>
                          <a:pt x="584" y="2"/>
                        </a:lnTo>
                        <a:lnTo>
                          <a:pt x="588" y="3"/>
                        </a:lnTo>
                        <a:lnTo>
                          <a:pt x="591" y="4"/>
                        </a:lnTo>
                        <a:lnTo>
                          <a:pt x="595" y="6"/>
                        </a:lnTo>
                        <a:lnTo>
                          <a:pt x="598" y="8"/>
                        </a:lnTo>
                        <a:lnTo>
                          <a:pt x="602" y="11"/>
                        </a:lnTo>
                        <a:lnTo>
                          <a:pt x="605" y="14"/>
                        </a:lnTo>
                        <a:lnTo>
                          <a:pt x="608" y="17"/>
                        </a:lnTo>
                        <a:lnTo>
                          <a:pt x="612" y="21"/>
                        </a:lnTo>
                        <a:lnTo>
                          <a:pt x="615" y="25"/>
                        </a:lnTo>
                        <a:lnTo>
                          <a:pt x="618" y="29"/>
                        </a:lnTo>
                        <a:lnTo>
                          <a:pt x="622" y="34"/>
                        </a:lnTo>
                        <a:lnTo>
                          <a:pt x="625" y="39"/>
                        </a:lnTo>
                        <a:lnTo>
                          <a:pt x="628" y="44"/>
                        </a:lnTo>
                        <a:lnTo>
                          <a:pt x="631" y="50"/>
                        </a:lnTo>
                        <a:lnTo>
                          <a:pt x="635" y="56"/>
                        </a:lnTo>
                        <a:lnTo>
                          <a:pt x="638" y="62"/>
                        </a:lnTo>
                        <a:lnTo>
                          <a:pt x="641" y="69"/>
                        </a:lnTo>
                        <a:lnTo>
                          <a:pt x="644" y="76"/>
                        </a:lnTo>
                        <a:lnTo>
                          <a:pt x="647" y="84"/>
                        </a:lnTo>
                        <a:lnTo>
                          <a:pt x="650" y="92"/>
                        </a:lnTo>
                        <a:lnTo>
                          <a:pt x="653" y="100"/>
                        </a:lnTo>
                        <a:lnTo>
                          <a:pt x="656" y="108"/>
                        </a:lnTo>
                        <a:lnTo>
                          <a:pt x="659" y="117"/>
                        </a:lnTo>
                        <a:lnTo>
                          <a:pt x="663" y="130"/>
                        </a:lnTo>
                        <a:lnTo>
                          <a:pt x="667" y="144"/>
                        </a:lnTo>
                        <a:lnTo>
                          <a:pt x="672" y="157"/>
                        </a:lnTo>
                        <a:lnTo>
                          <a:pt x="675" y="171"/>
                        </a:lnTo>
                        <a:lnTo>
                          <a:pt x="679" y="187"/>
                        </a:lnTo>
                        <a:lnTo>
                          <a:pt x="682" y="202"/>
                        </a:lnTo>
                        <a:lnTo>
                          <a:pt x="686" y="218"/>
                        </a:lnTo>
                        <a:lnTo>
                          <a:pt x="689" y="234"/>
                        </a:lnTo>
                        <a:lnTo>
                          <a:pt x="691" y="247"/>
                        </a:lnTo>
                        <a:lnTo>
                          <a:pt x="693" y="258"/>
                        </a:lnTo>
                        <a:lnTo>
                          <a:pt x="696" y="270"/>
                        </a:lnTo>
                        <a:lnTo>
                          <a:pt x="698" y="281"/>
                        </a:lnTo>
                        <a:lnTo>
                          <a:pt x="700" y="291"/>
                        </a:lnTo>
                        <a:lnTo>
                          <a:pt x="703" y="302"/>
                        </a:lnTo>
                        <a:lnTo>
                          <a:pt x="705" y="312"/>
                        </a:lnTo>
                        <a:lnTo>
                          <a:pt x="708" y="322"/>
                        </a:lnTo>
                        <a:lnTo>
                          <a:pt x="711" y="332"/>
                        </a:lnTo>
                        <a:lnTo>
                          <a:pt x="713" y="341"/>
                        </a:lnTo>
                        <a:lnTo>
                          <a:pt x="716" y="349"/>
                        </a:lnTo>
                        <a:lnTo>
                          <a:pt x="719" y="358"/>
                        </a:lnTo>
                        <a:lnTo>
                          <a:pt x="722" y="367"/>
                        </a:lnTo>
                        <a:lnTo>
                          <a:pt x="725" y="374"/>
                        </a:lnTo>
                        <a:lnTo>
                          <a:pt x="728" y="382"/>
                        </a:lnTo>
                        <a:lnTo>
                          <a:pt x="731" y="389"/>
                        </a:lnTo>
                        <a:lnTo>
                          <a:pt x="734" y="397"/>
                        </a:lnTo>
                        <a:lnTo>
                          <a:pt x="737" y="403"/>
                        </a:lnTo>
                        <a:lnTo>
                          <a:pt x="740" y="409"/>
                        </a:lnTo>
                        <a:lnTo>
                          <a:pt x="743" y="415"/>
                        </a:lnTo>
                        <a:lnTo>
                          <a:pt x="746" y="422"/>
                        </a:lnTo>
                        <a:lnTo>
                          <a:pt x="749" y="427"/>
                        </a:lnTo>
                        <a:lnTo>
                          <a:pt x="752" y="432"/>
                        </a:lnTo>
                        <a:lnTo>
                          <a:pt x="756" y="437"/>
                        </a:lnTo>
                        <a:lnTo>
                          <a:pt x="760" y="441"/>
                        </a:lnTo>
                        <a:lnTo>
                          <a:pt x="763" y="445"/>
                        </a:lnTo>
                        <a:lnTo>
                          <a:pt x="766" y="448"/>
                        </a:lnTo>
                        <a:lnTo>
                          <a:pt x="770" y="453"/>
                        </a:lnTo>
                        <a:lnTo>
                          <a:pt x="773" y="456"/>
                        </a:lnTo>
                        <a:lnTo>
                          <a:pt x="776" y="459"/>
                        </a:lnTo>
                        <a:lnTo>
                          <a:pt x="780" y="461"/>
                        </a:lnTo>
                        <a:lnTo>
                          <a:pt x="783" y="463"/>
                        </a:lnTo>
                        <a:lnTo>
                          <a:pt x="786" y="465"/>
                        </a:lnTo>
                        <a:lnTo>
                          <a:pt x="790" y="466"/>
                        </a:lnTo>
                        <a:lnTo>
                          <a:pt x="793" y="467"/>
                        </a:lnTo>
                        <a:lnTo>
                          <a:pt x="796" y="468"/>
                        </a:lnTo>
                        <a:lnTo>
                          <a:pt x="800" y="469"/>
                        </a:lnTo>
                        <a:lnTo>
                          <a:pt x="803" y="469"/>
                        </a:lnTo>
                        <a:lnTo>
                          <a:pt x="807" y="469"/>
                        </a:lnTo>
                        <a:lnTo>
                          <a:pt x="810" y="468"/>
                        </a:lnTo>
                        <a:lnTo>
                          <a:pt x="813" y="467"/>
                        </a:lnTo>
                        <a:lnTo>
                          <a:pt x="817" y="466"/>
                        </a:lnTo>
                        <a:lnTo>
                          <a:pt x="820" y="465"/>
                        </a:lnTo>
                        <a:lnTo>
                          <a:pt x="824" y="463"/>
                        </a:lnTo>
                        <a:lnTo>
                          <a:pt x="827" y="461"/>
                        </a:lnTo>
                        <a:lnTo>
                          <a:pt x="830" y="458"/>
                        </a:lnTo>
                        <a:lnTo>
                          <a:pt x="834" y="455"/>
                        </a:lnTo>
                        <a:lnTo>
                          <a:pt x="838" y="451"/>
                        </a:lnTo>
                        <a:lnTo>
                          <a:pt x="841" y="448"/>
                        </a:lnTo>
                        <a:lnTo>
                          <a:pt x="845" y="444"/>
                        </a:lnTo>
                        <a:lnTo>
                          <a:pt x="848" y="440"/>
                        </a:lnTo>
                        <a:lnTo>
                          <a:pt x="851" y="435"/>
                        </a:lnTo>
                        <a:lnTo>
                          <a:pt x="855" y="430"/>
                        </a:lnTo>
                        <a:lnTo>
                          <a:pt x="858" y="425"/>
                        </a:lnTo>
                        <a:lnTo>
                          <a:pt x="861" y="419"/>
                        </a:lnTo>
                        <a:lnTo>
                          <a:pt x="864" y="413"/>
                        </a:lnTo>
                        <a:lnTo>
                          <a:pt x="867" y="407"/>
                        </a:lnTo>
                        <a:lnTo>
                          <a:pt x="871" y="400"/>
                        </a:lnTo>
                        <a:lnTo>
                          <a:pt x="874" y="393"/>
                        </a:lnTo>
                        <a:lnTo>
                          <a:pt x="877" y="385"/>
                        </a:lnTo>
                        <a:lnTo>
                          <a:pt x="880" y="377"/>
                        </a:lnTo>
                        <a:lnTo>
                          <a:pt x="883" y="369"/>
                        </a:lnTo>
                        <a:lnTo>
                          <a:pt x="886" y="361"/>
                        </a:lnTo>
                        <a:lnTo>
                          <a:pt x="889" y="351"/>
                        </a:lnTo>
                        <a:lnTo>
                          <a:pt x="893" y="339"/>
                        </a:lnTo>
                        <a:lnTo>
                          <a:pt x="897" y="325"/>
                        </a:lnTo>
                        <a:lnTo>
                          <a:pt x="901" y="312"/>
                        </a:lnTo>
                        <a:lnTo>
                          <a:pt x="904" y="298"/>
                        </a:lnTo>
                        <a:lnTo>
                          <a:pt x="908" y="282"/>
                        </a:lnTo>
                        <a:lnTo>
                          <a:pt x="911" y="267"/>
                        </a:lnTo>
                        <a:lnTo>
                          <a:pt x="914" y="251"/>
                        </a:lnTo>
                        <a:lnTo>
                          <a:pt x="917" y="234"/>
                        </a:lnTo>
                      </a:path>
                    </a:pathLst>
                  </a:custGeom>
                  <a:noFill/>
                  <a:ln w="6350" cmpd="sng">
                    <a:solidFill>
                      <a:srgbClr val="FF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227007" name="Line 255"/>
                  <p:cNvSpPr>
                    <a:spLocks noChangeShapeType="1"/>
                  </p:cNvSpPr>
                  <p:nvPr/>
                </p:nvSpPr>
                <p:spPr bwMode="auto">
                  <a:xfrm>
                    <a:off x="1813" y="4904"/>
                    <a:ext cx="44" cy="1"/>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227008" name="Line 256"/>
                  <p:cNvSpPr>
                    <a:spLocks noChangeShapeType="1"/>
                  </p:cNvSpPr>
                  <p:nvPr/>
                </p:nvSpPr>
                <p:spPr bwMode="auto">
                  <a:xfrm>
                    <a:off x="1988" y="4904"/>
                    <a:ext cx="44" cy="1"/>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grpSp>
          <p:nvGrpSpPr>
            <p:cNvPr id="1227009" name="Group 257"/>
            <p:cNvGrpSpPr>
              <a:grpSpLocks/>
            </p:cNvGrpSpPr>
            <p:nvPr/>
          </p:nvGrpSpPr>
          <p:grpSpPr bwMode="auto">
            <a:xfrm flipH="1">
              <a:off x="3088" y="3217"/>
              <a:ext cx="279" cy="520"/>
              <a:chOff x="2688" y="5352"/>
              <a:chExt cx="510" cy="952"/>
            </a:xfrm>
          </p:grpSpPr>
          <p:grpSp>
            <p:nvGrpSpPr>
              <p:cNvPr id="1227010" name="Group 258"/>
              <p:cNvGrpSpPr>
                <a:grpSpLocks/>
              </p:cNvGrpSpPr>
              <p:nvPr/>
            </p:nvGrpSpPr>
            <p:grpSpPr bwMode="auto">
              <a:xfrm flipH="1">
                <a:off x="2688" y="5352"/>
                <a:ext cx="510" cy="952"/>
                <a:chOff x="5628" y="9905"/>
                <a:chExt cx="1425" cy="2850"/>
              </a:xfrm>
            </p:grpSpPr>
            <p:sp>
              <p:nvSpPr>
                <p:cNvPr id="1227011" name="Freeform 259"/>
                <p:cNvSpPr>
                  <a:spLocks/>
                </p:cNvSpPr>
                <p:nvPr/>
              </p:nvSpPr>
              <p:spPr bwMode="auto">
                <a:xfrm>
                  <a:off x="5628" y="9905"/>
                  <a:ext cx="1425" cy="2850"/>
                </a:xfrm>
                <a:custGeom>
                  <a:avLst/>
                  <a:gdLst>
                    <a:gd name="T0" fmla="*/ 0 w 1425"/>
                    <a:gd name="T1" fmla="*/ 285 h 2850"/>
                    <a:gd name="T2" fmla="*/ 435 w 1425"/>
                    <a:gd name="T3" fmla="*/ 0 h 2850"/>
                    <a:gd name="T4" fmla="*/ 705 w 1425"/>
                    <a:gd name="T5" fmla="*/ 0 h 2850"/>
                    <a:gd name="T6" fmla="*/ 1425 w 1425"/>
                    <a:gd name="T7" fmla="*/ 0 h 2850"/>
                    <a:gd name="T8" fmla="*/ 1425 w 1425"/>
                    <a:gd name="T9" fmla="*/ 1530 h 2850"/>
                    <a:gd name="T10" fmla="*/ 1425 w 1425"/>
                    <a:gd name="T11" fmla="*/ 2565 h 2850"/>
                    <a:gd name="T12" fmla="*/ 1005 w 1425"/>
                    <a:gd name="T13" fmla="*/ 2850 h 2850"/>
                    <a:gd name="T14" fmla="*/ 690 w 1425"/>
                    <a:gd name="T15" fmla="*/ 2850 h 2850"/>
                    <a:gd name="T16" fmla="*/ 0 w 1425"/>
                    <a:gd name="T17" fmla="*/ 2850 h 2850"/>
                    <a:gd name="T18" fmla="*/ 0 w 1425"/>
                    <a:gd name="T19" fmla="*/ 1515 h 2850"/>
                    <a:gd name="T20" fmla="*/ 0 w 1425"/>
                    <a:gd name="T21" fmla="*/ 285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5" h="2850">
                      <a:moveTo>
                        <a:pt x="0" y="285"/>
                      </a:moveTo>
                      <a:lnTo>
                        <a:pt x="435" y="0"/>
                      </a:lnTo>
                      <a:lnTo>
                        <a:pt x="705" y="0"/>
                      </a:lnTo>
                      <a:lnTo>
                        <a:pt x="1425" y="0"/>
                      </a:lnTo>
                      <a:lnTo>
                        <a:pt x="1425" y="1530"/>
                      </a:lnTo>
                      <a:lnTo>
                        <a:pt x="1425" y="2565"/>
                      </a:lnTo>
                      <a:lnTo>
                        <a:pt x="1005" y="2850"/>
                      </a:lnTo>
                      <a:lnTo>
                        <a:pt x="690" y="2850"/>
                      </a:lnTo>
                      <a:lnTo>
                        <a:pt x="0" y="2850"/>
                      </a:lnTo>
                      <a:lnTo>
                        <a:pt x="0" y="1515"/>
                      </a:lnTo>
                      <a:lnTo>
                        <a:pt x="0" y="285"/>
                      </a:lnTo>
                      <a:close/>
                    </a:path>
                  </a:pathLst>
                </a:custGeom>
                <a:solidFill>
                  <a:srgbClr val="FFFFFF"/>
                </a:solidFill>
                <a:ln>
                  <a:noFill/>
                </a:ln>
                <a:effectLst/>
                <a:extLst>
                  <a:ext uri="{91240B29-F687-4F45-9708-019B960494DF}">
                    <a14:hiddenLine xmlns:a14="http://schemas.microsoft.com/office/drawing/2010/main" w="158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12" name="Freeform 260"/>
                <p:cNvSpPr>
                  <a:spLocks noEditPoints="1"/>
                </p:cNvSpPr>
                <p:nvPr/>
              </p:nvSpPr>
              <p:spPr bwMode="auto">
                <a:xfrm>
                  <a:off x="5628" y="9905"/>
                  <a:ext cx="1425" cy="2850"/>
                </a:xfrm>
                <a:custGeom>
                  <a:avLst/>
                  <a:gdLst>
                    <a:gd name="T0" fmla="*/ 0 w 1425"/>
                    <a:gd name="T1" fmla="*/ 285 h 2850"/>
                    <a:gd name="T2" fmla="*/ 0 w 1425"/>
                    <a:gd name="T3" fmla="*/ 285 h 2850"/>
                    <a:gd name="T4" fmla="*/ 975 w 1425"/>
                    <a:gd name="T5" fmla="*/ 285 h 2850"/>
                    <a:gd name="T6" fmla="*/ 1425 w 1425"/>
                    <a:gd name="T7" fmla="*/ 0 h 2850"/>
                    <a:gd name="T8" fmla="*/ 0 w 1425"/>
                    <a:gd name="T9" fmla="*/ 285 h 2850"/>
                    <a:gd name="T10" fmla="*/ 0 w 1425"/>
                    <a:gd name="T11" fmla="*/ 285 h 2850"/>
                    <a:gd name="T12" fmla="*/ 975 w 1425"/>
                    <a:gd name="T13" fmla="*/ 285 h 2850"/>
                    <a:gd name="T14" fmla="*/ 975 w 1425"/>
                    <a:gd name="T15" fmla="*/ 705 h 2850"/>
                    <a:gd name="T16" fmla="*/ 975 w 1425"/>
                    <a:gd name="T17" fmla="*/ 2310 h 2850"/>
                    <a:gd name="T18" fmla="*/ 975 w 1425"/>
                    <a:gd name="T19" fmla="*/ 2850 h 2850"/>
                    <a:gd name="T20" fmla="*/ 0 w 1425"/>
                    <a:gd name="T21" fmla="*/ 285 h 2850"/>
                    <a:gd name="T22" fmla="*/ 75 w 1425"/>
                    <a:gd name="T23" fmla="*/ 405 h 2850"/>
                    <a:gd name="T24" fmla="*/ 885 w 1425"/>
                    <a:gd name="T25" fmla="*/ 405 h 2850"/>
                    <a:gd name="T26" fmla="*/ 885 w 1425"/>
                    <a:gd name="T27" fmla="*/ 465 h 2850"/>
                    <a:gd name="T28" fmla="*/ 75 w 1425"/>
                    <a:gd name="T29" fmla="*/ 465 h 2850"/>
                    <a:gd name="T30" fmla="*/ 75 w 1425"/>
                    <a:gd name="T31" fmla="*/ 405 h 2850"/>
                    <a:gd name="T32" fmla="*/ 75 w 1425"/>
                    <a:gd name="T33" fmla="*/ 585 h 2850"/>
                    <a:gd name="T34" fmla="*/ 885 w 1425"/>
                    <a:gd name="T35" fmla="*/ 585 h 2850"/>
                    <a:gd name="T36" fmla="*/ 885 w 1425"/>
                    <a:gd name="T37" fmla="*/ 645 h 2850"/>
                    <a:gd name="T38" fmla="*/ 75 w 1425"/>
                    <a:gd name="T39" fmla="*/ 645 h 2850"/>
                    <a:gd name="T40" fmla="*/ 75 w 1425"/>
                    <a:gd name="T41" fmla="*/ 585 h 2850"/>
                    <a:gd name="T42" fmla="*/ 75 w 1425"/>
                    <a:gd name="T43" fmla="*/ 780 h 2850"/>
                    <a:gd name="T44" fmla="*/ 885 w 1425"/>
                    <a:gd name="T45" fmla="*/ 780 h 2850"/>
                    <a:gd name="T46" fmla="*/ 885 w 1425"/>
                    <a:gd name="T47" fmla="*/ 840 h 2850"/>
                    <a:gd name="T48" fmla="*/ 75 w 1425"/>
                    <a:gd name="T49" fmla="*/ 840 h 2850"/>
                    <a:gd name="T50" fmla="*/ 75 w 1425"/>
                    <a:gd name="T51" fmla="*/ 780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5" h="2850">
                      <a:moveTo>
                        <a:pt x="0" y="285"/>
                      </a:moveTo>
                      <a:lnTo>
                        <a:pt x="0" y="285"/>
                      </a:lnTo>
                      <a:lnTo>
                        <a:pt x="975" y="285"/>
                      </a:lnTo>
                      <a:lnTo>
                        <a:pt x="1425" y="0"/>
                      </a:lnTo>
                      <a:lnTo>
                        <a:pt x="0" y="285"/>
                      </a:lnTo>
                      <a:close/>
                      <a:moveTo>
                        <a:pt x="0" y="285"/>
                      </a:moveTo>
                      <a:lnTo>
                        <a:pt x="975" y="285"/>
                      </a:lnTo>
                      <a:lnTo>
                        <a:pt x="975" y="705"/>
                      </a:lnTo>
                      <a:lnTo>
                        <a:pt x="975" y="2310"/>
                      </a:lnTo>
                      <a:lnTo>
                        <a:pt x="975" y="2850"/>
                      </a:lnTo>
                      <a:lnTo>
                        <a:pt x="0" y="285"/>
                      </a:lnTo>
                      <a:close/>
                      <a:moveTo>
                        <a:pt x="75" y="405"/>
                      </a:moveTo>
                      <a:lnTo>
                        <a:pt x="885" y="405"/>
                      </a:lnTo>
                      <a:lnTo>
                        <a:pt x="885" y="465"/>
                      </a:lnTo>
                      <a:lnTo>
                        <a:pt x="75" y="465"/>
                      </a:lnTo>
                      <a:lnTo>
                        <a:pt x="75" y="405"/>
                      </a:lnTo>
                      <a:close/>
                      <a:moveTo>
                        <a:pt x="75" y="585"/>
                      </a:moveTo>
                      <a:lnTo>
                        <a:pt x="885" y="585"/>
                      </a:lnTo>
                      <a:lnTo>
                        <a:pt x="885" y="645"/>
                      </a:lnTo>
                      <a:lnTo>
                        <a:pt x="75" y="645"/>
                      </a:lnTo>
                      <a:lnTo>
                        <a:pt x="75" y="585"/>
                      </a:lnTo>
                      <a:close/>
                      <a:moveTo>
                        <a:pt x="75" y="780"/>
                      </a:moveTo>
                      <a:lnTo>
                        <a:pt x="885" y="780"/>
                      </a:lnTo>
                      <a:lnTo>
                        <a:pt x="885" y="840"/>
                      </a:lnTo>
                      <a:lnTo>
                        <a:pt x="75" y="840"/>
                      </a:lnTo>
                      <a:lnTo>
                        <a:pt x="75" y="780"/>
                      </a:lnTo>
                      <a:close/>
                    </a:path>
                  </a:pathLst>
                </a:custGeom>
                <a:solidFill>
                  <a:srgbClr val="FFFFFF"/>
                </a:solidFill>
                <a:ln>
                  <a:noFill/>
                </a:ln>
                <a:effectLst/>
                <a:extLst>
                  <a:ext uri="{91240B29-F687-4F45-9708-019B960494DF}">
                    <a14:hiddenLine xmlns:a14="http://schemas.microsoft.com/office/drawing/2010/main" w="1587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13" name="Freeform 261"/>
                <p:cNvSpPr>
                  <a:spLocks/>
                </p:cNvSpPr>
                <p:nvPr/>
              </p:nvSpPr>
              <p:spPr bwMode="auto">
                <a:xfrm>
                  <a:off x="5628" y="9905"/>
                  <a:ext cx="1425" cy="2850"/>
                </a:xfrm>
                <a:custGeom>
                  <a:avLst/>
                  <a:gdLst>
                    <a:gd name="T0" fmla="*/ 0 w 1425"/>
                    <a:gd name="T1" fmla="*/ 285 h 2850"/>
                    <a:gd name="T2" fmla="*/ 435 w 1425"/>
                    <a:gd name="T3" fmla="*/ 0 h 2850"/>
                    <a:gd name="T4" fmla="*/ 705 w 1425"/>
                    <a:gd name="T5" fmla="*/ 0 h 2850"/>
                    <a:gd name="T6" fmla="*/ 1425 w 1425"/>
                    <a:gd name="T7" fmla="*/ 0 h 2850"/>
                    <a:gd name="T8" fmla="*/ 1425 w 1425"/>
                    <a:gd name="T9" fmla="*/ 1530 h 2850"/>
                    <a:gd name="T10" fmla="*/ 1425 w 1425"/>
                    <a:gd name="T11" fmla="*/ 2565 h 2850"/>
                    <a:gd name="T12" fmla="*/ 1005 w 1425"/>
                    <a:gd name="T13" fmla="*/ 2850 h 2850"/>
                    <a:gd name="T14" fmla="*/ 690 w 1425"/>
                    <a:gd name="T15" fmla="*/ 2850 h 2850"/>
                    <a:gd name="T16" fmla="*/ 0 w 1425"/>
                    <a:gd name="T17" fmla="*/ 2850 h 2850"/>
                    <a:gd name="T18" fmla="*/ 0 w 1425"/>
                    <a:gd name="T19" fmla="*/ 1515 h 2850"/>
                    <a:gd name="T20" fmla="*/ 0 w 1425"/>
                    <a:gd name="T21" fmla="*/ 285 h 2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5" h="2850">
                      <a:moveTo>
                        <a:pt x="0" y="285"/>
                      </a:moveTo>
                      <a:lnTo>
                        <a:pt x="435" y="0"/>
                      </a:lnTo>
                      <a:lnTo>
                        <a:pt x="705" y="0"/>
                      </a:lnTo>
                      <a:lnTo>
                        <a:pt x="1425" y="0"/>
                      </a:lnTo>
                      <a:lnTo>
                        <a:pt x="1425" y="1530"/>
                      </a:lnTo>
                      <a:lnTo>
                        <a:pt x="1425" y="2565"/>
                      </a:lnTo>
                      <a:lnTo>
                        <a:pt x="1005" y="2850"/>
                      </a:lnTo>
                      <a:lnTo>
                        <a:pt x="690" y="2850"/>
                      </a:lnTo>
                      <a:lnTo>
                        <a:pt x="0" y="2850"/>
                      </a:lnTo>
                      <a:lnTo>
                        <a:pt x="0" y="1515"/>
                      </a:lnTo>
                      <a:lnTo>
                        <a:pt x="0" y="285"/>
                      </a:lnTo>
                      <a:close/>
                    </a:path>
                  </a:pathLst>
                </a:custGeom>
                <a:solidFill>
                  <a:srgbClr val="C9FFFF"/>
                </a:solidFill>
                <a:ln w="15875">
                  <a:solidFill>
                    <a:schemeClr val="accent2"/>
                  </a:solidFill>
                  <a:prstDash val="solid"/>
                  <a:round/>
                  <a:headEnd/>
                  <a:tailEnd/>
                </a:ln>
                <a:effectLst>
                  <a:outerShdw dist="35921" dir="2700000" algn="ctr" rotWithShape="0">
                    <a:srgbClr val="FF9933"/>
                  </a:outerShdw>
                </a:effectLst>
              </p:spPr>
              <p:txBody>
                <a:bodyPr/>
                <a:lstStyle/>
                <a:p>
                  <a:endParaRPr lang="ru-RU"/>
                </a:p>
              </p:txBody>
            </p:sp>
            <p:sp>
              <p:nvSpPr>
                <p:cNvPr id="1227014" name="Freeform 262"/>
                <p:cNvSpPr>
                  <a:spLocks/>
                </p:cNvSpPr>
                <p:nvPr/>
              </p:nvSpPr>
              <p:spPr bwMode="auto">
                <a:xfrm>
                  <a:off x="5628" y="9905"/>
                  <a:ext cx="1425" cy="285"/>
                </a:xfrm>
                <a:custGeom>
                  <a:avLst/>
                  <a:gdLst>
                    <a:gd name="T0" fmla="*/ 0 w 1425"/>
                    <a:gd name="T1" fmla="*/ 285 h 285"/>
                    <a:gd name="T2" fmla="*/ 0 w 1425"/>
                    <a:gd name="T3" fmla="*/ 285 h 285"/>
                    <a:gd name="T4" fmla="*/ 975 w 1425"/>
                    <a:gd name="T5" fmla="*/ 285 h 285"/>
                    <a:gd name="T6" fmla="*/ 1425 w 1425"/>
                    <a:gd name="T7" fmla="*/ 0 h 285"/>
                  </a:gdLst>
                  <a:ahLst/>
                  <a:cxnLst>
                    <a:cxn ang="0">
                      <a:pos x="T0" y="T1"/>
                    </a:cxn>
                    <a:cxn ang="0">
                      <a:pos x="T2" y="T3"/>
                    </a:cxn>
                    <a:cxn ang="0">
                      <a:pos x="T4" y="T5"/>
                    </a:cxn>
                    <a:cxn ang="0">
                      <a:pos x="T6" y="T7"/>
                    </a:cxn>
                  </a:cxnLst>
                  <a:rect l="0" t="0" r="r" b="b"/>
                  <a:pathLst>
                    <a:path w="1425" h="285">
                      <a:moveTo>
                        <a:pt x="0" y="285"/>
                      </a:moveTo>
                      <a:lnTo>
                        <a:pt x="0" y="285"/>
                      </a:lnTo>
                      <a:lnTo>
                        <a:pt x="975" y="285"/>
                      </a:lnTo>
                      <a:lnTo>
                        <a:pt x="1425" y="0"/>
                      </a:lnTo>
                    </a:path>
                  </a:pathLst>
                </a:custGeom>
                <a:solidFill>
                  <a:srgbClr val="C9FFFF"/>
                </a:solidFill>
                <a:ln w="15875">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15" name="Freeform 263"/>
                <p:cNvSpPr>
                  <a:spLocks/>
                </p:cNvSpPr>
                <p:nvPr/>
              </p:nvSpPr>
              <p:spPr bwMode="auto">
                <a:xfrm>
                  <a:off x="5628" y="10190"/>
                  <a:ext cx="975" cy="2565"/>
                </a:xfrm>
                <a:custGeom>
                  <a:avLst/>
                  <a:gdLst>
                    <a:gd name="T0" fmla="*/ 0 w 975"/>
                    <a:gd name="T1" fmla="*/ 0 h 2565"/>
                    <a:gd name="T2" fmla="*/ 975 w 975"/>
                    <a:gd name="T3" fmla="*/ 0 h 2565"/>
                    <a:gd name="T4" fmla="*/ 975 w 975"/>
                    <a:gd name="T5" fmla="*/ 420 h 2565"/>
                    <a:gd name="T6" fmla="*/ 975 w 975"/>
                    <a:gd name="T7" fmla="*/ 2025 h 2565"/>
                    <a:gd name="T8" fmla="*/ 975 w 975"/>
                    <a:gd name="T9" fmla="*/ 2565 h 2565"/>
                  </a:gdLst>
                  <a:ahLst/>
                  <a:cxnLst>
                    <a:cxn ang="0">
                      <a:pos x="T0" y="T1"/>
                    </a:cxn>
                    <a:cxn ang="0">
                      <a:pos x="T2" y="T3"/>
                    </a:cxn>
                    <a:cxn ang="0">
                      <a:pos x="T4" y="T5"/>
                    </a:cxn>
                    <a:cxn ang="0">
                      <a:pos x="T6" y="T7"/>
                    </a:cxn>
                    <a:cxn ang="0">
                      <a:pos x="T8" y="T9"/>
                    </a:cxn>
                  </a:cxnLst>
                  <a:rect l="0" t="0" r="r" b="b"/>
                  <a:pathLst>
                    <a:path w="975" h="2565">
                      <a:moveTo>
                        <a:pt x="0" y="0"/>
                      </a:moveTo>
                      <a:lnTo>
                        <a:pt x="975" y="0"/>
                      </a:lnTo>
                      <a:lnTo>
                        <a:pt x="975" y="420"/>
                      </a:lnTo>
                      <a:lnTo>
                        <a:pt x="975" y="2025"/>
                      </a:lnTo>
                      <a:lnTo>
                        <a:pt x="975" y="2565"/>
                      </a:lnTo>
                    </a:path>
                  </a:pathLst>
                </a:custGeom>
                <a:solidFill>
                  <a:srgbClr val="C9FFFF"/>
                </a:solidFill>
                <a:ln w="15875">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16" name="Rectangle 264"/>
                <p:cNvSpPr>
                  <a:spLocks noChangeArrowheads="1"/>
                </p:cNvSpPr>
                <p:nvPr/>
              </p:nvSpPr>
              <p:spPr bwMode="auto">
                <a:xfrm>
                  <a:off x="5703" y="10310"/>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17" name="Rectangle 265"/>
                <p:cNvSpPr>
                  <a:spLocks noChangeArrowheads="1"/>
                </p:cNvSpPr>
                <p:nvPr/>
              </p:nvSpPr>
              <p:spPr bwMode="auto">
                <a:xfrm>
                  <a:off x="5703" y="10490"/>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18" name="Rectangle 266"/>
                <p:cNvSpPr>
                  <a:spLocks noChangeArrowheads="1"/>
                </p:cNvSpPr>
                <p:nvPr/>
              </p:nvSpPr>
              <p:spPr bwMode="auto">
                <a:xfrm>
                  <a:off x="5703" y="10685"/>
                  <a:ext cx="810" cy="60"/>
                </a:xfrm>
                <a:prstGeom prst="rect">
                  <a:avLst/>
                </a:prstGeom>
                <a:solidFill>
                  <a:srgbClr val="FF7C80"/>
                </a:solidFill>
                <a:ln w="63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1227019" name="Group 267"/>
              <p:cNvGrpSpPr>
                <a:grpSpLocks/>
              </p:cNvGrpSpPr>
              <p:nvPr/>
            </p:nvGrpSpPr>
            <p:grpSpPr bwMode="auto">
              <a:xfrm>
                <a:off x="2916" y="5751"/>
                <a:ext cx="228" cy="342"/>
                <a:chOff x="2289" y="4497"/>
                <a:chExt cx="456" cy="684"/>
              </a:xfrm>
            </p:grpSpPr>
            <p:sp>
              <p:nvSpPr>
                <p:cNvPr id="1227020" name="Line 268"/>
                <p:cNvSpPr>
                  <a:spLocks noChangeShapeType="1"/>
                </p:cNvSpPr>
                <p:nvPr/>
              </p:nvSpPr>
              <p:spPr bwMode="auto">
                <a:xfrm flipV="1">
                  <a:off x="2517" y="4497"/>
                  <a:ext cx="1" cy="684"/>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1227021" name="Group 269"/>
                <p:cNvGrpSpPr>
                  <a:grpSpLocks/>
                </p:cNvGrpSpPr>
                <p:nvPr/>
              </p:nvGrpSpPr>
              <p:grpSpPr bwMode="auto">
                <a:xfrm>
                  <a:off x="2289" y="4611"/>
                  <a:ext cx="456" cy="456"/>
                  <a:chOff x="1786" y="4782"/>
                  <a:chExt cx="273" cy="244"/>
                </a:xfrm>
              </p:grpSpPr>
              <p:sp>
                <p:nvSpPr>
                  <p:cNvPr id="1227022" name="Freeform 270"/>
                  <p:cNvSpPr>
                    <a:spLocks/>
                  </p:cNvSpPr>
                  <p:nvPr/>
                </p:nvSpPr>
                <p:spPr bwMode="auto">
                  <a:xfrm>
                    <a:off x="1786" y="4782"/>
                    <a:ext cx="273" cy="244"/>
                  </a:xfrm>
                  <a:custGeom>
                    <a:avLst/>
                    <a:gdLst>
                      <a:gd name="T0" fmla="*/ 5 w 1912"/>
                      <a:gd name="T1" fmla="*/ 876 h 1953"/>
                      <a:gd name="T2" fmla="*/ 30 w 1912"/>
                      <a:gd name="T3" fmla="*/ 733 h 1953"/>
                      <a:gd name="T4" fmla="*/ 74 w 1912"/>
                      <a:gd name="T5" fmla="*/ 596 h 1953"/>
                      <a:gd name="T6" fmla="*/ 138 w 1912"/>
                      <a:gd name="T7" fmla="*/ 470 h 1953"/>
                      <a:gd name="T8" fmla="*/ 218 w 1912"/>
                      <a:gd name="T9" fmla="*/ 355 h 1953"/>
                      <a:gd name="T10" fmla="*/ 313 w 1912"/>
                      <a:gd name="T11" fmla="*/ 254 h 1953"/>
                      <a:gd name="T12" fmla="*/ 422 w 1912"/>
                      <a:gd name="T13" fmla="*/ 167 h 1953"/>
                      <a:gd name="T14" fmla="*/ 541 w 1912"/>
                      <a:gd name="T15" fmla="*/ 96 h 1953"/>
                      <a:gd name="T16" fmla="*/ 672 w 1912"/>
                      <a:gd name="T17" fmla="*/ 44 h 1953"/>
                      <a:gd name="T18" fmla="*/ 810 w 1912"/>
                      <a:gd name="T19" fmla="*/ 11 h 1953"/>
                      <a:gd name="T20" fmla="*/ 956 w 1912"/>
                      <a:gd name="T21" fmla="*/ 0 h 1953"/>
                      <a:gd name="T22" fmla="*/ 1102 w 1912"/>
                      <a:gd name="T23" fmla="*/ 11 h 1953"/>
                      <a:gd name="T24" fmla="*/ 1240 w 1912"/>
                      <a:gd name="T25" fmla="*/ 44 h 1953"/>
                      <a:gd name="T26" fmla="*/ 1370 w 1912"/>
                      <a:gd name="T27" fmla="*/ 96 h 1953"/>
                      <a:gd name="T28" fmla="*/ 1490 w 1912"/>
                      <a:gd name="T29" fmla="*/ 167 h 1953"/>
                      <a:gd name="T30" fmla="*/ 1599 w 1912"/>
                      <a:gd name="T31" fmla="*/ 254 h 1953"/>
                      <a:gd name="T32" fmla="*/ 1694 w 1912"/>
                      <a:gd name="T33" fmla="*/ 355 h 1953"/>
                      <a:gd name="T34" fmla="*/ 1774 w 1912"/>
                      <a:gd name="T35" fmla="*/ 470 h 1953"/>
                      <a:gd name="T36" fmla="*/ 1838 w 1912"/>
                      <a:gd name="T37" fmla="*/ 596 h 1953"/>
                      <a:gd name="T38" fmla="*/ 1882 w 1912"/>
                      <a:gd name="T39" fmla="*/ 733 h 1953"/>
                      <a:gd name="T40" fmla="*/ 1907 w 1912"/>
                      <a:gd name="T41" fmla="*/ 876 h 1953"/>
                      <a:gd name="T42" fmla="*/ 1912 w 1912"/>
                      <a:gd name="T43" fmla="*/ 976 h 1953"/>
                      <a:gd name="T44" fmla="*/ 1901 w 1912"/>
                      <a:gd name="T45" fmla="*/ 1125 h 1953"/>
                      <a:gd name="T46" fmla="*/ 1869 w 1912"/>
                      <a:gd name="T47" fmla="*/ 1267 h 1953"/>
                      <a:gd name="T48" fmla="*/ 1818 w 1912"/>
                      <a:gd name="T49" fmla="*/ 1400 h 1953"/>
                      <a:gd name="T50" fmla="*/ 1748 w 1912"/>
                      <a:gd name="T51" fmla="*/ 1522 h 1953"/>
                      <a:gd name="T52" fmla="*/ 1663 w 1912"/>
                      <a:gd name="T53" fmla="*/ 1633 h 1953"/>
                      <a:gd name="T54" fmla="*/ 1564 w 1912"/>
                      <a:gd name="T55" fmla="*/ 1730 h 1953"/>
                      <a:gd name="T56" fmla="*/ 1452 w 1912"/>
                      <a:gd name="T57" fmla="*/ 1811 h 1953"/>
                      <a:gd name="T58" fmla="*/ 1328 w 1912"/>
                      <a:gd name="T59" fmla="*/ 1876 h 1953"/>
                      <a:gd name="T60" fmla="*/ 1195 w 1912"/>
                      <a:gd name="T61" fmla="*/ 1922 h 1953"/>
                      <a:gd name="T62" fmla="*/ 1053 w 1912"/>
                      <a:gd name="T63" fmla="*/ 1948 h 1953"/>
                      <a:gd name="T64" fmla="*/ 906 w 1912"/>
                      <a:gd name="T65" fmla="*/ 1952 h 1953"/>
                      <a:gd name="T66" fmla="*/ 763 w 1912"/>
                      <a:gd name="T67" fmla="*/ 1933 h 1953"/>
                      <a:gd name="T68" fmla="*/ 627 w 1912"/>
                      <a:gd name="T69" fmla="*/ 1894 h 1953"/>
                      <a:gd name="T70" fmla="*/ 500 w 1912"/>
                      <a:gd name="T71" fmla="*/ 1835 h 1953"/>
                      <a:gd name="T72" fmla="*/ 384 w 1912"/>
                      <a:gd name="T73" fmla="*/ 1759 h 1953"/>
                      <a:gd name="T74" fmla="*/ 280 w 1912"/>
                      <a:gd name="T75" fmla="*/ 1667 h 1953"/>
                      <a:gd name="T76" fmla="*/ 190 w 1912"/>
                      <a:gd name="T77" fmla="*/ 1560 h 1953"/>
                      <a:gd name="T78" fmla="*/ 115 w 1912"/>
                      <a:gd name="T79" fmla="*/ 1441 h 1953"/>
                      <a:gd name="T80" fmla="*/ 57 w 1912"/>
                      <a:gd name="T81" fmla="*/ 1312 h 1953"/>
                      <a:gd name="T82" fmla="*/ 19 w 1912"/>
                      <a:gd name="T83" fmla="*/ 1173 h 1953"/>
                      <a:gd name="T84" fmla="*/ 1 w 1912"/>
                      <a:gd name="T85" fmla="*/ 1027 h 1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12" h="1953">
                        <a:moveTo>
                          <a:pt x="0" y="976"/>
                        </a:moveTo>
                        <a:lnTo>
                          <a:pt x="1" y="926"/>
                        </a:lnTo>
                        <a:lnTo>
                          <a:pt x="5" y="876"/>
                        </a:lnTo>
                        <a:lnTo>
                          <a:pt x="11" y="828"/>
                        </a:lnTo>
                        <a:lnTo>
                          <a:pt x="19" y="780"/>
                        </a:lnTo>
                        <a:lnTo>
                          <a:pt x="30" y="733"/>
                        </a:lnTo>
                        <a:lnTo>
                          <a:pt x="42" y="686"/>
                        </a:lnTo>
                        <a:lnTo>
                          <a:pt x="57" y="641"/>
                        </a:lnTo>
                        <a:lnTo>
                          <a:pt x="74" y="596"/>
                        </a:lnTo>
                        <a:lnTo>
                          <a:pt x="94" y="553"/>
                        </a:lnTo>
                        <a:lnTo>
                          <a:pt x="115" y="512"/>
                        </a:lnTo>
                        <a:lnTo>
                          <a:pt x="138" y="470"/>
                        </a:lnTo>
                        <a:lnTo>
                          <a:pt x="163" y="431"/>
                        </a:lnTo>
                        <a:lnTo>
                          <a:pt x="190" y="393"/>
                        </a:lnTo>
                        <a:lnTo>
                          <a:pt x="218" y="355"/>
                        </a:lnTo>
                        <a:lnTo>
                          <a:pt x="248" y="320"/>
                        </a:lnTo>
                        <a:lnTo>
                          <a:pt x="280" y="286"/>
                        </a:lnTo>
                        <a:lnTo>
                          <a:pt x="313" y="254"/>
                        </a:lnTo>
                        <a:lnTo>
                          <a:pt x="348" y="223"/>
                        </a:lnTo>
                        <a:lnTo>
                          <a:pt x="384" y="194"/>
                        </a:lnTo>
                        <a:lnTo>
                          <a:pt x="422" y="167"/>
                        </a:lnTo>
                        <a:lnTo>
                          <a:pt x="460" y="142"/>
                        </a:lnTo>
                        <a:lnTo>
                          <a:pt x="500" y="118"/>
                        </a:lnTo>
                        <a:lnTo>
                          <a:pt x="541" y="96"/>
                        </a:lnTo>
                        <a:lnTo>
                          <a:pt x="584" y="77"/>
                        </a:lnTo>
                        <a:lnTo>
                          <a:pt x="627" y="59"/>
                        </a:lnTo>
                        <a:lnTo>
                          <a:pt x="672" y="44"/>
                        </a:lnTo>
                        <a:lnTo>
                          <a:pt x="717" y="31"/>
                        </a:lnTo>
                        <a:lnTo>
                          <a:pt x="763" y="20"/>
                        </a:lnTo>
                        <a:lnTo>
                          <a:pt x="810" y="11"/>
                        </a:lnTo>
                        <a:lnTo>
                          <a:pt x="858" y="5"/>
                        </a:lnTo>
                        <a:lnTo>
                          <a:pt x="906" y="1"/>
                        </a:lnTo>
                        <a:lnTo>
                          <a:pt x="956" y="0"/>
                        </a:lnTo>
                        <a:lnTo>
                          <a:pt x="1006" y="1"/>
                        </a:lnTo>
                        <a:lnTo>
                          <a:pt x="1053" y="5"/>
                        </a:lnTo>
                        <a:lnTo>
                          <a:pt x="1102" y="11"/>
                        </a:lnTo>
                        <a:lnTo>
                          <a:pt x="1148" y="20"/>
                        </a:lnTo>
                        <a:lnTo>
                          <a:pt x="1195" y="31"/>
                        </a:lnTo>
                        <a:lnTo>
                          <a:pt x="1240" y="44"/>
                        </a:lnTo>
                        <a:lnTo>
                          <a:pt x="1285" y="59"/>
                        </a:lnTo>
                        <a:lnTo>
                          <a:pt x="1328" y="77"/>
                        </a:lnTo>
                        <a:lnTo>
                          <a:pt x="1370" y="96"/>
                        </a:lnTo>
                        <a:lnTo>
                          <a:pt x="1411" y="118"/>
                        </a:lnTo>
                        <a:lnTo>
                          <a:pt x="1452" y="142"/>
                        </a:lnTo>
                        <a:lnTo>
                          <a:pt x="1490" y="167"/>
                        </a:lnTo>
                        <a:lnTo>
                          <a:pt x="1528" y="194"/>
                        </a:lnTo>
                        <a:lnTo>
                          <a:pt x="1564" y="223"/>
                        </a:lnTo>
                        <a:lnTo>
                          <a:pt x="1599" y="254"/>
                        </a:lnTo>
                        <a:lnTo>
                          <a:pt x="1632" y="286"/>
                        </a:lnTo>
                        <a:lnTo>
                          <a:pt x="1663" y="320"/>
                        </a:lnTo>
                        <a:lnTo>
                          <a:pt x="1694" y="355"/>
                        </a:lnTo>
                        <a:lnTo>
                          <a:pt x="1722" y="393"/>
                        </a:lnTo>
                        <a:lnTo>
                          <a:pt x="1748" y="431"/>
                        </a:lnTo>
                        <a:lnTo>
                          <a:pt x="1774" y="470"/>
                        </a:lnTo>
                        <a:lnTo>
                          <a:pt x="1797" y="512"/>
                        </a:lnTo>
                        <a:lnTo>
                          <a:pt x="1818" y="553"/>
                        </a:lnTo>
                        <a:lnTo>
                          <a:pt x="1838" y="596"/>
                        </a:lnTo>
                        <a:lnTo>
                          <a:pt x="1854" y="641"/>
                        </a:lnTo>
                        <a:lnTo>
                          <a:pt x="1869" y="686"/>
                        </a:lnTo>
                        <a:lnTo>
                          <a:pt x="1882" y="733"/>
                        </a:lnTo>
                        <a:lnTo>
                          <a:pt x="1893" y="780"/>
                        </a:lnTo>
                        <a:lnTo>
                          <a:pt x="1901" y="828"/>
                        </a:lnTo>
                        <a:lnTo>
                          <a:pt x="1907" y="876"/>
                        </a:lnTo>
                        <a:lnTo>
                          <a:pt x="1911" y="926"/>
                        </a:lnTo>
                        <a:lnTo>
                          <a:pt x="1912" y="976"/>
                        </a:lnTo>
                        <a:lnTo>
                          <a:pt x="1912" y="976"/>
                        </a:lnTo>
                        <a:lnTo>
                          <a:pt x="1911" y="1027"/>
                        </a:lnTo>
                        <a:lnTo>
                          <a:pt x="1907" y="1077"/>
                        </a:lnTo>
                        <a:lnTo>
                          <a:pt x="1901" y="1125"/>
                        </a:lnTo>
                        <a:lnTo>
                          <a:pt x="1893" y="1173"/>
                        </a:lnTo>
                        <a:lnTo>
                          <a:pt x="1882" y="1220"/>
                        </a:lnTo>
                        <a:lnTo>
                          <a:pt x="1869" y="1267"/>
                        </a:lnTo>
                        <a:lnTo>
                          <a:pt x="1854" y="1312"/>
                        </a:lnTo>
                        <a:lnTo>
                          <a:pt x="1838" y="1357"/>
                        </a:lnTo>
                        <a:lnTo>
                          <a:pt x="1818" y="1400"/>
                        </a:lnTo>
                        <a:lnTo>
                          <a:pt x="1797" y="1441"/>
                        </a:lnTo>
                        <a:lnTo>
                          <a:pt x="1774" y="1483"/>
                        </a:lnTo>
                        <a:lnTo>
                          <a:pt x="1748" y="1522"/>
                        </a:lnTo>
                        <a:lnTo>
                          <a:pt x="1722" y="1560"/>
                        </a:lnTo>
                        <a:lnTo>
                          <a:pt x="1694" y="1597"/>
                        </a:lnTo>
                        <a:lnTo>
                          <a:pt x="1663" y="1633"/>
                        </a:lnTo>
                        <a:lnTo>
                          <a:pt x="1632" y="1667"/>
                        </a:lnTo>
                        <a:lnTo>
                          <a:pt x="1599" y="1699"/>
                        </a:lnTo>
                        <a:lnTo>
                          <a:pt x="1564" y="1730"/>
                        </a:lnTo>
                        <a:lnTo>
                          <a:pt x="1528" y="1759"/>
                        </a:lnTo>
                        <a:lnTo>
                          <a:pt x="1490" y="1787"/>
                        </a:lnTo>
                        <a:lnTo>
                          <a:pt x="1452" y="1811"/>
                        </a:lnTo>
                        <a:lnTo>
                          <a:pt x="1411" y="1835"/>
                        </a:lnTo>
                        <a:lnTo>
                          <a:pt x="1370" y="1857"/>
                        </a:lnTo>
                        <a:lnTo>
                          <a:pt x="1328" y="1876"/>
                        </a:lnTo>
                        <a:lnTo>
                          <a:pt x="1285" y="1894"/>
                        </a:lnTo>
                        <a:lnTo>
                          <a:pt x="1240" y="1908"/>
                        </a:lnTo>
                        <a:lnTo>
                          <a:pt x="1195" y="1922"/>
                        </a:lnTo>
                        <a:lnTo>
                          <a:pt x="1148" y="1933"/>
                        </a:lnTo>
                        <a:lnTo>
                          <a:pt x="1102" y="1942"/>
                        </a:lnTo>
                        <a:lnTo>
                          <a:pt x="1053" y="1948"/>
                        </a:lnTo>
                        <a:lnTo>
                          <a:pt x="1006" y="1952"/>
                        </a:lnTo>
                        <a:lnTo>
                          <a:pt x="956" y="1953"/>
                        </a:lnTo>
                        <a:lnTo>
                          <a:pt x="906" y="1952"/>
                        </a:lnTo>
                        <a:lnTo>
                          <a:pt x="858" y="1948"/>
                        </a:lnTo>
                        <a:lnTo>
                          <a:pt x="810" y="1942"/>
                        </a:lnTo>
                        <a:lnTo>
                          <a:pt x="763" y="1933"/>
                        </a:lnTo>
                        <a:lnTo>
                          <a:pt x="717" y="1922"/>
                        </a:lnTo>
                        <a:lnTo>
                          <a:pt x="672" y="1908"/>
                        </a:lnTo>
                        <a:lnTo>
                          <a:pt x="627" y="1894"/>
                        </a:lnTo>
                        <a:lnTo>
                          <a:pt x="584" y="1876"/>
                        </a:lnTo>
                        <a:lnTo>
                          <a:pt x="541" y="1857"/>
                        </a:lnTo>
                        <a:lnTo>
                          <a:pt x="500" y="1835"/>
                        </a:lnTo>
                        <a:lnTo>
                          <a:pt x="460" y="1811"/>
                        </a:lnTo>
                        <a:lnTo>
                          <a:pt x="422" y="1787"/>
                        </a:lnTo>
                        <a:lnTo>
                          <a:pt x="384" y="1759"/>
                        </a:lnTo>
                        <a:lnTo>
                          <a:pt x="348" y="1730"/>
                        </a:lnTo>
                        <a:lnTo>
                          <a:pt x="313" y="1699"/>
                        </a:lnTo>
                        <a:lnTo>
                          <a:pt x="280" y="1667"/>
                        </a:lnTo>
                        <a:lnTo>
                          <a:pt x="248" y="1633"/>
                        </a:lnTo>
                        <a:lnTo>
                          <a:pt x="218" y="1597"/>
                        </a:lnTo>
                        <a:lnTo>
                          <a:pt x="190" y="1560"/>
                        </a:lnTo>
                        <a:lnTo>
                          <a:pt x="163" y="1522"/>
                        </a:lnTo>
                        <a:lnTo>
                          <a:pt x="138" y="1483"/>
                        </a:lnTo>
                        <a:lnTo>
                          <a:pt x="115" y="1441"/>
                        </a:lnTo>
                        <a:lnTo>
                          <a:pt x="94" y="1400"/>
                        </a:lnTo>
                        <a:lnTo>
                          <a:pt x="74" y="1357"/>
                        </a:lnTo>
                        <a:lnTo>
                          <a:pt x="57" y="1312"/>
                        </a:lnTo>
                        <a:lnTo>
                          <a:pt x="42" y="1267"/>
                        </a:lnTo>
                        <a:lnTo>
                          <a:pt x="30" y="1220"/>
                        </a:lnTo>
                        <a:lnTo>
                          <a:pt x="19" y="1173"/>
                        </a:lnTo>
                        <a:lnTo>
                          <a:pt x="11" y="1125"/>
                        </a:lnTo>
                        <a:lnTo>
                          <a:pt x="5" y="1077"/>
                        </a:lnTo>
                        <a:lnTo>
                          <a:pt x="1" y="1027"/>
                        </a:lnTo>
                        <a:lnTo>
                          <a:pt x="0" y="976"/>
                        </a:lnTo>
                      </a:path>
                    </a:pathLst>
                  </a:custGeom>
                  <a:solidFill>
                    <a:srgbClr val="FFFF66"/>
                  </a:solidFill>
                  <a:ln w="6350" cmpd="sng">
                    <a:solidFill>
                      <a:srgbClr val="FF3399"/>
                    </a:solidFill>
                    <a:prstDash val="solid"/>
                    <a:round/>
                    <a:headEnd/>
                    <a:tailEnd/>
                  </a:ln>
                </p:spPr>
                <p:txBody>
                  <a:bodyPr/>
                  <a:lstStyle/>
                  <a:p>
                    <a:endParaRPr lang="ru-RU"/>
                  </a:p>
                </p:txBody>
              </p:sp>
              <p:sp>
                <p:nvSpPr>
                  <p:cNvPr id="1227023" name="Freeform 271"/>
                  <p:cNvSpPr>
                    <a:spLocks/>
                  </p:cNvSpPr>
                  <p:nvPr/>
                </p:nvSpPr>
                <p:spPr bwMode="auto">
                  <a:xfrm>
                    <a:off x="1805" y="4800"/>
                    <a:ext cx="235" cy="209"/>
                  </a:xfrm>
                  <a:custGeom>
                    <a:avLst/>
                    <a:gdLst>
                      <a:gd name="T0" fmla="*/ 4 w 1644"/>
                      <a:gd name="T1" fmla="*/ 754 h 1679"/>
                      <a:gd name="T2" fmla="*/ 25 w 1644"/>
                      <a:gd name="T3" fmla="*/ 630 h 1679"/>
                      <a:gd name="T4" fmla="*/ 65 w 1644"/>
                      <a:gd name="T5" fmla="*/ 513 h 1679"/>
                      <a:gd name="T6" fmla="*/ 119 w 1644"/>
                      <a:gd name="T7" fmla="*/ 404 h 1679"/>
                      <a:gd name="T8" fmla="*/ 187 w 1644"/>
                      <a:gd name="T9" fmla="*/ 306 h 1679"/>
                      <a:gd name="T10" fmla="*/ 269 w 1644"/>
                      <a:gd name="T11" fmla="*/ 218 h 1679"/>
                      <a:gd name="T12" fmla="*/ 363 w 1644"/>
                      <a:gd name="T13" fmla="*/ 144 h 1679"/>
                      <a:gd name="T14" fmla="*/ 466 w 1644"/>
                      <a:gd name="T15" fmla="*/ 83 h 1679"/>
                      <a:gd name="T16" fmla="*/ 577 w 1644"/>
                      <a:gd name="T17" fmla="*/ 39 h 1679"/>
                      <a:gd name="T18" fmla="*/ 696 w 1644"/>
                      <a:gd name="T19" fmla="*/ 10 h 1679"/>
                      <a:gd name="T20" fmla="*/ 822 w 1644"/>
                      <a:gd name="T21" fmla="*/ 0 h 1679"/>
                      <a:gd name="T22" fmla="*/ 947 w 1644"/>
                      <a:gd name="T23" fmla="*/ 10 h 1679"/>
                      <a:gd name="T24" fmla="*/ 1066 w 1644"/>
                      <a:gd name="T25" fmla="*/ 39 h 1679"/>
                      <a:gd name="T26" fmla="*/ 1178 w 1644"/>
                      <a:gd name="T27" fmla="*/ 83 h 1679"/>
                      <a:gd name="T28" fmla="*/ 1281 w 1644"/>
                      <a:gd name="T29" fmla="*/ 144 h 1679"/>
                      <a:gd name="T30" fmla="*/ 1375 w 1644"/>
                      <a:gd name="T31" fmla="*/ 218 h 1679"/>
                      <a:gd name="T32" fmla="*/ 1456 w 1644"/>
                      <a:gd name="T33" fmla="*/ 305 h 1679"/>
                      <a:gd name="T34" fmla="*/ 1524 w 1644"/>
                      <a:gd name="T35" fmla="*/ 404 h 1679"/>
                      <a:gd name="T36" fmla="*/ 1579 w 1644"/>
                      <a:gd name="T37" fmla="*/ 513 h 1679"/>
                      <a:gd name="T38" fmla="*/ 1617 w 1644"/>
                      <a:gd name="T39" fmla="*/ 630 h 1679"/>
                      <a:gd name="T40" fmla="*/ 1640 w 1644"/>
                      <a:gd name="T41" fmla="*/ 754 h 1679"/>
                      <a:gd name="T42" fmla="*/ 1644 w 1644"/>
                      <a:gd name="T43" fmla="*/ 839 h 1679"/>
                      <a:gd name="T44" fmla="*/ 1635 w 1644"/>
                      <a:gd name="T45" fmla="*/ 968 h 1679"/>
                      <a:gd name="T46" fmla="*/ 1606 w 1644"/>
                      <a:gd name="T47" fmla="*/ 1090 h 1679"/>
                      <a:gd name="T48" fmla="*/ 1563 w 1644"/>
                      <a:gd name="T49" fmla="*/ 1203 h 1679"/>
                      <a:gd name="T50" fmla="*/ 1503 w 1644"/>
                      <a:gd name="T51" fmla="*/ 1309 h 1679"/>
                      <a:gd name="T52" fmla="*/ 1430 w 1644"/>
                      <a:gd name="T53" fmla="*/ 1404 h 1679"/>
                      <a:gd name="T54" fmla="*/ 1344 w 1644"/>
                      <a:gd name="T55" fmla="*/ 1487 h 1679"/>
                      <a:gd name="T56" fmla="*/ 1248 w 1644"/>
                      <a:gd name="T57" fmla="*/ 1557 h 1679"/>
                      <a:gd name="T58" fmla="*/ 1142 w 1644"/>
                      <a:gd name="T59" fmla="*/ 1612 h 1679"/>
                      <a:gd name="T60" fmla="*/ 1027 w 1644"/>
                      <a:gd name="T61" fmla="*/ 1652 h 1679"/>
                      <a:gd name="T62" fmla="*/ 906 w 1644"/>
                      <a:gd name="T63" fmla="*/ 1674 h 1679"/>
                      <a:gd name="T64" fmla="*/ 779 w 1644"/>
                      <a:gd name="T65" fmla="*/ 1677 h 1679"/>
                      <a:gd name="T66" fmla="*/ 656 w 1644"/>
                      <a:gd name="T67" fmla="*/ 1662 h 1679"/>
                      <a:gd name="T68" fmla="*/ 540 w 1644"/>
                      <a:gd name="T69" fmla="*/ 1628 h 1679"/>
                      <a:gd name="T70" fmla="*/ 430 w 1644"/>
                      <a:gd name="T71" fmla="*/ 1577 h 1679"/>
                      <a:gd name="T72" fmla="*/ 330 w 1644"/>
                      <a:gd name="T73" fmla="*/ 1512 h 1679"/>
                      <a:gd name="T74" fmla="*/ 241 w 1644"/>
                      <a:gd name="T75" fmla="*/ 1433 h 1679"/>
                      <a:gd name="T76" fmla="*/ 163 w 1644"/>
                      <a:gd name="T77" fmla="*/ 1342 h 1679"/>
                      <a:gd name="T78" fmla="*/ 99 w 1644"/>
                      <a:gd name="T79" fmla="*/ 1239 h 1679"/>
                      <a:gd name="T80" fmla="*/ 50 w 1644"/>
                      <a:gd name="T81" fmla="*/ 1128 h 1679"/>
                      <a:gd name="T82" fmla="*/ 16 w 1644"/>
                      <a:gd name="T83" fmla="*/ 1009 h 1679"/>
                      <a:gd name="T84" fmla="*/ 1 w 1644"/>
                      <a:gd name="T85" fmla="*/ 883 h 1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44" h="1679">
                        <a:moveTo>
                          <a:pt x="0" y="839"/>
                        </a:moveTo>
                        <a:lnTo>
                          <a:pt x="1" y="796"/>
                        </a:lnTo>
                        <a:lnTo>
                          <a:pt x="4" y="754"/>
                        </a:lnTo>
                        <a:lnTo>
                          <a:pt x="9" y="711"/>
                        </a:lnTo>
                        <a:lnTo>
                          <a:pt x="16" y="670"/>
                        </a:lnTo>
                        <a:lnTo>
                          <a:pt x="25" y="630"/>
                        </a:lnTo>
                        <a:lnTo>
                          <a:pt x="37" y="590"/>
                        </a:lnTo>
                        <a:lnTo>
                          <a:pt x="50" y="551"/>
                        </a:lnTo>
                        <a:lnTo>
                          <a:pt x="65" y="513"/>
                        </a:lnTo>
                        <a:lnTo>
                          <a:pt x="81" y="476"/>
                        </a:lnTo>
                        <a:lnTo>
                          <a:pt x="99" y="440"/>
                        </a:lnTo>
                        <a:lnTo>
                          <a:pt x="119" y="404"/>
                        </a:lnTo>
                        <a:lnTo>
                          <a:pt x="141" y="370"/>
                        </a:lnTo>
                        <a:lnTo>
                          <a:pt x="163" y="337"/>
                        </a:lnTo>
                        <a:lnTo>
                          <a:pt x="187" y="306"/>
                        </a:lnTo>
                        <a:lnTo>
                          <a:pt x="214" y="275"/>
                        </a:lnTo>
                        <a:lnTo>
                          <a:pt x="241" y="246"/>
                        </a:lnTo>
                        <a:lnTo>
                          <a:pt x="269" y="218"/>
                        </a:lnTo>
                        <a:lnTo>
                          <a:pt x="299" y="192"/>
                        </a:lnTo>
                        <a:lnTo>
                          <a:pt x="330" y="167"/>
                        </a:lnTo>
                        <a:lnTo>
                          <a:pt x="363" y="144"/>
                        </a:lnTo>
                        <a:lnTo>
                          <a:pt x="396" y="122"/>
                        </a:lnTo>
                        <a:lnTo>
                          <a:pt x="430" y="102"/>
                        </a:lnTo>
                        <a:lnTo>
                          <a:pt x="466" y="83"/>
                        </a:lnTo>
                        <a:lnTo>
                          <a:pt x="502" y="67"/>
                        </a:lnTo>
                        <a:lnTo>
                          <a:pt x="540" y="51"/>
                        </a:lnTo>
                        <a:lnTo>
                          <a:pt x="577" y="39"/>
                        </a:lnTo>
                        <a:lnTo>
                          <a:pt x="617" y="27"/>
                        </a:lnTo>
                        <a:lnTo>
                          <a:pt x="656" y="18"/>
                        </a:lnTo>
                        <a:lnTo>
                          <a:pt x="696" y="10"/>
                        </a:lnTo>
                        <a:lnTo>
                          <a:pt x="738" y="5"/>
                        </a:lnTo>
                        <a:lnTo>
                          <a:pt x="779" y="1"/>
                        </a:lnTo>
                        <a:lnTo>
                          <a:pt x="822" y="0"/>
                        </a:lnTo>
                        <a:lnTo>
                          <a:pt x="865" y="1"/>
                        </a:lnTo>
                        <a:lnTo>
                          <a:pt x="906" y="5"/>
                        </a:lnTo>
                        <a:lnTo>
                          <a:pt x="947" y="10"/>
                        </a:lnTo>
                        <a:lnTo>
                          <a:pt x="988" y="18"/>
                        </a:lnTo>
                        <a:lnTo>
                          <a:pt x="1027" y="27"/>
                        </a:lnTo>
                        <a:lnTo>
                          <a:pt x="1066" y="39"/>
                        </a:lnTo>
                        <a:lnTo>
                          <a:pt x="1104" y="51"/>
                        </a:lnTo>
                        <a:lnTo>
                          <a:pt x="1142" y="67"/>
                        </a:lnTo>
                        <a:lnTo>
                          <a:pt x="1178" y="83"/>
                        </a:lnTo>
                        <a:lnTo>
                          <a:pt x="1214" y="102"/>
                        </a:lnTo>
                        <a:lnTo>
                          <a:pt x="1248" y="122"/>
                        </a:lnTo>
                        <a:lnTo>
                          <a:pt x="1281" y="144"/>
                        </a:lnTo>
                        <a:lnTo>
                          <a:pt x="1314" y="167"/>
                        </a:lnTo>
                        <a:lnTo>
                          <a:pt x="1344" y="192"/>
                        </a:lnTo>
                        <a:lnTo>
                          <a:pt x="1375" y="218"/>
                        </a:lnTo>
                        <a:lnTo>
                          <a:pt x="1403" y="246"/>
                        </a:lnTo>
                        <a:lnTo>
                          <a:pt x="1430" y="275"/>
                        </a:lnTo>
                        <a:lnTo>
                          <a:pt x="1456" y="305"/>
                        </a:lnTo>
                        <a:lnTo>
                          <a:pt x="1481" y="337"/>
                        </a:lnTo>
                        <a:lnTo>
                          <a:pt x="1503" y="370"/>
                        </a:lnTo>
                        <a:lnTo>
                          <a:pt x="1524" y="404"/>
                        </a:lnTo>
                        <a:lnTo>
                          <a:pt x="1545" y="440"/>
                        </a:lnTo>
                        <a:lnTo>
                          <a:pt x="1563" y="476"/>
                        </a:lnTo>
                        <a:lnTo>
                          <a:pt x="1579" y="513"/>
                        </a:lnTo>
                        <a:lnTo>
                          <a:pt x="1594" y="551"/>
                        </a:lnTo>
                        <a:lnTo>
                          <a:pt x="1606" y="590"/>
                        </a:lnTo>
                        <a:lnTo>
                          <a:pt x="1617" y="630"/>
                        </a:lnTo>
                        <a:lnTo>
                          <a:pt x="1627" y="670"/>
                        </a:lnTo>
                        <a:lnTo>
                          <a:pt x="1635" y="711"/>
                        </a:lnTo>
                        <a:lnTo>
                          <a:pt x="1640" y="754"/>
                        </a:lnTo>
                        <a:lnTo>
                          <a:pt x="1643" y="796"/>
                        </a:lnTo>
                        <a:lnTo>
                          <a:pt x="1644" y="839"/>
                        </a:lnTo>
                        <a:lnTo>
                          <a:pt x="1644" y="839"/>
                        </a:lnTo>
                        <a:lnTo>
                          <a:pt x="1643" y="883"/>
                        </a:lnTo>
                        <a:lnTo>
                          <a:pt x="1640" y="925"/>
                        </a:lnTo>
                        <a:lnTo>
                          <a:pt x="1635" y="968"/>
                        </a:lnTo>
                        <a:lnTo>
                          <a:pt x="1627" y="1009"/>
                        </a:lnTo>
                        <a:lnTo>
                          <a:pt x="1617" y="1049"/>
                        </a:lnTo>
                        <a:lnTo>
                          <a:pt x="1606" y="1090"/>
                        </a:lnTo>
                        <a:lnTo>
                          <a:pt x="1594" y="1128"/>
                        </a:lnTo>
                        <a:lnTo>
                          <a:pt x="1579" y="1166"/>
                        </a:lnTo>
                        <a:lnTo>
                          <a:pt x="1563" y="1203"/>
                        </a:lnTo>
                        <a:lnTo>
                          <a:pt x="1545" y="1239"/>
                        </a:lnTo>
                        <a:lnTo>
                          <a:pt x="1524" y="1274"/>
                        </a:lnTo>
                        <a:lnTo>
                          <a:pt x="1503" y="1309"/>
                        </a:lnTo>
                        <a:lnTo>
                          <a:pt x="1481" y="1342"/>
                        </a:lnTo>
                        <a:lnTo>
                          <a:pt x="1456" y="1374"/>
                        </a:lnTo>
                        <a:lnTo>
                          <a:pt x="1430" y="1404"/>
                        </a:lnTo>
                        <a:lnTo>
                          <a:pt x="1403" y="1433"/>
                        </a:lnTo>
                        <a:lnTo>
                          <a:pt x="1375" y="1460"/>
                        </a:lnTo>
                        <a:lnTo>
                          <a:pt x="1344" y="1487"/>
                        </a:lnTo>
                        <a:lnTo>
                          <a:pt x="1314" y="1512"/>
                        </a:lnTo>
                        <a:lnTo>
                          <a:pt x="1281" y="1535"/>
                        </a:lnTo>
                        <a:lnTo>
                          <a:pt x="1248" y="1557"/>
                        </a:lnTo>
                        <a:lnTo>
                          <a:pt x="1214" y="1577"/>
                        </a:lnTo>
                        <a:lnTo>
                          <a:pt x="1178" y="1596"/>
                        </a:lnTo>
                        <a:lnTo>
                          <a:pt x="1142" y="1612"/>
                        </a:lnTo>
                        <a:lnTo>
                          <a:pt x="1104" y="1628"/>
                        </a:lnTo>
                        <a:lnTo>
                          <a:pt x="1066" y="1641"/>
                        </a:lnTo>
                        <a:lnTo>
                          <a:pt x="1027" y="1652"/>
                        </a:lnTo>
                        <a:lnTo>
                          <a:pt x="988" y="1662"/>
                        </a:lnTo>
                        <a:lnTo>
                          <a:pt x="947" y="1669"/>
                        </a:lnTo>
                        <a:lnTo>
                          <a:pt x="906" y="1674"/>
                        </a:lnTo>
                        <a:lnTo>
                          <a:pt x="865" y="1677"/>
                        </a:lnTo>
                        <a:lnTo>
                          <a:pt x="822" y="1679"/>
                        </a:lnTo>
                        <a:lnTo>
                          <a:pt x="779" y="1677"/>
                        </a:lnTo>
                        <a:lnTo>
                          <a:pt x="738" y="1674"/>
                        </a:lnTo>
                        <a:lnTo>
                          <a:pt x="696" y="1669"/>
                        </a:lnTo>
                        <a:lnTo>
                          <a:pt x="656" y="1662"/>
                        </a:lnTo>
                        <a:lnTo>
                          <a:pt x="617" y="1652"/>
                        </a:lnTo>
                        <a:lnTo>
                          <a:pt x="577" y="1641"/>
                        </a:lnTo>
                        <a:lnTo>
                          <a:pt x="540" y="1628"/>
                        </a:lnTo>
                        <a:lnTo>
                          <a:pt x="502" y="1612"/>
                        </a:lnTo>
                        <a:lnTo>
                          <a:pt x="466" y="1596"/>
                        </a:lnTo>
                        <a:lnTo>
                          <a:pt x="430" y="1577"/>
                        </a:lnTo>
                        <a:lnTo>
                          <a:pt x="396" y="1557"/>
                        </a:lnTo>
                        <a:lnTo>
                          <a:pt x="363" y="1535"/>
                        </a:lnTo>
                        <a:lnTo>
                          <a:pt x="330" y="1512"/>
                        </a:lnTo>
                        <a:lnTo>
                          <a:pt x="299" y="1487"/>
                        </a:lnTo>
                        <a:lnTo>
                          <a:pt x="269" y="1460"/>
                        </a:lnTo>
                        <a:lnTo>
                          <a:pt x="241" y="1433"/>
                        </a:lnTo>
                        <a:lnTo>
                          <a:pt x="214" y="1404"/>
                        </a:lnTo>
                        <a:lnTo>
                          <a:pt x="187" y="1374"/>
                        </a:lnTo>
                        <a:lnTo>
                          <a:pt x="163" y="1342"/>
                        </a:lnTo>
                        <a:lnTo>
                          <a:pt x="141" y="1309"/>
                        </a:lnTo>
                        <a:lnTo>
                          <a:pt x="119" y="1274"/>
                        </a:lnTo>
                        <a:lnTo>
                          <a:pt x="99" y="1239"/>
                        </a:lnTo>
                        <a:lnTo>
                          <a:pt x="81" y="1203"/>
                        </a:lnTo>
                        <a:lnTo>
                          <a:pt x="65" y="1166"/>
                        </a:lnTo>
                        <a:lnTo>
                          <a:pt x="50" y="1128"/>
                        </a:lnTo>
                        <a:lnTo>
                          <a:pt x="37" y="1090"/>
                        </a:lnTo>
                        <a:lnTo>
                          <a:pt x="25" y="1049"/>
                        </a:lnTo>
                        <a:lnTo>
                          <a:pt x="16" y="1009"/>
                        </a:lnTo>
                        <a:lnTo>
                          <a:pt x="9" y="968"/>
                        </a:lnTo>
                        <a:lnTo>
                          <a:pt x="4" y="925"/>
                        </a:lnTo>
                        <a:lnTo>
                          <a:pt x="1" y="883"/>
                        </a:lnTo>
                        <a:lnTo>
                          <a:pt x="0" y="839"/>
                        </a:lnTo>
                        <a:close/>
                      </a:path>
                    </a:pathLst>
                  </a:custGeom>
                  <a:solidFill>
                    <a:srgbClr val="CCFFCC"/>
                  </a:solidFill>
                  <a:ln w="6350" cmpd="sng">
                    <a:solidFill>
                      <a:srgbClr val="FF3399"/>
                    </a:solidFill>
                    <a:round/>
                    <a:headEnd/>
                    <a:tailEnd/>
                  </a:ln>
                </p:spPr>
                <p:txBody>
                  <a:bodyPr/>
                  <a:lstStyle/>
                  <a:p>
                    <a:endParaRPr lang="ru-RU"/>
                  </a:p>
                </p:txBody>
              </p:sp>
              <p:sp>
                <p:nvSpPr>
                  <p:cNvPr id="1227024" name="Freeform 272"/>
                  <p:cNvSpPr>
                    <a:spLocks/>
                  </p:cNvSpPr>
                  <p:nvPr/>
                </p:nvSpPr>
                <p:spPr bwMode="auto">
                  <a:xfrm>
                    <a:off x="1857" y="4875"/>
                    <a:ext cx="131" cy="59"/>
                  </a:xfrm>
                  <a:custGeom>
                    <a:avLst/>
                    <a:gdLst>
                      <a:gd name="T0" fmla="*/ 10 w 917"/>
                      <a:gd name="T1" fmla="*/ 188 h 469"/>
                      <a:gd name="T2" fmla="*/ 22 w 917"/>
                      <a:gd name="T3" fmla="*/ 137 h 469"/>
                      <a:gd name="T4" fmla="*/ 36 w 917"/>
                      <a:gd name="T5" fmla="*/ 95 h 469"/>
                      <a:gd name="T6" fmla="*/ 51 w 917"/>
                      <a:gd name="T7" fmla="*/ 60 h 469"/>
                      <a:gd name="T8" fmla="*/ 67 w 917"/>
                      <a:gd name="T9" fmla="*/ 33 h 469"/>
                      <a:gd name="T10" fmla="*/ 85 w 917"/>
                      <a:gd name="T11" fmla="*/ 13 h 469"/>
                      <a:gd name="T12" fmla="*/ 101 w 917"/>
                      <a:gd name="T13" fmla="*/ 3 h 469"/>
                      <a:gd name="T14" fmla="*/ 118 w 917"/>
                      <a:gd name="T15" fmla="*/ 0 h 469"/>
                      <a:gd name="T16" fmla="*/ 135 w 917"/>
                      <a:gd name="T17" fmla="*/ 6 h 469"/>
                      <a:gd name="T18" fmla="*/ 152 w 917"/>
                      <a:gd name="T19" fmla="*/ 21 h 469"/>
                      <a:gd name="T20" fmla="*/ 170 w 917"/>
                      <a:gd name="T21" fmla="*/ 44 h 469"/>
                      <a:gd name="T22" fmla="*/ 186 w 917"/>
                      <a:gd name="T23" fmla="*/ 76 h 469"/>
                      <a:gd name="T24" fmla="*/ 201 w 917"/>
                      <a:gd name="T25" fmla="*/ 117 h 469"/>
                      <a:gd name="T26" fmla="*/ 219 w 917"/>
                      <a:gd name="T27" fmla="*/ 187 h 469"/>
                      <a:gd name="T28" fmla="*/ 234 w 917"/>
                      <a:gd name="T29" fmla="*/ 258 h 469"/>
                      <a:gd name="T30" fmla="*/ 246 w 917"/>
                      <a:gd name="T31" fmla="*/ 312 h 469"/>
                      <a:gd name="T32" fmla="*/ 260 w 917"/>
                      <a:gd name="T33" fmla="*/ 358 h 469"/>
                      <a:gd name="T34" fmla="*/ 275 w 917"/>
                      <a:gd name="T35" fmla="*/ 397 h 469"/>
                      <a:gd name="T36" fmla="*/ 291 w 917"/>
                      <a:gd name="T37" fmla="*/ 427 h 469"/>
                      <a:gd name="T38" fmla="*/ 307 w 917"/>
                      <a:gd name="T39" fmla="*/ 448 h 469"/>
                      <a:gd name="T40" fmla="*/ 323 w 917"/>
                      <a:gd name="T41" fmla="*/ 463 h 469"/>
                      <a:gd name="T42" fmla="*/ 341 w 917"/>
                      <a:gd name="T43" fmla="*/ 469 h 469"/>
                      <a:gd name="T44" fmla="*/ 358 w 917"/>
                      <a:gd name="T45" fmla="*/ 466 h 469"/>
                      <a:gd name="T46" fmla="*/ 375 w 917"/>
                      <a:gd name="T47" fmla="*/ 455 h 469"/>
                      <a:gd name="T48" fmla="*/ 392 w 917"/>
                      <a:gd name="T49" fmla="*/ 435 h 469"/>
                      <a:gd name="T50" fmla="*/ 408 w 917"/>
                      <a:gd name="T51" fmla="*/ 407 h 469"/>
                      <a:gd name="T52" fmla="*/ 424 w 917"/>
                      <a:gd name="T53" fmla="*/ 369 h 469"/>
                      <a:gd name="T54" fmla="*/ 442 w 917"/>
                      <a:gd name="T55" fmla="*/ 312 h 469"/>
                      <a:gd name="T56" fmla="*/ 459 w 917"/>
                      <a:gd name="T57" fmla="*/ 234 h 469"/>
                      <a:gd name="T58" fmla="*/ 471 w 917"/>
                      <a:gd name="T59" fmla="*/ 178 h 469"/>
                      <a:gd name="T60" fmla="*/ 484 w 917"/>
                      <a:gd name="T61" fmla="*/ 128 h 469"/>
                      <a:gd name="T62" fmla="*/ 498 w 917"/>
                      <a:gd name="T63" fmla="*/ 87 h 469"/>
                      <a:gd name="T64" fmla="*/ 514 w 917"/>
                      <a:gd name="T65" fmla="*/ 54 h 469"/>
                      <a:gd name="T66" fmla="*/ 530 w 917"/>
                      <a:gd name="T67" fmla="*/ 28 h 469"/>
                      <a:gd name="T68" fmla="*/ 546 w 917"/>
                      <a:gd name="T69" fmla="*/ 10 h 469"/>
                      <a:gd name="T70" fmla="*/ 563 w 917"/>
                      <a:gd name="T71" fmla="*/ 2 h 469"/>
                      <a:gd name="T72" fmla="*/ 580 w 917"/>
                      <a:gd name="T73" fmla="*/ 1 h 469"/>
                      <a:gd name="T74" fmla="*/ 598 w 917"/>
                      <a:gd name="T75" fmla="*/ 8 h 469"/>
                      <a:gd name="T76" fmla="*/ 615 w 917"/>
                      <a:gd name="T77" fmla="*/ 25 h 469"/>
                      <a:gd name="T78" fmla="*/ 631 w 917"/>
                      <a:gd name="T79" fmla="*/ 50 h 469"/>
                      <a:gd name="T80" fmla="*/ 647 w 917"/>
                      <a:gd name="T81" fmla="*/ 84 h 469"/>
                      <a:gd name="T82" fmla="*/ 663 w 917"/>
                      <a:gd name="T83" fmla="*/ 130 h 469"/>
                      <a:gd name="T84" fmla="*/ 682 w 917"/>
                      <a:gd name="T85" fmla="*/ 202 h 469"/>
                      <a:gd name="T86" fmla="*/ 696 w 917"/>
                      <a:gd name="T87" fmla="*/ 270 h 469"/>
                      <a:gd name="T88" fmla="*/ 708 w 917"/>
                      <a:gd name="T89" fmla="*/ 322 h 469"/>
                      <a:gd name="T90" fmla="*/ 722 w 917"/>
                      <a:gd name="T91" fmla="*/ 367 h 469"/>
                      <a:gd name="T92" fmla="*/ 737 w 917"/>
                      <a:gd name="T93" fmla="*/ 403 h 469"/>
                      <a:gd name="T94" fmla="*/ 752 w 917"/>
                      <a:gd name="T95" fmla="*/ 432 h 469"/>
                      <a:gd name="T96" fmla="*/ 770 w 917"/>
                      <a:gd name="T97" fmla="*/ 453 h 469"/>
                      <a:gd name="T98" fmla="*/ 786 w 917"/>
                      <a:gd name="T99" fmla="*/ 465 h 469"/>
                      <a:gd name="T100" fmla="*/ 803 w 917"/>
                      <a:gd name="T101" fmla="*/ 469 h 469"/>
                      <a:gd name="T102" fmla="*/ 820 w 917"/>
                      <a:gd name="T103" fmla="*/ 465 h 469"/>
                      <a:gd name="T104" fmla="*/ 838 w 917"/>
                      <a:gd name="T105" fmla="*/ 451 h 469"/>
                      <a:gd name="T106" fmla="*/ 855 w 917"/>
                      <a:gd name="T107" fmla="*/ 430 h 469"/>
                      <a:gd name="T108" fmla="*/ 871 w 917"/>
                      <a:gd name="T109" fmla="*/ 400 h 469"/>
                      <a:gd name="T110" fmla="*/ 886 w 917"/>
                      <a:gd name="T111" fmla="*/ 361 h 469"/>
                      <a:gd name="T112" fmla="*/ 904 w 917"/>
                      <a:gd name="T113" fmla="*/ 29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7" h="469">
                        <a:moveTo>
                          <a:pt x="0" y="234"/>
                        </a:moveTo>
                        <a:lnTo>
                          <a:pt x="3" y="222"/>
                        </a:lnTo>
                        <a:lnTo>
                          <a:pt x="5" y="211"/>
                        </a:lnTo>
                        <a:lnTo>
                          <a:pt x="7" y="199"/>
                        </a:lnTo>
                        <a:lnTo>
                          <a:pt x="10" y="188"/>
                        </a:lnTo>
                        <a:lnTo>
                          <a:pt x="12" y="178"/>
                        </a:lnTo>
                        <a:lnTo>
                          <a:pt x="15" y="167"/>
                        </a:lnTo>
                        <a:lnTo>
                          <a:pt x="17" y="157"/>
                        </a:lnTo>
                        <a:lnTo>
                          <a:pt x="20" y="148"/>
                        </a:lnTo>
                        <a:lnTo>
                          <a:pt x="22" y="137"/>
                        </a:lnTo>
                        <a:lnTo>
                          <a:pt x="25" y="128"/>
                        </a:lnTo>
                        <a:lnTo>
                          <a:pt x="28" y="120"/>
                        </a:lnTo>
                        <a:lnTo>
                          <a:pt x="31" y="110"/>
                        </a:lnTo>
                        <a:lnTo>
                          <a:pt x="34" y="102"/>
                        </a:lnTo>
                        <a:lnTo>
                          <a:pt x="36" y="95"/>
                        </a:lnTo>
                        <a:lnTo>
                          <a:pt x="39" y="87"/>
                        </a:lnTo>
                        <a:lnTo>
                          <a:pt x="42" y="79"/>
                        </a:lnTo>
                        <a:lnTo>
                          <a:pt x="45" y="72"/>
                        </a:lnTo>
                        <a:lnTo>
                          <a:pt x="48" y="66"/>
                        </a:lnTo>
                        <a:lnTo>
                          <a:pt x="51" y="60"/>
                        </a:lnTo>
                        <a:lnTo>
                          <a:pt x="55" y="54"/>
                        </a:lnTo>
                        <a:lnTo>
                          <a:pt x="58" y="47"/>
                        </a:lnTo>
                        <a:lnTo>
                          <a:pt x="61" y="42"/>
                        </a:lnTo>
                        <a:lnTo>
                          <a:pt x="64" y="37"/>
                        </a:lnTo>
                        <a:lnTo>
                          <a:pt x="67" y="33"/>
                        </a:lnTo>
                        <a:lnTo>
                          <a:pt x="70" y="28"/>
                        </a:lnTo>
                        <a:lnTo>
                          <a:pt x="74" y="24"/>
                        </a:lnTo>
                        <a:lnTo>
                          <a:pt x="77" y="21"/>
                        </a:lnTo>
                        <a:lnTo>
                          <a:pt x="80" y="16"/>
                        </a:lnTo>
                        <a:lnTo>
                          <a:pt x="85" y="13"/>
                        </a:lnTo>
                        <a:lnTo>
                          <a:pt x="88" y="10"/>
                        </a:lnTo>
                        <a:lnTo>
                          <a:pt x="91" y="8"/>
                        </a:lnTo>
                        <a:lnTo>
                          <a:pt x="95" y="6"/>
                        </a:lnTo>
                        <a:lnTo>
                          <a:pt x="98" y="4"/>
                        </a:lnTo>
                        <a:lnTo>
                          <a:pt x="101" y="3"/>
                        </a:lnTo>
                        <a:lnTo>
                          <a:pt x="105" y="2"/>
                        </a:lnTo>
                        <a:lnTo>
                          <a:pt x="108" y="1"/>
                        </a:lnTo>
                        <a:lnTo>
                          <a:pt x="112" y="0"/>
                        </a:lnTo>
                        <a:lnTo>
                          <a:pt x="115" y="0"/>
                        </a:lnTo>
                        <a:lnTo>
                          <a:pt x="118" y="0"/>
                        </a:lnTo>
                        <a:lnTo>
                          <a:pt x="122" y="1"/>
                        </a:lnTo>
                        <a:lnTo>
                          <a:pt x="125" y="2"/>
                        </a:lnTo>
                        <a:lnTo>
                          <a:pt x="129" y="3"/>
                        </a:lnTo>
                        <a:lnTo>
                          <a:pt x="132" y="4"/>
                        </a:lnTo>
                        <a:lnTo>
                          <a:pt x="135" y="6"/>
                        </a:lnTo>
                        <a:lnTo>
                          <a:pt x="139" y="8"/>
                        </a:lnTo>
                        <a:lnTo>
                          <a:pt x="142" y="11"/>
                        </a:lnTo>
                        <a:lnTo>
                          <a:pt x="146" y="14"/>
                        </a:lnTo>
                        <a:lnTo>
                          <a:pt x="149" y="17"/>
                        </a:lnTo>
                        <a:lnTo>
                          <a:pt x="152" y="21"/>
                        </a:lnTo>
                        <a:lnTo>
                          <a:pt x="156" y="25"/>
                        </a:lnTo>
                        <a:lnTo>
                          <a:pt x="159" y="29"/>
                        </a:lnTo>
                        <a:lnTo>
                          <a:pt x="162" y="34"/>
                        </a:lnTo>
                        <a:lnTo>
                          <a:pt x="165" y="39"/>
                        </a:lnTo>
                        <a:lnTo>
                          <a:pt x="170" y="44"/>
                        </a:lnTo>
                        <a:lnTo>
                          <a:pt x="173" y="50"/>
                        </a:lnTo>
                        <a:lnTo>
                          <a:pt x="176" y="56"/>
                        </a:lnTo>
                        <a:lnTo>
                          <a:pt x="179" y="62"/>
                        </a:lnTo>
                        <a:lnTo>
                          <a:pt x="182" y="69"/>
                        </a:lnTo>
                        <a:lnTo>
                          <a:pt x="186" y="76"/>
                        </a:lnTo>
                        <a:lnTo>
                          <a:pt x="189" y="84"/>
                        </a:lnTo>
                        <a:lnTo>
                          <a:pt x="192" y="92"/>
                        </a:lnTo>
                        <a:lnTo>
                          <a:pt x="195" y="100"/>
                        </a:lnTo>
                        <a:lnTo>
                          <a:pt x="198" y="108"/>
                        </a:lnTo>
                        <a:lnTo>
                          <a:pt x="201" y="117"/>
                        </a:lnTo>
                        <a:lnTo>
                          <a:pt x="205" y="130"/>
                        </a:lnTo>
                        <a:lnTo>
                          <a:pt x="209" y="144"/>
                        </a:lnTo>
                        <a:lnTo>
                          <a:pt x="212" y="157"/>
                        </a:lnTo>
                        <a:lnTo>
                          <a:pt x="216" y="171"/>
                        </a:lnTo>
                        <a:lnTo>
                          <a:pt x="219" y="187"/>
                        </a:lnTo>
                        <a:lnTo>
                          <a:pt x="223" y="202"/>
                        </a:lnTo>
                        <a:lnTo>
                          <a:pt x="226" y="218"/>
                        </a:lnTo>
                        <a:lnTo>
                          <a:pt x="229" y="234"/>
                        </a:lnTo>
                        <a:lnTo>
                          <a:pt x="231" y="247"/>
                        </a:lnTo>
                        <a:lnTo>
                          <a:pt x="234" y="258"/>
                        </a:lnTo>
                        <a:lnTo>
                          <a:pt x="236" y="270"/>
                        </a:lnTo>
                        <a:lnTo>
                          <a:pt x="238" y="281"/>
                        </a:lnTo>
                        <a:lnTo>
                          <a:pt x="241" y="291"/>
                        </a:lnTo>
                        <a:lnTo>
                          <a:pt x="243" y="302"/>
                        </a:lnTo>
                        <a:lnTo>
                          <a:pt x="246" y="312"/>
                        </a:lnTo>
                        <a:lnTo>
                          <a:pt x="248" y="322"/>
                        </a:lnTo>
                        <a:lnTo>
                          <a:pt x="252" y="332"/>
                        </a:lnTo>
                        <a:lnTo>
                          <a:pt x="255" y="341"/>
                        </a:lnTo>
                        <a:lnTo>
                          <a:pt x="258" y="349"/>
                        </a:lnTo>
                        <a:lnTo>
                          <a:pt x="260" y="358"/>
                        </a:lnTo>
                        <a:lnTo>
                          <a:pt x="263" y="367"/>
                        </a:lnTo>
                        <a:lnTo>
                          <a:pt x="266" y="374"/>
                        </a:lnTo>
                        <a:lnTo>
                          <a:pt x="269" y="382"/>
                        </a:lnTo>
                        <a:lnTo>
                          <a:pt x="272" y="389"/>
                        </a:lnTo>
                        <a:lnTo>
                          <a:pt x="275" y="397"/>
                        </a:lnTo>
                        <a:lnTo>
                          <a:pt x="278" y="403"/>
                        </a:lnTo>
                        <a:lnTo>
                          <a:pt x="281" y="409"/>
                        </a:lnTo>
                        <a:lnTo>
                          <a:pt x="284" y="415"/>
                        </a:lnTo>
                        <a:lnTo>
                          <a:pt x="287" y="422"/>
                        </a:lnTo>
                        <a:lnTo>
                          <a:pt x="291" y="427"/>
                        </a:lnTo>
                        <a:lnTo>
                          <a:pt x="294" y="432"/>
                        </a:lnTo>
                        <a:lnTo>
                          <a:pt x="297" y="437"/>
                        </a:lnTo>
                        <a:lnTo>
                          <a:pt x="300" y="441"/>
                        </a:lnTo>
                        <a:lnTo>
                          <a:pt x="303" y="445"/>
                        </a:lnTo>
                        <a:lnTo>
                          <a:pt x="307" y="448"/>
                        </a:lnTo>
                        <a:lnTo>
                          <a:pt x="310" y="453"/>
                        </a:lnTo>
                        <a:lnTo>
                          <a:pt x="313" y="456"/>
                        </a:lnTo>
                        <a:lnTo>
                          <a:pt x="317" y="459"/>
                        </a:lnTo>
                        <a:lnTo>
                          <a:pt x="320" y="461"/>
                        </a:lnTo>
                        <a:lnTo>
                          <a:pt x="323" y="463"/>
                        </a:lnTo>
                        <a:lnTo>
                          <a:pt x="327" y="465"/>
                        </a:lnTo>
                        <a:lnTo>
                          <a:pt x="330" y="466"/>
                        </a:lnTo>
                        <a:lnTo>
                          <a:pt x="335" y="467"/>
                        </a:lnTo>
                        <a:lnTo>
                          <a:pt x="338" y="468"/>
                        </a:lnTo>
                        <a:lnTo>
                          <a:pt x="341" y="469"/>
                        </a:lnTo>
                        <a:lnTo>
                          <a:pt x="345" y="469"/>
                        </a:lnTo>
                        <a:lnTo>
                          <a:pt x="348" y="469"/>
                        </a:lnTo>
                        <a:lnTo>
                          <a:pt x="352" y="468"/>
                        </a:lnTo>
                        <a:lnTo>
                          <a:pt x="355" y="467"/>
                        </a:lnTo>
                        <a:lnTo>
                          <a:pt x="358" y="466"/>
                        </a:lnTo>
                        <a:lnTo>
                          <a:pt x="362" y="465"/>
                        </a:lnTo>
                        <a:lnTo>
                          <a:pt x="365" y="463"/>
                        </a:lnTo>
                        <a:lnTo>
                          <a:pt x="369" y="461"/>
                        </a:lnTo>
                        <a:lnTo>
                          <a:pt x="372" y="458"/>
                        </a:lnTo>
                        <a:lnTo>
                          <a:pt x="375" y="455"/>
                        </a:lnTo>
                        <a:lnTo>
                          <a:pt x="379" y="451"/>
                        </a:lnTo>
                        <a:lnTo>
                          <a:pt x="382" y="448"/>
                        </a:lnTo>
                        <a:lnTo>
                          <a:pt x="385" y="444"/>
                        </a:lnTo>
                        <a:lnTo>
                          <a:pt x="389" y="440"/>
                        </a:lnTo>
                        <a:lnTo>
                          <a:pt x="392" y="435"/>
                        </a:lnTo>
                        <a:lnTo>
                          <a:pt x="395" y="430"/>
                        </a:lnTo>
                        <a:lnTo>
                          <a:pt x="398" y="425"/>
                        </a:lnTo>
                        <a:lnTo>
                          <a:pt x="402" y="419"/>
                        </a:lnTo>
                        <a:lnTo>
                          <a:pt x="405" y="413"/>
                        </a:lnTo>
                        <a:lnTo>
                          <a:pt x="408" y="407"/>
                        </a:lnTo>
                        <a:lnTo>
                          <a:pt x="411" y="400"/>
                        </a:lnTo>
                        <a:lnTo>
                          <a:pt x="414" y="393"/>
                        </a:lnTo>
                        <a:lnTo>
                          <a:pt x="417" y="385"/>
                        </a:lnTo>
                        <a:lnTo>
                          <a:pt x="421" y="377"/>
                        </a:lnTo>
                        <a:lnTo>
                          <a:pt x="424" y="369"/>
                        </a:lnTo>
                        <a:lnTo>
                          <a:pt x="427" y="361"/>
                        </a:lnTo>
                        <a:lnTo>
                          <a:pt x="430" y="351"/>
                        </a:lnTo>
                        <a:lnTo>
                          <a:pt x="434" y="339"/>
                        </a:lnTo>
                        <a:lnTo>
                          <a:pt x="438" y="325"/>
                        </a:lnTo>
                        <a:lnTo>
                          <a:pt x="442" y="312"/>
                        </a:lnTo>
                        <a:lnTo>
                          <a:pt x="446" y="298"/>
                        </a:lnTo>
                        <a:lnTo>
                          <a:pt x="449" y="282"/>
                        </a:lnTo>
                        <a:lnTo>
                          <a:pt x="453" y="267"/>
                        </a:lnTo>
                        <a:lnTo>
                          <a:pt x="456" y="251"/>
                        </a:lnTo>
                        <a:lnTo>
                          <a:pt x="459" y="234"/>
                        </a:lnTo>
                        <a:lnTo>
                          <a:pt x="461" y="222"/>
                        </a:lnTo>
                        <a:lnTo>
                          <a:pt x="463" y="211"/>
                        </a:lnTo>
                        <a:lnTo>
                          <a:pt x="466" y="199"/>
                        </a:lnTo>
                        <a:lnTo>
                          <a:pt x="468" y="188"/>
                        </a:lnTo>
                        <a:lnTo>
                          <a:pt x="471" y="178"/>
                        </a:lnTo>
                        <a:lnTo>
                          <a:pt x="473" y="167"/>
                        </a:lnTo>
                        <a:lnTo>
                          <a:pt x="476" y="157"/>
                        </a:lnTo>
                        <a:lnTo>
                          <a:pt x="478" y="148"/>
                        </a:lnTo>
                        <a:lnTo>
                          <a:pt x="481" y="137"/>
                        </a:lnTo>
                        <a:lnTo>
                          <a:pt x="484" y="128"/>
                        </a:lnTo>
                        <a:lnTo>
                          <a:pt x="486" y="120"/>
                        </a:lnTo>
                        <a:lnTo>
                          <a:pt x="489" y="110"/>
                        </a:lnTo>
                        <a:lnTo>
                          <a:pt x="492" y="102"/>
                        </a:lnTo>
                        <a:lnTo>
                          <a:pt x="495" y="95"/>
                        </a:lnTo>
                        <a:lnTo>
                          <a:pt x="498" y="87"/>
                        </a:lnTo>
                        <a:lnTo>
                          <a:pt x="502" y="79"/>
                        </a:lnTo>
                        <a:lnTo>
                          <a:pt x="505" y="72"/>
                        </a:lnTo>
                        <a:lnTo>
                          <a:pt x="508" y="66"/>
                        </a:lnTo>
                        <a:lnTo>
                          <a:pt x="511" y="60"/>
                        </a:lnTo>
                        <a:lnTo>
                          <a:pt x="514" y="54"/>
                        </a:lnTo>
                        <a:lnTo>
                          <a:pt x="517" y="47"/>
                        </a:lnTo>
                        <a:lnTo>
                          <a:pt x="520" y="42"/>
                        </a:lnTo>
                        <a:lnTo>
                          <a:pt x="524" y="37"/>
                        </a:lnTo>
                        <a:lnTo>
                          <a:pt x="527" y="33"/>
                        </a:lnTo>
                        <a:lnTo>
                          <a:pt x="530" y="28"/>
                        </a:lnTo>
                        <a:lnTo>
                          <a:pt x="533" y="24"/>
                        </a:lnTo>
                        <a:lnTo>
                          <a:pt x="537" y="21"/>
                        </a:lnTo>
                        <a:lnTo>
                          <a:pt x="540" y="16"/>
                        </a:lnTo>
                        <a:lnTo>
                          <a:pt x="543" y="13"/>
                        </a:lnTo>
                        <a:lnTo>
                          <a:pt x="546" y="10"/>
                        </a:lnTo>
                        <a:lnTo>
                          <a:pt x="550" y="8"/>
                        </a:lnTo>
                        <a:lnTo>
                          <a:pt x="553" y="6"/>
                        </a:lnTo>
                        <a:lnTo>
                          <a:pt x="557" y="4"/>
                        </a:lnTo>
                        <a:lnTo>
                          <a:pt x="560" y="3"/>
                        </a:lnTo>
                        <a:lnTo>
                          <a:pt x="563" y="2"/>
                        </a:lnTo>
                        <a:lnTo>
                          <a:pt x="567" y="1"/>
                        </a:lnTo>
                        <a:lnTo>
                          <a:pt x="570" y="0"/>
                        </a:lnTo>
                        <a:lnTo>
                          <a:pt x="573" y="0"/>
                        </a:lnTo>
                        <a:lnTo>
                          <a:pt x="577" y="0"/>
                        </a:lnTo>
                        <a:lnTo>
                          <a:pt x="580" y="1"/>
                        </a:lnTo>
                        <a:lnTo>
                          <a:pt x="584" y="2"/>
                        </a:lnTo>
                        <a:lnTo>
                          <a:pt x="588" y="3"/>
                        </a:lnTo>
                        <a:lnTo>
                          <a:pt x="591" y="4"/>
                        </a:lnTo>
                        <a:lnTo>
                          <a:pt x="595" y="6"/>
                        </a:lnTo>
                        <a:lnTo>
                          <a:pt x="598" y="8"/>
                        </a:lnTo>
                        <a:lnTo>
                          <a:pt x="602" y="11"/>
                        </a:lnTo>
                        <a:lnTo>
                          <a:pt x="605" y="14"/>
                        </a:lnTo>
                        <a:lnTo>
                          <a:pt x="608" y="17"/>
                        </a:lnTo>
                        <a:lnTo>
                          <a:pt x="612" y="21"/>
                        </a:lnTo>
                        <a:lnTo>
                          <a:pt x="615" y="25"/>
                        </a:lnTo>
                        <a:lnTo>
                          <a:pt x="618" y="29"/>
                        </a:lnTo>
                        <a:lnTo>
                          <a:pt x="622" y="34"/>
                        </a:lnTo>
                        <a:lnTo>
                          <a:pt x="625" y="39"/>
                        </a:lnTo>
                        <a:lnTo>
                          <a:pt x="628" y="44"/>
                        </a:lnTo>
                        <a:lnTo>
                          <a:pt x="631" y="50"/>
                        </a:lnTo>
                        <a:lnTo>
                          <a:pt x="635" y="56"/>
                        </a:lnTo>
                        <a:lnTo>
                          <a:pt x="638" y="62"/>
                        </a:lnTo>
                        <a:lnTo>
                          <a:pt x="641" y="69"/>
                        </a:lnTo>
                        <a:lnTo>
                          <a:pt x="644" y="76"/>
                        </a:lnTo>
                        <a:lnTo>
                          <a:pt x="647" y="84"/>
                        </a:lnTo>
                        <a:lnTo>
                          <a:pt x="650" y="92"/>
                        </a:lnTo>
                        <a:lnTo>
                          <a:pt x="653" y="100"/>
                        </a:lnTo>
                        <a:lnTo>
                          <a:pt x="656" y="108"/>
                        </a:lnTo>
                        <a:lnTo>
                          <a:pt x="659" y="117"/>
                        </a:lnTo>
                        <a:lnTo>
                          <a:pt x="663" y="130"/>
                        </a:lnTo>
                        <a:lnTo>
                          <a:pt x="667" y="144"/>
                        </a:lnTo>
                        <a:lnTo>
                          <a:pt x="672" y="157"/>
                        </a:lnTo>
                        <a:lnTo>
                          <a:pt x="675" y="171"/>
                        </a:lnTo>
                        <a:lnTo>
                          <a:pt x="679" y="187"/>
                        </a:lnTo>
                        <a:lnTo>
                          <a:pt x="682" y="202"/>
                        </a:lnTo>
                        <a:lnTo>
                          <a:pt x="686" y="218"/>
                        </a:lnTo>
                        <a:lnTo>
                          <a:pt x="689" y="234"/>
                        </a:lnTo>
                        <a:lnTo>
                          <a:pt x="691" y="247"/>
                        </a:lnTo>
                        <a:lnTo>
                          <a:pt x="693" y="258"/>
                        </a:lnTo>
                        <a:lnTo>
                          <a:pt x="696" y="270"/>
                        </a:lnTo>
                        <a:lnTo>
                          <a:pt x="698" y="281"/>
                        </a:lnTo>
                        <a:lnTo>
                          <a:pt x="700" y="291"/>
                        </a:lnTo>
                        <a:lnTo>
                          <a:pt x="703" y="302"/>
                        </a:lnTo>
                        <a:lnTo>
                          <a:pt x="705" y="312"/>
                        </a:lnTo>
                        <a:lnTo>
                          <a:pt x="708" y="322"/>
                        </a:lnTo>
                        <a:lnTo>
                          <a:pt x="711" y="332"/>
                        </a:lnTo>
                        <a:lnTo>
                          <a:pt x="713" y="341"/>
                        </a:lnTo>
                        <a:lnTo>
                          <a:pt x="716" y="349"/>
                        </a:lnTo>
                        <a:lnTo>
                          <a:pt x="719" y="358"/>
                        </a:lnTo>
                        <a:lnTo>
                          <a:pt x="722" y="367"/>
                        </a:lnTo>
                        <a:lnTo>
                          <a:pt x="725" y="374"/>
                        </a:lnTo>
                        <a:lnTo>
                          <a:pt x="728" y="382"/>
                        </a:lnTo>
                        <a:lnTo>
                          <a:pt x="731" y="389"/>
                        </a:lnTo>
                        <a:lnTo>
                          <a:pt x="734" y="397"/>
                        </a:lnTo>
                        <a:lnTo>
                          <a:pt x="737" y="403"/>
                        </a:lnTo>
                        <a:lnTo>
                          <a:pt x="740" y="409"/>
                        </a:lnTo>
                        <a:lnTo>
                          <a:pt x="743" y="415"/>
                        </a:lnTo>
                        <a:lnTo>
                          <a:pt x="746" y="422"/>
                        </a:lnTo>
                        <a:lnTo>
                          <a:pt x="749" y="427"/>
                        </a:lnTo>
                        <a:lnTo>
                          <a:pt x="752" y="432"/>
                        </a:lnTo>
                        <a:lnTo>
                          <a:pt x="756" y="437"/>
                        </a:lnTo>
                        <a:lnTo>
                          <a:pt x="760" y="441"/>
                        </a:lnTo>
                        <a:lnTo>
                          <a:pt x="763" y="445"/>
                        </a:lnTo>
                        <a:lnTo>
                          <a:pt x="766" y="448"/>
                        </a:lnTo>
                        <a:lnTo>
                          <a:pt x="770" y="453"/>
                        </a:lnTo>
                        <a:lnTo>
                          <a:pt x="773" y="456"/>
                        </a:lnTo>
                        <a:lnTo>
                          <a:pt x="776" y="459"/>
                        </a:lnTo>
                        <a:lnTo>
                          <a:pt x="780" y="461"/>
                        </a:lnTo>
                        <a:lnTo>
                          <a:pt x="783" y="463"/>
                        </a:lnTo>
                        <a:lnTo>
                          <a:pt x="786" y="465"/>
                        </a:lnTo>
                        <a:lnTo>
                          <a:pt x="790" y="466"/>
                        </a:lnTo>
                        <a:lnTo>
                          <a:pt x="793" y="467"/>
                        </a:lnTo>
                        <a:lnTo>
                          <a:pt x="796" y="468"/>
                        </a:lnTo>
                        <a:lnTo>
                          <a:pt x="800" y="469"/>
                        </a:lnTo>
                        <a:lnTo>
                          <a:pt x="803" y="469"/>
                        </a:lnTo>
                        <a:lnTo>
                          <a:pt x="807" y="469"/>
                        </a:lnTo>
                        <a:lnTo>
                          <a:pt x="810" y="468"/>
                        </a:lnTo>
                        <a:lnTo>
                          <a:pt x="813" y="467"/>
                        </a:lnTo>
                        <a:lnTo>
                          <a:pt x="817" y="466"/>
                        </a:lnTo>
                        <a:lnTo>
                          <a:pt x="820" y="465"/>
                        </a:lnTo>
                        <a:lnTo>
                          <a:pt x="824" y="463"/>
                        </a:lnTo>
                        <a:lnTo>
                          <a:pt x="827" y="461"/>
                        </a:lnTo>
                        <a:lnTo>
                          <a:pt x="830" y="458"/>
                        </a:lnTo>
                        <a:lnTo>
                          <a:pt x="834" y="455"/>
                        </a:lnTo>
                        <a:lnTo>
                          <a:pt x="838" y="451"/>
                        </a:lnTo>
                        <a:lnTo>
                          <a:pt x="841" y="448"/>
                        </a:lnTo>
                        <a:lnTo>
                          <a:pt x="845" y="444"/>
                        </a:lnTo>
                        <a:lnTo>
                          <a:pt x="848" y="440"/>
                        </a:lnTo>
                        <a:lnTo>
                          <a:pt x="851" y="435"/>
                        </a:lnTo>
                        <a:lnTo>
                          <a:pt x="855" y="430"/>
                        </a:lnTo>
                        <a:lnTo>
                          <a:pt x="858" y="425"/>
                        </a:lnTo>
                        <a:lnTo>
                          <a:pt x="861" y="419"/>
                        </a:lnTo>
                        <a:lnTo>
                          <a:pt x="864" y="413"/>
                        </a:lnTo>
                        <a:lnTo>
                          <a:pt x="867" y="407"/>
                        </a:lnTo>
                        <a:lnTo>
                          <a:pt x="871" y="400"/>
                        </a:lnTo>
                        <a:lnTo>
                          <a:pt x="874" y="393"/>
                        </a:lnTo>
                        <a:lnTo>
                          <a:pt x="877" y="385"/>
                        </a:lnTo>
                        <a:lnTo>
                          <a:pt x="880" y="377"/>
                        </a:lnTo>
                        <a:lnTo>
                          <a:pt x="883" y="369"/>
                        </a:lnTo>
                        <a:lnTo>
                          <a:pt x="886" y="361"/>
                        </a:lnTo>
                        <a:lnTo>
                          <a:pt x="889" y="351"/>
                        </a:lnTo>
                        <a:lnTo>
                          <a:pt x="893" y="339"/>
                        </a:lnTo>
                        <a:lnTo>
                          <a:pt x="897" y="325"/>
                        </a:lnTo>
                        <a:lnTo>
                          <a:pt x="901" y="312"/>
                        </a:lnTo>
                        <a:lnTo>
                          <a:pt x="904" y="298"/>
                        </a:lnTo>
                        <a:lnTo>
                          <a:pt x="908" y="282"/>
                        </a:lnTo>
                        <a:lnTo>
                          <a:pt x="911" y="267"/>
                        </a:lnTo>
                        <a:lnTo>
                          <a:pt x="914" y="251"/>
                        </a:lnTo>
                        <a:lnTo>
                          <a:pt x="917" y="234"/>
                        </a:lnTo>
                      </a:path>
                    </a:pathLst>
                  </a:custGeom>
                  <a:noFill/>
                  <a:ln w="6350" cmpd="sng">
                    <a:solidFill>
                      <a:srgbClr val="FF3399"/>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227025" name="Line 273"/>
                  <p:cNvSpPr>
                    <a:spLocks noChangeShapeType="1"/>
                  </p:cNvSpPr>
                  <p:nvPr/>
                </p:nvSpPr>
                <p:spPr bwMode="auto">
                  <a:xfrm>
                    <a:off x="1813" y="4904"/>
                    <a:ext cx="44" cy="1"/>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227026" name="Line 274"/>
                  <p:cNvSpPr>
                    <a:spLocks noChangeShapeType="1"/>
                  </p:cNvSpPr>
                  <p:nvPr/>
                </p:nvSpPr>
                <p:spPr bwMode="auto">
                  <a:xfrm>
                    <a:off x="1988" y="4904"/>
                    <a:ext cx="44" cy="1"/>
                  </a:xfrm>
                  <a:prstGeom prst="line">
                    <a:avLst/>
                  </a:prstGeom>
                  <a:noFill/>
                  <a:ln w="63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grpSp>
          <p:nvGrpSpPr>
            <p:cNvPr id="1227027" name="Group 275"/>
            <p:cNvGrpSpPr>
              <a:grpSpLocks/>
            </p:cNvGrpSpPr>
            <p:nvPr/>
          </p:nvGrpSpPr>
          <p:grpSpPr bwMode="auto">
            <a:xfrm>
              <a:off x="1212" y="1333"/>
              <a:ext cx="468" cy="529"/>
              <a:chOff x="1212" y="1343"/>
              <a:chExt cx="468" cy="529"/>
            </a:xfrm>
          </p:grpSpPr>
          <p:grpSp>
            <p:nvGrpSpPr>
              <p:cNvPr id="1227028" name="Group 276"/>
              <p:cNvGrpSpPr>
                <a:grpSpLocks/>
              </p:cNvGrpSpPr>
              <p:nvPr/>
            </p:nvGrpSpPr>
            <p:grpSpPr bwMode="auto">
              <a:xfrm>
                <a:off x="1212" y="1343"/>
                <a:ext cx="468" cy="529"/>
                <a:chOff x="2202" y="7720"/>
                <a:chExt cx="2076" cy="2076"/>
              </a:xfrm>
            </p:grpSpPr>
            <p:sp>
              <p:nvSpPr>
                <p:cNvPr id="1227029" name="Freeform 277"/>
                <p:cNvSpPr>
                  <a:spLocks/>
                </p:cNvSpPr>
                <p:nvPr/>
              </p:nvSpPr>
              <p:spPr bwMode="auto">
                <a:xfrm>
                  <a:off x="2202" y="7720"/>
                  <a:ext cx="2076" cy="2076"/>
                </a:xfrm>
                <a:custGeom>
                  <a:avLst/>
                  <a:gdLst>
                    <a:gd name="T0" fmla="*/ 2076 w 2076"/>
                    <a:gd name="T1" fmla="*/ 1049 h 2076"/>
                    <a:gd name="T2" fmla="*/ 2076 w 2076"/>
                    <a:gd name="T3" fmla="*/ 0 h 2076"/>
                    <a:gd name="T4" fmla="*/ 1027 w 2076"/>
                    <a:gd name="T5" fmla="*/ 0 h 2076"/>
                    <a:gd name="T6" fmla="*/ 0 w 2076"/>
                    <a:gd name="T7" fmla="*/ 0 h 2076"/>
                    <a:gd name="T8" fmla="*/ 0 w 2076"/>
                    <a:gd name="T9" fmla="*/ 1049 h 2076"/>
                    <a:gd name="T10" fmla="*/ 0 w 2076"/>
                    <a:gd name="T11" fmla="*/ 1901 h 2076"/>
                    <a:gd name="T12" fmla="*/ 109 w 2076"/>
                    <a:gd name="T13" fmla="*/ 1901 h 2076"/>
                    <a:gd name="T14" fmla="*/ 109 w 2076"/>
                    <a:gd name="T15" fmla="*/ 2076 h 2076"/>
                    <a:gd name="T16" fmla="*/ 1038 w 2076"/>
                    <a:gd name="T17" fmla="*/ 2076 h 2076"/>
                    <a:gd name="T18" fmla="*/ 1978 w 2076"/>
                    <a:gd name="T19" fmla="*/ 2076 h 2076"/>
                    <a:gd name="T20" fmla="*/ 1978 w 2076"/>
                    <a:gd name="T21" fmla="*/ 1901 h 2076"/>
                    <a:gd name="T22" fmla="*/ 2076 w 2076"/>
                    <a:gd name="T23" fmla="*/ 1901 h 2076"/>
                    <a:gd name="T24" fmla="*/ 2076 w 2076"/>
                    <a:gd name="T25" fmla="*/ 1049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6" h="2076">
                      <a:moveTo>
                        <a:pt x="2076" y="1049"/>
                      </a:moveTo>
                      <a:lnTo>
                        <a:pt x="2076" y="0"/>
                      </a:lnTo>
                      <a:lnTo>
                        <a:pt x="1027" y="0"/>
                      </a:lnTo>
                      <a:lnTo>
                        <a:pt x="0" y="0"/>
                      </a:lnTo>
                      <a:lnTo>
                        <a:pt x="0" y="1049"/>
                      </a:lnTo>
                      <a:lnTo>
                        <a:pt x="0" y="1901"/>
                      </a:lnTo>
                      <a:lnTo>
                        <a:pt x="109" y="1901"/>
                      </a:lnTo>
                      <a:lnTo>
                        <a:pt x="109" y="2076"/>
                      </a:lnTo>
                      <a:lnTo>
                        <a:pt x="1038" y="2076"/>
                      </a:lnTo>
                      <a:lnTo>
                        <a:pt x="1978" y="2076"/>
                      </a:lnTo>
                      <a:lnTo>
                        <a:pt x="1978" y="1901"/>
                      </a:lnTo>
                      <a:lnTo>
                        <a:pt x="2076" y="1901"/>
                      </a:lnTo>
                      <a:lnTo>
                        <a:pt x="2076" y="1049"/>
                      </a:lnTo>
                      <a:close/>
                    </a:path>
                  </a:pathLst>
                </a:custGeom>
                <a:solidFill>
                  <a:srgbClr val="FFFFFF"/>
                </a:solidFill>
                <a:ln w="12700"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30" name="Freeform 278"/>
                <p:cNvSpPr>
                  <a:spLocks noEditPoints="1"/>
                </p:cNvSpPr>
                <p:nvPr/>
              </p:nvSpPr>
              <p:spPr bwMode="auto">
                <a:xfrm>
                  <a:off x="2311" y="7862"/>
                  <a:ext cx="1869" cy="1934"/>
                </a:xfrm>
                <a:custGeom>
                  <a:avLst/>
                  <a:gdLst>
                    <a:gd name="T0" fmla="*/ 1869 w 1869"/>
                    <a:gd name="T1" fmla="*/ 1759 h 1934"/>
                    <a:gd name="T2" fmla="*/ 372 w 1869"/>
                    <a:gd name="T3" fmla="*/ 87 h 1934"/>
                    <a:gd name="T4" fmla="*/ 98 w 1869"/>
                    <a:gd name="T5" fmla="*/ 186 h 1934"/>
                    <a:gd name="T6" fmla="*/ 33 w 1869"/>
                    <a:gd name="T7" fmla="*/ 284 h 1934"/>
                    <a:gd name="T8" fmla="*/ 33 w 1869"/>
                    <a:gd name="T9" fmla="*/ 284 h 1934"/>
                    <a:gd name="T10" fmla="*/ 470 w 1869"/>
                    <a:gd name="T11" fmla="*/ 382 h 1934"/>
                    <a:gd name="T12" fmla="*/ 372 w 1869"/>
                    <a:gd name="T13" fmla="*/ 481 h 1934"/>
                    <a:gd name="T14" fmla="*/ 98 w 1869"/>
                    <a:gd name="T15" fmla="*/ 579 h 1934"/>
                    <a:gd name="T16" fmla="*/ 33 w 1869"/>
                    <a:gd name="T17" fmla="*/ 677 h 1934"/>
                    <a:gd name="T18" fmla="*/ 33 w 1869"/>
                    <a:gd name="T19" fmla="*/ 677 h 1934"/>
                    <a:gd name="T20" fmla="*/ 470 w 1869"/>
                    <a:gd name="T21" fmla="*/ 776 h 1934"/>
                    <a:gd name="T22" fmla="*/ 372 w 1869"/>
                    <a:gd name="T23" fmla="*/ 874 h 1934"/>
                    <a:gd name="T24" fmla="*/ 98 w 1869"/>
                    <a:gd name="T25" fmla="*/ 973 h 1934"/>
                    <a:gd name="T26" fmla="*/ 33 w 1869"/>
                    <a:gd name="T27" fmla="*/ 1071 h 1934"/>
                    <a:gd name="T28" fmla="*/ 33 w 1869"/>
                    <a:gd name="T29" fmla="*/ 1071 h 1934"/>
                    <a:gd name="T30" fmla="*/ 470 w 1869"/>
                    <a:gd name="T31" fmla="*/ 1169 h 1934"/>
                    <a:gd name="T32" fmla="*/ 372 w 1869"/>
                    <a:gd name="T33" fmla="*/ 1268 h 1934"/>
                    <a:gd name="T34" fmla="*/ 98 w 1869"/>
                    <a:gd name="T35" fmla="*/ 1366 h 1934"/>
                    <a:gd name="T36" fmla="*/ 33 w 1869"/>
                    <a:gd name="T37" fmla="*/ 1464 h 1934"/>
                    <a:gd name="T38" fmla="*/ 33 w 1869"/>
                    <a:gd name="T39" fmla="*/ 1464 h 1934"/>
                    <a:gd name="T40" fmla="*/ 470 w 1869"/>
                    <a:gd name="T41" fmla="*/ 1563 h 1934"/>
                    <a:gd name="T42" fmla="*/ 87 w 1869"/>
                    <a:gd name="T43" fmla="*/ 1792 h 1934"/>
                    <a:gd name="T44" fmla="*/ 142 w 1869"/>
                    <a:gd name="T45" fmla="*/ 1759 h 1934"/>
                    <a:gd name="T46" fmla="*/ 142 w 1869"/>
                    <a:gd name="T47" fmla="*/ 1759 h 1934"/>
                    <a:gd name="T48" fmla="*/ 230 w 1869"/>
                    <a:gd name="T49" fmla="*/ 1934 h 1934"/>
                    <a:gd name="T50" fmla="*/ 306 w 1869"/>
                    <a:gd name="T51" fmla="*/ 1902 h 1934"/>
                    <a:gd name="T52" fmla="*/ 383 w 1869"/>
                    <a:gd name="T53" fmla="*/ 1792 h 1934"/>
                    <a:gd name="T54" fmla="*/ 470 w 1869"/>
                    <a:gd name="T55" fmla="*/ 1759 h 1934"/>
                    <a:gd name="T56" fmla="*/ 470 w 1869"/>
                    <a:gd name="T57" fmla="*/ 1759 h 1934"/>
                    <a:gd name="T58" fmla="*/ 546 w 1869"/>
                    <a:gd name="T59" fmla="*/ 1934 h 1934"/>
                    <a:gd name="T60" fmla="*/ 623 w 1869"/>
                    <a:gd name="T61" fmla="*/ 1902 h 1934"/>
                    <a:gd name="T62" fmla="*/ 710 w 1869"/>
                    <a:gd name="T63" fmla="*/ 1792 h 1934"/>
                    <a:gd name="T64" fmla="*/ 787 w 1869"/>
                    <a:gd name="T65" fmla="*/ 1759 h 1934"/>
                    <a:gd name="T66" fmla="*/ 787 w 1869"/>
                    <a:gd name="T67" fmla="*/ 1759 h 1934"/>
                    <a:gd name="T68" fmla="*/ 863 w 1869"/>
                    <a:gd name="T69" fmla="*/ 1934 h 1934"/>
                    <a:gd name="T70" fmla="*/ 940 w 1869"/>
                    <a:gd name="T71" fmla="*/ 1902 h 1934"/>
                    <a:gd name="T72" fmla="*/ 1027 w 1869"/>
                    <a:gd name="T73" fmla="*/ 1792 h 1934"/>
                    <a:gd name="T74" fmla="*/ 1093 w 1869"/>
                    <a:gd name="T75" fmla="*/ 1759 h 1934"/>
                    <a:gd name="T76" fmla="*/ 1093 w 1869"/>
                    <a:gd name="T77" fmla="*/ 1759 h 1934"/>
                    <a:gd name="T78" fmla="*/ 1169 w 1869"/>
                    <a:gd name="T79" fmla="*/ 1934 h 1934"/>
                    <a:gd name="T80" fmla="*/ 1246 w 1869"/>
                    <a:gd name="T81" fmla="*/ 1902 h 1934"/>
                    <a:gd name="T82" fmla="*/ 1333 w 1869"/>
                    <a:gd name="T83" fmla="*/ 1792 h 1934"/>
                    <a:gd name="T84" fmla="*/ 1410 w 1869"/>
                    <a:gd name="T85" fmla="*/ 1759 h 1934"/>
                    <a:gd name="T86" fmla="*/ 1410 w 1869"/>
                    <a:gd name="T87" fmla="*/ 1759 h 1934"/>
                    <a:gd name="T88" fmla="*/ 1486 w 1869"/>
                    <a:gd name="T89" fmla="*/ 1934 h 1934"/>
                    <a:gd name="T90" fmla="*/ 1563 w 1869"/>
                    <a:gd name="T91" fmla="*/ 1902 h 1934"/>
                    <a:gd name="T92" fmla="*/ 1650 w 1869"/>
                    <a:gd name="T93" fmla="*/ 1792 h 1934"/>
                    <a:gd name="T94" fmla="*/ 1727 w 1869"/>
                    <a:gd name="T95" fmla="*/ 1759 h 1934"/>
                    <a:gd name="T96" fmla="*/ 1727 w 1869"/>
                    <a:gd name="T97" fmla="*/ 1759 h 1934"/>
                    <a:gd name="T98" fmla="*/ 1803 w 1869"/>
                    <a:gd name="T99" fmla="*/ 1934 h 1934"/>
                    <a:gd name="T100" fmla="*/ 470 w 1869"/>
                    <a:gd name="T101" fmla="*/ 0 h 1934"/>
                    <a:gd name="T102" fmla="*/ 590 w 1869"/>
                    <a:gd name="T103" fmla="*/ 0 h 1934"/>
                    <a:gd name="T104" fmla="*/ 590 w 1869"/>
                    <a:gd name="T105" fmla="*/ 0 h 1934"/>
                    <a:gd name="T106" fmla="*/ 579 w 1869"/>
                    <a:gd name="T107" fmla="*/ 885 h 1934"/>
                    <a:gd name="T108" fmla="*/ 1093 w 1869"/>
                    <a:gd name="T109" fmla="*/ 382 h 1934"/>
                    <a:gd name="T110" fmla="*/ 1836 w 1869"/>
                    <a:gd name="T111" fmla="*/ 0 h 1934"/>
                    <a:gd name="T112" fmla="*/ 1683 w 1869"/>
                    <a:gd name="T113" fmla="*/ 481 h 1934"/>
                    <a:gd name="T114" fmla="*/ 1683 w 1869"/>
                    <a:gd name="T115" fmla="*/ 48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69" h="1934">
                      <a:moveTo>
                        <a:pt x="0" y="1759"/>
                      </a:moveTo>
                      <a:lnTo>
                        <a:pt x="306" y="1759"/>
                      </a:lnTo>
                      <a:lnTo>
                        <a:pt x="1476" y="1759"/>
                      </a:lnTo>
                      <a:lnTo>
                        <a:pt x="1869" y="1759"/>
                      </a:lnTo>
                      <a:lnTo>
                        <a:pt x="0" y="1759"/>
                      </a:lnTo>
                      <a:close/>
                      <a:moveTo>
                        <a:pt x="33" y="87"/>
                      </a:moveTo>
                      <a:lnTo>
                        <a:pt x="98" y="87"/>
                      </a:lnTo>
                      <a:lnTo>
                        <a:pt x="372" y="87"/>
                      </a:lnTo>
                      <a:lnTo>
                        <a:pt x="470" y="87"/>
                      </a:lnTo>
                      <a:lnTo>
                        <a:pt x="33" y="87"/>
                      </a:lnTo>
                      <a:lnTo>
                        <a:pt x="33" y="186"/>
                      </a:lnTo>
                      <a:lnTo>
                        <a:pt x="98" y="186"/>
                      </a:lnTo>
                      <a:lnTo>
                        <a:pt x="372" y="186"/>
                      </a:lnTo>
                      <a:lnTo>
                        <a:pt x="470" y="186"/>
                      </a:lnTo>
                      <a:lnTo>
                        <a:pt x="33" y="186"/>
                      </a:lnTo>
                      <a:lnTo>
                        <a:pt x="33" y="284"/>
                      </a:lnTo>
                      <a:lnTo>
                        <a:pt x="98" y="284"/>
                      </a:lnTo>
                      <a:lnTo>
                        <a:pt x="372" y="284"/>
                      </a:lnTo>
                      <a:lnTo>
                        <a:pt x="470" y="284"/>
                      </a:lnTo>
                      <a:lnTo>
                        <a:pt x="33" y="284"/>
                      </a:lnTo>
                      <a:lnTo>
                        <a:pt x="33" y="382"/>
                      </a:lnTo>
                      <a:lnTo>
                        <a:pt x="98" y="382"/>
                      </a:lnTo>
                      <a:lnTo>
                        <a:pt x="372" y="382"/>
                      </a:lnTo>
                      <a:lnTo>
                        <a:pt x="470" y="382"/>
                      </a:lnTo>
                      <a:lnTo>
                        <a:pt x="33" y="382"/>
                      </a:lnTo>
                      <a:lnTo>
                        <a:pt x="33" y="481"/>
                      </a:lnTo>
                      <a:lnTo>
                        <a:pt x="98" y="481"/>
                      </a:lnTo>
                      <a:lnTo>
                        <a:pt x="372" y="481"/>
                      </a:lnTo>
                      <a:lnTo>
                        <a:pt x="470" y="481"/>
                      </a:lnTo>
                      <a:lnTo>
                        <a:pt x="33" y="481"/>
                      </a:lnTo>
                      <a:lnTo>
                        <a:pt x="33" y="579"/>
                      </a:lnTo>
                      <a:lnTo>
                        <a:pt x="98" y="579"/>
                      </a:lnTo>
                      <a:lnTo>
                        <a:pt x="372" y="579"/>
                      </a:lnTo>
                      <a:lnTo>
                        <a:pt x="470" y="579"/>
                      </a:lnTo>
                      <a:lnTo>
                        <a:pt x="33" y="579"/>
                      </a:lnTo>
                      <a:lnTo>
                        <a:pt x="33" y="677"/>
                      </a:lnTo>
                      <a:lnTo>
                        <a:pt x="98" y="677"/>
                      </a:lnTo>
                      <a:lnTo>
                        <a:pt x="372" y="677"/>
                      </a:lnTo>
                      <a:lnTo>
                        <a:pt x="470" y="677"/>
                      </a:lnTo>
                      <a:lnTo>
                        <a:pt x="33" y="677"/>
                      </a:lnTo>
                      <a:lnTo>
                        <a:pt x="33" y="776"/>
                      </a:lnTo>
                      <a:lnTo>
                        <a:pt x="98" y="776"/>
                      </a:lnTo>
                      <a:lnTo>
                        <a:pt x="372" y="776"/>
                      </a:lnTo>
                      <a:lnTo>
                        <a:pt x="470" y="776"/>
                      </a:lnTo>
                      <a:lnTo>
                        <a:pt x="33" y="776"/>
                      </a:lnTo>
                      <a:lnTo>
                        <a:pt x="33" y="874"/>
                      </a:lnTo>
                      <a:lnTo>
                        <a:pt x="98" y="874"/>
                      </a:lnTo>
                      <a:lnTo>
                        <a:pt x="372" y="874"/>
                      </a:lnTo>
                      <a:lnTo>
                        <a:pt x="470" y="874"/>
                      </a:lnTo>
                      <a:lnTo>
                        <a:pt x="33" y="874"/>
                      </a:lnTo>
                      <a:lnTo>
                        <a:pt x="33" y="973"/>
                      </a:lnTo>
                      <a:lnTo>
                        <a:pt x="98" y="973"/>
                      </a:lnTo>
                      <a:lnTo>
                        <a:pt x="372" y="973"/>
                      </a:lnTo>
                      <a:lnTo>
                        <a:pt x="470" y="973"/>
                      </a:lnTo>
                      <a:lnTo>
                        <a:pt x="33" y="973"/>
                      </a:lnTo>
                      <a:lnTo>
                        <a:pt x="33" y="1071"/>
                      </a:lnTo>
                      <a:lnTo>
                        <a:pt x="98" y="1071"/>
                      </a:lnTo>
                      <a:lnTo>
                        <a:pt x="372" y="1071"/>
                      </a:lnTo>
                      <a:lnTo>
                        <a:pt x="470" y="1071"/>
                      </a:lnTo>
                      <a:lnTo>
                        <a:pt x="33" y="1071"/>
                      </a:lnTo>
                      <a:lnTo>
                        <a:pt x="33" y="1169"/>
                      </a:lnTo>
                      <a:lnTo>
                        <a:pt x="98" y="1169"/>
                      </a:lnTo>
                      <a:lnTo>
                        <a:pt x="372" y="1169"/>
                      </a:lnTo>
                      <a:lnTo>
                        <a:pt x="470" y="1169"/>
                      </a:lnTo>
                      <a:lnTo>
                        <a:pt x="33" y="1169"/>
                      </a:lnTo>
                      <a:lnTo>
                        <a:pt x="33" y="1268"/>
                      </a:lnTo>
                      <a:lnTo>
                        <a:pt x="98" y="1268"/>
                      </a:lnTo>
                      <a:lnTo>
                        <a:pt x="372" y="1268"/>
                      </a:lnTo>
                      <a:lnTo>
                        <a:pt x="470" y="1268"/>
                      </a:lnTo>
                      <a:lnTo>
                        <a:pt x="33" y="1268"/>
                      </a:lnTo>
                      <a:lnTo>
                        <a:pt x="33" y="1366"/>
                      </a:lnTo>
                      <a:lnTo>
                        <a:pt x="98" y="1366"/>
                      </a:lnTo>
                      <a:lnTo>
                        <a:pt x="372" y="1366"/>
                      </a:lnTo>
                      <a:lnTo>
                        <a:pt x="470" y="1366"/>
                      </a:lnTo>
                      <a:lnTo>
                        <a:pt x="33" y="1366"/>
                      </a:lnTo>
                      <a:lnTo>
                        <a:pt x="33" y="1464"/>
                      </a:lnTo>
                      <a:lnTo>
                        <a:pt x="98" y="1464"/>
                      </a:lnTo>
                      <a:lnTo>
                        <a:pt x="372" y="1464"/>
                      </a:lnTo>
                      <a:lnTo>
                        <a:pt x="470" y="1464"/>
                      </a:lnTo>
                      <a:lnTo>
                        <a:pt x="33" y="1464"/>
                      </a:lnTo>
                      <a:lnTo>
                        <a:pt x="33" y="1563"/>
                      </a:lnTo>
                      <a:lnTo>
                        <a:pt x="98" y="1563"/>
                      </a:lnTo>
                      <a:lnTo>
                        <a:pt x="372" y="1563"/>
                      </a:lnTo>
                      <a:lnTo>
                        <a:pt x="470" y="1563"/>
                      </a:lnTo>
                      <a:lnTo>
                        <a:pt x="33" y="1563"/>
                      </a:lnTo>
                      <a:lnTo>
                        <a:pt x="33" y="87"/>
                      </a:lnTo>
                      <a:close/>
                      <a:moveTo>
                        <a:pt x="87" y="1759"/>
                      </a:moveTo>
                      <a:lnTo>
                        <a:pt x="87" y="1792"/>
                      </a:lnTo>
                      <a:lnTo>
                        <a:pt x="87" y="1902"/>
                      </a:lnTo>
                      <a:lnTo>
                        <a:pt x="87" y="1934"/>
                      </a:lnTo>
                      <a:lnTo>
                        <a:pt x="87" y="1759"/>
                      </a:lnTo>
                      <a:lnTo>
                        <a:pt x="142" y="1759"/>
                      </a:lnTo>
                      <a:lnTo>
                        <a:pt x="142" y="1792"/>
                      </a:lnTo>
                      <a:lnTo>
                        <a:pt x="142" y="1902"/>
                      </a:lnTo>
                      <a:lnTo>
                        <a:pt x="142" y="1934"/>
                      </a:lnTo>
                      <a:lnTo>
                        <a:pt x="142" y="1759"/>
                      </a:lnTo>
                      <a:lnTo>
                        <a:pt x="230" y="1759"/>
                      </a:lnTo>
                      <a:lnTo>
                        <a:pt x="230" y="1792"/>
                      </a:lnTo>
                      <a:lnTo>
                        <a:pt x="230" y="1902"/>
                      </a:lnTo>
                      <a:lnTo>
                        <a:pt x="230" y="1934"/>
                      </a:lnTo>
                      <a:lnTo>
                        <a:pt x="230" y="1759"/>
                      </a:lnTo>
                      <a:lnTo>
                        <a:pt x="306" y="1759"/>
                      </a:lnTo>
                      <a:lnTo>
                        <a:pt x="306" y="1792"/>
                      </a:lnTo>
                      <a:lnTo>
                        <a:pt x="306" y="1902"/>
                      </a:lnTo>
                      <a:lnTo>
                        <a:pt x="306" y="1934"/>
                      </a:lnTo>
                      <a:lnTo>
                        <a:pt x="306" y="1759"/>
                      </a:lnTo>
                      <a:lnTo>
                        <a:pt x="383" y="1759"/>
                      </a:lnTo>
                      <a:lnTo>
                        <a:pt x="383" y="1792"/>
                      </a:lnTo>
                      <a:lnTo>
                        <a:pt x="383" y="1902"/>
                      </a:lnTo>
                      <a:lnTo>
                        <a:pt x="383" y="1934"/>
                      </a:lnTo>
                      <a:lnTo>
                        <a:pt x="383" y="1759"/>
                      </a:lnTo>
                      <a:lnTo>
                        <a:pt x="470" y="1759"/>
                      </a:lnTo>
                      <a:lnTo>
                        <a:pt x="470" y="1792"/>
                      </a:lnTo>
                      <a:lnTo>
                        <a:pt x="470" y="1902"/>
                      </a:lnTo>
                      <a:lnTo>
                        <a:pt x="470" y="1934"/>
                      </a:lnTo>
                      <a:lnTo>
                        <a:pt x="470" y="1759"/>
                      </a:lnTo>
                      <a:lnTo>
                        <a:pt x="546" y="1759"/>
                      </a:lnTo>
                      <a:lnTo>
                        <a:pt x="546" y="1792"/>
                      </a:lnTo>
                      <a:lnTo>
                        <a:pt x="546" y="1902"/>
                      </a:lnTo>
                      <a:lnTo>
                        <a:pt x="546" y="1934"/>
                      </a:lnTo>
                      <a:lnTo>
                        <a:pt x="546" y="1759"/>
                      </a:lnTo>
                      <a:lnTo>
                        <a:pt x="623" y="1759"/>
                      </a:lnTo>
                      <a:lnTo>
                        <a:pt x="623" y="1792"/>
                      </a:lnTo>
                      <a:lnTo>
                        <a:pt x="623" y="1902"/>
                      </a:lnTo>
                      <a:lnTo>
                        <a:pt x="623" y="1934"/>
                      </a:lnTo>
                      <a:lnTo>
                        <a:pt x="623" y="1759"/>
                      </a:lnTo>
                      <a:lnTo>
                        <a:pt x="710" y="1759"/>
                      </a:lnTo>
                      <a:lnTo>
                        <a:pt x="710" y="1792"/>
                      </a:lnTo>
                      <a:lnTo>
                        <a:pt x="710" y="1902"/>
                      </a:lnTo>
                      <a:lnTo>
                        <a:pt x="710" y="1934"/>
                      </a:lnTo>
                      <a:lnTo>
                        <a:pt x="710" y="1759"/>
                      </a:lnTo>
                      <a:lnTo>
                        <a:pt x="787" y="1759"/>
                      </a:lnTo>
                      <a:lnTo>
                        <a:pt x="787" y="1792"/>
                      </a:lnTo>
                      <a:lnTo>
                        <a:pt x="787" y="1902"/>
                      </a:lnTo>
                      <a:lnTo>
                        <a:pt x="787" y="1934"/>
                      </a:lnTo>
                      <a:lnTo>
                        <a:pt x="787" y="1759"/>
                      </a:lnTo>
                      <a:lnTo>
                        <a:pt x="863" y="1759"/>
                      </a:lnTo>
                      <a:lnTo>
                        <a:pt x="863" y="1792"/>
                      </a:lnTo>
                      <a:lnTo>
                        <a:pt x="863" y="1902"/>
                      </a:lnTo>
                      <a:lnTo>
                        <a:pt x="863" y="1934"/>
                      </a:lnTo>
                      <a:lnTo>
                        <a:pt x="863" y="1759"/>
                      </a:lnTo>
                      <a:lnTo>
                        <a:pt x="940" y="1759"/>
                      </a:lnTo>
                      <a:lnTo>
                        <a:pt x="940" y="1792"/>
                      </a:lnTo>
                      <a:lnTo>
                        <a:pt x="940" y="1902"/>
                      </a:lnTo>
                      <a:lnTo>
                        <a:pt x="940" y="1934"/>
                      </a:lnTo>
                      <a:lnTo>
                        <a:pt x="940" y="1759"/>
                      </a:lnTo>
                      <a:lnTo>
                        <a:pt x="1027" y="1759"/>
                      </a:lnTo>
                      <a:lnTo>
                        <a:pt x="1027" y="1792"/>
                      </a:lnTo>
                      <a:lnTo>
                        <a:pt x="1027" y="1902"/>
                      </a:lnTo>
                      <a:lnTo>
                        <a:pt x="1027" y="1934"/>
                      </a:lnTo>
                      <a:lnTo>
                        <a:pt x="1027" y="1759"/>
                      </a:lnTo>
                      <a:lnTo>
                        <a:pt x="1093" y="1759"/>
                      </a:lnTo>
                      <a:lnTo>
                        <a:pt x="1093" y="1792"/>
                      </a:lnTo>
                      <a:lnTo>
                        <a:pt x="1093" y="1902"/>
                      </a:lnTo>
                      <a:lnTo>
                        <a:pt x="1093" y="1934"/>
                      </a:lnTo>
                      <a:lnTo>
                        <a:pt x="1093" y="1759"/>
                      </a:lnTo>
                      <a:lnTo>
                        <a:pt x="1169" y="1759"/>
                      </a:lnTo>
                      <a:lnTo>
                        <a:pt x="1169" y="1792"/>
                      </a:lnTo>
                      <a:lnTo>
                        <a:pt x="1169" y="1902"/>
                      </a:lnTo>
                      <a:lnTo>
                        <a:pt x="1169" y="1934"/>
                      </a:lnTo>
                      <a:lnTo>
                        <a:pt x="1169" y="1759"/>
                      </a:lnTo>
                      <a:lnTo>
                        <a:pt x="1246" y="1759"/>
                      </a:lnTo>
                      <a:lnTo>
                        <a:pt x="1246" y="1792"/>
                      </a:lnTo>
                      <a:lnTo>
                        <a:pt x="1246" y="1902"/>
                      </a:lnTo>
                      <a:lnTo>
                        <a:pt x="1246" y="1934"/>
                      </a:lnTo>
                      <a:lnTo>
                        <a:pt x="1246" y="1759"/>
                      </a:lnTo>
                      <a:lnTo>
                        <a:pt x="1333" y="1759"/>
                      </a:lnTo>
                      <a:lnTo>
                        <a:pt x="1333" y="1792"/>
                      </a:lnTo>
                      <a:lnTo>
                        <a:pt x="1333" y="1902"/>
                      </a:lnTo>
                      <a:lnTo>
                        <a:pt x="1333" y="1934"/>
                      </a:lnTo>
                      <a:lnTo>
                        <a:pt x="1333" y="1759"/>
                      </a:lnTo>
                      <a:lnTo>
                        <a:pt x="1410" y="1759"/>
                      </a:lnTo>
                      <a:lnTo>
                        <a:pt x="1410" y="1792"/>
                      </a:lnTo>
                      <a:lnTo>
                        <a:pt x="1410" y="1902"/>
                      </a:lnTo>
                      <a:lnTo>
                        <a:pt x="1410" y="1934"/>
                      </a:lnTo>
                      <a:lnTo>
                        <a:pt x="1410" y="1759"/>
                      </a:lnTo>
                      <a:lnTo>
                        <a:pt x="1486" y="1759"/>
                      </a:lnTo>
                      <a:lnTo>
                        <a:pt x="1486" y="1792"/>
                      </a:lnTo>
                      <a:lnTo>
                        <a:pt x="1486" y="1902"/>
                      </a:lnTo>
                      <a:lnTo>
                        <a:pt x="1486" y="1934"/>
                      </a:lnTo>
                      <a:lnTo>
                        <a:pt x="1486" y="1759"/>
                      </a:lnTo>
                      <a:lnTo>
                        <a:pt x="1563" y="1759"/>
                      </a:lnTo>
                      <a:lnTo>
                        <a:pt x="1563" y="1792"/>
                      </a:lnTo>
                      <a:lnTo>
                        <a:pt x="1563" y="1902"/>
                      </a:lnTo>
                      <a:lnTo>
                        <a:pt x="1563" y="1934"/>
                      </a:lnTo>
                      <a:lnTo>
                        <a:pt x="1563" y="1759"/>
                      </a:lnTo>
                      <a:lnTo>
                        <a:pt x="1650" y="1759"/>
                      </a:lnTo>
                      <a:lnTo>
                        <a:pt x="1650" y="1792"/>
                      </a:lnTo>
                      <a:lnTo>
                        <a:pt x="1650" y="1902"/>
                      </a:lnTo>
                      <a:lnTo>
                        <a:pt x="1650" y="1934"/>
                      </a:lnTo>
                      <a:lnTo>
                        <a:pt x="1650" y="1759"/>
                      </a:lnTo>
                      <a:lnTo>
                        <a:pt x="1727" y="1759"/>
                      </a:lnTo>
                      <a:lnTo>
                        <a:pt x="1727" y="1792"/>
                      </a:lnTo>
                      <a:lnTo>
                        <a:pt x="1727" y="1902"/>
                      </a:lnTo>
                      <a:lnTo>
                        <a:pt x="1727" y="1934"/>
                      </a:lnTo>
                      <a:lnTo>
                        <a:pt x="1727" y="1759"/>
                      </a:lnTo>
                      <a:lnTo>
                        <a:pt x="1803" y="1759"/>
                      </a:lnTo>
                      <a:lnTo>
                        <a:pt x="1803" y="1792"/>
                      </a:lnTo>
                      <a:lnTo>
                        <a:pt x="1803" y="1902"/>
                      </a:lnTo>
                      <a:lnTo>
                        <a:pt x="1803" y="1934"/>
                      </a:lnTo>
                      <a:lnTo>
                        <a:pt x="1803" y="1759"/>
                      </a:lnTo>
                      <a:lnTo>
                        <a:pt x="87" y="1759"/>
                      </a:lnTo>
                      <a:close/>
                      <a:moveTo>
                        <a:pt x="33" y="0"/>
                      </a:moveTo>
                      <a:lnTo>
                        <a:pt x="470" y="0"/>
                      </a:lnTo>
                      <a:lnTo>
                        <a:pt x="470" y="1639"/>
                      </a:lnTo>
                      <a:lnTo>
                        <a:pt x="33" y="1639"/>
                      </a:lnTo>
                      <a:lnTo>
                        <a:pt x="33" y="0"/>
                      </a:lnTo>
                      <a:close/>
                      <a:moveTo>
                        <a:pt x="590" y="0"/>
                      </a:moveTo>
                      <a:lnTo>
                        <a:pt x="656" y="0"/>
                      </a:lnTo>
                      <a:lnTo>
                        <a:pt x="656" y="656"/>
                      </a:lnTo>
                      <a:lnTo>
                        <a:pt x="590" y="656"/>
                      </a:lnTo>
                      <a:lnTo>
                        <a:pt x="590" y="0"/>
                      </a:lnTo>
                      <a:close/>
                      <a:moveTo>
                        <a:pt x="579" y="809"/>
                      </a:moveTo>
                      <a:lnTo>
                        <a:pt x="678" y="809"/>
                      </a:lnTo>
                      <a:lnTo>
                        <a:pt x="678" y="885"/>
                      </a:lnTo>
                      <a:lnTo>
                        <a:pt x="579" y="885"/>
                      </a:lnTo>
                      <a:lnTo>
                        <a:pt x="579" y="809"/>
                      </a:lnTo>
                      <a:close/>
                      <a:moveTo>
                        <a:pt x="754" y="0"/>
                      </a:moveTo>
                      <a:lnTo>
                        <a:pt x="1093" y="0"/>
                      </a:lnTo>
                      <a:lnTo>
                        <a:pt x="1093" y="382"/>
                      </a:lnTo>
                      <a:lnTo>
                        <a:pt x="754" y="382"/>
                      </a:lnTo>
                      <a:lnTo>
                        <a:pt x="754" y="0"/>
                      </a:lnTo>
                      <a:close/>
                      <a:moveTo>
                        <a:pt x="1202" y="0"/>
                      </a:moveTo>
                      <a:lnTo>
                        <a:pt x="1836" y="0"/>
                      </a:lnTo>
                      <a:lnTo>
                        <a:pt x="1836" y="382"/>
                      </a:lnTo>
                      <a:lnTo>
                        <a:pt x="1202" y="382"/>
                      </a:lnTo>
                      <a:lnTo>
                        <a:pt x="1202" y="0"/>
                      </a:lnTo>
                      <a:close/>
                      <a:moveTo>
                        <a:pt x="1683" y="481"/>
                      </a:moveTo>
                      <a:lnTo>
                        <a:pt x="1858" y="481"/>
                      </a:lnTo>
                      <a:lnTo>
                        <a:pt x="1858" y="907"/>
                      </a:lnTo>
                      <a:lnTo>
                        <a:pt x="1683" y="907"/>
                      </a:lnTo>
                      <a:lnTo>
                        <a:pt x="1683" y="481"/>
                      </a:lnTo>
                      <a:close/>
                    </a:path>
                  </a:pathLst>
                </a:custGeom>
                <a:solidFill>
                  <a:srgbClr val="FFFFFF"/>
                </a:solidFill>
                <a:ln w="12700"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31" name="Freeform 279"/>
                <p:cNvSpPr>
                  <a:spLocks/>
                </p:cNvSpPr>
                <p:nvPr/>
              </p:nvSpPr>
              <p:spPr bwMode="auto">
                <a:xfrm>
                  <a:off x="2202" y="7720"/>
                  <a:ext cx="2076" cy="2076"/>
                </a:xfrm>
                <a:custGeom>
                  <a:avLst/>
                  <a:gdLst>
                    <a:gd name="T0" fmla="*/ 2076 w 2076"/>
                    <a:gd name="T1" fmla="*/ 1049 h 2076"/>
                    <a:gd name="T2" fmla="*/ 2076 w 2076"/>
                    <a:gd name="T3" fmla="*/ 0 h 2076"/>
                    <a:gd name="T4" fmla="*/ 1027 w 2076"/>
                    <a:gd name="T5" fmla="*/ 0 h 2076"/>
                    <a:gd name="T6" fmla="*/ 0 w 2076"/>
                    <a:gd name="T7" fmla="*/ 0 h 2076"/>
                    <a:gd name="T8" fmla="*/ 0 w 2076"/>
                    <a:gd name="T9" fmla="*/ 1049 h 2076"/>
                    <a:gd name="T10" fmla="*/ 0 w 2076"/>
                    <a:gd name="T11" fmla="*/ 1901 h 2076"/>
                    <a:gd name="T12" fmla="*/ 109 w 2076"/>
                    <a:gd name="T13" fmla="*/ 1901 h 2076"/>
                    <a:gd name="T14" fmla="*/ 109 w 2076"/>
                    <a:gd name="T15" fmla="*/ 2076 h 2076"/>
                    <a:gd name="T16" fmla="*/ 1038 w 2076"/>
                    <a:gd name="T17" fmla="*/ 2076 h 2076"/>
                    <a:gd name="T18" fmla="*/ 1978 w 2076"/>
                    <a:gd name="T19" fmla="*/ 2076 h 2076"/>
                    <a:gd name="T20" fmla="*/ 1978 w 2076"/>
                    <a:gd name="T21" fmla="*/ 1901 h 2076"/>
                    <a:gd name="T22" fmla="*/ 2076 w 2076"/>
                    <a:gd name="T23" fmla="*/ 1901 h 2076"/>
                    <a:gd name="T24" fmla="*/ 2076 w 2076"/>
                    <a:gd name="T25" fmla="*/ 1049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6" h="2076">
                      <a:moveTo>
                        <a:pt x="2076" y="1049"/>
                      </a:moveTo>
                      <a:lnTo>
                        <a:pt x="2076" y="0"/>
                      </a:lnTo>
                      <a:lnTo>
                        <a:pt x="1027" y="0"/>
                      </a:lnTo>
                      <a:lnTo>
                        <a:pt x="0" y="0"/>
                      </a:lnTo>
                      <a:lnTo>
                        <a:pt x="0" y="1049"/>
                      </a:lnTo>
                      <a:lnTo>
                        <a:pt x="0" y="1901"/>
                      </a:lnTo>
                      <a:lnTo>
                        <a:pt x="109" y="1901"/>
                      </a:lnTo>
                      <a:lnTo>
                        <a:pt x="109" y="2076"/>
                      </a:lnTo>
                      <a:lnTo>
                        <a:pt x="1038" y="2076"/>
                      </a:lnTo>
                      <a:lnTo>
                        <a:pt x="1978" y="2076"/>
                      </a:lnTo>
                      <a:lnTo>
                        <a:pt x="1978" y="1901"/>
                      </a:lnTo>
                      <a:lnTo>
                        <a:pt x="2076" y="1901"/>
                      </a:lnTo>
                      <a:lnTo>
                        <a:pt x="2076" y="1049"/>
                      </a:lnTo>
                      <a:close/>
                    </a:path>
                  </a:pathLst>
                </a:custGeom>
                <a:solidFill>
                  <a:srgbClr val="CCFFCC"/>
                </a:solidFill>
                <a:ln w="19050" cmpd="sng">
                  <a:solidFill>
                    <a:schemeClr val="accent2"/>
                  </a:solidFill>
                  <a:prstDash val="solid"/>
                  <a:round/>
                  <a:headEnd/>
                  <a:tailEnd/>
                </a:ln>
                <a:effectLst>
                  <a:outerShdw dist="35921" dir="2700000" algn="ctr" rotWithShape="0">
                    <a:srgbClr val="FF9933"/>
                  </a:outerShdw>
                </a:effectLst>
              </p:spPr>
              <p:txBody>
                <a:bodyPr/>
                <a:lstStyle/>
                <a:p>
                  <a:endParaRPr lang="ru-RU"/>
                </a:p>
              </p:txBody>
            </p:sp>
            <p:sp>
              <p:nvSpPr>
                <p:cNvPr id="1227032" name="Freeform 280"/>
                <p:cNvSpPr>
                  <a:spLocks/>
                </p:cNvSpPr>
                <p:nvPr/>
              </p:nvSpPr>
              <p:spPr bwMode="auto">
                <a:xfrm>
                  <a:off x="2311" y="9621"/>
                  <a:ext cx="1869" cy="1"/>
                </a:xfrm>
                <a:custGeom>
                  <a:avLst/>
                  <a:gdLst>
                    <a:gd name="T0" fmla="*/ 0 w 1869"/>
                    <a:gd name="T1" fmla="*/ 306 w 1869"/>
                    <a:gd name="T2" fmla="*/ 1476 w 1869"/>
                    <a:gd name="T3" fmla="*/ 1869 w 1869"/>
                    <a:gd name="T4" fmla="*/ 0 w 1869"/>
                  </a:gdLst>
                  <a:ahLst/>
                  <a:cxnLst>
                    <a:cxn ang="0">
                      <a:pos x="T0" y="0"/>
                    </a:cxn>
                    <a:cxn ang="0">
                      <a:pos x="T1" y="0"/>
                    </a:cxn>
                    <a:cxn ang="0">
                      <a:pos x="T2" y="0"/>
                    </a:cxn>
                    <a:cxn ang="0">
                      <a:pos x="T3" y="0"/>
                    </a:cxn>
                    <a:cxn ang="0">
                      <a:pos x="T4" y="0"/>
                    </a:cxn>
                  </a:cxnLst>
                  <a:rect l="0" t="0" r="r" b="b"/>
                  <a:pathLst>
                    <a:path w="1869">
                      <a:moveTo>
                        <a:pt x="0" y="0"/>
                      </a:moveTo>
                      <a:lnTo>
                        <a:pt x="306" y="0"/>
                      </a:lnTo>
                      <a:lnTo>
                        <a:pt x="1476" y="0"/>
                      </a:lnTo>
                      <a:lnTo>
                        <a:pt x="1869" y="0"/>
                      </a:lnTo>
                      <a:lnTo>
                        <a:pt x="0" y="0"/>
                      </a:lnTo>
                    </a:path>
                  </a:pathLst>
                </a:custGeom>
                <a:solidFill>
                  <a:srgbClr val="FFFFFF"/>
                </a:solidFill>
                <a:ln w="19050"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33" name="Freeform 281"/>
                <p:cNvSpPr>
                  <a:spLocks/>
                </p:cNvSpPr>
                <p:nvPr/>
              </p:nvSpPr>
              <p:spPr bwMode="auto">
                <a:xfrm>
                  <a:off x="2344" y="7949"/>
                  <a:ext cx="437" cy="1476"/>
                </a:xfrm>
                <a:custGeom>
                  <a:avLst/>
                  <a:gdLst>
                    <a:gd name="T0" fmla="*/ 65 w 437"/>
                    <a:gd name="T1" fmla="*/ 0 h 1476"/>
                    <a:gd name="T2" fmla="*/ 437 w 437"/>
                    <a:gd name="T3" fmla="*/ 0 h 1476"/>
                    <a:gd name="T4" fmla="*/ 0 w 437"/>
                    <a:gd name="T5" fmla="*/ 99 h 1476"/>
                    <a:gd name="T6" fmla="*/ 339 w 437"/>
                    <a:gd name="T7" fmla="*/ 99 h 1476"/>
                    <a:gd name="T8" fmla="*/ 0 w 437"/>
                    <a:gd name="T9" fmla="*/ 99 h 1476"/>
                    <a:gd name="T10" fmla="*/ 65 w 437"/>
                    <a:gd name="T11" fmla="*/ 197 h 1476"/>
                    <a:gd name="T12" fmla="*/ 437 w 437"/>
                    <a:gd name="T13" fmla="*/ 197 h 1476"/>
                    <a:gd name="T14" fmla="*/ 0 w 437"/>
                    <a:gd name="T15" fmla="*/ 295 h 1476"/>
                    <a:gd name="T16" fmla="*/ 339 w 437"/>
                    <a:gd name="T17" fmla="*/ 295 h 1476"/>
                    <a:gd name="T18" fmla="*/ 0 w 437"/>
                    <a:gd name="T19" fmla="*/ 295 h 1476"/>
                    <a:gd name="T20" fmla="*/ 65 w 437"/>
                    <a:gd name="T21" fmla="*/ 394 h 1476"/>
                    <a:gd name="T22" fmla="*/ 437 w 437"/>
                    <a:gd name="T23" fmla="*/ 394 h 1476"/>
                    <a:gd name="T24" fmla="*/ 0 w 437"/>
                    <a:gd name="T25" fmla="*/ 492 h 1476"/>
                    <a:gd name="T26" fmla="*/ 339 w 437"/>
                    <a:gd name="T27" fmla="*/ 492 h 1476"/>
                    <a:gd name="T28" fmla="*/ 0 w 437"/>
                    <a:gd name="T29" fmla="*/ 492 h 1476"/>
                    <a:gd name="T30" fmla="*/ 65 w 437"/>
                    <a:gd name="T31" fmla="*/ 590 h 1476"/>
                    <a:gd name="T32" fmla="*/ 437 w 437"/>
                    <a:gd name="T33" fmla="*/ 590 h 1476"/>
                    <a:gd name="T34" fmla="*/ 0 w 437"/>
                    <a:gd name="T35" fmla="*/ 689 h 1476"/>
                    <a:gd name="T36" fmla="*/ 339 w 437"/>
                    <a:gd name="T37" fmla="*/ 689 h 1476"/>
                    <a:gd name="T38" fmla="*/ 0 w 437"/>
                    <a:gd name="T39" fmla="*/ 689 h 1476"/>
                    <a:gd name="T40" fmla="*/ 65 w 437"/>
                    <a:gd name="T41" fmla="*/ 787 h 1476"/>
                    <a:gd name="T42" fmla="*/ 437 w 437"/>
                    <a:gd name="T43" fmla="*/ 787 h 1476"/>
                    <a:gd name="T44" fmla="*/ 0 w 437"/>
                    <a:gd name="T45" fmla="*/ 886 h 1476"/>
                    <a:gd name="T46" fmla="*/ 339 w 437"/>
                    <a:gd name="T47" fmla="*/ 886 h 1476"/>
                    <a:gd name="T48" fmla="*/ 0 w 437"/>
                    <a:gd name="T49" fmla="*/ 886 h 1476"/>
                    <a:gd name="T50" fmla="*/ 65 w 437"/>
                    <a:gd name="T51" fmla="*/ 984 h 1476"/>
                    <a:gd name="T52" fmla="*/ 437 w 437"/>
                    <a:gd name="T53" fmla="*/ 984 h 1476"/>
                    <a:gd name="T54" fmla="*/ 0 w 437"/>
                    <a:gd name="T55" fmla="*/ 1082 h 1476"/>
                    <a:gd name="T56" fmla="*/ 339 w 437"/>
                    <a:gd name="T57" fmla="*/ 1082 h 1476"/>
                    <a:gd name="T58" fmla="*/ 0 w 437"/>
                    <a:gd name="T59" fmla="*/ 1082 h 1476"/>
                    <a:gd name="T60" fmla="*/ 65 w 437"/>
                    <a:gd name="T61" fmla="*/ 1181 h 1476"/>
                    <a:gd name="T62" fmla="*/ 437 w 437"/>
                    <a:gd name="T63" fmla="*/ 1181 h 1476"/>
                    <a:gd name="T64" fmla="*/ 0 w 437"/>
                    <a:gd name="T65" fmla="*/ 1279 h 1476"/>
                    <a:gd name="T66" fmla="*/ 339 w 437"/>
                    <a:gd name="T67" fmla="*/ 1279 h 1476"/>
                    <a:gd name="T68" fmla="*/ 0 w 437"/>
                    <a:gd name="T69" fmla="*/ 1279 h 1476"/>
                    <a:gd name="T70" fmla="*/ 65 w 437"/>
                    <a:gd name="T71" fmla="*/ 1377 h 1476"/>
                    <a:gd name="T72" fmla="*/ 437 w 437"/>
                    <a:gd name="T73" fmla="*/ 1377 h 1476"/>
                    <a:gd name="T74" fmla="*/ 0 w 437"/>
                    <a:gd name="T75" fmla="*/ 1476 h 1476"/>
                    <a:gd name="T76" fmla="*/ 339 w 437"/>
                    <a:gd name="T77" fmla="*/ 1476 h 1476"/>
                    <a:gd name="T78" fmla="*/ 0 w 437"/>
                    <a:gd name="T79" fmla="*/ 1476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7" h="1476">
                      <a:moveTo>
                        <a:pt x="0" y="0"/>
                      </a:moveTo>
                      <a:lnTo>
                        <a:pt x="65" y="0"/>
                      </a:lnTo>
                      <a:lnTo>
                        <a:pt x="339" y="0"/>
                      </a:lnTo>
                      <a:lnTo>
                        <a:pt x="437" y="0"/>
                      </a:lnTo>
                      <a:lnTo>
                        <a:pt x="0" y="0"/>
                      </a:lnTo>
                      <a:lnTo>
                        <a:pt x="0" y="99"/>
                      </a:lnTo>
                      <a:lnTo>
                        <a:pt x="65" y="99"/>
                      </a:lnTo>
                      <a:lnTo>
                        <a:pt x="339" y="99"/>
                      </a:lnTo>
                      <a:lnTo>
                        <a:pt x="437" y="99"/>
                      </a:lnTo>
                      <a:lnTo>
                        <a:pt x="0" y="99"/>
                      </a:lnTo>
                      <a:lnTo>
                        <a:pt x="0" y="197"/>
                      </a:lnTo>
                      <a:lnTo>
                        <a:pt x="65" y="197"/>
                      </a:lnTo>
                      <a:lnTo>
                        <a:pt x="339" y="197"/>
                      </a:lnTo>
                      <a:lnTo>
                        <a:pt x="437" y="197"/>
                      </a:lnTo>
                      <a:lnTo>
                        <a:pt x="0" y="197"/>
                      </a:lnTo>
                      <a:lnTo>
                        <a:pt x="0" y="295"/>
                      </a:lnTo>
                      <a:lnTo>
                        <a:pt x="65" y="295"/>
                      </a:lnTo>
                      <a:lnTo>
                        <a:pt x="339" y="295"/>
                      </a:lnTo>
                      <a:lnTo>
                        <a:pt x="437" y="295"/>
                      </a:lnTo>
                      <a:lnTo>
                        <a:pt x="0" y="295"/>
                      </a:lnTo>
                      <a:lnTo>
                        <a:pt x="0" y="394"/>
                      </a:lnTo>
                      <a:lnTo>
                        <a:pt x="65" y="394"/>
                      </a:lnTo>
                      <a:lnTo>
                        <a:pt x="339" y="394"/>
                      </a:lnTo>
                      <a:lnTo>
                        <a:pt x="437" y="394"/>
                      </a:lnTo>
                      <a:lnTo>
                        <a:pt x="0" y="394"/>
                      </a:lnTo>
                      <a:lnTo>
                        <a:pt x="0" y="492"/>
                      </a:lnTo>
                      <a:lnTo>
                        <a:pt x="65" y="492"/>
                      </a:lnTo>
                      <a:lnTo>
                        <a:pt x="339" y="492"/>
                      </a:lnTo>
                      <a:lnTo>
                        <a:pt x="437" y="492"/>
                      </a:lnTo>
                      <a:lnTo>
                        <a:pt x="0" y="492"/>
                      </a:lnTo>
                      <a:lnTo>
                        <a:pt x="0" y="590"/>
                      </a:lnTo>
                      <a:lnTo>
                        <a:pt x="65" y="590"/>
                      </a:lnTo>
                      <a:lnTo>
                        <a:pt x="339" y="590"/>
                      </a:lnTo>
                      <a:lnTo>
                        <a:pt x="437" y="590"/>
                      </a:lnTo>
                      <a:lnTo>
                        <a:pt x="0" y="590"/>
                      </a:lnTo>
                      <a:lnTo>
                        <a:pt x="0" y="689"/>
                      </a:lnTo>
                      <a:lnTo>
                        <a:pt x="65" y="689"/>
                      </a:lnTo>
                      <a:lnTo>
                        <a:pt x="339" y="689"/>
                      </a:lnTo>
                      <a:lnTo>
                        <a:pt x="437" y="689"/>
                      </a:lnTo>
                      <a:lnTo>
                        <a:pt x="0" y="689"/>
                      </a:lnTo>
                      <a:lnTo>
                        <a:pt x="0" y="787"/>
                      </a:lnTo>
                      <a:lnTo>
                        <a:pt x="65" y="787"/>
                      </a:lnTo>
                      <a:lnTo>
                        <a:pt x="339" y="787"/>
                      </a:lnTo>
                      <a:lnTo>
                        <a:pt x="437" y="787"/>
                      </a:lnTo>
                      <a:lnTo>
                        <a:pt x="0" y="787"/>
                      </a:lnTo>
                      <a:lnTo>
                        <a:pt x="0" y="886"/>
                      </a:lnTo>
                      <a:lnTo>
                        <a:pt x="65" y="886"/>
                      </a:lnTo>
                      <a:lnTo>
                        <a:pt x="339" y="886"/>
                      </a:lnTo>
                      <a:lnTo>
                        <a:pt x="437" y="886"/>
                      </a:lnTo>
                      <a:lnTo>
                        <a:pt x="0" y="886"/>
                      </a:lnTo>
                      <a:lnTo>
                        <a:pt x="0" y="984"/>
                      </a:lnTo>
                      <a:lnTo>
                        <a:pt x="65" y="984"/>
                      </a:lnTo>
                      <a:lnTo>
                        <a:pt x="339" y="984"/>
                      </a:lnTo>
                      <a:lnTo>
                        <a:pt x="437" y="984"/>
                      </a:lnTo>
                      <a:lnTo>
                        <a:pt x="0" y="984"/>
                      </a:lnTo>
                      <a:lnTo>
                        <a:pt x="0" y="1082"/>
                      </a:lnTo>
                      <a:lnTo>
                        <a:pt x="65" y="1082"/>
                      </a:lnTo>
                      <a:lnTo>
                        <a:pt x="339" y="1082"/>
                      </a:lnTo>
                      <a:lnTo>
                        <a:pt x="437" y="1082"/>
                      </a:lnTo>
                      <a:lnTo>
                        <a:pt x="0" y="1082"/>
                      </a:lnTo>
                      <a:lnTo>
                        <a:pt x="0" y="1181"/>
                      </a:lnTo>
                      <a:lnTo>
                        <a:pt x="65" y="1181"/>
                      </a:lnTo>
                      <a:lnTo>
                        <a:pt x="339" y="1181"/>
                      </a:lnTo>
                      <a:lnTo>
                        <a:pt x="437" y="1181"/>
                      </a:lnTo>
                      <a:lnTo>
                        <a:pt x="0" y="1181"/>
                      </a:lnTo>
                      <a:lnTo>
                        <a:pt x="0" y="1279"/>
                      </a:lnTo>
                      <a:lnTo>
                        <a:pt x="65" y="1279"/>
                      </a:lnTo>
                      <a:lnTo>
                        <a:pt x="339" y="1279"/>
                      </a:lnTo>
                      <a:lnTo>
                        <a:pt x="437" y="1279"/>
                      </a:lnTo>
                      <a:lnTo>
                        <a:pt x="0" y="1279"/>
                      </a:lnTo>
                      <a:lnTo>
                        <a:pt x="0" y="1377"/>
                      </a:lnTo>
                      <a:lnTo>
                        <a:pt x="65" y="1377"/>
                      </a:lnTo>
                      <a:lnTo>
                        <a:pt x="339" y="1377"/>
                      </a:lnTo>
                      <a:lnTo>
                        <a:pt x="437" y="1377"/>
                      </a:lnTo>
                      <a:lnTo>
                        <a:pt x="0" y="1377"/>
                      </a:lnTo>
                      <a:lnTo>
                        <a:pt x="0" y="1476"/>
                      </a:lnTo>
                      <a:lnTo>
                        <a:pt x="65" y="1476"/>
                      </a:lnTo>
                      <a:lnTo>
                        <a:pt x="339" y="1476"/>
                      </a:lnTo>
                      <a:lnTo>
                        <a:pt x="437" y="1476"/>
                      </a:lnTo>
                      <a:lnTo>
                        <a:pt x="0" y="1476"/>
                      </a:lnTo>
                    </a:path>
                  </a:pathLst>
                </a:custGeom>
                <a:solidFill>
                  <a:srgbClr val="FFFFFF"/>
                </a:solidFill>
                <a:ln w="12700"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34" name="Freeform 282"/>
                <p:cNvSpPr>
                  <a:spLocks/>
                </p:cNvSpPr>
                <p:nvPr/>
              </p:nvSpPr>
              <p:spPr bwMode="auto">
                <a:xfrm>
                  <a:off x="2398" y="9621"/>
                  <a:ext cx="1716" cy="175"/>
                </a:xfrm>
                <a:custGeom>
                  <a:avLst/>
                  <a:gdLst>
                    <a:gd name="T0" fmla="*/ 0 w 1716"/>
                    <a:gd name="T1" fmla="*/ 33 h 175"/>
                    <a:gd name="T2" fmla="*/ 0 w 1716"/>
                    <a:gd name="T3" fmla="*/ 175 h 175"/>
                    <a:gd name="T4" fmla="*/ 55 w 1716"/>
                    <a:gd name="T5" fmla="*/ 0 h 175"/>
                    <a:gd name="T6" fmla="*/ 55 w 1716"/>
                    <a:gd name="T7" fmla="*/ 143 h 175"/>
                    <a:gd name="T8" fmla="*/ 55 w 1716"/>
                    <a:gd name="T9" fmla="*/ 0 h 175"/>
                    <a:gd name="T10" fmla="*/ 143 w 1716"/>
                    <a:gd name="T11" fmla="*/ 33 h 175"/>
                    <a:gd name="T12" fmla="*/ 143 w 1716"/>
                    <a:gd name="T13" fmla="*/ 175 h 175"/>
                    <a:gd name="T14" fmla="*/ 219 w 1716"/>
                    <a:gd name="T15" fmla="*/ 0 h 175"/>
                    <a:gd name="T16" fmla="*/ 219 w 1716"/>
                    <a:gd name="T17" fmla="*/ 143 h 175"/>
                    <a:gd name="T18" fmla="*/ 219 w 1716"/>
                    <a:gd name="T19" fmla="*/ 0 h 175"/>
                    <a:gd name="T20" fmla="*/ 296 w 1716"/>
                    <a:gd name="T21" fmla="*/ 33 h 175"/>
                    <a:gd name="T22" fmla="*/ 296 w 1716"/>
                    <a:gd name="T23" fmla="*/ 175 h 175"/>
                    <a:gd name="T24" fmla="*/ 383 w 1716"/>
                    <a:gd name="T25" fmla="*/ 0 h 175"/>
                    <a:gd name="T26" fmla="*/ 383 w 1716"/>
                    <a:gd name="T27" fmla="*/ 143 h 175"/>
                    <a:gd name="T28" fmla="*/ 383 w 1716"/>
                    <a:gd name="T29" fmla="*/ 0 h 175"/>
                    <a:gd name="T30" fmla="*/ 459 w 1716"/>
                    <a:gd name="T31" fmla="*/ 33 h 175"/>
                    <a:gd name="T32" fmla="*/ 459 w 1716"/>
                    <a:gd name="T33" fmla="*/ 175 h 175"/>
                    <a:gd name="T34" fmla="*/ 536 w 1716"/>
                    <a:gd name="T35" fmla="*/ 0 h 175"/>
                    <a:gd name="T36" fmla="*/ 536 w 1716"/>
                    <a:gd name="T37" fmla="*/ 143 h 175"/>
                    <a:gd name="T38" fmla="*/ 536 w 1716"/>
                    <a:gd name="T39" fmla="*/ 0 h 175"/>
                    <a:gd name="T40" fmla="*/ 623 w 1716"/>
                    <a:gd name="T41" fmla="*/ 33 h 175"/>
                    <a:gd name="T42" fmla="*/ 623 w 1716"/>
                    <a:gd name="T43" fmla="*/ 175 h 175"/>
                    <a:gd name="T44" fmla="*/ 700 w 1716"/>
                    <a:gd name="T45" fmla="*/ 0 h 175"/>
                    <a:gd name="T46" fmla="*/ 700 w 1716"/>
                    <a:gd name="T47" fmla="*/ 143 h 175"/>
                    <a:gd name="T48" fmla="*/ 700 w 1716"/>
                    <a:gd name="T49" fmla="*/ 0 h 175"/>
                    <a:gd name="T50" fmla="*/ 776 w 1716"/>
                    <a:gd name="T51" fmla="*/ 33 h 175"/>
                    <a:gd name="T52" fmla="*/ 776 w 1716"/>
                    <a:gd name="T53" fmla="*/ 175 h 175"/>
                    <a:gd name="T54" fmla="*/ 853 w 1716"/>
                    <a:gd name="T55" fmla="*/ 0 h 175"/>
                    <a:gd name="T56" fmla="*/ 853 w 1716"/>
                    <a:gd name="T57" fmla="*/ 143 h 175"/>
                    <a:gd name="T58" fmla="*/ 853 w 1716"/>
                    <a:gd name="T59" fmla="*/ 0 h 175"/>
                    <a:gd name="T60" fmla="*/ 940 w 1716"/>
                    <a:gd name="T61" fmla="*/ 33 h 175"/>
                    <a:gd name="T62" fmla="*/ 940 w 1716"/>
                    <a:gd name="T63" fmla="*/ 175 h 175"/>
                    <a:gd name="T64" fmla="*/ 1006 w 1716"/>
                    <a:gd name="T65" fmla="*/ 0 h 175"/>
                    <a:gd name="T66" fmla="*/ 1006 w 1716"/>
                    <a:gd name="T67" fmla="*/ 143 h 175"/>
                    <a:gd name="T68" fmla="*/ 1006 w 1716"/>
                    <a:gd name="T69" fmla="*/ 0 h 175"/>
                    <a:gd name="T70" fmla="*/ 1082 w 1716"/>
                    <a:gd name="T71" fmla="*/ 33 h 175"/>
                    <a:gd name="T72" fmla="*/ 1082 w 1716"/>
                    <a:gd name="T73" fmla="*/ 175 h 175"/>
                    <a:gd name="T74" fmla="*/ 1159 w 1716"/>
                    <a:gd name="T75" fmla="*/ 0 h 175"/>
                    <a:gd name="T76" fmla="*/ 1159 w 1716"/>
                    <a:gd name="T77" fmla="*/ 143 h 175"/>
                    <a:gd name="T78" fmla="*/ 1159 w 1716"/>
                    <a:gd name="T79" fmla="*/ 0 h 175"/>
                    <a:gd name="T80" fmla="*/ 1246 w 1716"/>
                    <a:gd name="T81" fmla="*/ 33 h 175"/>
                    <a:gd name="T82" fmla="*/ 1246 w 1716"/>
                    <a:gd name="T83" fmla="*/ 175 h 175"/>
                    <a:gd name="T84" fmla="*/ 1323 w 1716"/>
                    <a:gd name="T85" fmla="*/ 0 h 175"/>
                    <a:gd name="T86" fmla="*/ 1323 w 1716"/>
                    <a:gd name="T87" fmla="*/ 143 h 175"/>
                    <a:gd name="T88" fmla="*/ 1323 w 1716"/>
                    <a:gd name="T89" fmla="*/ 0 h 175"/>
                    <a:gd name="T90" fmla="*/ 1399 w 1716"/>
                    <a:gd name="T91" fmla="*/ 33 h 175"/>
                    <a:gd name="T92" fmla="*/ 1399 w 1716"/>
                    <a:gd name="T93" fmla="*/ 175 h 175"/>
                    <a:gd name="T94" fmla="*/ 1476 w 1716"/>
                    <a:gd name="T95" fmla="*/ 0 h 175"/>
                    <a:gd name="T96" fmla="*/ 1476 w 1716"/>
                    <a:gd name="T97" fmla="*/ 143 h 175"/>
                    <a:gd name="T98" fmla="*/ 1476 w 1716"/>
                    <a:gd name="T99" fmla="*/ 0 h 175"/>
                    <a:gd name="T100" fmla="*/ 1563 w 1716"/>
                    <a:gd name="T101" fmla="*/ 33 h 175"/>
                    <a:gd name="T102" fmla="*/ 1563 w 1716"/>
                    <a:gd name="T103" fmla="*/ 175 h 175"/>
                    <a:gd name="T104" fmla="*/ 1640 w 1716"/>
                    <a:gd name="T105" fmla="*/ 0 h 175"/>
                    <a:gd name="T106" fmla="*/ 1640 w 1716"/>
                    <a:gd name="T107" fmla="*/ 143 h 175"/>
                    <a:gd name="T108" fmla="*/ 1640 w 1716"/>
                    <a:gd name="T109" fmla="*/ 0 h 175"/>
                    <a:gd name="T110" fmla="*/ 1716 w 1716"/>
                    <a:gd name="T111" fmla="*/ 33 h 175"/>
                    <a:gd name="T112" fmla="*/ 1716 w 1716"/>
                    <a:gd name="T113"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16" h="175">
                      <a:moveTo>
                        <a:pt x="0" y="0"/>
                      </a:moveTo>
                      <a:lnTo>
                        <a:pt x="0" y="33"/>
                      </a:lnTo>
                      <a:lnTo>
                        <a:pt x="0" y="143"/>
                      </a:lnTo>
                      <a:lnTo>
                        <a:pt x="0" y="175"/>
                      </a:lnTo>
                      <a:lnTo>
                        <a:pt x="0" y="0"/>
                      </a:lnTo>
                      <a:lnTo>
                        <a:pt x="55" y="0"/>
                      </a:lnTo>
                      <a:lnTo>
                        <a:pt x="55" y="33"/>
                      </a:lnTo>
                      <a:lnTo>
                        <a:pt x="55" y="143"/>
                      </a:lnTo>
                      <a:lnTo>
                        <a:pt x="55" y="175"/>
                      </a:lnTo>
                      <a:lnTo>
                        <a:pt x="55" y="0"/>
                      </a:lnTo>
                      <a:lnTo>
                        <a:pt x="143" y="0"/>
                      </a:lnTo>
                      <a:lnTo>
                        <a:pt x="143" y="33"/>
                      </a:lnTo>
                      <a:lnTo>
                        <a:pt x="143" y="143"/>
                      </a:lnTo>
                      <a:lnTo>
                        <a:pt x="143" y="175"/>
                      </a:lnTo>
                      <a:lnTo>
                        <a:pt x="143" y="0"/>
                      </a:lnTo>
                      <a:lnTo>
                        <a:pt x="219" y="0"/>
                      </a:lnTo>
                      <a:lnTo>
                        <a:pt x="219" y="33"/>
                      </a:lnTo>
                      <a:lnTo>
                        <a:pt x="219" y="143"/>
                      </a:lnTo>
                      <a:lnTo>
                        <a:pt x="219" y="175"/>
                      </a:lnTo>
                      <a:lnTo>
                        <a:pt x="219" y="0"/>
                      </a:lnTo>
                      <a:lnTo>
                        <a:pt x="296" y="0"/>
                      </a:lnTo>
                      <a:lnTo>
                        <a:pt x="296" y="33"/>
                      </a:lnTo>
                      <a:lnTo>
                        <a:pt x="296" y="143"/>
                      </a:lnTo>
                      <a:lnTo>
                        <a:pt x="296" y="175"/>
                      </a:lnTo>
                      <a:lnTo>
                        <a:pt x="296" y="0"/>
                      </a:lnTo>
                      <a:lnTo>
                        <a:pt x="383" y="0"/>
                      </a:lnTo>
                      <a:lnTo>
                        <a:pt x="383" y="33"/>
                      </a:lnTo>
                      <a:lnTo>
                        <a:pt x="383" y="143"/>
                      </a:lnTo>
                      <a:lnTo>
                        <a:pt x="383" y="175"/>
                      </a:lnTo>
                      <a:lnTo>
                        <a:pt x="383" y="0"/>
                      </a:lnTo>
                      <a:lnTo>
                        <a:pt x="459" y="0"/>
                      </a:lnTo>
                      <a:lnTo>
                        <a:pt x="459" y="33"/>
                      </a:lnTo>
                      <a:lnTo>
                        <a:pt x="459" y="143"/>
                      </a:lnTo>
                      <a:lnTo>
                        <a:pt x="459" y="175"/>
                      </a:lnTo>
                      <a:lnTo>
                        <a:pt x="459" y="0"/>
                      </a:lnTo>
                      <a:lnTo>
                        <a:pt x="536" y="0"/>
                      </a:lnTo>
                      <a:lnTo>
                        <a:pt x="536" y="33"/>
                      </a:lnTo>
                      <a:lnTo>
                        <a:pt x="536" y="143"/>
                      </a:lnTo>
                      <a:lnTo>
                        <a:pt x="536" y="175"/>
                      </a:lnTo>
                      <a:lnTo>
                        <a:pt x="536" y="0"/>
                      </a:lnTo>
                      <a:lnTo>
                        <a:pt x="623" y="0"/>
                      </a:lnTo>
                      <a:lnTo>
                        <a:pt x="623" y="33"/>
                      </a:lnTo>
                      <a:lnTo>
                        <a:pt x="623" y="143"/>
                      </a:lnTo>
                      <a:lnTo>
                        <a:pt x="623" y="175"/>
                      </a:lnTo>
                      <a:lnTo>
                        <a:pt x="623" y="0"/>
                      </a:lnTo>
                      <a:lnTo>
                        <a:pt x="700" y="0"/>
                      </a:lnTo>
                      <a:lnTo>
                        <a:pt x="700" y="33"/>
                      </a:lnTo>
                      <a:lnTo>
                        <a:pt x="700" y="143"/>
                      </a:lnTo>
                      <a:lnTo>
                        <a:pt x="700" y="175"/>
                      </a:lnTo>
                      <a:lnTo>
                        <a:pt x="700" y="0"/>
                      </a:lnTo>
                      <a:lnTo>
                        <a:pt x="776" y="0"/>
                      </a:lnTo>
                      <a:lnTo>
                        <a:pt x="776" y="33"/>
                      </a:lnTo>
                      <a:lnTo>
                        <a:pt x="776" y="143"/>
                      </a:lnTo>
                      <a:lnTo>
                        <a:pt x="776" y="175"/>
                      </a:lnTo>
                      <a:lnTo>
                        <a:pt x="776" y="0"/>
                      </a:lnTo>
                      <a:lnTo>
                        <a:pt x="853" y="0"/>
                      </a:lnTo>
                      <a:lnTo>
                        <a:pt x="853" y="33"/>
                      </a:lnTo>
                      <a:lnTo>
                        <a:pt x="853" y="143"/>
                      </a:lnTo>
                      <a:lnTo>
                        <a:pt x="853" y="175"/>
                      </a:lnTo>
                      <a:lnTo>
                        <a:pt x="853" y="0"/>
                      </a:lnTo>
                      <a:lnTo>
                        <a:pt x="940" y="0"/>
                      </a:lnTo>
                      <a:lnTo>
                        <a:pt x="940" y="33"/>
                      </a:lnTo>
                      <a:lnTo>
                        <a:pt x="940" y="143"/>
                      </a:lnTo>
                      <a:lnTo>
                        <a:pt x="940" y="175"/>
                      </a:lnTo>
                      <a:lnTo>
                        <a:pt x="940" y="0"/>
                      </a:lnTo>
                      <a:lnTo>
                        <a:pt x="1006" y="0"/>
                      </a:lnTo>
                      <a:lnTo>
                        <a:pt x="1006" y="33"/>
                      </a:lnTo>
                      <a:lnTo>
                        <a:pt x="1006" y="143"/>
                      </a:lnTo>
                      <a:lnTo>
                        <a:pt x="1006" y="175"/>
                      </a:lnTo>
                      <a:lnTo>
                        <a:pt x="1006" y="0"/>
                      </a:lnTo>
                      <a:lnTo>
                        <a:pt x="1082" y="0"/>
                      </a:lnTo>
                      <a:lnTo>
                        <a:pt x="1082" y="33"/>
                      </a:lnTo>
                      <a:lnTo>
                        <a:pt x="1082" y="143"/>
                      </a:lnTo>
                      <a:lnTo>
                        <a:pt x="1082" y="175"/>
                      </a:lnTo>
                      <a:lnTo>
                        <a:pt x="1082" y="0"/>
                      </a:lnTo>
                      <a:lnTo>
                        <a:pt x="1159" y="0"/>
                      </a:lnTo>
                      <a:lnTo>
                        <a:pt x="1159" y="33"/>
                      </a:lnTo>
                      <a:lnTo>
                        <a:pt x="1159" y="143"/>
                      </a:lnTo>
                      <a:lnTo>
                        <a:pt x="1159" y="175"/>
                      </a:lnTo>
                      <a:lnTo>
                        <a:pt x="1159" y="0"/>
                      </a:lnTo>
                      <a:lnTo>
                        <a:pt x="1246" y="0"/>
                      </a:lnTo>
                      <a:lnTo>
                        <a:pt x="1246" y="33"/>
                      </a:lnTo>
                      <a:lnTo>
                        <a:pt x="1246" y="143"/>
                      </a:lnTo>
                      <a:lnTo>
                        <a:pt x="1246" y="175"/>
                      </a:lnTo>
                      <a:lnTo>
                        <a:pt x="1246" y="0"/>
                      </a:lnTo>
                      <a:lnTo>
                        <a:pt x="1323" y="0"/>
                      </a:lnTo>
                      <a:lnTo>
                        <a:pt x="1323" y="33"/>
                      </a:lnTo>
                      <a:lnTo>
                        <a:pt x="1323" y="143"/>
                      </a:lnTo>
                      <a:lnTo>
                        <a:pt x="1323" y="175"/>
                      </a:lnTo>
                      <a:lnTo>
                        <a:pt x="1323" y="0"/>
                      </a:lnTo>
                      <a:lnTo>
                        <a:pt x="1399" y="0"/>
                      </a:lnTo>
                      <a:lnTo>
                        <a:pt x="1399" y="33"/>
                      </a:lnTo>
                      <a:lnTo>
                        <a:pt x="1399" y="143"/>
                      </a:lnTo>
                      <a:lnTo>
                        <a:pt x="1399" y="175"/>
                      </a:lnTo>
                      <a:lnTo>
                        <a:pt x="1399" y="0"/>
                      </a:lnTo>
                      <a:lnTo>
                        <a:pt x="1476" y="0"/>
                      </a:lnTo>
                      <a:lnTo>
                        <a:pt x="1476" y="33"/>
                      </a:lnTo>
                      <a:lnTo>
                        <a:pt x="1476" y="143"/>
                      </a:lnTo>
                      <a:lnTo>
                        <a:pt x="1476" y="175"/>
                      </a:lnTo>
                      <a:lnTo>
                        <a:pt x="1476" y="0"/>
                      </a:lnTo>
                      <a:lnTo>
                        <a:pt x="1563" y="0"/>
                      </a:lnTo>
                      <a:lnTo>
                        <a:pt x="1563" y="33"/>
                      </a:lnTo>
                      <a:lnTo>
                        <a:pt x="1563" y="143"/>
                      </a:lnTo>
                      <a:lnTo>
                        <a:pt x="1563" y="175"/>
                      </a:lnTo>
                      <a:lnTo>
                        <a:pt x="1563" y="0"/>
                      </a:lnTo>
                      <a:lnTo>
                        <a:pt x="1640" y="0"/>
                      </a:lnTo>
                      <a:lnTo>
                        <a:pt x="1640" y="33"/>
                      </a:lnTo>
                      <a:lnTo>
                        <a:pt x="1640" y="143"/>
                      </a:lnTo>
                      <a:lnTo>
                        <a:pt x="1640" y="175"/>
                      </a:lnTo>
                      <a:lnTo>
                        <a:pt x="1640" y="0"/>
                      </a:lnTo>
                      <a:lnTo>
                        <a:pt x="1716" y="0"/>
                      </a:lnTo>
                      <a:lnTo>
                        <a:pt x="1716" y="33"/>
                      </a:lnTo>
                      <a:lnTo>
                        <a:pt x="1716" y="143"/>
                      </a:lnTo>
                      <a:lnTo>
                        <a:pt x="1716" y="175"/>
                      </a:lnTo>
                      <a:lnTo>
                        <a:pt x="1716" y="0"/>
                      </a:lnTo>
                    </a:path>
                  </a:pathLst>
                </a:custGeom>
                <a:solidFill>
                  <a:srgbClr val="CCFFCC"/>
                </a:solidFill>
                <a:ln w="19050"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35" name="Rectangle 283"/>
                <p:cNvSpPr>
                  <a:spLocks noChangeArrowheads="1"/>
                </p:cNvSpPr>
                <p:nvPr/>
              </p:nvSpPr>
              <p:spPr bwMode="auto">
                <a:xfrm>
                  <a:off x="2344" y="7862"/>
                  <a:ext cx="437" cy="1639"/>
                </a:xfrm>
                <a:prstGeom prst="rect">
                  <a:avLst/>
                </a:prstGeom>
                <a:solidFill>
                  <a:srgbClr val="00CC99"/>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36" name="Rectangle 284"/>
                <p:cNvSpPr>
                  <a:spLocks noChangeArrowheads="1"/>
                </p:cNvSpPr>
                <p:nvPr/>
              </p:nvSpPr>
              <p:spPr bwMode="auto">
                <a:xfrm>
                  <a:off x="2901" y="7862"/>
                  <a:ext cx="66" cy="656"/>
                </a:xfrm>
                <a:prstGeom prst="rect">
                  <a:avLst/>
                </a:prstGeom>
                <a:solidFill>
                  <a:srgbClr val="FF7C80"/>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37" name="Rectangle 285"/>
                <p:cNvSpPr>
                  <a:spLocks noChangeArrowheads="1"/>
                </p:cNvSpPr>
                <p:nvPr/>
              </p:nvSpPr>
              <p:spPr bwMode="auto">
                <a:xfrm>
                  <a:off x="2890" y="8671"/>
                  <a:ext cx="99" cy="76"/>
                </a:xfrm>
                <a:prstGeom prst="rect">
                  <a:avLst/>
                </a:prstGeom>
                <a:solidFill>
                  <a:srgbClr val="FF7C80"/>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38" name="Rectangle 286"/>
                <p:cNvSpPr>
                  <a:spLocks noChangeArrowheads="1"/>
                </p:cNvSpPr>
                <p:nvPr/>
              </p:nvSpPr>
              <p:spPr bwMode="auto">
                <a:xfrm>
                  <a:off x="3065" y="7862"/>
                  <a:ext cx="339" cy="382"/>
                </a:xfrm>
                <a:prstGeom prst="rect">
                  <a:avLst/>
                </a:prstGeom>
                <a:solidFill>
                  <a:srgbClr val="E1F2F3"/>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39" name="Rectangle 287" descr="Букет"/>
                <p:cNvSpPr>
                  <a:spLocks noChangeArrowheads="1"/>
                </p:cNvSpPr>
                <p:nvPr/>
              </p:nvSpPr>
              <p:spPr bwMode="auto">
                <a:xfrm>
                  <a:off x="3513" y="7862"/>
                  <a:ext cx="634" cy="382"/>
                </a:xfrm>
                <a:prstGeom prst="rect">
                  <a:avLst/>
                </a:prstGeom>
                <a:blipFill dpi="0" rotWithShape="1">
                  <a:blip r:embed="rId3"/>
                  <a:srcRect/>
                  <a:tile tx="0" ty="0" sx="100000" sy="100000" flip="none" algn="tl"/>
                </a:blip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40" name="Rectangle 288" descr="Пергамент"/>
                <p:cNvSpPr>
                  <a:spLocks noChangeArrowheads="1"/>
                </p:cNvSpPr>
                <p:nvPr/>
              </p:nvSpPr>
              <p:spPr bwMode="auto">
                <a:xfrm>
                  <a:off x="3994" y="8343"/>
                  <a:ext cx="175" cy="426"/>
                </a:xfrm>
                <a:prstGeom prst="rect">
                  <a:avLst/>
                </a:prstGeom>
                <a:blipFill dpi="0" rotWithShape="1">
                  <a:blip r:embed="rId4"/>
                  <a:srcRect/>
                  <a:tile tx="0" ty="0" sx="100000" sy="100000" flip="none" algn="tl"/>
                </a:blip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1227041" name="Group 289"/>
              <p:cNvGrpSpPr>
                <a:grpSpLocks/>
              </p:cNvGrpSpPr>
              <p:nvPr/>
            </p:nvGrpSpPr>
            <p:grpSpPr bwMode="auto">
              <a:xfrm>
                <a:off x="1392" y="1562"/>
                <a:ext cx="223" cy="224"/>
                <a:chOff x="274" y="432"/>
                <a:chExt cx="223" cy="224"/>
              </a:xfrm>
            </p:grpSpPr>
            <p:sp>
              <p:nvSpPr>
                <p:cNvPr id="1227042" name="AutoShape 290"/>
                <p:cNvSpPr>
                  <a:spLocks noChangeAspect="1" noChangeArrowheads="1" noTextEdit="1"/>
                </p:cNvSpPr>
                <p:nvPr/>
              </p:nvSpPr>
              <p:spPr bwMode="auto">
                <a:xfrm>
                  <a:off x="274" y="432"/>
                  <a:ext cx="22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43" name="Freeform 291"/>
                <p:cNvSpPr>
                  <a:spLocks/>
                </p:cNvSpPr>
                <p:nvPr/>
              </p:nvSpPr>
              <p:spPr bwMode="auto">
                <a:xfrm>
                  <a:off x="280" y="438"/>
                  <a:ext cx="211" cy="212"/>
                </a:xfrm>
                <a:custGeom>
                  <a:avLst/>
                  <a:gdLst>
                    <a:gd name="T0" fmla="*/ 1052 w 1053"/>
                    <a:gd name="T1" fmla="*/ 502 h 1058"/>
                    <a:gd name="T2" fmla="*/ 1047 w 1053"/>
                    <a:gd name="T3" fmla="*/ 448 h 1058"/>
                    <a:gd name="T4" fmla="*/ 1037 w 1053"/>
                    <a:gd name="T5" fmla="*/ 397 h 1058"/>
                    <a:gd name="T6" fmla="*/ 1012 w 1053"/>
                    <a:gd name="T7" fmla="*/ 322 h 1058"/>
                    <a:gd name="T8" fmla="*/ 963 w 1053"/>
                    <a:gd name="T9" fmla="*/ 233 h 1058"/>
                    <a:gd name="T10" fmla="*/ 898 w 1053"/>
                    <a:gd name="T11" fmla="*/ 154 h 1058"/>
                    <a:gd name="T12" fmla="*/ 821 w 1053"/>
                    <a:gd name="T13" fmla="*/ 90 h 1058"/>
                    <a:gd name="T14" fmla="*/ 731 w 1053"/>
                    <a:gd name="T15" fmla="*/ 41 h 1058"/>
                    <a:gd name="T16" fmla="*/ 658 w 1053"/>
                    <a:gd name="T17" fmla="*/ 16 h 1058"/>
                    <a:gd name="T18" fmla="*/ 607 w 1053"/>
                    <a:gd name="T19" fmla="*/ 6 h 1058"/>
                    <a:gd name="T20" fmla="*/ 554 w 1053"/>
                    <a:gd name="T21" fmla="*/ 0 h 1058"/>
                    <a:gd name="T22" fmla="*/ 499 w 1053"/>
                    <a:gd name="T23" fmla="*/ 0 h 1058"/>
                    <a:gd name="T24" fmla="*/ 446 w 1053"/>
                    <a:gd name="T25" fmla="*/ 6 h 1058"/>
                    <a:gd name="T26" fmla="*/ 395 w 1053"/>
                    <a:gd name="T27" fmla="*/ 16 h 1058"/>
                    <a:gd name="T28" fmla="*/ 321 w 1053"/>
                    <a:gd name="T29" fmla="*/ 41 h 1058"/>
                    <a:gd name="T30" fmla="*/ 232 w 1053"/>
                    <a:gd name="T31" fmla="*/ 90 h 1058"/>
                    <a:gd name="T32" fmla="*/ 154 w 1053"/>
                    <a:gd name="T33" fmla="*/ 154 h 1058"/>
                    <a:gd name="T34" fmla="*/ 89 w 1053"/>
                    <a:gd name="T35" fmla="*/ 233 h 1058"/>
                    <a:gd name="T36" fmla="*/ 41 w 1053"/>
                    <a:gd name="T37" fmla="*/ 322 h 1058"/>
                    <a:gd name="T38" fmla="*/ 16 w 1053"/>
                    <a:gd name="T39" fmla="*/ 397 h 1058"/>
                    <a:gd name="T40" fmla="*/ 6 w 1053"/>
                    <a:gd name="T41" fmla="*/ 448 h 1058"/>
                    <a:gd name="T42" fmla="*/ 0 w 1053"/>
                    <a:gd name="T43" fmla="*/ 502 h 1058"/>
                    <a:gd name="T44" fmla="*/ 0 w 1053"/>
                    <a:gd name="T45" fmla="*/ 556 h 1058"/>
                    <a:gd name="T46" fmla="*/ 6 w 1053"/>
                    <a:gd name="T47" fmla="*/ 610 h 1058"/>
                    <a:gd name="T48" fmla="*/ 16 w 1053"/>
                    <a:gd name="T49" fmla="*/ 661 h 1058"/>
                    <a:gd name="T50" fmla="*/ 41 w 1053"/>
                    <a:gd name="T51" fmla="*/ 734 h 1058"/>
                    <a:gd name="T52" fmla="*/ 89 w 1053"/>
                    <a:gd name="T53" fmla="*/ 825 h 1058"/>
                    <a:gd name="T54" fmla="*/ 154 w 1053"/>
                    <a:gd name="T55" fmla="*/ 902 h 1058"/>
                    <a:gd name="T56" fmla="*/ 232 w 1053"/>
                    <a:gd name="T57" fmla="*/ 967 h 1058"/>
                    <a:gd name="T58" fmla="*/ 321 w 1053"/>
                    <a:gd name="T59" fmla="*/ 1017 h 1058"/>
                    <a:gd name="T60" fmla="*/ 395 w 1053"/>
                    <a:gd name="T61" fmla="*/ 1042 h 1058"/>
                    <a:gd name="T62" fmla="*/ 446 w 1053"/>
                    <a:gd name="T63" fmla="*/ 1052 h 1058"/>
                    <a:gd name="T64" fmla="*/ 499 w 1053"/>
                    <a:gd name="T65" fmla="*/ 1057 h 1058"/>
                    <a:gd name="T66" fmla="*/ 554 w 1053"/>
                    <a:gd name="T67" fmla="*/ 1057 h 1058"/>
                    <a:gd name="T68" fmla="*/ 607 w 1053"/>
                    <a:gd name="T69" fmla="*/ 1052 h 1058"/>
                    <a:gd name="T70" fmla="*/ 658 w 1053"/>
                    <a:gd name="T71" fmla="*/ 1042 h 1058"/>
                    <a:gd name="T72" fmla="*/ 731 w 1053"/>
                    <a:gd name="T73" fmla="*/ 1017 h 1058"/>
                    <a:gd name="T74" fmla="*/ 821 w 1053"/>
                    <a:gd name="T75" fmla="*/ 967 h 1058"/>
                    <a:gd name="T76" fmla="*/ 898 w 1053"/>
                    <a:gd name="T77" fmla="*/ 902 h 1058"/>
                    <a:gd name="T78" fmla="*/ 963 w 1053"/>
                    <a:gd name="T79" fmla="*/ 825 h 1058"/>
                    <a:gd name="T80" fmla="*/ 1012 w 1053"/>
                    <a:gd name="T81" fmla="*/ 734 h 1058"/>
                    <a:gd name="T82" fmla="*/ 1037 w 1053"/>
                    <a:gd name="T83" fmla="*/ 661 h 1058"/>
                    <a:gd name="T84" fmla="*/ 1047 w 1053"/>
                    <a:gd name="T85" fmla="*/ 610 h 1058"/>
                    <a:gd name="T86" fmla="*/ 1052 w 1053"/>
                    <a:gd name="T87" fmla="*/ 556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53" h="1058">
                      <a:moveTo>
                        <a:pt x="1053" y="529"/>
                      </a:moveTo>
                      <a:lnTo>
                        <a:pt x="1052" y="502"/>
                      </a:lnTo>
                      <a:lnTo>
                        <a:pt x="1051" y="474"/>
                      </a:lnTo>
                      <a:lnTo>
                        <a:pt x="1047" y="448"/>
                      </a:lnTo>
                      <a:lnTo>
                        <a:pt x="1042" y="422"/>
                      </a:lnTo>
                      <a:lnTo>
                        <a:pt x="1037" y="397"/>
                      </a:lnTo>
                      <a:lnTo>
                        <a:pt x="1029" y="371"/>
                      </a:lnTo>
                      <a:lnTo>
                        <a:pt x="1012" y="322"/>
                      </a:lnTo>
                      <a:lnTo>
                        <a:pt x="990" y="276"/>
                      </a:lnTo>
                      <a:lnTo>
                        <a:pt x="963" y="233"/>
                      </a:lnTo>
                      <a:lnTo>
                        <a:pt x="933" y="192"/>
                      </a:lnTo>
                      <a:lnTo>
                        <a:pt x="898" y="154"/>
                      </a:lnTo>
                      <a:lnTo>
                        <a:pt x="861" y="121"/>
                      </a:lnTo>
                      <a:lnTo>
                        <a:pt x="821" y="90"/>
                      </a:lnTo>
                      <a:lnTo>
                        <a:pt x="778" y="64"/>
                      </a:lnTo>
                      <a:lnTo>
                        <a:pt x="731" y="41"/>
                      </a:lnTo>
                      <a:lnTo>
                        <a:pt x="683" y="24"/>
                      </a:lnTo>
                      <a:lnTo>
                        <a:pt x="658" y="16"/>
                      </a:lnTo>
                      <a:lnTo>
                        <a:pt x="633" y="10"/>
                      </a:lnTo>
                      <a:lnTo>
                        <a:pt x="607" y="6"/>
                      </a:lnTo>
                      <a:lnTo>
                        <a:pt x="580" y="3"/>
                      </a:lnTo>
                      <a:lnTo>
                        <a:pt x="554" y="0"/>
                      </a:lnTo>
                      <a:lnTo>
                        <a:pt x="527" y="0"/>
                      </a:lnTo>
                      <a:lnTo>
                        <a:pt x="499" y="0"/>
                      </a:lnTo>
                      <a:lnTo>
                        <a:pt x="472" y="3"/>
                      </a:lnTo>
                      <a:lnTo>
                        <a:pt x="446" y="6"/>
                      </a:lnTo>
                      <a:lnTo>
                        <a:pt x="420" y="10"/>
                      </a:lnTo>
                      <a:lnTo>
                        <a:pt x="395" y="16"/>
                      </a:lnTo>
                      <a:lnTo>
                        <a:pt x="369" y="24"/>
                      </a:lnTo>
                      <a:lnTo>
                        <a:pt x="321" y="41"/>
                      </a:lnTo>
                      <a:lnTo>
                        <a:pt x="275" y="64"/>
                      </a:lnTo>
                      <a:lnTo>
                        <a:pt x="232" y="90"/>
                      </a:lnTo>
                      <a:lnTo>
                        <a:pt x="191" y="121"/>
                      </a:lnTo>
                      <a:lnTo>
                        <a:pt x="154" y="154"/>
                      </a:lnTo>
                      <a:lnTo>
                        <a:pt x="120" y="192"/>
                      </a:lnTo>
                      <a:lnTo>
                        <a:pt x="89" y="233"/>
                      </a:lnTo>
                      <a:lnTo>
                        <a:pt x="63" y="276"/>
                      </a:lnTo>
                      <a:lnTo>
                        <a:pt x="41" y="322"/>
                      </a:lnTo>
                      <a:lnTo>
                        <a:pt x="24" y="371"/>
                      </a:lnTo>
                      <a:lnTo>
                        <a:pt x="16" y="397"/>
                      </a:lnTo>
                      <a:lnTo>
                        <a:pt x="10" y="422"/>
                      </a:lnTo>
                      <a:lnTo>
                        <a:pt x="6" y="448"/>
                      </a:lnTo>
                      <a:lnTo>
                        <a:pt x="2" y="474"/>
                      </a:lnTo>
                      <a:lnTo>
                        <a:pt x="0" y="502"/>
                      </a:lnTo>
                      <a:lnTo>
                        <a:pt x="0" y="529"/>
                      </a:lnTo>
                      <a:lnTo>
                        <a:pt x="0" y="556"/>
                      </a:lnTo>
                      <a:lnTo>
                        <a:pt x="2" y="583"/>
                      </a:lnTo>
                      <a:lnTo>
                        <a:pt x="6" y="610"/>
                      </a:lnTo>
                      <a:lnTo>
                        <a:pt x="10" y="636"/>
                      </a:lnTo>
                      <a:lnTo>
                        <a:pt x="16" y="661"/>
                      </a:lnTo>
                      <a:lnTo>
                        <a:pt x="24" y="686"/>
                      </a:lnTo>
                      <a:lnTo>
                        <a:pt x="41" y="734"/>
                      </a:lnTo>
                      <a:lnTo>
                        <a:pt x="63" y="782"/>
                      </a:lnTo>
                      <a:lnTo>
                        <a:pt x="89" y="825"/>
                      </a:lnTo>
                      <a:lnTo>
                        <a:pt x="120" y="865"/>
                      </a:lnTo>
                      <a:lnTo>
                        <a:pt x="154" y="902"/>
                      </a:lnTo>
                      <a:lnTo>
                        <a:pt x="191" y="937"/>
                      </a:lnTo>
                      <a:lnTo>
                        <a:pt x="232" y="967"/>
                      </a:lnTo>
                      <a:lnTo>
                        <a:pt x="275" y="994"/>
                      </a:lnTo>
                      <a:lnTo>
                        <a:pt x="321" y="1017"/>
                      </a:lnTo>
                      <a:lnTo>
                        <a:pt x="369" y="1034"/>
                      </a:lnTo>
                      <a:lnTo>
                        <a:pt x="395" y="1042"/>
                      </a:lnTo>
                      <a:lnTo>
                        <a:pt x="420" y="1047"/>
                      </a:lnTo>
                      <a:lnTo>
                        <a:pt x="446" y="1052"/>
                      </a:lnTo>
                      <a:lnTo>
                        <a:pt x="472" y="1055"/>
                      </a:lnTo>
                      <a:lnTo>
                        <a:pt x="499" y="1057"/>
                      </a:lnTo>
                      <a:lnTo>
                        <a:pt x="527" y="1058"/>
                      </a:lnTo>
                      <a:lnTo>
                        <a:pt x="554" y="1057"/>
                      </a:lnTo>
                      <a:lnTo>
                        <a:pt x="580" y="1055"/>
                      </a:lnTo>
                      <a:lnTo>
                        <a:pt x="607" y="1052"/>
                      </a:lnTo>
                      <a:lnTo>
                        <a:pt x="633" y="1047"/>
                      </a:lnTo>
                      <a:lnTo>
                        <a:pt x="658" y="1042"/>
                      </a:lnTo>
                      <a:lnTo>
                        <a:pt x="683" y="1034"/>
                      </a:lnTo>
                      <a:lnTo>
                        <a:pt x="731" y="1017"/>
                      </a:lnTo>
                      <a:lnTo>
                        <a:pt x="778" y="994"/>
                      </a:lnTo>
                      <a:lnTo>
                        <a:pt x="821" y="967"/>
                      </a:lnTo>
                      <a:lnTo>
                        <a:pt x="861" y="937"/>
                      </a:lnTo>
                      <a:lnTo>
                        <a:pt x="898" y="902"/>
                      </a:lnTo>
                      <a:lnTo>
                        <a:pt x="933" y="865"/>
                      </a:lnTo>
                      <a:lnTo>
                        <a:pt x="963" y="825"/>
                      </a:lnTo>
                      <a:lnTo>
                        <a:pt x="990" y="782"/>
                      </a:lnTo>
                      <a:lnTo>
                        <a:pt x="1012" y="734"/>
                      </a:lnTo>
                      <a:lnTo>
                        <a:pt x="1029" y="686"/>
                      </a:lnTo>
                      <a:lnTo>
                        <a:pt x="1037" y="661"/>
                      </a:lnTo>
                      <a:lnTo>
                        <a:pt x="1042" y="636"/>
                      </a:lnTo>
                      <a:lnTo>
                        <a:pt x="1047" y="610"/>
                      </a:lnTo>
                      <a:lnTo>
                        <a:pt x="1051" y="583"/>
                      </a:lnTo>
                      <a:lnTo>
                        <a:pt x="1052" y="556"/>
                      </a:lnTo>
                      <a:lnTo>
                        <a:pt x="1053" y="529"/>
                      </a:lnTo>
                      <a:close/>
                    </a:path>
                  </a:pathLst>
                </a:custGeom>
                <a:solidFill>
                  <a:srgbClr val="FFFF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44" name="Freeform 292"/>
                <p:cNvSpPr>
                  <a:spLocks/>
                </p:cNvSpPr>
                <p:nvPr/>
              </p:nvSpPr>
              <p:spPr bwMode="auto">
                <a:xfrm>
                  <a:off x="309" y="465"/>
                  <a:ext cx="148" cy="158"/>
                </a:xfrm>
                <a:custGeom>
                  <a:avLst/>
                  <a:gdLst>
                    <a:gd name="T0" fmla="*/ 374 w 738"/>
                    <a:gd name="T1" fmla="*/ 7 h 794"/>
                    <a:gd name="T2" fmla="*/ 307 w 738"/>
                    <a:gd name="T3" fmla="*/ 31 h 794"/>
                    <a:gd name="T4" fmla="*/ 248 w 738"/>
                    <a:gd name="T5" fmla="*/ 67 h 794"/>
                    <a:gd name="T6" fmla="*/ 197 w 738"/>
                    <a:gd name="T7" fmla="*/ 115 h 794"/>
                    <a:gd name="T8" fmla="*/ 156 w 738"/>
                    <a:gd name="T9" fmla="*/ 169 h 794"/>
                    <a:gd name="T10" fmla="*/ 126 w 738"/>
                    <a:gd name="T11" fmla="*/ 231 h 794"/>
                    <a:gd name="T12" fmla="*/ 109 w 738"/>
                    <a:gd name="T13" fmla="*/ 300 h 794"/>
                    <a:gd name="T14" fmla="*/ 105 w 738"/>
                    <a:gd name="T15" fmla="*/ 371 h 794"/>
                    <a:gd name="T16" fmla="*/ 115 w 738"/>
                    <a:gd name="T17" fmla="*/ 444 h 794"/>
                    <a:gd name="T18" fmla="*/ 139 w 738"/>
                    <a:gd name="T19" fmla="*/ 511 h 794"/>
                    <a:gd name="T20" fmla="*/ 175 w 738"/>
                    <a:gd name="T21" fmla="*/ 571 h 794"/>
                    <a:gd name="T22" fmla="*/ 220 w 738"/>
                    <a:gd name="T23" fmla="*/ 623 h 794"/>
                    <a:gd name="T24" fmla="*/ 274 w 738"/>
                    <a:gd name="T25" fmla="*/ 665 h 794"/>
                    <a:gd name="T26" fmla="*/ 336 w 738"/>
                    <a:gd name="T27" fmla="*/ 696 h 794"/>
                    <a:gd name="T28" fmla="*/ 403 w 738"/>
                    <a:gd name="T29" fmla="*/ 713 h 794"/>
                    <a:gd name="T30" fmla="*/ 473 w 738"/>
                    <a:gd name="T31" fmla="*/ 717 h 794"/>
                    <a:gd name="T32" fmla="*/ 543 w 738"/>
                    <a:gd name="T33" fmla="*/ 708 h 794"/>
                    <a:gd name="T34" fmla="*/ 607 w 738"/>
                    <a:gd name="T35" fmla="*/ 686 h 794"/>
                    <a:gd name="T36" fmla="*/ 665 w 738"/>
                    <a:gd name="T37" fmla="*/ 651 h 794"/>
                    <a:gd name="T38" fmla="*/ 716 w 738"/>
                    <a:gd name="T39" fmla="*/ 607 h 794"/>
                    <a:gd name="T40" fmla="*/ 738 w 738"/>
                    <a:gd name="T41" fmla="*/ 581 h 794"/>
                    <a:gd name="T42" fmla="*/ 695 w 738"/>
                    <a:gd name="T43" fmla="*/ 648 h 794"/>
                    <a:gd name="T44" fmla="*/ 640 w 738"/>
                    <a:gd name="T45" fmla="*/ 703 h 794"/>
                    <a:gd name="T46" fmla="*/ 577 w 738"/>
                    <a:gd name="T47" fmla="*/ 745 h 794"/>
                    <a:gd name="T48" fmla="*/ 508 w 738"/>
                    <a:gd name="T49" fmla="*/ 775 h 794"/>
                    <a:gd name="T50" fmla="*/ 435 w 738"/>
                    <a:gd name="T51" fmla="*/ 791 h 794"/>
                    <a:gd name="T52" fmla="*/ 359 w 738"/>
                    <a:gd name="T53" fmla="*/ 793 h 794"/>
                    <a:gd name="T54" fmla="*/ 284 w 738"/>
                    <a:gd name="T55" fmla="*/ 779 h 794"/>
                    <a:gd name="T56" fmla="*/ 211 w 738"/>
                    <a:gd name="T57" fmla="*/ 748 h 794"/>
                    <a:gd name="T58" fmla="*/ 144 w 738"/>
                    <a:gd name="T59" fmla="*/ 704 h 794"/>
                    <a:gd name="T60" fmla="*/ 90 w 738"/>
                    <a:gd name="T61" fmla="*/ 650 h 794"/>
                    <a:gd name="T62" fmla="*/ 47 w 738"/>
                    <a:gd name="T63" fmla="*/ 586 h 794"/>
                    <a:gd name="T64" fmla="*/ 19 w 738"/>
                    <a:gd name="T65" fmla="*/ 515 h 794"/>
                    <a:gd name="T66" fmla="*/ 2 w 738"/>
                    <a:gd name="T67" fmla="*/ 441 h 794"/>
                    <a:gd name="T68" fmla="*/ 1 w 738"/>
                    <a:gd name="T69" fmla="*/ 365 h 794"/>
                    <a:gd name="T70" fmla="*/ 16 w 738"/>
                    <a:gd name="T71" fmla="*/ 287 h 794"/>
                    <a:gd name="T72" fmla="*/ 45 w 738"/>
                    <a:gd name="T73" fmla="*/ 213 h 794"/>
                    <a:gd name="T74" fmla="*/ 74 w 738"/>
                    <a:gd name="T75" fmla="*/ 164 h 794"/>
                    <a:gd name="T76" fmla="*/ 110 w 738"/>
                    <a:gd name="T77" fmla="*/ 121 h 794"/>
                    <a:gd name="T78" fmla="*/ 151 w 738"/>
                    <a:gd name="T79" fmla="*/ 83 h 794"/>
                    <a:gd name="T80" fmla="*/ 197 w 738"/>
                    <a:gd name="T81" fmla="*/ 52 h 794"/>
                    <a:gd name="T82" fmla="*/ 246 w 738"/>
                    <a:gd name="T83" fmla="*/ 29 h 794"/>
                    <a:gd name="T84" fmla="*/ 298 w 738"/>
                    <a:gd name="T85" fmla="*/ 11 h 794"/>
                    <a:gd name="T86" fmla="*/ 353 w 738"/>
                    <a:gd name="T87" fmla="*/ 1 h 794"/>
                    <a:gd name="T88" fmla="*/ 410 w 738"/>
                    <a:gd name="T89" fmla="*/ 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38" h="794">
                      <a:moveTo>
                        <a:pt x="410" y="0"/>
                      </a:moveTo>
                      <a:lnTo>
                        <a:pt x="374" y="7"/>
                      </a:lnTo>
                      <a:lnTo>
                        <a:pt x="339" y="17"/>
                      </a:lnTo>
                      <a:lnTo>
                        <a:pt x="307" y="31"/>
                      </a:lnTo>
                      <a:lnTo>
                        <a:pt x="276" y="49"/>
                      </a:lnTo>
                      <a:lnTo>
                        <a:pt x="248" y="67"/>
                      </a:lnTo>
                      <a:lnTo>
                        <a:pt x="222" y="90"/>
                      </a:lnTo>
                      <a:lnTo>
                        <a:pt x="197" y="115"/>
                      </a:lnTo>
                      <a:lnTo>
                        <a:pt x="176" y="141"/>
                      </a:lnTo>
                      <a:lnTo>
                        <a:pt x="156" y="169"/>
                      </a:lnTo>
                      <a:lnTo>
                        <a:pt x="140" y="199"/>
                      </a:lnTo>
                      <a:lnTo>
                        <a:pt x="126" y="231"/>
                      </a:lnTo>
                      <a:lnTo>
                        <a:pt x="116" y="265"/>
                      </a:lnTo>
                      <a:lnTo>
                        <a:pt x="109" y="300"/>
                      </a:lnTo>
                      <a:lnTo>
                        <a:pt x="105" y="335"/>
                      </a:lnTo>
                      <a:lnTo>
                        <a:pt x="105" y="371"/>
                      </a:lnTo>
                      <a:lnTo>
                        <a:pt x="108" y="408"/>
                      </a:lnTo>
                      <a:lnTo>
                        <a:pt x="115" y="444"/>
                      </a:lnTo>
                      <a:lnTo>
                        <a:pt x="125" y="479"/>
                      </a:lnTo>
                      <a:lnTo>
                        <a:pt x="139" y="511"/>
                      </a:lnTo>
                      <a:lnTo>
                        <a:pt x="155" y="543"/>
                      </a:lnTo>
                      <a:lnTo>
                        <a:pt x="175" y="571"/>
                      </a:lnTo>
                      <a:lnTo>
                        <a:pt x="196" y="599"/>
                      </a:lnTo>
                      <a:lnTo>
                        <a:pt x="220" y="623"/>
                      </a:lnTo>
                      <a:lnTo>
                        <a:pt x="246" y="646"/>
                      </a:lnTo>
                      <a:lnTo>
                        <a:pt x="274" y="665"/>
                      </a:lnTo>
                      <a:lnTo>
                        <a:pt x="305" y="682"/>
                      </a:lnTo>
                      <a:lnTo>
                        <a:pt x="336" y="696"/>
                      </a:lnTo>
                      <a:lnTo>
                        <a:pt x="369" y="706"/>
                      </a:lnTo>
                      <a:lnTo>
                        <a:pt x="403" y="713"/>
                      </a:lnTo>
                      <a:lnTo>
                        <a:pt x="437" y="717"/>
                      </a:lnTo>
                      <a:lnTo>
                        <a:pt x="473" y="717"/>
                      </a:lnTo>
                      <a:lnTo>
                        <a:pt x="509" y="714"/>
                      </a:lnTo>
                      <a:lnTo>
                        <a:pt x="543" y="708"/>
                      </a:lnTo>
                      <a:lnTo>
                        <a:pt x="575" y="698"/>
                      </a:lnTo>
                      <a:lnTo>
                        <a:pt x="607" y="686"/>
                      </a:lnTo>
                      <a:lnTo>
                        <a:pt x="637" y="670"/>
                      </a:lnTo>
                      <a:lnTo>
                        <a:pt x="665" y="651"/>
                      </a:lnTo>
                      <a:lnTo>
                        <a:pt x="691" y="631"/>
                      </a:lnTo>
                      <a:lnTo>
                        <a:pt x="716" y="607"/>
                      </a:lnTo>
                      <a:lnTo>
                        <a:pt x="738" y="581"/>
                      </a:lnTo>
                      <a:lnTo>
                        <a:pt x="738" y="581"/>
                      </a:lnTo>
                      <a:lnTo>
                        <a:pt x="717" y="616"/>
                      </a:lnTo>
                      <a:lnTo>
                        <a:pt x="695" y="648"/>
                      </a:lnTo>
                      <a:lnTo>
                        <a:pt x="669" y="677"/>
                      </a:lnTo>
                      <a:lnTo>
                        <a:pt x="640" y="703"/>
                      </a:lnTo>
                      <a:lnTo>
                        <a:pt x="609" y="727"/>
                      </a:lnTo>
                      <a:lnTo>
                        <a:pt x="577" y="745"/>
                      </a:lnTo>
                      <a:lnTo>
                        <a:pt x="544" y="763"/>
                      </a:lnTo>
                      <a:lnTo>
                        <a:pt x="508" y="775"/>
                      </a:lnTo>
                      <a:lnTo>
                        <a:pt x="472" y="785"/>
                      </a:lnTo>
                      <a:lnTo>
                        <a:pt x="435" y="791"/>
                      </a:lnTo>
                      <a:lnTo>
                        <a:pt x="398" y="794"/>
                      </a:lnTo>
                      <a:lnTo>
                        <a:pt x="359" y="793"/>
                      </a:lnTo>
                      <a:lnTo>
                        <a:pt x="322" y="788"/>
                      </a:lnTo>
                      <a:lnTo>
                        <a:pt x="284" y="779"/>
                      </a:lnTo>
                      <a:lnTo>
                        <a:pt x="246" y="765"/>
                      </a:lnTo>
                      <a:lnTo>
                        <a:pt x="211" y="748"/>
                      </a:lnTo>
                      <a:lnTo>
                        <a:pt x="176" y="728"/>
                      </a:lnTo>
                      <a:lnTo>
                        <a:pt x="144" y="704"/>
                      </a:lnTo>
                      <a:lnTo>
                        <a:pt x="115" y="678"/>
                      </a:lnTo>
                      <a:lnTo>
                        <a:pt x="90" y="650"/>
                      </a:lnTo>
                      <a:lnTo>
                        <a:pt x="67" y="619"/>
                      </a:lnTo>
                      <a:lnTo>
                        <a:pt x="47" y="586"/>
                      </a:lnTo>
                      <a:lnTo>
                        <a:pt x="31" y="551"/>
                      </a:lnTo>
                      <a:lnTo>
                        <a:pt x="19" y="515"/>
                      </a:lnTo>
                      <a:lnTo>
                        <a:pt x="9" y="479"/>
                      </a:lnTo>
                      <a:lnTo>
                        <a:pt x="2" y="441"/>
                      </a:lnTo>
                      <a:lnTo>
                        <a:pt x="0" y="403"/>
                      </a:lnTo>
                      <a:lnTo>
                        <a:pt x="1" y="365"/>
                      </a:lnTo>
                      <a:lnTo>
                        <a:pt x="7" y="326"/>
                      </a:lnTo>
                      <a:lnTo>
                        <a:pt x="16" y="287"/>
                      </a:lnTo>
                      <a:lnTo>
                        <a:pt x="28" y="250"/>
                      </a:lnTo>
                      <a:lnTo>
                        <a:pt x="45" y="213"/>
                      </a:lnTo>
                      <a:lnTo>
                        <a:pt x="59" y="188"/>
                      </a:lnTo>
                      <a:lnTo>
                        <a:pt x="74" y="164"/>
                      </a:lnTo>
                      <a:lnTo>
                        <a:pt x="92" y="142"/>
                      </a:lnTo>
                      <a:lnTo>
                        <a:pt x="110" y="121"/>
                      </a:lnTo>
                      <a:lnTo>
                        <a:pt x="130" y="102"/>
                      </a:lnTo>
                      <a:lnTo>
                        <a:pt x="151" y="83"/>
                      </a:lnTo>
                      <a:lnTo>
                        <a:pt x="173" y="67"/>
                      </a:lnTo>
                      <a:lnTo>
                        <a:pt x="197" y="52"/>
                      </a:lnTo>
                      <a:lnTo>
                        <a:pt x="222" y="40"/>
                      </a:lnTo>
                      <a:lnTo>
                        <a:pt x="246" y="29"/>
                      </a:lnTo>
                      <a:lnTo>
                        <a:pt x="272" y="19"/>
                      </a:lnTo>
                      <a:lnTo>
                        <a:pt x="298" y="11"/>
                      </a:lnTo>
                      <a:lnTo>
                        <a:pt x="326" y="5"/>
                      </a:lnTo>
                      <a:lnTo>
                        <a:pt x="353" y="1"/>
                      </a:lnTo>
                      <a:lnTo>
                        <a:pt x="382" y="0"/>
                      </a:lnTo>
                      <a:lnTo>
                        <a:pt x="410" y="0"/>
                      </a:lnTo>
                      <a:lnTo>
                        <a:pt x="410" y="0"/>
                      </a:lnTo>
                      <a:close/>
                    </a:path>
                  </a:pathLst>
                </a:custGeom>
                <a:solidFill>
                  <a:srgbClr val="FF7C8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45" name="Freeform 293"/>
                <p:cNvSpPr>
                  <a:spLocks/>
                </p:cNvSpPr>
                <p:nvPr/>
              </p:nvSpPr>
              <p:spPr bwMode="auto">
                <a:xfrm>
                  <a:off x="368" y="548"/>
                  <a:ext cx="76" cy="29"/>
                </a:xfrm>
                <a:custGeom>
                  <a:avLst/>
                  <a:gdLst>
                    <a:gd name="T0" fmla="*/ 6 w 379"/>
                    <a:gd name="T1" fmla="*/ 0 h 146"/>
                    <a:gd name="T2" fmla="*/ 302 w 379"/>
                    <a:gd name="T3" fmla="*/ 108 h 146"/>
                    <a:gd name="T4" fmla="*/ 379 w 379"/>
                    <a:gd name="T5" fmla="*/ 146 h 146"/>
                    <a:gd name="T6" fmla="*/ 296 w 379"/>
                    <a:gd name="T7" fmla="*/ 126 h 146"/>
                    <a:gd name="T8" fmla="*/ 0 w 379"/>
                    <a:gd name="T9" fmla="*/ 17 h 146"/>
                    <a:gd name="T10" fmla="*/ 6 w 379"/>
                    <a:gd name="T11" fmla="*/ 0 h 146"/>
                  </a:gdLst>
                  <a:ahLst/>
                  <a:cxnLst>
                    <a:cxn ang="0">
                      <a:pos x="T0" y="T1"/>
                    </a:cxn>
                    <a:cxn ang="0">
                      <a:pos x="T2" y="T3"/>
                    </a:cxn>
                    <a:cxn ang="0">
                      <a:pos x="T4" y="T5"/>
                    </a:cxn>
                    <a:cxn ang="0">
                      <a:pos x="T6" y="T7"/>
                    </a:cxn>
                    <a:cxn ang="0">
                      <a:pos x="T8" y="T9"/>
                    </a:cxn>
                    <a:cxn ang="0">
                      <a:pos x="T10" y="T11"/>
                    </a:cxn>
                  </a:cxnLst>
                  <a:rect l="0" t="0" r="r" b="b"/>
                  <a:pathLst>
                    <a:path w="379" h="146">
                      <a:moveTo>
                        <a:pt x="6" y="0"/>
                      </a:moveTo>
                      <a:lnTo>
                        <a:pt x="302" y="108"/>
                      </a:lnTo>
                      <a:lnTo>
                        <a:pt x="379" y="146"/>
                      </a:lnTo>
                      <a:lnTo>
                        <a:pt x="296" y="126"/>
                      </a:lnTo>
                      <a:lnTo>
                        <a:pt x="0" y="17"/>
                      </a:lnTo>
                      <a:lnTo>
                        <a:pt x="6" y="0"/>
                      </a:lnTo>
                      <a:close/>
                    </a:path>
                  </a:pathLst>
                </a:custGeom>
                <a:solidFill>
                  <a:srgbClr val="9999FF"/>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46" name="Freeform 294"/>
                <p:cNvSpPr>
                  <a:spLocks/>
                </p:cNvSpPr>
                <p:nvPr/>
              </p:nvSpPr>
              <p:spPr bwMode="auto">
                <a:xfrm>
                  <a:off x="370" y="549"/>
                  <a:ext cx="60" cy="23"/>
                </a:xfrm>
                <a:custGeom>
                  <a:avLst/>
                  <a:gdLst>
                    <a:gd name="T0" fmla="*/ 0 w 297"/>
                    <a:gd name="T1" fmla="*/ 6 h 114"/>
                    <a:gd name="T2" fmla="*/ 297 w 297"/>
                    <a:gd name="T3" fmla="*/ 114 h 114"/>
                    <a:gd name="T4" fmla="*/ 2 w 297"/>
                    <a:gd name="T5" fmla="*/ 0 h 114"/>
                    <a:gd name="T6" fmla="*/ 0 w 297"/>
                    <a:gd name="T7" fmla="*/ 6 h 114"/>
                  </a:gdLst>
                  <a:ahLst/>
                  <a:cxnLst>
                    <a:cxn ang="0">
                      <a:pos x="T0" y="T1"/>
                    </a:cxn>
                    <a:cxn ang="0">
                      <a:pos x="T2" y="T3"/>
                    </a:cxn>
                    <a:cxn ang="0">
                      <a:pos x="T4" y="T5"/>
                    </a:cxn>
                    <a:cxn ang="0">
                      <a:pos x="T6" y="T7"/>
                    </a:cxn>
                  </a:cxnLst>
                  <a:rect l="0" t="0" r="r" b="b"/>
                  <a:pathLst>
                    <a:path w="297" h="114">
                      <a:moveTo>
                        <a:pt x="0" y="6"/>
                      </a:moveTo>
                      <a:lnTo>
                        <a:pt x="297" y="114"/>
                      </a:lnTo>
                      <a:lnTo>
                        <a:pt x="2" y="0"/>
                      </a:lnTo>
                      <a:lnTo>
                        <a:pt x="0" y="6"/>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47" name="Freeform 295"/>
                <p:cNvSpPr>
                  <a:spLocks noEditPoints="1"/>
                </p:cNvSpPr>
                <p:nvPr/>
              </p:nvSpPr>
              <p:spPr bwMode="auto">
                <a:xfrm>
                  <a:off x="280" y="438"/>
                  <a:ext cx="211" cy="212"/>
                </a:xfrm>
                <a:custGeom>
                  <a:avLst/>
                  <a:gdLst>
                    <a:gd name="T0" fmla="*/ 977 w 1053"/>
                    <a:gd name="T1" fmla="*/ 556 h 1058"/>
                    <a:gd name="T2" fmla="*/ 918 w 1053"/>
                    <a:gd name="T3" fmla="*/ 260 h 1058"/>
                    <a:gd name="T4" fmla="*/ 675 w 1053"/>
                    <a:gd name="T5" fmla="*/ 64 h 1058"/>
                    <a:gd name="T6" fmla="*/ 374 w 1053"/>
                    <a:gd name="T7" fmla="*/ 66 h 1058"/>
                    <a:gd name="T8" fmla="*/ 134 w 1053"/>
                    <a:gd name="T9" fmla="*/ 268 h 1058"/>
                    <a:gd name="T10" fmla="*/ 76 w 1053"/>
                    <a:gd name="T11" fmla="*/ 568 h 1058"/>
                    <a:gd name="T12" fmla="*/ 222 w 1053"/>
                    <a:gd name="T13" fmla="*/ 839 h 1058"/>
                    <a:gd name="T14" fmla="*/ 457 w 1053"/>
                    <a:gd name="T15" fmla="*/ 950 h 1058"/>
                    <a:gd name="T16" fmla="*/ 712 w 1053"/>
                    <a:gd name="T17" fmla="*/ 914 h 1058"/>
                    <a:gd name="T18" fmla="*/ 624 w 1053"/>
                    <a:gd name="T19" fmla="*/ 938 h 1058"/>
                    <a:gd name="T20" fmla="*/ 349 w 1053"/>
                    <a:gd name="T21" fmla="*/ 896 h 1058"/>
                    <a:gd name="T22" fmla="*/ 159 w 1053"/>
                    <a:gd name="T23" fmla="*/ 681 h 1058"/>
                    <a:gd name="T24" fmla="*/ 149 w 1053"/>
                    <a:gd name="T25" fmla="*/ 401 h 1058"/>
                    <a:gd name="T26" fmla="*/ 320 w 1053"/>
                    <a:gd name="T27" fmla="*/ 172 h 1058"/>
                    <a:gd name="T28" fmla="*/ 596 w 1053"/>
                    <a:gd name="T29" fmla="*/ 103 h 1058"/>
                    <a:gd name="T30" fmla="*/ 847 w 1053"/>
                    <a:gd name="T31" fmla="*/ 224 h 1058"/>
                    <a:gd name="T32" fmla="*/ 964 w 1053"/>
                    <a:gd name="T33" fmla="*/ 449 h 1058"/>
                    <a:gd name="T34" fmla="*/ 938 w 1053"/>
                    <a:gd name="T35" fmla="*/ 682 h 1058"/>
                    <a:gd name="T36" fmla="*/ 470 w 1053"/>
                    <a:gd name="T37" fmla="*/ 1 h 1058"/>
                    <a:gd name="T38" fmla="*/ 208 w 1053"/>
                    <a:gd name="T39" fmla="*/ 107 h 1058"/>
                    <a:gd name="T40" fmla="*/ 15 w 1053"/>
                    <a:gd name="T41" fmla="*/ 400 h 1058"/>
                    <a:gd name="T42" fmla="*/ 2 w 1053"/>
                    <a:gd name="T43" fmla="*/ 585 h 1058"/>
                    <a:gd name="T44" fmla="*/ 107 w 1053"/>
                    <a:gd name="T45" fmla="*/ 849 h 1058"/>
                    <a:gd name="T46" fmla="*/ 398 w 1053"/>
                    <a:gd name="T47" fmla="*/ 1042 h 1058"/>
                    <a:gd name="T48" fmla="*/ 583 w 1053"/>
                    <a:gd name="T49" fmla="*/ 1055 h 1058"/>
                    <a:gd name="T50" fmla="*/ 845 w 1053"/>
                    <a:gd name="T51" fmla="*/ 950 h 1058"/>
                    <a:gd name="T52" fmla="*/ 1037 w 1053"/>
                    <a:gd name="T53" fmla="*/ 657 h 1058"/>
                    <a:gd name="T54" fmla="*/ 1048 w 1053"/>
                    <a:gd name="T55" fmla="*/ 454 h 1058"/>
                    <a:gd name="T56" fmla="*/ 923 w 1053"/>
                    <a:gd name="T57" fmla="*/ 181 h 1058"/>
                    <a:gd name="T58" fmla="*/ 670 w 1053"/>
                    <a:gd name="T59" fmla="*/ 19 h 1058"/>
                    <a:gd name="T60" fmla="*/ 847 w 1053"/>
                    <a:gd name="T61" fmla="*/ 115 h 1058"/>
                    <a:gd name="T62" fmla="*/ 1016 w 1053"/>
                    <a:gd name="T63" fmla="*/ 400 h 1058"/>
                    <a:gd name="T64" fmla="*/ 1016 w 1053"/>
                    <a:gd name="T65" fmla="*/ 599 h 1058"/>
                    <a:gd name="T66" fmla="*/ 841 w 1053"/>
                    <a:gd name="T67" fmla="*/ 887 h 1058"/>
                    <a:gd name="T68" fmla="*/ 555 w 1053"/>
                    <a:gd name="T69" fmla="*/ 998 h 1058"/>
                    <a:gd name="T70" fmla="*/ 333 w 1053"/>
                    <a:gd name="T71" fmla="*/ 958 h 1058"/>
                    <a:gd name="T72" fmla="*/ 89 w 1053"/>
                    <a:gd name="T73" fmla="*/ 734 h 1058"/>
                    <a:gd name="T74" fmla="*/ 31 w 1053"/>
                    <a:gd name="T75" fmla="*/ 475 h 1058"/>
                    <a:gd name="T76" fmla="*/ 99 w 1053"/>
                    <a:gd name="T77" fmla="*/ 245 h 1058"/>
                    <a:gd name="T78" fmla="*/ 301 w 1053"/>
                    <a:gd name="T79" fmla="*/ 54 h 1058"/>
                    <a:gd name="T80" fmla="*/ 543 w 1053"/>
                    <a:gd name="T81" fmla="*/ 892 h 1058"/>
                    <a:gd name="T82" fmla="*/ 512 w 1053"/>
                    <a:gd name="T83" fmla="*/ 886 h 1058"/>
                    <a:gd name="T84" fmla="*/ 539 w 1053"/>
                    <a:gd name="T85" fmla="*/ 905 h 1058"/>
                    <a:gd name="T86" fmla="*/ 187 w 1053"/>
                    <a:gd name="T87" fmla="*/ 512 h 1058"/>
                    <a:gd name="T88" fmla="*/ 168 w 1053"/>
                    <a:gd name="T89" fmla="*/ 540 h 1058"/>
                    <a:gd name="T90" fmla="*/ 197 w 1053"/>
                    <a:gd name="T91" fmla="*/ 528 h 1058"/>
                    <a:gd name="T92" fmla="*/ 514 w 1053"/>
                    <a:gd name="T93" fmla="*/ 137 h 1058"/>
                    <a:gd name="T94" fmla="*/ 533 w 1053"/>
                    <a:gd name="T95" fmla="*/ 166 h 1058"/>
                    <a:gd name="T96" fmla="*/ 917 w 1053"/>
                    <a:gd name="T97" fmla="*/ 515 h 1058"/>
                    <a:gd name="T98" fmla="*/ 889 w 1053"/>
                    <a:gd name="T99" fmla="*/ 534 h 1058"/>
                    <a:gd name="T100" fmla="*/ 922 w 1053"/>
                    <a:gd name="T101" fmla="*/ 528 h 1058"/>
                    <a:gd name="T102" fmla="*/ 557 w 1053"/>
                    <a:gd name="T103" fmla="*/ 627 h 1058"/>
                    <a:gd name="T104" fmla="*/ 571 w 1053"/>
                    <a:gd name="T105" fmla="*/ 566 h 1058"/>
                    <a:gd name="T106" fmla="*/ 530 w 1053"/>
                    <a:gd name="T107" fmla="*/ 224 h 1058"/>
                    <a:gd name="T108" fmla="*/ 491 w 1053"/>
                    <a:gd name="T109" fmla="*/ 564 h 1058"/>
                    <a:gd name="T110" fmla="*/ 508 w 1053"/>
                    <a:gd name="T111" fmla="*/ 63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53" h="1058">
                      <a:moveTo>
                        <a:pt x="865" y="800"/>
                      </a:moveTo>
                      <a:lnTo>
                        <a:pt x="894" y="764"/>
                      </a:lnTo>
                      <a:lnTo>
                        <a:pt x="919" y="726"/>
                      </a:lnTo>
                      <a:lnTo>
                        <a:pt x="940" y="685"/>
                      </a:lnTo>
                      <a:lnTo>
                        <a:pt x="956" y="643"/>
                      </a:lnTo>
                      <a:lnTo>
                        <a:pt x="969" y="600"/>
                      </a:lnTo>
                      <a:lnTo>
                        <a:pt x="977" y="556"/>
                      </a:lnTo>
                      <a:lnTo>
                        <a:pt x="981" y="513"/>
                      </a:lnTo>
                      <a:lnTo>
                        <a:pt x="981" y="469"/>
                      </a:lnTo>
                      <a:lnTo>
                        <a:pt x="976" y="426"/>
                      </a:lnTo>
                      <a:lnTo>
                        <a:pt x="968" y="382"/>
                      </a:lnTo>
                      <a:lnTo>
                        <a:pt x="955" y="340"/>
                      </a:lnTo>
                      <a:lnTo>
                        <a:pt x="939" y="300"/>
                      </a:lnTo>
                      <a:lnTo>
                        <a:pt x="918" y="260"/>
                      </a:lnTo>
                      <a:lnTo>
                        <a:pt x="893" y="223"/>
                      </a:lnTo>
                      <a:lnTo>
                        <a:pt x="863" y="187"/>
                      </a:lnTo>
                      <a:lnTo>
                        <a:pt x="831" y="154"/>
                      </a:lnTo>
                      <a:lnTo>
                        <a:pt x="794" y="125"/>
                      </a:lnTo>
                      <a:lnTo>
                        <a:pt x="757" y="100"/>
                      </a:lnTo>
                      <a:lnTo>
                        <a:pt x="716" y="80"/>
                      </a:lnTo>
                      <a:lnTo>
                        <a:pt x="675" y="64"/>
                      </a:lnTo>
                      <a:lnTo>
                        <a:pt x="633" y="51"/>
                      </a:lnTo>
                      <a:lnTo>
                        <a:pt x="590" y="44"/>
                      </a:lnTo>
                      <a:lnTo>
                        <a:pt x="546" y="40"/>
                      </a:lnTo>
                      <a:lnTo>
                        <a:pt x="503" y="40"/>
                      </a:lnTo>
                      <a:lnTo>
                        <a:pt x="458" y="45"/>
                      </a:lnTo>
                      <a:lnTo>
                        <a:pt x="416" y="54"/>
                      </a:lnTo>
                      <a:lnTo>
                        <a:pt x="374" y="66"/>
                      </a:lnTo>
                      <a:lnTo>
                        <a:pt x="333" y="83"/>
                      </a:lnTo>
                      <a:lnTo>
                        <a:pt x="294" y="105"/>
                      </a:lnTo>
                      <a:lnTo>
                        <a:pt x="256" y="131"/>
                      </a:lnTo>
                      <a:lnTo>
                        <a:pt x="220" y="159"/>
                      </a:lnTo>
                      <a:lnTo>
                        <a:pt x="188" y="193"/>
                      </a:lnTo>
                      <a:lnTo>
                        <a:pt x="159" y="229"/>
                      </a:lnTo>
                      <a:lnTo>
                        <a:pt x="134" y="268"/>
                      </a:lnTo>
                      <a:lnTo>
                        <a:pt x="113" y="309"/>
                      </a:lnTo>
                      <a:lnTo>
                        <a:pt x="97" y="350"/>
                      </a:lnTo>
                      <a:lnTo>
                        <a:pt x="84" y="393"/>
                      </a:lnTo>
                      <a:lnTo>
                        <a:pt x="76" y="437"/>
                      </a:lnTo>
                      <a:lnTo>
                        <a:pt x="72" y="480"/>
                      </a:lnTo>
                      <a:lnTo>
                        <a:pt x="72" y="524"/>
                      </a:lnTo>
                      <a:lnTo>
                        <a:pt x="76" y="568"/>
                      </a:lnTo>
                      <a:lnTo>
                        <a:pt x="84" y="611"/>
                      </a:lnTo>
                      <a:lnTo>
                        <a:pt x="98" y="653"/>
                      </a:lnTo>
                      <a:lnTo>
                        <a:pt x="114" y="695"/>
                      </a:lnTo>
                      <a:lnTo>
                        <a:pt x="135" y="733"/>
                      </a:lnTo>
                      <a:lnTo>
                        <a:pt x="160" y="770"/>
                      </a:lnTo>
                      <a:lnTo>
                        <a:pt x="188" y="807"/>
                      </a:lnTo>
                      <a:lnTo>
                        <a:pt x="222" y="839"/>
                      </a:lnTo>
                      <a:lnTo>
                        <a:pt x="251" y="864"/>
                      </a:lnTo>
                      <a:lnTo>
                        <a:pt x="284" y="885"/>
                      </a:lnTo>
                      <a:lnTo>
                        <a:pt x="316" y="904"/>
                      </a:lnTo>
                      <a:lnTo>
                        <a:pt x="349" y="920"/>
                      </a:lnTo>
                      <a:lnTo>
                        <a:pt x="385" y="932"/>
                      </a:lnTo>
                      <a:lnTo>
                        <a:pt x="420" y="942"/>
                      </a:lnTo>
                      <a:lnTo>
                        <a:pt x="457" y="950"/>
                      </a:lnTo>
                      <a:lnTo>
                        <a:pt x="493" y="953"/>
                      </a:lnTo>
                      <a:lnTo>
                        <a:pt x="530" y="955"/>
                      </a:lnTo>
                      <a:lnTo>
                        <a:pt x="567" y="952"/>
                      </a:lnTo>
                      <a:lnTo>
                        <a:pt x="605" y="947"/>
                      </a:lnTo>
                      <a:lnTo>
                        <a:pt x="640" y="938"/>
                      </a:lnTo>
                      <a:lnTo>
                        <a:pt x="676" y="927"/>
                      </a:lnTo>
                      <a:lnTo>
                        <a:pt x="712" y="914"/>
                      </a:lnTo>
                      <a:lnTo>
                        <a:pt x="746" y="896"/>
                      </a:lnTo>
                      <a:lnTo>
                        <a:pt x="779" y="875"/>
                      </a:lnTo>
                      <a:lnTo>
                        <a:pt x="779" y="875"/>
                      </a:lnTo>
                      <a:lnTo>
                        <a:pt x="742" y="897"/>
                      </a:lnTo>
                      <a:lnTo>
                        <a:pt x="704" y="915"/>
                      </a:lnTo>
                      <a:lnTo>
                        <a:pt x="664" y="928"/>
                      </a:lnTo>
                      <a:lnTo>
                        <a:pt x="624" y="938"/>
                      </a:lnTo>
                      <a:lnTo>
                        <a:pt x="583" y="945"/>
                      </a:lnTo>
                      <a:lnTo>
                        <a:pt x="544" y="946"/>
                      </a:lnTo>
                      <a:lnTo>
                        <a:pt x="503" y="943"/>
                      </a:lnTo>
                      <a:lnTo>
                        <a:pt x="463" y="937"/>
                      </a:lnTo>
                      <a:lnTo>
                        <a:pt x="424" y="927"/>
                      </a:lnTo>
                      <a:lnTo>
                        <a:pt x="387" y="914"/>
                      </a:lnTo>
                      <a:lnTo>
                        <a:pt x="349" y="896"/>
                      </a:lnTo>
                      <a:lnTo>
                        <a:pt x="315" y="875"/>
                      </a:lnTo>
                      <a:lnTo>
                        <a:pt x="282" y="851"/>
                      </a:lnTo>
                      <a:lnTo>
                        <a:pt x="251" y="823"/>
                      </a:lnTo>
                      <a:lnTo>
                        <a:pt x="223" y="792"/>
                      </a:lnTo>
                      <a:lnTo>
                        <a:pt x="198" y="757"/>
                      </a:lnTo>
                      <a:lnTo>
                        <a:pt x="176" y="719"/>
                      </a:lnTo>
                      <a:lnTo>
                        <a:pt x="159" y="681"/>
                      </a:lnTo>
                      <a:lnTo>
                        <a:pt x="145" y="642"/>
                      </a:lnTo>
                      <a:lnTo>
                        <a:pt x="136" y="601"/>
                      </a:lnTo>
                      <a:lnTo>
                        <a:pt x="131" y="561"/>
                      </a:lnTo>
                      <a:lnTo>
                        <a:pt x="130" y="520"/>
                      </a:lnTo>
                      <a:lnTo>
                        <a:pt x="133" y="479"/>
                      </a:lnTo>
                      <a:lnTo>
                        <a:pt x="139" y="439"/>
                      </a:lnTo>
                      <a:lnTo>
                        <a:pt x="149" y="401"/>
                      </a:lnTo>
                      <a:lnTo>
                        <a:pt x="162" y="362"/>
                      </a:lnTo>
                      <a:lnTo>
                        <a:pt x="180" y="325"/>
                      </a:lnTo>
                      <a:lnTo>
                        <a:pt x="201" y="290"/>
                      </a:lnTo>
                      <a:lnTo>
                        <a:pt x="225" y="256"/>
                      </a:lnTo>
                      <a:lnTo>
                        <a:pt x="254" y="225"/>
                      </a:lnTo>
                      <a:lnTo>
                        <a:pt x="285" y="197"/>
                      </a:lnTo>
                      <a:lnTo>
                        <a:pt x="320" y="172"/>
                      </a:lnTo>
                      <a:lnTo>
                        <a:pt x="357" y="149"/>
                      </a:lnTo>
                      <a:lnTo>
                        <a:pt x="395" y="132"/>
                      </a:lnTo>
                      <a:lnTo>
                        <a:pt x="435" y="118"/>
                      </a:lnTo>
                      <a:lnTo>
                        <a:pt x="474" y="108"/>
                      </a:lnTo>
                      <a:lnTo>
                        <a:pt x="515" y="103"/>
                      </a:lnTo>
                      <a:lnTo>
                        <a:pt x="556" y="101"/>
                      </a:lnTo>
                      <a:lnTo>
                        <a:pt x="596" y="103"/>
                      </a:lnTo>
                      <a:lnTo>
                        <a:pt x="636" y="110"/>
                      </a:lnTo>
                      <a:lnTo>
                        <a:pt x="675" y="120"/>
                      </a:lnTo>
                      <a:lnTo>
                        <a:pt x="712" y="133"/>
                      </a:lnTo>
                      <a:lnTo>
                        <a:pt x="750" y="151"/>
                      </a:lnTo>
                      <a:lnTo>
                        <a:pt x="784" y="172"/>
                      </a:lnTo>
                      <a:lnTo>
                        <a:pt x="818" y="195"/>
                      </a:lnTo>
                      <a:lnTo>
                        <a:pt x="847" y="224"/>
                      </a:lnTo>
                      <a:lnTo>
                        <a:pt x="876" y="255"/>
                      </a:lnTo>
                      <a:lnTo>
                        <a:pt x="901" y="290"/>
                      </a:lnTo>
                      <a:lnTo>
                        <a:pt x="919" y="320"/>
                      </a:lnTo>
                      <a:lnTo>
                        <a:pt x="934" y="351"/>
                      </a:lnTo>
                      <a:lnTo>
                        <a:pt x="946" y="383"/>
                      </a:lnTo>
                      <a:lnTo>
                        <a:pt x="956" y="416"/>
                      </a:lnTo>
                      <a:lnTo>
                        <a:pt x="964" y="449"/>
                      </a:lnTo>
                      <a:lnTo>
                        <a:pt x="968" y="483"/>
                      </a:lnTo>
                      <a:lnTo>
                        <a:pt x="970" y="517"/>
                      </a:lnTo>
                      <a:lnTo>
                        <a:pt x="969" y="550"/>
                      </a:lnTo>
                      <a:lnTo>
                        <a:pt x="965" y="584"/>
                      </a:lnTo>
                      <a:lnTo>
                        <a:pt x="959" y="617"/>
                      </a:lnTo>
                      <a:lnTo>
                        <a:pt x="949" y="650"/>
                      </a:lnTo>
                      <a:lnTo>
                        <a:pt x="938" y="682"/>
                      </a:lnTo>
                      <a:lnTo>
                        <a:pt x="923" y="713"/>
                      </a:lnTo>
                      <a:lnTo>
                        <a:pt x="907" y="743"/>
                      </a:lnTo>
                      <a:lnTo>
                        <a:pt x="887" y="773"/>
                      </a:lnTo>
                      <a:lnTo>
                        <a:pt x="865" y="800"/>
                      </a:lnTo>
                      <a:lnTo>
                        <a:pt x="865" y="800"/>
                      </a:lnTo>
                      <a:close/>
                      <a:moveTo>
                        <a:pt x="497" y="0"/>
                      </a:moveTo>
                      <a:lnTo>
                        <a:pt x="470" y="1"/>
                      </a:lnTo>
                      <a:lnTo>
                        <a:pt x="443" y="5"/>
                      </a:lnTo>
                      <a:lnTo>
                        <a:pt x="417" y="10"/>
                      </a:lnTo>
                      <a:lnTo>
                        <a:pt x="391" y="16"/>
                      </a:lnTo>
                      <a:lnTo>
                        <a:pt x="342" y="32"/>
                      </a:lnTo>
                      <a:lnTo>
                        <a:pt x="295" y="52"/>
                      </a:lnTo>
                      <a:lnTo>
                        <a:pt x="250" y="77"/>
                      </a:lnTo>
                      <a:lnTo>
                        <a:pt x="208" y="107"/>
                      </a:lnTo>
                      <a:lnTo>
                        <a:pt x="168" y="139"/>
                      </a:lnTo>
                      <a:lnTo>
                        <a:pt x="134" y="176"/>
                      </a:lnTo>
                      <a:lnTo>
                        <a:pt x="102" y="215"/>
                      </a:lnTo>
                      <a:lnTo>
                        <a:pt x="73" y="258"/>
                      </a:lnTo>
                      <a:lnTo>
                        <a:pt x="50" y="303"/>
                      </a:lnTo>
                      <a:lnTo>
                        <a:pt x="30" y="350"/>
                      </a:lnTo>
                      <a:lnTo>
                        <a:pt x="15" y="400"/>
                      </a:lnTo>
                      <a:lnTo>
                        <a:pt x="10" y="424"/>
                      </a:lnTo>
                      <a:lnTo>
                        <a:pt x="5" y="451"/>
                      </a:lnTo>
                      <a:lnTo>
                        <a:pt x="2" y="477"/>
                      </a:lnTo>
                      <a:lnTo>
                        <a:pt x="0" y="504"/>
                      </a:lnTo>
                      <a:lnTo>
                        <a:pt x="0" y="530"/>
                      </a:lnTo>
                      <a:lnTo>
                        <a:pt x="0" y="558"/>
                      </a:lnTo>
                      <a:lnTo>
                        <a:pt x="2" y="585"/>
                      </a:lnTo>
                      <a:lnTo>
                        <a:pt x="6" y="612"/>
                      </a:lnTo>
                      <a:lnTo>
                        <a:pt x="11" y="639"/>
                      </a:lnTo>
                      <a:lnTo>
                        <a:pt x="17" y="665"/>
                      </a:lnTo>
                      <a:lnTo>
                        <a:pt x="33" y="714"/>
                      </a:lnTo>
                      <a:lnTo>
                        <a:pt x="53" y="762"/>
                      </a:lnTo>
                      <a:lnTo>
                        <a:pt x="78" y="807"/>
                      </a:lnTo>
                      <a:lnTo>
                        <a:pt x="107" y="849"/>
                      </a:lnTo>
                      <a:lnTo>
                        <a:pt x="139" y="887"/>
                      </a:lnTo>
                      <a:lnTo>
                        <a:pt x="176" y="923"/>
                      </a:lnTo>
                      <a:lnTo>
                        <a:pt x="214" y="956"/>
                      </a:lnTo>
                      <a:lnTo>
                        <a:pt x="256" y="983"/>
                      </a:lnTo>
                      <a:lnTo>
                        <a:pt x="301" y="1008"/>
                      </a:lnTo>
                      <a:lnTo>
                        <a:pt x="349" y="1027"/>
                      </a:lnTo>
                      <a:lnTo>
                        <a:pt x="398" y="1042"/>
                      </a:lnTo>
                      <a:lnTo>
                        <a:pt x="424" y="1048"/>
                      </a:lnTo>
                      <a:lnTo>
                        <a:pt x="450" y="1053"/>
                      </a:lnTo>
                      <a:lnTo>
                        <a:pt x="476" y="1055"/>
                      </a:lnTo>
                      <a:lnTo>
                        <a:pt x="502" y="1058"/>
                      </a:lnTo>
                      <a:lnTo>
                        <a:pt x="529" y="1058"/>
                      </a:lnTo>
                      <a:lnTo>
                        <a:pt x="556" y="1057"/>
                      </a:lnTo>
                      <a:lnTo>
                        <a:pt x="583" y="1055"/>
                      </a:lnTo>
                      <a:lnTo>
                        <a:pt x="610" y="1052"/>
                      </a:lnTo>
                      <a:lnTo>
                        <a:pt x="636" y="1047"/>
                      </a:lnTo>
                      <a:lnTo>
                        <a:pt x="662" y="1040"/>
                      </a:lnTo>
                      <a:lnTo>
                        <a:pt x="711" y="1024"/>
                      </a:lnTo>
                      <a:lnTo>
                        <a:pt x="758" y="1004"/>
                      </a:lnTo>
                      <a:lnTo>
                        <a:pt x="803" y="979"/>
                      </a:lnTo>
                      <a:lnTo>
                        <a:pt x="845" y="950"/>
                      </a:lnTo>
                      <a:lnTo>
                        <a:pt x="883" y="917"/>
                      </a:lnTo>
                      <a:lnTo>
                        <a:pt x="919" y="881"/>
                      </a:lnTo>
                      <a:lnTo>
                        <a:pt x="951" y="841"/>
                      </a:lnTo>
                      <a:lnTo>
                        <a:pt x="979" y="799"/>
                      </a:lnTo>
                      <a:lnTo>
                        <a:pt x="1003" y="754"/>
                      </a:lnTo>
                      <a:lnTo>
                        <a:pt x="1022" y="707"/>
                      </a:lnTo>
                      <a:lnTo>
                        <a:pt x="1037" y="657"/>
                      </a:lnTo>
                      <a:lnTo>
                        <a:pt x="1043" y="632"/>
                      </a:lnTo>
                      <a:lnTo>
                        <a:pt x="1048" y="606"/>
                      </a:lnTo>
                      <a:lnTo>
                        <a:pt x="1051" y="580"/>
                      </a:lnTo>
                      <a:lnTo>
                        <a:pt x="1053" y="553"/>
                      </a:lnTo>
                      <a:lnTo>
                        <a:pt x="1053" y="525"/>
                      </a:lnTo>
                      <a:lnTo>
                        <a:pt x="1052" y="499"/>
                      </a:lnTo>
                      <a:lnTo>
                        <a:pt x="1048" y="454"/>
                      </a:lnTo>
                      <a:lnTo>
                        <a:pt x="1039" y="410"/>
                      </a:lnTo>
                      <a:lnTo>
                        <a:pt x="1028" y="367"/>
                      </a:lnTo>
                      <a:lnTo>
                        <a:pt x="1013" y="326"/>
                      </a:lnTo>
                      <a:lnTo>
                        <a:pt x="995" y="288"/>
                      </a:lnTo>
                      <a:lnTo>
                        <a:pt x="974" y="249"/>
                      </a:lnTo>
                      <a:lnTo>
                        <a:pt x="950" y="214"/>
                      </a:lnTo>
                      <a:lnTo>
                        <a:pt x="923" y="181"/>
                      </a:lnTo>
                      <a:lnTo>
                        <a:pt x="894" y="149"/>
                      </a:lnTo>
                      <a:lnTo>
                        <a:pt x="862" y="121"/>
                      </a:lnTo>
                      <a:lnTo>
                        <a:pt x="828" y="95"/>
                      </a:lnTo>
                      <a:lnTo>
                        <a:pt x="792" y="71"/>
                      </a:lnTo>
                      <a:lnTo>
                        <a:pt x="753" y="50"/>
                      </a:lnTo>
                      <a:lnTo>
                        <a:pt x="712" y="34"/>
                      </a:lnTo>
                      <a:lnTo>
                        <a:pt x="670" y="19"/>
                      </a:lnTo>
                      <a:lnTo>
                        <a:pt x="627" y="9"/>
                      </a:lnTo>
                      <a:lnTo>
                        <a:pt x="627" y="9"/>
                      </a:lnTo>
                      <a:lnTo>
                        <a:pt x="676" y="21"/>
                      </a:lnTo>
                      <a:lnTo>
                        <a:pt x="723" y="39"/>
                      </a:lnTo>
                      <a:lnTo>
                        <a:pt x="768" y="60"/>
                      </a:lnTo>
                      <a:lnTo>
                        <a:pt x="809" y="86"/>
                      </a:lnTo>
                      <a:lnTo>
                        <a:pt x="847" y="115"/>
                      </a:lnTo>
                      <a:lnTo>
                        <a:pt x="883" y="148"/>
                      </a:lnTo>
                      <a:lnTo>
                        <a:pt x="914" y="184"/>
                      </a:lnTo>
                      <a:lnTo>
                        <a:pt x="943" y="223"/>
                      </a:lnTo>
                      <a:lnTo>
                        <a:pt x="968" y="264"/>
                      </a:lnTo>
                      <a:lnTo>
                        <a:pt x="987" y="307"/>
                      </a:lnTo>
                      <a:lnTo>
                        <a:pt x="1005" y="352"/>
                      </a:lnTo>
                      <a:lnTo>
                        <a:pt x="1016" y="400"/>
                      </a:lnTo>
                      <a:lnTo>
                        <a:pt x="1023" y="448"/>
                      </a:lnTo>
                      <a:lnTo>
                        <a:pt x="1026" y="473"/>
                      </a:lnTo>
                      <a:lnTo>
                        <a:pt x="1026" y="498"/>
                      </a:lnTo>
                      <a:lnTo>
                        <a:pt x="1026" y="523"/>
                      </a:lnTo>
                      <a:lnTo>
                        <a:pt x="1023" y="548"/>
                      </a:lnTo>
                      <a:lnTo>
                        <a:pt x="1021" y="573"/>
                      </a:lnTo>
                      <a:lnTo>
                        <a:pt x="1016" y="599"/>
                      </a:lnTo>
                      <a:lnTo>
                        <a:pt x="1003" y="647"/>
                      </a:lnTo>
                      <a:lnTo>
                        <a:pt x="986" y="695"/>
                      </a:lnTo>
                      <a:lnTo>
                        <a:pt x="965" y="739"/>
                      </a:lnTo>
                      <a:lnTo>
                        <a:pt x="939" y="782"/>
                      </a:lnTo>
                      <a:lnTo>
                        <a:pt x="909" y="820"/>
                      </a:lnTo>
                      <a:lnTo>
                        <a:pt x="877" y="855"/>
                      </a:lnTo>
                      <a:lnTo>
                        <a:pt x="841" y="887"/>
                      </a:lnTo>
                      <a:lnTo>
                        <a:pt x="803" y="916"/>
                      </a:lnTo>
                      <a:lnTo>
                        <a:pt x="762" y="940"/>
                      </a:lnTo>
                      <a:lnTo>
                        <a:pt x="719" y="961"/>
                      </a:lnTo>
                      <a:lnTo>
                        <a:pt x="674" y="977"/>
                      </a:lnTo>
                      <a:lnTo>
                        <a:pt x="627" y="989"/>
                      </a:lnTo>
                      <a:lnTo>
                        <a:pt x="579" y="997"/>
                      </a:lnTo>
                      <a:lnTo>
                        <a:pt x="555" y="998"/>
                      </a:lnTo>
                      <a:lnTo>
                        <a:pt x="530" y="999"/>
                      </a:lnTo>
                      <a:lnTo>
                        <a:pt x="505" y="998"/>
                      </a:lnTo>
                      <a:lnTo>
                        <a:pt x="479" y="997"/>
                      </a:lnTo>
                      <a:lnTo>
                        <a:pt x="455" y="993"/>
                      </a:lnTo>
                      <a:lnTo>
                        <a:pt x="430" y="989"/>
                      </a:lnTo>
                      <a:lnTo>
                        <a:pt x="380" y="976"/>
                      </a:lnTo>
                      <a:lnTo>
                        <a:pt x="333" y="958"/>
                      </a:lnTo>
                      <a:lnTo>
                        <a:pt x="289" y="937"/>
                      </a:lnTo>
                      <a:lnTo>
                        <a:pt x="248" y="911"/>
                      </a:lnTo>
                      <a:lnTo>
                        <a:pt x="209" y="882"/>
                      </a:lnTo>
                      <a:lnTo>
                        <a:pt x="173" y="850"/>
                      </a:lnTo>
                      <a:lnTo>
                        <a:pt x="142" y="814"/>
                      </a:lnTo>
                      <a:lnTo>
                        <a:pt x="114" y="775"/>
                      </a:lnTo>
                      <a:lnTo>
                        <a:pt x="89" y="734"/>
                      </a:lnTo>
                      <a:lnTo>
                        <a:pt x="69" y="691"/>
                      </a:lnTo>
                      <a:lnTo>
                        <a:pt x="52" y="645"/>
                      </a:lnTo>
                      <a:lnTo>
                        <a:pt x="41" y="597"/>
                      </a:lnTo>
                      <a:lnTo>
                        <a:pt x="33" y="550"/>
                      </a:lnTo>
                      <a:lnTo>
                        <a:pt x="31" y="525"/>
                      </a:lnTo>
                      <a:lnTo>
                        <a:pt x="31" y="500"/>
                      </a:lnTo>
                      <a:lnTo>
                        <a:pt x="31" y="475"/>
                      </a:lnTo>
                      <a:lnTo>
                        <a:pt x="33" y="451"/>
                      </a:lnTo>
                      <a:lnTo>
                        <a:pt x="36" y="424"/>
                      </a:lnTo>
                      <a:lnTo>
                        <a:pt x="41" y="400"/>
                      </a:lnTo>
                      <a:lnTo>
                        <a:pt x="51" y="359"/>
                      </a:lnTo>
                      <a:lnTo>
                        <a:pt x="64" y="319"/>
                      </a:lnTo>
                      <a:lnTo>
                        <a:pt x="81" y="281"/>
                      </a:lnTo>
                      <a:lnTo>
                        <a:pt x="99" y="245"/>
                      </a:lnTo>
                      <a:lnTo>
                        <a:pt x="121" y="212"/>
                      </a:lnTo>
                      <a:lnTo>
                        <a:pt x="145" y="179"/>
                      </a:lnTo>
                      <a:lnTo>
                        <a:pt x="172" y="149"/>
                      </a:lnTo>
                      <a:lnTo>
                        <a:pt x="202" y="122"/>
                      </a:lnTo>
                      <a:lnTo>
                        <a:pt x="233" y="97"/>
                      </a:lnTo>
                      <a:lnTo>
                        <a:pt x="265" y="74"/>
                      </a:lnTo>
                      <a:lnTo>
                        <a:pt x="301" y="54"/>
                      </a:lnTo>
                      <a:lnTo>
                        <a:pt x="337" y="37"/>
                      </a:lnTo>
                      <a:lnTo>
                        <a:pt x="375" y="23"/>
                      </a:lnTo>
                      <a:lnTo>
                        <a:pt x="415" y="11"/>
                      </a:lnTo>
                      <a:lnTo>
                        <a:pt x="455" y="4"/>
                      </a:lnTo>
                      <a:lnTo>
                        <a:pt x="497" y="0"/>
                      </a:lnTo>
                      <a:lnTo>
                        <a:pt x="497" y="0"/>
                      </a:lnTo>
                      <a:close/>
                      <a:moveTo>
                        <a:pt x="543" y="892"/>
                      </a:moveTo>
                      <a:lnTo>
                        <a:pt x="541" y="886"/>
                      </a:lnTo>
                      <a:lnTo>
                        <a:pt x="539" y="880"/>
                      </a:lnTo>
                      <a:lnTo>
                        <a:pt x="533" y="876"/>
                      </a:lnTo>
                      <a:lnTo>
                        <a:pt x="527" y="875"/>
                      </a:lnTo>
                      <a:lnTo>
                        <a:pt x="520" y="876"/>
                      </a:lnTo>
                      <a:lnTo>
                        <a:pt x="515" y="880"/>
                      </a:lnTo>
                      <a:lnTo>
                        <a:pt x="512" y="886"/>
                      </a:lnTo>
                      <a:lnTo>
                        <a:pt x="510" y="892"/>
                      </a:lnTo>
                      <a:lnTo>
                        <a:pt x="512" y="900"/>
                      </a:lnTo>
                      <a:lnTo>
                        <a:pt x="515" y="905"/>
                      </a:lnTo>
                      <a:lnTo>
                        <a:pt x="520" y="909"/>
                      </a:lnTo>
                      <a:lnTo>
                        <a:pt x="527" y="910"/>
                      </a:lnTo>
                      <a:lnTo>
                        <a:pt x="533" y="909"/>
                      </a:lnTo>
                      <a:lnTo>
                        <a:pt x="539" y="905"/>
                      </a:lnTo>
                      <a:lnTo>
                        <a:pt x="541" y="900"/>
                      </a:lnTo>
                      <a:lnTo>
                        <a:pt x="543" y="892"/>
                      </a:lnTo>
                      <a:lnTo>
                        <a:pt x="543" y="892"/>
                      </a:lnTo>
                      <a:close/>
                      <a:moveTo>
                        <a:pt x="197" y="528"/>
                      </a:moveTo>
                      <a:lnTo>
                        <a:pt x="196" y="520"/>
                      </a:lnTo>
                      <a:lnTo>
                        <a:pt x="192" y="515"/>
                      </a:lnTo>
                      <a:lnTo>
                        <a:pt x="187" y="512"/>
                      </a:lnTo>
                      <a:lnTo>
                        <a:pt x="181" y="509"/>
                      </a:lnTo>
                      <a:lnTo>
                        <a:pt x="173" y="512"/>
                      </a:lnTo>
                      <a:lnTo>
                        <a:pt x="168" y="515"/>
                      </a:lnTo>
                      <a:lnTo>
                        <a:pt x="165" y="520"/>
                      </a:lnTo>
                      <a:lnTo>
                        <a:pt x="164" y="528"/>
                      </a:lnTo>
                      <a:lnTo>
                        <a:pt x="165" y="534"/>
                      </a:lnTo>
                      <a:lnTo>
                        <a:pt x="168" y="540"/>
                      </a:lnTo>
                      <a:lnTo>
                        <a:pt x="173" y="544"/>
                      </a:lnTo>
                      <a:lnTo>
                        <a:pt x="181" y="545"/>
                      </a:lnTo>
                      <a:lnTo>
                        <a:pt x="187" y="544"/>
                      </a:lnTo>
                      <a:lnTo>
                        <a:pt x="192" y="540"/>
                      </a:lnTo>
                      <a:lnTo>
                        <a:pt x="196" y="534"/>
                      </a:lnTo>
                      <a:lnTo>
                        <a:pt x="197" y="528"/>
                      </a:lnTo>
                      <a:lnTo>
                        <a:pt x="197" y="528"/>
                      </a:lnTo>
                      <a:close/>
                      <a:moveTo>
                        <a:pt x="543" y="149"/>
                      </a:moveTo>
                      <a:lnTo>
                        <a:pt x="541" y="142"/>
                      </a:lnTo>
                      <a:lnTo>
                        <a:pt x="538" y="137"/>
                      </a:lnTo>
                      <a:lnTo>
                        <a:pt x="533" y="133"/>
                      </a:lnTo>
                      <a:lnTo>
                        <a:pt x="527" y="131"/>
                      </a:lnTo>
                      <a:lnTo>
                        <a:pt x="519" y="133"/>
                      </a:lnTo>
                      <a:lnTo>
                        <a:pt x="514" y="137"/>
                      </a:lnTo>
                      <a:lnTo>
                        <a:pt x="510" y="142"/>
                      </a:lnTo>
                      <a:lnTo>
                        <a:pt x="509" y="149"/>
                      </a:lnTo>
                      <a:lnTo>
                        <a:pt x="510" y="156"/>
                      </a:lnTo>
                      <a:lnTo>
                        <a:pt x="514" y="162"/>
                      </a:lnTo>
                      <a:lnTo>
                        <a:pt x="519" y="166"/>
                      </a:lnTo>
                      <a:lnTo>
                        <a:pt x="527" y="167"/>
                      </a:lnTo>
                      <a:lnTo>
                        <a:pt x="533" y="166"/>
                      </a:lnTo>
                      <a:lnTo>
                        <a:pt x="538" y="162"/>
                      </a:lnTo>
                      <a:lnTo>
                        <a:pt x="541" y="156"/>
                      </a:lnTo>
                      <a:lnTo>
                        <a:pt x="543" y="149"/>
                      </a:lnTo>
                      <a:lnTo>
                        <a:pt x="543" y="149"/>
                      </a:lnTo>
                      <a:close/>
                      <a:moveTo>
                        <a:pt x="922" y="528"/>
                      </a:moveTo>
                      <a:lnTo>
                        <a:pt x="920" y="520"/>
                      </a:lnTo>
                      <a:lnTo>
                        <a:pt x="917" y="515"/>
                      </a:lnTo>
                      <a:lnTo>
                        <a:pt x="912" y="512"/>
                      </a:lnTo>
                      <a:lnTo>
                        <a:pt x="906" y="509"/>
                      </a:lnTo>
                      <a:lnTo>
                        <a:pt x="898" y="512"/>
                      </a:lnTo>
                      <a:lnTo>
                        <a:pt x="893" y="515"/>
                      </a:lnTo>
                      <a:lnTo>
                        <a:pt x="889" y="520"/>
                      </a:lnTo>
                      <a:lnTo>
                        <a:pt x="888" y="528"/>
                      </a:lnTo>
                      <a:lnTo>
                        <a:pt x="889" y="534"/>
                      </a:lnTo>
                      <a:lnTo>
                        <a:pt x="893" y="540"/>
                      </a:lnTo>
                      <a:lnTo>
                        <a:pt x="898" y="544"/>
                      </a:lnTo>
                      <a:lnTo>
                        <a:pt x="906" y="545"/>
                      </a:lnTo>
                      <a:lnTo>
                        <a:pt x="912" y="544"/>
                      </a:lnTo>
                      <a:lnTo>
                        <a:pt x="917" y="540"/>
                      </a:lnTo>
                      <a:lnTo>
                        <a:pt x="920" y="534"/>
                      </a:lnTo>
                      <a:lnTo>
                        <a:pt x="922" y="528"/>
                      </a:lnTo>
                      <a:lnTo>
                        <a:pt x="922" y="528"/>
                      </a:lnTo>
                      <a:close/>
                      <a:moveTo>
                        <a:pt x="520" y="635"/>
                      </a:moveTo>
                      <a:lnTo>
                        <a:pt x="520" y="672"/>
                      </a:lnTo>
                      <a:lnTo>
                        <a:pt x="540" y="672"/>
                      </a:lnTo>
                      <a:lnTo>
                        <a:pt x="540" y="635"/>
                      </a:lnTo>
                      <a:lnTo>
                        <a:pt x="549" y="632"/>
                      </a:lnTo>
                      <a:lnTo>
                        <a:pt x="557" y="627"/>
                      </a:lnTo>
                      <a:lnTo>
                        <a:pt x="564" y="621"/>
                      </a:lnTo>
                      <a:lnTo>
                        <a:pt x="569" y="615"/>
                      </a:lnTo>
                      <a:lnTo>
                        <a:pt x="574" y="606"/>
                      </a:lnTo>
                      <a:lnTo>
                        <a:pt x="576" y="597"/>
                      </a:lnTo>
                      <a:lnTo>
                        <a:pt x="576" y="589"/>
                      </a:lnTo>
                      <a:lnTo>
                        <a:pt x="575" y="579"/>
                      </a:lnTo>
                      <a:lnTo>
                        <a:pt x="571" y="566"/>
                      </a:lnTo>
                      <a:lnTo>
                        <a:pt x="562" y="556"/>
                      </a:lnTo>
                      <a:lnTo>
                        <a:pt x="553" y="549"/>
                      </a:lnTo>
                      <a:lnTo>
                        <a:pt x="540" y="544"/>
                      </a:lnTo>
                      <a:lnTo>
                        <a:pt x="540" y="544"/>
                      </a:lnTo>
                      <a:lnTo>
                        <a:pt x="540" y="354"/>
                      </a:lnTo>
                      <a:lnTo>
                        <a:pt x="590" y="354"/>
                      </a:lnTo>
                      <a:lnTo>
                        <a:pt x="530" y="224"/>
                      </a:lnTo>
                      <a:lnTo>
                        <a:pt x="471" y="354"/>
                      </a:lnTo>
                      <a:lnTo>
                        <a:pt x="520" y="354"/>
                      </a:lnTo>
                      <a:lnTo>
                        <a:pt x="520" y="544"/>
                      </a:lnTo>
                      <a:lnTo>
                        <a:pt x="512" y="546"/>
                      </a:lnTo>
                      <a:lnTo>
                        <a:pt x="503" y="551"/>
                      </a:lnTo>
                      <a:lnTo>
                        <a:pt x="497" y="558"/>
                      </a:lnTo>
                      <a:lnTo>
                        <a:pt x="491" y="564"/>
                      </a:lnTo>
                      <a:lnTo>
                        <a:pt x="487" y="573"/>
                      </a:lnTo>
                      <a:lnTo>
                        <a:pt x="484" y="580"/>
                      </a:lnTo>
                      <a:lnTo>
                        <a:pt x="483" y="590"/>
                      </a:lnTo>
                      <a:lnTo>
                        <a:pt x="484" y="599"/>
                      </a:lnTo>
                      <a:lnTo>
                        <a:pt x="489" y="611"/>
                      </a:lnTo>
                      <a:lnTo>
                        <a:pt x="497" y="622"/>
                      </a:lnTo>
                      <a:lnTo>
                        <a:pt x="508" y="630"/>
                      </a:lnTo>
                      <a:lnTo>
                        <a:pt x="520" y="635"/>
                      </a:lnTo>
                      <a:lnTo>
                        <a:pt x="520" y="635"/>
                      </a:lnTo>
                      <a:close/>
                    </a:path>
                  </a:pathLst>
                </a:custGeom>
                <a:solidFill>
                  <a:srgbClr val="9999FF"/>
                </a:solidFill>
                <a:ln w="6350" cmpd="sng">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48" name="Freeform 296"/>
                <p:cNvSpPr>
                  <a:spLocks noEditPoints="1"/>
                </p:cNvSpPr>
                <p:nvPr/>
              </p:nvSpPr>
              <p:spPr bwMode="auto">
                <a:xfrm>
                  <a:off x="378" y="493"/>
                  <a:ext cx="12" cy="63"/>
                </a:xfrm>
                <a:custGeom>
                  <a:avLst/>
                  <a:gdLst>
                    <a:gd name="T0" fmla="*/ 29 w 59"/>
                    <a:gd name="T1" fmla="*/ 0 h 315"/>
                    <a:gd name="T2" fmla="*/ 0 w 59"/>
                    <a:gd name="T3" fmla="*/ 72 h 315"/>
                    <a:gd name="T4" fmla="*/ 59 w 59"/>
                    <a:gd name="T5" fmla="*/ 72 h 315"/>
                    <a:gd name="T6" fmla="*/ 19 w 59"/>
                    <a:gd name="T7" fmla="*/ 57 h 315"/>
                    <a:gd name="T8" fmla="*/ 29 w 59"/>
                    <a:gd name="T9" fmla="*/ 0 h 315"/>
                    <a:gd name="T10" fmla="*/ 29 w 59"/>
                    <a:gd name="T11" fmla="*/ 0 h 315"/>
                    <a:gd name="T12" fmla="*/ 11 w 59"/>
                    <a:gd name="T13" fmla="*/ 315 h 315"/>
                    <a:gd name="T14" fmla="*/ 13 w 59"/>
                    <a:gd name="T15" fmla="*/ 304 h 315"/>
                    <a:gd name="T16" fmla="*/ 19 w 59"/>
                    <a:gd name="T17" fmla="*/ 294 h 315"/>
                    <a:gd name="T18" fmla="*/ 28 w 59"/>
                    <a:gd name="T19" fmla="*/ 286 h 315"/>
                    <a:gd name="T20" fmla="*/ 39 w 59"/>
                    <a:gd name="T21" fmla="*/ 281 h 315"/>
                    <a:gd name="T22" fmla="*/ 29 w 59"/>
                    <a:gd name="T23" fmla="*/ 280 h 315"/>
                    <a:gd name="T24" fmla="*/ 21 w 59"/>
                    <a:gd name="T25" fmla="*/ 283 h 315"/>
                    <a:gd name="T26" fmla="*/ 12 w 59"/>
                    <a:gd name="T27" fmla="*/ 288 h 315"/>
                    <a:gd name="T28" fmla="*/ 7 w 59"/>
                    <a:gd name="T29" fmla="*/ 295 h 315"/>
                    <a:gd name="T30" fmla="*/ 6 w 59"/>
                    <a:gd name="T31" fmla="*/ 300 h 315"/>
                    <a:gd name="T32" fmla="*/ 6 w 59"/>
                    <a:gd name="T33" fmla="*/ 305 h 315"/>
                    <a:gd name="T34" fmla="*/ 8 w 59"/>
                    <a:gd name="T35" fmla="*/ 310 h 315"/>
                    <a:gd name="T36" fmla="*/ 11 w 59"/>
                    <a:gd name="T37" fmla="*/ 315 h 315"/>
                    <a:gd name="T38" fmla="*/ 11 w 59"/>
                    <a:gd name="T39"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315">
                      <a:moveTo>
                        <a:pt x="29" y="0"/>
                      </a:moveTo>
                      <a:lnTo>
                        <a:pt x="0" y="72"/>
                      </a:lnTo>
                      <a:lnTo>
                        <a:pt x="59" y="72"/>
                      </a:lnTo>
                      <a:lnTo>
                        <a:pt x="19" y="57"/>
                      </a:lnTo>
                      <a:lnTo>
                        <a:pt x="29" y="0"/>
                      </a:lnTo>
                      <a:lnTo>
                        <a:pt x="29" y="0"/>
                      </a:lnTo>
                      <a:close/>
                      <a:moveTo>
                        <a:pt x="11" y="315"/>
                      </a:moveTo>
                      <a:lnTo>
                        <a:pt x="13" y="304"/>
                      </a:lnTo>
                      <a:lnTo>
                        <a:pt x="19" y="294"/>
                      </a:lnTo>
                      <a:lnTo>
                        <a:pt x="28" y="286"/>
                      </a:lnTo>
                      <a:lnTo>
                        <a:pt x="39" y="281"/>
                      </a:lnTo>
                      <a:lnTo>
                        <a:pt x="29" y="280"/>
                      </a:lnTo>
                      <a:lnTo>
                        <a:pt x="21" y="283"/>
                      </a:lnTo>
                      <a:lnTo>
                        <a:pt x="12" y="288"/>
                      </a:lnTo>
                      <a:lnTo>
                        <a:pt x="7" y="295"/>
                      </a:lnTo>
                      <a:lnTo>
                        <a:pt x="6" y="300"/>
                      </a:lnTo>
                      <a:lnTo>
                        <a:pt x="6" y="305"/>
                      </a:lnTo>
                      <a:lnTo>
                        <a:pt x="8" y="310"/>
                      </a:lnTo>
                      <a:lnTo>
                        <a:pt x="11" y="315"/>
                      </a:lnTo>
                      <a:lnTo>
                        <a:pt x="11" y="315"/>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grpSp>
        </p:grpSp>
        <p:sp>
          <p:nvSpPr>
            <p:cNvPr id="1227049" name="Line 297"/>
            <p:cNvSpPr>
              <a:spLocks noChangeShapeType="1"/>
            </p:cNvSpPr>
            <p:nvPr/>
          </p:nvSpPr>
          <p:spPr bwMode="auto">
            <a:xfrm flipH="1" flipV="1">
              <a:off x="1680" y="1748"/>
              <a:ext cx="1559" cy="280"/>
            </a:xfrm>
            <a:prstGeom prst="line">
              <a:avLst/>
            </a:prstGeom>
            <a:noFill/>
            <a:ln w="38100">
              <a:solidFill>
                <a:srgbClr val="808000"/>
              </a:solidFill>
              <a:prstDash val="lg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7050" name="Line 298"/>
            <p:cNvSpPr>
              <a:spLocks noChangeShapeType="1"/>
            </p:cNvSpPr>
            <p:nvPr/>
          </p:nvSpPr>
          <p:spPr bwMode="auto">
            <a:xfrm flipH="1">
              <a:off x="838" y="1748"/>
              <a:ext cx="374" cy="155"/>
            </a:xfrm>
            <a:prstGeom prst="line">
              <a:avLst/>
            </a:prstGeom>
            <a:noFill/>
            <a:ln w="38100">
              <a:solidFill>
                <a:srgbClr val="808000"/>
              </a:solidFill>
              <a:prstDash val="sys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7051" name="Line 299"/>
            <p:cNvSpPr>
              <a:spLocks noChangeShapeType="1"/>
            </p:cNvSpPr>
            <p:nvPr/>
          </p:nvSpPr>
          <p:spPr bwMode="auto">
            <a:xfrm flipH="1">
              <a:off x="1399" y="1872"/>
              <a:ext cx="63" cy="934"/>
            </a:xfrm>
            <a:prstGeom prst="line">
              <a:avLst/>
            </a:prstGeom>
            <a:noFill/>
            <a:ln w="38100">
              <a:solidFill>
                <a:srgbClr val="808000"/>
              </a:solidFill>
              <a:prstDash val="dash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7052" name="Line 300"/>
            <p:cNvSpPr>
              <a:spLocks noChangeShapeType="1"/>
            </p:cNvSpPr>
            <p:nvPr/>
          </p:nvSpPr>
          <p:spPr bwMode="auto">
            <a:xfrm flipH="1">
              <a:off x="900" y="1872"/>
              <a:ext cx="499" cy="623"/>
            </a:xfrm>
            <a:prstGeom prst="line">
              <a:avLst/>
            </a:prstGeom>
            <a:noFill/>
            <a:ln w="38100">
              <a:solidFill>
                <a:srgbClr val="808000"/>
              </a:solidFill>
              <a:prstDash val="dash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grpSp>
          <p:nvGrpSpPr>
            <p:cNvPr id="1227053" name="Group 301"/>
            <p:cNvGrpSpPr>
              <a:grpSpLocks/>
            </p:cNvGrpSpPr>
            <p:nvPr/>
          </p:nvGrpSpPr>
          <p:grpSpPr bwMode="auto">
            <a:xfrm>
              <a:off x="4127" y="1335"/>
              <a:ext cx="468" cy="529"/>
              <a:chOff x="1212" y="1343"/>
              <a:chExt cx="468" cy="529"/>
            </a:xfrm>
          </p:grpSpPr>
          <p:grpSp>
            <p:nvGrpSpPr>
              <p:cNvPr id="1227054" name="Group 302"/>
              <p:cNvGrpSpPr>
                <a:grpSpLocks/>
              </p:cNvGrpSpPr>
              <p:nvPr/>
            </p:nvGrpSpPr>
            <p:grpSpPr bwMode="auto">
              <a:xfrm>
                <a:off x="1212" y="1343"/>
                <a:ext cx="468" cy="529"/>
                <a:chOff x="2202" y="7720"/>
                <a:chExt cx="2076" cy="2076"/>
              </a:xfrm>
            </p:grpSpPr>
            <p:sp>
              <p:nvSpPr>
                <p:cNvPr id="1227055" name="Freeform 303"/>
                <p:cNvSpPr>
                  <a:spLocks/>
                </p:cNvSpPr>
                <p:nvPr/>
              </p:nvSpPr>
              <p:spPr bwMode="auto">
                <a:xfrm>
                  <a:off x="2202" y="7720"/>
                  <a:ext cx="2076" cy="2076"/>
                </a:xfrm>
                <a:custGeom>
                  <a:avLst/>
                  <a:gdLst>
                    <a:gd name="T0" fmla="*/ 2076 w 2076"/>
                    <a:gd name="T1" fmla="*/ 1049 h 2076"/>
                    <a:gd name="T2" fmla="*/ 2076 w 2076"/>
                    <a:gd name="T3" fmla="*/ 0 h 2076"/>
                    <a:gd name="T4" fmla="*/ 1027 w 2076"/>
                    <a:gd name="T5" fmla="*/ 0 h 2076"/>
                    <a:gd name="T6" fmla="*/ 0 w 2076"/>
                    <a:gd name="T7" fmla="*/ 0 h 2076"/>
                    <a:gd name="T8" fmla="*/ 0 w 2076"/>
                    <a:gd name="T9" fmla="*/ 1049 h 2076"/>
                    <a:gd name="T10" fmla="*/ 0 w 2076"/>
                    <a:gd name="T11" fmla="*/ 1901 h 2076"/>
                    <a:gd name="T12" fmla="*/ 109 w 2076"/>
                    <a:gd name="T13" fmla="*/ 1901 h 2076"/>
                    <a:gd name="T14" fmla="*/ 109 w 2076"/>
                    <a:gd name="T15" fmla="*/ 2076 h 2076"/>
                    <a:gd name="T16" fmla="*/ 1038 w 2076"/>
                    <a:gd name="T17" fmla="*/ 2076 h 2076"/>
                    <a:gd name="T18" fmla="*/ 1978 w 2076"/>
                    <a:gd name="T19" fmla="*/ 2076 h 2076"/>
                    <a:gd name="T20" fmla="*/ 1978 w 2076"/>
                    <a:gd name="T21" fmla="*/ 1901 h 2076"/>
                    <a:gd name="T22" fmla="*/ 2076 w 2076"/>
                    <a:gd name="T23" fmla="*/ 1901 h 2076"/>
                    <a:gd name="T24" fmla="*/ 2076 w 2076"/>
                    <a:gd name="T25" fmla="*/ 1049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6" h="2076">
                      <a:moveTo>
                        <a:pt x="2076" y="1049"/>
                      </a:moveTo>
                      <a:lnTo>
                        <a:pt x="2076" y="0"/>
                      </a:lnTo>
                      <a:lnTo>
                        <a:pt x="1027" y="0"/>
                      </a:lnTo>
                      <a:lnTo>
                        <a:pt x="0" y="0"/>
                      </a:lnTo>
                      <a:lnTo>
                        <a:pt x="0" y="1049"/>
                      </a:lnTo>
                      <a:lnTo>
                        <a:pt x="0" y="1901"/>
                      </a:lnTo>
                      <a:lnTo>
                        <a:pt x="109" y="1901"/>
                      </a:lnTo>
                      <a:lnTo>
                        <a:pt x="109" y="2076"/>
                      </a:lnTo>
                      <a:lnTo>
                        <a:pt x="1038" y="2076"/>
                      </a:lnTo>
                      <a:lnTo>
                        <a:pt x="1978" y="2076"/>
                      </a:lnTo>
                      <a:lnTo>
                        <a:pt x="1978" y="1901"/>
                      </a:lnTo>
                      <a:lnTo>
                        <a:pt x="2076" y="1901"/>
                      </a:lnTo>
                      <a:lnTo>
                        <a:pt x="2076" y="1049"/>
                      </a:lnTo>
                      <a:close/>
                    </a:path>
                  </a:pathLst>
                </a:custGeom>
                <a:solidFill>
                  <a:srgbClr val="FFFFFF"/>
                </a:solidFill>
                <a:ln w="12700"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56" name="Freeform 304"/>
                <p:cNvSpPr>
                  <a:spLocks noEditPoints="1"/>
                </p:cNvSpPr>
                <p:nvPr/>
              </p:nvSpPr>
              <p:spPr bwMode="auto">
                <a:xfrm>
                  <a:off x="2311" y="7862"/>
                  <a:ext cx="1869" cy="1934"/>
                </a:xfrm>
                <a:custGeom>
                  <a:avLst/>
                  <a:gdLst>
                    <a:gd name="T0" fmla="*/ 1869 w 1869"/>
                    <a:gd name="T1" fmla="*/ 1759 h 1934"/>
                    <a:gd name="T2" fmla="*/ 372 w 1869"/>
                    <a:gd name="T3" fmla="*/ 87 h 1934"/>
                    <a:gd name="T4" fmla="*/ 98 w 1869"/>
                    <a:gd name="T5" fmla="*/ 186 h 1934"/>
                    <a:gd name="T6" fmla="*/ 33 w 1869"/>
                    <a:gd name="T7" fmla="*/ 284 h 1934"/>
                    <a:gd name="T8" fmla="*/ 33 w 1869"/>
                    <a:gd name="T9" fmla="*/ 284 h 1934"/>
                    <a:gd name="T10" fmla="*/ 470 w 1869"/>
                    <a:gd name="T11" fmla="*/ 382 h 1934"/>
                    <a:gd name="T12" fmla="*/ 372 w 1869"/>
                    <a:gd name="T13" fmla="*/ 481 h 1934"/>
                    <a:gd name="T14" fmla="*/ 98 w 1869"/>
                    <a:gd name="T15" fmla="*/ 579 h 1934"/>
                    <a:gd name="T16" fmla="*/ 33 w 1869"/>
                    <a:gd name="T17" fmla="*/ 677 h 1934"/>
                    <a:gd name="T18" fmla="*/ 33 w 1869"/>
                    <a:gd name="T19" fmla="*/ 677 h 1934"/>
                    <a:gd name="T20" fmla="*/ 470 w 1869"/>
                    <a:gd name="T21" fmla="*/ 776 h 1934"/>
                    <a:gd name="T22" fmla="*/ 372 w 1869"/>
                    <a:gd name="T23" fmla="*/ 874 h 1934"/>
                    <a:gd name="T24" fmla="*/ 98 w 1869"/>
                    <a:gd name="T25" fmla="*/ 973 h 1934"/>
                    <a:gd name="T26" fmla="*/ 33 w 1869"/>
                    <a:gd name="T27" fmla="*/ 1071 h 1934"/>
                    <a:gd name="T28" fmla="*/ 33 w 1869"/>
                    <a:gd name="T29" fmla="*/ 1071 h 1934"/>
                    <a:gd name="T30" fmla="*/ 470 w 1869"/>
                    <a:gd name="T31" fmla="*/ 1169 h 1934"/>
                    <a:gd name="T32" fmla="*/ 372 w 1869"/>
                    <a:gd name="T33" fmla="*/ 1268 h 1934"/>
                    <a:gd name="T34" fmla="*/ 98 w 1869"/>
                    <a:gd name="T35" fmla="*/ 1366 h 1934"/>
                    <a:gd name="T36" fmla="*/ 33 w 1869"/>
                    <a:gd name="T37" fmla="*/ 1464 h 1934"/>
                    <a:gd name="T38" fmla="*/ 33 w 1869"/>
                    <a:gd name="T39" fmla="*/ 1464 h 1934"/>
                    <a:gd name="T40" fmla="*/ 470 w 1869"/>
                    <a:gd name="T41" fmla="*/ 1563 h 1934"/>
                    <a:gd name="T42" fmla="*/ 87 w 1869"/>
                    <a:gd name="T43" fmla="*/ 1792 h 1934"/>
                    <a:gd name="T44" fmla="*/ 142 w 1869"/>
                    <a:gd name="T45" fmla="*/ 1759 h 1934"/>
                    <a:gd name="T46" fmla="*/ 142 w 1869"/>
                    <a:gd name="T47" fmla="*/ 1759 h 1934"/>
                    <a:gd name="T48" fmla="*/ 230 w 1869"/>
                    <a:gd name="T49" fmla="*/ 1934 h 1934"/>
                    <a:gd name="T50" fmla="*/ 306 w 1869"/>
                    <a:gd name="T51" fmla="*/ 1902 h 1934"/>
                    <a:gd name="T52" fmla="*/ 383 w 1869"/>
                    <a:gd name="T53" fmla="*/ 1792 h 1934"/>
                    <a:gd name="T54" fmla="*/ 470 w 1869"/>
                    <a:gd name="T55" fmla="*/ 1759 h 1934"/>
                    <a:gd name="T56" fmla="*/ 470 w 1869"/>
                    <a:gd name="T57" fmla="*/ 1759 h 1934"/>
                    <a:gd name="T58" fmla="*/ 546 w 1869"/>
                    <a:gd name="T59" fmla="*/ 1934 h 1934"/>
                    <a:gd name="T60" fmla="*/ 623 w 1869"/>
                    <a:gd name="T61" fmla="*/ 1902 h 1934"/>
                    <a:gd name="T62" fmla="*/ 710 w 1869"/>
                    <a:gd name="T63" fmla="*/ 1792 h 1934"/>
                    <a:gd name="T64" fmla="*/ 787 w 1869"/>
                    <a:gd name="T65" fmla="*/ 1759 h 1934"/>
                    <a:gd name="T66" fmla="*/ 787 w 1869"/>
                    <a:gd name="T67" fmla="*/ 1759 h 1934"/>
                    <a:gd name="T68" fmla="*/ 863 w 1869"/>
                    <a:gd name="T69" fmla="*/ 1934 h 1934"/>
                    <a:gd name="T70" fmla="*/ 940 w 1869"/>
                    <a:gd name="T71" fmla="*/ 1902 h 1934"/>
                    <a:gd name="T72" fmla="*/ 1027 w 1869"/>
                    <a:gd name="T73" fmla="*/ 1792 h 1934"/>
                    <a:gd name="T74" fmla="*/ 1093 w 1869"/>
                    <a:gd name="T75" fmla="*/ 1759 h 1934"/>
                    <a:gd name="T76" fmla="*/ 1093 w 1869"/>
                    <a:gd name="T77" fmla="*/ 1759 h 1934"/>
                    <a:gd name="T78" fmla="*/ 1169 w 1869"/>
                    <a:gd name="T79" fmla="*/ 1934 h 1934"/>
                    <a:gd name="T80" fmla="*/ 1246 w 1869"/>
                    <a:gd name="T81" fmla="*/ 1902 h 1934"/>
                    <a:gd name="T82" fmla="*/ 1333 w 1869"/>
                    <a:gd name="T83" fmla="*/ 1792 h 1934"/>
                    <a:gd name="T84" fmla="*/ 1410 w 1869"/>
                    <a:gd name="T85" fmla="*/ 1759 h 1934"/>
                    <a:gd name="T86" fmla="*/ 1410 w 1869"/>
                    <a:gd name="T87" fmla="*/ 1759 h 1934"/>
                    <a:gd name="T88" fmla="*/ 1486 w 1869"/>
                    <a:gd name="T89" fmla="*/ 1934 h 1934"/>
                    <a:gd name="T90" fmla="*/ 1563 w 1869"/>
                    <a:gd name="T91" fmla="*/ 1902 h 1934"/>
                    <a:gd name="T92" fmla="*/ 1650 w 1869"/>
                    <a:gd name="T93" fmla="*/ 1792 h 1934"/>
                    <a:gd name="T94" fmla="*/ 1727 w 1869"/>
                    <a:gd name="T95" fmla="*/ 1759 h 1934"/>
                    <a:gd name="T96" fmla="*/ 1727 w 1869"/>
                    <a:gd name="T97" fmla="*/ 1759 h 1934"/>
                    <a:gd name="T98" fmla="*/ 1803 w 1869"/>
                    <a:gd name="T99" fmla="*/ 1934 h 1934"/>
                    <a:gd name="T100" fmla="*/ 470 w 1869"/>
                    <a:gd name="T101" fmla="*/ 0 h 1934"/>
                    <a:gd name="T102" fmla="*/ 590 w 1869"/>
                    <a:gd name="T103" fmla="*/ 0 h 1934"/>
                    <a:gd name="T104" fmla="*/ 590 w 1869"/>
                    <a:gd name="T105" fmla="*/ 0 h 1934"/>
                    <a:gd name="T106" fmla="*/ 579 w 1869"/>
                    <a:gd name="T107" fmla="*/ 885 h 1934"/>
                    <a:gd name="T108" fmla="*/ 1093 w 1869"/>
                    <a:gd name="T109" fmla="*/ 382 h 1934"/>
                    <a:gd name="T110" fmla="*/ 1836 w 1869"/>
                    <a:gd name="T111" fmla="*/ 0 h 1934"/>
                    <a:gd name="T112" fmla="*/ 1683 w 1869"/>
                    <a:gd name="T113" fmla="*/ 481 h 1934"/>
                    <a:gd name="T114" fmla="*/ 1683 w 1869"/>
                    <a:gd name="T115" fmla="*/ 48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69" h="1934">
                      <a:moveTo>
                        <a:pt x="0" y="1759"/>
                      </a:moveTo>
                      <a:lnTo>
                        <a:pt x="306" y="1759"/>
                      </a:lnTo>
                      <a:lnTo>
                        <a:pt x="1476" y="1759"/>
                      </a:lnTo>
                      <a:lnTo>
                        <a:pt x="1869" y="1759"/>
                      </a:lnTo>
                      <a:lnTo>
                        <a:pt x="0" y="1759"/>
                      </a:lnTo>
                      <a:close/>
                      <a:moveTo>
                        <a:pt x="33" y="87"/>
                      </a:moveTo>
                      <a:lnTo>
                        <a:pt x="98" y="87"/>
                      </a:lnTo>
                      <a:lnTo>
                        <a:pt x="372" y="87"/>
                      </a:lnTo>
                      <a:lnTo>
                        <a:pt x="470" y="87"/>
                      </a:lnTo>
                      <a:lnTo>
                        <a:pt x="33" y="87"/>
                      </a:lnTo>
                      <a:lnTo>
                        <a:pt x="33" y="186"/>
                      </a:lnTo>
                      <a:lnTo>
                        <a:pt x="98" y="186"/>
                      </a:lnTo>
                      <a:lnTo>
                        <a:pt x="372" y="186"/>
                      </a:lnTo>
                      <a:lnTo>
                        <a:pt x="470" y="186"/>
                      </a:lnTo>
                      <a:lnTo>
                        <a:pt x="33" y="186"/>
                      </a:lnTo>
                      <a:lnTo>
                        <a:pt x="33" y="284"/>
                      </a:lnTo>
                      <a:lnTo>
                        <a:pt x="98" y="284"/>
                      </a:lnTo>
                      <a:lnTo>
                        <a:pt x="372" y="284"/>
                      </a:lnTo>
                      <a:lnTo>
                        <a:pt x="470" y="284"/>
                      </a:lnTo>
                      <a:lnTo>
                        <a:pt x="33" y="284"/>
                      </a:lnTo>
                      <a:lnTo>
                        <a:pt x="33" y="382"/>
                      </a:lnTo>
                      <a:lnTo>
                        <a:pt x="98" y="382"/>
                      </a:lnTo>
                      <a:lnTo>
                        <a:pt x="372" y="382"/>
                      </a:lnTo>
                      <a:lnTo>
                        <a:pt x="470" y="382"/>
                      </a:lnTo>
                      <a:lnTo>
                        <a:pt x="33" y="382"/>
                      </a:lnTo>
                      <a:lnTo>
                        <a:pt x="33" y="481"/>
                      </a:lnTo>
                      <a:lnTo>
                        <a:pt x="98" y="481"/>
                      </a:lnTo>
                      <a:lnTo>
                        <a:pt x="372" y="481"/>
                      </a:lnTo>
                      <a:lnTo>
                        <a:pt x="470" y="481"/>
                      </a:lnTo>
                      <a:lnTo>
                        <a:pt x="33" y="481"/>
                      </a:lnTo>
                      <a:lnTo>
                        <a:pt x="33" y="579"/>
                      </a:lnTo>
                      <a:lnTo>
                        <a:pt x="98" y="579"/>
                      </a:lnTo>
                      <a:lnTo>
                        <a:pt x="372" y="579"/>
                      </a:lnTo>
                      <a:lnTo>
                        <a:pt x="470" y="579"/>
                      </a:lnTo>
                      <a:lnTo>
                        <a:pt x="33" y="579"/>
                      </a:lnTo>
                      <a:lnTo>
                        <a:pt x="33" y="677"/>
                      </a:lnTo>
                      <a:lnTo>
                        <a:pt x="98" y="677"/>
                      </a:lnTo>
                      <a:lnTo>
                        <a:pt x="372" y="677"/>
                      </a:lnTo>
                      <a:lnTo>
                        <a:pt x="470" y="677"/>
                      </a:lnTo>
                      <a:lnTo>
                        <a:pt x="33" y="677"/>
                      </a:lnTo>
                      <a:lnTo>
                        <a:pt x="33" y="776"/>
                      </a:lnTo>
                      <a:lnTo>
                        <a:pt x="98" y="776"/>
                      </a:lnTo>
                      <a:lnTo>
                        <a:pt x="372" y="776"/>
                      </a:lnTo>
                      <a:lnTo>
                        <a:pt x="470" y="776"/>
                      </a:lnTo>
                      <a:lnTo>
                        <a:pt x="33" y="776"/>
                      </a:lnTo>
                      <a:lnTo>
                        <a:pt x="33" y="874"/>
                      </a:lnTo>
                      <a:lnTo>
                        <a:pt x="98" y="874"/>
                      </a:lnTo>
                      <a:lnTo>
                        <a:pt x="372" y="874"/>
                      </a:lnTo>
                      <a:lnTo>
                        <a:pt x="470" y="874"/>
                      </a:lnTo>
                      <a:lnTo>
                        <a:pt x="33" y="874"/>
                      </a:lnTo>
                      <a:lnTo>
                        <a:pt x="33" y="973"/>
                      </a:lnTo>
                      <a:lnTo>
                        <a:pt x="98" y="973"/>
                      </a:lnTo>
                      <a:lnTo>
                        <a:pt x="372" y="973"/>
                      </a:lnTo>
                      <a:lnTo>
                        <a:pt x="470" y="973"/>
                      </a:lnTo>
                      <a:lnTo>
                        <a:pt x="33" y="973"/>
                      </a:lnTo>
                      <a:lnTo>
                        <a:pt x="33" y="1071"/>
                      </a:lnTo>
                      <a:lnTo>
                        <a:pt x="98" y="1071"/>
                      </a:lnTo>
                      <a:lnTo>
                        <a:pt x="372" y="1071"/>
                      </a:lnTo>
                      <a:lnTo>
                        <a:pt x="470" y="1071"/>
                      </a:lnTo>
                      <a:lnTo>
                        <a:pt x="33" y="1071"/>
                      </a:lnTo>
                      <a:lnTo>
                        <a:pt x="33" y="1169"/>
                      </a:lnTo>
                      <a:lnTo>
                        <a:pt x="98" y="1169"/>
                      </a:lnTo>
                      <a:lnTo>
                        <a:pt x="372" y="1169"/>
                      </a:lnTo>
                      <a:lnTo>
                        <a:pt x="470" y="1169"/>
                      </a:lnTo>
                      <a:lnTo>
                        <a:pt x="33" y="1169"/>
                      </a:lnTo>
                      <a:lnTo>
                        <a:pt x="33" y="1268"/>
                      </a:lnTo>
                      <a:lnTo>
                        <a:pt x="98" y="1268"/>
                      </a:lnTo>
                      <a:lnTo>
                        <a:pt x="372" y="1268"/>
                      </a:lnTo>
                      <a:lnTo>
                        <a:pt x="470" y="1268"/>
                      </a:lnTo>
                      <a:lnTo>
                        <a:pt x="33" y="1268"/>
                      </a:lnTo>
                      <a:lnTo>
                        <a:pt x="33" y="1366"/>
                      </a:lnTo>
                      <a:lnTo>
                        <a:pt x="98" y="1366"/>
                      </a:lnTo>
                      <a:lnTo>
                        <a:pt x="372" y="1366"/>
                      </a:lnTo>
                      <a:lnTo>
                        <a:pt x="470" y="1366"/>
                      </a:lnTo>
                      <a:lnTo>
                        <a:pt x="33" y="1366"/>
                      </a:lnTo>
                      <a:lnTo>
                        <a:pt x="33" y="1464"/>
                      </a:lnTo>
                      <a:lnTo>
                        <a:pt x="98" y="1464"/>
                      </a:lnTo>
                      <a:lnTo>
                        <a:pt x="372" y="1464"/>
                      </a:lnTo>
                      <a:lnTo>
                        <a:pt x="470" y="1464"/>
                      </a:lnTo>
                      <a:lnTo>
                        <a:pt x="33" y="1464"/>
                      </a:lnTo>
                      <a:lnTo>
                        <a:pt x="33" y="1563"/>
                      </a:lnTo>
                      <a:lnTo>
                        <a:pt x="98" y="1563"/>
                      </a:lnTo>
                      <a:lnTo>
                        <a:pt x="372" y="1563"/>
                      </a:lnTo>
                      <a:lnTo>
                        <a:pt x="470" y="1563"/>
                      </a:lnTo>
                      <a:lnTo>
                        <a:pt x="33" y="1563"/>
                      </a:lnTo>
                      <a:lnTo>
                        <a:pt x="33" y="87"/>
                      </a:lnTo>
                      <a:close/>
                      <a:moveTo>
                        <a:pt x="87" y="1759"/>
                      </a:moveTo>
                      <a:lnTo>
                        <a:pt x="87" y="1792"/>
                      </a:lnTo>
                      <a:lnTo>
                        <a:pt x="87" y="1902"/>
                      </a:lnTo>
                      <a:lnTo>
                        <a:pt x="87" y="1934"/>
                      </a:lnTo>
                      <a:lnTo>
                        <a:pt x="87" y="1759"/>
                      </a:lnTo>
                      <a:lnTo>
                        <a:pt x="142" y="1759"/>
                      </a:lnTo>
                      <a:lnTo>
                        <a:pt x="142" y="1792"/>
                      </a:lnTo>
                      <a:lnTo>
                        <a:pt x="142" y="1902"/>
                      </a:lnTo>
                      <a:lnTo>
                        <a:pt x="142" y="1934"/>
                      </a:lnTo>
                      <a:lnTo>
                        <a:pt x="142" y="1759"/>
                      </a:lnTo>
                      <a:lnTo>
                        <a:pt x="230" y="1759"/>
                      </a:lnTo>
                      <a:lnTo>
                        <a:pt x="230" y="1792"/>
                      </a:lnTo>
                      <a:lnTo>
                        <a:pt x="230" y="1902"/>
                      </a:lnTo>
                      <a:lnTo>
                        <a:pt x="230" y="1934"/>
                      </a:lnTo>
                      <a:lnTo>
                        <a:pt x="230" y="1759"/>
                      </a:lnTo>
                      <a:lnTo>
                        <a:pt x="306" y="1759"/>
                      </a:lnTo>
                      <a:lnTo>
                        <a:pt x="306" y="1792"/>
                      </a:lnTo>
                      <a:lnTo>
                        <a:pt x="306" y="1902"/>
                      </a:lnTo>
                      <a:lnTo>
                        <a:pt x="306" y="1934"/>
                      </a:lnTo>
                      <a:lnTo>
                        <a:pt x="306" y="1759"/>
                      </a:lnTo>
                      <a:lnTo>
                        <a:pt x="383" y="1759"/>
                      </a:lnTo>
                      <a:lnTo>
                        <a:pt x="383" y="1792"/>
                      </a:lnTo>
                      <a:lnTo>
                        <a:pt x="383" y="1902"/>
                      </a:lnTo>
                      <a:lnTo>
                        <a:pt x="383" y="1934"/>
                      </a:lnTo>
                      <a:lnTo>
                        <a:pt x="383" y="1759"/>
                      </a:lnTo>
                      <a:lnTo>
                        <a:pt x="470" y="1759"/>
                      </a:lnTo>
                      <a:lnTo>
                        <a:pt x="470" y="1792"/>
                      </a:lnTo>
                      <a:lnTo>
                        <a:pt x="470" y="1902"/>
                      </a:lnTo>
                      <a:lnTo>
                        <a:pt x="470" y="1934"/>
                      </a:lnTo>
                      <a:lnTo>
                        <a:pt x="470" y="1759"/>
                      </a:lnTo>
                      <a:lnTo>
                        <a:pt x="546" y="1759"/>
                      </a:lnTo>
                      <a:lnTo>
                        <a:pt x="546" y="1792"/>
                      </a:lnTo>
                      <a:lnTo>
                        <a:pt x="546" y="1902"/>
                      </a:lnTo>
                      <a:lnTo>
                        <a:pt x="546" y="1934"/>
                      </a:lnTo>
                      <a:lnTo>
                        <a:pt x="546" y="1759"/>
                      </a:lnTo>
                      <a:lnTo>
                        <a:pt x="623" y="1759"/>
                      </a:lnTo>
                      <a:lnTo>
                        <a:pt x="623" y="1792"/>
                      </a:lnTo>
                      <a:lnTo>
                        <a:pt x="623" y="1902"/>
                      </a:lnTo>
                      <a:lnTo>
                        <a:pt x="623" y="1934"/>
                      </a:lnTo>
                      <a:lnTo>
                        <a:pt x="623" y="1759"/>
                      </a:lnTo>
                      <a:lnTo>
                        <a:pt x="710" y="1759"/>
                      </a:lnTo>
                      <a:lnTo>
                        <a:pt x="710" y="1792"/>
                      </a:lnTo>
                      <a:lnTo>
                        <a:pt x="710" y="1902"/>
                      </a:lnTo>
                      <a:lnTo>
                        <a:pt x="710" y="1934"/>
                      </a:lnTo>
                      <a:lnTo>
                        <a:pt x="710" y="1759"/>
                      </a:lnTo>
                      <a:lnTo>
                        <a:pt x="787" y="1759"/>
                      </a:lnTo>
                      <a:lnTo>
                        <a:pt x="787" y="1792"/>
                      </a:lnTo>
                      <a:lnTo>
                        <a:pt x="787" y="1902"/>
                      </a:lnTo>
                      <a:lnTo>
                        <a:pt x="787" y="1934"/>
                      </a:lnTo>
                      <a:lnTo>
                        <a:pt x="787" y="1759"/>
                      </a:lnTo>
                      <a:lnTo>
                        <a:pt x="863" y="1759"/>
                      </a:lnTo>
                      <a:lnTo>
                        <a:pt x="863" y="1792"/>
                      </a:lnTo>
                      <a:lnTo>
                        <a:pt x="863" y="1902"/>
                      </a:lnTo>
                      <a:lnTo>
                        <a:pt x="863" y="1934"/>
                      </a:lnTo>
                      <a:lnTo>
                        <a:pt x="863" y="1759"/>
                      </a:lnTo>
                      <a:lnTo>
                        <a:pt x="940" y="1759"/>
                      </a:lnTo>
                      <a:lnTo>
                        <a:pt x="940" y="1792"/>
                      </a:lnTo>
                      <a:lnTo>
                        <a:pt x="940" y="1902"/>
                      </a:lnTo>
                      <a:lnTo>
                        <a:pt x="940" y="1934"/>
                      </a:lnTo>
                      <a:lnTo>
                        <a:pt x="940" y="1759"/>
                      </a:lnTo>
                      <a:lnTo>
                        <a:pt x="1027" y="1759"/>
                      </a:lnTo>
                      <a:lnTo>
                        <a:pt x="1027" y="1792"/>
                      </a:lnTo>
                      <a:lnTo>
                        <a:pt x="1027" y="1902"/>
                      </a:lnTo>
                      <a:lnTo>
                        <a:pt x="1027" y="1934"/>
                      </a:lnTo>
                      <a:lnTo>
                        <a:pt x="1027" y="1759"/>
                      </a:lnTo>
                      <a:lnTo>
                        <a:pt x="1093" y="1759"/>
                      </a:lnTo>
                      <a:lnTo>
                        <a:pt x="1093" y="1792"/>
                      </a:lnTo>
                      <a:lnTo>
                        <a:pt x="1093" y="1902"/>
                      </a:lnTo>
                      <a:lnTo>
                        <a:pt x="1093" y="1934"/>
                      </a:lnTo>
                      <a:lnTo>
                        <a:pt x="1093" y="1759"/>
                      </a:lnTo>
                      <a:lnTo>
                        <a:pt x="1169" y="1759"/>
                      </a:lnTo>
                      <a:lnTo>
                        <a:pt x="1169" y="1792"/>
                      </a:lnTo>
                      <a:lnTo>
                        <a:pt x="1169" y="1902"/>
                      </a:lnTo>
                      <a:lnTo>
                        <a:pt x="1169" y="1934"/>
                      </a:lnTo>
                      <a:lnTo>
                        <a:pt x="1169" y="1759"/>
                      </a:lnTo>
                      <a:lnTo>
                        <a:pt x="1246" y="1759"/>
                      </a:lnTo>
                      <a:lnTo>
                        <a:pt x="1246" y="1792"/>
                      </a:lnTo>
                      <a:lnTo>
                        <a:pt x="1246" y="1902"/>
                      </a:lnTo>
                      <a:lnTo>
                        <a:pt x="1246" y="1934"/>
                      </a:lnTo>
                      <a:lnTo>
                        <a:pt x="1246" y="1759"/>
                      </a:lnTo>
                      <a:lnTo>
                        <a:pt x="1333" y="1759"/>
                      </a:lnTo>
                      <a:lnTo>
                        <a:pt x="1333" y="1792"/>
                      </a:lnTo>
                      <a:lnTo>
                        <a:pt x="1333" y="1902"/>
                      </a:lnTo>
                      <a:lnTo>
                        <a:pt x="1333" y="1934"/>
                      </a:lnTo>
                      <a:lnTo>
                        <a:pt x="1333" y="1759"/>
                      </a:lnTo>
                      <a:lnTo>
                        <a:pt x="1410" y="1759"/>
                      </a:lnTo>
                      <a:lnTo>
                        <a:pt x="1410" y="1792"/>
                      </a:lnTo>
                      <a:lnTo>
                        <a:pt x="1410" y="1902"/>
                      </a:lnTo>
                      <a:lnTo>
                        <a:pt x="1410" y="1934"/>
                      </a:lnTo>
                      <a:lnTo>
                        <a:pt x="1410" y="1759"/>
                      </a:lnTo>
                      <a:lnTo>
                        <a:pt x="1486" y="1759"/>
                      </a:lnTo>
                      <a:lnTo>
                        <a:pt x="1486" y="1792"/>
                      </a:lnTo>
                      <a:lnTo>
                        <a:pt x="1486" y="1902"/>
                      </a:lnTo>
                      <a:lnTo>
                        <a:pt x="1486" y="1934"/>
                      </a:lnTo>
                      <a:lnTo>
                        <a:pt x="1486" y="1759"/>
                      </a:lnTo>
                      <a:lnTo>
                        <a:pt x="1563" y="1759"/>
                      </a:lnTo>
                      <a:lnTo>
                        <a:pt x="1563" y="1792"/>
                      </a:lnTo>
                      <a:lnTo>
                        <a:pt x="1563" y="1902"/>
                      </a:lnTo>
                      <a:lnTo>
                        <a:pt x="1563" y="1934"/>
                      </a:lnTo>
                      <a:lnTo>
                        <a:pt x="1563" y="1759"/>
                      </a:lnTo>
                      <a:lnTo>
                        <a:pt x="1650" y="1759"/>
                      </a:lnTo>
                      <a:lnTo>
                        <a:pt x="1650" y="1792"/>
                      </a:lnTo>
                      <a:lnTo>
                        <a:pt x="1650" y="1902"/>
                      </a:lnTo>
                      <a:lnTo>
                        <a:pt x="1650" y="1934"/>
                      </a:lnTo>
                      <a:lnTo>
                        <a:pt x="1650" y="1759"/>
                      </a:lnTo>
                      <a:lnTo>
                        <a:pt x="1727" y="1759"/>
                      </a:lnTo>
                      <a:lnTo>
                        <a:pt x="1727" y="1792"/>
                      </a:lnTo>
                      <a:lnTo>
                        <a:pt x="1727" y="1902"/>
                      </a:lnTo>
                      <a:lnTo>
                        <a:pt x="1727" y="1934"/>
                      </a:lnTo>
                      <a:lnTo>
                        <a:pt x="1727" y="1759"/>
                      </a:lnTo>
                      <a:lnTo>
                        <a:pt x="1803" y="1759"/>
                      </a:lnTo>
                      <a:lnTo>
                        <a:pt x="1803" y="1792"/>
                      </a:lnTo>
                      <a:lnTo>
                        <a:pt x="1803" y="1902"/>
                      </a:lnTo>
                      <a:lnTo>
                        <a:pt x="1803" y="1934"/>
                      </a:lnTo>
                      <a:lnTo>
                        <a:pt x="1803" y="1759"/>
                      </a:lnTo>
                      <a:lnTo>
                        <a:pt x="87" y="1759"/>
                      </a:lnTo>
                      <a:close/>
                      <a:moveTo>
                        <a:pt x="33" y="0"/>
                      </a:moveTo>
                      <a:lnTo>
                        <a:pt x="470" y="0"/>
                      </a:lnTo>
                      <a:lnTo>
                        <a:pt x="470" y="1639"/>
                      </a:lnTo>
                      <a:lnTo>
                        <a:pt x="33" y="1639"/>
                      </a:lnTo>
                      <a:lnTo>
                        <a:pt x="33" y="0"/>
                      </a:lnTo>
                      <a:close/>
                      <a:moveTo>
                        <a:pt x="590" y="0"/>
                      </a:moveTo>
                      <a:lnTo>
                        <a:pt x="656" y="0"/>
                      </a:lnTo>
                      <a:lnTo>
                        <a:pt x="656" y="656"/>
                      </a:lnTo>
                      <a:lnTo>
                        <a:pt x="590" y="656"/>
                      </a:lnTo>
                      <a:lnTo>
                        <a:pt x="590" y="0"/>
                      </a:lnTo>
                      <a:close/>
                      <a:moveTo>
                        <a:pt x="579" y="809"/>
                      </a:moveTo>
                      <a:lnTo>
                        <a:pt x="678" y="809"/>
                      </a:lnTo>
                      <a:lnTo>
                        <a:pt x="678" y="885"/>
                      </a:lnTo>
                      <a:lnTo>
                        <a:pt x="579" y="885"/>
                      </a:lnTo>
                      <a:lnTo>
                        <a:pt x="579" y="809"/>
                      </a:lnTo>
                      <a:close/>
                      <a:moveTo>
                        <a:pt x="754" y="0"/>
                      </a:moveTo>
                      <a:lnTo>
                        <a:pt x="1093" y="0"/>
                      </a:lnTo>
                      <a:lnTo>
                        <a:pt x="1093" y="382"/>
                      </a:lnTo>
                      <a:lnTo>
                        <a:pt x="754" y="382"/>
                      </a:lnTo>
                      <a:lnTo>
                        <a:pt x="754" y="0"/>
                      </a:lnTo>
                      <a:close/>
                      <a:moveTo>
                        <a:pt x="1202" y="0"/>
                      </a:moveTo>
                      <a:lnTo>
                        <a:pt x="1836" y="0"/>
                      </a:lnTo>
                      <a:lnTo>
                        <a:pt x="1836" y="382"/>
                      </a:lnTo>
                      <a:lnTo>
                        <a:pt x="1202" y="382"/>
                      </a:lnTo>
                      <a:lnTo>
                        <a:pt x="1202" y="0"/>
                      </a:lnTo>
                      <a:close/>
                      <a:moveTo>
                        <a:pt x="1683" y="481"/>
                      </a:moveTo>
                      <a:lnTo>
                        <a:pt x="1858" y="481"/>
                      </a:lnTo>
                      <a:lnTo>
                        <a:pt x="1858" y="907"/>
                      </a:lnTo>
                      <a:lnTo>
                        <a:pt x="1683" y="907"/>
                      </a:lnTo>
                      <a:lnTo>
                        <a:pt x="1683" y="481"/>
                      </a:lnTo>
                      <a:close/>
                    </a:path>
                  </a:pathLst>
                </a:custGeom>
                <a:solidFill>
                  <a:srgbClr val="FFFFFF"/>
                </a:solidFill>
                <a:ln w="12700"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57" name="Freeform 305"/>
                <p:cNvSpPr>
                  <a:spLocks/>
                </p:cNvSpPr>
                <p:nvPr/>
              </p:nvSpPr>
              <p:spPr bwMode="auto">
                <a:xfrm>
                  <a:off x="2202" y="7720"/>
                  <a:ext cx="2076" cy="2076"/>
                </a:xfrm>
                <a:custGeom>
                  <a:avLst/>
                  <a:gdLst>
                    <a:gd name="T0" fmla="*/ 2076 w 2076"/>
                    <a:gd name="T1" fmla="*/ 1049 h 2076"/>
                    <a:gd name="T2" fmla="*/ 2076 w 2076"/>
                    <a:gd name="T3" fmla="*/ 0 h 2076"/>
                    <a:gd name="T4" fmla="*/ 1027 w 2076"/>
                    <a:gd name="T5" fmla="*/ 0 h 2076"/>
                    <a:gd name="T6" fmla="*/ 0 w 2076"/>
                    <a:gd name="T7" fmla="*/ 0 h 2076"/>
                    <a:gd name="T8" fmla="*/ 0 w 2076"/>
                    <a:gd name="T9" fmla="*/ 1049 h 2076"/>
                    <a:gd name="T10" fmla="*/ 0 w 2076"/>
                    <a:gd name="T11" fmla="*/ 1901 h 2076"/>
                    <a:gd name="T12" fmla="*/ 109 w 2076"/>
                    <a:gd name="T13" fmla="*/ 1901 h 2076"/>
                    <a:gd name="T14" fmla="*/ 109 w 2076"/>
                    <a:gd name="T15" fmla="*/ 2076 h 2076"/>
                    <a:gd name="T16" fmla="*/ 1038 w 2076"/>
                    <a:gd name="T17" fmla="*/ 2076 h 2076"/>
                    <a:gd name="T18" fmla="*/ 1978 w 2076"/>
                    <a:gd name="T19" fmla="*/ 2076 h 2076"/>
                    <a:gd name="T20" fmla="*/ 1978 w 2076"/>
                    <a:gd name="T21" fmla="*/ 1901 h 2076"/>
                    <a:gd name="T22" fmla="*/ 2076 w 2076"/>
                    <a:gd name="T23" fmla="*/ 1901 h 2076"/>
                    <a:gd name="T24" fmla="*/ 2076 w 2076"/>
                    <a:gd name="T25" fmla="*/ 1049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6" h="2076">
                      <a:moveTo>
                        <a:pt x="2076" y="1049"/>
                      </a:moveTo>
                      <a:lnTo>
                        <a:pt x="2076" y="0"/>
                      </a:lnTo>
                      <a:lnTo>
                        <a:pt x="1027" y="0"/>
                      </a:lnTo>
                      <a:lnTo>
                        <a:pt x="0" y="0"/>
                      </a:lnTo>
                      <a:lnTo>
                        <a:pt x="0" y="1049"/>
                      </a:lnTo>
                      <a:lnTo>
                        <a:pt x="0" y="1901"/>
                      </a:lnTo>
                      <a:lnTo>
                        <a:pt x="109" y="1901"/>
                      </a:lnTo>
                      <a:lnTo>
                        <a:pt x="109" y="2076"/>
                      </a:lnTo>
                      <a:lnTo>
                        <a:pt x="1038" y="2076"/>
                      </a:lnTo>
                      <a:lnTo>
                        <a:pt x="1978" y="2076"/>
                      </a:lnTo>
                      <a:lnTo>
                        <a:pt x="1978" y="1901"/>
                      </a:lnTo>
                      <a:lnTo>
                        <a:pt x="2076" y="1901"/>
                      </a:lnTo>
                      <a:lnTo>
                        <a:pt x="2076" y="1049"/>
                      </a:lnTo>
                      <a:close/>
                    </a:path>
                  </a:pathLst>
                </a:custGeom>
                <a:solidFill>
                  <a:srgbClr val="CCFFCC"/>
                </a:solidFill>
                <a:ln w="19050" cmpd="sng">
                  <a:solidFill>
                    <a:schemeClr val="accent2"/>
                  </a:solidFill>
                  <a:prstDash val="solid"/>
                  <a:round/>
                  <a:headEnd/>
                  <a:tailEnd/>
                </a:ln>
                <a:effectLst>
                  <a:outerShdw dist="35921" dir="2700000" algn="ctr" rotWithShape="0">
                    <a:srgbClr val="FF9933"/>
                  </a:outerShdw>
                </a:effectLst>
              </p:spPr>
              <p:txBody>
                <a:bodyPr/>
                <a:lstStyle/>
                <a:p>
                  <a:endParaRPr lang="ru-RU"/>
                </a:p>
              </p:txBody>
            </p:sp>
            <p:sp>
              <p:nvSpPr>
                <p:cNvPr id="1227058" name="Freeform 306"/>
                <p:cNvSpPr>
                  <a:spLocks/>
                </p:cNvSpPr>
                <p:nvPr/>
              </p:nvSpPr>
              <p:spPr bwMode="auto">
                <a:xfrm>
                  <a:off x="2311" y="9621"/>
                  <a:ext cx="1869" cy="1"/>
                </a:xfrm>
                <a:custGeom>
                  <a:avLst/>
                  <a:gdLst>
                    <a:gd name="T0" fmla="*/ 0 w 1869"/>
                    <a:gd name="T1" fmla="*/ 306 w 1869"/>
                    <a:gd name="T2" fmla="*/ 1476 w 1869"/>
                    <a:gd name="T3" fmla="*/ 1869 w 1869"/>
                    <a:gd name="T4" fmla="*/ 0 w 1869"/>
                  </a:gdLst>
                  <a:ahLst/>
                  <a:cxnLst>
                    <a:cxn ang="0">
                      <a:pos x="T0" y="0"/>
                    </a:cxn>
                    <a:cxn ang="0">
                      <a:pos x="T1" y="0"/>
                    </a:cxn>
                    <a:cxn ang="0">
                      <a:pos x="T2" y="0"/>
                    </a:cxn>
                    <a:cxn ang="0">
                      <a:pos x="T3" y="0"/>
                    </a:cxn>
                    <a:cxn ang="0">
                      <a:pos x="T4" y="0"/>
                    </a:cxn>
                  </a:cxnLst>
                  <a:rect l="0" t="0" r="r" b="b"/>
                  <a:pathLst>
                    <a:path w="1869">
                      <a:moveTo>
                        <a:pt x="0" y="0"/>
                      </a:moveTo>
                      <a:lnTo>
                        <a:pt x="306" y="0"/>
                      </a:lnTo>
                      <a:lnTo>
                        <a:pt x="1476" y="0"/>
                      </a:lnTo>
                      <a:lnTo>
                        <a:pt x="1869" y="0"/>
                      </a:lnTo>
                      <a:lnTo>
                        <a:pt x="0" y="0"/>
                      </a:lnTo>
                    </a:path>
                  </a:pathLst>
                </a:custGeom>
                <a:solidFill>
                  <a:srgbClr val="FFFFFF"/>
                </a:solidFill>
                <a:ln w="19050"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59" name="Freeform 307"/>
                <p:cNvSpPr>
                  <a:spLocks/>
                </p:cNvSpPr>
                <p:nvPr/>
              </p:nvSpPr>
              <p:spPr bwMode="auto">
                <a:xfrm>
                  <a:off x="2344" y="7949"/>
                  <a:ext cx="437" cy="1476"/>
                </a:xfrm>
                <a:custGeom>
                  <a:avLst/>
                  <a:gdLst>
                    <a:gd name="T0" fmla="*/ 65 w 437"/>
                    <a:gd name="T1" fmla="*/ 0 h 1476"/>
                    <a:gd name="T2" fmla="*/ 437 w 437"/>
                    <a:gd name="T3" fmla="*/ 0 h 1476"/>
                    <a:gd name="T4" fmla="*/ 0 w 437"/>
                    <a:gd name="T5" fmla="*/ 99 h 1476"/>
                    <a:gd name="T6" fmla="*/ 339 w 437"/>
                    <a:gd name="T7" fmla="*/ 99 h 1476"/>
                    <a:gd name="T8" fmla="*/ 0 w 437"/>
                    <a:gd name="T9" fmla="*/ 99 h 1476"/>
                    <a:gd name="T10" fmla="*/ 65 w 437"/>
                    <a:gd name="T11" fmla="*/ 197 h 1476"/>
                    <a:gd name="T12" fmla="*/ 437 w 437"/>
                    <a:gd name="T13" fmla="*/ 197 h 1476"/>
                    <a:gd name="T14" fmla="*/ 0 w 437"/>
                    <a:gd name="T15" fmla="*/ 295 h 1476"/>
                    <a:gd name="T16" fmla="*/ 339 w 437"/>
                    <a:gd name="T17" fmla="*/ 295 h 1476"/>
                    <a:gd name="T18" fmla="*/ 0 w 437"/>
                    <a:gd name="T19" fmla="*/ 295 h 1476"/>
                    <a:gd name="T20" fmla="*/ 65 w 437"/>
                    <a:gd name="T21" fmla="*/ 394 h 1476"/>
                    <a:gd name="T22" fmla="*/ 437 w 437"/>
                    <a:gd name="T23" fmla="*/ 394 h 1476"/>
                    <a:gd name="T24" fmla="*/ 0 w 437"/>
                    <a:gd name="T25" fmla="*/ 492 h 1476"/>
                    <a:gd name="T26" fmla="*/ 339 w 437"/>
                    <a:gd name="T27" fmla="*/ 492 h 1476"/>
                    <a:gd name="T28" fmla="*/ 0 w 437"/>
                    <a:gd name="T29" fmla="*/ 492 h 1476"/>
                    <a:gd name="T30" fmla="*/ 65 w 437"/>
                    <a:gd name="T31" fmla="*/ 590 h 1476"/>
                    <a:gd name="T32" fmla="*/ 437 w 437"/>
                    <a:gd name="T33" fmla="*/ 590 h 1476"/>
                    <a:gd name="T34" fmla="*/ 0 w 437"/>
                    <a:gd name="T35" fmla="*/ 689 h 1476"/>
                    <a:gd name="T36" fmla="*/ 339 w 437"/>
                    <a:gd name="T37" fmla="*/ 689 h 1476"/>
                    <a:gd name="T38" fmla="*/ 0 w 437"/>
                    <a:gd name="T39" fmla="*/ 689 h 1476"/>
                    <a:gd name="T40" fmla="*/ 65 w 437"/>
                    <a:gd name="T41" fmla="*/ 787 h 1476"/>
                    <a:gd name="T42" fmla="*/ 437 w 437"/>
                    <a:gd name="T43" fmla="*/ 787 h 1476"/>
                    <a:gd name="T44" fmla="*/ 0 w 437"/>
                    <a:gd name="T45" fmla="*/ 886 h 1476"/>
                    <a:gd name="T46" fmla="*/ 339 w 437"/>
                    <a:gd name="T47" fmla="*/ 886 h 1476"/>
                    <a:gd name="T48" fmla="*/ 0 w 437"/>
                    <a:gd name="T49" fmla="*/ 886 h 1476"/>
                    <a:gd name="T50" fmla="*/ 65 w 437"/>
                    <a:gd name="T51" fmla="*/ 984 h 1476"/>
                    <a:gd name="T52" fmla="*/ 437 w 437"/>
                    <a:gd name="T53" fmla="*/ 984 h 1476"/>
                    <a:gd name="T54" fmla="*/ 0 w 437"/>
                    <a:gd name="T55" fmla="*/ 1082 h 1476"/>
                    <a:gd name="T56" fmla="*/ 339 w 437"/>
                    <a:gd name="T57" fmla="*/ 1082 h 1476"/>
                    <a:gd name="T58" fmla="*/ 0 w 437"/>
                    <a:gd name="T59" fmla="*/ 1082 h 1476"/>
                    <a:gd name="T60" fmla="*/ 65 w 437"/>
                    <a:gd name="T61" fmla="*/ 1181 h 1476"/>
                    <a:gd name="T62" fmla="*/ 437 w 437"/>
                    <a:gd name="T63" fmla="*/ 1181 h 1476"/>
                    <a:gd name="T64" fmla="*/ 0 w 437"/>
                    <a:gd name="T65" fmla="*/ 1279 h 1476"/>
                    <a:gd name="T66" fmla="*/ 339 w 437"/>
                    <a:gd name="T67" fmla="*/ 1279 h 1476"/>
                    <a:gd name="T68" fmla="*/ 0 w 437"/>
                    <a:gd name="T69" fmla="*/ 1279 h 1476"/>
                    <a:gd name="T70" fmla="*/ 65 w 437"/>
                    <a:gd name="T71" fmla="*/ 1377 h 1476"/>
                    <a:gd name="T72" fmla="*/ 437 w 437"/>
                    <a:gd name="T73" fmla="*/ 1377 h 1476"/>
                    <a:gd name="T74" fmla="*/ 0 w 437"/>
                    <a:gd name="T75" fmla="*/ 1476 h 1476"/>
                    <a:gd name="T76" fmla="*/ 339 w 437"/>
                    <a:gd name="T77" fmla="*/ 1476 h 1476"/>
                    <a:gd name="T78" fmla="*/ 0 w 437"/>
                    <a:gd name="T79" fmla="*/ 1476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7" h="1476">
                      <a:moveTo>
                        <a:pt x="0" y="0"/>
                      </a:moveTo>
                      <a:lnTo>
                        <a:pt x="65" y="0"/>
                      </a:lnTo>
                      <a:lnTo>
                        <a:pt x="339" y="0"/>
                      </a:lnTo>
                      <a:lnTo>
                        <a:pt x="437" y="0"/>
                      </a:lnTo>
                      <a:lnTo>
                        <a:pt x="0" y="0"/>
                      </a:lnTo>
                      <a:lnTo>
                        <a:pt x="0" y="99"/>
                      </a:lnTo>
                      <a:lnTo>
                        <a:pt x="65" y="99"/>
                      </a:lnTo>
                      <a:lnTo>
                        <a:pt x="339" y="99"/>
                      </a:lnTo>
                      <a:lnTo>
                        <a:pt x="437" y="99"/>
                      </a:lnTo>
                      <a:lnTo>
                        <a:pt x="0" y="99"/>
                      </a:lnTo>
                      <a:lnTo>
                        <a:pt x="0" y="197"/>
                      </a:lnTo>
                      <a:lnTo>
                        <a:pt x="65" y="197"/>
                      </a:lnTo>
                      <a:lnTo>
                        <a:pt x="339" y="197"/>
                      </a:lnTo>
                      <a:lnTo>
                        <a:pt x="437" y="197"/>
                      </a:lnTo>
                      <a:lnTo>
                        <a:pt x="0" y="197"/>
                      </a:lnTo>
                      <a:lnTo>
                        <a:pt x="0" y="295"/>
                      </a:lnTo>
                      <a:lnTo>
                        <a:pt x="65" y="295"/>
                      </a:lnTo>
                      <a:lnTo>
                        <a:pt x="339" y="295"/>
                      </a:lnTo>
                      <a:lnTo>
                        <a:pt x="437" y="295"/>
                      </a:lnTo>
                      <a:lnTo>
                        <a:pt x="0" y="295"/>
                      </a:lnTo>
                      <a:lnTo>
                        <a:pt x="0" y="394"/>
                      </a:lnTo>
                      <a:lnTo>
                        <a:pt x="65" y="394"/>
                      </a:lnTo>
                      <a:lnTo>
                        <a:pt x="339" y="394"/>
                      </a:lnTo>
                      <a:lnTo>
                        <a:pt x="437" y="394"/>
                      </a:lnTo>
                      <a:lnTo>
                        <a:pt x="0" y="394"/>
                      </a:lnTo>
                      <a:lnTo>
                        <a:pt x="0" y="492"/>
                      </a:lnTo>
                      <a:lnTo>
                        <a:pt x="65" y="492"/>
                      </a:lnTo>
                      <a:lnTo>
                        <a:pt x="339" y="492"/>
                      </a:lnTo>
                      <a:lnTo>
                        <a:pt x="437" y="492"/>
                      </a:lnTo>
                      <a:lnTo>
                        <a:pt x="0" y="492"/>
                      </a:lnTo>
                      <a:lnTo>
                        <a:pt x="0" y="590"/>
                      </a:lnTo>
                      <a:lnTo>
                        <a:pt x="65" y="590"/>
                      </a:lnTo>
                      <a:lnTo>
                        <a:pt x="339" y="590"/>
                      </a:lnTo>
                      <a:lnTo>
                        <a:pt x="437" y="590"/>
                      </a:lnTo>
                      <a:lnTo>
                        <a:pt x="0" y="590"/>
                      </a:lnTo>
                      <a:lnTo>
                        <a:pt x="0" y="689"/>
                      </a:lnTo>
                      <a:lnTo>
                        <a:pt x="65" y="689"/>
                      </a:lnTo>
                      <a:lnTo>
                        <a:pt x="339" y="689"/>
                      </a:lnTo>
                      <a:lnTo>
                        <a:pt x="437" y="689"/>
                      </a:lnTo>
                      <a:lnTo>
                        <a:pt x="0" y="689"/>
                      </a:lnTo>
                      <a:lnTo>
                        <a:pt x="0" y="787"/>
                      </a:lnTo>
                      <a:lnTo>
                        <a:pt x="65" y="787"/>
                      </a:lnTo>
                      <a:lnTo>
                        <a:pt x="339" y="787"/>
                      </a:lnTo>
                      <a:lnTo>
                        <a:pt x="437" y="787"/>
                      </a:lnTo>
                      <a:lnTo>
                        <a:pt x="0" y="787"/>
                      </a:lnTo>
                      <a:lnTo>
                        <a:pt x="0" y="886"/>
                      </a:lnTo>
                      <a:lnTo>
                        <a:pt x="65" y="886"/>
                      </a:lnTo>
                      <a:lnTo>
                        <a:pt x="339" y="886"/>
                      </a:lnTo>
                      <a:lnTo>
                        <a:pt x="437" y="886"/>
                      </a:lnTo>
                      <a:lnTo>
                        <a:pt x="0" y="886"/>
                      </a:lnTo>
                      <a:lnTo>
                        <a:pt x="0" y="984"/>
                      </a:lnTo>
                      <a:lnTo>
                        <a:pt x="65" y="984"/>
                      </a:lnTo>
                      <a:lnTo>
                        <a:pt x="339" y="984"/>
                      </a:lnTo>
                      <a:lnTo>
                        <a:pt x="437" y="984"/>
                      </a:lnTo>
                      <a:lnTo>
                        <a:pt x="0" y="984"/>
                      </a:lnTo>
                      <a:lnTo>
                        <a:pt x="0" y="1082"/>
                      </a:lnTo>
                      <a:lnTo>
                        <a:pt x="65" y="1082"/>
                      </a:lnTo>
                      <a:lnTo>
                        <a:pt x="339" y="1082"/>
                      </a:lnTo>
                      <a:lnTo>
                        <a:pt x="437" y="1082"/>
                      </a:lnTo>
                      <a:lnTo>
                        <a:pt x="0" y="1082"/>
                      </a:lnTo>
                      <a:lnTo>
                        <a:pt x="0" y="1181"/>
                      </a:lnTo>
                      <a:lnTo>
                        <a:pt x="65" y="1181"/>
                      </a:lnTo>
                      <a:lnTo>
                        <a:pt x="339" y="1181"/>
                      </a:lnTo>
                      <a:lnTo>
                        <a:pt x="437" y="1181"/>
                      </a:lnTo>
                      <a:lnTo>
                        <a:pt x="0" y="1181"/>
                      </a:lnTo>
                      <a:lnTo>
                        <a:pt x="0" y="1279"/>
                      </a:lnTo>
                      <a:lnTo>
                        <a:pt x="65" y="1279"/>
                      </a:lnTo>
                      <a:lnTo>
                        <a:pt x="339" y="1279"/>
                      </a:lnTo>
                      <a:lnTo>
                        <a:pt x="437" y="1279"/>
                      </a:lnTo>
                      <a:lnTo>
                        <a:pt x="0" y="1279"/>
                      </a:lnTo>
                      <a:lnTo>
                        <a:pt x="0" y="1377"/>
                      </a:lnTo>
                      <a:lnTo>
                        <a:pt x="65" y="1377"/>
                      </a:lnTo>
                      <a:lnTo>
                        <a:pt x="339" y="1377"/>
                      </a:lnTo>
                      <a:lnTo>
                        <a:pt x="437" y="1377"/>
                      </a:lnTo>
                      <a:lnTo>
                        <a:pt x="0" y="1377"/>
                      </a:lnTo>
                      <a:lnTo>
                        <a:pt x="0" y="1476"/>
                      </a:lnTo>
                      <a:lnTo>
                        <a:pt x="65" y="1476"/>
                      </a:lnTo>
                      <a:lnTo>
                        <a:pt x="339" y="1476"/>
                      </a:lnTo>
                      <a:lnTo>
                        <a:pt x="437" y="1476"/>
                      </a:lnTo>
                      <a:lnTo>
                        <a:pt x="0" y="1476"/>
                      </a:lnTo>
                    </a:path>
                  </a:pathLst>
                </a:custGeom>
                <a:solidFill>
                  <a:srgbClr val="FFFFFF"/>
                </a:solidFill>
                <a:ln w="12700"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60" name="Freeform 308"/>
                <p:cNvSpPr>
                  <a:spLocks/>
                </p:cNvSpPr>
                <p:nvPr/>
              </p:nvSpPr>
              <p:spPr bwMode="auto">
                <a:xfrm>
                  <a:off x="2398" y="9621"/>
                  <a:ext cx="1716" cy="175"/>
                </a:xfrm>
                <a:custGeom>
                  <a:avLst/>
                  <a:gdLst>
                    <a:gd name="T0" fmla="*/ 0 w 1716"/>
                    <a:gd name="T1" fmla="*/ 33 h 175"/>
                    <a:gd name="T2" fmla="*/ 0 w 1716"/>
                    <a:gd name="T3" fmla="*/ 175 h 175"/>
                    <a:gd name="T4" fmla="*/ 55 w 1716"/>
                    <a:gd name="T5" fmla="*/ 0 h 175"/>
                    <a:gd name="T6" fmla="*/ 55 w 1716"/>
                    <a:gd name="T7" fmla="*/ 143 h 175"/>
                    <a:gd name="T8" fmla="*/ 55 w 1716"/>
                    <a:gd name="T9" fmla="*/ 0 h 175"/>
                    <a:gd name="T10" fmla="*/ 143 w 1716"/>
                    <a:gd name="T11" fmla="*/ 33 h 175"/>
                    <a:gd name="T12" fmla="*/ 143 w 1716"/>
                    <a:gd name="T13" fmla="*/ 175 h 175"/>
                    <a:gd name="T14" fmla="*/ 219 w 1716"/>
                    <a:gd name="T15" fmla="*/ 0 h 175"/>
                    <a:gd name="T16" fmla="*/ 219 w 1716"/>
                    <a:gd name="T17" fmla="*/ 143 h 175"/>
                    <a:gd name="T18" fmla="*/ 219 w 1716"/>
                    <a:gd name="T19" fmla="*/ 0 h 175"/>
                    <a:gd name="T20" fmla="*/ 296 w 1716"/>
                    <a:gd name="T21" fmla="*/ 33 h 175"/>
                    <a:gd name="T22" fmla="*/ 296 w 1716"/>
                    <a:gd name="T23" fmla="*/ 175 h 175"/>
                    <a:gd name="T24" fmla="*/ 383 w 1716"/>
                    <a:gd name="T25" fmla="*/ 0 h 175"/>
                    <a:gd name="T26" fmla="*/ 383 w 1716"/>
                    <a:gd name="T27" fmla="*/ 143 h 175"/>
                    <a:gd name="T28" fmla="*/ 383 w 1716"/>
                    <a:gd name="T29" fmla="*/ 0 h 175"/>
                    <a:gd name="T30" fmla="*/ 459 w 1716"/>
                    <a:gd name="T31" fmla="*/ 33 h 175"/>
                    <a:gd name="T32" fmla="*/ 459 w 1716"/>
                    <a:gd name="T33" fmla="*/ 175 h 175"/>
                    <a:gd name="T34" fmla="*/ 536 w 1716"/>
                    <a:gd name="T35" fmla="*/ 0 h 175"/>
                    <a:gd name="T36" fmla="*/ 536 w 1716"/>
                    <a:gd name="T37" fmla="*/ 143 h 175"/>
                    <a:gd name="T38" fmla="*/ 536 w 1716"/>
                    <a:gd name="T39" fmla="*/ 0 h 175"/>
                    <a:gd name="T40" fmla="*/ 623 w 1716"/>
                    <a:gd name="T41" fmla="*/ 33 h 175"/>
                    <a:gd name="T42" fmla="*/ 623 w 1716"/>
                    <a:gd name="T43" fmla="*/ 175 h 175"/>
                    <a:gd name="T44" fmla="*/ 700 w 1716"/>
                    <a:gd name="T45" fmla="*/ 0 h 175"/>
                    <a:gd name="T46" fmla="*/ 700 w 1716"/>
                    <a:gd name="T47" fmla="*/ 143 h 175"/>
                    <a:gd name="T48" fmla="*/ 700 w 1716"/>
                    <a:gd name="T49" fmla="*/ 0 h 175"/>
                    <a:gd name="T50" fmla="*/ 776 w 1716"/>
                    <a:gd name="T51" fmla="*/ 33 h 175"/>
                    <a:gd name="T52" fmla="*/ 776 w 1716"/>
                    <a:gd name="T53" fmla="*/ 175 h 175"/>
                    <a:gd name="T54" fmla="*/ 853 w 1716"/>
                    <a:gd name="T55" fmla="*/ 0 h 175"/>
                    <a:gd name="T56" fmla="*/ 853 w 1716"/>
                    <a:gd name="T57" fmla="*/ 143 h 175"/>
                    <a:gd name="T58" fmla="*/ 853 w 1716"/>
                    <a:gd name="T59" fmla="*/ 0 h 175"/>
                    <a:gd name="T60" fmla="*/ 940 w 1716"/>
                    <a:gd name="T61" fmla="*/ 33 h 175"/>
                    <a:gd name="T62" fmla="*/ 940 w 1716"/>
                    <a:gd name="T63" fmla="*/ 175 h 175"/>
                    <a:gd name="T64" fmla="*/ 1006 w 1716"/>
                    <a:gd name="T65" fmla="*/ 0 h 175"/>
                    <a:gd name="T66" fmla="*/ 1006 w 1716"/>
                    <a:gd name="T67" fmla="*/ 143 h 175"/>
                    <a:gd name="T68" fmla="*/ 1006 w 1716"/>
                    <a:gd name="T69" fmla="*/ 0 h 175"/>
                    <a:gd name="T70" fmla="*/ 1082 w 1716"/>
                    <a:gd name="T71" fmla="*/ 33 h 175"/>
                    <a:gd name="T72" fmla="*/ 1082 w 1716"/>
                    <a:gd name="T73" fmla="*/ 175 h 175"/>
                    <a:gd name="T74" fmla="*/ 1159 w 1716"/>
                    <a:gd name="T75" fmla="*/ 0 h 175"/>
                    <a:gd name="T76" fmla="*/ 1159 w 1716"/>
                    <a:gd name="T77" fmla="*/ 143 h 175"/>
                    <a:gd name="T78" fmla="*/ 1159 w 1716"/>
                    <a:gd name="T79" fmla="*/ 0 h 175"/>
                    <a:gd name="T80" fmla="*/ 1246 w 1716"/>
                    <a:gd name="T81" fmla="*/ 33 h 175"/>
                    <a:gd name="T82" fmla="*/ 1246 w 1716"/>
                    <a:gd name="T83" fmla="*/ 175 h 175"/>
                    <a:gd name="T84" fmla="*/ 1323 w 1716"/>
                    <a:gd name="T85" fmla="*/ 0 h 175"/>
                    <a:gd name="T86" fmla="*/ 1323 w 1716"/>
                    <a:gd name="T87" fmla="*/ 143 h 175"/>
                    <a:gd name="T88" fmla="*/ 1323 w 1716"/>
                    <a:gd name="T89" fmla="*/ 0 h 175"/>
                    <a:gd name="T90" fmla="*/ 1399 w 1716"/>
                    <a:gd name="T91" fmla="*/ 33 h 175"/>
                    <a:gd name="T92" fmla="*/ 1399 w 1716"/>
                    <a:gd name="T93" fmla="*/ 175 h 175"/>
                    <a:gd name="T94" fmla="*/ 1476 w 1716"/>
                    <a:gd name="T95" fmla="*/ 0 h 175"/>
                    <a:gd name="T96" fmla="*/ 1476 w 1716"/>
                    <a:gd name="T97" fmla="*/ 143 h 175"/>
                    <a:gd name="T98" fmla="*/ 1476 w 1716"/>
                    <a:gd name="T99" fmla="*/ 0 h 175"/>
                    <a:gd name="T100" fmla="*/ 1563 w 1716"/>
                    <a:gd name="T101" fmla="*/ 33 h 175"/>
                    <a:gd name="T102" fmla="*/ 1563 w 1716"/>
                    <a:gd name="T103" fmla="*/ 175 h 175"/>
                    <a:gd name="T104" fmla="*/ 1640 w 1716"/>
                    <a:gd name="T105" fmla="*/ 0 h 175"/>
                    <a:gd name="T106" fmla="*/ 1640 w 1716"/>
                    <a:gd name="T107" fmla="*/ 143 h 175"/>
                    <a:gd name="T108" fmla="*/ 1640 w 1716"/>
                    <a:gd name="T109" fmla="*/ 0 h 175"/>
                    <a:gd name="T110" fmla="*/ 1716 w 1716"/>
                    <a:gd name="T111" fmla="*/ 33 h 175"/>
                    <a:gd name="T112" fmla="*/ 1716 w 1716"/>
                    <a:gd name="T113"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16" h="175">
                      <a:moveTo>
                        <a:pt x="0" y="0"/>
                      </a:moveTo>
                      <a:lnTo>
                        <a:pt x="0" y="33"/>
                      </a:lnTo>
                      <a:lnTo>
                        <a:pt x="0" y="143"/>
                      </a:lnTo>
                      <a:lnTo>
                        <a:pt x="0" y="175"/>
                      </a:lnTo>
                      <a:lnTo>
                        <a:pt x="0" y="0"/>
                      </a:lnTo>
                      <a:lnTo>
                        <a:pt x="55" y="0"/>
                      </a:lnTo>
                      <a:lnTo>
                        <a:pt x="55" y="33"/>
                      </a:lnTo>
                      <a:lnTo>
                        <a:pt x="55" y="143"/>
                      </a:lnTo>
                      <a:lnTo>
                        <a:pt x="55" y="175"/>
                      </a:lnTo>
                      <a:lnTo>
                        <a:pt x="55" y="0"/>
                      </a:lnTo>
                      <a:lnTo>
                        <a:pt x="143" y="0"/>
                      </a:lnTo>
                      <a:lnTo>
                        <a:pt x="143" y="33"/>
                      </a:lnTo>
                      <a:lnTo>
                        <a:pt x="143" y="143"/>
                      </a:lnTo>
                      <a:lnTo>
                        <a:pt x="143" y="175"/>
                      </a:lnTo>
                      <a:lnTo>
                        <a:pt x="143" y="0"/>
                      </a:lnTo>
                      <a:lnTo>
                        <a:pt x="219" y="0"/>
                      </a:lnTo>
                      <a:lnTo>
                        <a:pt x="219" y="33"/>
                      </a:lnTo>
                      <a:lnTo>
                        <a:pt x="219" y="143"/>
                      </a:lnTo>
                      <a:lnTo>
                        <a:pt x="219" y="175"/>
                      </a:lnTo>
                      <a:lnTo>
                        <a:pt x="219" y="0"/>
                      </a:lnTo>
                      <a:lnTo>
                        <a:pt x="296" y="0"/>
                      </a:lnTo>
                      <a:lnTo>
                        <a:pt x="296" y="33"/>
                      </a:lnTo>
                      <a:lnTo>
                        <a:pt x="296" y="143"/>
                      </a:lnTo>
                      <a:lnTo>
                        <a:pt x="296" y="175"/>
                      </a:lnTo>
                      <a:lnTo>
                        <a:pt x="296" y="0"/>
                      </a:lnTo>
                      <a:lnTo>
                        <a:pt x="383" y="0"/>
                      </a:lnTo>
                      <a:lnTo>
                        <a:pt x="383" y="33"/>
                      </a:lnTo>
                      <a:lnTo>
                        <a:pt x="383" y="143"/>
                      </a:lnTo>
                      <a:lnTo>
                        <a:pt x="383" y="175"/>
                      </a:lnTo>
                      <a:lnTo>
                        <a:pt x="383" y="0"/>
                      </a:lnTo>
                      <a:lnTo>
                        <a:pt x="459" y="0"/>
                      </a:lnTo>
                      <a:lnTo>
                        <a:pt x="459" y="33"/>
                      </a:lnTo>
                      <a:lnTo>
                        <a:pt x="459" y="143"/>
                      </a:lnTo>
                      <a:lnTo>
                        <a:pt x="459" y="175"/>
                      </a:lnTo>
                      <a:lnTo>
                        <a:pt x="459" y="0"/>
                      </a:lnTo>
                      <a:lnTo>
                        <a:pt x="536" y="0"/>
                      </a:lnTo>
                      <a:lnTo>
                        <a:pt x="536" y="33"/>
                      </a:lnTo>
                      <a:lnTo>
                        <a:pt x="536" y="143"/>
                      </a:lnTo>
                      <a:lnTo>
                        <a:pt x="536" y="175"/>
                      </a:lnTo>
                      <a:lnTo>
                        <a:pt x="536" y="0"/>
                      </a:lnTo>
                      <a:lnTo>
                        <a:pt x="623" y="0"/>
                      </a:lnTo>
                      <a:lnTo>
                        <a:pt x="623" y="33"/>
                      </a:lnTo>
                      <a:lnTo>
                        <a:pt x="623" y="143"/>
                      </a:lnTo>
                      <a:lnTo>
                        <a:pt x="623" y="175"/>
                      </a:lnTo>
                      <a:lnTo>
                        <a:pt x="623" y="0"/>
                      </a:lnTo>
                      <a:lnTo>
                        <a:pt x="700" y="0"/>
                      </a:lnTo>
                      <a:lnTo>
                        <a:pt x="700" y="33"/>
                      </a:lnTo>
                      <a:lnTo>
                        <a:pt x="700" y="143"/>
                      </a:lnTo>
                      <a:lnTo>
                        <a:pt x="700" y="175"/>
                      </a:lnTo>
                      <a:lnTo>
                        <a:pt x="700" y="0"/>
                      </a:lnTo>
                      <a:lnTo>
                        <a:pt x="776" y="0"/>
                      </a:lnTo>
                      <a:lnTo>
                        <a:pt x="776" y="33"/>
                      </a:lnTo>
                      <a:lnTo>
                        <a:pt x="776" y="143"/>
                      </a:lnTo>
                      <a:lnTo>
                        <a:pt x="776" y="175"/>
                      </a:lnTo>
                      <a:lnTo>
                        <a:pt x="776" y="0"/>
                      </a:lnTo>
                      <a:lnTo>
                        <a:pt x="853" y="0"/>
                      </a:lnTo>
                      <a:lnTo>
                        <a:pt x="853" y="33"/>
                      </a:lnTo>
                      <a:lnTo>
                        <a:pt x="853" y="143"/>
                      </a:lnTo>
                      <a:lnTo>
                        <a:pt x="853" y="175"/>
                      </a:lnTo>
                      <a:lnTo>
                        <a:pt x="853" y="0"/>
                      </a:lnTo>
                      <a:lnTo>
                        <a:pt x="940" y="0"/>
                      </a:lnTo>
                      <a:lnTo>
                        <a:pt x="940" y="33"/>
                      </a:lnTo>
                      <a:lnTo>
                        <a:pt x="940" y="143"/>
                      </a:lnTo>
                      <a:lnTo>
                        <a:pt x="940" y="175"/>
                      </a:lnTo>
                      <a:lnTo>
                        <a:pt x="940" y="0"/>
                      </a:lnTo>
                      <a:lnTo>
                        <a:pt x="1006" y="0"/>
                      </a:lnTo>
                      <a:lnTo>
                        <a:pt x="1006" y="33"/>
                      </a:lnTo>
                      <a:lnTo>
                        <a:pt x="1006" y="143"/>
                      </a:lnTo>
                      <a:lnTo>
                        <a:pt x="1006" y="175"/>
                      </a:lnTo>
                      <a:lnTo>
                        <a:pt x="1006" y="0"/>
                      </a:lnTo>
                      <a:lnTo>
                        <a:pt x="1082" y="0"/>
                      </a:lnTo>
                      <a:lnTo>
                        <a:pt x="1082" y="33"/>
                      </a:lnTo>
                      <a:lnTo>
                        <a:pt x="1082" y="143"/>
                      </a:lnTo>
                      <a:lnTo>
                        <a:pt x="1082" y="175"/>
                      </a:lnTo>
                      <a:lnTo>
                        <a:pt x="1082" y="0"/>
                      </a:lnTo>
                      <a:lnTo>
                        <a:pt x="1159" y="0"/>
                      </a:lnTo>
                      <a:lnTo>
                        <a:pt x="1159" y="33"/>
                      </a:lnTo>
                      <a:lnTo>
                        <a:pt x="1159" y="143"/>
                      </a:lnTo>
                      <a:lnTo>
                        <a:pt x="1159" y="175"/>
                      </a:lnTo>
                      <a:lnTo>
                        <a:pt x="1159" y="0"/>
                      </a:lnTo>
                      <a:lnTo>
                        <a:pt x="1246" y="0"/>
                      </a:lnTo>
                      <a:lnTo>
                        <a:pt x="1246" y="33"/>
                      </a:lnTo>
                      <a:lnTo>
                        <a:pt x="1246" y="143"/>
                      </a:lnTo>
                      <a:lnTo>
                        <a:pt x="1246" y="175"/>
                      </a:lnTo>
                      <a:lnTo>
                        <a:pt x="1246" y="0"/>
                      </a:lnTo>
                      <a:lnTo>
                        <a:pt x="1323" y="0"/>
                      </a:lnTo>
                      <a:lnTo>
                        <a:pt x="1323" y="33"/>
                      </a:lnTo>
                      <a:lnTo>
                        <a:pt x="1323" y="143"/>
                      </a:lnTo>
                      <a:lnTo>
                        <a:pt x="1323" y="175"/>
                      </a:lnTo>
                      <a:lnTo>
                        <a:pt x="1323" y="0"/>
                      </a:lnTo>
                      <a:lnTo>
                        <a:pt x="1399" y="0"/>
                      </a:lnTo>
                      <a:lnTo>
                        <a:pt x="1399" y="33"/>
                      </a:lnTo>
                      <a:lnTo>
                        <a:pt x="1399" y="143"/>
                      </a:lnTo>
                      <a:lnTo>
                        <a:pt x="1399" y="175"/>
                      </a:lnTo>
                      <a:lnTo>
                        <a:pt x="1399" y="0"/>
                      </a:lnTo>
                      <a:lnTo>
                        <a:pt x="1476" y="0"/>
                      </a:lnTo>
                      <a:lnTo>
                        <a:pt x="1476" y="33"/>
                      </a:lnTo>
                      <a:lnTo>
                        <a:pt x="1476" y="143"/>
                      </a:lnTo>
                      <a:lnTo>
                        <a:pt x="1476" y="175"/>
                      </a:lnTo>
                      <a:lnTo>
                        <a:pt x="1476" y="0"/>
                      </a:lnTo>
                      <a:lnTo>
                        <a:pt x="1563" y="0"/>
                      </a:lnTo>
                      <a:lnTo>
                        <a:pt x="1563" y="33"/>
                      </a:lnTo>
                      <a:lnTo>
                        <a:pt x="1563" y="143"/>
                      </a:lnTo>
                      <a:lnTo>
                        <a:pt x="1563" y="175"/>
                      </a:lnTo>
                      <a:lnTo>
                        <a:pt x="1563" y="0"/>
                      </a:lnTo>
                      <a:lnTo>
                        <a:pt x="1640" y="0"/>
                      </a:lnTo>
                      <a:lnTo>
                        <a:pt x="1640" y="33"/>
                      </a:lnTo>
                      <a:lnTo>
                        <a:pt x="1640" y="143"/>
                      </a:lnTo>
                      <a:lnTo>
                        <a:pt x="1640" y="175"/>
                      </a:lnTo>
                      <a:lnTo>
                        <a:pt x="1640" y="0"/>
                      </a:lnTo>
                      <a:lnTo>
                        <a:pt x="1716" y="0"/>
                      </a:lnTo>
                      <a:lnTo>
                        <a:pt x="1716" y="33"/>
                      </a:lnTo>
                      <a:lnTo>
                        <a:pt x="1716" y="143"/>
                      </a:lnTo>
                      <a:lnTo>
                        <a:pt x="1716" y="175"/>
                      </a:lnTo>
                      <a:lnTo>
                        <a:pt x="1716" y="0"/>
                      </a:lnTo>
                    </a:path>
                  </a:pathLst>
                </a:custGeom>
                <a:solidFill>
                  <a:srgbClr val="CCFFCC"/>
                </a:solidFill>
                <a:ln w="19050"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61" name="Rectangle 309"/>
                <p:cNvSpPr>
                  <a:spLocks noChangeArrowheads="1"/>
                </p:cNvSpPr>
                <p:nvPr/>
              </p:nvSpPr>
              <p:spPr bwMode="auto">
                <a:xfrm>
                  <a:off x="2344" y="7862"/>
                  <a:ext cx="437" cy="1639"/>
                </a:xfrm>
                <a:prstGeom prst="rect">
                  <a:avLst/>
                </a:prstGeom>
                <a:solidFill>
                  <a:srgbClr val="00CC99"/>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62" name="Rectangle 310"/>
                <p:cNvSpPr>
                  <a:spLocks noChangeArrowheads="1"/>
                </p:cNvSpPr>
                <p:nvPr/>
              </p:nvSpPr>
              <p:spPr bwMode="auto">
                <a:xfrm>
                  <a:off x="2901" y="7862"/>
                  <a:ext cx="66" cy="656"/>
                </a:xfrm>
                <a:prstGeom prst="rect">
                  <a:avLst/>
                </a:prstGeom>
                <a:solidFill>
                  <a:srgbClr val="FF7C80"/>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63" name="Rectangle 311"/>
                <p:cNvSpPr>
                  <a:spLocks noChangeArrowheads="1"/>
                </p:cNvSpPr>
                <p:nvPr/>
              </p:nvSpPr>
              <p:spPr bwMode="auto">
                <a:xfrm>
                  <a:off x="2890" y="8671"/>
                  <a:ext cx="99" cy="76"/>
                </a:xfrm>
                <a:prstGeom prst="rect">
                  <a:avLst/>
                </a:prstGeom>
                <a:solidFill>
                  <a:srgbClr val="FF7C80"/>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64" name="Rectangle 312"/>
                <p:cNvSpPr>
                  <a:spLocks noChangeArrowheads="1"/>
                </p:cNvSpPr>
                <p:nvPr/>
              </p:nvSpPr>
              <p:spPr bwMode="auto">
                <a:xfrm>
                  <a:off x="3065" y="7862"/>
                  <a:ext cx="339" cy="382"/>
                </a:xfrm>
                <a:prstGeom prst="rect">
                  <a:avLst/>
                </a:prstGeom>
                <a:solidFill>
                  <a:srgbClr val="E1F2F3"/>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65" name="Rectangle 313" descr="Букет"/>
                <p:cNvSpPr>
                  <a:spLocks noChangeArrowheads="1"/>
                </p:cNvSpPr>
                <p:nvPr/>
              </p:nvSpPr>
              <p:spPr bwMode="auto">
                <a:xfrm>
                  <a:off x="3513" y="7862"/>
                  <a:ext cx="634" cy="382"/>
                </a:xfrm>
                <a:prstGeom prst="rect">
                  <a:avLst/>
                </a:prstGeom>
                <a:blipFill dpi="0" rotWithShape="1">
                  <a:blip r:embed="rId3"/>
                  <a:srcRect/>
                  <a:tile tx="0" ty="0" sx="100000" sy="100000" flip="none" algn="tl"/>
                </a:blip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66" name="Rectangle 314" descr="Пергамент"/>
                <p:cNvSpPr>
                  <a:spLocks noChangeArrowheads="1"/>
                </p:cNvSpPr>
                <p:nvPr/>
              </p:nvSpPr>
              <p:spPr bwMode="auto">
                <a:xfrm>
                  <a:off x="3994" y="8343"/>
                  <a:ext cx="175" cy="426"/>
                </a:xfrm>
                <a:prstGeom prst="rect">
                  <a:avLst/>
                </a:prstGeom>
                <a:blipFill dpi="0" rotWithShape="1">
                  <a:blip r:embed="rId4"/>
                  <a:srcRect/>
                  <a:tile tx="0" ty="0" sx="100000" sy="100000" flip="none" algn="tl"/>
                </a:blip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1227067" name="Group 315"/>
              <p:cNvGrpSpPr>
                <a:grpSpLocks/>
              </p:cNvGrpSpPr>
              <p:nvPr/>
            </p:nvGrpSpPr>
            <p:grpSpPr bwMode="auto">
              <a:xfrm>
                <a:off x="1392" y="1562"/>
                <a:ext cx="223" cy="224"/>
                <a:chOff x="274" y="432"/>
                <a:chExt cx="223" cy="224"/>
              </a:xfrm>
            </p:grpSpPr>
            <p:sp>
              <p:nvSpPr>
                <p:cNvPr id="1227068" name="AutoShape 316"/>
                <p:cNvSpPr>
                  <a:spLocks noChangeAspect="1" noChangeArrowheads="1" noTextEdit="1"/>
                </p:cNvSpPr>
                <p:nvPr/>
              </p:nvSpPr>
              <p:spPr bwMode="auto">
                <a:xfrm>
                  <a:off x="274" y="432"/>
                  <a:ext cx="22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69" name="Freeform 317"/>
                <p:cNvSpPr>
                  <a:spLocks/>
                </p:cNvSpPr>
                <p:nvPr/>
              </p:nvSpPr>
              <p:spPr bwMode="auto">
                <a:xfrm>
                  <a:off x="280" y="438"/>
                  <a:ext cx="211" cy="212"/>
                </a:xfrm>
                <a:custGeom>
                  <a:avLst/>
                  <a:gdLst>
                    <a:gd name="T0" fmla="*/ 1052 w 1053"/>
                    <a:gd name="T1" fmla="*/ 502 h 1058"/>
                    <a:gd name="T2" fmla="*/ 1047 w 1053"/>
                    <a:gd name="T3" fmla="*/ 448 h 1058"/>
                    <a:gd name="T4" fmla="*/ 1037 w 1053"/>
                    <a:gd name="T5" fmla="*/ 397 h 1058"/>
                    <a:gd name="T6" fmla="*/ 1012 w 1053"/>
                    <a:gd name="T7" fmla="*/ 322 h 1058"/>
                    <a:gd name="T8" fmla="*/ 963 w 1053"/>
                    <a:gd name="T9" fmla="*/ 233 h 1058"/>
                    <a:gd name="T10" fmla="*/ 898 w 1053"/>
                    <a:gd name="T11" fmla="*/ 154 h 1058"/>
                    <a:gd name="T12" fmla="*/ 821 w 1053"/>
                    <a:gd name="T13" fmla="*/ 90 h 1058"/>
                    <a:gd name="T14" fmla="*/ 731 w 1053"/>
                    <a:gd name="T15" fmla="*/ 41 h 1058"/>
                    <a:gd name="T16" fmla="*/ 658 w 1053"/>
                    <a:gd name="T17" fmla="*/ 16 h 1058"/>
                    <a:gd name="T18" fmla="*/ 607 w 1053"/>
                    <a:gd name="T19" fmla="*/ 6 h 1058"/>
                    <a:gd name="T20" fmla="*/ 554 w 1053"/>
                    <a:gd name="T21" fmla="*/ 0 h 1058"/>
                    <a:gd name="T22" fmla="*/ 499 w 1053"/>
                    <a:gd name="T23" fmla="*/ 0 h 1058"/>
                    <a:gd name="T24" fmla="*/ 446 w 1053"/>
                    <a:gd name="T25" fmla="*/ 6 h 1058"/>
                    <a:gd name="T26" fmla="*/ 395 w 1053"/>
                    <a:gd name="T27" fmla="*/ 16 h 1058"/>
                    <a:gd name="T28" fmla="*/ 321 w 1053"/>
                    <a:gd name="T29" fmla="*/ 41 h 1058"/>
                    <a:gd name="T30" fmla="*/ 232 w 1053"/>
                    <a:gd name="T31" fmla="*/ 90 h 1058"/>
                    <a:gd name="T32" fmla="*/ 154 w 1053"/>
                    <a:gd name="T33" fmla="*/ 154 h 1058"/>
                    <a:gd name="T34" fmla="*/ 89 w 1053"/>
                    <a:gd name="T35" fmla="*/ 233 h 1058"/>
                    <a:gd name="T36" fmla="*/ 41 w 1053"/>
                    <a:gd name="T37" fmla="*/ 322 h 1058"/>
                    <a:gd name="T38" fmla="*/ 16 w 1053"/>
                    <a:gd name="T39" fmla="*/ 397 h 1058"/>
                    <a:gd name="T40" fmla="*/ 6 w 1053"/>
                    <a:gd name="T41" fmla="*/ 448 h 1058"/>
                    <a:gd name="T42" fmla="*/ 0 w 1053"/>
                    <a:gd name="T43" fmla="*/ 502 h 1058"/>
                    <a:gd name="T44" fmla="*/ 0 w 1053"/>
                    <a:gd name="T45" fmla="*/ 556 h 1058"/>
                    <a:gd name="T46" fmla="*/ 6 w 1053"/>
                    <a:gd name="T47" fmla="*/ 610 h 1058"/>
                    <a:gd name="T48" fmla="*/ 16 w 1053"/>
                    <a:gd name="T49" fmla="*/ 661 h 1058"/>
                    <a:gd name="T50" fmla="*/ 41 w 1053"/>
                    <a:gd name="T51" fmla="*/ 734 h 1058"/>
                    <a:gd name="T52" fmla="*/ 89 w 1053"/>
                    <a:gd name="T53" fmla="*/ 825 h 1058"/>
                    <a:gd name="T54" fmla="*/ 154 w 1053"/>
                    <a:gd name="T55" fmla="*/ 902 h 1058"/>
                    <a:gd name="T56" fmla="*/ 232 w 1053"/>
                    <a:gd name="T57" fmla="*/ 967 h 1058"/>
                    <a:gd name="T58" fmla="*/ 321 w 1053"/>
                    <a:gd name="T59" fmla="*/ 1017 h 1058"/>
                    <a:gd name="T60" fmla="*/ 395 w 1053"/>
                    <a:gd name="T61" fmla="*/ 1042 h 1058"/>
                    <a:gd name="T62" fmla="*/ 446 w 1053"/>
                    <a:gd name="T63" fmla="*/ 1052 h 1058"/>
                    <a:gd name="T64" fmla="*/ 499 w 1053"/>
                    <a:gd name="T65" fmla="*/ 1057 h 1058"/>
                    <a:gd name="T66" fmla="*/ 554 w 1053"/>
                    <a:gd name="T67" fmla="*/ 1057 h 1058"/>
                    <a:gd name="T68" fmla="*/ 607 w 1053"/>
                    <a:gd name="T69" fmla="*/ 1052 h 1058"/>
                    <a:gd name="T70" fmla="*/ 658 w 1053"/>
                    <a:gd name="T71" fmla="*/ 1042 h 1058"/>
                    <a:gd name="T72" fmla="*/ 731 w 1053"/>
                    <a:gd name="T73" fmla="*/ 1017 h 1058"/>
                    <a:gd name="T74" fmla="*/ 821 w 1053"/>
                    <a:gd name="T75" fmla="*/ 967 h 1058"/>
                    <a:gd name="T76" fmla="*/ 898 w 1053"/>
                    <a:gd name="T77" fmla="*/ 902 h 1058"/>
                    <a:gd name="T78" fmla="*/ 963 w 1053"/>
                    <a:gd name="T79" fmla="*/ 825 h 1058"/>
                    <a:gd name="T80" fmla="*/ 1012 w 1053"/>
                    <a:gd name="T81" fmla="*/ 734 h 1058"/>
                    <a:gd name="T82" fmla="*/ 1037 w 1053"/>
                    <a:gd name="T83" fmla="*/ 661 h 1058"/>
                    <a:gd name="T84" fmla="*/ 1047 w 1053"/>
                    <a:gd name="T85" fmla="*/ 610 h 1058"/>
                    <a:gd name="T86" fmla="*/ 1052 w 1053"/>
                    <a:gd name="T87" fmla="*/ 556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53" h="1058">
                      <a:moveTo>
                        <a:pt x="1053" y="529"/>
                      </a:moveTo>
                      <a:lnTo>
                        <a:pt x="1052" y="502"/>
                      </a:lnTo>
                      <a:lnTo>
                        <a:pt x="1051" y="474"/>
                      </a:lnTo>
                      <a:lnTo>
                        <a:pt x="1047" y="448"/>
                      </a:lnTo>
                      <a:lnTo>
                        <a:pt x="1042" y="422"/>
                      </a:lnTo>
                      <a:lnTo>
                        <a:pt x="1037" y="397"/>
                      </a:lnTo>
                      <a:lnTo>
                        <a:pt x="1029" y="371"/>
                      </a:lnTo>
                      <a:lnTo>
                        <a:pt x="1012" y="322"/>
                      </a:lnTo>
                      <a:lnTo>
                        <a:pt x="990" y="276"/>
                      </a:lnTo>
                      <a:lnTo>
                        <a:pt x="963" y="233"/>
                      </a:lnTo>
                      <a:lnTo>
                        <a:pt x="933" y="192"/>
                      </a:lnTo>
                      <a:lnTo>
                        <a:pt x="898" y="154"/>
                      </a:lnTo>
                      <a:lnTo>
                        <a:pt x="861" y="121"/>
                      </a:lnTo>
                      <a:lnTo>
                        <a:pt x="821" y="90"/>
                      </a:lnTo>
                      <a:lnTo>
                        <a:pt x="778" y="64"/>
                      </a:lnTo>
                      <a:lnTo>
                        <a:pt x="731" y="41"/>
                      </a:lnTo>
                      <a:lnTo>
                        <a:pt x="683" y="24"/>
                      </a:lnTo>
                      <a:lnTo>
                        <a:pt x="658" y="16"/>
                      </a:lnTo>
                      <a:lnTo>
                        <a:pt x="633" y="10"/>
                      </a:lnTo>
                      <a:lnTo>
                        <a:pt x="607" y="6"/>
                      </a:lnTo>
                      <a:lnTo>
                        <a:pt x="580" y="3"/>
                      </a:lnTo>
                      <a:lnTo>
                        <a:pt x="554" y="0"/>
                      </a:lnTo>
                      <a:lnTo>
                        <a:pt x="527" y="0"/>
                      </a:lnTo>
                      <a:lnTo>
                        <a:pt x="499" y="0"/>
                      </a:lnTo>
                      <a:lnTo>
                        <a:pt x="472" y="3"/>
                      </a:lnTo>
                      <a:lnTo>
                        <a:pt x="446" y="6"/>
                      </a:lnTo>
                      <a:lnTo>
                        <a:pt x="420" y="10"/>
                      </a:lnTo>
                      <a:lnTo>
                        <a:pt x="395" y="16"/>
                      </a:lnTo>
                      <a:lnTo>
                        <a:pt x="369" y="24"/>
                      </a:lnTo>
                      <a:lnTo>
                        <a:pt x="321" y="41"/>
                      </a:lnTo>
                      <a:lnTo>
                        <a:pt x="275" y="64"/>
                      </a:lnTo>
                      <a:lnTo>
                        <a:pt x="232" y="90"/>
                      </a:lnTo>
                      <a:lnTo>
                        <a:pt x="191" y="121"/>
                      </a:lnTo>
                      <a:lnTo>
                        <a:pt x="154" y="154"/>
                      </a:lnTo>
                      <a:lnTo>
                        <a:pt x="120" y="192"/>
                      </a:lnTo>
                      <a:lnTo>
                        <a:pt x="89" y="233"/>
                      </a:lnTo>
                      <a:lnTo>
                        <a:pt x="63" y="276"/>
                      </a:lnTo>
                      <a:lnTo>
                        <a:pt x="41" y="322"/>
                      </a:lnTo>
                      <a:lnTo>
                        <a:pt x="24" y="371"/>
                      </a:lnTo>
                      <a:lnTo>
                        <a:pt x="16" y="397"/>
                      </a:lnTo>
                      <a:lnTo>
                        <a:pt x="10" y="422"/>
                      </a:lnTo>
                      <a:lnTo>
                        <a:pt x="6" y="448"/>
                      </a:lnTo>
                      <a:lnTo>
                        <a:pt x="2" y="474"/>
                      </a:lnTo>
                      <a:lnTo>
                        <a:pt x="0" y="502"/>
                      </a:lnTo>
                      <a:lnTo>
                        <a:pt x="0" y="529"/>
                      </a:lnTo>
                      <a:lnTo>
                        <a:pt x="0" y="556"/>
                      </a:lnTo>
                      <a:lnTo>
                        <a:pt x="2" y="583"/>
                      </a:lnTo>
                      <a:lnTo>
                        <a:pt x="6" y="610"/>
                      </a:lnTo>
                      <a:lnTo>
                        <a:pt x="10" y="636"/>
                      </a:lnTo>
                      <a:lnTo>
                        <a:pt x="16" y="661"/>
                      </a:lnTo>
                      <a:lnTo>
                        <a:pt x="24" y="686"/>
                      </a:lnTo>
                      <a:lnTo>
                        <a:pt x="41" y="734"/>
                      </a:lnTo>
                      <a:lnTo>
                        <a:pt x="63" y="782"/>
                      </a:lnTo>
                      <a:lnTo>
                        <a:pt x="89" y="825"/>
                      </a:lnTo>
                      <a:lnTo>
                        <a:pt x="120" y="865"/>
                      </a:lnTo>
                      <a:lnTo>
                        <a:pt x="154" y="902"/>
                      </a:lnTo>
                      <a:lnTo>
                        <a:pt x="191" y="937"/>
                      </a:lnTo>
                      <a:lnTo>
                        <a:pt x="232" y="967"/>
                      </a:lnTo>
                      <a:lnTo>
                        <a:pt x="275" y="994"/>
                      </a:lnTo>
                      <a:lnTo>
                        <a:pt x="321" y="1017"/>
                      </a:lnTo>
                      <a:lnTo>
                        <a:pt x="369" y="1034"/>
                      </a:lnTo>
                      <a:lnTo>
                        <a:pt x="395" y="1042"/>
                      </a:lnTo>
                      <a:lnTo>
                        <a:pt x="420" y="1047"/>
                      </a:lnTo>
                      <a:lnTo>
                        <a:pt x="446" y="1052"/>
                      </a:lnTo>
                      <a:lnTo>
                        <a:pt x="472" y="1055"/>
                      </a:lnTo>
                      <a:lnTo>
                        <a:pt x="499" y="1057"/>
                      </a:lnTo>
                      <a:lnTo>
                        <a:pt x="527" y="1058"/>
                      </a:lnTo>
                      <a:lnTo>
                        <a:pt x="554" y="1057"/>
                      </a:lnTo>
                      <a:lnTo>
                        <a:pt x="580" y="1055"/>
                      </a:lnTo>
                      <a:lnTo>
                        <a:pt x="607" y="1052"/>
                      </a:lnTo>
                      <a:lnTo>
                        <a:pt x="633" y="1047"/>
                      </a:lnTo>
                      <a:lnTo>
                        <a:pt x="658" y="1042"/>
                      </a:lnTo>
                      <a:lnTo>
                        <a:pt x="683" y="1034"/>
                      </a:lnTo>
                      <a:lnTo>
                        <a:pt x="731" y="1017"/>
                      </a:lnTo>
                      <a:lnTo>
                        <a:pt x="778" y="994"/>
                      </a:lnTo>
                      <a:lnTo>
                        <a:pt x="821" y="967"/>
                      </a:lnTo>
                      <a:lnTo>
                        <a:pt x="861" y="937"/>
                      </a:lnTo>
                      <a:lnTo>
                        <a:pt x="898" y="902"/>
                      </a:lnTo>
                      <a:lnTo>
                        <a:pt x="933" y="865"/>
                      </a:lnTo>
                      <a:lnTo>
                        <a:pt x="963" y="825"/>
                      </a:lnTo>
                      <a:lnTo>
                        <a:pt x="990" y="782"/>
                      </a:lnTo>
                      <a:lnTo>
                        <a:pt x="1012" y="734"/>
                      </a:lnTo>
                      <a:lnTo>
                        <a:pt x="1029" y="686"/>
                      </a:lnTo>
                      <a:lnTo>
                        <a:pt x="1037" y="661"/>
                      </a:lnTo>
                      <a:lnTo>
                        <a:pt x="1042" y="636"/>
                      </a:lnTo>
                      <a:lnTo>
                        <a:pt x="1047" y="610"/>
                      </a:lnTo>
                      <a:lnTo>
                        <a:pt x="1051" y="583"/>
                      </a:lnTo>
                      <a:lnTo>
                        <a:pt x="1052" y="556"/>
                      </a:lnTo>
                      <a:lnTo>
                        <a:pt x="1053" y="529"/>
                      </a:lnTo>
                      <a:close/>
                    </a:path>
                  </a:pathLst>
                </a:custGeom>
                <a:solidFill>
                  <a:srgbClr val="FFFF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70" name="Freeform 318"/>
                <p:cNvSpPr>
                  <a:spLocks/>
                </p:cNvSpPr>
                <p:nvPr/>
              </p:nvSpPr>
              <p:spPr bwMode="auto">
                <a:xfrm>
                  <a:off x="309" y="465"/>
                  <a:ext cx="148" cy="158"/>
                </a:xfrm>
                <a:custGeom>
                  <a:avLst/>
                  <a:gdLst>
                    <a:gd name="T0" fmla="*/ 374 w 738"/>
                    <a:gd name="T1" fmla="*/ 7 h 794"/>
                    <a:gd name="T2" fmla="*/ 307 w 738"/>
                    <a:gd name="T3" fmla="*/ 31 h 794"/>
                    <a:gd name="T4" fmla="*/ 248 w 738"/>
                    <a:gd name="T5" fmla="*/ 67 h 794"/>
                    <a:gd name="T6" fmla="*/ 197 w 738"/>
                    <a:gd name="T7" fmla="*/ 115 h 794"/>
                    <a:gd name="T8" fmla="*/ 156 w 738"/>
                    <a:gd name="T9" fmla="*/ 169 h 794"/>
                    <a:gd name="T10" fmla="*/ 126 w 738"/>
                    <a:gd name="T11" fmla="*/ 231 h 794"/>
                    <a:gd name="T12" fmla="*/ 109 w 738"/>
                    <a:gd name="T13" fmla="*/ 300 h 794"/>
                    <a:gd name="T14" fmla="*/ 105 w 738"/>
                    <a:gd name="T15" fmla="*/ 371 h 794"/>
                    <a:gd name="T16" fmla="*/ 115 w 738"/>
                    <a:gd name="T17" fmla="*/ 444 h 794"/>
                    <a:gd name="T18" fmla="*/ 139 w 738"/>
                    <a:gd name="T19" fmla="*/ 511 h 794"/>
                    <a:gd name="T20" fmla="*/ 175 w 738"/>
                    <a:gd name="T21" fmla="*/ 571 h 794"/>
                    <a:gd name="T22" fmla="*/ 220 w 738"/>
                    <a:gd name="T23" fmla="*/ 623 h 794"/>
                    <a:gd name="T24" fmla="*/ 274 w 738"/>
                    <a:gd name="T25" fmla="*/ 665 h 794"/>
                    <a:gd name="T26" fmla="*/ 336 w 738"/>
                    <a:gd name="T27" fmla="*/ 696 h 794"/>
                    <a:gd name="T28" fmla="*/ 403 w 738"/>
                    <a:gd name="T29" fmla="*/ 713 h 794"/>
                    <a:gd name="T30" fmla="*/ 473 w 738"/>
                    <a:gd name="T31" fmla="*/ 717 h 794"/>
                    <a:gd name="T32" fmla="*/ 543 w 738"/>
                    <a:gd name="T33" fmla="*/ 708 h 794"/>
                    <a:gd name="T34" fmla="*/ 607 w 738"/>
                    <a:gd name="T35" fmla="*/ 686 h 794"/>
                    <a:gd name="T36" fmla="*/ 665 w 738"/>
                    <a:gd name="T37" fmla="*/ 651 h 794"/>
                    <a:gd name="T38" fmla="*/ 716 w 738"/>
                    <a:gd name="T39" fmla="*/ 607 h 794"/>
                    <a:gd name="T40" fmla="*/ 738 w 738"/>
                    <a:gd name="T41" fmla="*/ 581 h 794"/>
                    <a:gd name="T42" fmla="*/ 695 w 738"/>
                    <a:gd name="T43" fmla="*/ 648 h 794"/>
                    <a:gd name="T44" fmla="*/ 640 w 738"/>
                    <a:gd name="T45" fmla="*/ 703 h 794"/>
                    <a:gd name="T46" fmla="*/ 577 w 738"/>
                    <a:gd name="T47" fmla="*/ 745 h 794"/>
                    <a:gd name="T48" fmla="*/ 508 w 738"/>
                    <a:gd name="T49" fmla="*/ 775 h 794"/>
                    <a:gd name="T50" fmla="*/ 435 w 738"/>
                    <a:gd name="T51" fmla="*/ 791 h 794"/>
                    <a:gd name="T52" fmla="*/ 359 w 738"/>
                    <a:gd name="T53" fmla="*/ 793 h 794"/>
                    <a:gd name="T54" fmla="*/ 284 w 738"/>
                    <a:gd name="T55" fmla="*/ 779 h 794"/>
                    <a:gd name="T56" fmla="*/ 211 w 738"/>
                    <a:gd name="T57" fmla="*/ 748 h 794"/>
                    <a:gd name="T58" fmla="*/ 144 w 738"/>
                    <a:gd name="T59" fmla="*/ 704 h 794"/>
                    <a:gd name="T60" fmla="*/ 90 w 738"/>
                    <a:gd name="T61" fmla="*/ 650 h 794"/>
                    <a:gd name="T62" fmla="*/ 47 w 738"/>
                    <a:gd name="T63" fmla="*/ 586 h 794"/>
                    <a:gd name="T64" fmla="*/ 19 w 738"/>
                    <a:gd name="T65" fmla="*/ 515 h 794"/>
                    <a:gd name="T66" fmla="*/ 2 w 738"/>
                    <a:gd name="T67" fmla="*/ 441 h 794"/>
                    <a:gd name="T68" fmla="*/ 1 w 738"/>
                    <a:gd name="T69" fmla="*/ 365 h 794"/>
                    <a:gd name="T70" fmla="*/ 16 w 738"/>
                    <a:gd name="T71" fmla="*/ 287 h 794"/>
                    <a:gd name="T72" fmla="*/ 45 w 738"/>
                    <a:gd name="T73" fmla="*/ 213 h 794"/>
                    <a:gd name="T74" fmla="*/ 74 w 738"/>
                    <a:gd name="T75" fmla="*/ 164 h 794"/>
                    <a:gd name="T76" fmla="*/ 110 w 738"/>
                    <a:gd name="T77" fmla="*/ 121 h 794"/>
                    <a:gd name="T78" fmla="*/ 151 w 738"/>
                    <a:gd name="T79" fmla="*/ 83 h 794"/>
                    <a:gd name="T80" fmla="*/ 197 w 738"/>
                    <a:gd name="T81" fmla="*/ 52 h 794"/>
                    <a:gd name="T82" fmla="*/ 246 w 738"/>
                    <a:gd name="T83" fmla="*/ 29 h 794"/>
                    <a:gd name="T84" fmla="*/ 298 w 738"/>
                    <a:gd name="T85" fmla="*/ 11 h 794"/>
                    <a:gd name="T86" fmla="*/ 353 w 738"/>
                    <a:gd name="T87" fmla="*/ 1 h 794"/>
                    <a:gd name="T88" fmla="*/ 410 w 738"/>
                    <a:gd name="T89" fmla="*/ 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38" h="794">
                      <a:moveTo>
                        <a:pt x="410" y="0"/>
                      </a:moveTo>
                      <a:lnTo>
                        <a:pt x="374" y="7"/>
                      </a:lnTo>
                      <a:lnTo>
                        <a:pt x="339" y="17"/>
                      </a:lnTo>
                      <a:lnTo>
                        <a:pt x="307" y="31"/>
                      </a:lnTo>
                      <a:lnTo>
                        <a:pt x="276" y="49"/>
                      </a:lnTo>
                      <a:lnTo>
                        <a:pt x="248" y="67"/>
                      </a:lnTo>
                      <a:lnTo>
                        <a:pt x="222" y="90"/>
                      </a:lnTo>
                      <a:lnTo>
                        <a:pt x="197" y="115"/>
                      </a:lnTo>
                      <a:lnTo>
                        <a:pt x="176" y="141"/>
                      </a:lnTo>
                      <a:lnTo>
                        <a:pt x="156" y="169"/>
                      </a:lnTo>
                      <a:lnTo>
                        <a:pt x="140" y="199"/>
                      </a:lnTo>
                      <a:lnTo>
                        <a:pt x="126" y="231"/>
                      </a:lnTo>
                      <a:lnTo>
                        <a:pt x="116" y="265"/>
                      </a:lnTo>
                      <a:lnTo>
                        <a:pt x="109" y="300"/>
                      </a:lnTo>
                      <a:lnTo>
                        <a:pt x="105" y="335"/>
                      </a:lnTo>
                      <a:lnTo>
                        <a:pt x="105" y="371"/>
                      </a:lnTo>
                      <a:lnTo>
                        <a:pt x="108" y="408"/>
                      </a:lnTo>
                      <a:lnTo>
                        <a:pt x="115" y="444"/>
                      </a:lnTo>
                      <a:lnTo>
                        <a:pt x="125" y="479"/>
                      </a:lnTo>
                      <a:lnTo>
                        <a:pt x="139" y="511"/>
                      </a:lnTo>
                      <a:lnTo>
                        <a:pt x="155" y="543"/>
                      </a:lnTo>
                      <a:lnTo>
                        <a:pt x="175" y="571"/>
                      </a:lnTo>
                      <a:lnTo>
                        <a:pt x="196" y="599"/>
                      </a:lnTo>
                      <a:lnTo>
                        <a:pt x="220" y="623"/>
                      </a:lnTo>
                      <a:lnTo>
                        <a:pt x="246" y="646"/>
                      </a:lnTo>
                      <a:lnTo>
                        <a:pt x="274" y="665"/>
                      </a:lnTo>
                      <a:lnTo>
                        <a:pt x="305" y="682"/>
                      </a:lnTo>
                      <a:lnTo>
                        <a:pt x="336" y="696"/>
                      </a:lnTo>
                      <a:lnTo>
                        <a:pt x="369" y="706"/>
                      </a:lnTo>
                      <a:lnTo>
                        <a:pt x="403" y="713"/>
                      </a:lnTo>
                      <a:lnTo>
                        <a:pt x="437" y="717"/>
                      </a:lnTo>
                      <a:lnTo>
                        <a:pt x="473" y="717"/>
                      </a:lnTo>
                      <a:lnTo>
                        <a:pt x="509" y="714"/>
                      </a:lnTo>
                      <a:lnTo>
                        <a:pt x="543" y="708"/>
                      </a:lnTo>
                      <a:lnTo>
                        <a:pt x="575" y="698"/>
                      </a:lnTo>
                      <a:lnTo>
                        <a:pt x="607" y="686"/>
                      </a:lnTo>
                      <a:lnTo>
                        <a:pt x="637" y="670"/>
                      </a:lnTo>
                      <a:lnTo>
                        <a:pt x="665" y="651"/>
                      </a:lnTo>
                      <a:lnTo>
                        <a:pt x="691" y="631"/>
                      </a:lnTo>
                      <a:lnTo>
                        <a:pt x="716" y="607"/>
                      </a:lnTo>
                      <a:lnTo>
                        <a:pt x="738" y="581"/>
                      </a:lnTo>
                      <a:lnTo>
                        <a:pt x="738" y="581"/>
                      </a:lnTo>
                      <a:lnTo>
                        <a:pt x="717" y="616"/>
                      </a:lnTo>
                      <a:lnTo>
                        <a:pt x="695" y="648"/>
                      </a:lnTo>
                      <a:lnTo>
                        <a:pt x="669" y="677"/>
                      </a:lnTo>
                      <a:lnTo>
                        <a:pt x="640" y="703"/>
                      </a:lnTo>
                      <a:lnTo>
                        <a:pt x="609" y="727"/>
                      </a:lnTo>
                      <a:lnTo>
                        <a:pt x="577" y="745"/>
                      </a:lnTo>
                      <a:lnTo>
                        <a:pt x="544" y="763"/>
                      </a:lnTo>
                      <a:lnTo>
                        <a:pt x="508" y="775"/>
                      </a:lnTo>
                      <a:lnTo>
                        <a:pt x="472" y="785"/>
                      </a:lnTo>
                      <a:lnTo>
                        <a:pt x="435" y="791"/>
                      </a:lnTo>
                      <a:lnTo>
                        <a:pt x="398" y="794"/>
                      </a:lnTo>
                      <a:lnTo>
                        <a:pt x="359" y="793"/>
                      </a:lnTo>
                      <a:lnTo>
                        <a:pt x="322" y="788"/>
                      </a:lnTo>
                      <a:lnTo>
                        <a:pt x="284" y="779"/>
                      </a:lnTo>
                      <a:lnTo>
                        <a:pt x="246" y="765"/>
                      </a:lnTo>
                      <a:lnTo>
                        <a:pt x="211" y="748"/>
                      </a:lnTo>
                      <a:lnTo>
                        <a:pt x="176" y="728"/>
                      </a:lnTo>
                      <a:lnTo>
                        <a:pt x="144" y="704"/>
                      </a:lnTo>
                      <a:lnTo>
                        <a:pt x="115" y="678"/>
                      </a:lnTo>
                      <a:lnTo>
                        <a:pt x="90" y="650"/>
                      </a:lnTo>
                      <a:lnTo>
                        <a:pt x="67" y="619"/>
                      </a:lnTo>
                      <a:lnTo>
                        <a:pt x="47" y="586"/>
                      </a:lnTo>
                      <a:lnTo>
                        <a:pt x="31" y="551"/>
                      </a:lnTo>
                      <a:lnTo>
                        <a:pt x="19" y="515"/>
                      </a:lnTo>
                      <a:lnTo>
                        <a:pt x="9" y="479"/>
                      </a:lnTo>
                      <a:lnTo>
                        <a:pt x="2" y="441"/>
                      </a:lnTo>
                      <a:lnTo>
                        <a:pt x="0" y="403"/>
                      </a:lnTo>
                      <a:lnTo>
                        <a:pt x="1" y="365"/>
                      </a:lnTo>
                      <a:lnTo>
                        <a:pt x="7" y="326"/>
                      </a:lnTo>
                      <a:lnTo>
                        <a:pt x="16" y="287"/>
                      </a:lnTo>
                      <a:lnTo>
                        <a:pt x="28" y="250"/>
                      </a:lnTo>
                      <a:lnTo>
                        <a:pt x="45" y="213"/>
                      </a:lnTo>
                      <a:lnTo>
                        <a:pt x="59" y="188"/>
                      </a:lnTo>
                      <a:lnTo>
                        <a:pt x="74" y="164"/>
                      </a:lnTo>
                      <a:lnTo>
                        <a:pt x="92" y="142"/>
                      </a:lnTo>
                      <a:lnTo>
                        <a:pt x="110" y="121"/>
                      </a:lnTo>
                      <a:lnTo>
                        <a:pt x="130" y="102"/>
                      </a:lnTo>
                      <a:lnTo>
                        <a:pt x="151" y="83"/>
                      </a:lnTo>
                      <a:lnTo>
                        <a:pt x="173" y="67"/>
                      </a:lnTo>
                      <a:lnTo>
                        <a:pt x="197" y="52"/>
                      </a:lnTo>
                      <a:lnTo>
                        <a:pt x="222" y="40"/>
                      </a:lnTo>
                      <a:lnTo>
                        <a:pt x="246" y="29"/>
                      </a:lnTo>
                      <a:lnTo>
                        <a:pt x="272" y="19"/>
                      </a:lnTo>
                      <a:lnTo>
                        <a:pt x="298" y="11"/>
                      </a:lnTo>
                      <a:lnTo>
                        <a:pt x="326" y="5"/>
                      </a:lnTo>
                      <a:lnTo>
                        <a:pt x="353" y="1"/>
                      </a:lnTo>
                      <a:lnTo>
                        <a:pt x="382" y="0"/>
                      </a:lnTo>
                      <a:lnTo>
                        <a:pt x="410" y="0"/>
                      </a:lnTo>
                      <a:lnTo>
                        <a:pt x="410" y="0"/>
                      </a:lnTo>
                      <a:close/>
                    </a:path>
                  </a:pathLst>
                </a:custGeom>
                <a:solidFill>
                  <a:srgbClr val="FF7C8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71" name="Freeform 319"/>
                <p:cNvSpPr>
                  <a:spLocks/>
                </p:cNvSpPr>
                <p:nvPr/>
              </p:nvSpPr>
              <p:spPr bwMode="auto">
                <a:xfrm>
                  <a:off x="368" y="548"/>
                  <a:ext cx="76" cy="29"/>
                </a:xfrm>
                <a:custGeom>
                  <a:avLst/>
                  <a:gdLst>
                    <a:gd name="T0" fmla="*/ 6 w 379"/>
                    <a:gd name="T1" fmla="*/ 0 h 146"/>
                    <a:gd name="T2" fmla="*/ 302 w 379"/>
                    <a:gd name="T3" fmla="*/ 108 h 146"/>
                    <a:gd name="T4" fmla="*/ 379 w 379"/>
                    <a:gd name="T5" fmla="*/ 146 h 146"/>
                    <a:gd name="T6" fmla="*/ 296 w 379"/>
                    <a:gd name="T7" fmla="*/ 126 h 146"/>
                    <a:gd name="T8" fmla="*/ 0 w 379"/>
                    <a:gd name="T9" fmla="*/ 17 h 146"/>
                    <a:gd name="T10" fmla="*/ 6 w 379"/>
                    <a:gd name="T11" fmla="*/ 0 h 146"/>
                  </a:gdLst>
                  <a:ahLst/>
                  <a:cxnLst>
                    <a:cxn ang="0">
                      <a:pos x="T0" y="T1"/>
                    </a:cxn>
                    <a:cxn ang="0">
                      <a:pos x="T2" y="T3"/>
                    </a:cxn>
                    <a:cxn ang="0">
                      <a:pos x="T4" y="T5"/>
                    </a:cxn>
                    <a:cxn ang="0">
                      <a:pos x="T6" y="T7"/>
                    </a:cxn>
                    <a:cxn ang="0">
                      <a:pos x="T8" y="T9"/>
                    </a:cxn>
                    <a:cxn ang="0">
                      <a:pos x="T10" y="T11"/>
                    </a:cxn>
                  </a:cxnLst>
                  <a:rect l="0" t="0" r="r" b="b"/>
                  <a:pathLst>
                    <a:path w="379" h="146">
                      <a:moveTo>
                        <a:pt x="6" y="0"/>
                      </a:moveTo>
                      <a:lnTo>
                        <a:pt x="302" y="108"/>
                      </a:lnTo>
                      <a:lnTo>
                        <a:pt x="379" y="146"/>
                      </a:lnTo>
                      <a:lnTo>
                        <a:pt x="296" y="126"/>
                      </a:lnTo>
                      <a:lnTo>
                        <a:pt x="0" y="17"/>
                      </a:lnTo>
                      <a:lnTo>
                        <a:pt x="6" y="0"/>
                      </a:lnTo>
                      <a:close/>
                    </a:path>
                  </a:pathLst>
                </a:custGeom>
                <a:solidFill>
                  <a:srgbClr val="9999FF"/>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72" name="Freeform 320"/>
                <p:cNvSpPr>
                  <a:spLocks/>
                </p:cNvSpPr>
                <p:nvPr/>
              </p:nvSpPr>
              <p:spPr bwMode="auto">
                <a:xfrm>
                  <a:off x="370" y="549"/>
                  <a:ext cx="60" cy="23"/>
                </a:xfrm>
                <a:custGeom>
                  <a:avLst/>
                  <a:gdLst>
                    <a:gd name="T0" fmla="*/ 0 w 297"/>
                    <a:gd name="T1" fmla="*/ 6 h 114"/>
                    <a:gd name="T2" fmla="*/ 297 w 297"/>
                    <a:gd name="T3" fmla="*/ 114 h 114"/>
                    <a:gd name="T4" fmla="*/ 2 w 297"/>
                    <a:gd name="T5" fmla="*/ 0 h 114"/>
                    <a:gd name="T6" fmla="*/ 0 w 297"/>
                    <a:gd name="T7" fmla="*/ 6 h 114"/>
                  </a:gdLst>
                  <a:ahLst/>
                  <a:cxnLst>
                    <a:cxn ang="0">
                      <a:pos x="T0" y="T1"/>
                    </a:cxn>
                    <a:cxn ang="0">
                      <a:pos x="T2" y="T3"/>
                    </a:cxn>
                    <a:cxn ang="0">
                      <a:pos x="T4" y="T5"/>
                    </a:cxn>
                    <a:cxn ang="0">
                      <a:pos x="T6" y="T7"/>
                    </a:cxn>
                  </a:cxnLst>
                  <a:rect l="0" t="0" r="r" b="b"/>
                  <a:pathLst>
                    <a:path w="297" h="114">
                      <a:moveTo>
                        <a:pt x="0" y="6"/>
                      </a:moveTo>
                      <a:lnTo>
                        <a:pt x="297" y="114"/>
                      </a:lnTo>
                      <a:lnTo>
                        <a:pt x="2" y="0"/>
                      </a:lnTo>
                      <a:lnTo>
                        <a:pt x="0" y="6"/>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73" name="Freeform 321"/>
                <p:cNvSpPr>
                  <a:spLocks noEditPoints="1"/>
                </p:cNvSpPr>
                <p:nvPr/>
              </p:nvSpPr>
              <p:spPr bwMode="auto">
                <a:xfrm>
                  <a:off x="280" y="438"/>
                  <a:ext cx="211" cy="212"/>
                </a:xfrm>
                <a:custGeom>
                  <a:avLst/>
                  <a:gdLst>
                    <a:gd name="T0" fmla="*/ 977 w 1053"/>
                    <a:gd name="T1" fmla="*/ 556 h 1058"/>
                    <a:gd name="T2" fmla="*/ 918 w 1053"/>
                    <a:gd name="T3" fmla="*/ 260 h 1058"/>
                    <a:gd name="T4" fmla="*/ 675 w 1053"/>
                    <a:gd name="T5" fmla="*/ 64 h 1058"/>
                    <a:gd name="T6" fmla="*/ 374 w 1053"/>
                    <a:gd name="T7" fmla="*/ 66 h 1058"/>
                    <a:gd name="T8" fmla="*/ 134 w 1053"/>
                    <a:gd name="T9" fmla="*/ 268 h 1058"/>
                    <a:gd name="T10" fmla="*/ 76 w 1053"/>
                    <a:gd name="T11" fmla="*/ 568 h 1058"/>
                    <a:gd name="T12" fmla="*/ 222 w 1053"/>
                    <a:gd name="T13" fmla="*/ 839 h 1058"/>
                    <a:gd name="T14" fmla="*/ 457 w 1053"/>
                    <a:gd name="T15" fmla="*/ 950 h 1058"/>
                    <a:gd name="T16" fmla="*/ 712 w 1053"/>
                    <a:gd name="T17" fmla="*/ 914 h 1058"/>
                    <a:gd name="T18" fmla="*/ 624 w 1053"/>
                    <a:gd name="T19" fmla="*/ 938 h 1058"/>
                    <a:gd name="T20" fmla="*/ 349 w 1053"/>
                    <a:gd name="T21" fmla="*/ 896 h 1058"/>
                    <a:gd name="T22" fmla="*/ 159 w 1053"/>
                    <a:gd name="T23" fmla="*/ 681 h 1058"/>
                    <a:gd name="T24" fmla="*/ 149 w 1053"/>
                    <a:gd name="T25" fmla="*/ 401 h 1058"/>
                    <a:gd name="T26" fmla="*/ 320 w 1053"/>
                    <a:gd name="T27" fmla="*/ 172 h 1058"/>
                    <a:gd name="T28" fmla="*/ 596 w 1053"/>
                    <a:gd name="T29" fmla="*/ 103 h 1058"/>
                    <a:gd name="T30" fmla="*/ 847 w 1053"/>
                    <a:gd name="T31" fmla="*/ 224 h 1058"/>
                    <a:gd name="T32" fmla="*/ 964 w 1053"/>
                    <a:gd name="T33" fmla="*/ 449 h 1058"/>
                    <a:gd name="T34" fmla="*/ 938 w 1053"/>
                    <a:gd name="T35" fmla="*/ 682 h 1058"/>
                    <a:gd name="T36" fmla="*/ 470 w 1053"/>
                    <a:gd name="T37" fmla="*/ 1 h 1058"/>
                    <a:gd name="T38" fmla="*/ 208 w 1053"/>
                    <a:gd name="T39" fmla="*/ 107 h 1058"/>
                    <a:gd name="T40" fmla="*/ 15 w 1053"/>
                    <a:gd name="T41" fmla="*/ 400 h 1058"/>
                    <a:gd name="T42" fmla="*/ 2 w 1053"/>
                    <a:gd name="T43" fmla="*/ 585 h 1058"/>
                    <a:gd name="T44" fmla="*/ 107 w 1053"/>
                    <a:gd name="T45" fmla="*/ 849 h 1058"/>
                    <a:gd name="T46" fmla="*/ 398 w 1053"/>
                    <a:gd name="T47" fmla="*/ 1042 h 1058"/>
                    <a:gd name="T48" fmla="*/ 583 w 1053"/>
                    <a:gd name="T49" fmla="*/ 1055 h 1058"/>
                    <a:gd name="T50" fmla="*/ 845 w 1053"/>
                    <a:gd name="T51" fmla="*/ 950 h 1058"/>
                    <a:gd name="T52" fmla="*/ 1037 w 1053"/>
                    <a:gd name="T53" fmla="*/ 657 h 1058"/>
                    <a:gd name="T54" fmla="*/ 1048 w 1053"/>
                    <a:gd name="T55" fmla="*/ 454 h 1058"/>
                    <a:gd name="T56" fmla="*/ 923 w 1053"/>
                    <a:gd name="T57" fmla="*/ 181 h 1058"/>
                    <a:gd name="T58" fmla="*/ 670 w 1053"/>
                    <a:gd name="T59" fmla="*/ 19 h 1058"/>
                    <a:gd name="T60" fmla="*/ 847 w 1053"/>
                    <a:gd name="T61" fmla="*/ 115 h 1058"/>
                    <a:gd name="T62" fmla="*/ 1016 w 1053"/>
                    <a:gd name="T63" fmla="*/ 400 h 1058"/>
                    <a:gd name="T64" fmla="*/ 1016 w 1053"/>
                    <a:gd name="T65" fmla="*/ 599 h 1058"/>
                    <a:gd name="T66" fmla="*/ 841 w 1053"/>
                    <a:gd name="T67" fmla="*/ 887 h 1058"/>
                    <a:gd name="T68" fmla="*/ 555 w 1053"/>
                    <a:gd name="T69" fmla="*/ 998 h 1058"/>
                    <a:gd name="T70" fmla="*/ 333 w 1053"/>
                    <a:gd name="T71" fmla="*/ 958 h 1058"/>
                    <a:gd name="T72" fmla="*/ 89 w 1053"/>
                    <a:gd name="T73" fmla="*/ 734 h 1058"/>
                    <a:gd name="T74" fmla="*/ 31 w 1053"/>
                    <a:gd name="T75" fmla="*/ 475 h 1058"/>
                    <a:gd name="T76" fmla="*/ 99 w 1053"/>
                    <a:gd name="T77" fmla="*/ 245 h 1058"/>
                    <a:gd name="T78" fmla="*/ 301 w 1053"/>
                    <a:gd name="T79" fmla="*/ 54 h 1058"/>
                    <a:gd name="T80" fmla="*/ 543 w 1053"/>
                    <a:gd name="T81" fmla="*/ 892 h 1058"/>
                    <a:gd name="T82" fmla="*/ 512 w 1053"/>
                    <a:gd name="T83" fmla="*/ 886 h 1058"/>
                    <a:gd name="T84" fmla="*/ 539 w 1053"/>
                    <a:gd name="T85" fmla="*/ 905 h 1058"/>
                    <a:gd name="T86" fmla="*/ 187 w 1053"/>
                    <a:gd name="T87" fmla="*/ 512 h 1058"/>
                    <a:gd name="T88" fmla="*/ 168 w 1053"/>
                    <a:gd name="T89" fmla="*/ 540 h 1058"/>
                    <a:gd name="T90" fmla="*/ 197 w 1053"/>
                    <a:gd name="T91" fmla="*/ 528 h 1058"/>
                    <a:gd name="T92" fmla="*/ 514 w 1053"/>
                    <a:gd name="T93" fmla="*/ 137 h 1058"/>
                    <a:gd name="T94" fmla="*/ 533 w 1053"/>
                    <a:gd name="T95" fmla="*/ 166 h 1058"/>
                    <a:gd name="T96" fmla="*/ 917 w 1053"/>
                    <a:gd name="T97" fmla="*/ 515 h 1058"/>
                    <a:gd name="T98" fmla="*/ 889 w 1053"/>
                    <a:gd name="T99" fmla="*/ 534 h 1058"/>
                    <a:gd name="T100" fmla="*/ 922 w 1053"/>
                    <a:gd name="T101" fmla="*/ 528 h 1058"/>
                    <a:gd name="T102" fmla="*/ 557 w 1053"/>
                    <a:gd name="T103" fmla="*/ 627 h 1058"/>
                    <a:gd name="T104" fmla="*/ 571 w 1053"/>
                    <a:gd name="T105" fmla="*/ 566 h 1058"/>
                    <a:gd name="T106" fmla="*/ 530 w 1053"/>
                    <a:gd name="T107" fmla="*/ 224 h 1058"/>
                    <a:gd name="T108" fmla="*/ 491 w 1053"/>
                    <a:gd name="T109" fmla="*/ 564 h 1058"/>
                    <a:gd name="T110" fmla="*/ 508 w 1053"/>
                    <a:gd name="T111" fmla="*/ 63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53" h="1058">
                      <a:moveTo>
                        <a:pt x="865" y="800"/>
                      </a:moveTo>
                      <a:lnTo>
                        <a:pt x="894" y="764"/>
                      </a:lnTo>
                      <a:lnTo>
                        <a:pt x="919" y="726"/>
                      </a:lnTo>
                      <a:lnTo>
                        <a:pt x="940" y="685"/>
                      </a:lnTo>
                      <a:lnTo>
                        <a:pt x="956" y="643"/>
                      </a:lnTo>
                      <a:lnTo>
                        <a:pt x="969" y="600"/>
                      </a:lnTo>
                      <a:lnTo>
                        <a:pt x="977" y="556"/>
                      </a:lnTo>
                      <a:lnTo>
                        <a:pt x="981" y="513"/>
                      </a:lnTo>
                      <a:lnTo>
                        <a:pt x="981" y="469"/>
                      </a:lnTo>
                      <a:lnTo>
                        <a:pt x="976" y="426"/>
                      </a:lnTo>
                      <a:lnTo>
                        <a:pt x="968" y="382"/>
                      </a:lnTo>
                      <a:lnTo>
                        <a:pt x="955" y="340"/>
                      </a:lnTo>
                      <a:lnTo>
                        <a:pt x="939" y="300"/>
                      </a:lnTo>
                      <a:lnTo>
                        <a:pt x="918" y="260"/>
                      </a:lnTo>
                      <a:lnTo>
                        <a:pt x="893" y="223"/>
                      </a:lnTo>
                      <a:lnTo>
                        <a:pt x="863" y="187"/>
                      </a:lnTo>
                      <a:lnTo>
                        <a:pt x="831" y="154"/>
                      </a:lnTo>
                      <a:lnTo>
                        <a:pt x="794" y="125"/>
                      </a:lnTo>
                      <a:lnTo>
                        <a:pt x="757" y="100"/>
                      </a:lnTo>
                      <a:lnTo>
                        <a:pt x="716" y="80"/>
                      </a:lnTo>
                      <a:lnTo>
                        <a:pt x="675" y="64"/>
                      </a:lnTo>
                      <a:lnTo>
                        <a:pt x="633" y="51"/>
                      </a:lnTo>
                      <a:lnTo>
                        <a:pt x="590" y="44"/>
                      </a:lnTo>
                      <a:lnTo>
                        <a:pt x="546" y="40"/>
                      </a:lnTo>
                      <a:lnTo>
                        <a:pt x="503" y="40"/>
                      </a:lnTo>
                      <a:lnTo>
                        <a:pt x="458" y="45"/>
                      </a:lnTo>
                      <a:lnTo>
                        <a:pt x="416" y="54"/>
                      </a:lnTo>
                      <a:lnTo>
                        <a:pt x="374" y="66"/>
                      </a:lnTo>
                      <a:lnTo>
                        <a:pt x="333" y="83"/>
                      </a:lnTo>
                      <a:lnTo>
                        <a:pt x="294" y="105"/>
                      </a:lnTo>
                      <a:lnTo>
                        <a:pt x="256" y="131"/>
                      </a:lnTo>
                      <a:lnTo>
                        <a:pt x="220" y="159"/>
                      </a:lnTo>
                      <a:lnTo>
                        <a:pt x="188" y="193"/>
                      </a:lnTo>
                      <a:lnTo>
                        <a:pt x="159" y="229"/>
                      </a:lnTo>
                      <a:lnTo>
                        <a:pt x="134" y="268"/>
                      </a:lnTo>
                      <a:lnTo>
                        <a:pt x="113" y="309"/>
                      </a:lnTo>
                      <a:lnTo>
                        <a:pt x="97" y="350"/>
                      </a:lnTo>
                      <a:lnTo>
                        <a:pt x="84" y="393"/>
                      </a:lnTo>
                      <a:lnTo>
                        <a:pt x="76" y="437"/>
                      </a:lnTo>
                      <a:lnTo>
                        <a:pt x="72" y="480"/>
                      </a:lnTo>
                      <a:lnTo>
                        <a:pt x="72" y="524"/>
                      </a:lnTo>
                      <a:lnTo>
                        <a:pt x="76" y="568"/>
                      </a:lnTo>
                      <a:lnTo>
                        <a:pt x="84" y="611"/>
                      </a:lnTo>
                      <a:lnTo>
                        <a:pt x="98" y="653"/>
                      </a:lnTo>
                      <a:lnTo>
                        <a:pt x="114" y="695"/>
                      </a:lnTo>
                      <a:lnTo>
                        <a:pt x="135" y="733"/>
                      </a:lnTo>
                      <a:lnTo>
                        <a:pt x="160" y="770"/>
                      </a:lnTo>
                      <a:lnTo>
                        <a:pt x="188" y="807"/>
                      </a:lnTo>
                      <a:lnTo>
                        <a:pt x="222" y="839"/>
                      </a:lnTo>
                      <a:lnTo>
                        <a:pt x="251" y="864"/>
                      </a:lnTo>
                      <a:lnTo>
                        <a:pt x="284" y="885"/>
                      </a:lnTo>
                      <a:lnTo>
                        <a:pt x="316" y="904"/>
                      </a:lnTo>
                      <a:lnTo>
                        <a:pt x="349" y="920"/>
                      </a:lnTo>
                      <a:lnTo>
                        <a:pt x="385" y="932"/>
                      </a:lnTo>
                      <a:lnTo>
                        <a:pt x="420" y="942"/>
                      </a:lnTo>
                      <a:lnTo>
                        <a:pt x="457" y="950"/>
                      </a:lnTo>
                      <a:lnTo>
                        <a:pt x="493" y="953"/>
                      </a:lnTo>
                      <a:lnTo>
                        <a:pt x="530" y="955"/>
                      </a:lnTo>
                      <a:lnTo>
                        <a:pt x="567" y="952"/>
                      </a:lnTo>
                      <a:lnTo>
                        <a:pt x="605" y="947"/>
                      </a:lnTo>
                      <a:lnTo>
                        <a:pt x="640" y="938"/>
                      </a:lnTo>
                      <a:lnTo>
                        <a:pt x="676" y="927"/>
                      </a:lnTo>
                      <a:lnTo>
                        <a:pt x="712" y="914"/>
                      </a:lnTo>
                      <a:lnTo>
                        <a:pt x="746" y="896"/>
                      </a:lnTo>
                      <a:lnTo>
                        <a:pt x="779" y="875"/>
                      </a:lnTo>
                      <a:lnTo>
                        <a:pt x="779" y="875"/>
                      </a:lnTo>
                      <a:lnTo>
                        <a:pt x="742" y="897"/>
                      </a:lnTo>
                      <a:lnTo>
                        <a:pt x="704" y="915"/>
                      </a:lnTo>
                      <a:lnTo>
                        <a:pt x="664" y="928"/>
                      </a:lnTo>
                      <a:lnTo>
                        <a:pt x="624" y="938"/>
                      </a:lnTo>
                      <a:lnTo>
                        <a:pt x="583" y="945"/>
                      </a:lnTo>
                      <a:lnTo>
                        <a:pt x="544" y="946"/>
                      </a:lnTo>
                      <a:lnTo>
                        <a:pt x="503" y="943"/>
                      </a:lnTo>
                      <a:lnTo>
                        <a:pt x="463" y="937"/>
                      </a:lnTo>
                      <a:lnTo>
                        <a:pt x="424" y="927"/>
                      </a:lnTo>
                      <a:lnTo>
                        <a:pt x="387" y="914"/>
                      </a:lnTo>
                      <a:lnTo>
                        <a:pt x="349" y="896"/>
                      </a:lnTo>
                      <a:lnTo>
                        <a:pt x="315" y="875"/>
                      </a:lnTo>
                      <a:lnTo>
                        <a:pt x="282" y="851"/>
                      </a:lnTo>
                      <a:lnTo>
                        <a:pt x="251" y="823"/>
                      </a:lnTo>
                      <a:lnTo>
                        <a:pt x="223" y="792"/>
                      </a:lnTo>
                      <a:lnTo>
                        <a:pt x="198" y="757"/>
                      </a:lnTo>
                      <a:lnTo>
                        <a:pt x="176" y="719"/>
                      </a:lnTo>
                      <a:lnTo>
                        <a:pt x="159" y="681"/>
                      </a:lnTo>
                      <a:lnTo>
                        <a:pt x="145" y="642"/>
                      </a:lnTo>
                      <a:lnTo>
                        <a:pt x="136" y="601"/>
                      </a:lnTo>
                      <a:lnTo>
                        <a:pt x="131" y="561"/>
                      </a:lnTo>
                      <a:lnTo>
                        <a:pt x="130" y="520"/>
                      </a:lnTo>
                      <a:lnTo>
                        <a:pt x="133" y="479"/>
                      </a:lnTo>
                      <a:lnTo>
                        <a:pt x="139" y="439"/>
                      </a:lnTo>
                      <a:lnTo>
                        <a:pt x="149" y="401"/>
                      </a:lnTo>
                      <a:lnTo>
                        <a:pt x="162" y="362"/>
                      </a:lnTo>
                      <a:lnTo>
                        <a:pt x="180" y="325"/>
                      </a:lnTo>
                      <a:lnTo>
                        <a:pt x="201" y="290"/>
                      </a:lnTo>
                      <a:lnTo>
                        <a:pt x="225" y="256"/>
                      </a:lnTo>
                      <a:lnTo>
                        <a:pt x="254" y="225"/>
                      </a:lnTo>
                      <a:lnTo>
                        <a:pt x="285" y="197"/>
                      </a:lnTo>
                      <a:lnTo>
                        <a:pt x="320" y="172"/>
                      </a:lnTo>
                      <a:lnTo>
                        <a:pt x="357" y="149"/>
                      </a:lnTo>
                      <a:lnTo>
                        <a:pt x="395" y="132"/>
                      </a:lnTo>
                      <a:lnTo>
                        <a:pt x="435" y="118"/>
                      </a:lnTo>
                      <a:lnTo>
                        <a:pt x="474" y="108"/>
                      </a:lnTo>
                      <a:lnTo>
                        <a:pt x="515" y="103"/>
                      </a:lnTo>
                      <a:lnTo>
                        <a:pt x="556" y="101"/>
                      </a:lnTo>
                      <a:lnTo>
                        <a:pt x="596" y="103"/>
                      </a:lnTo>
                      <a:lnTo>
                        <a:pt x="636" y="110"/>
                      </a:lnTo>
                      <a:lnTo>
                        <a:pt x="675" y="120"/>
                      </a:lnTo>
                      <a:lnTo>
                        <a:pt x="712" y="133"/>
                      </a:lnTo>
                      <a:lnTo>
                        <a:pt x="750" y="151"/>
                      </a:lnTo>
                      <a:lnTo>
                        <a:pt x="784" y="172"/>
                      </a:lnTo>
                      <a:lnTo>
                        <a:pt x="818" y="195"/>
                      </a:lnTo>
                      <a:lnTo>
                        <a:pt x="847" y="224"/>
                      </a:lnTo>
                      <a:lnTo>
                        <a:pt x="876" y="255"/>
                      </a:lnTo>
                      <a:lnTo>
                        <a:pt x="901" y="290"/>
                      </a:lnTo>
                      <a:lnTo>
                        <a:pt x="919" y="320"/>
                      </a:lnTo>
                      <a:lnTo>
                        <a:pt x="934" y="351"/>
                      </a:lnTo>
                      <a:lnTo>
                        <a:pt x="946" y="383"/>
                      </a:lnTo>
                      <a:lnTo>
                        <a:pt x="956" y="416"/>
                      </a:lnTo>
                      <a:lnTo>
                        <a:pt x="964" y="449"/>
                      </a:lnTo>
                      <a:lnTo>
                        <a:pt x="968" y="483"/>
                      </a:lnTo>
                      <a:lnTo>
                        <a:pt x="970" y="517"/>
                      </a:lnTo>
                      <a:lnTo>
                        <a:pt x="969" y="550"/>
                      </a:lnTo>
                      <a:lnTo>
                        <a:pt x="965" y="584"/>
                      </a:lnTo>
                      <a:lnTo>
                        <a:pt x="959" y="617"/>
                      </a:lnTo>
                      <a:lnTo>
                        <a:pt x="949" y="650"/>
                      </a:lnTo>
                      <a:lnTo>
                        <a:pt x="938" y="682"/>
                      </a:lnTo>
                      <a:lnTo>
                        <a:pt x="923" y="713"/>
                      </a:lnTo>
                      <a:lnTo>
                        <a:pt x="907" y="743"/>
                      </a:lnTo>
                      <a:lnTo>
                        <a:pt x="887" y="773"/>
                      </a:lnTo>
                      <a:lnTo>
                        <a:pt x="865" y="800"/>
                      </a:lnTo>
                      <a:lnTo>
                        <a:pt x="865" y="800"/>
                      </a:lnTo>
                      <a:close/>
                      <a:moveTo>
                        <a:pt x="497" y="0"/>
                      </a:moveTo>
                      <a:lnTo>
                        <a:pt x="470" y="1"/>
                      </a:lnTo>
                      <a:lnTo>
                        <a:pt x="443" y="5"/>
                      </a:lnTo>
                      <a:lnTo>
                        <a:pt x="417" y="10"/>
                      </a:lnTo>
                      <a:lnTo>
                        <a:pt x="391" y="16"/>
                      </a:lnTo>
                      <a:lnTo>
                        <a:pt x="342" y="32"/>
                      </a:lnTo>
                      <a:lnTo>
                        <a:pt x="295" y="52"/>
                      </a:lnTo>
                      <a:lnTo>
                        <a:pt x="250" y="77"/>
                      </a:lnTo>
                      <a:lnTo>
                        <a:pt x="208" y="107"/>
                      </a:lnTo>
                      <a:lnTo>
                        <a:pt x="168" y="139"/>
                      </a:lnTo>
                      <a:lnTo>
                        <a:pt x="134" y="176"/>
                      </a:lnTo>
                      <a:lnTo>
                        <a:pt x="102" y="215"/>
                      </a:lnTo>
                      <a:lnTo>
                        <a:pt x="73" y="258"/>
                      </a:lnTo>
                      <a:lnTo>
                        <a:pt x="50" y="303"/>
                      </a:lnTo>
                      <a:lnTo>
                        <a:pt x="30" y="350"/>
                      </a:lnTo>
                      <a:lnTo>
                        <a:pt x="15" y="400"/>
                      </a:lnTo>
                      <a:lnTo>
                        <a:pt x="10" y="424"/>
                      </a:lnTo>
                      <a:lnTo>
                        <a:pt x="5" y="451"/>
                      </a:lnTo>
                      <a:lnTo>
                        <a:pt x="2" y="477"/>
                      </a:lnTo>
                      <a:lnTo>
                        <a:pt x="0" y="504"/>
                      </a:lnTo>
                      <a:lnTo>
                        <a:pt x="0" y="530"/>
                      </a:lnTo>
                      <a:lnTo>
                        <a:pt x="0" y="558"/>
                      </a:lnTo>
                      <a:lnTo>
                        <a:pt x="2" y="585"/>
                      </a:lnTo>
                      <a:lnTo>
                        <a:pt x="6" y="612"/>
                      </a:lnTo>
                      <a:lnTo>
                        <a:pt x="11" y="639"/>
                      </a:lnTo>
                      <a:lnTo>
                        <a:pt x="17" y="665"/>
                      </a:lnTo>
                      <a:lnTo>
                        <a:pt x="33" y="714"/>
                      </a:lnTo>
                      <a:lnTo>
                        <a:pt x="53" y="762"/>
                      </a:lnTo>
                      <a:lnTo>
                        <a:pt x="78" y="807"/>
                      </a:lnTo>
                      <a:lnTo>
                        <a:pt x="107" y="849"/>
                      </a:lnTo>
                      <a:lnTo>
                        <a:pt x="139" y="887"/>
                      </a:lnTo>
                      <a:lnTo>
                        <a:pt x="176" y="923"/>
                      </a:lnTo>
                      <a:lnTo>
                        <a:pt x="214" y="956"/>
                      </a:lnTo>
                      <a:lnTo>
                        <a:pt x="256" y="983"/>
                      </a:lnTo>
                      <a:lnTo>
                        <a:pt x="301" y="1008"/>
                      </a:lnTo>
                      <a:lnTo>
                        <a:pt x="349" y="1027"/>
                      </a:lnTo>
                      <a:lnTo>
                        <a:pt x="398" y="1042"/>
                      </a:lnTo>
                      <a:lnTo>
                        <a:pt x="424" y="1048"/>
                      </a:lnTo>
                      <a:lnTo>
                        <a:pt x="450" y="1053"/>
                      </a:lnTo>
                      <a:lnTo>
                        <a:pt x="476" y="1055"/>
                      </a:lnTo>
                      <a:lnTo>
                        <a:pt x="502" y="1058"/>
                      </a:lnTo>
                      <a:lnTo>
                        <a:pt x="529" y="1058"/>
                      </a:lnTo>
                      <a:lnTo>
                        <a:pt x="556" y="1057"/>
                      </a:lnTo>
                      <a:lnTo>
                        <a:pt x="583" y="1055"/>
                      </a:lnTo>
                      <a:lnTo>
                        <a:pt x="610" y="1052"/>
                      </a:lnTo>
                      <a:lnTo>
                        <a:pt x="636" y="1047"/>
                      </a:lnTo>
                      <a:lnTo>
                        <a:pt x="662" y="1040"/>
                      </a:lnTo>
                      <a:lnTo>
                        <a:pt x="711" y="1024"/>
                      </a:lnTo>
                      <a:lnTo>
                        <a:pt x="758" y="1004"/>
                      </a:lnTo>
                      <a:lnTo>
                        <a:pt x="803" y="979"/>
                      </a:lnTo>
                      <a:lnTo>
                        <a:pt x="845" y="950"/>
                      </a:lnTo>
                      <a:lnTo>
                        <a:pt x="883" y="917"/>
                      </a:lnTo>
                      <a:lnTo>
                        <a:pt x="919" y="881"/>
                      </a:lnTo>
                      <a:lnTo>
                        <a:pt x="951" y="841"/>
                      </a:lnTo>
                      <a:lnTo>
                        <a:pt x="979" y="799"/>
                      </a:lnTo>
                      <a:lnTo>
                        <a:pt x="1003" y="754"/>
                      </a:lnTo>
                      <a:lnTo>
                        <a:pt x="1022" y="707"/>
                      </a:lnTo>
                      <a:lnTo>
                        <a:pt x="1037" y="657"/>
                      </a:lnTo>
                      <a:lnTo>
                        <a:pt x="1043" y="632"/>
                      </a:lnTo>
                      <a:lnTo>
                        <a:pt x="1048" y="606"/>
                      </a:lnTo>
                      <a:lnTo>
                        <a:pt x="1051" y="580"/>
                      </a:lnTo>
                      <a:lnTo>
                        <a:pt x="1053" y="553"/>
                      </a:lnTo>
                      <a:lnTo>
                        <a:pt x="1053" y="525"/>
                      </a:lnTo>
                      <a:lnTo>
                        <a:pt x="1052" y="499"/>
                      </a:lnTo>
                      <a:lnTo>
                        <a:pt x="1048" y="454"/>
                      </a:lnTo>
                      <a:lnTo>
                        <a:pt x="1039" y="410"/>
                      </a:lnTo>
                      <a:lnTo>
                        <a:pt x="1028" y="367"/>
                      </a:lnTo>
                      <a:lnTo>
                        <a:pt x="1013" y="326"/>
                      </a:lnTo>
                      <a:lnTo>
                        <a:pt x="995" y="288"/>
                      </a:lnTo>
                      <a:lnTo>
                        <a:pt x="974" y="249"/>
                      </a:lnTo>
                      <a:lnTo>
                        <a:pt x="950" y="214"/>
                      </a:lnTo>
                      <a:lnTo>
                        <a:pt x="923" y="181"/>
                      </a:lnTo>
                      <a:lnTo>
                        <a:pt x="894" y="149"/>
                      </a:lnTo>
                      <a:lnTo>
                        <a:pt x="862" y="121"/>
                      </a:lnTo>
                      <a:lnTo>
                        <a:pt x="828" y="95"/>
                      </a:lnTo>
                      <a:lnTo>
                        <a:pt x="792" y="71"/>
                      </a:lnTo>
                      <a:lnTo>
                        <a:pt x="753" y="50"/>
                      </a:lnTo>
                      <a:lnTo>
                        <a:pt x="712" y="34"/>
                      </a:lnTo>
                      <a:lnTo>
                        <a:pt x="670" y="19"/>
                      </a:lnTo>
                      <a:lnTo>
                        <a:pt x="627" y="9"/>
                      </a:lnTo>
                      <a:lnTo>
                        <a:pt x="627" y="9"/>
                      </a:lnTo>
                      <a:lnTo>
                        <a:pt x="676" y="21"/>
                      </a:lnTo>
                      <a:lnTo>
                        <a:pt x="723" y="39"/>
                      </a:lnTo>
                      <a:lnTo>
                        <a:pt x="768" y="60"/>
                      </a:lnTo>
                      <a:lnTo>
                        <a:pt x="809" y="86"/>
                      </a:lnTo>
                      <a:lnTo>
                        <a:pt x="847" y="115"/>
                      </a:lnTo>
                      <a:lnTo>
                        <a:pt x="883" y="148"/>
                      </a:lnTo>
                      <a:lnTo>
                        <a:pt x="914" y="184"/>
                      </a:lnTo>
                      <a:lnTo>
                        <a:pt x="943" y="223"/>
                      </a:lnTo>
                      <a:lnTo>
                        <a:pt x="968" y="264"/>
                      </a:lnTo>
                      <a:lnTo>
                        <a:pt x="987" y="307"/>
                      </a:lnTo>
                      <a:lnTo>
                        <a:pt x="1005" y="352"/>
                      </a:lnTo>
                      <a:lnTo>
                        <a:pt x="1016" y="400"/>
                      </a:lnTo>
                      <a:lnTo>
                        <a:pt x="1023" y="448"/>
                      </a:lnTo>
                      <a:lnTo>
                        <a:pt x="1026" y="473"/>
                      </a:lnTo>
                      <a:lnTo>
                        <a:pt x="1026" y="498"/>
                      </a:lnTo>
                      <a:lnTo>
                        <a:pt x="1026" y="523"/>
                      </a:lnTo>
                      <a:lnTo>
                        <a:pt x="1023" y="548"/>
                      </a:lnTo>
                      <a:lnTo>
                        <a:pt x="1021" y="573"/>
                      </a:lnTo>
                      <a:lnTo>
                        <a:pt x="1016" y="599"/>
                      </a:lnTo>
                      <a:lnTo>
                        <a:pt x="1003" y="647"/>
                      </a:lnTo>
                      <a:lnTo>
                        <a:pt x="986" y="695"/>
                      </a:lnTo>
                      <a:lnTo>
                        <a:pt x="965" y="739"/>
                      </a:lnTo>
                      <a:lnTo>
                        <a:pt x="939" y="782"/>
                      </a:lnTo>
                      <a:lnTo>
                        <a:pt x="909" y="820"/>
                      </a:lnTo>
                      <a:lnTo>
                        <a:pt x="877" y="855"/>
                      </a:lnTo>
                      <a:lnTo>
                        <a:pt x="841" y="887"/>
                      </a:lnTo>
                      <a:lnTo>
                        <a:pt x="803" y="916"/>
                      </a:lnTo>
                      <a:lnTo>
                        <a:pt x="762" y="940"/>
                      </a:lnTo>
                      <a:lnTo>
                        <a:pt x="719" y="961"/>
                      </a:lnTo>
                      <a:lnTo>
                        <a:pt x="674" y="977"/>
                      </a:lnTo>
                      <a:lnTo>
                        <a:pt x="627" y="989"/>
                      </a:lnTo>
                      <a:lnTo>
                        <a:pt x="579" y="997"/>
                      </a:lnTo>
                      <a:lnTo>
                        <a:pt x="555" y="998"/>
                      </a:lnTo>
                      <a:lnTo>
                        <a:pt x="530" y="999"/>
                      </a:lnTo>
                      <a:lnTo>
                        <a:pt x="505" y="998"/>
                      </a:lnTo>
                      <a:lnTo>
                        <a:pt x="479" y="997"/>
                      </a:lnTo>
                      <a:lnTo>
                        <a:pt x="455" y="993"/>
                      </a:lnTo>
                      <a:lnTo>
                        <a:pt x="430" y="989"/>
                      </a:lnTo>
                      <a:lnTo>
                        <a:pt x="380" y="976"/>
                      </a:lnTo>
                      <a:lnTo>
                        <a:pt x="333" y="958"/>
                      </a:lnTo>
                      <a:lnTo>
                        <a:pt x="289" y="937"/>
                      </a:lnTo>
                      <a:lnTo>
                        <a:pt x="248" y="911"/>
                      </a:lnTo>
                      <a:lnTo>
                        <a:pt x="209" y="882"/>
                      </a:lnTo>
                      <a:lnTo>
                        <a:pt x="173" y="850"/>
                      </a:lnTo>
                      <a:lnTo>
                        <a:pt x="142" y="814"/>
                      </a:lnTo>
                      <a:lnTo>
                        <a:pt x="114" y="775"/>
                      </a:lnTo>
                      <a:lnTo>
                        <a:pt x="89" y="734"/>
                      </a:lnTo>
                      <a:lnTo>
                        <a:pt x="69" y="691"/>
                      </a:lnTo>
                      <a:lnTo>
                        <a:pt x="52" y="645"/>
                      </a:lnTo>
                      <a:lnTo>
                        <a:pt x="41" y="597"/>
                      </a:lnTo>
                      <a:lnTo>
                        <a:pt x="33" y="550"/>
                      </a:lnTo>
                      <a:lnTo>
                        <a:pt x="31" y="525"/>
                      </a:lnTo>
                      <a:lnTo>
                        <a:pt x="31" y="500"/>
                      </a:lnTo>
                      <a:lnTo>
                        <a:pt x="31" y="475"/>
                      </a:lnTo>
                      <a:lnTo>
                        <a:pt x="33" y="451"/>
                      </a:lnTo>
                      <a:lnTo>
                        <a:pt x="36" y="424"/>
                      </a:lnTo>
                      <a:lnTo>
                        <a:pt x="41" y="400"/>
                      </a:lnTo>
                      <a:lnTo>
                        <a:pt x="51" y="359"/>
                      </a:lnTo>
                      <a:lnTo>
                        <a:pt x="64" y="319"/>
                      </a:lnTo>
                      <a:lnTo>
                        <a:pt x="81" y="281"/>
                      </a:lnTo>
                      <a:lnTo>
                        <a:pt x="99" y="245"/>
                      </a:lnTo>
                      <a:lnTo>
                        <a:pt x="121" y="212"/>
                      </a:lnTo>
                      <a:lnTo>
                        <a:pt x="145" y="179"/>
                      </a:lnTo>
                      <a:lnTo>
                        <a:pt x="172" y="149"/>
                      </a:lnTo>
                      <a:lnTo>
                        <a:pt x="202" y="122"/>
                      </a:lnTo>
                      <a:lnTo>
                        <a:pt x="233" y="97"/>
                      </a:lnTo>
                      <a:lnTo>
                        <a:pt x="265" y="74"/>
                      </a:lnTo>
                      <a:lnTo>
                        <a:pt x="301" y="54"/>
                      </a:lnTo>
                      <a:lnTo>
                        <a:pt x="337" y="37"/>
                      </a:lnTo>
                      <a:lnTo>
                        <a:pt x="375" y="23"/>
                      </a:lnTo>
                      <a:lnTo>
                        <a:pt x="415" y="11"/>
                      </a:lnTo>
                      <a:lnTo>
                        <a:pt x="455" y="4"/>
                      </a:lnTo>
                      <a:lnTo>
                        <a:pt x="497" y="0"/>
                      </a:lnTo>
                      <a:lnTo>
                        <a:pt x="497" y="0"/>
                      </a:lnTo>
                      <a:close/>
                      <a:moveTo>
                        <a:pt x="543" y="892"/>
                      </a:moveTo>
                      <a:lnTo>
                        <a:pt x="541" y="886"/>
                      </a:lnTo>
                      <a:lnTo>
                        <a:pt x="539" y="880"/>
                      </a:lnTo>
                      <a:lnTo>
                        <a:pt x="533" y="876"/>
                      </a:lnTo>
                      <a:lnTo>
                        <a:pt x="527" y="875"/>
                      </a:lnTo>
                      <a:lnTo>
                        <a:pt x="520" y="876"/>
                      </a:lnTo>
                      <a:lnTo>
                        <a:pt x="515" y="880"/>
                      </a:lnTo>
                      <a:lnTo>
                        <a:pt x="512" y="886"/>
                      </a:lnTo>
                      <a:lnTo>
                        <a:pt x="510" y="892"/>
                      </a:lnTo>
                      <a:lnTo>
                        <a:pt x="512" y="900"/>
                      </a:lnTo>
                      <a:lnTo>
                        <a:pt x="515" y="905"/>
                      </a:lnTo>
                      <a:lnTo>
                        <a:pt x="520" y="909"/>
                      </a:lnTo>
                      <a:lnTo>
                        <a:pt x="527" y="910"/>
                      </a:lnTo>
                      <a:lnTo>
                        <a:pt x="533" y="909"/>
                      </a:lnTo>
                      <a:lnTo>
                        <a:pt x="539" y="905"/>
                      </a:lnTo>
                      <a:lnTo>
                        <a:pt x="541" y="900"/>
                      </a:lnTo>
                      <a:lnTo>
                        <a:pt x="543" y="892"/>
                      </a:lnTo>
                      <a:lnTo>
                        <a:pt x="543" y="892"/>
                      </a:lnTo>
                      <a:close/>
                      <a:moveTo>
                        <a:pt x="197" y="528"/>
                      </a:moveTo>
                      <a:lnTo>
                        <a:pt x="196" y="520"/>
                      </a:lnTo>
                      <a:lnTo>
                        <a:pt x="192" y="515"/>
                      </a:lnTo>
                      <a:lnTo>
                        <a:pt x="187" y="512"/>
                      </a:lnTo>
                      <a:lnTo>
                        <a:pt x="181" y="509"/>
                      </a:lnTo>
                      <a:lnTo>
                        <a:pt x="173" y="512"/>
                      </a:lnTo>
                      <a:lnTo>
                        <a:pt x="168" y="515"/>
                      </a:lnTo>
                      <a:lnTo>
                        <a:pt x="165" y="520"/>
                      </a:lnTo>
                      <a:lnTo>
                        <a:pt x="164" y="528"/>
                      </a:lnTo>
                      <a:lnTo>
                        <a:pt x="165" y="534"/>
                      </a:lnTo>
                      <a:lnTo>
                        <a:pt x="168" y="540"/>
                      </a:lnTo>
                      <a:lnTo>
                        <a:pt x="173" y="544"/>
                      </a:lnTo>
                      <a:lnTo>
                        <a:pt x="181" y="545"/>
                      </a:lnTo>
                      <a:lnTo>
                        <a:pt x="187" y="544"/>
                      </a:lnTo>
                      <a:lnTo>
                        <a:pt x="192" y="540"/>
                      </a:lnTo>
                      <a:lnTo>
                        <a:pt x="196" y="534"/>
                      </a:lnTo>
                      <a:lnTo>
                        <a:pt x="197" y="528"/>
                      </a:lnTo>
                      <a:lnTo>
                        <a:pt x="197" y="528"/>
                      </a:lnTo>
                      <a:close/>
                      <a:moveTo>
                        <a:pt x="543" y="149"/>
                      </a:moveTo>
                      <a:lnTo>
                        <a:pt x="541" y="142"/>
                      </a:lnTo>
                      <a:lnTo>
                        <a:pt x="538" y="137"/>
                      </a:lnTo>
                      <a:lnTo>
                        <a:pt x="533" y="133"/>
                      </a:lnTo>
                      <a:lnTo>
                        <a:pt x="527" y="131"/>
                      </a:lnTo>
                      <a:lnTo>
                        <a:pt x="519" y="133"/>
                      </a:lnTo>
                      <a:lnTo>
                        <a:pt x="514" y="137"/>
                      </a:lnTo>
                      <a:lnTo>
                        <a:pt x="510" y="142"/>
                      </a:lnTo>
                      <a:lnTo>
                        <a:pt x="509" y="149"/>
                      </a:lnTo>
                      <a:lnTo>
                        <a:pt x="510" y="156"/>
                      </a:lnTo>
                      <a:lnTo>
                        <a:pt x="514" y="162"/>
                      </a:lnTo>
                      <a:lnTo>
                        <a:pt x="519" y="166"/>
                      </a:lnTo>
                      <a:lnTo>
                        <a:pt x="527" y="167"/>
                      </a:lnTo>
                      <a:lnTo>
                        <a:pt x="533" y="166"/>
                      </a:lnTo>
                      <a:lnTo>
                        <a:pt x="538" y="162"/>
                      </a:lnTo>
                      <a:lnTo>
                        <a:pt x="541" y="156"/>
                      </a:lnTo>
                      <a:lnTo>
                        <a:pt x="543" y="149"/>
                      </a:lnTo>
                      <a:lnTo>
                        <a:pt x="543" y="149"/>
                      </a:lnTo>
                      <a:close/>
                      <a:moveTo>
                        <a:pt x="922" y="528"/>
                      </a:moveTo>
                      <a:lnTo>
                        <a:pt x="920" y="520"/>
                      </a:lnTo>
                      <a:lnTo>
                        <a:pt x="917" y="515"/>
                      </a:lnTo>
                      <a:lnTo>
                        <a:pt x="912" y="512"/>
                      </a:lnTo>
                      <a:lnTo>
                        <a:pt x="906" y="509"/>
                      </a:lnTo>
                      <a:lnTo>
                        <a:pt x="898" y="512"/>
                      </a:lnTo>
                      <a:lnTo>
                        <a:pt x="893" y="515"/>
                      </a:lnTo>
                      <a:lnTo>
                        <a:pt x="889" y="520"/>
                      </a:lnTo>
                      <a:lnTo>
                        <a:pt x="888" y="528"/>
                      </a:lnTo>
                      <a:lnTo>
                        <a:pt x="889" y="534"/>
                      </a:lnTo>
                      <a:lnTo>
                        <a:pt x="893" y="540"/>
                      </a:lnTo>
                      <a:lnTo>
                        <a:pt x="898" y="544"/>
                      </a:lnTo>
                      <a:lnTo>
                        <a:pt x="906" y="545"/>
                      </a:lnTo>
                      <a:lnTo>
                        <a:pt x="912" y="544"/>
                      </a:lnTo>
                      <a:lnTo>
                        <a:pt x="917" y="540"/>
                      </a:lnTo>
                      <a:lnTo>
                        <a:pt x="920" y="534"/>
                      </a:lnTo>
                      <a:lnTo>
                        <a:pt x="922" y="528"/>
                      </a:lnTo>
                      <a:lnTo>
                        <a:pt x="922" y="528"/>
                      </a:lnTo>
                      <a:close/>
                      <a:moveTo>
                        <a:pt x="520" y="635"/>
                      </a:moveTo>
                      <a:lnTo>
                        <a:pt x="520" y="672"/>
                      </a:lnTo>
                      <a:lnTo>
                        <a:pt x="540" y="672"/>
                      </a:lnTo>
                      <a:lnTo>
                        <a:pt x="540" y="635"/>
                      </a:lnTo>
                      <a:lnTo>
                        <a:pt x="549" y="632"/>
                      </a:lnTo>
                      <a:lnTo>
                        <a:pt x="557" y="627"/>
                      </a:lnTo>
                      <a:lnTo>
                        <a:pt x="564" y="621"/>
                      </a:lnTo>
                      <a:lnTo>
                        <a:pt x="569" y="615"/>
                      </a:lnTo>
                      <a:lnTo>
                        <a:pt x="574" y="606"/>
                      </a:lnTo>
                      <a:lnTo>
                        <a:pt x="576" y="597"/>
                      </a:lnTo>
                      <a:lnTo>
                        <a:pt x="576" y="589"/>
                      </a:lnTo>
                      <a:lnTo>
                        <a:pt x="575" y="579"/>
                      </a:lnTo>
                      <a:lnTo>
                        <a:pt x="571" y="566"/>
                      </a:lnTo>
                      <a:lnTo>
                        <a:pt x="562" y="556"/>
                      </a:lnTo>
                      <a:lnTo>
                        <a:pt x="553" y="549"/>
                      </a:lnTo>
                      <a:lnTo>
                        <a:pt x="540" y="544"/>
                      </a:lnTo>
                      <a:lnTo>
                        <a:pt x="540" y="544"/>
                      </a:lnTo>
                      <a:lnTo>
                        <a:pt x="540" y="354"/>
                      </a:lnTo>
                      <a:lnTo>
                        <a:pt x="590" y="354"/>
                      </a:lnTo>
                      <a:lnTo>
                        <a:pt x="530" y="224"/>
                      </a:lnTo>
                      <a:lnTo>
                        <a:pt x="471" y="354"/>
                      </a:lnTo>
                      <a:lnTo>
                        <a:pt x="520" y="354"/>
                      </a:lnTo>
                      <a:lnTo>
                        <a:pt x="520" y="544"/>
                      </a:lnTo>
                      <a:lnTo>
                        <a:pt x="512" y="546"/>
                      </a:lnTo>
                      <a:lnTo>
                        <a:pt x="503" y="551"/>
                      </a:lnTo>
                      <a:lnTo>
                        <a:pt x="497" y="558"/>
                      </a:lnTo>
                      <a:lnTo>
                        <a:pt x="491" y="564"/>
                      </a:lnTo>
                      <a:lnTo>
                        <a:pt x="487" y="573"/>
                      </a:lnTo>
                      <a:lnTo>
                        <a:pt x="484" y="580"/>
                      </a:lnTo>
                      <a:lnTo>
                        <a:pt x="483" y="590"/>
                      </a:lnTo>
                      <a:lnTo>
                        <a:pt x="484" y="599"/>
                      </a:lnTo>
                      <a:lnTo>
                        <a:pt x="489" y="611"/>
                      </a:lnTo>
                      <a:lnTo>
                        <a:pt x="497" y="622"/>
                      </a:lnTo>
                      <a:lnTo>
                        <a:pt x="508" y="630"/>
                      </a:lnTo>
                      <a:lnTo>
                        <a:pt x="520" y="635"/>
                      </a:lnTo>
                      <a:lnTo>
                        <a:pt x="520" y="635"/>
                      </a:lnTo>
                      <a:close/>
                    </a:path>
                  </a:pathLst>
                </a:custGeom>
                <a:solidFill>
                  <a:srgbClr val="9999FF"/>
                </a:solidFill>
                <a:ln w="6350" cmpd="sng">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74" name="Freeform 322"/>
                <p:cNvSpPr>
                  <a:spLocks noEditPoints="1"/>
                </p:cNvSpPr>
                <p:nvPr/>
              </p:nvSpPr>
              <p:spPr bwMode="auto">
                <a:xfrm>
                  <a:off x="378" y="493"/>
                  <a:ext cx="12" cy="63"/>
                </a:xfrm>
                <a:custGeom>
                  <a:avLst/>
                  <a:gdLst>
                    <a:gd name="T0" fmla="*/ 29 w 59"/>
                    <a:gd name="T1" fmla="*/ 0 h 315"/>
                    <a:gd name="T2" fmla="*/ 0 w 59"/>
                    <a:gd name="T3" fmla="*/ 72 h 315"/>
                    <a:gd name="T4" fmla="*/ 59 w 59"/>
                    <a:gd name="T5" fmla="*/ 72 h 315"/>
                    <a:gd name="T6" fmla="*/ 19 w 59"/>
                    <a:gd name="T7" fmla="*/ 57 h 315"/>
                    <a:gd name="T8" fmla="*/ 29 w 59"/>
                    <a:gd name="T9" fmla="*/ 0 h 315"/>
                    <a:gd name="T10" fmla="*/ 29 w 59"/>
                    <a:gd name="T11" fmla="*/ 0 h 315"/>
                    <a:gd name="T12" fmla="*/ 11 w 59"/>
                    <a:gd name="T13" fmla="*/ 315 h 315"/>
                    <a:gd name="T14" fmla="*/ 13 w 59"/>
                    <a:gd name="T15" fmla="*/ 304 h 315"/>
                    <a:gd name="T16" fmla="*/ 19 w 59"/>
                    <a:gd name="T17" fmla="*/ 294 h 315"/>
                    <a:gd name="T18" fmla="*/ 28 w 59"/>
                    <a:gd name="T19" fmla="*/ 286 h 315"/>
                    <a:gd name="T20" fmla="*/ 39 w 59"/>
                    <a:gd name="T21" fmla="*/ 281 h 315"/>
                    <a:gd name="T22" fmla="*/ 29 w 59"/>
                    <a:gd name="T23" fmla="*/ 280 h 315"/>
                    <a:gd name="T24" fmla="*/ 21 w 59"/>
                    <a:gd name="T25" fmla="*/ 283 h 315"/>
                    <a:gd name="T26" fmla="*/ 12 w 59"/>
                    <a:gd name="T27" fmla="*/ 288 h 315"/>
                    <a:gd name="T28" fmla="*/ 7 w 59"/>
                    <a:gd name="T29" fmla="*/ 295 h 315"/>
                    <a:gd name="T30" fmla="*/ 6 w 59"/>
                    <a:gd name="T31" fmla="*/ 300 h 315"/>
                    <a:gd name="T32" fmla="*/ 6 w 59"/>
                    <a:gd name="T33" fmla="*/ 305 h 315"/>
                    <a:gd name="T34" fmla="*/ 8 w 59"/>
                    <a:gd name="T35" fmla="*/ 310 h 315"/>
                    <a:gd name="T36" fmla="*/ 11 w 59"/>
                    <a:gd name="T37" fmla="*/ 315 h 315"/>
                    <a:gd name="T38" fmla="*/ 11 w 59"/>
                    <a:gd name="T39"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315">
                      <a:moveTo>
                        <a:pt x="29" y="0"/>
                      </a:moveTo>
                      <a:lnTo>
                        <a:pt x="0" y="72"/>
                      </a:lnTo>
                      <a:lnTo>
                        <a:pt x="59" y="72"/>
                      </a:lnTo>
                      <a:lnTo>
                        <a:pt x="19" y="57"/>
                      </a:lnTo>
                      <a:lnTo>
                        <a:pt x="29" y="0"/>
                      </a:lnTo>
                      <a:lnTo>
                        <a:pt x="29" y="0"/>
                      </a:lnTo>
                      <a:close/>
                      <a:moveTo>
                        <a:pt x="11" y="315"/>
                      </a:moveTo>
                      <a:lnTo>
                        <a:pt x="13" y="304"/>
                      </a:lnTo>
                      <a:lnTo>
                        <a:pt x="19" y="294"/>
                      </a:lnTo>
                      <a:lnTo>
                        <a:pt x="28" y="286"/>
                      </a:lnTo>
                      <a:lnTo>
                        <a:pt x="39" y="281"/>
                      </a:lnTo>
                      <a:lnTo>
                        <a:pt x="29" y="280"/>
                      </a:lnTo>
                      <a:lnTo>
                        <a:pt x="21" y="283"/>
                      </a:lnTo>
                      <a:lnTo>
                        <a:pt x="12" y="288"/>
                      </a:lnTo>
                      <a:lnTo>
                        <a:pt x="7" y="295"/>
                      </a:lnTo>
                      <a:lnTo>
                        <a:pt x="6" y="300"/>
                      </a:lnTo>
                      <a:lnTo>
                        <a:pt x="6" y="305"/>
                      </a:lnTo>
                      <a:lnTo>
                        <a:pt x="8" y="310"/>
                      </a:lnTo>
                      <a:lnTo>
                        <a:pt x="11" y="315"/>
                      </a:lnTo>
                      <a:lnTo>
                        <a:pt x="11" y="315"/>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grpSp>
        </p:grpSp>
        <p:grpSp>
          <p:nvGrpSpPr>
            <p:cNvPr id="1227075" name="Group 323"/>
            <p:cNvGrpSpPr>
              <a:grpSpLocks/>
            </p:cNvGrpSpPr>
            <p:nvPr/>
          </p:nvGrpSpPr>
          <p:grpSpPr bwMode="auto">
            <a:xfrm>
              <a:off x="2156" y="2016"/>
              <a:ext cx="468" cy="529"/>
              <a:chOff x="1212" y="1343"/>
              <a:chExt cx="468" cy="529"/>
            </a:xfrm>
          </p:grpSpPr>
          <p:grpSp>
            <p:nvGrpSpPr>
              <p:cNvPr id="1227076" name="Group 324"/>
              <p:cNvGrpSpPr>
                <a:grpSpLocks/>
              </p:cNvGrpSpPr>
              <p:nvPr/>
            </p:nvGrpSpPr>
            <p:grpSpPr bwMode="auto">
              <a:xfrm>
                <a:off x="1212" y="1343"/>
                <a:ext cx="468" cy="529"/>
                <a:chOff x="2202" y="7720"/>
                <a:chExt cx="2076" cy="2076"/>
              </a:xfrm>
            </p:grpSpPr>
            <p:sp>
              <p:nvSpPr>
                <p:cNvPr id="1227077" name="Freeform 325"/>
                <p:cNvSpPr>
                  <a:spLocks/>
                </p:cNvSpPr>
                <p:nvPr/>
              </p:nvSpPr>
              <p:spPr bwMode="auto">
                <a:xfrm>
                  <a:off x="2202" y="7720"/>
                  <a:ext cx="2076" cy="2076"/>
                </a:xfrm>
                <a:custGeom>
                  <a:avLst/>
                  <a:gdLst>
                    <a:gd name="T0" fmla="*/ 2076 w 2076"/>
                    <a:gd name="T1" fmla="*/ 1049 h 2076"/>
                    <a:gd name="T2" fmla="*/ 2076 w 2076"/>
                    <a:gd name="T3" fmla="*/ 0 h 2076"/>
                    <a:gd name="T4" fmla="*/ 1027 w 2076"/>
                    <a:gd name="T5" fmla="*/ 0 h 2076"/>
                    <a:gd name="T6" fmla="*/ 0 w 2076"/>
                    <a:gd name="T7" fmla="*/ 0 h 2076"/>
                    <a:gd name="T8" fmla="*/ 0 w 2076"/>
                    <a:gd name="T9" fmla="*/ 1049 h 2076"/>
                    <a:gd name="T10" fmla="*/ 0 w 2076"/>
                    <a:gd name="T11" fmla="*/ 1901 h 2076"/>
                    <a:gd name="T12" fmla="*/ 109 w 2076"/>
                    <a:gd name="T13" fmla="*/ 1901 h 2076"/>
                    <a:gd name="T14" fmla="*/ 109 w 2076"/>
                    <a:gd name="T15" fmla="*/ 2076 h 2076"/>
                    <a:gd name="T16" fmla="*/ 1038 w 2076"/>
                    <a:gd name="T17" fmla="*/ 2076 h 2076"/>
                    <a:gd name="T18" fmla="*/ 1978 w 2076"/>
                    <a:gd name="T19" fmla="*/ 2076 h 2076"/>
                    <a:gd name="T20" fmla="*/ 1978 w 2076"/>
                    <a:gd name="T21" fmla="*/ 1901 h 2076"/>
                    <a:gd name="T22" fmla="*/ 2076 w 2076"/>
                    <a:gd name="T23" fmla="*/ 1901 h 2076"/>
                    <a:gd name="T24" fmla="*/ 2076 w 2076"/>
                    <a:gd name="T25" fmla="*/ 1049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6" h="2076">
                      <a:moveTo>
                        <a:pt x="2076" y="1049"/>
                      </a:moveTo>
                      <a:lnTo>
                        <a:pt x="2076" y="0"/>
                      </a:lnTo>
                      <a:lnTo>
                        <a:pt x="1027" y="0"/>
                      </a:lnTo>
                      <a:lnTo>
                        <a:pt x="0" y="0"/>
                      </a:lnTo>
                      <a:lnTo>
                        <a:pt x="0" y="1049"/>
                      </a:lnTo>
                      <a:lnTo>
                        <a:pt x="0" y="1901"/>
                      </a:lnTo>
                      <a:lnTo>
                        <a:pt x="109" y="1901"/>
                      </a:lnTo>
                      <a:lnTo>
                        <a:pt x="109" y="2076"/>
                      </a:lnTo>
                      <a:lnTo>
                        <a:pt x="1038" y="2076"/>
                      </a:lnTo>
                      <a:lnTo>
                        <a:pt x="1978" y="2076"/>
                      </a:lnTo>
                      <a:lnTo>
                        <a:pt x="1978" y="1901"/>
                      </a:lnTo>
                      <a:lnTo>
                        <a:pt x="2076" y="1901"/>
                      </a:lnTo>
                      <a:lnTo>
                        <a:pt x="2076" y="1049"/>
                      </a:lnTo>
                      <a:close/>
                    </a:path>
                  </a:pathLst>
                </a:custGeom>
                <a:solidFill>
                  <a:srgbClr val="FFFFFF"/>
                </a:solidFill>
                <a:ln w="12700"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78" name="Freeform 326"/>
                <p:cNvSpPr>
                  <a:spLocks noEditPoints="1"/>
                </p:cNvSpPr>
                <p:nvPr/>
              </p:nvSpPr>
              <p:spPr bwMode="auto">
                <a:xfrm>
                  <a:off x="2311" y="7862"/>
                  <a:ext cx="1869" cy="1934"/>
                </a:xfrm>
                <a:custGeom>
                  <a:avLst/>
                  <a:gdLst>
                    <a:gd name="T0" fmla="*/ 1869 w 1869"/>
                    <a:gd name="T1" fmla="*/ 1759 h 1934"/>
                    <a:gd name="T2" fmla="*/ 372 w 1869"/>
                    <a:gd name="T3" fmla="*/ 87 h 1934"/>
                    <a:gd name="T4" fmla="*/ 98 w 1869"/>
                    <a:gd name="T5" fmla="*/ 186 h 1934"/>
                    <a:gd name="T6" fmla="*/ 33 w 1869"/>
                    <a:gd name="T7" fmla="*/ 284 h 1934"/>
                    <a:gd name="T8" fmla="*/ 33 w 1869"/>
                    <a:gd name="T9" fmla="*/ 284 h 1934"/>
                    <a:gd name="T10" fmla="*/ 470 w 1869"/>
                    <a:gd name="T11" fmla="*/ 382 h 1934"/>
                    <a:gd name="T12" fmla="*/ 372 w 1869"/>
                    <a:gd name="T13" fmla="*/ 481 h 1934"/>
                    <a:gd name="T14" fmla="*/ 98 w 1869"/>
                    <a:gd name="T15" fmla="*/ 579 h 1934"/>
                    <a:gd name="T16" fmla="*/ 33 w 1869"/>
                    <a:gd name="T17" fmla="*/ 677 h 1934"/>
                    <a:gd name="T18" fmla="*/ 33 w 1869"/>
                    <a:gd name="T19" fmla="*/ 677 h 1934"/>
                    <a:gd name="T20" fmla="*/ 470 w 1869"/>
                    <a:gd name="T21" fmla="*/ 776 h 1934"/>
                    <a:gd name="T22" fmla="*/ 372 w 1869"/>
                    <a:gd name="T23" fmla="*/ 874 h 1934"/>
                    <a:gd name="T24" fmla="*/ 98 w 1869"/>
                    <a:gd name="T25" fmla="*/ 973 h 1934"/>
                    <a:gd name="T26" fmla="*/ 33 w 1869"/>
                    <a:gd name="T27" fmla="*/ 1071 h 1934"/>
                    <a:gd name="T28" fmla="*/ 33 w 1869"/>
                    <a:gd name="T29" fmla="*/ 1071 h 1934"/>
                    <a:gd name="T30" fmla="*/ 470 w 1869"/>
                    <a:gd name="T31" fmla="*/ 1169 h 1934"/>
                    <a:gd name="T32" fmla="*/ 372 w 1869"/>
                    <a:gd name="T33" fmla="*/ 1268 h 1934"/>
                    <a:gd name="T34" fmla="*/ 98 w 1869"/>
                    <a:gd name="T35" fmla="*/ 1366 h 1934"/>
                    <a:gd name="T36" fmla="*/ 33 w 1869"/>
                    <a:gd name="T37" fmla="*/ 1464 h 1934"/>
                    <a:gd name="T38" fmla="*/ 33 w 1869"/>
                    <a:gd name="T39" fmla="*/ 1464 h 1934"/>
                    <a:gd name="T40" fmla="*/ 470 w 1869"/>
                    <a:gd name="T41" fmla="*/ 1563 h 1934"/>
                    <a:gd name="T42" fmla="*/ 87 w 1869"/>
                    <a:gd name="T43" fmla="*/ 1792 h 1934"/>
                    <a:gd name="T44" fmla="*/ 142 w 1869"/>
                    <a:gd name="T45" fmla="*/ 1759 h 1934"/>
                    <a:gd name="T46" fmla="*/ 142 w 1869"/>
                    <a:gd name="T47" fmla="*/ 1759 h 1934"/>
                    <a:gd name="T48" fmla="*/ 230 w 1869"/>
                    <a:gd name="T49" fmla="*/ 1934 h 1934"/>
                    <a:gd name="T50" fmla="*/ 306 w 1869"/>
                    <a:gd name="T51" fmla="*/ 1902 h 1934"/>
                    <a:gd name="T52" fmla="*/ 383 w 1869"/>
                    <a:gd name="T53" fmla="*/ 1792 h 1934"/>
                    <a:gd name="T54" fmla="*/ 470 w 1869"/>
                    <a:gd name="T55" fmla="*/ 1759 h 1934"/>
                    <a:gd name="T56" fmla="*/ 470 w 1869"/>
                    <a:gd name="T57" fmla="*/ 1759 h 1934"/>
                    <a:gd name="T58" fmla="*/ 546 w 1869"/>
                    <a:gd name="T59" fmla="*/ 1934 h 1934"/>
                    <a:gd name="T60" fmla="*/ 623 w 1869"/>
                    <a:gd name="T61" fmla="*/ 1902 h 1934"/>
                    <a:gd name="T62" fmla="*/ 710 w 1869"/>
                    <a:gd name="T63" fmla="*/ 1792 h 1934"/>
                    <a:gd name="T64" fmla="*/ 787 w 1869"/>
                    <a:gd name="T65" fmla="*/ 1759 h 1934"/>
                    <a:gd name="T66" fmla="*/ 787 w 1869"/>
                    <a:gd name="T67" fmla="*/ 1759 h 1934"/>
                    <a:gd name="T68" fmla="*/ 863 w 1869"/>
                    <a:gd name="T69" fmla="*/ 1934 h 1934"/>
                    <a:gd name="T70" fmla="*/ 940 w 1869"/>
                    <a:gd name="T71" fmla="*/ 1902 h 1934"/>
                    <a:gd name="T72" fmla="*/ 1027 w 1869"/>
                    <a:gd name="T73" fmla="*/ 1792 h 1934"/>
                    <a:gd name="T74" fmla="*/ 1093 w 1869"/>
                    <a:gd name="T75" fmla="*/ 1759 h 1934"/>
                    <a:gd name="T76" fmla="*/ 1093 w 1869"/>
                    <a:gd name="T77" fmla="*/ 1759 h 1934"/>
                    <a:gd name="T78" fmla="*/ 1169 w 1869"/>
                    <a:gd name="T79" fmla="*/ 1934 h 1934"/>
                    <a:gd name="T80" fmla="*/ 1246 w 1869"/>
                    <a:gd name="T81" fmla="*/ 1902 h 1934"/>
                    <a:gd name="T82" fmla="*/ 1333 w 1869"/>
                    <a:gd name="T83" fmla="*/ 1792 h 1934"/>
                    <a:gd name="T84" fmla="*/ 1410 w 1869"/>
                    <a:gd name="T85" fmla="*/ 1759 h 1934"/>
                    <a:gd name="T86" fmla="*/ 1410 w 1869"/>
                    <a:gd name="T87" fmla="*/ 1759 h 1934"/>
                    <a:gd name="T88" fmla="*/ 1486 w 1869"/>
                    <a:gd name="T89" fmla="*/ 1934 h 1934"/>
                    <a:gd name="T90" fmla="*/ 1563 w 1869"/>
                    <a:gd name="T91" fmla="*/ 1902 h 1934"/>
                    <a:gd name="T92" fmla="*/ 1650 w 1869"/>
                    <a:gd name="T93" fmla="*/ 1792 h 1934"/>
                    <a:gd name="T94" fmla="*/ 1727 w 1869"/>
                    <a:gd name="T95" fmla="*/ 1759 h 1934"/>
                    <a:gd name="T96" fmla="*/ 1727 w 1869"/>
                    <a:gd name="T97" fmla="*/ 1759 h 1934"/>
                    <a:gd name="T98" fmla="*/ 1803 w 1869"/>
                    <a:gd name="T99" fmla="*/ 1934 h 1934"/>
                    <a:gd name="T100" fmla="*/ 470 w 1869"/>
                    <a:gd name="T101" fmla="*/ 0 h 1934"/>
                    <a:gd name="T102" fmla="*/ 590 w 1869"/>
                    <a:gd name="T103" fmla="*/ 0 h 1934"/>
                    <a:gd name="T104" fmla="*/ 590 w 1869"/>
                    <a:gd name="T105" fmla="*/ 0 h 1934"/>
                    <a:gd name="T106" fmla="*/ 579 w 1869"/>
                    <a:gd name="T107" fmla="*/ 885 h 1934"/>
                    <a:gd name="T108" fmla="*/ 1093 w 1869"/>
                    <a:gd name="T109" fmla="*/ 382 h 1934"/>
                    <a:gd name="T110" fmla="*/ 1836 w 1869"/>
                    <a:gd name="T111" fmla="*/ 0 h 1934"/>
                    <a:gd name="T112" fmla="*/ 1683 w 1869"/>
                    <a:gd name="T113" fmla="*/ 481 h 1934"/>
                    <a:gd name="T114" fmla="*/ 1683 w 1869"/>
                    <a:gd name="T115" fmla="*/ 48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69" h="1934">
                      <a:moveTo>
                        <a:pt x="0" y="1759"/>
                      </a:moveTo>
                      <a:lnTo>
                        <a:pt x="306" y="1759"/>
                      </a:lnTo>
                      <a:lnTo>
                        <a:pt x="1476" y="1759"/>
                      </a:lnTo>
                      <a:lnTo>
                        <a:pt x="1869" y="1759"/>
                      </a:lnTo>
                      <a:lnTo>
                        <a:pt x="0" y="1759"/>
                      </a:lnTo>
                      <a:close/>
                      <a:moveTo>
                        <a:pt x="33" y="87"/>
                      </a:moveTo>
                      <a:lnTo>
                        <a:pt x="98" y="87"/>
                      </a:lnTo>
                      <a:lnTo>
                        <a:pt x="372" y="87"/>
                      </a:lnTo>
                      <a:lnTo>
                        <a:pt x="470" y="87"/>
                      </a:lnTo>
                      <a:lnTo>
                        <a:pt x="33" y="87"/>
                      </a:lnTo>
                      <a:lnTo>
                        <a:pt x="33" y="186"/>
                      </a:lnTo>
                      <a:lnTo>
                        <a:pt x="98" y="186"/>
                      </a:lnTo>
                      <a:lnTo>
                        <a:pt x="372" y="186"/>
                      </a:lnTo>
                      <a:lnTo>
                        <a:pt x="470" y="186"/>
                      </a:lnTo>
                      <a:lnTo>
                        <a:pt x="33" y="186"/>
                      </a:lnTo>
                      <a:lnTo>
                        <a:pt x="33" y="284"/>
                      </a:lnTo>
                      <a:lnTo>
                        <a:pt x="98" y="284"/>
                      </a:lnTo>
                      <a:lnTo>
                        <a:pt x="372" y="284"/>
                      </a:lnTo>
                      <a:lnTo>
                        <a:pt x="470" y="284"/>
                      </a:lnTo>
                      <a:lnTo>
                        <a:pt x="33" y="284"/>
                      </a:lnTo>
                      <a:lnTo>
                        <a:pt x="33" y="382"/>
                      </a:lnTo>
                      <a:lnTo>
                        <a:pt x="98" y="382"/>
                      </a:lnTo>
                      <a:lnTo>
                        <a:pt x="372" y="382"/>
                      </a:lnTo>
                      <a:lnTo>
                        <a:pt x="470" y="382"/>
                      </a:lnTo>
                      <a:lnTo>
                        <a:pt x="33" y="382"/>
                      </a:lnTo>
                      <a:lnTo>
                        <a:pt x="33" y="481"/>
                      </a:lnTo>
                      <a:lnTo>
                        <a:pt x="98" y="481"/>
                      </a:lnTo>
                      <a:lnTo>
                        <a:pt x="372" y="481"/>
                      </a:lnTo>
                      <a:lnTo>
                        <a:pt x="470" y="481"/>
                      </a:lnTo>
                      <a:lnTo>
                        <a:pt x="33" y="481"/>
                      </a:lnTo>
                      <a:lnTo>
                        <a:pt x="33" y="579"/>
                      </a:lnTo>
                      <a:lnTo>
                        <a:pt x="98" y="579"/>
                      </a:lnTo>
                      <a:lnTo>
                        <a:pt x="372" y="579"/>
                      </a:lnTo>
                      <a:lnTo>
                        <a:pt x="470" y="579"/>
                      </a:lnTo>
                      <a:lnTo>
                        <a:pt x="33" y="579"/>
                      </a:lnTo>
                      <a:lnTo>
                        <a:pt x="33" y="677"/>
                      </a:lnTo>
                      <a:lnTo>
                        <a:pt x="98" y="677"/>
                      </a:lnTo>
                      <a:lnTo>
                        <a:pt x="372" y="677"/>
                      </a:lnTo>
                      <a:lnTo>
                        <a:pt x="470" y="677"/>
                      </a:lnTo>
                      <a:lnTo>
                        <a:pt x="33" y="677"/>
                      </a:lnTo>
                      <a:lnTo>
                        <a:pt x="33" y="776"/>
                      </a:lnTo>
                      <a:lnTo>
                        <a:pt x="98" y="776"/>
                      </a:lnTo>
                      <a:lnTo>
                        <a:pt x="372" y="776"/>
                      </a:lnTo>
                      <a:lnTo>
                        <a:pt x="470" y="776"/>
                      </a:lnTo>
                      <a:lnTo>
                        <a:pt x="33" y="776"/>
                      </a:lnTo>
                      <a:lnTo>
                        <a:pt x="33" y="874"/>
                      </a:lnTo>
                      <a:lnTo>
                        <a:pt x="98" y="874"/>
                      </a:lnTo>
                      <a:lnTo>
                        <a:pt x="372" y="874"/>
                      </a:lnTo>
                      <a:lnTo>
                        <a:pt x="470" y="874"/>
                      </a:lnTo>
                      <a:lnTo>
                        <a:pt x="33" y="874"/>
                      </a:lnTo>
                      <a:lnTo>
                        <a:pt x="33" y="973"/>
                      </a:lnTo>
                      <a:lnTo>
                        <a:pt x="98" y="973"/>
                      </a:lnTo>
                      <a:lnTo>
                        <a:pt x="372" y="973"/>
                      </a:lnTo>
                      <a:lnTo>
                        <a:pt x="470" y="973"/>
                      </a:lnTo>
                      <a:lnTo>
                        <a:pt x="33" y="973"/>
                      </a:lnTo>
                      <a:lnTo>
                        <a:pt x="33" y="1071"/>
                      </a:lnTo>
                      <a:lnTo>
                        <a:pt x="98" y="1071"/>
                      </a:lnTo>
                      <a:lnTo>
                        <a:pt x="372" y="1071"/>
                      </a:lnTo>
                      <a:lnTo>
                        <a:pt x="470" y="1071"/>
                      </a:lnTo>
                      <a:lnTo>
                        <a:pt x="33" y="1071"/>
                      </a:lnTo>
                      <a:lnTo>
                        <a:pt x="33" y="1169"/>
                      </a:lnTo>
                      <a:lnTo>
                        <a:pt x="98" y="1169"/>
                      </a:lnTo>
                      <a:lnTo>
                        <a:pt x="372" y="1169"/>
                      </a:lnTo>
                      <a:lnTo>
                        <a:pt x="470" y="1169"/>
                      </a:lnTo>
                      <a:lnTo>
                        <a:pt x="33" y="1169"/>
                      </a:lnTo>
                      <a:lnTo>
                        <a:pt x="33" y="1268"/>
                      </a:lnTo>
                      <a:lnTo>
                        <a:pt x="98" y="1268"/>
                      </a:lnTo>
                      <a:lnTo>
                        <a:pt x="372" y="1268"/>
                      </a:lnTo>
                      <a:lnTo>
                        <a:pt x="470" y="1268"/>
                      </a:lnTo>
                      <a:lnTo>
                        <a:pt x="33" y="1268"/>
                      </a:lnTo>
                      <a:lnTo>
                        <a:pt x="33" y="1366"/>
                      </a:lnTo>
                      <a:lnTo>
                        <a:pt x="98" y="1366"/>
                      </a:lnTo>
                      <a:lnTo>
                        <a:pt x="372" y="1366"/>
                      </a:lnTo>
                      <a:lnTo>
                        <a:pt x="470" y="1366"/>
                      </a:lnTo>
                      <a:lnTo>
                        <a:pt x="33" y="1366"/>
                      </a:lnTo>
                      <a:lnTo>
                        <a:pt x="33" y="1464"/>
                      </a:lnTo>
                      <a:lnTo>
                        <a:pt x="98" y="1464"/>
                      </a:lnTo>
                      <a:lnTo>
                        <a:pt x="372" y="1464"/>
                      </a:lnTo>
                      <a:lnTo>
                        <a:pt x="470" y="1464"/>
                      </a:lnTo>
                      <a:lnTo>
                        <a:pt x="33" y="1464"/>
                      </a:lnTo>
                      <a:lnTo>
                        <a:pt x="33" y="1563"/>
                      </a:lnTo>
                      <a:lnTo>
                        <a:pt x="98" y="1563"/>
                      </a:lnTo>
                      <a:lnTo>
                        <a:pt x="372" y="1563"/>
                      </a:lnTo>
                      <a:lnTo>
                        <a:pt x="470" y="1563"/>
                      </a:lnTo>
                      <a:lnTo>
                        <a:pt x="33" y="1563"/>
                      </a:lnTo>
                      <a:lnTo>
                        <a:pt x="33" y="87"/>
                      </a:lnTo>
                      <a:close/>
                      <a:moveTo>
                        <a:pt x="87" y="1759"/>
                      </a:moveTo>
                      <a:lnTo>
                        <a:pt x="87" y="1792"/>
                      </a:lnTo>
                      <a:lnTo>
                        <a:pt x="87" y="1902"/>
                      </a:lnTo>
                      <a:lnTo>
                        <a:pt x="87" y="1934"/>
                      </a:lnTo>
                      <a:lnTo>
                        <a:pt x="87" y="1759"/>
                      </a:lnTo>
                      <a:lnTo>
                        <a:pt x="142" y="1759"/>
                      </a:lnTo>
                      <a:lnTo>
                        <a:pt x="142" y="1792"/>
                      </a:lnTo>
                      <a:lnTo>
                        <a:pt x="142" y="1902"/>
                      </a:lnTo>
                      <a:lnTo>
                        <a:pt x="142" y="1934"/>
                      </a:lnTo>
                      <a:lnTo>
                        <a:pt x="142" y="1759"/>
                      </a:lnTo>
                      <a:lnTo>
                        <a:pt x="230" y="1759"/>
                      </a:lnTo>
                      <a:lnTo>
                        <a:pt x="230" y="1792"/>
                      </a:lnTo>
                      <a:lnTo>
                        <a:pt x="230" y="1902"/>
                      </a:lnTo>
                      <a:lnTo>
                        <a:pt x="230" y="1934"/>
                      </a:lnTo>
                      <a:lnTo>
                        <a:pt x="230" y="1759"/>
                      </a:lnTo>
                      <a:lnTo>
                        <a:pt x="306" y="1759"/>
                      </a:lnTo>
                      <a:lnTo>
                        <a:pt x="306" y="1792"/>
                      </a:lnTo>
                      <a:lnTo>
                        <a:pt x="306" y="1902"/>
                      </a:lnTo>
                      <a:lnTo>
                        <a:pt x="306" y="1934"/>
                      </a:lnTo>
                      <a:lnTo>
                        <a:pt x="306" y="1759"/>
                      </a:lnTo>
                      <a:lnTo>
                        <a:pt x="383" y="1759"/>
                      </a:lnTo>
                      <a:lnTo>
                        <a:pt x="383" y="1792"/>
                      </a:lnTo>
                      <a:lnTo>
                        <a:pt x="383" y="1902"/>
                      </a:lnTo>
                      <a:lnTo>
                        <a:pt x="383" y="1934"/>
                      </a:lnTo>
                      <a:lnTo>
                        <a:pt x="383" y="1759"/>
                      </a:lnTo>
                      <a:lnTo>
                        <a:pt x="470" y="1759"/>
                      </a:lnTo>
                      <a:lnTo>
                        <a:pt x="470" y="1792"/>
                      </a:lnTo>
                      <a:lnTo>
                        <a:pt x="470" y="1902"/>
                      </a:lnTo>
                      <a:lnTo>
                        <a:pt x="470" y="1934"/>
                      </a:lnTo>
                      <a:lnTo>
                        <a:pt x="470" y="1759"/>
                      </a:lnTo>
                      <a:lnTo>
                        <a:pt x="546" y="1759"/>
                      </a:lnTo>
                      <a:lnTo>
                        <a:pt x="546" y="1792"/>
                      </a:lnTo>
                      <a:lnTo>
                        <a:pt x="546" y="1902"/>
                      </a:lnTo>
                      <a:lnTo>
                        <a:pt x="546" y="1934"/>
                      </a:lnTo>
                      <a:lnTo>
                        <a:pt x="546" y="1759"/>
                      </a:lnTo>
                      <a:lnTo>
                        <a:pt x="623" y="1759"/>
                      </a:lnTo>
                      <a:lnTo>
                        <a:pt x="623" y="1792"/>
                      </a:lnTo>
                      <a:lnTo>
                        <a:pt x="623" y="1902"/>
                      </a:lnTo>
                      <a:lnTo>
                        <a:pt x="623" y="1934"/>
                      </a:lnTo>
                      <a:lnTo>
                        <a:pt x="623" y="1759"/>
                      </a:lnTo>
                      <a:lnTo>
                        <a:pt x="710" y="1759"/>
                      </a:lnTo>
                      <a:lnTo>
                        <a:pt x="710" y="1792"/>
                      </a:lnTo>
                      <a:lnTo>
                        <a:pt x="710" y="1902"/>
                      </a:lnTo>
                      <a:lnTo>
                        <a:pt x="710" y="1934"/>
                      </a:lnTo>
                      <a:lnTo>
                        <a:pt x="710" y="1759"/>
                      </a:lnTo>
                      <a:lnTo>
                        <a:pt x="787" y="1759"/>
                      </a:lnTo>
                      <a:lnTo>
                        <a:pt x="787" y="1792"/>
                      </a:lnTo>
                      <a:lnTo>
                        <a:pt x="787" y="1902"/>
                      </a:lnTo>
                      <a:lnTo>
                        <a:pt x="787" y="1934"/>
                      </a:lnTo>
                      <a:lnTo>
                        <a:pt x="787" y="1759"/>
                      </a:lnTo>
                      <a:lnTo>
                        <a:pt x="863" y="1759"/>
                      </a:lnTo>
                      <a:lnTo>
                        <a:pt x="863" y="1792"/>
                      </a:lnTo>
                      <a:lnTo>
                        <a:pt x="863" y="1902"/>
                      </a:lnTo>
                      <a:lnTo>
                        <a:pt x="863" y="1934"/>
                      </a:lnTo>
                      <a:lnTo>
                        <a:pt x="863" y="1759"/>
                      </a:lnTo>
                      <a:lnTo>
                        <a:pt x="940" y="1759"/>
                      </a:lnTo>
                      <a:lnTo>
                        <a:pt x="940" y="1792"/>
                      </a:lnTo>
                      <a:lnTo>
                        <a:pt x="940" y="1902"/>
                      </a:lnTo>
                      <a:lnTo>
                        <a:pt x="940" y="1934"/>
                      </a:lnTo>
                      <a:lnTo>
                        <a:pt x="940" y="1759"/>
                      </a:lnTo>
                      <a:lnTo>
                        <a:pt x="1027" y="1759"/>
                      </a:lnTo>
                      <a:lnTo>
                        <a:pt x="1027" y="1792"/>
                      </a:lnTo>
                      <a:lnTo>
                        <a:pt x="1027" y="1902"/>
                      </a:lnTo>
                      <a:lnTo>
                        <a:pt x="1027" y="1934"/>
                      </a:lnTo>
                      <a:lnTo>
                        <a:pt x="1027" y="1759"/>
                      </a:lnTo>
                      <a:lnTo>
                        <a:pt x="1093" y="1759"/>
                      </a:lnTo>
                      <a:lnTo>
                        <a:pt x="1093" y="1792"/>
                      </a:lnTo>
                      <a:lnTo>
                        <a:pt x="1093" y="1902"/>
                      </a:lnTo>
                      <a:lnTo>
                        <a:pt x="1093" y="1934"/>
                      </a:lnTo>
                      <a:lnTo>
                        <a:pt x="1093" y="1759"/>
                      </a:lnTo>
                      <a:lnTo>
                        <a:pt x="1169" y="1759"/>
                      </a:lnTo>
                      <a:lnTo>
                        <a:pt x="1169" y="1792"/>
                      </a:lnTo>
                      <a:lnTo>
                        <a:pt x="1169" y="1902"/>
                      </a:lnTo>
                      <a:lnTo>
                        <a:pt x="1169" y="1934"/>
                      </a:lnTo>
                      <a:lnTo>
                        <a:pt x="1169" y="1759"/>
                      </a:lnTo>
                      <a:lnTo>
                        <a:pt x="1246" y="1759"/>
                      </a:lnTo>
                      <a:lnTo>
                        <a:pt x="1246" y="1792"/>
                      </a:lnTo>
                      <a:lnTo>
                        <a:pt x="1246" y="1902"/>
                      </a:lnTo>
                      <a:lnTo>
                        <a:pt x="1246" y="1934"/>
                      </a:lnTo>
                      <a:lnTo>
                        <a:pt x="1246" y="1759"/>
                      </a:lnTo>
                      <a:lnTo>
                        <a:pt x="1333" y="1759"/>
                      </a:lnTo>
                      <a:lnTo>
                        <a:pt x="1333" y="1792"/>
                      </a:lnTo>
                      <a:lnTo>
                        <a:pt x="1333" y="1902"/>
                      </a:lnTo>
                      <a:lnTo>
                        <a:pt x="1333" y="1934"/>
                      </a:lnTo>
                      <a:lnTo>
                        <a:pt x="1333" y="1759"/>
                      </a:lnTo>
                      <a:lnTo>
                        <a:pt x="1410" y="1759"/>
                      </a:lnTo>
                      <a:lnTo>
                        <a:pt x="1410" y="1792"/>
                      </a:lnTo>
                      <a:lnTo>
                        <a:pt x="1410" y="1902"/>
                      </a:lnTo>
                      <a:lnTo>
                        <a:pt x="1410" y="1934"/>
                      </a:lnTo>
                      <a:lnTo>
                        <a:pt x="1410" y="1759"/>
                      </a:lnTo>
                      <a:lnTo>
                        <a:pt x="1486" y="1759"/>
                      </a:lnTo>
                      <a:lnTo>
                        <a:pt x="1486" y="1792"/>
                      </a:lnTo>
                      <a:lnTo>
                        <a:pt x="1486" y="1902"/>
                      </a:lnTo>
                      <a:lnTo>
                        <a:pt x="1486" y="1934"/>
                      </a:lnTo>
                      <a:lnTo>
                        <a:pt x="1486" y="1759"/>
                      </a:lnTo>
                      <a:lnTo>
                        <a:pt x="1563" y="1759"/>
                      </a:lnTo>
                      <a:lnTo>
                        <a:pt x="1563" y="1792"/>
                      </a:lnTo>
                      <a:lnTo>
                        <a:pt x="1563" y="1902"/>
                      </a:lnTo>
                      <a:lnTo>
                        <a:pt x="1563" y="1934"/>
                      </a:lnTo>
                      <a:lnTo>
                        <a:pt x="1563" y="1759"/>
                      </a:lnTo>
                      <a:lnTo>
                        <a:pt x="1650" y="1759"/>
                      </a:lnTo>
                      <a:lnTo>
                        <a:pt x="1650" y="1792"/>
                      </a:lnTo>
                      <a:lnTo>
                        <a:pt x="1650" y="1902"/>
                      </a:lnTo>
                      <a:lnTo>
                        <a:pt x="1650" y="1934"/>
                      </a:lnTo>
                      <a:lnTo>
                        <a:pt x="1650" y="1759"/>
                      </a:lnTo>
                      <a:lnTo>
                        <a:pt x="1727" y="1759"/>
                      </a:lnTo>
                      <a:lnTo>
                        <a:pt x="1727" y="1792"/>
                      </a:lnTo>
                      <a:lnTo>
                        <a:pt x="1727" y="1902"/>
                      </a:lnTo>
                      <a:lnTo>
                        <a:pt x="1727" y="1934"/>
                      </a:lnTo>
                      <a:lnTo>
                        <a:pt x="1727" y="1759"/>
                      </a:lnTo>
                      <a:lnTo>
                        <a:pt x="1803" y="1759"/>
                      </a:lnTo>
                      <a:lnTo>
                        <a:pt x="1803" y="1792"/>
                      </a:lnTo>
                      <a:lnTo>
                        <a:pt x="1803" y="1902"/>
                      </a:lnTo>
                      <a:lnTo>
                        <a:pt x="1803" y="1934"/>
                      </a:lnTo>
                      <a:lnTo>
                        <a:pt x="1803" y="1759"/>
                      </a:lnTo>
                      <a:lnTo>
                        <a:pt x="87" y="1759"/>
                      </a:lnTo>
                      <a:close/>
                      <a:moveTo>
                        <a:pt x="33" y="0"/>
                      </a:moveTo>
                      <a:lnTo>
                        <a:pt x="470" y="0"/>
                      </a:lnTo>
                      <a:lnTo>
                        <a:pt x="470" y="1639"/>
                      </a:lnTo>
                      <a:lnTo>
                        <a:pt x="33" y="1639"/>
                      </a:lnTo>
                      <a:lnTo>
                        <a:pt x="33" y="0"/>
                      </a:lnTo>
                      <a:close/>
                      <a:moveTo>
                        <a:pt x="590" y="0"/>
                      </a:moveTo>
                      <a:lnTo>
                        <a:pt x="656" y="0"/>
                      </a:lnTo>
                      <a:lnTo>
                        <a:pt x="656" y="656"/>
                      </a:lnTo>
                      <a:lnTo>
                        <a:pt x="590" y="656"/>
                      </a:lnTo>
                      <a:lnTo>
                        <a:pt x="590" y="0"/>
                      </a:lnTo>
                      <a:close/>
                      <a:moveTo>
                        <a:pt x="579" y="809"/>
                      </a:moveTo>
                      <a:lnTo>
                        <a:pt x="678" y="809"/>
                      </a:lnTo>
                      <a:lnTo>
                        <a:pt x="678" y="885"/>
                      </a:lnTo>
                      <a:lnTo>
                        <a:pt x="579" y="885"/>
                      </a:lnTo>
                      <a:lnTo>
                        <a:pt x="579" y="809"/>
                      </a:lnTo>
                      <a:close/>
                      <a:moveTo>
                        <a:pt x="754" y="0"/>
                      </a:moveTo>
                      <a:lnTo>
                        <a:pt x="1093" y="0"/>
                      </a:lnTo>
                      <a:lnTo>
                        <a:pt x="1093" y="382"/>
                      </a:lnTo>
                      <a:lnTo>
                        <a:pt x="754" y="382"/>
                      </a:lnTo>
                      <a:lnTo>
                        <a:pt x="754" y="0"/>
                      </a:lnTo>
                      <a:close/>
                      <a:moveTo>
                        <a:pt x="1202" y="0"/>
                      </a:moveTo>
                      <a:lnTo>
                        <a:pt x="1836" y="0"/>
                      </a:lnTo>
                      <a:lnTo>
                        <a:pt x="1836" y="382"/>
                      </a:lnTo>
                      <a:lnTo>
                        <a:pt x="1202" y="382"/>
                      </a:lnTo>
                      <a:lnTo>
                        <a:pt x="1202" y="0"/>
                      </a:lnTo>
                      <a:close/>
                      <a:moveTo>
                        <a:pt x="1683" y="481"/>
                      </a:moveTo>
                      <a:lnTo>
                        <a:pt x="1858" y="481"/>
                      </a:lnTo>
                      <a:lnTo>
                        <a:pt x="1858" y="907"/>
                      </a:lnTo>
                      <a:lnTo>
                        <a:pt x="1683" y="907"/>
                      </a:lnTo>
                      <a:lnTo>
                        <a:pt x="1683" y="481"/>
                      </a:lnTo>
                      <a:close/>
                    </a:path>
                  </a:pathLst>
                </a:custGeom>
                <a:solidFill>
                  <a:srgbClr val="FFFFFF"/>
                </a:solidFill>
                <a:ln w="12700"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79" name="Freeform 327"/>
                <p:cNvSpPr>
                  <a:spLocks/>
                </p:cNvSpPr>
                <p:nvPr/>
              </p:nvSpPr>
              <p:spPr bwMode="auto">
                <a:xfrm>
                  <a:off x="2202" y="7720"/>
                  <a:ext cx="2076" cy="2076"/>
                </a:xfrm>
                <a:custGeom>
                  <a:avLst/>
                  <a:gdLst>
                    <a:gd name="T0" fmla="*/ 2076 w 2076"/>
                    <a:gd name="T1" fmla="*/ 1049 h 2076"/>
                    <a:gd name="T2" fmla="*/ 2076 w 2076"/>
                    <a:gd name="T3" fmla="*/ 0 h 2076"/>
                    <a:gd name="T4" fmla="*/ 1027 w 2076"/>
                    <a:gd name="T5" fmla="*/ 0 h 2076"/>
                    <a:gd name="T6" fmla="*/ 0 w 2076"/>
                    <a:gd name="T7" fmla="*/ 0 h 2076"/>
                    <a:gd name="T8" fmla="*/ 0 w 2076"/>
                    <a:gd name="T9" fmla="*/ 1049 h 2076"/>
                    <a:gd name="T10" fmla="*/ 0 w 2076"/>
                    <a:gd name="T11" fmla="*/ 1901 h 2076"/>
                    <a:gd name="T12" fmla="*/ 109 w 2076"/>
                    <a:gd name="T13" fmla="*/ 1901 h 2076"/>
                    <a:gd name="T14" fmla="*/ 109 w 2076"/>
                    <a:gd name="T15" fmla="*/ 2076 h 2076"/>
                    <a:gd name="T16" fmla="*/ 1038 w 2076"/>
                    <a:gd name="T17" fmla="*/ 2076 h 2076"/>
                    <a:gd name="T18" fmla="*/ 1978 w 2076"/>
                    <a:gd name="T19" fmla="*/ 2076 h 2076"/>
                    <a:gd name="T20" fmla="*/ 1978 w 2076"/>
                    <a:gd name="T21" fmla="*/ 1901 h 2076"/>
                    <a:gd name="T22" fmla="*/ 2076 w 2076"/>
                    <a:gd name="T23" fmla="*/ 1901 h 2076"/>
                    <a:gd name="T24" fmla="*/ 2076 w 2076"/>
                    <a:gd name="T25" fmla="*/ 1049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6" h="2076">
                      <a:moveTo>
                        <a:pt x="2076" y="1049"/>
                      </a:moveTo>
                      <a:lnTo>
                        <a:pt x="2076" y="0"/>
                      </a:lnTo>
                      <a:lnTo>
                        <a:pt x="1027" y="0"/>
                      </a:lnTo>
                      <a:lnTo>
                        <a:pt x="0" y="0"/>
                      </a:lnTo>
                      <a:lnTo>
                        <a:pt x="0" y="1049"/>
                      </a:lnTo>
                      <a:lnTo>
                        <a:pt x="0" y="1901"/>
                      </a:lnTo>
                      <a:lnTo>
                        <a:pt x="109" y="1901"/>
                      </a:lnTo>
                      <a:lnTo>
                        <a:pt x="109" y="2076"/>
                      </a:lnTo>
                      <a:lnTo>
                        <a:pt x="1038" y="2076"/>
                      </a:lnTo>
                      <a:lnTo>
                        <a:pt x="1978" y="2076"/>
                      </a:lnTo>
                      <a:lnTo>
                        <a:pt x="1978" y="1901"/>
                      </a:lnTo>
                      <a:lnTo>
                        <a:pt x="2076" y="1901"/>
                      </a:lnTo>
                      <a:lnTo>
                        <a:pt x="2076" y="1049"/>
                      </a:lnTo>
                      <a:close/>
                    </a:path>
                  </a:pathLst>
                </a:custGeom>
                <a:solidFill>
                  <a:srgbClr val="CCFFCC"/>
                </a:solidFill>
                <a:ln w="19050" cmpd="sng">
                  <a:solidFill>
                    <a:schemeClr val="accent2"/>
                  </a:solidFill>
                  <a:prstDash val="solid"/>
                  <a:round/>
                  <a:headEnd/>
                  <a:tailEnd/>
                </a:ln>
                <a:effectLst>
                  <a:outerShdw dist="35921" dir="2700000" algn="ctr" rotWithShape="0">
                    <a:srgbClr val="FF9933"/>
                  </a:outerShdw>
                </a:effectLst>
              </p:spPr>
              <p:txBody>
                <a:bodyPr/>
                <a:lstStyle/>
                <a:p>
                  <a:endParaRPr lang="ru-RU"/>
                </a:p>
              </p:txBody>
            </p:sp>
            <p:sp>
              <p:nvSpPr>
                <p:cNvPr id="1227080" name="Freeform 328"/>
                <p:cNvSpPr>
                  <a:spLocks/>
                </p:cNvSpPr>
                <p:nvPr/>
              </p:nvSpPr>
              <p:spPr bwMode="auto">
                <a:xfrm>
                  <a:off x="2311" y="9621"/>
                  <a:ext cx="1869" cy="1"/>
                </a:xfrm>
                <a:custGeom>
                  <a:avLst/>
                  <a:gdLst>
                    <a:gd name="T0" fmla="*/ 0 w 1869"/>
                    <a:gd name="T1" fmla="*/ 306 w 1869"/>
                    <a:gd name="T2" fmla="*/ 1476 w 1869"/>
                    <a:gd name="T3" fmla="*/ 1869 w 1869"/>
                    <a:gd name="T4" fmla="*/ 0 w 1869"/>
                  </a:gdLst>
                  <a:ahLst/>
                  <a:cxnLst>
                    <a:cxn ang="0">
                      <a:pos x="T0" y="0"/>
                    </a:cxn>
                    <a:cxn ang="0">
                      <a:pos x="T1" y="0"/>
                    </a:cxn>
                    <a:cxn ang="0">
                      <a:pos x="T2" y="0"/>
                    </a:cxn>
                    <a:cxn ang="0">
                      <a:pos x="T3" y="0"/>
                    </a:cxn>
                    <a:cxn ang="0">
                      <a:pos x="T4" y="0"/>
                    </a:cxn>
                  </a:cxnLst>
                  <a:rect l="0" t="0" r="r" b="b"/>
                  <a:pathLst>
                    <a:path w="1869">
                      <a:moveTo>
                        <a:pt x="0" y="0"/>
                      </a:moveTo>
                      <a:lnTo>
                        <a:pt x="306" y="0"/>
                      </a:lnTo>
                      <a:lnTo>
                        <a:pt x="1476" y="0"/>
                      </a:lnTo>
                      <a:lnTo>
                        <a:pt x="1869" y="0"/>
                      </a:lnTo>
                      <a:lnTo>
                        <a:pt x="0" y="0"/>
                      </a:lnTo>
                    </a:path>
                  </a:pathLst>
                </a:custGeom>
                <a:solidFill>
                  <a:srgbClr val="FFFFFF"/>
                </a:solidFill>
                <a:ln w="19050"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81" name="Freeform 329"/>
                <p:cNvSpPr>
                  <a:spLocks/>
                </p:cNvSpPr>
                <p:nvPr/>
              </p:nvSpPr>
              <p:spPr bwMode="auto">
                <a:xfrm>
                  <a:off x="2344" y="7949"/>
                  <a:ext cx="437" cy="1476"/>
                </a:xfrm>
                <a:custGeom>
                  <a:avLst/>
                  <a:gdLst>
                    <a:gd name="T0" fmla="*/ 65 w 437"/>
                    <a:gd name="T1" fmla="*/ 0 h 1476"/>
                    <a:gd name="T2" fmla="*/ 437 w 437"/>
                    <a:gd name="T3" fmla="*/ 0 h 1476"/>
                    <a:gd name="T4" fmla="*/ 0 w 437"/>
                    <a:gd name="T5" fmla="*/ 99 h 1476"/>
                    <a:gd name="T6" fmla="*/ 339 w 437"/>
                    <a:gd name="T7" fmla="*/ 99 h 1476"/>
                    <a:gd name="T8" fmla="*/ 0 w 437"/>
                    <a:gd name="T9" fmla="*/ 99 h 1476"/>
                    <a:gd name="T10" fmla="*/ 65 w 437"/>
                    <a:gd name="T11" fmla="*/ 197 h 1476"/>
                    <a:gd name="T12" fmla="*/ 437 w 437"/>
                    <a:gd name="T13" fmla="*/ 197 h 1476"/>
                    <a:gd name="T14" fmla="*/ 0 w 437"/>
                    <a:gd name="T15" fmla="*/ 295 h 1476"/>
                    <a:gd name="T16" fmla="*/ 339 w 437"/>
                    <a:gd name="T17" fmla="*/ 295 h 1476"/>
                    <a:gd name="T18" fmla="*/ 0 w 437"/>
                    <a:gd name="T19" fmla="*/ 295 h 1476"/>
                    <a:gd name="T20" fmla="*/ 65 w 437"/>
                    <a:gd name="T21" fmla="*/ 394 h 1476"/>
                    <a:gd name="T22" fmla="*/ 437 w 437"/>
                    <a:gd name="T23" fmla="*/ 394 h 1476"/>
                    <a:gd name="T24" fmla="*/ 0 w 437"/>
                    <a:gd name="T25" fmla="*/ 492 h 1476"/>
                    <a:gd name="T26" fmla="*/ 339 w 437"/>
                    <a:gd name="T27" fmla="*/ 492 h 1476"/>
                    <a:gd name="T28" fmla="*/ 0 w 437"/>
                    <a:gd name="T29" fmla="*/ 492 h 1476"/>
                    <a:gd name="T30" fmla="*/ 65 w 437"/>
                    <a:gd name="T31" fmla="*/ 590 h 1476"/>
                    <a:gd name="T32" fmla="*/ 437 w 437"/>
                    <a:gd name="T33" fmla="*/ 590 h 1476"/>
                    <a:gd name="T34" fmla="*/ 0 w 437"/>
                    <a:gd name="T35" fmla="*/ 689 h 1476"/>
                    <a:gd name="T36" fmla="*/ 339 w 437"/>
                    <a:gd name="T37" fmla="*/ 689 h 1476"/>
                    <a:gd name="T38" fmla="*/ 0 w 437"/>
                    <a:gd name="T39" fmla="*/ 689 h 1476"/>
                    <a:gd name="T40" fmla="*/ 65 w 437"/>
                    <a:gd name="T41" fmla="*/ 787 h 1476"/>
                    <a:gd name="T42" fmla="*/ 437 w 437"/>
                    <a:gd name="T43" fmla="*/ 787 h 1476"/>
                    <a:gd name="T44" fmla="*/ 0 w 437"/>
                    <a:gd name="T45" fmla="*/ 886 h 1476"/>
                    <a:gd name="T46" fmla="*/ 339 w 437"/>
                    <a:gd name="T47" fmla="*/ 886 h 1476"/>
                    <a:gd name="T48" fmla="*/ 0 w 437"/>
                    <a:gd name="T49" fmla="*/ 886 h 1476"/>
                    <a:gd name="T50" fmla="*/ 65 w 437"/>
                    <a:gd name="T51" fmla="*/ 984 h 1476"/>
                    <a:gd name="T52" fmla="*/ 437 w 437"/>
                    <a:gd name="T53" fmla="*/ 984 h 1476"/>
                    <a:gd name="T54" fmla="*/ 0 w 437"/>
                    <a:gd name="T55" fmla="*/ 1082 h 1476"/>
                    <a:gd name="T56" fmla="*/ 339 w 437"/>
                    <a:gd name="T57" fmla="*/ 1082 h 1476"/>
                    <a:gd name="T58" fmla="*/ 0 w 437"/>
                    <a:gd name="T59" fmla="*/ 1082 h 1476"/>
                    <a:gd name="T60" fmla="*/ 65 w 437"/>
                    <a:gd name="T61" fmla="*/ 1181 h 1476"/>
                    <a:gd name="T62" fmla="*/ 437 w 437"/>
                    <a:gd name="T63" fmla="*/ 1181 h 1476"/>
                    <a:gd name="T64" fmla="*/ 0 w 437"/>
                    <a:gd name="T65" fmla="*/ 1279 h 1476"/>
                    <a:gd name="T66" fmla="*/ 339 w 437"/>
                    <a:gd name="T67" fmla="*/ 1279 h 1476"/>
                    <a:gd name="T68" fmla="*/ 0 w 437"/>
                    <a:gd name="T69" fmla="*/ 1279 h 1476"/>
                    <a:gd name="T70" fmla="*/ 65 w 437"/>
                    <a:gd name="T71" fmla="*/ 1377 h 1476"/>
                    <a:gd name="T72" fmla="*/ 437 w 437"/>
                    <a:gd name="T73" fmla="*/ 1377 h 1476"/>
                    <a:gd name="T74" fmla="*/ 0 w 437"/>
                    <a:gd name="T75" fmla="*/ 1476 h 1476"/>
                    <a:gd name="T76" fmla="*/ 339 w 437"/>
                    <a:gd name="T77" fmla="*/ 1476 h 1476"/>
                    <a:gd name="T78" fmla="*/ 0 w 437"/>
                    <a:gd name="T79" fmla="*/ 1476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7" h="1476">
                      <a:moveTo>
                        <a:pt x="0" y="0"/>
                      </a:moveTo>
                      <a:lnTo>
                        <a:pt x="65" y="0"/>
                      </a:lnTo>
                      <a:lnTo>
                        <a:pt x="339" y="0"/>
                      </a:lnTo>
                      <a:lnTo>
                        <a:pt x="437" y="0"/>
                      </a:lnTo>
                      <a:lnTo>
                        <a:pt x="0" y="0"/>
                      </a:lnTo>
                      <a:lnTo>
                        <a:pt x="0" y="99"/>
                      </a:lnTo>
                      <a:lnTo>
                        <a:pt x="65" y="99"/>
                      </a:lnTo>
                      <a:lnTo>
                        <a:pt x="339" y="99"/>
                      </a:lnTo>
                      <a:lnTo>
                        <a:pt x="437" y="99"/>
                      </a:lnTo>
                      <a:lnTo>
                        <a:pt x="0" y="99"/>
                      </a:lnTo>
                      <a:lnTo>
                        <a:pt x="0" y="197"/>
                      </a:lnTo>
                      <a:lnTo>
                        <a:pt x="65" y="197"/>
                      </a:lnTo>
                      <a:lnTo>
                        <a:pt x="339" y="197"/>
                      </a:lnTo>
                      <a:lnTo>
                        <a:pt x="437" y="197"/>
                      </a:lnTo>
                      <a:lnTo>
                        <a:pt x="0" y="197"/>
                      </a:lnTo>
                      <a:lnTo>
                        <a:pt x="0" y="295"/>
                      </a:lnTo>
                      <a:lnTo>
                        <a:pt x="65" y="295"/>
                      </a:lnTo>
                      <a:lnTo>
                        <a:pt x="339" y="295"/>
                      </a:lnTo>
                      <a:lnTo>
                        <a:pt x="437" y="295"/>
                      </a:lnTo>
                      <a:lnTo>
                        <a:pt x="0" y="295"/>
                      </a:lnTo>
                      <a:lnTo>
                        <a:pt x="0" y="394"/>
                      </a:lnTo>
                      <a:lnTo>
                        <a:pt x="65" y="394"/>
                      </a:lnTo>
                      <a:lnTo>
                        <a:pt x="339" y="394"/>
                      </a:lnTo>
                      <a:lnTo>
                        <a:pt x="437" y="394"/>
                      </a:lnTo>
                      <a:lnTo>
                        <a:pt x="0" y="394"/>
                      </a:lnTo>
                      <a:lnTo>
                        <a:pt x="0" y="492"/>
                      </a:lnTo>
                      <a:lnTo>
                        <a:pt x="65" y="492"/>
                      </a:lnTo>
                      <a:lnTo>
                        <a:pt x="339" y="492"/>
                      </a:lnTo>
                      <a:lnTo>
                        <a:pt x="437" y="492"/>
                      </a:lnTo>
                      <a:lnTo>
                        <a:pt x="0" y="492"/>
                      </a:lnTo>
                      <a:lnTo>
                        <a:pt x="0" y="590"/>
                      </a:lnTo>
                      <a:lnTo>
                        <a:pt x="65" y="590"/>
                      </a:lnTo>
                      <a:lnTo>
                        <a:pt x="339" y="590"/>
                      </a:lnTo>
                      <a:lnTo>
                        <a:pt x="437" y="590"/>
                      </a:lnTo>
                      <a:lnTo>
                        <a:pt x="0" y="590"/>
                      </a:lnTo>
                      <a:lnTo>
                        <a:pt x="0" y="689"/>
                      </a:lnTo>
                      <a:lnTo>
                        <a:pt x="65" y="689"/>
                      </a:lnTo>
                      <a:lnTo>
                        <a:pt x="339" y="689"/>
                      </a:lnTo>
                      <a:lnTo>
                        <a:pt x="437" y="689"/>
                      </a:lnTo>
                      <a:lnTo>
                        <a:pt x="0" y="689"/>
                      </a:lnTo>
                      <a:lnTo>
                        <a:pt x="0" y="787"/>
                      </a:lnTo>
                      <a:lnTo>
                        <a:pt x="65" y="787"/>
                      </a:lnTo>
                      <a:lnTo>
                        <a:pt x="339" y="787"/>
                      </a:lnTo>
                      <a:lnTo>
                        <a:pt x="437" y="787"/>
                      </a:lnTo>
                      <a:lnTo>
                        <a:pt x="0" y="787"/>
                      </a:lnTo>
                      <a:lnTo>
                        <a:pt x="0" y="886"/>
                      </a:lnTo>
                      <a:lnTo>
                        <a:pt x="65" y="886"/>
                      </a:lnTo>
                      <a:lnTo>
                        <a:pt x="339" y="886"/>
                      </a:lnTo>
                      <a:lnTo>
                        <a:pt x="437" y="886"/>
                      </a:lnTo>
                      <a:lnTo>
                        <a:pt x="0" y="886"/>
                      </a:lnTo>
                      <a:lnTo>
                        <a:pt x="0" y="984"/>
                      </a:lnTo>
                      <a:lnTo>
                        <a:pt x="65" y="984"/>
                      </a:lnTo>
                      <a:lnTo>
                        <a:pt x="339" y="984"/>
                      </a:lnTo>
                      <a:lnTo>
                        <a:pt x="437" y="984"/>
                      </a:lnTo>
                      <a:lnTo>
                        <a:pt x="0" y="984"/>
                      </a:lnTo>
                      <a:lnTo>
                        <a:pt x="0" y="1082"/>
                      </a:lnTo>
                      <a:lnTo>
                        <a:pt x="65" y="1082"/>
                      </a:lnTo>
                      <a:lnTo>
                        <a:pt x="339" y="1082"/>
                      </a:lnTo>
                      <a:lnTo>
                        <a:pt x="437" y="1082"/>
                      </a:lnTo>
                      <a:lnTo>
                        <a:pt x="0" y="1082"/>
                      </a:lnTo>
                      <a:lnTo>
                        <a:pt x="0" y="1181"/>
                      </a:lnTo>
                      <a:lnTo>
                        <a:pt x="65" y="1181"/>
                      </a:lnTo>
                      <a:lnTo>
                        <a:pt x="339" y="1181"/>
                      </a:lnTo>
                      <a:lnTo>
                        <a:pt x="437" y="1181"/>
                      </a:lnTo>
                      <a:lnTo>
                        <a:pt x="0" y="1181"/>
                      </a:lnTo>
                      <a:lnTo>
                        <a:pt x="0" y="1279"/>
                      </a:lnTo>
                      <a:lnTo>
                        <a:pt x="65" y="1279"/>
                      </a:lnTo>
                      <a:lnTo>
                        <a:pt x="339" y="1279"/>
                      </a:lnTo>
                      <a:lnTo>
                        <a:pt x="437" y="1279"/>
                      </a:lnTo>
                      <a:lnTo>
                        <a:pt x="0" y="1279"/>
                      </a:lnTo>
                      <a:lnTo>
                        <a:pt x="0" y="1377"/>
                      </a:lnTo>
                      <a:lnTo>
                        <a:pt x="65" y="1377"/>
                      </a:lnTo>
                      <a:lnTo>
                        <a:pt x="339" y="1377"/>
                      </a:lnTo>
                      <a:lnTo>
                        <a:pt x="437" y="1377"/>
                      </a:lnTo>
                      <a:lnTo>
                        <a:pt x="0" y="1377"/>
                      </a:lnTo>
                      <a:lnTo>
                        <a:pt x="0" y="1476"/>
                      </a:lnTo>
                      <a:lnTo>
                        <a:pt x="65" y="1476"/>
                      </a:lnTo>
                      <a:lnTo>
                        <a:pt x="339" y="1476"/>
                      </a:lnTo>
                      <a:lnTo>
                        <a:pt x="437" y="1476"/>
                      </a:lnTo>
                      <a:lnTo>
                        <a:pt x="0" y="1476"/>
                      </a:lnTo>
                    </a:path>
                  </a:pathLst>
                </a:custGeom>
                <a:solidFill>
                  <a:srgbClr val="FFFFFF"/>
                </a:solidFill>
                <a:ln w="12700"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82" name="Freeform 330"/>
                <p:cNvSpPr>
                  <a:spLocks/>
                </p:cNvSpPr>
                <p:nvPr/>
              </p:nvSpPr>
              <p:spPr bwMode="auto">
                <a:xfrm>
                  <a:off x="2398" y="9621"/>
                  <a:ext cx="1716" cy="175"/>
                </a:xfrm>
                <a:custGeom>
                  <a:avLst/>
                  <a:gdLst>
                    <a:gd name="T0" fmla="*/ 0 w 1716"/>
                    <a:gd name="T1" fmla="*/ 33 h 175"/>
                    <a:gd name="T2" fmla="*/ 0 w 1716"/>
                    <a:gd name="T3" fmla="*/ 175 h 175"/>
                    <a:gd name="T4" fmla="*/ 55 w 1716"/>
                    <a:gd name="T5" fmla="*/ 0 h 175"/>
                    <a:gd name="T6" fmla="*/ 55 w 1716"/>
                    <a:gd name="T7" fmla="*/ 143 h 175"/>
                    <a:gd name="T8" fmla="*/ 55 w 1716"/>
                    <a:gd name="T9" fmla="*/ 0 h 175"/>
                    <a:gd name="T10" fmla="*/ 143 w 1716"/>
                    <a:gd name="T11" fmla="*/ 33 h 175"/>
                    <a:gd name="T12" fmla="*/ 143 w 1716"/>
                    <a:gd name="T13" fmla="*/ 175 h 175"/>
                    <a:gd name="T14" fmla="*/ 219 w 1716"/>
                    <a:gd name="T15" fmla="*/ 0 h 175"/>
                    <a:gd name="T16" fmla="*/ 219 w 1716"/>
                    <a:gd name="T17" fmla="*/ 143 h 175"/>
                    <a:gd name="T18" fmla="*/ 219 w 1716"/>
                    <a:gd name="T19" fmla="*/ 0 h 175"/>
                    <a:gd name="T20" fmla="*/ 296 w 1716"/>
                    <a:gd name="T21" fmla="*/ 33 h 175"/>
                    <a:gd name="T22" fmla="*/ 296 w 1716"/>
                    <a:gd name="T23" fmla="*/ 175 h 175"/>
                    <a:gd name="T24" fmla="*/ 383 w 1716"/>
                    <a:gd name="T25" fmla="*/ 0 h 175"/>
                    <a:gd name="T26" fmla="*/ 383 w 1716"/>
                    <a:gd name="T27" fmla="*/ 143 h 175"/>
                    <a:gd name="T28" fmla="*/ 383 w 1716"/>
                    <a:gd name="T29" fmla="*/ 0 h 175"/>
                    <a:gd name="T30" fmla="*/ 459 w 1716"/>
                    <a:gd name="T31" fmla="*/ 33 h 175"/>
                    <a:gd name="T32" fmla="*/ 459 w 1716"/>
                    <a:gd name="T33" fmla="*/ 175 h 175"/>
                    <a:gd name="T34" fmla="*/ 536 w 1716"/>
                    <a:gd name="T35" fmla="*/ 0 h 175"/>
                    <a:gd name="T36" fmla="*/ 536 w 1716"/>
                    <a:gd name="T37" fmla="*/ 143 h 175"/>
                    <a:gd name="T38" fmla="*/ 536 w 1716"/>
                    <a:gd name="T39" fmla="*/ 0 h 175"/>
                    <a:gd name="T40" fmla="*/ 623 w 1716"/>
                    <a:gd name="T41" fmla="*/ 33 h 175"/>
                    <a:gd name="T42" fmla="*/ 623 w 1716"/>
                    <a:gd name="T43" fmla="*/ 175 h 175"/>
                    <a:gd name="T44" fmla="*/ 700 w 1716"/>
                    <a:gd name="T45" fmla="*/ 0 h 175"/>
                    <a:gd name="T46" fmla="*/ 700 w 1716"/>
                    <a:gd name="T47" fmla="*/ 143 h 175"/>
                    <a:gd name="T48" fmla="*/ 700 w 1716"/>
                    <a:gd name="T49" fmla="*/ 0 h 175"/>
                    <a:gd name="T50" fmla="*/ 776 w 1716"/>
                    <a:gd name="T51" fmla="*/ 33 h 175"/>
                    <a:gd name="T52" fmla="*/ 776 w 1716"/>
                    <a:gd name="T53" fmla="*/ 175 h 175"/>
                    <a:gd name="T54" fmla="*/ 853 w 1716"/>
                    <a:gd name="T55" fmla="*/ 0 h 175"/>
                    <a:gd name="T56" fmla="*/ 853 w 1716"/>
                    <a:gd name="T57" fmla="*/ 143 h 175"/>
                    <a:gd name="T58" fmla="*/ 853 w 1716"/>
                    <a:gd name="T59" fmla="*/ 0 h 175"/>
                    <a:gd name="T60" fmla="*/ 940 w 1716"/>
                    <a:gd name="T61" fmla="*/ 33 h 175"/>
                    <a:gd name="T62" fmla="*/ 940 w 1716"/>
                    <a:gd name="T63" fmla="*/ 175 h 175"/>
                    <a:gd name="T64" fmla="*/ 1006 w 1716"/>
                    <a:gd name="T65" fmla="*/ 0 h 175"/>
                    <a:gd name="T66" fmla="*/ 1006 w 1716"/>
                    <a:gd name="T67" fmla="*/ 143 h 175"/>
                    <a:gd name="T68" fmla="*/ 1006 w 1716"/>
                    <a:gd name="T69" fmla="*/ 0 h 175"/>
                    <a:gd name="T70" fmla="*/ 1082 w 1716"/>
                    <a:gd name="T71" fmla="*/ 33 h 175"/>
                    <a:gd name="T72" fmla="*/ 1082 w 1716"/>
                    <a:gd name="T73" fmla="*/ 175 h 175"/>
                    <a:gd name="T74" fmla="*/ 1159 w 1716"/>
                    <a:gd name="T75" fmla="*/ 0 h 175"/>
                    <a:gd name="T76" fmla="*/ 1159 w 1716"/>
                    <a:gd name="T77" fmla="*/ 143 h 175"/>
                    <a:gd name="T78" fmla="*/ 1159 w 1716"/>
                    <a:gd name="T79" fmla="*/ 0 h 175"/>
                    <a:gd name="T80" fmla="*/ 1246 w 1716"/>
                    <a:gd name="T81" fmla="*/ 33 h 175"/>
                    <a:gd name="T82" fmla="*/ 1246 w 1716"/>
                    <a:gd name="T83" fmla="*/ 175 h 175"/>
                    <a:gd name="T84" fmla="*/ 1323 w 1716"/>
                    <a:gd name="T85" fmla="*/ 0 h 175"/>
                    <a:gd name="T86" fmla="*/ 1323 w 1716"/>
                    <a:gd name="T87" fmla="*/ 143 h 175"/>
                    <a:gd name="T88" fmla="*/ 1323 w 1716"/>
                    <a:gd name="T89" fmla="*/ 0 h 175"/>
                    <a:gd name="T90" fmla="*/ 1399 w 1716"/>
                    <a:gd name="T91" fmla="*/ 33 h 175"/>
                    <a:gd name="T92" fmla="*/ 1399 w 1716"/>
                    <a:gd name="T93" fmla="*/ 175 h 175"/>
                    <a:gd name="T94" fmla="*/ 1476 w 1716"/>
                    <a:gd name="T95" fmla="*/ 0 h 175"/>
                    <a:gd name="T96" fmla="*/ 1476 w 1716"/>
                    <a:gd name="T97" fmla="*/ 143 h 175"/>
                    <a:gd name="T98" fmla="*/ 1476 w 1716"/>
                    <a:gd name="T99" fmla="*/ 0 h 175"/>
                    <a:gd name="T100" fmla="*/ 1563 w 1716"/>
                    <a:gd name="T101" fmla="*/ 33 h 175"/>
                    <a:gd name="T102" fmla="*/ 1563 w 1716"/>
                    <a:gd name="T103" fmla="*/ 175 h 175"/>
                    <a:gd name="T104" fmla="*/ 1640 w 1716"/>
                    <a:gd name="T105" fmla="*/ 0 h 175"/>
                    <a:gd name="T106" fmla="*/ 1640 w 1716"/>
                    <a:gd name="T107" fmla="*/ 143 h 175"/>
                    <a:gd name="T108" fmla="*/ 1640 w 1716"/>
                    <a:gd name="T109" fmla="*/ 0 h 175"/>
                    <a:gd name="T110" fmla="*/ 1716 w 1716"/>
                    <a:gd name="T111" fmla="*/ 33 h 175"/>
                    <a:gd name="T112" fmla="*/ 1716 w 1716"/>
                    <a:gd name="T113"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16" h="175">
                      <a:moveTo>
                        <a:pt x="0" y="0"/>
                      </a:moveTo>
                      <a:lnTo>
                        <a:pt x="0" y="33"/>
                      </a:lnTo>
                      <a:lnTo>
                        <a:pt x="0" y="143"/>
                      </a:lnTo>
                      <a:lnTo>
                        <a:pt x="0" y="175"/>
                      </a:lnTo>
                      <a:lnTo>
                        <a:pt x="0" y="0"/>
                      </a:lnTo>
                      <a:lnTo>
                        <a:pt x="55" y="0"/>
                      </a:lnTo>
                      <a:lnTo>
                        <a:pt x="55" y="33"/>
                      </a:lnTo>
                      <a:lnTo>
                        <a:pt x="55" y="143"/>
                      </a:lnTo>
                      <a:lnTo>
                        <a:pt x="55" y="175"/>
                      </a:lnTo>
                      <a:lnTo>
                        <a:pt x="55" y="0"/>
                      </a:lnTo>
                      <a:lnTo>
                        <a:pt x="143" y="0"/>
                      </a:lnTo>
                      <a:lnTo>
                        <a:pt x="143" y="33"/>
                      </a:lnTo>
                      <a:lnTo>
                        <a:pt x="143" y="143"/>
                      </a:lnTo>
                      <a:lnTo>
                        <a:pt x="143" y="175"/>
                      </a:lnTo>
                      <a:lnTo>
                        <a:pt x="143" y="0"/>
                      </a:lnTo>
                      <a:lnTo>
                        <a:pt x="219" y="0"/>
                      </a:lnTo>
                      <a:lnTo>
                        <a:pt x="219" y="33"/>
                      </a:lnTo>
                      <a:lnTo>
                        <a:pt x="219" y="143"/>
                      </a:lnTo>
                      <a:lnTo>
                        <a:pt x="219" y="175"/>
                      </a:lnTo>
                      <a:lnTo>
                        <a:pt x="219" y="0"/>
                      </a:lnTo>
                      <a:lnTo>
                        <a:pt x="296" y="0"/>
                      </a:lnTo>
                      <a:lnTo>
                        <a:pt x="296" y="33"/>
                      </a:lnTo>
                      <a:lnTo>
                        <a:pt x="296" y="143"/>
                      </a:lnTo>
                      <a:lnTo>
                        <a:pt x="296" y="175"/>
                      </a:lnTo>
                      <a:lnTo>
                        <a:pt x="296" y="0"/>
                      </a:lnTo>
                      <a:lnTo>
                        <a:pt x="383" y="0"/>
                      </a:lnTo>
                      <a:lnTo>
                        <a:pt x="383" y="33"/>
                      </a:lnTo>
                      <a:lnTo>
                        <a:pt x="383" y="143"/>
                      </a:lnTo>
                      <a:lnTo>
                        <a:pt x="383" y="175"/>
                      </a:lnTo>
                      <a:lnTo>
                        <a:pt x="383" y="0"/>
                      </a:lnTo>
                      <a:lnTo>
                        <a:pt x="459" y="0"/>
                      </a:lnTo>
                      <a:lnTo>
                        <a:pt x="459" y="33"/>
                      </a:lnTo>
                      <a:lnTo>
                        <a:pt x="459" y="143"/>
                      </a:lnTo>
                      <a:lnTo>
                        <a:pt x="459" y="175"/>
                      </a:lnTo>
                      <a:lnTo>
                        <a:pt x="459" y="0"/>
                      </a:lnTo>
                      <a:lnTo>
                        <a:pt x="536" y="0"/>
                      </a:lnTo>
                      <a:lnTo>
                        <a:pt x="536" y="33"/>
                      </a:lnTo>
                      <a:lnTo>
                        <a:pt x="536" y="143"/>
                      </a:lnTo>
                      <a:lnTo>
                        <a:pt x="536" y="175"/>
                      </a:lnTo>
                      <a:lnTo>
                        <a:pt x="536" y="0"/>
                      </a:lnTo>
                      <a:lnTo>
                        <a:pt x="623" y="0"/>
                      </a:lnTo>
                      <a:lnTo>
                        <a:pt x="623" y="33"/>
                      </a:lnTo>
                      <a:lnTo>
                        <a:pt x="623" y="143"/>
                      </a:lnTo>
                      <a:lnTo>
                        <a:pt x="623" y="175"/>
                      </a:lnTo>
                      <a:lnTo>
                        <a:pt x="623" y="0"/>
                      </a:lnTo>
                      <a:lnTo>
                        <a:pt x="700" y="0"/>
                      </a:lnTo>
                      <a:lnTo>
                        <a:pt x="700" y="33"/>
                      </a:lnTo>
                      <a:lnTo>
                        <a:pt x="700" y="143"/>
                      </a:lnTo>
                      <a:lnTo>
                        <a:pt x="700" y="175"/>
                      </a:lnTo>
                      <a:lnTo>
                        <a:pt x="700" y="0"/>
                      </a:lnTo>
                      <a:lnTo>
                        <a:pt x="776" y="0"/>
                      </a:lnTo>
                      <a:lnTo>
                        <a:pt x="776" y="33"/>
                      </a:lnTo>
                      <a:lnTo>
                        <a:pt x="776" y="143"/>
                      </a:lnTo>
                      <a:lnTo>
                        <a:pt x="776" y="175"/>
                      </a:lnTo>
                      <a:lnTo>
                        <a:pt x="776" y="0"/>
                      </a:lnTo>
                      <a:lnTo>
                        <a:pt x="853" y="0"/>
                      </a:lnTo>
                      <a:lnTo>
                        <a:pt x="853" y="33"/>
                      </a:lnTo>
                      <a:lnTo>
                        <a:pt x="853" y="143"/>
                      </a:lnTo>
                      <a:lnTo>
                        <a:pt x="853" y="175"/>
                      </a:lnTo>
                      <a:lnTo>
                        <a:pt x="853" y="0"/>
                      </a:lnTo>
                      <a:lnTo>
                        <a:pt x="940" y="0"/>
                      </a:lnTo>
                      <a:lnTo>
                        <a:pt x="940" y="33"/>
                      </a:lnTo>
                      <a:lnTo>
                        <a:pt x="940" y="143"/>
                      </a:lnTo>
                      <a:lnTo>
                        <a:pt x="940" y="175"/>
                      </a:lnTo>
                      <a:lnTo>
                        <a:pt x="940" y="0"/>
                      </a:lnTo>
                      <a:lnTo>
                        <a:pt x="1006" y="0"/>
                      </a:lnTo>
                      <a:lnTo>
                        <a:pt x="1006" y="33"/>
                      </a:lnTo>
                      <a:lnTo>
                        <a:pt x="1006" y="143"/>
                      </a:lnTo>
                      <a:lnTo>
                        <a:pt x="1006" y="175"/>
                      </a:lnTo>
                      <a:lnTo>
                        <a:pt x="1006" y="0"/>
                      </a:lnTo>
                      <a:lnTo>
                        <a:pt x="1082" y="0"/>
                      </a:lnTo>
                      <a:lnTo>
                        <a:pt x="1082" y="33"/>
                      </a:lnTo>
                      <a:lnTo>
                        <a:pt x="1082" y="143"/>
                      </a:lnTo>
                      <a:lnTo>
                        <a:pt x="1082" y="175"/>
                      </a:lnTo>
                      <a:lnTo>
                        <a:pt x="1082" y="0"/>
                      </a:lnTo>
                      <a:lnTo>
                        <a:pt x="1159" y="0"/>
                      </a:lnTo>
                      <a:lnTo>
                        <a:pt x="1159" y="33"/>
                      </a:lnTo>
                      <a:lnTo>
                        <a:pt x="1159" y="143"/>
                      </a:lnTo>
                      <a:lnTo>
                        <a:pt x="1159" y="175"/>
                      </a:lnTo>
                      <a:lnTo>
                        <a:pt x="1159" y="0"/>
                      </a:lnTo>
                      <a:lnTo>
                        <a:pt x="1246" y="0"/>
                      </a:lnTo>
                      <a:lnTo>
                        <a:pt x="1246" y="33"/>
                      </a:lnTo>
                      <a:lnTo>
                        <a:pt x="1246" y="143"/>
                      </a:lnTo>
                      <a:lnTo>
                        <a:pt x="1246" y="175"/>
                      </a:lnTo>
                      <a:lnTo>
                        <a:pt x="1246" y="0"/>
                      </a:lnTo>
                      <a:lnTo>
                        <a:pt x="1323" y="0"/>
                      </a:lnTo>
                      <a:lnTo>
                        <a:pt x="1323" y="33"/>
                      </a:lnTo>
                      <a:lnTo>
                        <a:pt x="1323" y="143"/>
                      </a:lnTo>
                      <a:lnTo>
                        <a:pt x="1323" y="175"/>
                      </a:lnTo>
                      <a:lnTo>
                        <a:pt x="1323" y="0"/>
                      </a:lnTo>
                      <a:lnTo>
                        <a:pt x="1399" y="0"/>
                      </a:lnTo>
                      <a:lnTo>
                        <a:pt x="1399" y="33"/>
                      </a:lnTo>
                      <a:lnTo>
                        <a:pt x="1399" y="143"/>
                      </a:lnTo>
                      <a:lnTo>
                        <a:pt x="1399" y="175"/>
                      </a:lnTo>
                      <a:lnTo>
                        <a:pt x="1399" y="0"/>
                      </a:lnTo>
                      <a:lnTo>
                        <a:pt x="1476" y="0"/>
                      </a:lnTo>
                      <a:lnTo>
                        <a:pt x="1476" y="33"/>
                      </a:lnTo>
                      <a:lnTo>
                        <a:pt x="1476" y="143"/>
                      </a:lnTo>
                      <a:lnTo>
                        <a:pt x="1476" y="175"/>
                      </a:lnTo>
                      <a:lnTo>
                        <a:pt x="1476" y="0"/>
                      </a:lnTo>
                      <a:lnTo>
                        <a:pt x="1563" y="0"/>
                      </a:lnTo>
                      <a:lnTo>
                        <a:pt x="1563" y="33"/>
                      </a:lnTo>
                      <a:lnTo>
                        <a:pt x="1563" y="143"/>
                      </a:lnTo>
                      <a:lnTo>
                        <a:pt x="1563" y="175"/>
                      </a:lnTo>
                      <a:lnTo>
                        <a:pt x="1563" y="0"/>
                      </a:lnTo>
                      <a:lnTo>
                        <a:pt x="1640" y="0"/>
                      </a:lnTo>
                      <a:lnTo>
                        <a:pt x="1640" y="33"/>
                      </a:lnTo>
                      <a:lnTo>
                        <a:pt x="1640" y="143"/>
                      </a:lnTo>
                      <a:lnTo>
                        <a:pt x="1640" y="175"/>
                      </a:lnTo>
                      <a:lnTo>
                        <a:pt x="1640" y="0"/>
                      </a:lnTo>
                      <a:lnTo>
                        <a:pt x="1716" y="0"/>
                      </a:lnTo>
                      <a:lnTo>
                        <a:pt x="1716" y="33"/>
                      </a:lnTo>
                      <a:lnTo>
                        <a:pt x="1716" y="143"/>
                      </a:lnTo>
                      <a:lnTo>
                        <a:pt x="1716" y="175"/>
                      </a:lnTo>
                      <a:lnTo>
                        <a:pt x="1716" y="0"/>
                      </a:lnTo>
                    </a:path>
                  </a:pathLst>
                </a:custGeom>
                <a:solidFill>
                  <a:srgbClr val="CCFFCC"/>
                </a:solidFill>
                <a:ln w="19050"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83" name="Rectangle 331"/>
                <p:cNvSpPr>
                  <a:spLocks noChangeArrowheads="1"/>
                </p:cNvSpPr>
                <p:nvPr/>
              </p:nvSpPr>
              <p:spPr bwMode="auto">
                <a:xfrm>
                  <a:off x="2344" y="7862"/>
                  <a:ext cx="437" cy="1639"/>
                </a:xfrm>
                <a:prstGeom prst="rect">
                  <a:avLst/>
                </a:prstGeom>
                <a:solidFill>
                  <a:srgbClr val="00CC99"/>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84" name="Rectangle 332"/>
                <p:cNvSpPr>
                  <a:spLocks noChangeArrowheads="1"/>
                </p:cNvSpPr>
                <p:nvPr/>
              </p:nvSpPr>
              <p:spPr bwMode="auto">
                <a:xfrm>
                  <a:off x="2901" y="7862"/>
                  <a:ext cx="66" cy="656"/>
                </a:xfrm>
                <a:prstGeom prst="rect">
                  <a:avLst/>
                </a:prstGeom>
                <a:solidFill>
                  <a:srgbClr val="FF7C80"/>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85" name="Rectangle 333"/>
                <p:cNvSpPr>
                  <a:spLocks noChangeArrowheads="1"/>
                </p:cNvSpPr>
                <p:nvPr/>
              </p:nvSpPr>
              <p:spPr bwMode="auto">
                <a:xfrm>
                  <a:off x="2890" y="8671"/>
                  <a:ext cx="99" cy="76"/>
                </a:xfrm>
                <a:prstGeom prst="rect">
                  <a:avLst/>
                </a:prstGeom>
                <a:solidFill>
                  <a:srgbClr val="FF7C80"/>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86" name="Rectangle 334"/>
                <p:cNvSpPr>
                  <a:spLocks noChangeArrowheads="1"/>
                </p:cNvSpPr>
                <p:nvPr/>
              </p:nvSpPr>
              <p:spPr bwMode="auto">
                <a:xfrm>
                  <a:off x="3065" y="7862"/>
                  <a:ext cx="339" cy="382"/>
                </a:xfrm>
                <a:prstGeom prst="rect">
                  <a:avLst/>
                </a:prstGeom>
                <a:solidFill>
                  <a:srgbClr val="E1F2F3"/>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87" name="Rectangle 335" descr="Букет"/>
                <p:cNvSpPr>
                  <a:spLocks noChangeArrowheads="1"/>
                </p:cNvSpPr>
                <p:nvPr/>
              </p:nvSpPr>
              <p:spPr bwMode="auto">
                <a:xfrm>
                  <a:off x="3513" y="7862"/>
                  <a:ext cx="634" cy="382"/>
                </a:xfrm>
                <a:prstGeom prst="rect">
                  <a:avLst/>
                </a:prstGeom>
                <a:blipFill dpi="0" rotWithShape="1">
                  <a:blip r:embed="rId3"/>
                  <a:srcRect/>
                  <a:tile tx="0" ty="0" sx="100000" sy="100000" flip="none" algn="tl"/>
                </a:blip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088" name="Rectangle 336" descr="Пергамент"/>
                <p:cNvSpPr>
                  <a:spLocks noChangeArrowheads="1"/>
                </p:cNvSpPr>
                <p:nvPr/>
              </p:nvSpPr>
              <p:spPr bwMode="auto">
                <a:xfrm>
                  <a:off x="3994" y="8343"/>
                  <a:ext cx="175" cy="426"/>
                </a:xfrm>
                <a:prstGeom prst="rect">
                  <a:avLst/>
                </a:prstGeom>
                <a:blipFill dpi="0" rotWithShape="1">
                  <a:blip r:embed="rId4"/>
                  <a:srcRect/>
                  <a:tile tx="0" ty="0" sx="100000" sy="100000" flip="none" algn="tl"/>
                </a:blip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1227089" name="Group 337"/>
              <p:cNvGrpSpPr>
                <a:grpSpLocks/>
              </p:cNvGrpSpPr>
              <p:nvPr/>
            </p:nvGrpSpPr>
            <p:grpSpPr bwMode="auto">
              <a:xfrm>
                <a:off x="1392" y="1562"/>
                <a:ext cx="223" cy="224"/>
                <a:chOff x="274" y="432"/>
                <a:chExt cx="223" cy="224"/>
              </a:xfrm>
            </p:grpSpPr>
            <p:sp>
              <p:nvSpPr>
                <p:cNvPr id="1227090" name="AutoShape 338"/>
                <p:cNvSpPr>
                  <a:spLocks noChangeAspect="1" noChangeArrowheads="1" noTextEdit="1"/>
                </p:cNvSpPr>
                <p:nvPr/>
              </p:nvSpPr>
              <p:spPr bwMode="auto">
                <a:xfrm>
                  <a:off x="274" y="432"/>
                  <a:ext cx="22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91" name="Freeform 339"/>
                <p:cNvSpPr>
                  <a:spLocks/>
                </p:cNvSpPr>
                <p:nvPr/>
              </p:nvSpPr>
              <p:spPr bwMode="auto">
                <a:xfrm>
                  <a:off x="280" y="438"/>
                  <a:ext cx="211" cy="212"/>
                </a:xfrm>
                <a:custGeom>
                  <a:avLst/>
                  <a:gdLst>
                    <a:gd name="T0" fmla="*/ 1052 w 1053"/>
                    <a:gd name="T1" fmla="*/ 502 h 1058"/>
                    <a:gd name="T2" fmla="*/ 1047 w 1053"/>
                    <a:gd name="T3" fmla="*/ 448 h 1058"/>
                    <a:gd name="T4" fmla="*/ 1037 w 1053"/>
                    <a:gd name="T5" fmla="*/ 397 h 1058"/>
                    <a:gd name="T6" fmla="*/ 1012 w 1053"/>
                    <a:gd name="T7" fmla="*/ 322 h 1058"/>
                    <a:gd name="T8" fmla="*/ 963 w 1053"/>
                    <a:gd name="T9" fmla="*/ 233 h 1058"/>
                    <a:gd name="T10" fmla="*/ 898 w 1053"/>
                    <a:gd name="T11" fmla="*/ 154 h 1058"/>
                    <a:gd name="T12" fmla="*/ 821 w 1053"/>
                    <a:gd name="T13" fmla="*/ 90 h 1058"/>
                    <a:gd name="T14" fmla="*/ 731 w 1053"/>
                    <a:gd name="T15" fmla="*/ 41 h 1058"/>
                    <a:gd name="T16" fmla="*/ 658 w 1053"/>
                    <a:gd name="T17" fmla="*/ 16 h 1058"/>
                    <a:gd name="T18" fmla="*/ 607 w 1053"/>
                    <a:gd name="T19" fmla="*/ 6 h 1058"/>
                    <a:gd name="T20" fmla="*/ 554 w 1053"/>
                    <a:gd name="T21" fmla="*/ 0 h 1058"/>
                    <a:gd name="T22" fmla="*/ 499 w 1053"/>
                    <a:gd name="T23" fmla="*/ 0 h 1058"/>
                    <a:gd name="T24" fmla="*/ 446 w 1053"/>
                    <a:gd name="T25" fmla="*/ 6 h 1058"/>
                    <a:gd name="T26" fmla="*/ 395 w 1053"/>
                    <a:gd name="T27" fmla="*/ 16 h 1058"/>
                    <a:gd name="T28" fmla="*/ 321 w 1053"/>
                    <a:gd name="T29" fmla="*/ 41 h 1058"/>
                    <a:gd name="T30" fmla="*/ 232 w 1053"/>
                    <a:gd name="T31" fmla="*/ 90 h 1058"/>
                    <a:gd name="T32" fmla="*/ 154 w 1053"/>
                    <a:gd name="T33" fmla="*/ 154 h 1058"/>
                    <a:gd name="T34" fmla="*/ 89 w 1053"/>
                    <a:gd name="T35" fmla="*/ 233 h 1058"/>
                    <a:gd name="T36" fmla="*/ 41 w 1053"/>
                    <a:gd name="T37" fmla="*/ 322 h 1058"/>
                    <a:gd name="T38" fmla="*/ 16 w 1053"/>
                    <a:gd name="T39" fmla="*/ 397 h 1058"/>
                    <a:gd name="T40" fmla="*/ 6 w 1053"/>
                    <a:gd name="T41" fmla="*/ 448 h 1058"/>
                    <a:gd name="T42" fmla="*/ 0 w 1053"/>
                    <a:gd name="T43" fmla="*/ 502 h 1058"/>
                    <a:gd name="T44" fmla="*/ 0 w 1053"/>
                    <a:gd name="T45" fmla="*/ 556 h 1058"/>
                    <a:gd name="T46" fmla="*/ 6 w 1053"/>
                    <a:gd name="T47" fmla="*/ 610 h 1058"/>
                    <a:gd name="T48" fmla="*/ 16 w 1053"/>
                    <a:gd name="T49" fmla="*/ 661 h 1058"/>
                    <a:gd name="T50" fmla="*/ 41 w 1053"/>
                    <a:gd name="T51" fmla="*/ 734 h 1058"/>
                    <a:gd name="T52" fmla="*/ 89 w 1053"/>
                    <a:gd name="T53" fmla="*/ 825 h 1058"/>
                    <a:gd name="T54" fmla="*/ 154 w 1053"/>
                    <a:gd name="T55" fmla="*/ 902 h 1058"/>
                    <a:gd name="T56" fmla="*/ 232 w 1053"/>
                    <a:gd name="T57" fmla="*/ 967 h 1058"/>
                    <a:gd name="T58" fmla="*/ 321 w 1053"/>
                    <a:gd name="T59" fmla="*/ 1017 h 1058"/>
                    <a:gd name="T60" fmla="*/ 395 w 1053"/>
                    <a:gd name="T61" fmla="*/ 1042 h 1058"/>
                    <a:gd name="T62" fmla="*/ 446 w 1053"/>
                    <a:gd name="T63" fmla="*/ 1052 h 1058"/>
                    <a:gd name="T64" fmla="*/ 499 w 1053"/>
                    <a:gd name="T65" fmla="*/ 1057 h 1058"/>
                    <a:gd name="T66" fmla="*/ 554 w 1053"/>
                    <a:gd name="T67" fmla="*/ 1057 h 1058"/>
                    <a:gd name="T68" fmla="*/ 607 w 1053"/>
                    <a:gd name="T69" fmla="*/ 1052 h 1058"/>
                    <a:gd name="T70" fmla="*/ 658 w 1053"/>
                    <a:gd name="T71" fmla="*/ 1042 h 1058"/>
                    <a:gd name="T72" fmla="*/ 731 w 1053"/>
                    <a:gd name="T73" fmla="*/ 1017 h 1058"/>
                    <a:gd name="T74" fmla="*/ 821 w 1053"/>
                    <a:gd name="T75" fmla="*/ 967 h 1058"/>
                    <a:gd name="T76" fmla="*/ 898 w 1053"/>
                    <a:gd name="T77" fmla="*/ 902 h 1058"/>
                    <a:gd name="T78" fmla="*/ 963 w 1053"/>
                    <a:gd name="T79" fmla="*/ 825 h 1058"/>
                    <a:gd name="T80" fmla="*/ 1012 w 1053"/>
                    <a:gd name="T81" fmla="*/ 734 h 1058"/>
                    <a:gd name="T82" fmla="*/ 1037 w 1053"/>
                    <a:gd name="T83" fmla="*/ 661 h 1058"/>
                    <a:gd name="T84" fmla="*/ 1047 w 1053"/>
                    <a:gd name="T85" fmla="*/ 610 h 1058"/>
                    <a:gd name="T86" fmla="*/ 1052 w 1053"/>
                    <a:gd name="T87" fmla="*/ 556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53" h="1058">
                      <a:moveTo>
                        <a:pt x="1053" y="529"/>
                      </a:moveTo>
                      <a:lnTo>
                        <a:pt x="1052" y="502"/>
                      </a:lnTo>
                      <a:lnTo>
                        <a:pt x="1051" y="474"/>
                      </a:lnTo>
                      <a:lnTo>
                        <a:pt x="1047" y="448"/>
                      </a:lnTo>
                      <a:lnTo>
                        <a:pt x="1042" y="422"/>
                      </a:lnTo>
                      <a:lnTo>
                        <a:pt x="1037" y="397"/>
                      </a:lnTo>
                      <a:lnTo>
                        <a:pt x="1029" y="371"/>
                      </a:lnTo>
                      <a:lnTo>
                        <a:pt x="1012" y="322"/>
                      </a:lnTo>
                      <a:lnTo>
                        <a:pt x="990" y="276"/>
                      </a:lnTo>
                      <a:lnTo>
                        <a:pt x="963" y="233"/>
                      </a:lnTo>
                      <a:lnTo>
                        <a:pt x="933" y="192"/>
                      </a:lnTo>
                      <a:lnTo>
                        <a:pt x="898" y="154"/>
                      </a:lnTo>
                      <a:lnTo>
                        <a:pt x="861" y="121"/>
                      </a:lnTo>
                      <a:lnTo>
                        <a:pt x="821" y="90"/>
                      </a:lnTo>
                      <a:lnTo>
                        <a:pt x="778" y="64"/>
                      </a:lnTo>
                      <a:lnTo>
                        <a:pt x="731" y="41"/>
                      </a:lnTo>
                      <a:lnTo>
                        <a:pt x="683" y="24"/>
                      </a:lnTo>
                      <a:lnTo>
                        <a:pt x="658" y="16"/>
                      </a:lnTo>
                      <a:lnTo>
                        <a:pt x="633" y="10"/>
                      </a:lnTo>
                      <a:lnTo>
                        <a:pt x="607" y="6"/>
                      </a:lnTo>
                      <a:lnTo>
                        <a:pt x="580" y="3"/>
                      </a:lnTo>
                      <a:lnTo>
                        <a:pt x="554" y="0"/>
                      </a:lnTo>
                      <a:lnTo>
                        <a:pt x="527" y="0"/>
                      </a:lnTo>
                      <a:lnTo>
                        <a:pt x="499" y="0"/>
                      </a:lnTo>
                      <a:lnTo>
                        <a:pt x="472" y="3"/>
                      </a:lnTo>
                      <a:lnTo>
                        <a:pt x="446" y="6"/>
                      </a:lnTo>
                      <a:lnTo>
                        <a:pt x="420" y="10"/>
                      </a:lnTo>
                      <a:lnTo>
                        <a:pt x="395" y="16"/>
                      </a:lnTo>
                      <a:lnTo>
                        <a:pt x="369" y="24"/>
                      </a:lnTo>
                      <a:lnTo>
                        <a:pt x="321" y="41"/>
                      </a:lnTo>
                      <a:lnTo>
                        <a:pt x="275" y="64"/>
                      </a:lnTo>
                      <a:lnTo>
                        <a:pt x="232" y="90"/>
                      </a:lnTo>
                      <a:lnTo>
                        <a:pt x="191" y="121"/>
                      </a:lnTo>
                      <a:lnTo>
                        <a:pt x="154" y="154"/>
                      </a:lnTo>
                      <a:lnTo>
                        <a:pt x="120" y="192"/>
                      </a:lnTo>
                      <a:lnTo>
                        <a:pt x="89" y="233"/>
                      </a:lnTo>
                      <a:lnTo>
                        <a:pt x="63" y="276"/>
                      </a:lnTo>
                      <a:lnTo>
                        <a:pt x="41" y="322"/>
                      </a:lnTo>
                      <a:lnTo>
                        <a:pt x="24" y="371"/>
                      </a:lnTo>
                      <a:lnTo>
                        <a:pt x="16" y="397"/>
                      </a:lnTo>
                      <a:lnTo>
                        <a:pt x="10" y="422"/>
                      </a:lnTo>
                      <a:lnTo>
                        <a:pt x="6" y="448"/>
                      </a:lnTo>
                      <a:lnTo>
                        <a:pt x="2" y="474"/>
                      </a:lnTo>
                      <a:lnTo>
                        <a:pt x="0" y="502"/>
                      </a:lnTo>
                      <a:lnTo>
                        <a:pt x="0" y="529"/>
                      </a:lnTo>
                      <a:lnTo>
                        <a:pt x="0" y="556"/>
                      </a:lnTo>
                      <a:lnTo>
                        <a:pt x="2" y="583"/>
                      </a:lnTo>
                      <a:lnTo>
                        <a:pt x="6" y="610"/>
                      </a:lnTo>
                      <a:lnTo>
                        <a:pt x="10" y="636"/>
                      </a:lnTo>
                      <a:lnTo>
                        <a:pt x="16" y="661"/>
                      </a:lnTo>
                      <a:lnTo>
                        <a:pt x="24" y="686"/>
                      </a:lnTo>
                      <a:lnTo>
                        <a:pt x="41" y="734"/>
                      </a:lnTo>
                      <a:lnTo>
                        <a:pt x="63" y="782"/>
                      </a:lnTo>
                      <a:lnTo>
                        <a:pt x="89" y="825"/>
                      </a:lnTo>
                      <a:lnTo>
                        <a:pt x="120" y="865"/>
                      </a:lnTo>
                      <a:lnTo>
                        <a:pt x="154" y="902"/>
                      </a:lnTo>
                      <a:lnTo>
                        <a:pt x="191" y="937"/>
                      </a:lnTo>
                      <a:lnTo>
                        <a:pt x="232" y="967"/>
                      </a:lnTo>
                      <a:lnTo>
                        <a:pt x="275" y="994"/>
                      </a:lnTo>
                      <a:lnTo>
                        <a:pt x="321" y="1017"/>
                      </a:lnTo>
                      <a:lnTo>
                        <a:pt x="369" y="1034"/>
                      </a:lnTo>
                      <a:lnTo>
                        <a:pt x="395" y="1042"/>
                      </a:lnTo>
                      <a:lnTo>
                        <a:pt x="420" y="1047"/>
                      </a:lnTo>
                      <a:lnTo>
                        <a:pt x="446" y="1052"/>
                      </a:lnTo>
                      <a:lnTo>
                        <a:pt x="472" y="1055"/>
                      </a:lnTo>
                      <a:lnTo>
                        <a:pt x="499" y="1057"/>
                      </a:lnTo>
                      <a:lnTo>
                        <a:pt x="527" y="1058"/>
                      </a:lnTo>
                      <a:lnTo>
                        <a:pt x="554" y="1057"/>
                      </a:lnTo>
                      <a:lnTo>
                        <a:pt x="580" y="1055"/>
                      </a:lnTo>
                      <a:lnTo>
                        <a:pt x="607" y="1052"/>
                      </a:lnTo>
                      <a:lnTo>
                        <a:pt x="633" y="1047"/>
                      </a:lnTo>
                      <a:lnTo>
                        <a:pt x="658" y="1042"/>
                      </a:lnTo>
                      <a:lnTo>
                        <a:pt x="683" y="1034"/>
                      </a:lnTo>
                      <a:lnTo>
                        <a:pt x="731" y="1017"/>
                      </a:lnTo>
                      <a:lnTo>
                        <a:pt x="778" y="994"/>
                      </a:lnTo>
                      <a:lnTo>
                        <a:pt x="821" y="967"/>
                      </a:lnTo>
                      <a:lnTo>
                        <a:pt x="861" y="937"/>
                      </a:lnTo>
                      <a:lnTo>
                        <a:pt x="898" y="902"/>
                      </a:lnTo>
                      <a:lnTo>
                        <a:pt x="933" y="865"/>
                      </a:lnTo>
                      <a:lnTo>
                        <a:pt x="963" y="825"/>
                      </a:lnTo>
                      <a:lnTo>
                        <a:pt x="990" y="782"/>
                      </a:lnTo>
                      <a:lnTo>
                        <a:pt x="1012" y="734"/>
                      </a:lnTo>
                      <a:lnTo>
                        <a:pt x="1029" y="686"/>
                      </a:lnTo>
                      <a:lnTo>
                        <a:pt x="1037" y="661"/>
                      </a:lnTo>
                      <a:lnTo>
                        <a:pt x="1042" y="636"/>
                      </a:lnTo>
                      <a:lnTo>
                        <a:pt x="1047" y="610"/>
                      </a:lnTo>
                      <a:lnTo>
                        <a:pt x="1051" y="583"/>
                      </a:lnTo>
                      <a:lnTo>
                        <a:pt x="1052" y="556"/>
                      </a:lnTo>
                      <a:lnTo>
                        <a:pt x="1053" y="529"/>
                      </a:lnTo>
                      <a:close/>
                    </a:path>
                  </a:pathLst>
                </a:custGeom>
                <a:solidFill>
                  <a:srgbClr val="FFFF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92" name="Freeform 340"/>
                <p:cNvSpPr>
                  <a:spLocks/>
                </p:cNvSpPr>
                <p:nvPr/>
              </p:nvSpPr>
              <p:spPr bwMode="auto">
                <a:xfrm>
                  <a:off x="309" y="465"/>
                  <a:ext cx="148" cy="158"/>
                </a:xfrm>
                <a:custGeom>
                  <a:avLst/>
                  <a:gdLst>
                    <a:gd name="T0" fmla="*/ 374 w 738"/>
                    <a:gd name="T1" fmla="*/ 7 h 794"/>
                    <a:gd name="T2" fmla="*/ 307 w 738"/>
                    <a:gd name="T3" fmla="*/ 31 h 794"/>
                    <a:gd name="T4" fmla="*/ 248 w 738"/>
                    <a:gd name="T5" fmla="*/ 67 h 794"/>
                    <a:gd name="T6" fmla="*/ 197 w 738"/>
                    <a:gd name="T7" fmla="*/ 115 h 794"/>
                    <a:gd name="T8" fmla="*/ 156 w 738"/>
                    <a:gd name="T9" fmla="*/ 169 h 794"/>
                    <a:gd name="T10" fmla="*/ 126 w 738"/>
                    <a:gd name="T11" fmla="*/ 231 h 794"/>
                    <a:gd name="T12" fmla="*/ 109 w 738"/>
                    <a:gd name="T13" fmla="*/ 300 h 794"/>
                    <a:gd name="T14" fmla="*/ 105 w 738"/>
                    <a:gd name="T15" fmla="*/ 371 h 794"/>
                    <a:gd name="T16" fmla="*/ 115 w 738"/>
                    <a:gd name="T17" fmla="*/ 444 h 794"/>
                    <a:gd name="T18" fmla="*/ 139 w 738"/>
                    <a:gd name="T19" fmla="*/ 511 h 794"/>
                    <a:gd name="T20" fmla="*/ 175 w 738"/>
                    <a:gd name="T21" fmla="*/ 571 h 794"/>
                    <a:gd name="T22" fmla="*/ 220 w 738"/>
                    <a:gd name="T23" fmla="*/ 623 h 794"/>
                    <a:gd name="T24" fmla="*/ 274 w 738"/>
                    <a:gd name="T25" fmla="*/ 665 h 794"/>
                    <a:gd name="T26" fmla="*/ 336 w 738"/>
                    <a:gd name="T27" fmla="*/ 696 h 794"/>
                    <a:gd name="T28" fmla="*/ 403 w 738"/>
                    <a:gd name="T29" fmla="*/ 713 h 794"/>
                    <a:gd name="T30" fmla="*/ 473 w 738"/>
                    <a:gd name="T31" fmla="*/ 717 h 794"/>
                    <a:gd name="T32" fmla="*/ 543 w 738"/>
                    <a:gd name="T33" fmla="*/ 708 h 794"/>
                    <a:gd name="T34" fmla="*/ 607 w 738"/>
                    <a:gd name="T35" fmla="*/ 686 h 794"/>
                    <a:gd name="T36" fmla="*/ 665 w 738"/>
                    <a:gd name="T37" fmla="*/ 651 h 794"/>
                    <a:gd name="T38" fmla="*/ 716 w 738"/>
                    <a:gd name="T39" fmla="*/ 607 h 794"/>
                    <a:gd name="T40" fmla="*/ 738 w 738"/>
                    <a:gd name="T41" fmla="*/ 581 h 794"/>
                    <a:gd name="T42" fmla="*/ 695 w 738"/>
                    <a:gd name="T43" fmla="*/ 648 h 794"/>
                    <a:gd name="T44" fmla="*/ 640 w 738"/>
                    <a:gd name="T45" fmla="*/ 703 h 794"/>
                    <a:gd name="T46" fmla="*/ 577 w 738"/>
                    <a:gd name="T47" fmla="*/ 745 h 794"/>
                    <a:gd name="T48" fmla="*/ 508 w 738"/>
                    <a:gd name="T49" fmla="*/ 775 h 794"/>
                    <a:gd name="T50" fmla="*/ 435 w 738"/>
                    <a:gd name="T51" fmla="*/ 791 h 794"/>
                    <a:gd name="T52" fmla="*/ 359 w 738"/>
                    <a:gd name="T53" fmla="*/ 793 h 794"/>
                    <a:gd name="T54" fmla="*/ 284 w 738"/>
                    <a:gd name="T55" fmla="*/ 779 h 794"/>
                    <a:gd name="T56" fmla="*/ 211 w 738"/>
                    <a:gd name="T57" fmla="*/ 748 h 794"/>
                    <a:gd name="T58" fmla="*/ 144 w 738"/>
                    <a:gd name="T59" fmla="*/ 704 h 794"/>
                    <a:gd name="T60" fmla="*/ 90 w 738"/>
                    <a:gd name="T61" fmla="*/ 650 h 794"/>
                    <a:gd name="T62" fmla="*/ 47 w 738"/>
                    <a:gd name="T63" fmla="*/ 586 h 794"/>
                    <a:gd name="T64" fmla="*/ 19 w 738"/>
                    <a:gd name="T65" fmla="*/ 515 h 794"/>
                    <a:gd name="T66" fmla="*/ 2 w 738"/>
                    <a:gd name="T67" fmla="*/ 441 h 794"/>
                    <a:gd name="T68" fmla="*/ 1 w 738"/>
                    <a:gd name="T69" fmla="*/ 365 h 794"/>
                    <a:gd name="T70" fmla="*/ 16 w 738"/>
                    <a:gd name="T71" fmla="*/ 287 h 794"/>
                    <a:gd name="T72" fmla="*/ 45 w 738"/>
                    <a:gd name="T73" fmla="*/ 213 h 794"/>
                    <a:gd name="T74" fmla="*/ 74 w 738"/>
                    <a:gd name="T75" fmla="*/ 164 h 794"/>
                    <a:gd name="T76" fmla="*/ 110 w 738"/>
                    <a:gd name="T77" fmla="*/ 121 h 794"/>
                    <a:gd name="T78" fmla="*/ 151 w 738"/>
                    <a:gd name="T79" fmla="*/ 83 h 794"/>
                    <a:gd name="T80" fmla="*/ 197 w 738"/>
                    <a:gd name="T81" fmla="*/ 52 h 794"/>
                    <a:gd name="T82" fmla="*/ 246 w 738"/>
                    <a:gd name="T83" fmla="*/ 29 h 794"/>
                    <a:gd name="T84" fmla="*/ 298 w 738"/>
                    <a:gd name="T85" fmla="*/ 11 h 794"/>
                    <a:gd name="T86" fmla="*/ 353 w 738"/>
                    <a:gd name="T87" fmla="*/ 1 h 794"/>
                    <a:gd name="T88" fmla="*/ 410 w 738"/>
                    <a:gd name="T89" fmla="*/ 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38" h="794">
                      <a:moveTo>
                        <a:pt x="410" y="0"/>
                      </a:moveTo>
                      <a:lnTo>
                        <a:pt x="374" y="7"/>
                      </a:lnTo>
                      <a:lnTo>
                        <a:pt x="339" y="17"/>
                      </a:lnTo>
                      <a:lnTo>
                        <a:pt x="307" y="31"/>
                      </a:lnTo>
                      <a:lnTo>
                        <a:pt x="276" y="49"/>
                      </a:lnTo>
                      <a:lnTo>
                        <a:pt x="248" y="67"/>
                      </a:lnTo>
                      <a:lnTo>
                        <a:pt x="222" y="90"/>
                      </a:lnTo>
                      <a:lnTo>
                        <a:pt x="197" y="115"/>
                      </a:lnTo>
                      <a:lnTo>
                        <a:pt x="176" y="141"/>
                      </a:lnTo>
                      <a:lnTo>
                        <a:pt x="156" y="169"/>
                      </a:lnTo>
                      <a:lnTo>
                        <a:pt x="140" y="199"/>
                      </a:lnTo>
                      <a:lnTo>
                        <a:pt x="126" y="231"/>
                      </a:lnTo>
                      <a:lnTo>
                        <a:pt x="116" y="265"/>
                      </a:lnTo>
                      <a:lnTo>
                        <a:pt x="109" y="300"/>
                      </a:lnTo>
                      <a:lnTo>
                        <a:pt x="105" y="335"/>
                      </a:lnTo>
                      <a:lnTo>
                        <a:pt x="105" y="371"/>
                      </a:lnTo>
                      <a:lnTo>
                        <a:pt x="108" y="408"/>
                      </a:lnTo>
                      <a:lnTo>
                        <a:pt x="115" y="444"/>
                      </a:lnTo>
                      <a:lnTo>
                        <a:pt x="125" y="479"/>
                      </a:lnTo>
                      <a:lnTo>
                        <a:pt x="139" y="511"/>
                      </a:lnTo>
                      <a:lnTo>
                        <a:pt x="155" y="543"/>
                      </a:lnTo>
                      <a:lnTo>
                        <a:pt x="175" y="571"/>
                      </a:lnTo>
                      <a:lnTo>
                        <a:pt x="196" y="599"/>
                      </a:lnTo>
                      <a:lnTo>
                        <a:pt x="220" y="623"/>
                      </a:lnTo>
                      <a:lnTo>
                        <a:pt x="246" y="646"/>
                      </a:lnTo>
                      <a:lnTo>
                        <a:pt x="274" y="665"/>
                      </a:lnTo>
                      <a:lnTo>
                        <a:pt x="305" y="682"/>
                      </a:lnTo>
                      <a:lnTo>
                        <a:pt x="336" y="696"/>
                      </a:lnTo>
                      <a:lnTo>
                        <a:pt x="369" y="706"/>
                      </a:lnTo>
                      <a:lnTo>
                        <a:pt x="403" y="713"/>
                      </a:lnTo>
                      <a:lnTo>
                        <a:pt x="437" y="717"/>
                      </a:lnTo>
                      <a:lnTo>
                        <a:pt x="473" y="717"/>
                      </a:lnTo>
                      <a:lnTo>
                        <a:pt x="509" y="714"/>
                      </a:lnTo>
                      <a:lnTo>
                        <a:pt x="543" y="708"/>
                      </a:lnTo>
                      <a:lnTo>
                        <a:pt x="575" y="698"/>
                      </a:lnTo>
                      <a:lnTo>
                        <a:pt x="607" y="686"/>
                      </a:lnTo>
                      <a:lnTo>
                        <a:pt x="637" y="670"/>
                      </a:lnTo>
                      <a:lnTo>
                        <a:pt x="665" y="651"/>
                      </a:lnTo>
                      <a:lnTo>
                        <a:pt x="691" y="631"/>
                      </a:lnTo>
                      <a:lnTo>
                        <a:pt x="716" y="607"/>
                      </a:lnTo>
                      <a:lnTo>
                        <a:pt x="738" y="581"/>
                      </a:lnTo>
                      <a:lnTo>
                        <a:pt x="738" y="581"/>
                      </a:lnTo>
                      <a:lnTo>
                        <a:pt x="717" y="616"/>
                      </a:lnTo>
                      <a:lnTo>
                        <a:pt x="695" y="648"/>
                      </a:lnTo>
                      <a:lnTo>
                        <a:pt x="669" y="677"/>
                      </a:lnTo>
                      <a:lnTo>
                        <a:pt x="640" y="703"/>
                      </a:lnTo>
                      <a:lnTo>
                        <a:pt x="609" y="727"/>
                      </a:lnTo>
                      <a:lnTo>
                        <a:pt x="577" y="745"/>
                      </a:lnTo>
                      <a:lnTo>
                        <a:pt x="544" y="763"/>
                      </a:lnTo>
                      <a:lnTo>
                        <a:pt x="508" y="775"/>
                      </a:lnTo>
                      <a:lnTo>
                        <a:pt x="472" y="785"/>
                      </a:lnTo>
                      <a:lnTo>
                        <a:pt x="435" y="791"/>
                      </a:lnTo>
                      <a:lnTo>
                        <a:pt x="398" y="794"/>
                      </a:lnTo>
                      <a:lnTo>
                        <a:pt x="359" y="793"/>
                      </a:lnTo>
                      <a:lnTo>
                        <a:pt x="322" y="788"/>
                      </a:lnTo>
                      <a:lnTo>
                        <a:pt x="284" y="779"/>
                      </a:lnTo>
                      <a:lnTo>
                        <a:pt x="246" y="765"/>
                      </a:lnTo>
                      <a:lnTo>
                        <a:pt x="211" y="748"/>
                      </a:lnTo>
                      <a:lnTo>
                        <a:pt x="176" y="728"/>
                      </a:lnTo>
                      <a:lnTo>
                        <a:pt x="144" y="704"/>
                      </a:lnTo>
                      <a:lnTo>
                        <a:pt x="115" y="678"/>
                      </a:lnTo>
                      <a:lnTo>
                        <a:pt x="90" y="650"/>
                      </a:lnTo>
                      <a:lnTo>
                        <a:pt x="67" y="619"/>
                      </a:lnTo>
                      <a:lnTo>
                        <a:pt x="47" y="586"/>
                      </a:lnTo>
                      <a:lnTo>
                        <a:pt x="31" y="551"/>
                      </a:lnTo>
                      <a:lnTo>
                        <a:pt x="19" y="515"/>
                      </a:lnTo>
                      <a:lnTo>
                        <a:pt x="9" y="479"/>
                      </a:lnTo>
                      <a:lnTo>
                        <a:pt x="2" y="441"/>
                      </a:lnTo>
                      <a:lnTo>
                        <a:pt x="0" y="403"/>
                      </a:lnTo>
                      <a:lnTo>
                        <a:pt x="1" y="365"/>
                      </a:lnTo>
                      <a:lnTo>
                        <a:pt x="7" y="326"/>
                      </a:lnTo>
                      <a:lnTo>
                        <a:pt x="16" y="287"/>
                      </a:lnTo>
                      <a:lnTo>
                        <a:pt x="28" y="250"/>
                      </a:lnTo>
                      <a:lnTo>
                        <a:pt x="45" y="213"/>
                      </a:lnTo>
                      <a:lnTo>
                        <a:pt x="59" y="188"/>
                      </a:lnTo>
                      <a:lnTo>
                        <a:pt x="74" y="164"/>
                      </a:lnTo>
                      <a:lnTo>
                        <a:pt x="92" y="142"/>
                      </a:lnTo>
                      <a:lnTo>
                        <a:pt x="110" y="121"/>
                      </a:lnTo>
                      <a:lnTo>
                        <a:pt x="130" y="102"/>
                      </a:lnTo>
                      <a:lnTo>
                        <a:pt x="151" y="83"/>
                      </a:lnTo>
                      <a:lnTo>
                        <a:pt x="173" y="67"/>
                      </a:lnTo>
                      <a:lnTo>
                        <a:pt x="197" y="52"/>
                      </a:lnTo>
                      <a:lnTo>
                        <a:pt x="222" y="40"/>
                      </a:lnTo>
                      <a:lnTo>
                        <a:pt x="246" y="29"/>
                      </a:lnTo>
                      <a:lnTo>
                        <a:pt x="272" y="19"/>
                      </a:lnTo>
                      <a:lnTo>
                        <a:pt x="298" y="11"/>
                      </a:lnTo>
                      <a:lnTo>
                        <a:pt x="326" y="5"/>
                      </a:lnTo>
                      <a:lnTo>
                        <a:pt x="353" y="1"/>
                      </a:lnTo>
                      <a:lnTo>
                        <a:pt x="382" y="0"/>
                      </a:lnTo>
                      <a:lnTo>
                        <a:pt x="410" y="0"/>
                      </a:lnTo>
                      <a:lnTo>
                        <a:pt x="410" y="0"/>
                      </a:lnTo>
                      <a:close/>
                    </a:path>
                  </a:pathLst>
                </a:custGeom>
                <a:solidFill>
                  <a:srgbClr val="FF7C8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93" name="Freeform 341"/>
                <p:cNvSpPr>
                  <a:spLocks/>
                </p:cNvSpPr>
                <p:nvPr/>
              </p:nvSpPr>
              <p:spPr bwMode="auto">
                <a:xfrm>
                  <a:off x="368" y="548"/>
                  <a:ext cx="76" cy="29"/>
                </a:xfrm>
                <a:custGeom>
                  <a:avLst/>
                  <a:gdLst>
                    <a:gd name="T0" fmla="*/ 6 w 379"/>
                    <a:gd name="T1" fmla="*/ 0 h 146"/>
                    <a:gd name="T2" fmla="*/ 302 w 379"/>
                    <a:gd name="T3" fmla="*/ 108 h 146"/>
                    <a:gd name="T4" fmla="*/ 379 w 379"/>
                    <a:gd name="T5" fmla="*/ 146 h 146"/>
                    <a:gd name="T6" fmla="*/ 296 w 379"/>
                    <a:gd name="T7" fmla="*/ 126 h 146"/>
                    <a:gd name="T8" fmla="*/ 0 w 379"/>
                    <a:gd name="T9" fmla="*/ 17 h 146"/>
                    <a:gd name="T10" fmla="*/ 6 w 379"/>
                    <a:gd name="T11" fmla="*/ 0 h 146"/>
                  </a:gdLst>
                  <a:ahLst/>
                  <a:cxnLst>
                    <a:cxn ang="0">
                      <a:pos x="T0" y="T1"/>
                    </a:cxn>
                    <a:cxn ang="0">
                      <a:pos x="T2" y="T3"/>
                    </a:cxn>
                    <a:cxn ang="0">
                      <a:pos x="T4" y="T5"/>
                    </a:cxn>
                    <a:cxn ang="0">
                      <a:pos x="T6" y="T7"/>
                    </a:cxn>
                    <a:cxn ang="0">
                      <a:pos x="T8" y="T9"/>
                    </a:cxn>
                    <a:cxn ang="0">
                      <a:pos x="T10" y="T11"/>
                    </a:cxn>
                  </a:cxnLst>
                  <a:rect l="0" t="0" r="r" b="b"/>
                  <a:pathLst>
                    <a:path w="379" h="146">
                      <a:moveTo>
                        <a:pt x="6" y="0"/>
                      </a:moveTo>
                      <a:lnTo>
                        <a:pt x="302" y="108"/>
                      </a:lnTo>
                      <a:lnTo>
                        <a:pt x="379" y="146"/>
                      </a:lnTo>
                      <a:lnTo>
                        <a:pt x="296" y="126"/>
                      </a:lnTo>
                      <a:lnTo>
                        <a:pt x="0" y="17"/>
                      </a:lnTo>
                      <a:lnTo>
                        <a:pt x="6" y="0"/>
                      </a:lnTo>
                      <a:close/>
                    </a:path>
                  </a:pathLst>
                </a:custGeom>
                <a:solidFill>
                  <a:srgbClr val="9999FF"/>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94" name="Freeform 342"/>
                <p:cNvSpPr>
                  <a:spLocks/>
                </p:cNvSpPr>
                <p:nvPr/>
              </p:nvSpPr>
              <p:spPr bwMode="auto">
                <a:xfrm>
                  <a:off x="370" y="549"/>
                  <a:ext cx="60" cy="23"/>
                </a:xfrm>
                <a:custGeom>
                  <a:avLst/>
                  <a:gdLst>
                    <a:gd name="T0" fmla="*/ 0 w 297"/>
                    <a:gd name="T1" fmla="*/ 6 h 114"/>
                    <a:gd name="T2" fmla="*/ 297 w 297"/>
                    <a:gd name="T3" fmla="*/ 114 h 114"/>
                    <a:gd name="T4" fmla="*/ 2 w 297"/>
                    <a:gd name="T5" fmla="*/ 0 h 114"/>
                    <a:gd name="T6" fmla="*/ 0 w 297"/>
                    <a:gd name="T7" fmla="*/ 6 h 114"/>
                  </a:gdLst>
                  <a:ahLst/>
                  <a:cxnLst>
                    <a:cxn ang="0">
                      <a:pos x="T0" y="T1"/>
                    </a:cxn>
                    <a:cxn ang="0">
                      <a:pos x="T2" y="T3"/>
                    </a:cxn>
                    <a:cxn ang="0">
                      <a:pos x="T4" y="T5"/>
                    </a:cxn>
                    <a:cxn ang="0">
                      <a:pos x="T6" y="T7"/>
                    </a:cxn>
                  </a:cxnLst>
                  <a:rect l="0" t="0" r="r" b="b"/>
                  <a:pathLst>
                    <a:path w="297" h="114">
                      <a:moveTo>
                        <a:pt x="0" y="6"/>
                      </a:moveTo>
                      <a:lnTo>
                        <a:pt x="297" y="114"/>
                      </a:lnTo>
                      <a:lnTo>
                        <a:pt x="2" y="0"/>
                      </a:lnTo>
                      <a:lnTo>
                        <a:pt x="0" y="6"/>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95" name="Freeform 343"/>
                <p:cNvSpPr>
                  <a:spLocks noEditPoints="1"/>
                </p:cNvSpPr>
                <p:nvPr/>
              </p:nvSpPr>
              <p:spPr bwMode="auto">
                <a:xfrm>
                  <a:off x="280" y="438"/>
                  <a:ext cx="211" cy="212"/>
                </a:xfrm>
                <a:custGeom>
                  <a:avLst/>
                  <a:gdLst>
                    <a:gd name="T0" fmla="*/ 977 w 1053"/>
                    <a:gd name="T1" fmla="*/ 556 h 1058"/>
                    <a:gd name="T2" fmla="*/ 918 w 1053"/>
                    <a:gd name="T3" fmla="*/ 260 h 1058"/>
                    <a:gd name="T4" fmla="*/ 675 w 1053"/>
                    <a:gd name="T5" fmla="*/ 64 h 1058"/>
                    <a:gd name="T6" fmla="*/ 374 w 1053"/>
                    <a:gd name="T7" fmla="*/ 66 h 1058"/>
                    <a:gd name="T8" fmla="*/ 134 w 1053"/>
                    <a:gd name="T9" fmla="*/ 268 h 1058"/>
                    <a:gd name="T10" fmla="*/ 76 w 1053"/>
                    <a:gd name="T11" fmla="*/ 568 h 1058"/>
                    <a:gd name="T12" fmla="*/ 222 w 1053"/>
                    <a:gd name="T13" fmla="*/ 839 h 1058"/>
                    <a:gd name="T14" fmla="*/ 457 w 1053"/>
                    <a:gd name="T15" fmla="*/ 950 h 1058"/>
                    <a:gd name="T16" fmla="*/ 712 w 1053"/>
                    <a:gd name="T17" fmla="*/ 914 h 1058"/>
                    <a:gd name="T18" fmla="*/ 624 w 1053"/>
                    <a:gd name="T19" fmla="*/ 938 h 1058"/>
                    <a:gd name="T20" fmla="*/ 349 w 1053"/>
                    <a:gd name="T21" fmla="*/ 896 h 1058"/>
                    <a:gd name="T22" fmla="*/ 159 w 1053"/>
                    <a:gd name="T23" fmla="*/ 681 h 1058"/>
                    <a:gd name="T24" fmla="*/ 149 w 1053"/>
                    <a:gd name="T25" fmla="*/ 401 h 1058"/>
                    <a:gd name="T26" fmla="*/ 320 w 1053"/>
                    <a:gd name="T27" fmla="*/ 172 h 1058"/>
                    <a:gd name="T28" fmla="*/ 596 w 1053"/>
                    <a:gd name="T29" fmla="*/ 103 h 1058"/>
                    <a:gd name="T30" fmla="*/ 847 w 1053"/>
                    <a:gd name="T31" fmla="*/ 224 h 1058"/>
                    <a:gd name="T32" fmla="*/ 964 w 1053"/>
                    <a:gd name="T33" fmla="*/ 449 h 1058"/>
                    <a:gd name="T34" fmla="*/ 938 w 1053"/>
                    <a:gd name="T35" fmla="*/ 682 h 1058"/>
                    <a:gd name="T36" fmla="*/ 470 w 1053"/>
                    <a:gd name="T37" fmla="*/ 1 h 1058"/>
                    <a:gd name="T38" fmla="*/ 208 w 1053"/>
                    <a:gd name="T39" fmla="*/ 107 h 1058"/>
                    <a:gd name="T40" fmla="*/ 15 w 1053"/>
                    <a:gd name="T41" fmla="*/ 400 h 1058"/>
                    <a:gd name="T42" fmla="*/ 2 w 1053"/>
                    <a:gd name="T43" fmla="*/ 585 h 1058"/>
                    <a:gd name="T44" fmla="*/ 107 w 1053"/>
                    <a:gd name="T45" fmla="*/ 849 h 1058"/>
                    <a:gd name="T46" fmla="*/ 398 w 1053"/>
                    <a:gd name="T47" fmla="*/ 1042 h 1058"/>
                    <a:gd name="T48" fmla="*/ 583 w 1053"/>
                    <a:gd name="T49" fmla="*/ 1055 h 1058"/>
                    <a:gd name="T50" fmla="*/ 845 w 1053"/>
                    <a:gd name="T51" fmla="*/ 950 h 1058"/>
                    <a:gd name="T52" fmla="*/ 1037 w 1053"/>
                    <a:gd name="T53" fmla="*/ 657 h 1058"/>
                    <a:gd name="T54" fmla="*/ 1048 w 1053"/>
                    <a:gd name="T55" fmla="*/ 454 h 1058"/>
                    <a:gd name="T56" fmla="*/ 923 w 1053"/>
                    <a:gd name="T57" fmla="*/ 181 h 1058"/>
                    <a:gd name="T58" fmla="*/ 670 w 1053"/>
                    <a:gd name="T59" fmla="*/ 19 h 1058"/>
                    <a:gd name="T60" fmla="*/ 847 w 1053"/>
                    <a:gd name="T61" fmla="*/ 115 h 1058"/>
                    <a:gd name="T62" fmla="*/ 1016 w 1053"/>
                    <a:gd name="T63" fmla="*/ 400 h 1058"/>
                    <a:gd name="T64" fmla="*/ 1016 w 1053"/>
                    <a:gd name="T65" fmla="*/ 599 h 1058"/>
                    <a:gd name="T66" fmla="*/ 841 w 1053"/>
                    <a:gd name="T67" fmla="*/ 887 h 1058"/>
                    <a:gd name="T68" fmla="*/ 555 w 1053"/>
                    <a:gd name="T69" fmla="*/ 998 h 1058"/>
                    <a:gd name="T70" fmla="*/ 333 w 1053"/>
                    <a:gd name="T71" fmla="*/ 958 h 1058"/>
                    <a:gd name="T72" fmla="*/ 89 w 1053"/>
                    <a:gd name="T73" fmla="*/ 734 h 1058"/>
                    <a:gd name="T74" fmla="*/ 31 w 1053"/>
                    <a:gd name="T75" fmla="*/ 475 h 1058"/>
                    <a:gd name="T76" fmla="*/ 99 w 1053"/>
                    <a:gd name="T77" fmla="*/ 245 h 1058"/>
                    <a:gd name="T78" fmla="*/ 301 w 1053"/>
                    <a:gd name="T79" fmla="*/ 54 h 1058"/>
                    <a:gd name="T80" fmla="*/ 543 w 1053"/>
                    <a:gd name="T81" fmla="*/ 892 h 1058"/>
                    <a:gd name="T82" fmla="*/ 512 w 1053"/>
                    <a:gd name="T83" fmla="*/ 886 h 1058"/>
                    <a:gd name="T84" fmla="*/ 539 w 1053"/>
                    <a:gd name="T85" fmla="*/ 905 h 1058"/>
                    <a:gd name="T86" fmla="*/ 187 w 1053"/>
                    <a:gd name="T87" fmla="*/ 512 h 1058"/>
                    <a:gd name="T88" fmla="*/ 168 w 1053"/>
                    <a:gd name="T89" fmla="*/ 540 h 1058"/>
                    <a:gd name="T90" fmla="*/ 197 w 1053"/>
                    <a:gd name="T91" fmla="*/ 528 h 1058"/>
                    <a:gd name="T92" fmla="*/ 514 w 1053"/>
                    <a:gd name="T93" fmla="*/ 137 h 1058"/>
                    <a:gd name="T94" fmla="*/ 533 w 1053"/>
                    <a:gd name="T95" fmla="*/ 166 h 1058"/>
                    <a:gd name="T96" fmla="*/ 917 w 1053"/>
                    <a:gd name="T97" fmla="*/ 515 h 1058"/>
                    <a:gd name="T98" fmla="*/ 889 w 1053"/>
                    <a:gd name="T99" fmla="*/ 534 h 1058"/>
                    <a:gd name="T100" fmla="*/ 922 w 1053"/>
                    <a:gd name="T101" fmla="*/ 528 h 1058"/>
                    <a:gd name="T102" fmla="*/ 557 w 1053"/>
                    <a:gd name="T103" fmla="*/ 627 h 1058"/>
                    <a:gd name="T104" fmla="*/ 571 w 1053"/>
                    <a:gd name="T105" fmla="*/ 566 h 1058"/>
                    <a:gd name="T106" fmla="*/ 530 w 1053"/>
                    <a:gd name="T107" fmla="*/ 224 h 1058"/>
                    <a:gd name="T108" fmla="*/ 491 w 1053"/>
                    <a:gd name="T109" fmla="*/ 564 h 1058"/>
                    <a:gd name="T110" fmla="*/ 508 w 1053"/>
                    <a:gd name="T111" fmla="*/ 63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53" h="1058">
                      <a:moveTo>
                        <a:pt x="865" y="800"/>
                      </a:moveTo>
                      <a:lnTo>
                        <a:pt x="894" y="764"/>
                      </a:lnTo>
                      <a:lnTo>
                        <a:pt x="919" y="726"/>
                      </a:lnTo>
                      <a:lnTo>
                        <a:pt x="940" y="685"/>
                      </a:lnTo>
                      <a:lnTo>
                        <a:pt x="956" y="643"/>
                      </a:lnTo>
                      <a:lnTo>
                        <a:pt x="969" y="600"/>
                      </a:lnTo>
                      <a:lnTo>
                        <a:pt x="977" y="556"/>
                      </a:lnTo>
                      <a:lnTo>
                        <a:pt x="981" y="513"/>
                      </a:lnTo>
                      <a:lnTo>
                        <a:pt x="981" y="469"/>
                      </a:lnTo>
                      <a:lnTo>
                        <a:pt x="976" y="426"/>
                      </a:lnTo>
                      <a:lnTo>
                        <a:pt x="968" y="382"/>
                      </a:lnTo>
                      <a:lnTo>
                        <a:pt x="955" y="340"/>
                      </a:lnTo>
                      <a:lnTo>
                        <a:pt x="939" y="300"/>
                      </a:lnTo>
                      <a:lnTo>
                        <a:pt x="918" y="260"/>
                      </a:lnTo>
                      <a:lnTo>
                        <a:pt x="893" y="223"/>
                      </a:lnTo>
                      <a:lnTo>
                        <a:pt x="863" y="187"/>
                      </a:lnTo>
                      <a:lnTo>
                        <a:pt x="831" y="154"/>
                      </a:lnTo>
                      <a:lnTo>
                        <a:pt x="794" y="125"/>
                      </a:lnTo>
                      <a:lnTo>
                        <a:pt x="757" y="100"/>
                      </a:lnTo>
                      <a:lnTo>
                        <a:pt x="716" y="80"/>
                      </a:lnTo>
                      <a:lnTo>
                        <a:pt x="675" y="64"/>
                      </a:lnTo>
                      <a:lnTo>
                        <a:pt x="633" y="51"/>
                      </a:lnTo>
                      <a:lnTo>
                        <a:pt x="590" y="44"/>
                      </a:lnTo>
                      <a:lnTo>
                        <a:pt x="546" y="40"/>
                      </a:lnTo>
                      <a:lnTo>
                        <a:pt x="503" y="40"/>
                      </a:lnTo>
                      <a:lnTo>
                        <a:pt x="458" y="45"/>
                      </a:lnTo>
                      <a:lnTo>
                        <a:pt x="416" y="54"/>
                      </a:lnTo>
                      <a:lnTo>
                        <a:pt x="374" y="66"/>
                      </a:lnTo>
                      <a:lnTo>
                        <a:pt x="333" y="83"/>
                      </a:lnTo>
                      <a:lnTo>
                        <a:pt x="294" y="105"/>
                      </a:lnTo>
                      <a:lnTo>
                        <a:pt x="256" y="131"/>
                      </a:lnTo>
                      <a:lnTo>
                        <a:pt x="220" y="159"/>
                      </a:lnTo>
                      <a:lnTo>
                        <a:pt x="188" y="193"/>
                      </a:lnTo>
                      <a:lnTo>
                        <a:pt x="159" y="229"/>
                      </a:lnTo>
                      <a:lnTo>
                        <a:pt x="134" y="268"/>
                      </a:lnTo>
                      <a:lnTo>
                        <a:pt x="113" y="309"/>
                      </a:lnTo>
                      <a:lnTo>
                        <a:pt x="97" y="350"/>
                      </a:lnTo>
                      <a:lnTo>
                        <a:pt x="84" y="393"/>
                      </a:lnTo>
                      <a:lnTo>
                        <a:pt x="76" y="437"/>
                      </a:lnTo>
                      <a:lnTo>
                        <a:pt x="72" y="480"/>
                      </a:lnTo>
                      <a:lnTo>
                        <a:pt x="72" y="524"/>
                      </a:lnTo>
                      <a:lnTo>
                        <a:pt x="76" y="568"/>
                      </a:lnTo>
                      <a:lnTo>
                        <a:pt x="84" y="611"/>
                      </a:lnTo>
                      <a:lnTo>
                        <a:pt x="98" y="653"/>
                      </a:lnTo>
                      <a:lnTo>
                        <a:pt x="114" y="695"/>
                      </a:lnTo>
                      <a:lnTo>
                        <a:pt x="135" y="733"/>
                      </a:lnTo>
                      <a:lnTo>
                        <a:pt x="160" y="770"/>
                      </a:lnTo>
                      <a:lnTo>
                        <a:pt x="188" y="807"/>
                      </a:lnTo>
                      <a:lnTo>
                        <a:pt x="222" y="839"/>
                      </a:lnTo>
                      <a:lnTo>
                        <a:pt x="251" y="864"/>
                      </a:lnTo>
                      <a:lnTo>
                        <a:pt x="284" y="885"/>
                      </a:lnTo>
                      <a:lnTo>
                        <a:pt x="316" y="904"/>
                      </a:lnTo>
                      <a:lnTo>
                        <a:pt x="349" y="920"/>
                      </a:lnTo>
                      <a:lnTo>
                        <a:pt x="385" y="932"/>
                      </a:lnTo>
                      <a:lnTo>
                        <a:pt x="420" y="942"/>
                      </a:lnTo>
                      <a:lnTo>
                        <a:pt x="457" y="950"/>
                      </a:lnTo>
                      <a:lnTo>
                        <a:pt x="493" y="953"/>
                      </a:lnTo>
                      <a:lnTo>
                        <a:pt x="530" y="955"/>
                      </a:lnTo>
                      <a:lnTo>
                        <a:pt x="567" y="952"/>
                      </a:lnTo>
                      <a:lnTo>
                        <a:pt x="605" y="947"/>
                      </a:lnTo>
                      <a:lnTo>
                        <a:pt x="640" y="938"/>
                      </a:lnTo>
                      <a:lnTo>
                        <a:pt x="676" y="927"/>
                      </a:lnTo>
                      <a:lnTo>
                        <a:pt x="712" y="914"/>
                      </a:lnTo>
                      <a:lnTo>
                        <a:pt x="746" y="896"/>
                      </a:lnTo>
                      <a:lnTo>
                        <a:pt x="779" y="875"/>
                      </a:lnTo>
                      <a:lnTo>
                        <a:pt x="779" y="875"/>
                      </a:lnTo>
                      <a:lnTo>
                        <a:pt x="742" y="897"/>
                      </a:lnTo>
                      <a:lnTo>
                        <a:pt x="704" y="915"/>
                      </a:lnTo>
                      <a:lnTo>
                        <a:pt x="664" y="928"/>
                      </a:lnTo>
                      <a:lnTo>
                        <a:pt x="624" y="938"/>
                      </a:lnTo>
                      <a:lnTo>
                        <a:pt x="583" y="945"/>
                      </a:lnTo>
                      <a:lnTo>
                        <a:pt x="544" y="946"/>
                      </a:lnTo>
                      <a:lnTo>
                        <a:pt x="503" y="943"/>
                      </a:lnTo>
                      <a:lnTo>
                        <a:pt x="463" y="937"/>
                      </a:lnTo>
                      <a:lnTo>
                        <a:pt x="424" y="927"/>
                      </a:lnTo>
                      <a:lnTo>
                        <a:pt x="387" y="914"/>
                      </a:lnTo>
                      <a:lnTo>
                        <a:pt x="349" y="896"/>
                      </a:lnTo>
                      <a:lnTo>
                        <a:pt x="315" y="875"/>
                      </a:lnTo>
                      <a:lnTo>
                        <a:pt x="282" y="851"/>
                      </a:lnTo>
                      <a:lnTo>
                        <a:pt x="251" y="823"/>
                      </a:lnTo>
                      <a:lnTo>
                        <a:pt x="223" y="792"/>
                      </a:lnTo>
                      <a:lnTo>
                        <a:pt x="198" y="757"/>
                      </a:lnTo>
                      <a:lnTo>
                        <a:pt x="176" y="719"/>
                      </a:lnTo>
                      <a:lnTo>
                        <a:pt x="159" y="681"/>
                      </a:lnTo>
                      <a:lnTo>
                        <a:pt x="145" y="642"/>
                      </a:lnTo>
                      <a:lnTo>
                        <a:pt x="136" y="601"/>
                      </a:lnTo>
                      <a:lnTo>
                        <a:pt x="131" y="561"/>
                      </a:lnTo>
                      <a:lnTo>
                        <a:pt x="130" y="520"/>
                      </a:lnTo>
                      <a:lnTo>
                        <a:pt x="133" y="479"/>
                      </a:lnTo>
                      <a:lnTo>
                        <a:pt x="139" y="439"/>
                      </a:lnTo>
                      <a:lnTo>
                        <a:pt x="149" y="401"/>
                      </a:lnTo>
                      <a:lnTo>
                        <a:pt x="162" y="362"/>
                      </a:lnTo>
                      <a:lnTo>
                        <a:pt x="180" y="325"/>
                      </a:lnTo>
                      <a:lnTo>
                        <a:pt x="201" y="290"/>
                      </a:lnTo>
                      <a:lnTo>
                        <a:pt x="225" y="256"/>
                      </a:lnTo>
                      <a:lnTo>
                        <a:pt x="254" y="225"/>
                      </a:lnTo>
                      <a:lnTo>
                        <a:pt x="285" y="197"/>
                      </a:lnTo>
                      <a:lnTo>
                        <a:pt x="320" y="172"/>
                      </a:lnTo>
                      <a:lnTo>
                        <a:pt x="357" y="149"/>
                      </a:lnTo>
                      <a:lnTo>
                        <a:pt x="395" y="132"/>
                      </a:lnTo>
                      <a:lnTo>
                        <a:pt x="435" y="118"/>
                      </a:lnTo>
                      <a:lnTo>
                        <a:pt x="474" y="108"/>
                      </a:lnTo>
                      <a:lnTo>
                        <a:pt x="515" y="103"/>
                      </a:lnTo>
                      <a:lnTo>
                        <a:pt x="556" y="101"/>
                      </a:lnTo>
                      <a:lnTo>
                        <a:pt x="596" y="103"/>
                      </a:lnTo>
                      <a:lnTo>
                        <a:pt x="636" y="110"/>
                      </a:lnTo>
                      <a:lnTo>
                        <a:pt x="675" y="120"/>
                      </a:lnTo>
                      <a:lnTo>
                        <a:pt x="712" y="133"/>
                      </a:lnTo>
                      <a:lnTo>
                        <a:pt x="750" y="151"/>
                      </a:lnTo>
                      <a:lnTo>
                        <a:pt x="784" y="172"/>
                      </a:lnTo>
                      <a:lnTo>
                        <a:pt x="818" y="195"/>
                      </a:lnTo>
                      <a:lnTo>
                        <a:pt x="847" y="224"/>
                      </a:lnTo>
                      <a:lnTo>
                        <a:pt x="876" y="255"/>
                      </a:lnTo>
                      <a:lnTo>
                        <a:pt x="901" y="290"/>
                      </a:lnTo>
                      <a:lnTo>
                        <a:pt x="919" y="320"/>
                      </a:lnTo>
                      <a:lnTo>
                        <a:pt x="934" y="351"/>
                      </a:lnTo>
                      <a:lnTo>
                        <a:pt x="946" y="383"/>
                      </a:lnTo>
                      <a:lnTo>
                        <a:pt x="956" y="416"/>
                      </a:lnTo>
                      <a:lnTo>
                        <a:pt x="964" y="449"/>
                      </a:lnTo>
                      <a:lnTo>
                        <a:pt x="968" y="483"/>
                      </a:lnTo>
                      <a:lnTo>
                        <a:pt x="970" y="517"/>
                      </a:lnTo>
                      <a:lnTo>
                        <a:pt x="969" y="550"/>
                      </a:lnTo>
                      <a:lnTo>
                        <a:pt x="965" y="584"/>
                      </a:lnTo>
                      <a:lnTo>
                        <a:pt x="959" y="617"/>
                      </a:lnTo>
                      <a:lnTo>
                        <a:pt x="949" y="650"/>
                      </a:lnTo>
                      <a:lnTo>
                        <a:pt x="938" y="682"/>
                      </a:lnTo>
                      <a:lnTo>
                        <a:pt x="923" y="713"/>
                      </a:lnTo>
                      <a:lnTo>
                        <a:pt x="907" y="743"/>
                      </a:lnTo>
                      <a:lnTo>
                        <a:pt x="887" y="773"/>
                      </a:lnTo>
                      <a:lnTo>
                        <a:pt x="865" y="800"/>
                      </a:lnTo>
                      <a:lnTo>
                        <a:pt x="865" y="800"/>
                      </a:lnTo>
                      <a:close/>
                      <a:moveTo>
                        <a:pt x="497" y="0"/>
                      </a:moveTo>
                      <a:lnTo>
                        <a:pt x="470" y="1"/>
                      </a:lnTo>
                      <a:lnTo>
                        <a:pt x="443" y="5"/>
                      </a:lnTo>
                      <a:lnTo>
                        <a:pt x="417" y="10"/>
                      </a:lnTo>
                      <a:lnTo>
                        <a:pt x="391" y="16"/>
                      </a:lnTo>
                      <a:lnTo>
                        <a:pt x="342" y="32"/>
                      </a:lnTo>
                      <a:lnTo>
                        <a:pt x="295" y="52"/>
                      </a:lnTo>
                      <a:lnTo>
                        <a:pt x="250" y="77"/>
                      </a:lnTo>
                      <a:lnTo>
                        <a:pt x="208" y="107"/>
                      </a:lnTo>
                      <a:lnTo>
                        <a:pt x="168" y="139"/>
                      </a:lnTo>
                      <a:lnTo>
                        <a:pt x="134" y="176"/>
                      </a:lnTo>
                      <a:lnTo>
                        <a:pt x="102" y="215"/>
                      </a:lnTo>
                      <a:lnTo>
                        <a:pt x="73" y="258"/>
                      </a:lnTo>
                      <a:lnTo>
                        <a:pt x="50" y="303"/>
                      </a:lnTo>
                      <a:lnTo>
                        <a:pt x="30" y="350"/>
                      </a:lnTo>
                      <a:lnTo>
                        <a:pt x="15" y="400"/>
                      </a:lnTo>
                      <a:lnTo>
                        <a:pt x="10" y="424"/>
                      </a:lnTo>
                      <a:lnTo>
                        <a:pt x="5" y="451"/>
                      </a:lnTo>
                      <a:lnTo>
                        <a:pt x="2" y="477"/>
                      </a:lnTo>
                      <a:lnTo>
                        <a:pt x="0" y="504"/>
                      </a:lnTo>
                      <a:lnTo>
                        <a:pt x="0" y="530"/>
                      </a:lnTo>
                      <a:lnTo>
                        <a:pt x="0" y="558"/>
                      </a:lnTo>
                      <a:lnTo>
                        <a:pt x="2" y="585"/>
                      </a:lnTo>
                      <a:lnTo>
                        <a:pt x="6" y="612"/>
                      </a:lnTo>
                      <a:lnTo>
                        <a:pt x="11" y="639"/>
                      </a:lnTo>
                      <a:lnTo>
                        <a:pt x="17" y="665"/>
                      </a:lnTo>
                      <a:lnTo>
                        <a:pt x="33" y="714"/>
                      </a:lnTo>
                      <a:lnTo>
                        <a:pt x="53" y="762"/>
                      </a:lnTo>
                      <a:lnTo>
                        <a:pt x="78" y="807"/>
                      </a:lnTo>
                      <a:lnTo>
                        <a:pt x="107" y="849"/>
                      </a:lnTo>
                      <a:lnTo>
                        <a:pt x="139" y="887"/>
                      </a:lnTo>
                      <a:lnTo>
                        <a:pt x="176" y="923"/>
                      </a:lnTo>
                      <a:lnTo>
                        <a:pt x="214" y="956"/>
                      </a:lnTo>
                      <a:lnTo>
                        <a:pt x="256" y="983"/>
                      </a:lnTo>
                      <a:lnTo>
                        <a:pt x="301" y="1008"/>
                      </a:lnTo>
                      <a:lnTo>
                        <a:pt x="349" y="1027"/>
                      </a:lnTo>
                      <a:lnTo>
                        <a:pt x="398" y="1042"/>
                      </a:lnTo>
                      <a:lnTo>
                        <a:pt x="424" y="1048"/>
                      </a:lnTo>
                      <a:lnTo>
                        <a:pt x="450" y="1053"/>
                      </a:lnTo>
                      <a:lnTo>
                        <a:pt x="476" y="1055"/>
                      </a:lnTo>
                      <a:lnTo>
                        <a:pt x="502" y="1058"/>
                      </a:lnTo>
                      <a:lnTo>
                        <a:pt x="529" y="1058"/>
                      </a:lnTo>
                      <a:lnTo>
                        <a:pt x="556" y="1057"/>
                      </a:lnTo>
                      <a:lnTo>
                        <a:pt x="583" y="1055"/>
                      </a:lnTo>
                      <a:lnTo>
                        <a:pt x="610" y="1052"/>
                      </a:lnTo>
                      <a:lnTo>
                        <a:pt x="636" y="1047"/>
                      </a:lnTo>
                      <a:lnTo>
                        <a:pt x="662" y="1040"/>
                      </a:lnTo>
                      <a:lnTo>
                        <a:pt x="711" y="1024"/>
                      </a:lnTo>
                      <a:lnTo>
                        <a:pt x="758" y="1004"/>
                      </a:lnTo>
                      <a:lnTo>
                        <a:pt x="803" y="979"/>
                      </a:lnTo>
                      <a:lnTo>
                        <a:pt x="845" y="950"/>
                      </a:lnTo>
                      <a:lnTo>
                        <a:pt x="883" y="917"/>
                      </a:lnTo>
                      <a:lnTo>
                        <a:pt x="919" y="881"/>
                      </a:lnTo>
                      <a:lnTo>
                        <a:pt x="951" y="841"/>
                      </a:lnTo>
                      <a:lnTo>
                        <a:pt x="979" y="799"/>
                      </a:lnTo>
                      <a:lnTo>
                        <a:pt x="1003" y="754"/>
                      </a:lnTo>
                      <a:lnTo>
                        <a:pt x="1022" y="707"/>
                      </a:lnTo>
                      <a:lnTo>
                        <a:pt x="1037" y="657"/>
                      </a:lnTo>
                      <a:lnTo>
                        <a:pt x="1043" y="632"/>
                      </a:lnTo>
                      <a:lnTo>
                        <a:pt x="1048" y="606"/>
                      </a:lnTo>
                      <a:lnTo>
                        <a:pt x="1051" y="580"/>
                      </a:lnTo>
                      <a:lnTo>
                        <a:pt x="1053" y="553"/>
                      </a:lnTo>
                      <a:lnTo>
                        <a:pt x="1053" y="525"/>
                      </a:lnTo>
                      <a:lnTo>
                        <a:pt x="1052" y="499"/>
                      </a:lnTo>
                      <a:lnTo>
                        <a:pt x="1048" y="454"/>
                      </a:lnTo>
                      <a:lnTo>
                        <a:pt x="1039" y="410"/>
                      </a:lnTo>
                      <a:lnTo>
                        <a:pt x="1028" y="367"/>
                      </a:lnTo>
                      <a:lnTo>
                        <a:pt x="1013" y="326"/>
                      </a:lnTo>
                      <a:lnTo>
                        <a:pt x="995" y="288"/>
                      </a:lnTo>
                      <a:lnTo>
                        <a:pt x="974" y="249"/>
                      </a:lnTo>
                      <a:lnTo>
                        <a:pt x="950" y="214"/>
                      </a:lnTo>
                      <a:lnTo>
                        <a:pt x="923" y="181"/>
                      </a:lnTo>
                      <a:lnTo>
                        <a:pt x="894" y="149"/>
                      </a:lnTo>
                      <a:lnTo>
                        <a:pt x="862" y="121"/>
                      </a:lnTo>
                      <a:lnTo>
                        <a:pt x="828" y="95"/>
                      </a:lnTo>
                      <a:lnTo>
                        <a:pt x="792" y="71"/>
                      </a:lnTo>
                      <a:lnTo>
                        <a:pt x="753" y="50"/>
                      </a:lnTo>
                      <a:lnTo>
                        <a:pt x="712" y="34"/>
                      </a:lnTo>
                      <a:lnTo>
                        <a:pt x="670" y="19"/>
                      </a:lnTo>
                      <a:lnTo>
                        <a:pt x="627" y="9"/>
                      </a:lnTo>
                      <a:lnTo>
                        <a:pt x="627" y="9"/>
                      </a:lnTo>
                      <a:lnTo>
                        <a:pt x="676" y="21"/>
                      </a:lnTo>
                      <a:lnTo>
                        <a:pt x="723" y="39"/>
                      </a:lnTo>
                      <a:lnTo>
                        <a:pt x="768" y="60"/>
                      </a:lnTo>
                      <a:lnTo>
                        <a:pt x="809" y="86"/>
                      </a:lnTo>
                      <a:lnTo>
                        <a:pt x="847" y="115"/>
                      </a:lnTo>
                      <a:lnTo>
                        <a:pt x="883" y="148"/>
                      </a:lnTo>
                      <a:lnTo>
                        <a:pt x="914" y="184"/>
                      </a:lnTo>
                      <a:lnTo>
                        <a:pt x="943" y="223"/>
                      </a:lnTo>
                      <a:lnTo>
                        <a:pt x="968" y="264"/>
                      </a:lnTo>
                      <a:lnTo>
                        <a:pt x="987" y="307"/>
                      </a:lnTo>
                      <a:lnTo>
                        <a:pt x="1005" y="352"/>
                      </a:lnTo>
                      <a:lnTo>
                        <a:pt x="1016" y="400"/>
                      </a:lnTo>
                      <a:lnTo>
                        <a:pt x="1023" y="448"/>
                      </a:lnTo>
                      <a:lnTo>
                        <a:pt x="1026" y="473"/>
                      </a:lnTo>
                      <a:lnTo>
                        <a:pt x="1026" y="498"/>
                      </a:lnTo>
                      <a:lnTo>
                        <a:pt x="1026" y="523"/>
                      </a:lnTo>
                      <a:lnTo>
                        <a:pt x="1023" y="548"/>
                      </a:lnTo>
                      <a:lnTo>
                        <a:pt x="1021" y="573"/>
                      </a:lnTo>
                      <a:lnTo>
                        <a:pt x="1016" y="599"/>
                      </a:lnTo>
                      <a:lnTo>
                        <a:pt x="1003" y="647"/>
                      </a:lnTo>
                      <a:lnTo>
                        <a:pt x="986" y="695"/>
                      </a:lnTo>
                      <a:lnTo>
                        <a:pt x="965" y="739"/>
                      </a:lnTo>
                      <a:lnTo>
                        <a:pt x="939" y="782"/>
                      </a:lnTo>
                      <a:lnTo>
                        <a:pt x="909" y="820"/>
                      </a:lnTo>
                      <a:lnTo>
                        <a:pt x="877" y="855"/>
                      </a:lnTo>
                      <a:lnTo>
                        <a:pt x="841" y="887"/>
                      </a:lnTo>
                      <a:lnTo>
                        <a:pt x="803" y="916"/>
                      </a:lnTo>
                      <a:lnTo>
                        <a:pt x="762" y="940"/>
                      </a:lnTo>
                      <a:lnTo>
                        <a:pt x="719" y="961"/>
                      </a:lnTo>
                      <a:lnTo>
                        <a:pt x="674" y="977"/>
                      </a:lnTo>
                      <a:lnTo>
                        <a:pt x="627" y="989"/>
                      </a:lnTo>
                      <a:lnTo>
                        <a:pt x="579" y="997"/>
                      </a:lnTo>
                      <a:lnTo>
                        <a:pt x="555" y="998"/>
                      </a:lnTo>
                      <a:lnTo>
                        <a:pt x="530" y="999"/>
                      </a:lnTo>
                      <a:lnTo>
                        <a:pt x="505" y="998"/>
                      </a:lnTo>
                      <a:lnTo>
                        <a:pt x="479" y="997"/>
                      </a:lnTo>
                      <a:lnTo>
                        <a:pt x="455" y="993"/>
                      </a:lnTo>
                      <a:lnTo>
                        <a:pt x="430" y="989"/>
                      </a:lnTo>
                      <a:lnTo>
                        <a:pt x="380" y="976"/>
                      </a:lnTo>
                      <a:lnTo>
                        <a:pt x="333" y="958"/>
                      </a:lnTo>
                      <a:lnTo>
                        <a:pt x="289" y="937"/>
                      </a:lnTo>
                      <a:lnTo>
                        <a:pt x="248" y="911"/>
                      </a:lnTo>
                      <a:lnTo>
                        <a:pt x="209" y="882"/>
                      </a:lnTo>
                      <a:lnTo>
                        <a:pt x="173" y="850"/>
                      </a:lnTo>
                      <a:lnTo>
                        <a:pt x="142" y="814"/>
                      </a:lnTo>
                      <a:lnTo>
                        <a:pt x="114" y="775"/>
                      </a:lnTo>
                      <a:lnTo>
                        <a:pt x="89" y="734"/>
                      </a:lnTo>
                      <a:lnTo>
                        <a:pt x="69" y="691"/>
                      </a:lnTo>
                      <a:lnTo>
                        <a:pt x="52" y="645"/>
                      </a:lnTo>
                      <a:lnTo>
                        <a:pt x="41" y="597"/>
                      </a:lnTo>
                      <a:lnTo>
                        <a:pt x="33" y="550"/>
                      </a:lnTo>
                      <a:lnTo>
                        <a:pt x="31" y="525"/>
                      </a:lnTo>
                      <a:lnTo>
                        <a:pt x="31" y="500"/>
                      </a:lnTo>
                      <a:lnTo>
                        <a:pt x="31" y="475"/>
                      </a:lnTo>
                      <a:lnTo>
                        <a:pt x="33" y="451"/>
                      </a:lnTo>
                      <a:lnTo>
                        <a:pt x="36" y="424"/>
                      </a:lnTo>
                      <a:lnTo>
                        <a:pt x="41" y="400"/>
                      </a:lnTo>
                      <a:lnTo>
                        <a:pt x="51" y="359"/>
                      </a:lnTo>
                      <a:lnTo>
                        <a:pt x="64" y="319"/>
                      </a:lnTo>
                      <a:lnTo>
                        <a:pt x="81" y="281"/>
                      </a:lnTo>
                      <a:lnTo>
                        <a:pt x="99" y="245"/>
                      </a:lnTo>
                      <a:lnTo>
                        <a:pt x="121" y="212"/>
                      </a:lnTo>
                      <a:lnTo>
                        <a:pt x="145" y="179"/>
                      </a:lnTo>
                      <a:lnTo>
                        <a:pt x="172" y="149"/>
                      </a:lnTo>
                      <a:lnTo>
                        <a:pt x="202" y="122"/>
                      </a:lnTo>
                      <a:lnTo>
                        <a:pt x="233" y="97"/>
                      </a:lnTo>
                      <a:lnTo>
                        <a:pt x="265" y="74"/>
                      </a:lnTo>
                      <a:lnTo>
                        <a:pt x="301" y="54"/>
                      </a:lnTo>
                      <a:lnTo>
                        <a:pt x="337" y="37"/>
                      </a:lnTo>
                      <a:lnTo>
                        <a:pt x="375" y="23"/>
                      </a:lnTo>
                      <a:lnTo>
                        <a:pt x="415" y="11"/>
                      </a:lnTo>
                      <a:lnTo>
                        <a:pt x="455" y="4"/>
                      </a:lnTo>
                      <a:lnTo>
                        <a:pt x="497" y="0"/>
                      </a:lnTo>
                      <a:lnTo>
                        <a:pt x="497" y="0"/>
                      </a:lnTo>
                      <a:close/>
                      <a:moveTo>
                        <a:pt x="543" y="892"/>
                      </a:moveTo>
                      <a:lnTo>
                        <a:pt x="541" y="886"/>
                      </a:lnTo>
                      <a:lnTo>
                        <a:pt x="539" y="880"/>
                      </a:lnTo>
                      <a:lnTo>
                        <a:pt x="533" y="876"/>
                      </a:lnTo>
                      <a:lnTo>
                        <a:pt x="527" y="875"/>
                      </a:lnTo>
                      <a:lnTo>
                        <a:pt x="520" y="876"/>
                      </a:lnTo>
                      <a:lnTo>
                        <a:pt x="515" y="880"/>
                      </a:lnTo>
                      <a:lnTo>
                        <a:pt x="512" y="886"/>
                      </a:lnTo>
                      <a:lnTo>
                        <a:pt x="510" y="892"/>
                      </a:lnTo>
                      <a:lnTo>
                        <a:pt x="512" y="900"/>
                      </a:lnTo>
                      <a:lnTo>
                        <a:pt x="515" y="905"/>
                      </a:lnTo>
                      <a:lnTo>
                        <a:pt x="520" y="909"/>
                      </a:lnTo>
                      <a:lnTo>
                        <a:pt x="527" y="910"/>
                      </a:lnTo>
                      <a:lnTo>
                        <a:pt x="533" y="909"/>
                      </a:lnTo>
                      <a:lnTo>
                        <a:pt x="539" y="905"/>
                      </a:lnTo>
                      <a:lnTo>
                        <a:pt x="541" y="900"/>
                      </a:lnTo>
                      <a:lnTo>
                        <a:pt x="543" y="892"/>
                      </a:lnTo>
                      <a:lnTo>
                        <a:pt x="543" y="892"/>
                      </a:lnTo>
                      <a:close/>
                      <a:moveTo>
                        <a:pt x="197" y="528"/>
                      </a:moveTo>
                      <a:lnTo>
                        <a:pt x="196" y="520"/>
                      </a:lnTo>
                      <a:lnTo>
                        <a:pt x="192" y="515"/>
                      </a:lnTo>
                      <a:lnTo>
                        <a:pt x="187" y="512"/>
                      </a:lnTo>
                      <a:lnTo>
                        <a:pt x="181" y="509"/>
                      </a:lnTo>
                      <a:lnTo>
                        <a:pt x="173" y="512"/>
                      </a:lnTo>
                      <a:lnTo>
                        <a:pt x="168" y="515"/>
                      </a:lnTo>
                      <a:lnTo>
                        <a:pt x="165" y="520"/>
                      </a:lnTo>
                      <a:lnTo>
                        <a:pt x="164" y="528"/>
                      </a:lnTo>
                      <a:lnTo>
                        <a:pt x="165" y="534"/>
                      </a:lnTo>
                      <a:lnTo>
                        <a:pt x="168" y="540"/>
                      </a:lnTo>
                      <a:lnTo>
                        <a:pt x="173" y="544"/>
                      </a:lnTo>
                      <a:lnTo>
                        <a:pt x="181" y="545"/>
                      </a:lnTo>
                      <a:lnTo>
                        <a:pt x="187" y="544"/>
                      </a:lnTo>
                      <a:lnTo>
                        <a:pt x="192" y="540"/>
                      </a:lnTo>
                      <a:lnTo>
                        <a:pt x="196" y="534"/>
                      </a:lnTo>
                      <a:lnTo>
                        <a:pt x="197" y="528"/>
                      </a:lnTo>
                      <a:lnTo>
                        <a:pt x="197" y="528"/>
                      </a:lnTo>
                      <a:close/>
                      <a:moveTo>
                        <a:pt x="543" y="149"/>
                      </a:moveTo>
                      <a:lnTo>
                        <a:pt x="541" y="142"/>
                      </a:lnTo>
                      <a:lnTo>
                        <a:pt x="538" y="137"/>
                      </a:lnTo>
                      <a:lnTo>
                        <a:pt x="533" y="133"/>
                      </a:lnTo>
                      <a:lnTo>
                        <a:pt x="527" y="131"/>
                      </a:lnTo>
                      <a:lnTo>
                        <a:pt x="519" y="133"/>
                      </a:lnTo>
                      <a:lnTo>
                        <a:pt x="514" y="137"/>
                      </a:lnTo>
                      <a:lnTo>
                        <a:pt x="510" y="142"/>
                      </a:lnTo>
                      <a:lnTo>
                        <a:pt x="509" y="149"/>
                      </a:lnTo>
                      <a:lnTo>
                        <a:pt x="510" y="156"/>
                      </a:lnTo>
                      <a:lnTo>
                        <a:pt x="514" y="162"/>
                      </a:lnTo>
                      <a:lnTo>
                        <a:pt x="519" y="166"/>
                      </a:lnTo>
                      <a:lnTo>
                        <a:pt x="527" y="167"/>
                      </a:lnTo>
                      <a:lnTo>
                        <a:pt x="533" y="166"/>
                      </a:lnTo>
                      <a:lnTo>
                        <a:pt x="538" y="162"/>
                      </a:lnTo>
                      <a:lnTo>
                        <a:pt x="541" y="156"/>
                      </a:lnTo>
                      <a:lnTo>
                        <a:pt x="543" y="149"/>
                      </a:lnTo>
                      <a:lnTo>
                        <a:pt x="543" y="149"/>
                      </a:lnTo>
                      <a:close/>
                      <a:moveTo>
                        <a:pt x="922" y="528"/>
                      </a:moveTo>
                      <a:lnTo>
                        <a:pt x="920" y="520"/>
                      </a:lnTo>
                      <a:lnTo>
                        <a:pt x="917" y="515"/>
                      </a:lnTo>
                      <a:lnTo>
                        <a:pt x="912" y="512"/>
                      </a:lnTo>
                      <a:lnTo>
                        <a:pt x="906" y="509"/>
                      </a:lnTo>
                      <a:lnTo>
                        <a:pt x="898" y="512"/>
                      </a:lnTo>
                      <a:lnTo>
                        <a:pt x="893" y="515"/>
                      </a:lnTo>
                      <a:lnTo>
                        <a:pt x="889" y="520"/>
                      </a:lnTo>
                      <a:lnTo>
                        <a:pt x="888" y="528"/>
                      </a:lnTo>
                      <a:lnTo>
                        <a:pt x="889" y="534"/>
                      </a:lnTo>
                      <a:lnTo>
                        <a:pt x="893" y="540"/>
                      </a:lnTo>
                      <a:lnTo>
                        <a:pt x="898" y="544"/>
                      </a:lnTo>
                      <a:lnTo>
                        <a:pt x="906" y="545"/>
                      </a:lnTo>
                      <a:lnTo>
                        <a:pt x="912" y="544"/>
                      </a:lnTo>
                      <a:lnTo>
                        <a:pt x="917" y="540"/>
                      </a:lnTo>
                      <a:lnTo>
                        <a:pt x="920" y="534"/>
                      </a:lnTo>
                      <a:lnTo>
                        <a:pt x="922" y="528"/>
                      </a:lnTo>
                      <a:lnTo>
                        <a:pt x="922" y="528"/>
                      </a:lnTo>
                      <a:close/>
                      <a:moveTo>
                        <a:pt x="520" y="635"/>
                      </a:moveTo>
                      <a:lnTo>
                        <a:pt x="520" y="672"/>
                      </a:lnTo>
                      <a:lnTo>
                        <a:pt x="540" y="672"/>
                      </a:lnTo>
                      <a:lnTo>
                        <a:pt x="540" y="635"/>
                      </a:lnTo>
                      <a:lnTo>
                        <a:pt x="549" y="632"/>
                      </a:lnTo>
                      <a:lnTo>
                        <a:pt x="557" y="627"/>
                      </a:lnTo>
                      <a:lnTo>
                        <a:pt x="564" y="621"/>
                      </a:lnTo>
                      <a:lnTo>
                        <a:pt x="569" y="615"/>
                      </a:lnTo>
                      <a:lnTo>
                        <a:pt x="574" y="606"/>
                      </a:lnTo>
                      <a:lnTo>
                        <a:pt x="576" y="597"/>
                      </a:lnTo>
                      <a:lnTo>
                        <a:pt x="576" y="589"/>
                      </a:lnTo>
                      <a:lnTo>
                        <a:pt x="575" y="579"/>
                      </a:lnTo>
                      <a:lnTo>
                        <a:pt x="571" y="566"/>
                      </a:lnTo>
                      <a:lnTo>
                        <a:pt x="562" y="556"/>
                      </a:lnTo>
                      <a:lnTo>
                        <a:pt x="553" y="549"/>
                      </a:lnTo>
                      <a:lnTo>
                        <a:pt x="540" y="544"/>
                      </a:lnTo>
                      <a:lnTo>
                        <a:pt x="540" y="544"/>
                      </a:lnTo>
                      <a:lnTo>
                        <a:pt x="540" y="354"/>
                      </a:lnTo>
                      <a:lnTo>
                        <a:pt x="590" y="354"/>
                      </a:lnTo>
                      <a:lnTo>
                        <a:pt x="530" y="224"/>
                      </a:lnTo>
                      <a:lnTo>
                        <a:pt x="471" y="354"/>
                      </a:lnTo>
                      <a:lnTo>
                        <a:pt x="520" y="354"/>
                      </a:lnTo>
                      <a:lnTo>
                        <a:pt x="520" y="544"/>
                      </a:lnTo>
                      <a:lnTo>
                        <a:pt x="512" y="546"/>
                      </a:lnTo>
                      <a:lnTo>
                        <a:pt x="503" y="551"/>
                      </a:lnTo>
                      <a:lnTo>
                        <a:pt x="497" y="558"/>
                      </a:lnTo>
                      <a:lnTo>
                        <a:pt x="491" y="564"/>
                      </a:lnTo>
                      <a:lnTo>
                        <a:pt x="487" y="573"/>
                      </a:lnTo>
                      <a:lnTo>
                        <a:pt x="484" y="580"/>
                      </a:lnTo>
                      <a:lnTo>
                        <a:pt x="483" y="590"/>
                      </a:lnTo>
                      <a:lnTo>
                        <a:pt x="484" y="599"/>
                      </a:lnTo>
                      <a:lnTo>
                        <a:pt x="489" y="611"/>
                      </a:lnTo>
                      <a:lnTo>
                        <a:pt x="497" y="622"/>
                      </a:lnTo>
                      <a:lnTo>
                        <a:pt x="508" y="630"/>
                      </a:lnTo>
                      <a:lnTo>
                        <a:pt x="520" y="635"/>
                      </a:lnTo>
                      <a:lnTo>
                        <a:pt x="520" y="635"/>
                      </a:lnTo>
                      <a:close/>
                    </a:path>
                  </a:pathLst>
                </a:custGeom>
                <a:solidFill>
                  <a:srgbClr val="9999FF"/>
                </a:solidFill>
                <a:ln w="6350" cmpd="sng">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096" name="Freeform 344"/>
                <p:cNvSpPr>
                  <a:spLocks noEditPoints="1"/>
                </p:cNvSpPr>
                <p:nvPr/>
              </p:nvSpPr>
              <p:spPr bwMode="auto">
                <a:xfrm>
                  <a:off x="378" y="493"/>
                  <a:ext cx="12" cy="63"/>
                </a:xfrm>
                <a:custGeom>
                  <a:avLst/>
                  <a:gdLst>
                    <a:gd name="T0" fmla="*/ 29 w 59"/>
                    <a:gd name="T1" fmla="*/ 0 h 315"/>
                    <a:gd name="T2" fmla="*/ 0 w 59"/>
                    <a:gd name="T3" fmla="*/ 72 h 315"/>
                    <a:gd name="T4" fmla="*/ 59 w 59"/>
                    <a:gd name="T5" fmla="*/ 72 h 315"/>
                    <a:gd name="T6" fmla="*/ 19 w 59"/>
                    <a:gd name="T7" fmla="*/ 57 h 315"/>
                    <a:gd name="T8" fmla="*/ 29 w 59"/>
                    <a:gd name="T9" fmla="*/ 0 h 315"/>
                    <a:gd name="T10" fmla="*/ 29 w 59"/>
                    <a:gd name="T11" fmla="*/ 0 h 315"/>
                    <a:gd name="T12" fmla="*/ 11 w 59"/>
                    <a:gd name="T13" fmla="*/ 315 h 315"/>
                    <a:gd name="T14" fmla="*/ 13 w 59"/>
                    <a:gd name="T15" fmla="*/ 304 h 315"/>
                    <a:gd name="T16" fmla="*/ 19 w 59"/>
                    <a:gd name="T17" fmla="*/ 294 h 315"/>
                    <a:gd name="T18" fmla="*/ 28 w 59"/>
                    <a:gd name="T19" fmla="*/ 286 h 315"/>
                    <a:gd name="T20" fmla="*/ 39 w 59"/>
                    <a:gd name="T21" fmla="*/ 281 h 315"/>
                    <a:gd name="T22" fmla="*/ 29 w 59"/>
                    <a:gd name="T23" fmla="*/ 280 h 315"/>
                    <a:gd name="T24" fmla="*/ 21 w 59"/>
                    <a:gd name="T25" fmla="*/ 283 h 315"/>
                    <a:gd name="T26" fmla="*/ 12 w 59"/>
                    <a:gd name="T27" fmla="*/ 288 h 315"/>
                    <a:gd name="T28" fmla="*/ 7 w 59"/>
                    <a:gd name="T29" fmla="*/ 295 h 315"/>
                    <a:gd name="T30" fmla="*/ 6 w 59"/>
                    <a:gd name="T31" fmla="*/ 300 h 315"/>
                    <a:gd name="T32" fmla="*/ 6 w 59"/>
                    <a:gd name="T33" fmla="*/ 305 h 315"/>
                    <a:gd name="T34" fmla="*/ 8 w 59"/>
                    <a:gd name="T35" fmla="*/ 310 h 315"/>
                    <a:gd name="T36" fmla="*/ 11 w 59"/>
                    <a:gd name="T37" fmla="*/ 315 h 315"/>
                    <a:gd name="T38" fmla="*/ 11 w 59"/>
                    <a:gd name="T39"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315">
                      <a:moveTo>
                        <a:pt x="29" y="0"/>
                      </a:moveTo>
                      <a:lnTo>
                        <a:pt x="0" y="72"/>
                      </a:lnTo>
                      <a:lnTo>
                        <a:pt x="59" y="72"/>
                      </a:lnTo>
                      <a:lnTo>
                        <a:pt x="19" y="57"/>
                      </a:lnTo>
                      <a:lnTo>
                        <a:pt x="29" y="0"/>
                      </a:lnTo>
                      <a:lnTo>
                        <a:pt x="29" y="0"/>
                      </a:lnTo>
                      <a:close/>
                      <a:moveTo>
                        <a:pt x="11" y="315"/>
                      </a:moveTo>
                      <a:lnTo>
                        <a:pt x="13" y="304"/>
                      </a:lnTo>
                      <a:lnTo>
                        <a:pt x="19" y="294"/>
                      </a:lnTo>
                      <a:lnTo>
                        <a:pt x="28" y="286"/>
                      </a:lnTo>
                      <a:lnTo>
                        <a:pt x="39" y="281"/>
                      </a:lnTo>
                      <a:lnTo>
                        <a:pt x="29" y="280"/>
                      </a:lnTo>
                      <a:lnTo>
                        <a:pt x="21" y="283"/>
                      </a:lnTo>
                      <a:lnTo>
                        <a:pt x="12" y="288"/>
                      </a:lnTo>
                      <a:lnTo>
                        <a:pt x="7" y="295"/>
                      </a:lnTo>
                      <a:lnTo>
                        <a:pt x="6" y="300"/>
                      </a:lnTo>
                      <a:lnTo>
                        <a:pt x="6" y="305"/>
                      </a:lnTo>
                      <a:lnTo>
                        <a:pt x="8" y="310"/>
                      </a:lnTo>
                      <a:lnTo>
                        <a:pt x="11" y="315"/>
                      </a:lnTo>
                      <a:lnTo>
                        <a:pt x="11" y="315"/>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grpSp>
        </p:grpSp>
        <p:grpSp>
          <p:nvGrpSpPr>
            <p:cNvPr id="1227097" name="Group 345"/>
            <p:cNvGrpSpPr>
              <a:grpSpLocks/>
            </p:cNvGrpSpPr>
            <p:nvPr/>
          </p:nvGrpSpPr>
          <p:grpSpPr bwMode="auto">
            <a:xfrm>
              <a:off x="3232" y="2019"/>
              <a:ext cx="468" cy="529"/>
              <a:chOff x="1212" y="1343"/>
              <a:chExt cx="468" cy="529"/>
            </a:xfrm>
          </p:grpSpPr>
          <p:grpSp>
            <p:nvGrpSpPr>
              <p:cNvPr id="1227098" name="Group 346"/>
              <p:cNvGrpSpPr>
                <a:grpSpLocks/>
              </p:cNvGrpSpPr>
              <p:nvPr/>
            </p:nvGrpSpPr>
            <p:grpSpPr bwMode="auto">
              <a:xfrm>
                <a:off x="1212" y="1343"/>
                <a:ext cx="468" cy="529"/>
                <a:chOff x="2202" y="7720"/>
                <a:chExt cx="2076" cy="2076"/>
              </a:xfrm>
            </p:grpSpPr>
            <p:sp>
              <p:nvSpPr>
                <p:cNvPr id="1227099" name="Freeform 347"/>
                <p:cNvSpPr>
                  <a:spLocks/>
                </p:cNvSpPr>
                <p:nvPr/>
              </p:nvSpPr>
              <p:spPr bwMode="auto">
                <a:xfrm>
                  <a:off x="2202" y="7720"/>
                  <a:ext cx="2076" cy="2076"/>
                </a:xfrm>
                <a:custGeom>
                  <a:avLst/>
                  <a:gdLst>
                    <a:gd name="T0" fmla="*/ 2076 w 2076"/>
                    <a:gd name="T1" fmla="*/ 1049 h 2076"/>
                    <a:gd name="T2" fmla="*/ 2076 w 2076"/>
                    <a:gd name="T3" fmla="*/ 0 h 2076"/>
                    <a:gd name="T4" fmla="*/ 1027 w 2076"/>
                    <a:gd name="T5" fmla="*/ 0 h 2076"/>
                    <a:gd name="T6" fmla="*/ 0 w 2076"/>
                    <a:gd name="T7" fmla="*/ 0 h 2076"/>
                    <a:gd name="T8" fmla="*/ 0 w 2076"/>
                    <a:gd name="T9" fmla="*/ 1049 h 2076"/>
                    <a:gd name="T10" fmla="*/ 0 w 2076"/>
                    <a:gd name="T11" fmla="*/ 1901 h 2076"/>
                    <a:gd name="T12" fmla="*/ 109 w 2076"/>
                    <a:gd name="T13" fmla="*/ 1901 h 2076"/>
                    <a:gd name="T14" fmla="*/ 109 w 2076"/>
                    <a:gd name="T15" fmla="*/ 2076 h 2076"/>
                    <a:gd name="T16" fmla="*/ 1038 w 2076"/>
                    <a:gd name="T17" fmla="*/ 2076 h 2076"/>
                    <a:gd name="T18" fmla="*/ 1978 w 2076"/>
                    <a:gd name="T19" fmla="*/ 2076 h 2076"/>
                    <a:gd name="T20" fmla="*/ 1978 w 2076"/>
                    <a:gd name="T21" fmla="*/ 1901 h 2076"/>
                    <a:gd name="T22" fmla="*/ 2076 w 2076"/>
                    <a:gd name="T23" fmla="*/ 1901 h 2076"/>
                    <a:gd name="T24" fmla="*/ 2076 w 2076"/>
                    <a:gd name="T25" fmla="*/ 1049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6" h="2076">
                      <a:moveTo>
                        <a:pt x="2076" y="1049"/>
                      </a:moveTo>
                      <a:lnTo>
                        <a:pt x="2076" y="0"/>
                      </a:lnTo>
                      <a:lnTo>
                        <a:pt x="1027" y="0"/>
                      </a:lnTo>
                      <a:lnTo>
                        <a:pt x="0" y="0"/>
                      </a:lnTo>
                      <a:lnTo>
                        <a:pt x="0" y="1049"/>
                      </a:lnTo>
                      <a:lnTo>
                        <a:pt x="0" y="1901"/>
                      </a:lnTo>
                      <a:lnTo>
                        <a:pt x="109" y="1901"/>
                      </a:lnTo>
                      <a:lnTo>
                        <a:pt x="109" y="2076"/>
                      </a:lnTo>
                      <a:lnTo>
                        <a:pt x="1038" y="2076"/>
                      </a:lnTo>
                      <a:lnTo>
                        <a:pt x="1978" y="2076"/>
                      </a:lnTo>
                      <a:lnTo>
                        <a:pt x="1978" y="1901"/>
                      </a:lnTo>
                      <a:lnTo>
                        <a:pt x="2076" y="1901"/>
                      </a:lnTo>
                      <a:lnTo>
                        <a:pt x="2076" y="1049"/>
                      </a:lnTo>
                      <a:close/>
                    </a:path>
                  </a:pathLst>
                </a:custGeom>
                <a:solidFill>
                  <a:srgbClr val="FFFFFF"/>
                </a:solidFill>
                <a:ln w="12700"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100" name="Freeform 348"/>
                <p:cNvSpPr>
                  <a:spLocks noEditPoints="1"/>
                </p:cNvSpPr>
                <p:nvPr/>
              </p:nvSpPr>
              <p:spPr bwMode="auto">
                <a:xfrm>
                  <a:off x="2311" y="7862"/>
                  <a:ext cx="1869" cy="1934"/>
                </a:xfrm>
                <a:custGeom>
                  <a:avLst/>
                  <a:gdLst>
                    <a:gd name="T0" fmla="*/ 1869 w 1869"/>
                    <a:gd name="T1" fmla="*/ 1759 h 1934"/>
                    <a:gd name="T2" fmla="*/ 372 w 1869"/>
                    <a:gd name="T3" fmla="*/ 87 h 1934"/>
                    <a:gd name="T4" fmla="*/ 98 w 1869"/>
                    <a:gd name="T5" fmla="*/ 186 h 1934"/>
                    <a:gd name="T6" fmla="*/ 33 w 1869"/>
                    <a:gd name="T7" fmla="*/ 284 h 1934"/>
                    <a:gd name="T8" fmla="*/ 33 w 1869"/>
                    <a:gd name="T9" fmla="*/ 284 h 1934"/>
                    <a:gd name="T10" fmla="*/ 470 w 1869"/>
                    <a:gd name="T11" fmla="*/ 382 h 1934"/>
                    <a:gd name="T12" fmla="*/ 372 w 1869"/>
                    <a:gd name="T13" fmla="*/ 481 h 1934"/>
                    <a:gd name="T14" fmla="*/ 98 w 1869"/>
                    <a:gd name="T15" fmla="*/ 579 h 1934"/>
                    <a:gd name="T16" fmla="*/ 33 w 1869"/>
                    <a:gd name="T17" fmla="*/ 677 h 1934"/>
                    <a:gd name="T18" fmla="*/ 33 w 1869"/>
                    <a:gd name="T19" fmla="*/ 677 h 1934"/>
                    <a:gd name="T20" fmla="*/ 470 w 1869"/>
                    <a:gd name="T21" fmla="*/ 776 h 1934"/>
                    <a:gd name="T22" fmla="*/ 372 w 1869"/>
                    <a:gd name="T23" fmla="*/ 874 h 1934"/>
                    <a:gd name="T24" fmla="*/ 98 w 1869"/>
                    <a:gd name="T25" fmla="*/ 973 h 1934"/>
                    <a:gd name="T26" fmla="*/ 33 w 1869"/>
                    <a:gd name="T27" fmla="*/ 1071 h 1934"/>
                    <a:gd name="T28" fmla="*/ 33 w 1869"/>
                    <a:gd name="T29" fmla="*/ 1071 h 1934"/>
                    <a:gd name="T30" fmla="*/ 470 w 1869"/>
                    <a:gd name="T31" fmla="*/ 1169 h 1934"/>
                    <a:gd name="T32" fmla="*/ 372 w 1869"/>
                    <a:gd name="T33" fmla="*/ 1268 h 1934"/>
                    <a:gd name="T34" fmla="*/ 98 w 1869"/>
                    <a:gd name="T35" fmla="*/ 1366 h 1934"/>
                    <a:gd name="T36" fmla="*/ 33 w 1869"/>
                    <a:gd name="T37" fmla="*/ 1464 h 1934"/>
                    <a:gd name="T38" fmla="*/ 33 w 1869"/>
                    <a:gd name="T39" fmla="*/ 1464 h 1934"/>
                    <a:gd name="T40" fmla="*/ 470 w 1869"/>
                    <a:gd name="T41" fmla="*/ 1563 h 1934"/>
                    <a:gd name="T42" fmla="*/ 87 w 1869"/>
                    <a:gd name="T43" fmla="*/ 1792 h 1934"/>
                    <a:gd name="T44" fmla="*/ 142 w 1869"/>
                    <a:gd name="T45" fmla="*/ 1759 h 1934"/>
                    <a:gd name="T46" fmla="*/ 142 w 1869"/>
                    <a:gd name="T47" fmla="*/ 1759 h 1934"/>
                    <a:gd name="T48" fmla="*/ 230 w 1869"/>
                    <a:gd name="T49" fmla="*/ 1934 h 1934"/>
                    <a:gd name="T50" fmla="*/ 306 w 1869"/>
                    <a:gd name="T51" fmla="*/ 1902 h 1934"/>
                    <a:gd name="T52" fmla="*/ 383 w 1869"/>
                    <a:gd name="T53" fmla="*/ 1792 h 1934"/>
                    <a:gd name="T54" fmla="*/ 470 w 1869"/>
                    <a:gd name="T55" fmla="*/ 1759 h 1934"/>
                    <a:gd name="T56" fmla="*/ 470 w 1869"/>
                    <a:gd name="T57" fmla="*/ 1759 h 1934"/>
                    <a:gd name="T58" fmla="*/ 546 w 1869"/>
                    <a:gd name="T59" fmla="*/ 1934 h 1934"/>
                    <a:gd name="T60" fmla="*/ 623 w 1869"/>
                    <a:gd name="T61" fmla="*/ 1902 h 1934"/>
                    <a:gd name="T62" fmla="*/ 710 w 1869"/>
                    <a:gd name="T63" fmla="*/ 1792 h 1934"/>
                    <a:gd name="T64" fmla="*/ 787 w 1869"/>
                    <a:gd name="T65" fmla="*/ 1759 h 1934"/>
                    <a:gd name="T66" fmla="*/ 787 w 1869"/>
                    <a:gd name="T67" fmla="*/ 1759 h 1934"/>
                    <a:gd name="T68" fmla="*/ 863 w 1869"/>
                    <a:gd name="T69" fmla="*/ 1934 h 1934"/>
                    <a:gd name="T70" fmla="*/ 940 w 1869"/>
                    <a:gd name="T71" fmla="*/ 1902 h 1934"/>
                    <a:gd name="T72" fmla="*/ 1027 w 1869"/>
                    <a:gd name="T73" fmla="*/ 1792 h 1934"/>
                    <a:gd name="T74" fmla="*/ 1093 w 1869"/>
                    <a:gd name="T75" fmla="*/ 1759 h 1934"/>
                    <a:gd name="T76" fmla="*/ 1093 w 1869"/>
                    <a:gd name="T77" fmla="*/ 1759 h 1934"/>
                    <a:gd name="T78" fmla="*/ 1169 w 1869"/>
                    <a:gd name="T79" fmla="*/ 1934 h 1934"/>
                    <a:gd name="T80" fmla="*/ 1246 w 1869"/>
                    <a:gd name="T81" fmla="*/ 1902 h 1934"/>
                    <a:gd name="T82" fmla="*/ 1333 w 1869"/>
                    <a:gd name="T83" fmla="*/ 1792 h 1934"/>
                    <a:gd name="T84" fmla="*/ 1410 w 1869"/>
                    <a:gd name="T85" fmla="*/ 1759 h 1934"/>
                    <a:gd name="T86" fmla="*/ 1410 w 1869"/>
                    <a:gd name="T87" fmla="*/ 1759 h 1934"/>
                    <a:gd name="T88" fmla="*/ 1486 w 1869"/>
                    <a:gd name="T89" fmla="*/ 1934 h 1934"/>
                    <a:gd name="T90" fmla="*/ 1563 w 1869"/>
                    <a:gd name="T91" fmla="*/ 1902 h 1934"/>
                    <a:gd name="T92" fmla="*/ 1650 w 1869"/>
                    <a:gd name="T93" fmla="*/ 1792 h 1934"/>
                    <a:gd name="T94" fmla="*/ 1727 w 1869"/>
                    <a:gd name="T95" fmla="*/ 1759 h 1934"/>
                    <a:gd name="T96" fmla="*/ 1727 w 1869"/>
                    <a:gd name="T97" fmla="*/ 1759 h 1934"/>
                    <a:gd name="T98" fmla="*/ 1803 w 1869"/>
                    <a:gd name="T99" fmla="*/ 1934 h 1934"/>
                    <a:gd name="T100" fmla="*/ 470 w 1869"/>
                    <a:gd name="T101" fmla="*/ 0 h 1934"/>
                    <a:gd name="T102" fmla="*/ 590 w 1869"/>
                    <a:gd name="T103" fmla="*/ 0 h 1934"/>
                    <a:gd name="T104" fmla="*/ 590 w 1869"/>
                    <a:gd name="T105" fmla="*/ 0 h 1934"/>
                    <a:gd name="T106" fmla="*/ 579 w 1869"/>
                    <a:gd name="T107" fmla="*/ 885 h 1934"/>
                    <a:gd name="T108" fmla="*/ 1093 w 1869"/>
                    <a:gd name="T109" fmla="*/ 382 h 1934"/>
                    <a:gd name="T110" fmla="*/ 1836 w 1869"/>
                    <a:gd name="T111" fmla="*/ 0 h 1934"/>
                    <a:gd name="T112" fmla="*/ 1683 w 1869"/>
                    <a:gd name="T113" fmla="*/ 481 h 1934"/>
                    <a:gd name="T114" fmla="*/ 1683 w 1869"/>
                    <a:gd name="T115" fmla="*/ 48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69" h="1934">
                      <a:moveTo>
                        <a:pt x="0" y="1759"/>
                      </a:moveTo>
                      <a:lnTo>
                        <a:pt x="306" y="1759"/>
                      </a:lnTo>
                      <a:lnTo>
                        <a:pt x="1476" y="1759"/>
                      </a:lnTo>
                      <a:lnTo>
                        <a:pt x="1869" y="1759"/>
                      </a:lnTo>
                      <a:lnTo>
                        <a:pt x="0" y="1759"/>
                      </a:lnTo>
                      <a:close/>
                      <a:moveTo>
                        <a:pt x="33" y="87"/>
                      </a:moveTo>
                      <a:lnTo>
                        <a:pt x="98" y="87"/>
                      </a:lnTo>
                      <a:lnTo>
                        <a:pt x="372" y="87"/>
                      </a:lnTo>
                      <a:lnTo>
                        <a:pt x="470" y="87"/>
                      </a:lnTo>
                      <a:lnTo>
                        <a:pt x="33" y="87"/>
                      </a:lnTo>
                      <a:lnTo>
                        <a:pt x="33" y="186"/>
                      </a:lnTo>
                      <a:lnTo>
                        <a:pt x="98" y="186"/>
                      </a:lnTo>
                      <a:lnTo>
                        <a:pt x="372" y="186"/>
                      </a:lnTo>
                      <a:lnTo>
                        <a:pt x="470" y="186"/>
                      </a:lnTo>
                      <a:lnTo>
                        <a:pt x="33" y="186"/>
                      </a:lnTo>
                      <a:lnTo>
                        <a:pt x="33" y="284"/>
                      </a:lnTo>
                      <a:lnTo>
                        <a:pt x="98" y="284"/>
                      </a:lnTo>
                      <a:lnTo>
                        <a:pt x="372" y="284"/>
                      </a:lnTo>
                      <a:lnTo>
                        <a:pt x="470" y="284"/>
                      </a:lnTo>
                      <a:lnTo>
                        <a:pt x="33" y="284"/>
                      </a:lnTo>
                      <a:lnTo>
                        <a:pt x="33" y="382"/>
                      </a:lnTo>
                      <a:lnTo>
                        <a:pt x="98" y="382"/>
                      </a:lnTo>
                      <a:lnTo>
                        <a:pt x="372" y="382"/>
                      </a:lnTo>
                      <a:lnTo>
                        <a:pt x="470" y="382"/>
                      </a:lnTo>
                      <a:lnTo>
                        <a:pt x="33" y="382"/>
                      </a:lnTo>
                      <a:lnTo>
                        <a:pt x="33" y="481"/>
                      </a:lnTo>
                      <a:lnTo>
                        <a:pt x="98" y="481"/>
                      </a:lnTo>
                      <a:lnTo>
                        <a:pt x="372" y="481"/>
                      </a:lnTo>
                      <a:lnTo>
                        <a:pt x="470" y="481"/>
                      </a:lnTo>
                      <a:lnTo>
                        <a:pt x="33" y="481"/>
                      </a:lnTo>
                      <a:lnTo>
                        <a:pt x="33" y="579"/>
                      </a:lnTo>
                      <a:lnTo>
                        <a:pt x="98" y="579"/>
                      </a:lnTo>
                      <a:lnTo>
                        <a:pt x="372" y="579"/>
                      </a:lnTo>
                      <a:lnTo>
                        <a:pt x="470" y="579"/>
                      </a:lnTo>
                      <a:lnTo>
                        <a:pt x="33" y="579"/>
                      </a:lnTo>
                      <a:lnTo>
                        <a:pt x="33" y="677"/>
                      </a:lnTo>
                      <a:lnTo>
                        <a:pt x="98" y="677"/>
                      </a:lnTo>
                      <a:lnTo>
                        <a:pt x="372" y="677"/>
                      </a:lnTo>
                      <a:lnTo>
                        <a:pt x="470" y="677"/>
                      </a:lnTo>
                      <a:lnTo>
                        <a:pt x="33" y="677"/>
                      </a:lnTo>
                      <a:lnTo>
                        <a:pt x="33" y="776"/>
                      </a:lnTo>
                      <a:lnTo>
                        <a:pt x="98" y="776"/>
                      </a:lnTo>
                      <a:lnTo>
                        <a:pt x="372" y="776"/>
                      </a:lnTo>
                      <a:lnTo>
                        <a:pt x="470" y="776"/>
                      </a:lnTo>
                      <a:lnTo>
                        <a:pt x="33" y="776"/>
                      </a:lnTo>
                      <a:lnTo>
                        <a:pt x="33" y="874"/>
                      </a:lnTo>
                      <a:lnTo>
                        <a:pt x="98" y="874"/>
                      </a:lnTo>
                      <a:lnTo>
                        <a:pt x="372" y="874"/>
                      </a:lnTo>
                      <a:lnTo>
                        <a:pt x="470" y="874"/>
                      </a:lnTo>
                      <a:lnTo>
                        <a:pt x="33" y="874"/>
                      </a:lnTo>
                      <a:lnTo>
                        <a:pt x="33" y="973"/>
                      </a:lnTo>
                      <a:lnTo>
                        <a:pt x="98" y="973"/>
                      </a:lnTo>
                      <a:lnTo>
                        <a:pt x="372" y="973"/>
                      </a:lnTo>
                      <a:lnTo>
                        <a:pt x="470" y="973"/>
                      </a:lnTo>
                      <a:lnTo>
                        <a:pt x="33" y="973"/>
                      </a:lnTo>
                      <a:lnTo>
                        <a:pt x="33" y="1071"/>
                      </a:lnTo>
                      <a:lnTo>
                        <a:pt x="98" y="1071"/>
                      </a:lnTo>
                      <a:lnTo>
                        <a:pt x="372" y="1071"/>
                      </a:lnTo>
                      <a:lnTo>
                        <a:pt x="470" y="1071"/>
                      </a:lnTo>
                      <a:lnTo>
                        <a:pt x="33" y="1071"/>
                      </a:lnTo>
                      <a:lnTo>
                        <a:pt x="33" y="1169"/>
                      </a:lnTo>
                      <a:lnTo>
                        <a:pt x="98" y="1169"/>
                      </a:lnTo>
                      <a:lnTo>
                        <a:pt x="372" y="1169"/>
                      </a:lnTo>
                      <a:lnTo>
                        <a:pt x="470" y="1169"/>
                      </a:lnTo>
                      <a:lnTo>
                        <a:pt x="33" y="1169"/>
                      </a:lnTo>
                      <a:lnTo>
                        <a:pt x="33" y="1268"/>
                      </a:lnTo>
                      <a:lnTo>
                        <a:pt x="98" y="1268"/>
                      </a:lnTo>
                      <a:lnTo>
                        <a:pt x="372" y="1268"/>
                      </a:lnTo>
                      <a:lnTo>
                        <a:pt x="470" y="1268"/>
                      </a:lnTo>
                      <a:lnTo>
                        <a:pt x="33" y="1268"/>
                      </a:lnTo>
                      <a:lnTo>
                        <a:pt x="33" y="1366"/>
                      </a:lnTo>
                      <a:lnTo>
                        <a:pt x="98" y="1366"/>
                      </a:lnTo>
                      <a:lnTo>
                        <a:pt x="372" y="1366"/>
                      </a:lnTo>
                      <a:lnTo>
                        <a:pt x="470" y="1366"/>
                      </a:lnTo>
                      <a:lnTo>
                        <a:pt x="33" y="1366"/>
                      </a:lnTo>
                      <a:lnTo>
                        <a:pt x="33" y="1464"/>
                      </a:lnTo>
                      <a:lnTo>
                        <a:pt x="98" y="1464"/>
                      </a:lnTo>
                      <a:lnTo>
                        <a:pt x="372" y="1464"/>
                      </a:lnTo>
                      <a:lnTo>
                        <a:pt x="470" y="1464"/>
                      </a:lnTo>
                      <a:lnTo>
                        <a:pt x="33" y="1464"/>
                      </a:lnTo>
                      <a:lnTo>
                        <a:pt x="33" y="1563"/>
                      </a:lnTo>
                      <a:lnTo>
                        <a:pt x="98" y="1563"/>
                      </a:lnTo>
                      <a:lnTo>
                        <a:pt x="372" y="1563"/>
                      </a:lnTo>
                      <a:lnTo>
                        <a:pt x="470" y="1563"/>
                      </a:lnTo>
                      <a:lnTo>
                        <a:pt x="33" y="1563"/>
                      </a:lnTo>
                      <a:lnTo>
                        <a:pt x="33" y="87"/>
                      </a:lnTo>
                      <a:close/>
                      <a:moveTo>
                        <a:pt x="87" y="1759"/>
                      </a:moveTo>
                      <a:lnTo>
                        <a:pt x="87" y="1792"/>
                      </a:lnTo>
                      <a:lnTo>
                        <a:pt x="87" y="1902"/>
                      </a:lnTo>
                      <a:lnTo>
                        <a:pt x="87" y="1934"/>
                      </a:lnTo>
                      <a:lnTo>
                        <a:pt x="87" y="1759"/>
                      </a:lnTo>
                      <a:lnTo>
                        <a:pt x="142" y="1759"/>
                      </a:lnTo>
                      <a:lnTo>
                        <a:pt x="142" y="1792"/>
                      </a:lnTo>
                      <a:lnTo>
                        <a:pt x="142" y="1902"/>
                      </a:lnTo>
                      <a:lnTo>
                        <a:pt x="142" y="1934"/>
                      </a:lnTo>
                      <a:lnTo>
                        <a:pt x="142" y="1759"/>
                      </a:lnTo>
                      <a:lnTo>
                        <a:pt x="230" y="1759"/>
                      </a:lnTo>
                      <a:lnTo>
                        <a:pt x="230" y="1792"/>
                      </a:lnTo>
                      <a:lnTo>
                        <a:pt x="230" y="1902"/>
                      </a:lnTo>
                      <a:lnTo>
                        <a:pt x="230" y="1934"/>
                      </a:lnTo>
                      <a:lnTo>
                        <a:pt x="230" y="1759"/>
                      </a:lnTo>
                      <a:lnTo>
                        <a:pt x="306" y="1759"/>
                      </a:lnTo>
                      <a:lnTo>
                        <a:pt x="306" y="1792"/>
                      </a:lnTo>
                      <a:lnTo>
                        <a:pt x="306" y="1902"/>
                      </a:lnTo>
                      <a:lnTo>
                        <a:pt x="306" y="1934"/>
                      </a:lnTo>
                      <a:lnTo>
                        <a:pt x="306" y="1759"/>
                      </a:lnTo>
                      <a:lnTo>
                        <a:pt x="383" y="1759"/>
                      </a:lnTo>
                      <a:lnTo>
                        <a:pt x="383" y="1792"/>
                      </a:lnTo>
                      <a:lnTo>
                        <a:pt x="383" y="1902"/>
                      </a:lnTo>
                      <a:lnTo>
                        <a:pt x="383" y="1934"/>
                      </a:lnTo>
                      <a:lnTo>
                        <a:pt x="383" y="1759"/>
                      </a:lnTo>
                      <a:lnTo>
                        <a:pt x="470" y="1759"/>
                      </a:lnTo>
                      <a:lnTo>
                        <a:pt x="470" y="1792"/>
                      </a:lnTo>
                      <a:lnTo>
                        <a:pt x="470" y="1902"/>
                      </a:lnTo>
                      <a:lnTo>
                        <a:pt x="470" y="1934"/>
                      </a:lnTo>
                      <a:lnTo>
                        <a:pt x="470" y="1759"/>
                      </a:lnTo>
                      <a:lnTo>
                        <a:pt x="546" y="1759"/>
                      </a:lnTo>
                      <a:lnTo>
                        <a:pt x="546" y="1792"/>
                      </a:lnTo>
                      <a:lnTo>
                        <a:pt x="546" y="1902"/>
                      </a:lnTo>
                      <a:lnTo>
                        <a:pt x="546" y="1934"/>
                      </a:lnTo>
                      <a:lnTo>
                        <a:pt x="546" y="1759"/>
                      </a:lnTo>
                      <a:lnTo>
                        <a:pt x="623" y="1759"/>
                      </a:lnTo>
                      <a:lnTo>
                        <a:pt x="623" y="1792"/>
                      </a:lnTo>
                      <a:lnTo>
                        <a:pt x="623" y="1902"/>
                      </a:lnTo>
                      <a:lnTo>
                        <a:pt x="623" y="1934"/>
                      </a:lnTo>
                      <a:lnTo>
                        <a:pt x="623" y="1759"/>
                      </a:lnTo>
                      <a:lnTo>
                        <a:pt x="710" y="1759"/>
                      </a:lnTo>
                      <a:lnTo>
                        <a:pt x="710" y="1792"/>
                      </a:lnTo>
                      <a:lnTo>
                        <a:pt x="710" y="1902"/>
                      </a:lnTo>
                      <a:lnTo>
                        <a:pt x="710" y="1934"/>
                      </a:lnTo>
                      <a:lnTo>
                        <a:pt x="710" y="1759"/>
                      </a:lnTo>
                      <a:lnTo>
                        <a:pt x="787" y="1759"/>
                      </a:lnTo>
                      <a:lnTo>
                        <a:pt x="787" y="1792"/>
                      </a:lnTo>
                      <a:lnTo>
                        <a:pt x="787" y="1902"/>
                      </a:lnTo>
                      <a:lnTo>
                        <a:pt x="787" y="1934"/>
                      </a:lnTo>
                      <a:lnTo>
                        <a:pt x="787" y="1759"/>
                      </a:lnTo>
                      <a:lnTo>
                        <a:pt x="863" y="1759"/>
                      </a:lnTo>
                      <a:lnTo>
                        <a:pt x="863" y="1792"/>
                      </a:lnTo>
                      <a:lnTo>
                        <a:pt x="863" y="1902"/>
                      </a:lnTo>
                      <a:lnTo>
                        <a:pt x="863" y="1934"/>
                      </a:lnTo>
                      <a:lnTo>
                        <a:pt x="863" y="1759"/>
                      </a:lnTo>
                      <a:lnTo>
                        <a:pt x="940" y="1759"/>
                      </a:lnTo>
                      <a:lnTo>
                        <a:pt x="940" y="1792"/>
                      </a:lnTo>
                      <a:lnTo>
                        <a:pt x="940" y="1902"/>
                      </a:lnTo>
                      <a:lnTo>
                        <a:pt x="940" y="1934"/>
                      </a:lnTo>
                      <a:lnTo>
                        <a:pt x="940" y="1759"/>
                      </a:lnTo>
                      <a:lnTo>
                        <a:pt x="1027" y="1759"/>
                      </a:lnTo>
                      <a:lnTo>
                        <a:pt x="1027" y="1792"/>
                      </a:lnTo>
                      <a:lnTo>
                        <a:pt x="1027" y="1902"/>
                      </a:lnTo>
                      <a:lnTo>
                        <a:pt x="1027" y="1934"/>
                      </a:lnTo>
                      <a:lnTo>
                        <a:pt x="1027" y="1759"/>
                      </a:lnTo>
                      <a:lnTo>
                        <a:pt x="1093" y="1759"/>
                      </a:lnTo>
                      <a:lnTo>
                        <a:pt x="1093" y="1792"/>
                      </a:lnTo>
                      <a:lnTo>
                        <a:pt x="1093" y="1902"/>
                      </a:lnTo>
                      <a:lnTo>
                        <a:pt x="1093" y="1934"/>
                      </a:lnTo>
                      <a:lnTo>
                        <a:pt x="1093" y="1759"/>
                      </a:lnTo>
                      <a:lnTo>
                        <a:pt x="1169" y="1759"/>
                      </a:lnTo>
                      <a:lnTo>
                        <a:pt x="1169" y="1792"/>
                      </a:lnTo>
                      <a:lnTo>
                        <a:pt x="1169" y="1902"/>
                      </a:lnTo>
                      <a:lnTo>
                        <a:pt x="1169" y="1934"/>
                      </a:lnTo>
                      <a:lnTo>
                        <a:pt x="1169" y="1759"/>
                      </a:lnTo>
                      <a:lnTo>
                        <a:pt x="1246" y="1759"/>
                      </a:lnTo>
                      <a:lnTo>
                        <a:pt x="1246" y="1792"/>
                      </a:lnTo>
                      <a:lnTo>
                        <a:pt x="1246" y="1902"/>
                      </a:lnTo>
                      <a:lnTo>
                        <a:pt x="1246" y="1934"/>
                      </a:lnTo>
                      <a:lnTo>
                        <a:pt x="1246" y="1759"/>
                      </a:lnTo>
                      <a:lnTo>
                        <a:pt x="1333" y="1759"/>
                      </a:lnTo>
                      <a:lnTo>
                        <a:pt x="1333" y="1792"/>
                      </a:lnTo>
                      <a:lnTo>
                        <a:pt x="1333" y="1902"/>
                      </a:lnTo>
                      <a:lnTo>
                        <a:pt x="1333" y="1934"/>
                      </a:lnTo>
                      <a:lnTo>
                        <a:pt x="1333" y="1759"/>
                      </a:lnTo>
                      <a:lnTo>
                        <a:pt x="1410" y="1759"/>
                      </a:lnTo>
                      <a:lnTo>
                        <a:pt x="1410" y="1792"/>
                      </a:lnTo>
                      <a:lnTo>
                        <a:pt x="1410" y="1902"/>
                      </a:lnTo>
                      <a:lnTo>
                        <a:pt x="1410" y="1934"/>
                      </a:lnTo>
                      <a:lnTo>
                        <a:pt x="1410" y="1759"/>
                      </a:lnTo>
                      <a:lnTo>
                        <a:pt x="1486" y="1759"/>
                      </a:lnTo>
                      <a:lnTo>
                        <a:pt x="1486" y="1792"/>
                      </a:lnTo>
                      <a:lnTo>
                        <a:pt x="1486" y="1902"/>
                      </a:lnTo>
                      <a:lnTo>
                        <a:pt x="1486" y="1934"/>
                      </a:lnTo>
                      <a:lnTo>
                        <a:pt x="1486" y="1759"/>
                      </a:lnTo>
                      <a:lnTo>
                        <a:pt x="1563" y="1759"/>
                      </a:lnTo>
                      <a:lnTo>
                        <a:pt x="1563" y="1792"/>
                      </a:lnTo>
                      <a:lnTo>
                        <a:pt x="1563" y="1902"/>
                      </a:lnTo>
                      <a:lnTo>
                        <a:pt x="1563" y="1934"/>
                      </a:lnTo>
                      <a:lnTo>
                        <a:pt x="1563" y="1759"/>
                      </a:lnTo>
                      <a:lnTo>
                        <a:pt x="1650" y="1759"/>
                      </a:lnTo>
                      <a:lnTo>
                        <a:pt x="1650" y="1792"/>
                      </a:lnTo>
                      <a:lnTo>
                        <a:pt x="1650" y="1902"/>
                      </a:lnTo>
                      <a:lnTo>
                        <a:pt x="1650" y="1934"/>
                      </a:lnTo>
                      <a:lnTo>
                        <a:pt x="1650" y="1759"/>
                      </a:lnTo>
                      <a:lnTo>
                        <a:pt x="1727" y="1759"/>
                      </a:lnTo>
                      <a:lnTo>
                        <a:pt x="1727" y="1792"/>
                      </a:lnTo>
                      <a:lnTo>
                        <a:pt x="1727" y="1902"/>
                      </a:lnTo>
                      <a:lnTo>
                        <a:pt x="1727" y="1934"/>
                      </a:lnTo>
                      <a:lnTo>
                        <a:pt x="1727" y="1759"/>
                      </a:lnTo>
                      <a:lnTo>
                        <a:pt x="1803" y="1759"/>
                      </a:lnTo>
                      <a:lnTo>
                        <a:pt x="1803" y="1792"/>
                      </a:lnTo>
                      <a:lnTo>
                        <a:pt x="1803" y="1902"/>
                      </a:lnTo>
                      <a:lnTo>
                        <a:pt x="1803" y="1934"/>
                      </a:lnTo>
                      <a:lnTo>
                        <a:pt x="1803" y="1759"/>
                      </a:lnTo>
                      <a:lnTo>
                        <a:pt x="87" y="1759"/>
                      </a:lnTo>
                      <a:close/>
                      <a:moveTo>
                        <a:pt x="33" y="0"/>
                      </a:moveTo>
                      <a:lnTo>
                        <a:pt x="470" y="0"/>
                      </a:lnTo>
                      <a:lnTo>
                        <a:pt x="470" y="1639"/>
                      </a:lnTo>
                      <a:lnTo>
                        <a:pt x="33" y="1639"/>
                      </a:lnTo>
                      <a:lnTo>
                        <a:pt x="33" y="0"/>
                      </a:lnTo>
                      <a:close/>
                      <a:moveTo>
                        <a:pt x="590" y="0"/>
                      </a:moveTo>
                      <a:lnTo>
                        <a:pt x="656" y="0"/>
                      </a:lnTo>
                      <a:lnTo>
                        <a:pt x="656" y="656"/>
                      </a:lnTo>
                      <a:lnTo>
                        <a:pt x="590" y="656"/>
                      </a:lnTo>
                      <a:lnTo>
                        <a:pt x="590" y="0"/>
                      </a:lnTo>
                      <a:close/>
                      <a:moveTo>
                        <a:pt x="579" y="809"/>
                      </a:moveTo>
                      <a:lnTo>
                        <a:pt x="678" y="809"/>
                      </a:lnTo>
                      <a:lnTo>
                        <a:pt x="678" y="885"/>
                      </a:lnTo>
                      <a:lnTo>
                        <a:pt x="579" y="885"/>
                      </a:lnTo>
                      <a:lnTo>
                        <a:pt x="579" y="809"/>
                      </a:lnTo>
                      <a:close/>
                      <a:moveTo>
                        <a:pt x="754" y="0"/>
                      </a:moveTo>
                      <a:lnTo>
                        <a:pt x="1093" y="0"/>
                      </a:lnTo>
                      <a:lnTo>
                        <a:pt x="1093" y="382"/>
                      </a:lnTo>
                      <a:lnTo>
                        <a:pt x="754" y="382"/>
                      </a:lnTo>
                      <a:lnTo>
                        <a:pt x="754" y="0"/>
                      </a:lnTo>
                      <a:close/>
                      <a:moveTo>
                        <a:pt x="1202" y="0"/>
                      </a:moveTo>
                      <a:lnTo>
                        <a:pt x="1836" y="0"/>
                      </a:lnTo>
                      <a:lnTo>
                        <a:pt x="1836" y="382"/>
                      </a:lnTo>
                      <a:lnTo>
                        <a:pt x="1202" y="382"/>
                      </a:lnTo>
                      <a:lnTo>
                        <a:pt x="1202" y="0"/>
                      </a:lnTo>
                      <a:close/>
                      <a:moveTo>
                        <a:pt x="1683" y="481"/>
                      </a:moveTo>
                      <a:lnTo>
                        <a:pt x="1858" y="481"/>
                      </a:lnTo>
                      <a:lnTo>
                        <a:pt x="1858" y="907"/>
                      </a:lnTo>
                      <a:lnTo>
                        <a:pt x="1683" y="907"/>
                      </a:lnTo>
                      <a:lnTo>
                        <a:pt x="1683" y="481"/>
                      </a:lnTo>
                      <a:close/>
                    </a:path>
                  </a:pathLst>
                </a:custGeom>
                <a:solidFill>
                  <a:srgbClr val="FFFFFF"/>
                </a:solidFill>
                <a:ln w="12700" cmpd="sng">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101" name="Freeform 349"/>
                <p:cNvSpPr>
                  <a:spLocks/>
                </p:cNvSpPr>
                <p:nvPr/>
              </p:nvSpPr>
              <p:spPr bwMode="auto">
                <a:xfrm>
                  <a:off x="2202" y="7720"/>
                  <a:ext cx="2076" cy="2076"/>
                </a:xfrm>
                <a:custGeom>
                  <a:avLst/>
                  <a:gdLst>
                    <a:gd name="T0" fmla="*/ 2076 w 2076"/>
                    <a:gd name="T1" fmla="*/ 1049 h 2076"/>
                    <a:gd name="T2" fmla="*/ 2076 w 2076"/>
                    <a:gd name="T3" fmla="*/ 0 h 2076"/>
                    <a:gd name="T4" fmla="*/ 1027 w 2076"/>
                    <a:gd name="T5" fmla="*/ 0 h 2076"/>
                    <a:gd name="T6" fmla="*/ 0 w 2076"/>
                    <a:gd name="T7" fmla="*/ 0 h 2076"/>
                    <a:gd name="T8" fmla="*/ 0 w 2076"/>
                    <a:gd name="T9" fmla="*/ 1049 h 2076"/>
                    <a:gd name="T10" fmla="*/ 0 w 2076"/>
                    <a:gd name="T11" fmla="*/ 1901 h 2076"/>
                    <a:gd name="T12" fmla="*/ 109 w 2076"/>
                    <a:gd name="T13" fmla="*/ 1901 h 2076"/>
                    <a:gd name="T14" fmla="*/ 109 w 2076"/>
                    <a:gd name="T15" fmla="*/ 2076 h 2076"/>
                    <a:gd name="T16" fmla="*/ 1038 w 2076"/>
                    <a:gd name="T17" fmla="*/ 2076 h 2076"/>
                    <a:gd name="T18" fmla="*/ 1978 w 2076"/>
                    <a:gd name="T19" fmla="*/ 2076 h 2076"/>
                    <a:gd name="T20" fmla="*/ 1978 w 2076"/>
                    <a:gd name="T21" fmla="*/ 1901 h 2076"/>
                    <a:gd name="T22" fmla="*/ 2076 w 2076"/>
                    <a:gd name="T23" fmla="*/ 1901 h 2076"/>
                    <a:gd name="T24" fmla="*/ 2076 w 2076"/>
                    <a:gd name="T25" fmla="*/ 1049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6" h="2076">
                      <a:moveTo>
                        <a:pt x="2076" y="1049"/>
                      </a:moveTo>
                      <a:lnTo>
                        <a:pt x="2076" y="0"/>
                      </a:lnTo>
                      <a:lnTo>
                        <a:pt x="1027" y="0"/>
                      </a:lnTo>
                      <a:lnTo>
                        <a:pt x="0" y="0"/>
                      </a:lnTo>
                      <a:lnTo>
                        <a:pt x="0" y="1049"/>
                      </a:lnTo>
                      <a:lnTo>
                        <a:pt x="0" y="1901"/>
                      </a:lnTo>
                      <a:lnTo>
                        <a:pt x="109" y="1901"/>
                      </a:lnTo>
                      <a:lnTo>
                        <a:pt x="109" y="2076"/>
                      </a:lnTo>
                      <a:lnTo>
                        <a:pt x="1038" y="2076"/>
                      </a:lnTo>
                      <a:lnTo>
                        <a:pt x="1978" y="2076"/>
                      </a:lnTo>
                      <a:lnTo>
                        <a:pt x="1978" y="1901"/>
                      </a:lnTo>
                      <a:lnTo>
                        <a:pt x="2076" y="1901"/>
                      </a:lnTo>
                      <a:lnTo>
                        <a:pt x="2076" y="1049"/>
                      </a:lnTo>
                      <a:close/>
                    </a:path>
                  </a:pathLst>
                </a:custGeom>
                <a:solidFill>
                  <a:srgbClr val="CCFFCC"/>
                </a:solidFill>
                <a:ln w="19050" cmpd="sng">
                  <a:solidFill>
                    <a:schemeClr val="accent2"/>
                  </a:solidFill>
                  <a:prstDash val="solid"/>
                  <a:round/>
                  <a:headEnd/>
                  <a:tailEnd/>
                </a:ln>
                <a:effectLst>
                  <a:outerShdw dist="35921" dir="2700000" algn="ctr" rotWithShape="0">
                    <a:srgbClr val="FF9933"/>
                  </a:outerShdw>
                </a:effectLst>
              </p:spPr>
              <p:txBody>
                <a:bodyPr/>
                <a:lstStyle/>
                <a:p>
                  <a:endParaRPr lang="ru-RU"/>
                </a:p>
              </p:txBody>
            </p:sp>
            <p:sp>
              <p:nvSpPr>
                <p:cNvPr id="1227102" name="Freeform 350"/>
                <p:cNvSpPr>
                  <a:spLocks/>
                </p:cNvSpPr>
                <p:nvPr/>
              </p:nvSpPr>
              <p:spPr bwMode="auto">
                <a:xfrm>
                  <a:off x="2311" y="9621"/>
                  <a:ext cx="1869" cy="1"/>
                </a:xfrm>
                <a:custGeom>
                  <a:avLst/>
                  <a:gdLst>
                    <a:gd name="T0" fmla="*/ 0 w 1869"/>
                    <a:gd name="T1" fmla="*/ 306 w 1869"/>
                    <a:gd name="T2" fmla="*/ 1476 w 1869"/>
                    <a:gd name="T3" fmla="*/ 1869 w 1869"/>
                    <a:gd name="T4" fmla="*/ 0 w 1869"/>
                  </a:gdLst>
                  <a:ahLst/>
                  <a:cxnLst>
                    <a:cxn ang="0">
                      <a:pos x="T0" y="0"/>
                    </a:cxn>
                    <a:cxn ang="0">
                      <a:pos x="T1" y="0"/>
                    </a:cxn>
                    <a:cxn ang="0">
                      <a:pos x="T2" y="0"/>
                    </a:cxn>
                    <a:cxn ang="0">
                      <a:pos x="T3" y="0"/>
                    </a:cxn>
                    <a:cxn ang="0">
                      <a:pos x="T4" y="0"/>
                    </a:cxn>
                  </a:cxnLst>
                  <a:rect l="0" t="0" r="r" b="b"/>
                  <a:pathLst>
                    <a:path w="1869">
                      <a:moveTo>
                        <a:pt x="0" y="0"/>
                      </a:moveTo>
                      <a:lnTo>
                        <a:pt x="306" y="0"/>
                      </a:lnTo>
                      <a:lnTo>
                        <a:pt x="1476" y="0"/>
                      </a:lnTo>
                      <a:lnTo>
                        <a:pt x="1869" y="0"/>
                      </a:lnTo>
                      <a:lnTo>
                        <a:pt x="0" y="0"/>
                      </a:lnTo>
                    </a:path>
                  </a:pathLst>
                </a:custGeom>
                <a:solidFill>
                  <a:srgbClr val="FFFFFF"/>
                </a:solidFill>
                <a:ln w="19050"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103" name="Freeform 351"/>
                <p:cNvSpPr>
                  <a:spLocks/>
                </p:cNvSpPr>
                <p:nvPr/>
              </p:nvSpPr>
              <p:spPr bwMode="auto">
                <a:xfrm>
                  <a:off x="2344" y="7949"/>
                  <a:ext cx="437" cy="1476"/>
                </a:xfrm>
                <a:custGeom>
                  <a:avLst/>
                  <a:gdLst>
                    <a:gd name="T0" fmla="*/ 65 w 437"/>
                    <a:gd name="T1" fmla="*/ 0 h 1476"/>
                    <a:gd name="T2" fmla="*/ 437 w 437"/>
                    <a:gd name="T3" fmla="*/ 0 h 1476"/>
                    <a:gd name="T4" fmla="*/ 0 w 437"/>
                    <a:gd name="T5" fmla="*/ 99 h 1476"/>
                    <a:gd name="T6" fmla="*/ 339 w 437"/>
                    <a:gd name="T7" fmla="*/ 99 h 1476"/>
                    <a:gd name="T8" fmla="*/ 0 w 437"/>
                    <a:gd name="T9" fmla="*/ 99 h 1476"/>
                    <a:gd name="T10" fmla="*/ 65 w 437"/>
                    <a:gd name="T11" fmla="*/ 197 h 1476"/>
                    <a:gd name="T12" fmla="*/ 437 w 437"/>
                    <a:gd name="T13" fmla="*/ 197 h 1476"/>
                    <a:gd name="T14" fmla="*/ 0 w 437"/>
                    <a:gd name="T15" fmla="*/ 295 h 1476"/>
                    <a:gd name="T16" fmla="*/ 339 w 437"/>
                    <a:gd name="T17" fmla="*/ 295 h 1476"/>
                    <a:gd name="T18" fmla="*/ 0 w 437"/>
                    <a:gd name="T19" fmla="*/ 295 h 1476"/>
                    <a:gd name="T20" fmla="*/ 65 w 437"/>
                    <a:gd name="T21" fmla="*/ 394 h 1476"/>
                    <a:gd name="T22" fmla="*/ 437 w 437"/>
                    <a:gd name="T23" fmla="*/ 394 h 1476"/>
                    <a:gd name="T24" fmla="*/ 0 w 437"/>
                    <a:gd name="T25" fmla="*/ 492 h 1476"/>
                    <a:gd name="T26" fmla="*/ 339 w 437"/>
                    <a:gd name="T27" fmla="*/ 492 h 1476"/>
                    <a:gd name="T28" fmla="*/ 0 w 437"/>
                    <a:gd name="T29" fmla="*/ 492 h 1476"/>
                    <a:gd name="T30" fmla="*/ 65 w 437"/>
                    <a:gd name="T31" fmla="*/ 590 h 1476"/>
                    <a:gd name="T32" fmla="*/ 437 w 437"/>
                    <a:gd name="T33" fmla="*/ 590 h 1476"/>
                    <a:gd name="T34" fmla="*/ 0 w 437"/>
                    <a:gd name="T35" fmla="*/ 689 h 1476"/>
                    <a:gd name="T36" fmla="*/ 339 w 437"/>
                    <a:gd name="T37" fmla="*/ 689 h 1476"/>
                    <a:gd name="T38" fmla="*/ 0 w 437"/>
                    <a:gd name="T39" fmla="*/ 689 h 1476"/>
                    <a:gd name="T40" fmla="*/ 65 w 437"/>
                    <a:gd name="T41" fmla="*/ 787 h 1476"/>
                    <a:gd name="T42" fmla="*/ 437 w 437"/>
                    <a:gd name="T43" fmla="*/ 787 h 1476"/>
                    <a:gd name="T44" fmla="*/ 0 w 437"/>
                    <a:gd name="T45" fmla="*/ 886 h 1476"/>
                    <a:gd name="T46" fmla="*/ 339 w 437"/>
                    <a:gd name="T47" fmla="*/ 886 h 1476"/>
                    <a:gd name="T48" fmla="*/ 0 w 437"/>
                    <a:gd name="T49" fmla="*/ 886 h 1476"/>
                    <a:gd name="T50" fmla="*/ 65 w 437"/>
                    <a:gd name="T51" fmla="*/ 984 h 1476"/>
                    <a:gd name="T52" fmla="*/ 437 w 437"/>
                    <a:gd name="T53" fmla="*/ 984 h 1476"/>
                    <a:gd name="T54" fmla="*/ 0 w 437"/>
                    <a:gd name="T55" fmla="*/ 1082 h 1476"/>
                    <a:gd name="T56" fmla="*/ 339 w 437"/>
                    <a:gd name="T57" fmla="*/ 1082 h 1476"/>
                    <a:gd name="T58" fmla="*/ 0 w 437"/>
                    <a:gd name="T59" fmla="*/ 1082 h 1476"/>
                    <a:gd name="T60" fmla="*/ 65 w 437"/>
                    <a:gd name="T61" fmla="*/ 1181 h 1476"/>
                    <a:gd name="T62" fmla="*/ 437 w 437"/>
                    <a:gd name="T63" fmla="*/ 1181 h 1476"/>
                    <a:gd name="T64" fmla="*/ 0 w 437"/>
                    <a:gd name="T65" fmla="*/ 1279 h 1476"/>
                    <a:gd name="T66" fmla="*/ 339 w 437"/>
                    <a:gd name="T67" fmla="*/ 1279 h 1476"/>
                    <a:gd name="T68" fmla="*/ 0 w 437"/>
                    <a:gd name="T69" fmla="*/ 1279 h 1476"/>
                    <a:gd name="T70" fmla="*/ 65 w 437"/>
                    <a:gd name="T71" fmla="*/ 1377 h 1476"/>
                    <a:gd name="T72" fmla="*/ 437 w 437"/>
                    <a:gd name="T73" fmla="*/ 1377 h 1476"/>
                    <a:gd name="T74" fmla="*/ 0 w 437"/>
                    <a:gd name="T75" fmla="*/ 1476 h 1476"/>
                    <a:gd name="T76" fmla="*/ 339 w 437"/>
                    <a:gd name="T77" fmla="*/ 1476 h 1476"/>
                    <a:gd name="T78" fmla="*/ 0 w 437"/>
                    <a:gd name="T79" fmla="*/ 1476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7" h="1476">
                      <a:moveTo>
                        <a:pt x="0" y="0"/>
                      </a:moveTo>
                      <a:lnTo>
                        <a:pt x="65" y="0"/>
                      </a:lnTo>
                      <a:lnTo>
                        <a:pt x="339" y="0"/>
                      </a:lnTo>
                      <a:lnTo>
                        <a:pt x="437" y="0"/>
                      </a:lnTo>
                      <a:lnTo>
                        <a:pt x="0" y="0"/>
                      </a:lnTo>
                      <a:lnTo>
                        <a:pt x="0" y="99"/>
                      </a:lnTo>
                      <a:lnTo>
                        <a:pt x="65" y="99"/>
                      </a:lnTo>
                      <a:lnTo>
                        <a:pt x="339" y="99"/>
                      </a:lnTo>
                      <a:lnTo>
                        <a:pt x="437" y="99"/>
                      </a:lnTo>
                      <a:lnTo>
                        <a:pt x="0" y="99"/>
                      </a:lnTo>
                      <a:lnTo>
                        <a:pt x="0" y="197"/>
                      </a:lnTo>
                      <a:lnTo>
                        <a:pt x="65" y="197"/>
                      </a:lnTo>
                      <a:lnTo>
                        <a:pt x="339" y="197"/>
                      </a:lnTo>
                      <a:lnTo>
                        <a:pt x="437" y="197"/>
                      </a:lnTo>
                      <a:lnTo>
                        <a:pt x="0" y="197"/>
                      </a:lnTo>
                      <a:lnTo>
                        <a:pt x="0" y="295"/>
                      </a:lnTo>
                      <a:lnTo>
                        <a:pt x="65" y="295"/>
                      </a:lnTo>
                      <a:lnTo>
                        <a:pt x="339" y="295"/>
                      </a:lnTo>
                      <a:lnTo>
                        <a:pt x="437" y="295"/>
                      </a:lnTo>
                      <a:lnTo>
                        <a:pt x="0" y="295"/>
                      </a:lnTo>
                      <a:lnTo>
                        <a:pt x="0" y="394"/>
                      </a:lnTo>
                      <a:lnTo>
                        <a:pt x="65" y="394"/>
                      </a:lnTo>
                      <a:lnTo>
                        <a:pt x="339" y="394"/>
                      </a:lnTo>
                      <a:lnTo>
                        <a:pt x="437" y="394"/>
                      </a:lnTo>
                      <a:lnTo>
                        <a:pt x="0" y="394"/>
                      </a:lnTo>
                      <a:lnTo>
                        <a:pt x="0" y="492"/>
                      </a:lnTo>
                      <a:lnTo>
                        <a:pt x="65" y="492"/>
                      </a:lnTo>
                      <a:lnTo>
                        <a:pt x="339" y="492"/>
                      </a:lnTo>
                      <a:lnTo>
                        <a:pt x="437" y="492"/>
                      </a:lnTo>
                      <a:lnTo>
                        <a:pt x="0" y="492"/>
                      </a:lnTo>
                      <a:lnTo>
                        <a:pt x="0" y="590"/>
                      </a:lnTo>
                      <a:lnTo>
                        <a:pt x="65" y="590"/>
                      </a:lnTo>
                      <a:lnTo>
                        <a:pt x="339" y="590"/>
                      </a:lnTo>
                      <a:lnTo>
                        <a:pt x="437" y="590"/>
                      </a:lnTo>
                      <a:lnTo>
                        <a:pt x="0" y="590"/>
                      </a:lnTo>
                      <a:lnTo>
                        <a:pt x="0" y="689"/>
                      </a:lnTo>
                      <a:lnTo>
                        <a:pt x="65" y="689"/>
                      </a:lnTo>
                      <a:lnTo>
                        <a:pt x="339" y="689"/>
                      </a:lnTo>
                      <a:lnTo>
                        <a:pt x="437" y="689"/>
                      </a:lnTo>
                      <a:lnTo>
                        <a:pt x="0" y="689"/>
                      </a:lnTo>
                      <a:lnTo>
                        <a:pt x="0" y="787"/>
                      </a:lnTo>
                      <a:lnTo>
                        <a:pt x="65" y="787"/>
                      </a:lnTo>
                      <a:lnTo>
                        <a:pt x="339" y="787"/>
                      </a:lnTo>
                      <a:lnTo>
                        <a:pt x="437" y="787"/>
                      </a:lnTo>
                      <a:lnTo>
                        <a:pt x="0" y="787"/>
                      </a:lnTo>
                      <a:lnTo>
                        <a:pt x="0" y="886"/>
                      </a:lnTo>
                      <a:lnTo>
                        <a:pt x="65" y="886"/>
                      </a:lnTo>
                      <a:lnTo>
                        <a:pt x="339" y="886"/>
                      </a:lnTo>
                      <a:lnTo>
                        <a:pt x="437" y="886"/>
                      </a:lnTo>
                      <a:lnTo>
                        <a:pt x="0" y="886"/>
                      </a:lnTo>
                      <a:lnTo>
                        <a:pt x="0" y="984"/>
                      </a:lnTo>
                      <a:lnTo>
                        <a:pt x="65" y="984"/>
                      </a:lnTo>
                      <a:lnTo>
                        <a:pt x="339" y="984"/>
                      </a:lnTo>
                      <a:lnTo>
                        <a:pt x="437" y="984"/>
                      </a:lnTo>
                      <a:lnTo>
                        <a:pt x="0" y="984"/>
                      </a:lnTo>
                      <a:lnTo>
                        <a:pt x="0" y="1082"/>
                      </a:lnTo>
                      <a:lnTo>
                        <a:pt x="65" y="1082"/>
                      </a:lnTo>
                      <a:lnTo>
                        <a:pt x="339" y="1082"/>
                      </a:lnTo>
                      <a:lnTo>
                        <a:pt x="437" y="1082"/>
                      </a:lnTo>
                      <a:lnTo>
                        <a:pt x="0" y="1082"/>
                      </a:lnTo>
                      <a:lnTo>
                        <a:pt x="0" y="1181"/>
                      </a:lnTo>
                      <a:lnTo>
                        <a:pt x="65" y="1181"/>
                      </a:lnTo>
                      <a:lnTo>
                        <a:pt x="339" y="1181"/>
                      </a:lnTo>
                      <a:lnTo>
                        <a:pt x="437" y="1181"/>
                      </a:lnTo>
                      <a:lnTo>
                        <a:pt x="0" y="1181"/>
                      </a:lnTo>
                      <a:lnTo>
                        <a:pt x="0" y="1279"/>
                      </a:lnTo>
                      <a:lnTo>
                        <a:pt x="65" y="1279"/>
                      </a:lnTo>
                      <a:lnTo>
                        <a:pt x="339" y="1279"/>
                      </a:lnTo>
                      <a:lnTo>
                        <a:pt x="437" y="1279"/>
                      </a:lnTo>
                      <a:lnTo>
                        <a:pt x="0" y="1279"/>
                      </a:lnTo>
                      <a:lnTo>
                        <a:pt x="0" y="1377"/>
                      </a:lnTo>
                      <a:lnTo>
                        <a:pt x="65" y="1377"/>
                      </a:lnTo>
                      <a:lnTo>
                        <a:pt x="339" y="1377"/>
                      </a:lnTo>
                      <a:lnTo>
                        <a:pt x="437" y="1377"/>
                      </a:lnTo>
                      <a:lnTo>
                        <a:pt x="0" y="1377"/>
                      </a:lnTo>
                      <a:lnTo>
                        <a:pt x="0" y="1476"/>
                      </a:lnTo>
                      <a:lnTo>
                        <a:pt x="65" y="1476"/>
                      </a:lnTo>
                      <a:lnTo>
                        <a:pt x="339" y="1476"/>
                      </a:lnTo>
                      <a:lnTo>
                        <a:pt x="437" y="1476"/>
                      </a:lnTo>
                      <a:lnTo>
                        <a:pt x="0" y="1476"/>
                      </a:lnTo>
                    </a:path>
                  </a:pathLst>
                </a:custGeom>
                <a:solidFill>
                  <a:srgbClr val="FFFFFF"/>
                </a:solidFill>
                <a:ln w="12700"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104" name="Freeform 352"/>
                <p:cNvSpPr>
                  <a:spLocks/>
                </p:cNvSpPr>
                <p:nvPr/>
              </p:nvSpPr>
              <p:spPr bwMode="auto">
                <a:xfrm>
                  <a:off x="2398" y="9621"/>
                  <a:ext cx="1716" cy="175"/>
                </a:xfrm>
                <a:custGeom>
                  <a:avLst/>
                  <a:gdLst>
                    <a:gd name="T0" fmla="*/ 0 w 1716"/>
                    <a:gd name="T1" fmla="*/ 33 h 175"/>
                    <a:gd name="T2" fmla="*/ 0 w 1716"/>
                    <a:gd name="T3" fmla="*/ 175 h 175"/>
                    <a:gd name="T4" fmla="*/ 55 w 1716"/>
                    <a:gd name="T5" fmla="*/ 0 h 175"/>
                    <a:gd name="T6" fmla="*/ 55 w 1716"/>
                    <a:gd name="T7" fmla="*/ 143 h 175"/>
                    <a:gd name="T8" fmla="*/ 55 w 1716"/>
                    <a:gd name="T9" fmla="*/ 0 h 175"/>
                    <a:gd name="T10" fmla="*/ 143 w 1716"/>
                    <a:gd name="T11" fmla="*/ 33 h 175"/>
                    <a:gd name="T12" fmla="*/ 143 w 1716"/>
                    <a:gd name="T13" fmla="*/ 175 h 175"/>
                    <a:gd name="T14" fmla="*/ 219 w 1716"/>
                    <a:gd name="T15" fmla="*/ 0 h 175"/>
                    <a:gd name="T16" fmla="*/ 219 w 1716"/>
                    <a:gd name="T17" fmla="*/ 143 h 175"/>
                    <a:gd name="T18" fmla="*/ 219 w 1716"/>
                    <a:gd name="T19" fmla="*/ 0 h 175"/>
                    <a:gd name="T20" fmla="*/ 296 w 1716"/>
                    <a:gd name="T21" fmla="*/ 33 h 175"/>
                    <a:gd name="T22" fmla="*/ 296 w 1716"/>
                    <a:gd name="T23" fmla="*/ 175 h 175"/>
                    <a:gd name="T24" fmla="*/ 383 w 1716"/>
                    <a:gd name="T25" fmla="*/ 0 h 175"/>
                    <a:gd name="T26" fmla="*/ 383 w 1716"/>
                    <a:gd name="T27" fmla="*/ 143 h 175"/>
                    <a:gd name="T28" fmla="*/ 383 w 1716"/>
                    <a:gd name="T29" fmla="*/ 0 h 175"/>
                    <a:gd name="T30" fmla="*/ 459 w 1716"/>
                    <a:gd name="T31" fmla="*/ 33 h 175"/>
                    <a:gd name="T32" fmla="*/ 459 w 1716"/>
                    <a:gd name="T33" fmla="*/ 175 h 175"/>
                    <a:gd name="T34" fmla="*/ 536 w 1716"/>
                    <a:gd name="T35" fmla="*/ 0 h 175"/>
                    <a:gd name="T36" fmla="*/ 536 w 1716"/>
                    <a:gd name="T37" fmla="*/ 143 h 175"/>
                    <a:gd name="T38" fmla="*/ 536 w 1716"/>
                    <a:gd name="T39" fmla="*/ 0 h 175"/>
                    <a:gd name="T40" fmla="*/ 623 w 1716"/>
                    <a:gd name="T41" fmla="*/ 33 h 175"/>
                    <a:gd name="T42" fmla="*/ 623 w 1716"/>
                    <a:gd name="T43" fmla="*/ 175 h 175"/>
                    <a:gd name="T44" fmla="*/ 700 w 1716"/>
                    <a:gd name="T45" fmla="*/ 0 h 175"/>
                    <a:gd name="T46" fmla="*/ 700 w 1716"/>
                    <a:gd name="T47" fmla="*/ 143 h 175"/>
                    <a:gd name="T48" fmla="*/ 700 w 1716"/>
                    <a:gd name="T49" fmla="*/ 0 h 175"/>
                    <a:gd name="T50" fmla="*/ 776 w 1716"/>
                    <a:gd name="T51" fmla="*/ 33 h 175"/>
                    <a:gd name="T52" fmla="*/ 776 w 1716"/>
                    <a:gd name="T53" fmla="*/ 175 h 175"/>
                    <a:gd name="T54" fmla="*/ 853 w 1716"/>
                    <a:gd name="T55" fmla="*/ 0 h 175"/>
                    <a:gd name="T56" fmla="*/ 853 w 1716"/>
                    <a:gd name="T57" fmla="*/ 143 h 175"/>
                    <a:gd name="T58" fmla="*/ 853 w 1716"/>
                    <a:gd name="T59" fmla="*/ 0 h 175"/>
                    <a:gd name="T60" fmla="*/ 940 w 1716"/>
                    <a:gd name="T61" fmla="*/ 33 h 175"/>
                    <a:gd name="T62" fmla="*/ 940 w 1716"/>
                    <a:gd name="T63" fmla="*/ 175 h 175"/>
                    <a:gd name="T64" fmla="*/ 1006 w 1716"/>
                    <a:gd name="T65" fmla="*/ 0 h 175"/>
                    <a:gd name="T66" fmla="*/ 1006 w 1716"/>
                    <a:gd name="T67" fmla="*/ 143 h 175"/>
                    <a:gd name="T68" fmla="*/ 1006 w 1716"/>
                    <a:gd name="T69" fmla="*/ 0 h 175"/>
                    <a:gd name="T70" fmla="*/ 1082 w 1716"/>
                    <a:gd name="T71" fmla="*/ 33 h 175"/>
                    <a:gd name="T72" fmla="*/ 1082 w 1716"/>
                    <a:gd name="T73" fmla="*/ 175 h 175"/>
                    <a:gd name="T74" fmla="*/ 1159 w 1716"/>
                    <a:gd name="T75" fmla="*/ 0 h 175"/>
                    <a:gd name="T76" fmla="*/ 1159 w 1716"/>
                    <a:gd name="T77" fmla="*/ 143 h 175"/>
                    <a:gd name="T78" fmla="*/ 1159 w 1716"/>
                    <a:gd name="T79" fmla="*/ 0 h 175"/>
                    <a:gd name="T80" fmla="*/ 1246 w 1716"/>
                    <a:gd name="T81" fmla="*/ 33 h 175"/>
                    <a:gd name="T82" fmla="*/ 1246 w 1716"/>
                    <a:gd name="T83" fmla="*/ 175 h 175"/>
                    <a:gd name="T84" fmla="*/ 1323 w 1716"/>
                    <a:gd name="T85" fmla="*/ 0 h 175"/>
                    <a:gd name="T86" fmla="*/ 1323 w 1716"/>
                    <a:gd name="T87" fmla="*/ 143 h 175"/>
                    <a:gd name="T88" fmla="*/ 1323 w 1716"/>
                    <a:gd name="T89" fmla="*/ 0 h 175"/>
                    <a:gd name="T90" fmla="*/ 1399 w 1716"/>
                    <a:gd name="T91" fmla="*/ 33 h 175"/>
                    <a:gd name="T92" fmla="*/ 1399 w 1716"/>
                    <a:gd name="T93" fmla="*/ 175 h 175"/>
                    <a:gd name="T94" fmla="*/ 1476 w 1716"/>
                    <a:gd name="T95" fmla="*/ 0 h 175"/>
                    <a:gd name="T96" fmla="*/ 1476 w 1716"/>
                    <a:gd name="T97" fmla="*/ 143 h 175"/>
                    <a:gd name="T98" fmla="*/ 1476 w 1716"/>
                    <a:gd name="T99" fmla="*/ 0 h 175"/>
                    <a:gd name="T100" fmla="*/ 1563 w 1716"/>
                    <a:gd name="T101" fmla="*/ 33 h 175"/>
                    <a:gd name="T102" fmla="*/ 1563 w 1716"/>
                    <a:gd name="T103" fmla="*/ 175 h 175"/>
                    <a:gd name="T104" fmla="*/ 1640 w 1716"/>
                    <a:gd name="T105" fmla="*/ 0 h 175"/>
                    <a:gd name="T106" fmla="*/ 1640 w 1716"/>
                    <a:gd name="T107" fmla="*/ 143 h 175"/>
                    <a:gd name="T108" fmla="*/ 1640 w 1716"/>
                    <a:gd name="T109" fmla="*/ 0 h 175"/>
                    <a:gd name="T110" fmla="*/ 1716 w 1716"/>
                    <a:gd name="T111" fmla="*/ 33 h 175"/>
                    <a:gd name="T112" fmla="*/ 1716 w 1716"/>
                    <a:gd name="T113"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16" h="175">
                      <a:moveTo>
                        <a:pt x="0" y="0"/>
                      </a:moveTo>
                      <a:lnTo>
                        <a:pt x="0" y="33"/>
                      </a:lnTo>
                      <a:lnTo>
                        <a:pt x="0" y="143"/>
                      </a:lnTo>
                      <a:lnTo>
                        <a:pt x="0" y="175"/>
                      </a:lnTo>
                      <a:lnTo>
                        <a:pt x="0" y="0"/>
                      </a:lnTo>
                      <a:lnTo>
                        <a:pt x="55" y="0"/>
                      </a:lnTo>
                      <a:lnTo>
                        <a:pt x="55" y="33"/>
                      </a:lnTo>
                      <a:lnTo>
                        <a:pt x="55" y="143"/>
                      </a:lnTo>
                      <a:lnTo>
                        <a:pt x="55" y="175"/>
                      </a:lnTo>
                      <a:lnTo>
                        <a:pt x="55" y="0"/>
                      </a:lnTo>
                      <a:lnTo>
                        <a:pt x="143" y="0"/>
                      </a:lnTo>
                      <a:lnTo>
                        <a:pt x="143" y="33"/>
                      </a:lnTo>
                      <a:lnTo>
                        <a:pt x="143" y="143"/>
                      </a:lnTo>
                      <a:lnTo>
                        <a:pt x="143" y="175"/>
                      </a:lnTo>
                      <a:lnTo>
                        <a:pt x="143" y="0"/>
                      </a:lnTo>
                      <a:lnTo>
                        <a:pt x="219" y="0"/>
                      </a:lnTo>
                      <a:lnTo>
                        <a:pt x="219" y="33"/>
                      </a:lnTo>
                      <a:lnTo>
                        <a:pt x="219" y="143"/>
                      </a:lnTo>
                      <a:lnTo>
                        <a:pt x="219" y="175"/>
                      </a:lnTo>
                      <a:lnTo>
                        <a:pt x="219" y="0"/>
                      </a:lnTo>
                      <a:lnTo>
                        <a:pt x="296" y="0"/>
                      </a:lnTo>
                      <a:lnTo>
                        <a:pt x="296" y="33"/>
                      </a:lnTo>
                      <a:lnTo>
                        <a:pt x="296" y="143"/>
                      </a:lnTo>
                      <a:lnTo>
                        <a:pt x="296" y="175"/>
                      </a:lnTo>
                      <a:lnTo>
                        <a:pt x="296" y="0"/>
                      </a:lnTo>
                      <a:lnTo>
                        <a:pt x="383" y="0"/>
                      </a:lnTo>
                      <a:lnTo>
                        <a:pt x="383" y="33"/>
                      </a:lnTo>
                      <a:lnTo>
                        <a:pt x="383" y="143"/>
                      </a:lnTo>
                      <a:lnTo>
                        <a:pt x="383" y="175"/>
                      </a:lnTo>
                      <a:lnTo>
                        <a:pt x="383" y="0"/>
                      </a:lnTo>
                      <a:lnTo>
                        <a:pt x="459" y="0"/>
                      </a:lnTo>
                      <a:lnTo>
                        <a:pt x="459" y="33"/>
                      </a:lnTo>
                      <a:lnTo>
                        <a:pt x="459" y="143"/>
                      </a:lnTo>
                      <a:lnTo>
                        <a:pt x="459" y="175"/>
                      </a:lnTo>
                      <a:lnTo>
                        <a:pt x="459" y="0"/>
                      </a:lnTo>
                      <a:lnTo>
                        <a:pt x="536" y="0"/>
                      </a:lnTo>
                      <a:lnTo>
                        <a:pt x="536" y="33"/>
                      </a:lnTo>
                      <a:lnTo>
                        <a:pt x="536" y="143"/>
                      </a:lnTo>
                      <a:lnTo>
                        <a:pt x="536" y="175"/>
                      </a:lnTo>
                      <a:lnTo>
                        <a:pt x="536" y="0"/>
                      </a:lnTo>
                      <a:lnTo>
                        <a:pt x="623" y="0"/>
                      </a:lnTo>
                      <a:lnTo>
                        <a:pt x="623" y="33"/>
                      </a:lnTo>
                      <a:lnTo>
                        <a:pt x="623" y="143"/>
                      </a:lnTo>
                      <a:lnTo>
                        <a:pt x="623" y="175"/>
                      </a:lnTo>
                      <a:lnTo>
                        <a:pt x="623" y="0"/>
                      </a:lnTo>
                      <a:lnTo>
                        <a:pt x="700" y="0"/>
                      </a:lnTo>
                      <a:lnTo>
                        <a:pt x="700" y="33"/>
                      </a:lnTo>
                      <a:lnTo>
                        <a:pt x="700" y="143"/>
                      </a:lnTo>
                      <a:lnTo>
                        <a:pt x="700" y="175"/>
                      </a:lnTo>
                      <a:lnTo>
                        <a:pt x="700" y="0"/>
                      </a:lnTo>
                      <a:lnTo>
                        <a:pt x="776" y="0"/>
                      </a:lnTo>
                      <a:lnTo>
                        <a:pt x="776" y="33"/>
                      </a:lnTo>
                      <a:lnTo>
                        <a:pt x="776" y="143"/>
                      </a:lnTo>
                      <a:lnTo>
                        <a:pt x="776" y="175"/>
                      </a:lnTo>
                      <a:lnTo>
                        <a:pt x="776" y="0"/>
                      </a:lnTo>
                      <a:lnTo>
                        <a:pt x="853" y="0"/>
                      </a:lnTo>
                      <a:lnTo>
                        <a:pt x="853" y="33"/>
                      </a:lnTo>
                      <a:lnTo>
                        <a:pt x="853" y="143"/>
                      </a:lnTo>
                      <a:lnTo>
                        <a:pt x="853" y="175"/>
                      </a:lnTo>
                      <a:lnTo>
                        <a:pt x="853" y="0"/>
                      </a:lnTo>
                      <a:lnTo>
                        <a:pt x="940" y="0"/>
                      </a:lnTo>
                      <a:lnTo>
                        <a:pt x="940" y="33"/>
                      </a:lnTo>
                      <a:lnTo>
                        <a:pt x="940" y="143"/>
                      </a:lnTo>
                      <a:lnTo>
                        <a:pt x="940" y="175"/>
                      </a:lnTo>
                      <a:lnTo>
                        <a:pt x="940" y="0"/>
                      </a:lnTo>
                      <a:lnTo>
                        <a:pt x="1006" y="0"/>
                      </a:lnTo>
                      <a:lnTo>
                        <a:pt x="1006" y="33"/>
                      </a:lnTo>
                      <a:lnTo>
                        <a:pt x="1006" y="143"/>
                      </a:lnTo>
                      <a:lnTo>
                        <a:pt x="1006" y="175"/>
                      </a:lnTo>
                      <a:lnTo>
                        <a:pt x="1006" y="0"/>
                      </a:lnTo>
                      <a:lnTo>
                        <a:pt x="1082" y="0"/>
                      </a:lnTo>
                      <a:lnTo>
                        <a:pt x="1082" y="33"/>
                      </a:lnTo>
                      <a:lnTo>
                        <a:pt x="1082" y="143"/>
                      </a:lnTo>
                      <a:lnTo>
                        <a:pt x="1082" y="175"/>
                      </a:lnTo>
                      <a:lnTo>
                        <a:pt x="1082" y="0"/>
                      </a:lnTo>
                      <a:lnTo>
                        <a:pt x="1159" y="0"/>
                      </a:lnTo>
                      <a:lnTo>
                        <a:pt x="1159" y="33"/>
                      </a:lnTo>
                      <a:lnTo>
                        <a:pt x="1159" y="143"/>
                      </a:lnTo>
                      <a:lnTo>
                        <a:pt x="1159" y="175"/>
                      </a:lnTo>
                      <a:lnTo>
                        <a:pt x="1159" y="0"/>
                      </a:lnTo>
                      <a:lnTo>
                        <a:pt x="1246" y="0"/>
                      </a:lnTo>
                      <a:lnTo>
                        <a:pt x="1246" y="33"/>
                      </a:lnTo>
                      <a:lnTo>
                        <a:pt x="1246" y="143"/>
                      </a:lnTo>
                      <a:lnTo>
                        <a:pt x="1246" y="175"/>
                      </a:lnTo>
                      <a:lnTo>
                        <a:pt x="1246" y="0"/>
                      </a:lnTo>
                      <a:lnTo>
                        <a:pt x="1323" y="0"/>
                      </a:lnTo>
                      <a:lnTo>
                        <a:pt x="1323" y="33"/>
                      </a:lnTo>
                      <a:lnTo>
                        <a:pt x="1323" y="143"/>
                      </a:lnTo>
                      <a:lnTo>
                        <a:pt x="1323" y="175"/>
                      </a:lnTo>
                      <a:lnTo>
                        <a:pt x="1323" y="0"/>
                      </a:lnTo>
                      <a:lnTo>
                        <a:pt x="1399" y="0"/>
                      </a:lnTo>
                      <a:lnTo>
                        <a:pt x="1399" y="33"/>
                      </a:lnTo>
                      <a:lnTo>
                        <a:pt x="1399" y="143"/>
                      </a:lnTo>
                      <a:lnTo>
                        <a:pt x="1399" y="175"/>
                      </a:lnTo>
                      <a:lnTo>
                        <a:pt x="1399" y="0"/>
                      </a:lnTo>
                      <a:lnTo>
                        <a:pt x="1476" y="0"/>
                      </a:lnTo>
                      <a:lnTo>
                        <a:pt x="1476" y="33"/>
                      </a:lnTo>
                      <a:lnTo>
                        <a:pt x="1476" y="143"/>
                      </a:lnTo>
                      <a:lnTo>
                        <a:pt x="1476" y="175"/>
                      </a:lnTo>
                      <a:lnTo>
                        <a:pt x="1476" y="0"/>
                      </a:lnTo>
                      <a:lnTo>
                        <a:pt x="1563" y="0"/>
                      </a:lnTo>
                      <a:lnTo>
                        <a:pt x="1563" y="33"/>
                      </a:lnTo>
                      <a:lnTo>
                        <a:pt x="1563" y="143"/>
                      </a:lnTo>
                      <a:lnTo>
                        <a:pt x="1563" y="175"/>
                      </a:lnTo>
                      <a:lnTo>
                        <a:pt x="1563" y="0"/>
                      </a:lnTo>
                      <a:lnTo>
                        <a:pt x="1640" y="0"/>
                      </a:lnTo>
                      <a:lnTo>
                        <a:pt x="1640" y="33"/>
                      </a:lnTo>
                      <a:lnTo>
                        <a:pt x="1640" y="143"/>
                      </a:lnTo>
                      <a:lnTo>
                        <a:pt x="1640" y="175"/>
                      </a:lnTo>
                      <a:lnTo>
                        <a:pt x="1640" y="0"/>
                      </a:lnTo>
                      <a:lnTo>
                        <a:pt x="1716" y="0"/>
                      </a:lnTo>
                      <a:lnTo>
                        <a:pt x="1716" y="33"/>
                      </a:lnTo>
                      <a:lnTo>
                        <a:pt x="1716" y="143"/>
                      </a:lnTo>
                      <a:lnTo>
                        <a:pt x="1716" y="175"/>
                      </a:lnTo>
                      <a:lnTo>
                        <a:pt x="1716" y="0"/>
                      </a:lnTo>
                    </a:path>
                  </a:pathLst>
                </a:custGeom>
                <a:solidFill>
                  <a:srgbClr val="CCFFCC"/>
                </a:solidFill>
                <a:ln w="19050" cmpd="sng">
                  <a:solidFill>
                    <a:schemeClr val="accent2"/>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105" name="Rectangle 353"/>
                <p:cNvSpPr>
                  <a:spLocks noChangeArrowheads="1"/>
                </p:cNvSpPr>
                <p:nvPr/>
              </p:nvSpPr>
              <p:spPr bwMode="auto">
                <a:xfrm>
                  <a:off x="2344" y="7862"/>
                  <a:ext cx="437" cy="1639"/>
                </a:xfrm>
                <a:prstGeom prst="rect">
                  <a:avLst/>
                </a:prstGeom>
                <a:solidFill>
                  <a:srgbClr val="00CC99"/>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106" name="Rectangle 354"/>
                <p:cNvSpPr>
                  <a:spLocks noChangeArrowheads="1"/>
                </p:cNvSpPr>
                <p:nvPr/>
              </p:nvSpPr>
              <p:spPr bwMode="auto">
                <a:xfrm>
                  <a:off x="2901" y="7862"/>
                  <a:ext cx="66" cy="656"/>
                </a:xfrm>
                <a:prstGeom prst="rect">
                  <a:avLst/>
                </a:prstGeom>
                <a:solidFill>
                  <a:srgbClr val="FF7C80"/>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107" name="Rectangle 355"/>
                <p:cNvSpPr>
                  <a:spLocks noChangeArrowheads="1"/>
                </p:cNvSpPr>
                <p:nvPr/>
              </p:nvSpPr>
              <p:spPr bwMode="auto">
                <a:xfrm>
                  <a:off x="2890" y="8671"/>
                  <a:ext cx="99" cy="76"/>
                </a:xfrm>
                <a:prstGeom prst="rect">
                  <a:avLst/>
                </a:prstGeom>
                <a:solidFill>
                  <a:srgbClr val="FF7C80"/>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108" name="Rectangle 356"/>
                <p:cNvSpPr>
                  <a:spLocks noChangeArrowheads="1"/>
                </p:cNvSpPr>
                <p:nvPr/>
              </p:nvSpPr>
              <p:spPr bwMode="auto">
                <a:xfrm>
                  <a:off x="3065" y="7862"/>
                  <a:ext cx="339" cy="382"/>
                </a:xfrm>
                <a:prstGeom prst="rect">
                  <a:avLst/>
                </a:prstGeom>
                <a:solidFill>
                  <a:srgbClr val="E1F2F3"/>
                </a:solid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109" name="Rectangle 357" descr="Букет"/>
                <p:cNvSpPr>
                  <a:spLocks noChangeArrowheads="1"/>
                </p:cNvSpPr>
                <p:nvPr/>
              </p:nvSpPr>
              <p:spPr bwMode="auto">
                <a:xfrm>
                  <a:off x="3513" y="7862"/>
                  <a:ext cx="634" cy="382"/>
                </a:xfrm>
                <a:prstGeom prst="rect">
                  <a:avLst/>
                </a:prstGeom>
                <a:blipFill dpi="0" rotWithShape="1">
                  <a:blip r:embed="rId3"/>
                  <a:srcRect/>
                  <a:tile tx="0" ty="0" sx="100000" sy="100000" flip="none" algn="tl"/>
                </a:blip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7110" name="Rectangle 358" descr="Пергамент"/>
                <p:cNvSpPr>
                  <a:spLocks noChangeArrowheads="1"/>
                </p:cNvSpPr>
                <p:nvPr/>
              </p:nvSpPr>
              <p:spPr bwMode="auto">
                <a:xfrm>
                  <a:off x="3994" y="8343"/>
                  <a:ext cx="175" cy="426"/>
                </a:xfrm>
                <a:prstGeom prst="rect">
                  <a:avLst/>
                </a:prstGeom>
                <a:blipFill dpi="0" rotWithShape="1">
                  <a:blip r:embed="rId4"/>
                  <a:srcRect/>
                  <a:tile tx="0" ty="0" sx="100000" sy="100000" flip="none" algn="tl"/>
                </a:blipFill>
                <a:ln w="127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nvGrpSpPr>
              <p:cNvPr id="1227111" name="Group 359"/>
              <p:cNvGrpSpPr>
                <a:grpSpLocks/>
              </p:cNvGrpSpPr>
              <p:nvPr/>
            </p:nvGrpSpPr>
            <p:grpSpPr bwMode="auto">
              <a:xfrm>
                <a:off x="1392" y="1562"/>
                <a:ext cx="223" cy="224"/>
                <a:chOff x="274" y="432"/>
                <a:chExt cx="223" cy="224"/>
              </a:xfrm>
            </p:grpSpPr>
            <p:sp>
              <p:nvSpPr>
                <p:cNvPr id="1227112" name="AutoShape 360"/>
                <p:cNvSpPr>
                  <a:spLocks noChangeAspect="1" noChangeArrowheads="1" noTextEdit="1"/>
                </p:cNvSpPr>
                <p:nvPr/>
              </p:nvSpPr>
              <p:spPr bwMode="auto">
                <a:xfrm>
                  <a:off x="274" y="432"/>
                  <a:ext cx="223"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113" name="Freeform 361"/>
                <p:cNvSpPr>
                  <a:spLocks/>
                </p:cNvSpPr>
                <p:nvPr/>
              </p:nvSpPr>
              <p:spPr bwMode="auto">
                <a:xfrm>
                  <a:off x="280" y="438"/>
                  <a:ext cx="211" cy="212"/>
                </a:xfrm>
                <a:custGeom>
                  <a:avLst/>
                  <a:gdLst>
                    <a:gd name="T0" fmla="*/ 1052 w 1053"/>
                    <a:gd name="T1" fmla="*/ 502 h 1058"/>
                    <a:gd name="T2" fmla="*/ 1047 w 1053"/>
                    <a:gd name="T3" fmla="*/ 448 h 1058"/>
                    <a:gd name="T4" fmla="*/ 1037 w 1053"/>
                    <a:gd name="T5" fmla="*/ 397 h 1058"/>
                    <a:gd name="T6" fmla="*/ 1012 w 1053"/>
                    <a:gd name="T7" fmla="*/ 322 h 1058"/>
                    <a:gd name="T8" fmla="*/ 963 w 1053"/>
                    <a:gd name="T9" fmla="*/ 233 h 1058"/>
                    <a:gd name="T10" fmla="*/ 898 w 1053"/>
                    <a:gd name="T11" fmla="*/ 154 h 1058"/>
                    <a:gd name="T12" fmla="*/ 821 w 1053"/>
                    <a:gd name="T13" fmla="*/ 90 h 1058"/>
                    <a:gd name="T14" fmla="*/ 731 w 1053"/>
                    <a:gd name="T15" fmla="*/ 41 h 1058"/>
                    <a:gd name="T16" fmla="*/ 658 w 1053"/>
                    <a:gd name="T17" fmla="*/ 16 h 1058"/>
                    <a:gd name="T18" fmla="*/ 607 w 1053"/>
                    <a:gd name="T19" fmla="*/ 6 h 1058"/>
                    <a:gd name="T20" fmla="*/ 554 w 1053"/>
                    <a:gd name="T21" fmla="*/ 0 h 1058"/>
                    <a:gd name="T22" fmla="*/ 499 w 1053"/>
                    <a:gd name="T23" fmla="*/ 0 h 1058"/>
                    <a:gd name="T24" fmla="*/ 446 w 1053"/>
                    <a:gd name="T25" fmla="*/ 6 h 1058"/>
                    <a:gd name="T26" fmla="*/ 395 w 1053"/>
                    <a:gd name="T27" fmla="*/ 16 h 1058"/>
                    <a:gd name="T28" fmla="*/ 321 w 1053"/>
                    <a:gd name="T29" fmla="*/ 41 h 1058"/>
                    <a:gd name="T30" fmla="*/ 232 w 1053"/>
                    <a:gd name="T31" fmla="*/ 90 h 1058"/>
                    <a:gd name="T32" fmla="*/ 154 w 1053"/>
                    <a:gd name="T33" fmla="*/ 154 h 1058"/>
                    <a:gd name="T34" fmla="*/ 89 w 1053"/>
                    <a:gd name="T35" fmla="*/ 233 h 1058"/>
                    <a:gd name="T36" fmla="*/ 41 w 1053"/>
                    <a:gd name="T37" fmla="*/ 322 h 1058"/>
                    <a:gd name="T38" fmla="*/ 16 w 1053"/>
                    <a:gd name="T39" fmla="*/ 397 h 1058"/>
                    <a:gd name="T40" fmla="*/ 6 w 1053"/>
                    <a:gd name="T41" fmla="*/ 448 h 1058"/>
                    <a:gd name="T42" fmla="*/ 0 w 1053"/>
                    <a:gd name="T43" fmla="*/ 502 h 1058"/>
                    <a:gd name="T44" fmla="*/ 0 w 1053"/>
                    <a:gd name="T45" fmla="*/ 556 h 1058"/>
                    <a:gd name="T46" fmla="*/ 6 w 1053"/>
                    <a:gd name="T47" fmla="*/ 610 h 1058"/>
                    <a:gd name="T48" fmla="*/ 16 w 1053"/>
                    <a:gd name="T49" fmla="*/ 661 h 1058"/>
                    <a:gd name="T50" fmla="*/ 41 w 1053"/>
                    <a:gd name="T51" fmla="*/ 734 h 1058"/>
                    <a:gd name="T52" fmla="*/ 89 w 1053"/>
                    <a:gd name="T53" fmla="*/ 825 h 1058"/>
                    <a:gd name="T54" fmla="*/ 154 w 1053"/>
                    <a:gd name="T55" fmla="*/ 902 h 1058"/>
                    <a:gd name="T56" fmla="*/ 232 w 1053"/>
                    <a:gd name="T57" fmla="*/ 967 h 1058"/>
                    <a:gd name="T58" fmla="*/ 321 w 1053"/>
                    <a:gd name="T59" fmla="*/ 1017 h 1058"/>
                    <a:gd name="T60" fmla="*/ 395 w 1053"/>
                    <a:gd name="T61" fmla="*/ 1042 h 1058"/>
                    <a:gd name="T62" fmla="*/ 446 w 1053"/>
                    <a:gd name="T63" fmla="*/ 1052 h 1058"/>
                    <a:gd name="T64" fmla="*/ 499 w 1053"/>
                    <a:gd name="T65" fmla="*/ 1057 h 1058"/>
                    <a:gd name="T66" fmla="*/ 554 w 1053"/>
                    <a:gd name="T67" fmla="*/ 1057 h 1058"/>
                    <a:gd name="T68" fmla="*/ 607 w 1053"/>
                    <a:gd name="T69" fmla="*/ 1052 h 1058"/>
                    <a:gd name="T70" fmla="*/ 658 w 1053"/>
                    <a:gd name="T71" fmla="*/ 1042 h 1058"/>
                    <a:gd name="T72" fmla="*/ 731 w 1053"/>
                    <a:gd name="T73" fmla="*/ 1017 h 1058"/>
                    <a:gd name="T74" fmla="*/ 821 w 1053"/>
                    <a:gd name="T75" fmla="*/ 967 h 1058"/>
                    <a:gd name="T76" fmla="*/ 898 w 1053"/>
                    <a:gd name="T77" fmla="*/ 902 h 1058"/>
                    <a:gd name="T78" fmla="*/ 963 w 1053"/>
                    <a:gd name="T79" fmla="*/ 825 h 1058"/>
                    <a:gd name="T80" fmla="*/ 1012 w 1053"/>
                    <a:gd name="T81" fmla="*/ 734 h 1058"/>
                    <a:gd name="T82" fmla="*/ 1037 w 1053"/>
                    <a:gd name="T83" fmla="*/ 661 h 1058"/>
                    <a:gd name="T84" fmla="*/ 1047 w 1053"/>
                    <a:gd name="T85" fmla="*/ 610 h 1058"/>
                    <a:gd name="T86" fmla="*/ 1052 w 1053"/>
                    <a:gd name="T87" fmla="*/ 556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53" h="1058">
                      <a:moveTo>
                        <a:pt x="1053" y="529"/>
                      </a:moveTo>
                      <a:lnTo>
                        <a:pt x="1052" y="502"/>
                      </a:lnTo>
                      <a:lnTo>
                        <a:pt x="1051" y="474"/>
                      </a:lnTo>
                      <a:lnTo>
                        <a:pt x="1047" y="448"/>
                      </a:lnTo>
                      <a:lnTo>
                        <a:pt x="1042" y="422"/>
                      </a:lnTo>
                      <a:lnTo>
                        <a:pt x="1037" y="397"/>
                      </a:lnTo>
                      <a:lnTo>
                        <a:pt x="1029" y="371"/>
                      </a:lnTo>
                      <a:lnTo>
                        <a:pt x="1012" y="322"/>
                      </a:lnTo>
                      <a:lnTo>
                        <a:pt x="990" y="276"/>
                      </a:lnTo>
                      <a:lnTo>
                        <a:pt x="963" y="233"/>
                      </a:lnTo>
                      <a:lnTo>
                        <a:pt x="933" y="192"/>
                      </a:lnTo>
                      <a:lnTo>
                        <a:pt x="898" y="154"/>
                      </a:lnTo>
                      <a:lnTo>
                        <a:pt x="861" y="121"/>
                      </a:lnTo>
                      <a:lnTo>
                        <a:pt x="821" y="90"/>
                      </a:lnTo>
                      <a:lnTo>
                        <a:pt x="778" y="64"/>
                      </a:lnTo>
                      <a:lnTo>
                        <a:pt x="731" y="41"/>
                      </a:lnTo>
                      <a:lnTo>
                        <a:pt x="683" y="24"/>
                      </a:lnTo>
                      <a:lnTo>
                        <a:pt x="658" y="16"/>
                      </a:lnTo>
                      <a:lnTo>
                        <a:pt x="633" y="10"/>
                      </a:lnTo>
                      <a:lnTo>
                        <a:pt x="607" y="6"/>
                      </a:lnTo>
                      <a:lnTo>
                        <a:pt x="580" y="3"/>
                      </a:lnTo>
                      <a:lnTo>
                        <a:pt x="554" y="0"/>
                      </a:lnTo>
                      <a:lnTo>
                        <a:pt x="527" y="0"/>
                      </a:lnTo>
                      <a:lnTo>
                        <a:pt x="499" y="0"/>
                      </a:lnTo>
                      <a:lnTo>
                        <a:pt x="472" y="3"/>
                      </a:lnTo>
                      <a:lnTo>
                        <a:pt x="446" y="6"/>
                      </a:lnTo>
                      <a:lnTo>
                        <a:pt x="420" y="10"/>
                      </a:lnTo>
                      <a:lnTo>
                        <a:pt x="395" y="16"/>
                      </a:lnTo>
                      <a:lnTo>
                        <a:pt x="369" y="24"/>
                      </a:lnTo>
                      <a:lnTo>
                        <a:pt x="321" y="41"/>
                      </a:lnTo>
                      <a:lnTo>
                        <a:pt x="275" y="64"/>
                      </a:lnTo>
                      <a:lnTo>
                        <a:pt x="232" y="90"/>
                      </a:lnTo>
                      <a:lnTo>
                        <a:pt x="191" y="121"/>
                      </a:lnTo>
                      <a:lnTo>
                        <a:pt x="154" y="154"/>
                      </a:lnTo>
                      <a:lnTo>
                        <a:pt x="120" y="192"/>
                      </a:lnTo>
                      <a:lnTo>
                        <a:pt x="89" y="233"/>
                      </a:lnTo>
                      <a:lnTo>
                        <a:pt x="63" y="276"/>
                      </a:lnTo>
                      <a:lnTo>
                        <a:pt x="41" y="322"/>
                      </a:lnTo>
                      <a:lnTo>
                        <a:pt x="24" y="371"/>
                      </a:lnTo>
                      <a:lnTo>
                        <a:pt x="16" y="397"/>
                      </a:lnTo>
                      <a:lnTo>
                        <a:pt x="10" y="422"/>
                      </a:lnTo>
                      <a:lnTo>
                        <a:pt x="6" y="448"/>
                      </a:lnTo>
                      <a:lnTo>
                        <a:pt x="2" y="474"/>
                      </a:lnTo>
                      <a:lnTo>
                        <a:pt x="0" y="502"/>
                      </a:lnTo>
                      <a:lnTo>
                        <a:pt x="0" y="529"/>
                      </a:lnTo>
                      <a:lnTo>
                        <a:pt x="0" y="556"/>
                      </a:lnTo>
                      <a:lnTo>
                        <a:pt x="2" y="583"/>
                      </a:lnTo>
                      <a:lnTo>
                        <a:pt x="6" y="610"/>
                      </a:lnTo>
                      <a:lnTo>
                        <a:pt x="10" y="636"/>
                      </a:lnTo>
                      <a:lnTo>
                        <a:pt x="16" y="661"/>
                      </a:lnTo>
                      <a:lnTo>
                        <a:pt x="24" y="686"/>
                      </a:lnTo>
                      <a:lnTo>
                        <a:pt x="41" y="734"/>
                      </a:lnTo>
                      <a:lnTo>
                        <a:pt x="63" y="782"/>
                      </a:lnTo>
                      <a:lnTo>
                        <a:pt x="89" y="825"/>
                      </a:lnTo>
                      <a:lnTo>
                        <a:pt x="120" y="865"/>
                      </a:lnTo>
                      <a:lnTo>
                        <a:pt x="154" y="902"/>
                      </a:lnTo>
                      <a:lnTo>
                        <a:pt x="191" y="937"/>
                      </a:lnTo>
                      <a:lnTo>
                        <a:pt x="232" y="967"/>
                      </a:lnTo>
                      <a:lnTo>
                        <a:pt x="275" y="994"/>
                      </a:lnTo>
                      <a:lnTo>
                        <a:pt x="321" y="1017"/>
                      </a:lnTo>
                      <a:lnTo>
                        <a:pt x="369" y="1034"/>
                      </a:lnTo>
                      <a:lnTo>
                        <a:pt x="395" y="1042"/>
                      </a:lnTo>
                      <a:lnTo>
                        <a:pt x="420" y="1047"/>
                      </a:lnTo>
                      <a:lnTo>
                        <a:pt x="446" y="1052"/>
                      </a:lnTo>
                      <a:lnTo>
                        <a:pt x="472" y="1055"/>
                      </a:lnTo>
                      <a:lnTo>
                        <a:pt x="499" y="1057"/>
                      </a:lnTo>
                      <a:lnTo>
                        <a:pt x="527" y="1058"/>
                      </a:lnTo>
                      <a:lnTo>
                        <a:pt x="554" y="1057"/>
                      </a:lnTo>
                      <a:lnTo>
                        <a:pt x="580" y="1055"/>
                      </a:lnTo>
                      <a:lnTo>
                        <a:pt x="607" y="1052"/>
                      </a:lnTo>
                      <a:lnTo>
                        <a:pt x="633" y="1047"/>
                      </a:lnTo>
                      <a:lnTo>
                        <a:pt x="658" y="1042"/>
                      </a:lnTo>
                      <a:lnTo>
                        <a:pt x="683" y="1034"/>
                      </a:lnTo>
                      <a:lnTo>
                        <a:pt x="731" y="1017"/>
                      </a:lnTo>
                      <a:lnTo>
                        <a:pt x="778" y="994"/>
                      </a:lnTo>
                      <a:lnTo>
                        <a:pt x="821" y="967"/>
                      </a:lnTo>
                      <a:lnTo>
                        <a:pt x="861" y="937"/>
                      </a:lnTo>
                      <a:lnTo>
                        <a:pt x="898" y="902"/>
                      </a:lnTo>
                      <a:lnTo>
                        <a:pt x="933" y="865"/>
                      </a:lnTo>
                      <a:lnTo>
                        <a:pt x="963" y="825"/>
                      </a:lnTo>
                      <a:lnTo>
                        <a:pt x="990" y="782"/>
                      </a:lnTo>
                      <a:lnTo>
                        <a:pt x="1012" y="734"/>
                      </a:lnTo>
                      <a:lnTo>
                        <a:pt x="1029" y="686"/>
                      </a:lnTo>
                      <a:lnTo>
                        <a:pt x="1037" y="661"/>
                      </a:lnTo>
                      <a:lnTo>
                        <a:pt x="1042" y="636"/>
                      </a:lnTo>
                      <a:lnTo>
                        <a:pt x="1047" y="610"/>
                      </a:lnTo>
                      <a:lnTo>
                        <a:pt x="1051" y="583"/>
                      </a:lnTo>
                      <a:lnTo>
                        <a:pt x="1052" y="556"/>
                      </a:lnTo>
                      <a:lnTo>
                        <a:pt x="1053" y="529"/>
                      </a:lnTo>
                      <a:close/>
                    </a:path>
                  </a:pathLst>
                </a:custGeom>
                <a:solidFill>
                  <a:srgbClr val="FFFFCC"/>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114" name="Freeform 362"/>
                <p:cNvSpPr>
                  <a:spLocks/>
                </p:cNvSpPr>
                <p:nvPr/>
              </p:nvSpPr>
              <p:spPr bwMode="auto">
                <a:xfrm>
                  <a:off x="309" y="465"/>
                  <a:ext cx="148" cy="158"/>
                </a:xfrm>
                <a:custGeom>
                  <a:avLst/>
                  <a:gdLst>
                    <a:gd name="T0" fmla="*/ 374 w 738"/>
                    <a:gd name="T1" fmla="*/ 7 h 794"/>
                    <a:gd name="T2" fmla="*/ 307 w 738"/>
                    <a:gd name="T3" fmla="*/ 31 h 794"/>
                    <a:gd name="T4" fmla="*/ 248 w 738"/>
                    <a:gd name="T5" fmla="*/ 67 h 794"/>
                    <a:gd name="T6" fmla="*/ 197 w 738"/>
                    <a:gd name="T7" fmla="*/ 115 h 794"/>
                    <a:gd name="T8" fmla="*/ 156 w 738"/>
                    <a:gd name="T9" fmla="*/ 169 h 794"/>
                    <a:gd name="T10" fmla="*/ 126 w 738"/>
                    <a:gd name="T11" fmla="*/ 231 h 794"/>
                    <a:gd name="T12" fmla="*/ 109 w 738"/>
                    <a:gd name="T13" fmla="*/ 300 h 794"/>
                    <a:gd name="T14" fmla="*/ 105 w 738"/>
                    <a:gd name="T15" fmla="*/ 371 h 794"/>
                    <a:gd name="T16" fmla="*/ 115 w 738"/>
                    <a:gd name="T17" fmla="*/ 444 h 794"/>
                    <a:gd name="T18" fmla="*/ 139 w 738"/>
                    <a:gd name="T19" fmla="*/ 511 h 794"/>
                    <a:gd name="T20" fmla="*/ 175 w 738"/>
                    <a:gd name="T21" fmla="*/ 571 h 794"/>
                    <a:gd name="T22" fmla="*/ 220 w 738"/>
                    <a:gd name="T23" fmla="*/ 623 h 794"/>
                    <a:gd name="T24" fmla="*/ 274 w 738"/>
                    <a:gd name="T25" fmla="*/ 665 h 794"/>
                    <a:gd name="T26" fmla="*/ 336 w 738"/>
                    <a:gd name="T27" fmla="*/ 696 h 794"/>
                    <a:gd name="T28" fmla="*/ 403 w 738"/>
                    <a:gd name="T29" fmla="*/ 713 h 794"/>
                    <a:gd name="T30" fmla="*/ 473 w 738"/>
                    <a:gd name="T31" fmla="*/ 717 h 794"/>
                    <a:gd name="T32" fmla="*/ 543 w 738"/>
                    <a:gd name="T33" fmla="*/ 708 h 794"/>
                    <a:gd name="T34" fmla="*/ 607 w 738"/>
                    <a:gd name="T35" fmla="*/ 686 h 794"/>
                    <a:gd name="T36" fmla="*/ 665 w 738"/>
                    <a:gd name="T37" fmla="*/ 651 h 794"/>
                    <a:gd name="T38" fmla="*/ 716 w 738"/>
                    <a:gd name="T39" fmla="*/ 607 h 794"/>
                    <a:gd name="T40" fmla="*/ 738 w 738"/>
                    <a:gd name="T41" fmla="*/ 581 h 794"/>
                    <a:gd name="T42" fmla="*/ 695 w 738"/>
                    <a:gd name="T43" fmla="*/ 648 h 794"/>
                    <a:gd name="T44" fmla="*/ 640 w 738"/>
                    <a:gd name="T45" fmla="*/ 703 h 794"/>
                    <a:gd name="T46" fmla="*/ 577 w 738"/>
                    <a:gd name="T47" fmla="*/ 745 h 794"/>
                    <a:gd name="T48" fmla="*/ 508 w 738"/>
                    <a:gd name="T49" fmla="*/ 775 h 794"/>
                    <a:gd name="T50" fmla="*/ 435 w 738"/>
                    <a:gd name="T51" fmla="*/ 791 h 794"/>
                    <a:gd name="T52" fmla="*/ 359 w 738"/>
                    <a:gd name="T53" fmla="*/ 793 h 794"/>
                    <a:gd name="T54" fmla="*/ 284 w 738"/>
                    <a:gd name="T55" fmla="*/ 779 h 794"/>
                    <a:gd name="T56" fmla="*/ 211 w 738"/>
                    <a:gd name="T57" fmla="*/ 748 h 794"/>
                    <a:gd name="T58" fmla="*/ 144 w 738"/>
                    <a:gd name="T59" fmla="*/ 704 h 794"/>
                    <a:gd name="T60" fmla="*/ 90 w 738"/>
                    <a:gd name="T61" fmla="*/ 650 h 794"/>
                    <a:gd name="T62" fmla="*/ 47 w 738"/>
                    <a:gd name="T63" fmla="*/ 586 h 794"/>
                    <a:gd name="T64" fmla="*/ 19 w 738"/>
                    <a:gd name="T65" fmla="*/ 515 h 794"/>
                    <a:gd name="T66" fmla="*/ 2 w 738"/>
                    <a:gd name="T67" fmla="*/ 441 h 794"/>
                    <a:gd name="T68" fmla="*/ 1 w 738"/>
                    <a:gd name="T69" fmla="*/ 365 h 794"/>
                    <a:gd name="T70" fmla="*/ 16 w 738"/>
                    <a:gd name="T71" fmla="*/ 287 h 794"/>
                    <a:gd name="T72" fmla="*/ 45 w 738"/>
                    <a:gd name="T73" fmla="*/ 213 h 794"/>
                    <a:gd name="T74" fmla="*/ 74 w 738"/>
                    <a:gd name="T75" fmla="*/ 164 h 794"/>
                    <a:gd name="T76" fmla="*/ 110 w 738"/>
                    <a:gd name="T77" fmla="*/ 121 h 794"/>
                    <a:gd name="T78" fmla="*/ 151 w 738"/>
                    <a:gd name="T79" fmla="*/ 83 h 794"/>
                    <a:gd name="T80" fmla="*/ 197 w 738"/>
                    <a:gd name="T81" fmla="*/ 52 h 794"/>
                    <a:gd name="T82" fmla="*/ 246 w 738"/>
                    <a:gd name="T83" fmla="*/ 29 h 794"/>
                    <a:gd name="T84" fmla="*/ 298 w 738"/>
                    <a:gd name="T85" fmla="*/ 11 h 794"/>
                    <a:gd name="T86" fmla="*/ 353 w 738"/>
                    <a:gd name="T87" fmla="*/ 1 h 794"/>
                    <a:gd name="T88" fmla="*/ 410 w 738"/>
                    <a:gd name="T89" fmla="*/ 0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38" h="794">
                      <a:moveTo>
                        <a:pt x="410" y="0"/>
                      </a:moveTo>
                      <a:lnTo>
                        <a:pt x="374" y="7"/>
                      </a:lnTo>
                      <a:lnTo>
                        <a:pt x="339" y="17"/>
                      </a:lnTo>
                      <a:lnTo>
                        <a:pt x="307" y="31"/>
                      </a:lnTo>
                      <a:lnTo>
                        <a:pt x="276" y="49"/>
                      </a:lnTo>
                      <a:lnTo>
                        <a:pt x="248" y="67"/>
                      </a:lnTo>
                      <a:lnTo>
                        <a:pt x="222" y="90"/>
                      </a:lnTo>
                      <a:lnTo>
                        <a:pt x="197" y="115"/>
                      </a:lnTo>
                      <a:lnTo>
                        <a:pt x="176" y="141"/>
                      </a:lnTo>
                      <a:lnTo>
                        <a:pt x="156" y="169"/>
                      </a:lnTo>
                      <a:lnTo>
                        <a:pt x="140" y="199"/>
                      </a:lnTo>
                      <a:lnTo>
                        <a:pt x="126" y="231"/>
                      </a:lnTo>
                      <a:lnTo>
                        <a:pt x="116" y="265"/>
                      </a:lnTo>
                      <a:lnTo>
                        <a:pt x="109" y="300"/>
                      </a:lnTo>
                      <a:lnTo>
                        <a:pt x="105" y="335"/>
                      </a:lnTo>
                      <a:lnTo>
                        <a:pt x="105" y="371"/>
                      </a:lnTo>
                      <a:lnTo>
                        <a:pt x="108" y="408"/>
                      </a:lnTo>
                      <a:lnTo>
                        <a:pt x="115" y="444"/>
                      </a:lnTo>
                      <a:lnTo>
                        <a:pt x="125" y="479"/>
                      </a:lnTo>
                      <a:lnTo>
                        <a:pt x="139" y="511"/>
                      </a:lnTo>
                      <a:lnTo>
                        <a:pt x="155" y="543"/>
                      </a:lnTo>
                      <a:lnTo>
                        <a:pt x="175" y="571"/>
                      </a:lnTo>
                      <a:lnTo>
                        <a:pt x="196" y="599"/>
                      </a:lnTo>
                      <a:lnTo>
                        <a:pt x="220" y="623"/>
                      </a:lnTo>
                      <a:lnTo>
                        <a:pt x="246" y="646"/>
                      </a:lnTo>
                      <a:lnTo>
                        <a:pt x="274" y="665"/>
                      </a:lnTo>
                      <a:lnTo>
                        <a:pt x="305" y="682"/>
                      </a:lnTo>
                      <a:lnTo>
                        <a:pt x="336" y="696"/>
                      </a:lnTo>
                      <a:lnTo>
                        <a:pt x="369" y="706"/>
                      </a:lnTo>
                      <a:lnTo>
                        <a:pt x="403" y="713"/>
                      </a:lnTo>
                      <a:lnTo>
                        <a:pt x="437" y="717"/>
                      </a:lnTo>
                      <a:lnTo>
                        <a:pt x="473" y="717"/>
                      </a:lnTo>
                      <a:lnTo>
                        <a:pt x="509" y="714"/>
                      </a:lnTo>
                      <a:lnTo>
                        <a:pt x="543" y="708"/>
                      </a:lnTo>
                      <a:lnTo>
                        <a:pt x="575" y="698"/>
                      </a:lnTo>
                      <a:lnTo>
                        <a:pt x="607" y="686"/>
                      </a:lnTo>
                      <a:lnTo>
                        <a:pt x="637" y="670"/>
                      </a:lnTo>
                      <a:lnTo>
                        <a:pt x="665" y="651"/>
                      </a:lnTo>
                      <a:lnTo>
                        <a:pt x="691" y="631"/>
                      </a:lnTo>
                      <a:lnTo>
                        <a:pt x="716" y="607"/>
                      </a:lnTo>
                      <a:lnTo>
                        <a:pt x="738" y="581"/>
                      </a:lnTo>
                      <a:lnTo>
                        <a:pt x="738" y="581"/>
                      </a:lnTo>
                      <a:lnTo>
                        <a:pt x="717" y="616"/>
                      </a:lnTo>
                      <a:lnTo>
                        <a:pt x="695" y="648"/>
                      </a:lnTo>
                      <a:lnTo>
                        <a:pt x="669" y="677"/>
                      </a:lnTo>
                      <a:lnTo>
                        <a:pt x="640" y="703"/>
                      </a:lnTo>
                      <a:lnTo>
                        <a:pt x="609" y="727"/>
                      </a:lnTo>
                      <a:lnTo>
                        <a:pt x="577" y="745"/>
                      </a:lnTo>
                      <a:lnTo>
                        <a:pt x="544" y="763"/>
                      </a:lnTo>
                      <a:lnTo>
                        <a:pt x="508" y="775"/>
                      </a:lnTo>
                      <a:lnTo>
                        <a:pt x="472" y="785"/>
                      </a:lnTo>
                      <a:lnTo>
                        <a:pt x="435" y="791"/>
                      </a:lnTo>
                      <a:lnTo>
                        <a:pt x="398" y="794"/>
                      </a:lnTo>
                      <a:lnTo>
                        <a:pt x="359" y="793"/>
                      </a:lnTo>
                      <a:lnTo>
                        <a:pt x="322" y="788"/>
                      </a:lnTo>
                      <a:lnTo>
                        <a:pt x="284" y="779"/>
                      </a:lnTo>
                      <a:lnTo>
                        <a:pt x="246" y="765"/>
                      </a:lnTo>
                      <a:lnTo>
                        <a:pt x="211" y="748"/>
                      </a:lnTo>
                      <a:lnTo>
                        <a:pt x="176" y="728"/>
                      </a:lnTo>
                      <a:lnTo>
                        <a:pt x="144" y="704"/>
                      </a:lnTo>
                      <a:lnTo>
                        <a:pt x="115" y="678"/>
                      </a:lnTo>
                      <a:lnTo>
                        <a:pt x="90" y="650"/>
                      </a:lnTo>
                      <a:lnTo>
                        <a:pt x="67" y="619"/>
                      </a:lnTo>
                      <a:lnTo>
                        <a:pt x="47" y="586"/>
                      </a:lnTo>
                      <a:lnTo>
                        <a:pt x="31" y="551"/>
                      </a:lnTo>
                      <a:lnTo>
                        <a:pt x="19" y="515"/>
                      </a:lnTo>
                      <a:lnTo>
                        <a:pt x="9" y="479"/>
                      </a:lnTo>
                      <a:lnTo>
                        <a:pt x="2" y="441"/>
                      </a:lnTo>
                      <a:lnTo>
                        <a:pt x="0" y="403"/>
                      </a:lnTo>
                      <a:lnTo>
                        <a:pt x="1" y="365"/>
                      </a:lnTo>
                      <a:lnTo>
                        <a:pt x="7" y="326"/>
                      </a:lnTo>
                      <a:lnTo>
                        <a:pt x="16" y="287"/>
                      </a:lnTo>
                      <a:lnTo>
                        <a:pt x="28" y="250"/>
                      </a:lnTo>
                      <a:lnTo>
                        <a:pt x="45" y="213"/>
                      </a:lnTo>
                      <a:lnTo>
                        <a:pt x="59" y="188"/>
                      </a:lnTo>
                      <a:lnTo>
                        <a:pt x="74" y="164"/>
                      </a:lnTo>
                      <a:lnTo>
                        <a:pt x="92" y="142"/>
                      </a:lnTo>
                      <a:lnTo>
                        <a:pt x="110" y="121"/>
                      </a:lnTo>
                      <a:lnTo>
                        <a:pt x="130" y="102"/>
                      </a:lnTo>
                      <a:lnTo>
                        <a:pt x="151" y="83"/>
                      </a:lnTo>
                      <a:lnTo>
                        <a:pt x="173" y="67"/>
                      </a:lnTo>
                      <a:lnTo>
                        <a:pt x="197" y="52"/>
                      </a:lnTo>
                      <a:lnTo>
                        <a:pt x="222" y="40"/>
                      </a:lnTo>
                      <a:lnTo>
                        <a:pt x="246" y="29"/>
                      </a:lnTo>
                      <a:lnTo>
                        <a:pt x="272" y="19"/>
                      </a:lnTo>
                      <a:lnTo>
                        <a:pt x="298" y="11"/>
                      </a:lnTo>
                      <a:lnTo>
                        <a:pt x="326" y="5"/>
                      </a:lnTo>
                      <a:lnTo>
                        <a:pt x="353" y="1"/>
                      </a:lnTo>
                      <a:lnTo>
                        <a:pt x="382" y="0"/>
                      </a:lnTo>
                      <a:lnTo>
                        <a:pt x="410" y="0"/>
                      </a:lnTo>
                      <a:lnTo>
                        <a:pt x="410" y="0"/>
                      </a:lnTo>
                      <a:close/>
                    </a:path>
                  </a:pathLst>
                </a:custGeom>
                <a:solidFill>
                  <a:srgbClr val="FF7C80"/>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115" name="Freeform 363"/>
                <p:cNvSpPr>
                  <a:spLocks/>
                </p:cNvSpPr>
                <p:nvPr/>
              </p:nvSpPr>
              <p:spPr bwMode="auto">
                <a:xfrm>
                  <a:off x="368" y="548"/>
                  <a:ext cx="76" cy="29"/>
                </a:xfrm>
                <a:custGeom>
                  <a:avLst/>
                  <a:gdLst>
                    <a:gd name="T0" fmla="*/ 6 w 379"/>
                    <a:gd name="T1" fmla="*/ 0 h 146"/>
                    <a:gd name="T2" fmla="*/ 302 w 379"/>
                    <a:gd name="T3" fmla="*/ 108 h 146"/>
                    <a:gd name="T4" fmla="*/ 379 w 379"/>
                    <a:gd name="T5" fmla="*/ 146 h 146"/>
                    <a:gd name="T6" fmla="*/ 296 w 379"/>
                    <a:gd name="T7" fmla="*/ 126 h 146"/>
                    <a:gd name="T8" fmla="*/ 0 w 379"/>
                    <a:gd name="T9" fmla="*/ 17 h 146"/>
                    <a:gd name="T10" fmla="*/ 6 w 379"/>
                    <a:gd name="T11" fmla="*/ 0 h 146"/>
                  </a:gdLst>
                  <a:ahLst/>
                  <a:cxnLst>
                    <a:cxn ang="0">
                      <a:pos x="T0" y="T1"/>
                    </a:cxn>
                    <a:cxn ang="0">
                      <a:pos x="T2" y="T3"/>
                    </a:cxn>
                    <a:cxn ang="0">
                      <a:pos x="T4" y="T5"/>
                    </a:cxn>
                    <a:cxn ang="0">
                      <a:pos x="T6" y="T7"/>
                    </a:cxn>
                    <a:cxn ang="0">
                      <a:pos x="T8" y="T9"/>
                    </a:cxn>
                    <a:cxn ang="0">
                      <a:pos x="T10" y="T11"/>
                    </a:cxn>
                  </a:cxnLst>
                  <a:rect l="0" t="0" r="r" b="b"/>
                  <a:pathLst>
                    <a:path w="379" h="146">
                      <a:moveTo>
                        <a:pt x="6" y="0"/>
                      </a:moveTo>
                      <a:lnTo>
                        <a:pt x="302" y="108"/>
                      </a:lnTo>
                      <a:lnTo>
                        <a:pt x="379" y="146"/>
                      </a:lnTo>
                      <a:lnTo>
                        <a:pt x="296" y="126"/>
                      </a:lnTo>
                      <a:lnTo>
                        <a:pt x="0" y="17"/>
                      </a:lnTo>
                      <a:lnTo>
                        <a:pt x="6" y="0"/>
                      </a:lnTo>
                      <a:close/>
                    </a:path>
                  </a:pathLst>
                </a:custGeom>
                <a:solidFill>
                  <a:srgbClr val="9999FF"/>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116" name="Freeform 364"/>
                <p:cNvSpPr>
                  <a:spLocks/>
                </p:cNvSpPr>
                <p:nvPr/>
              </p:nvSpPr>
              <p:spPr bwMode="auto">
                <a:xfrm>
                  <a:off x="370" y="549"/>
                  <a:ext cx="60" cy="23"/>
                </a:xfrm>
                <a:custGeom>
                  <a:avLst/>
                  <a:gdLst>
                    <a:gd name="T0" fmla="*/ 0 w 297"/>
                    <a:gd name="T1" fmla="*/ 6 h 114"/>
                    <a:gd name="T2" fmla="*/ 297 w 297"/>
                    <a:gd name="T3" fmla="*/ 114 h 114"/>
                    <a:gd name="T4" fmla="*/ 2 w 297"/>
                    <a:gd name="T5" fmla="*/ 0 h 114"/>
                    <a:gd name="T6" fmla="*/ 0 w 297"/>
                    <a:gd name="T7" fmla="*/ 6 h 114"/>
                  </a:gdLst>
                  <a:ahLst/>
                  <a:cxnLst>
                    <a:cxn ang="0">
                      <a:pos x="T0" y="T1"/>
                    </a:cxn>
                    <a:cxn ang="0">
                      <a:pos x="T2" y="T3"/>
                    </a:cxn>
                    <a:cxn ang="0">
                      <a:pos x="T4" y="T5"/>
                    </a:cxn>
                    <a:cxn ang="0">
                      <a:pos x="T6" y="T7"/>
                    </a:cxn>
                  </a:cxnLst>
                  <a:rect l="0" t="0" r="r" b="b"/>
                  <a:pathLst>
                    <a:path w="297" h="114">
                      <a:moveTo>
                        <a:pt x="0" y="6"/>
                      </a:moveTo>
                      <a:lnTo>
                        <a:pt x="297" y="114"/>
                      </a:lnTo>
                      <a:lnTo>
                        <a:pt x="2" y="0"/>
                      </a:lnTo>
                      <a:lnTo>
                        <a:pt x="0" y="6"/>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117" name="Freeform 365"/>
                <p:cNvSpPr>
                  <a:spLocks noEditPoints="1"/>
                </p:cNvSpPr>
                <p:nvPr/>
              </p:nvSpPr>
              <p:spPr bwMode="auto">
                <a:xfrm>
                  <a:off x="280" y="438"/>
                  <a:ext cx="211" cy="212"/>
                </a:xfrm>
                <a:custGeom>
                  <a:avLst/>
                  <a:gdLst>
                    <a:gd name="T0" fmla="*/ 977 w 1053"/>
                    <a:gd name="T1" fmla="*/ 556 h 1058"/>
                    <a:gd name="T2" fmla="*/ 918 w 1053"/>
                    <a:gd name="T3" fmla="*/ 260 h 1058"/>
                    <a:gd name="T4" fmla="*/ 675 w 1053"/>
                    <a:gd name="T5" fmla="*/ 64 h 1058"/>
                    <a:gd name="T6" fmla="*/ 374 w 1053"/>
                    <a:gd name="T7" fmla="*/ 66 h 1058"/>
                    <a:gd name="T8" fmla="*/ 134 w 1053"/>
                    <a:gd name="T9" fmla="*/ 268 h 1058"/>
                    <a:gd name="T10" fmla="*/ 76 w 1053"/>
                    <a:gd name="T11" fmla="*/ 568 h 1058"/>
                    <a:gd name="T12" fmla="*/ 222 w 1053"/>
                    <a:gd name="T13" fmla="*/ 839 h 1058"/>
                    <a:gd name="T14" fmla="*/ 457 w 1053"/>
                    <a:gd name="T15" fmla="*/ 950 h 1058"/>
                    <a:gd name="T16" fmla="*/ 712 w 1053"/>
                    <a:gd name="T17" fmla="*/ 914 h 1058"/>
                    <a:gd name="T18" fmla="*/ 624 w 1053"/>
                    <a:gd name="T19" fmla="*/ 938 h 1058"/>
                    <a:gd name="T20" fmla="*/ 349 w 1053"/>
                    <a:gd name="T21" fmla="*/ 896 h 1058"/>
                    <a:gd name="T22" fmla="*/ 159 w 1053"/>
                    <a:gd name="T23" fmla="*/ 681 h 1058"/>
                    <a:gd name="T24" fmla="*/ 149 w 1053"/>
                    <a:gd name="T25" fmla="*/ 401 h 1058"/>
                    <a:gd name="T26" fmla="*/ 320 w 1053"/>
                    <a:gd name="T27" fmla="*/ 172 h 1058"/>
                    <a:gd name="T28" fmla="*/ 596 w 1053"/>
                    <a:gd name="T29" fmla="*/ 103 h 1058"/>
                    <a:gd name="T30" fmla="*/ 847 w 1053"/>
                    <a:gd name="T31" fmla="*/ 224 h 1058"/>
                    <a:gd name="T32" fmla="*/ 964 w 1053"/>
                    <a:gd name="T33" fmla="*/ 449 h 1058"/>
                    <a:gd name="T34" fmla="*/ 938 w 1053"/>
                    <a:gd name="T35" fmla="*/ 682 h 1058"/>
                    <a:gd name="T36" fmla="*/ 470 w 1053"/>
                    <a:gd name="T37" fmla="*/ 1 h 1058"/>
                    <a:gd name="T38" fmla="*/ 208 w 1053"/>
                    <a:gd name="T39" fmla="*/ 107 h 1058"/>
                    <a:gd name="T40" fmla="*/ 15 w 1053"/>
                    <a:gd name="T41" fmla="*/ 400 h 1058"/>
                    <a:gd name="T42" fmla="*/ 2 w 1053"/>
                    <a:gd name="T43" fmla="*/ 585 h 1058"/>
                    <a:gd name="T44" fmla="*/ 107 w 1053"/>
                    <a:gd name="T45" fmla="*/ 849 h 1058"/>
                    <a:gd name="T46" fmla="*/ 398 w 1053"/>
                    <a:gd name="T47" fmla="*/ 1042 h 1058"/>
                    <a:gd name="T48" fmla="*/ 583 w 1053"/>
                    <a:gd name="T49" fmla="*/ 1055 h 1058"/>
                    <a:gd name="T50" fmla="*/ 845 w 1053"/>
                    <a:gd name="T51" fmla="*/ 950 h 1058"/>
                    <a:gd name="T52" fmla="*/ 1037 w 1053"/>
                    <a:gd name="T53" fmla="*/ 657 h 1058"/>
                    <a:gd name="T54" fmla="*/ 1048 w 1053"/>
                    <a:gd name="T55" fmla="*/ 454 h 1058"/>
                    <a:gd name="T56" fmla="*/ 923 w 1053"/>
                    <a:gd name="T57" fmla="*/ 181 h 1058"/>
                    <a:gd name="T58" fmla="*/ 670 w 1053"/>
                    <a:gd name="T59" fmla="*/ 19 h 1058"/>
                    <a:gd name="T60" fmla="*/ 847 w 1053"/>
                    <a:gd name="T61" fmla="*/ 115 h 1058"/>
                    <a:gd name="T62" fmla="*/ 1016 w 1053"/>
                    <a:gd name="T63" fmla="*/ 400 h 1058"/>
                    <a:gd name="T64" fmla="*/ 1016 w 1053"/>
                    <a:gd name="T65" fmla="*/ 599 h 1058"/>
                    <a:gd name="T66" fmla="*/ 841 w 1053"/>
                    <a:gd name="T67" fmla="*/ 887 h 1058"/>
                    <a:gd name="T68" fmla="*/ 555 w 1053"/>
                    <a:gd name="T69" fmla="*/ 998 h 1058"/>
                    <a:gd name="T70" fmla="*/ 333 w 1053"/>
                    <a:gd name="T71" fmla="*/ 958 h 1058"/>
                    <a:gd name="T72" fmla="*/ 89 w 1053"/>
                    <a:gd name="T73" fmla="*/ 734 h 1058"/>
                    <a:gd name="T74" fmla="*/ 31 w 1053"/>
                    <a:gd name="T75" fmla="*/ 475 h 1058"/>
                    <a:gd name="T76" fmla="*/ 99 w 1053"/>
                    <a:gd name="T77" fmla="*/ 245 h 1058"/>
                    <a:gd name="T78" fmla="*/ 301 w 1053"/>
                    <a:gd name="T79" fmla="*/ 54 h 1058"/>
                    <a:gd name="T80" fmla="*/ 543 w 1053"/>
                    <a:gd name="T81" fmla="*/ 892 h 1058"/>
                    <a:gd name="T82" fmla="*/ 512 w 1053"/>
                    <a:gd name="T83" fmla="*/ 886 h 1058"/>
                    <a:gd name="T84" fmla="*/ 539 w 1053"/>
                    <a:gd name="T85" fmla="*/ 905 h 1058"/>
                    <a:gd name="T86" fmla="*/ 187 w 1053"/>
                    <a:gd name="T87" fmla="*/ 512 h 1058"/>
                    <a:gd name="T88" fmla="*/ 168 w 1053"/>
                    <a:gd name="T89" fmla="*/ 540 h 1058"/>
                    <a:gd name="T90" fmla="*/ 197 w 1053"/>
                    <a:gd name="T91" fmla="*/ 528 h 1058"/>
                    <a:gd name="T92" fmla="*/ 514 w 1053"/>
                    <a:gd name="T93" fmla="*/ 137 h 1058"/>
                    <a:gd name="T94" fmla="*/ 533 w 1053"/>
                    <a:gd name="T95" fmla="*/ 166 h 1058"/>
                    <a:gd name="T96" fmla="*/ 917 w 1053"/>
                    <a:gd name="T97" fmla="*/ 515 h 1058"/>
                    <a:gd name="T98" fmla="*/ 889 w 1053"/>
                    <a:gd name="T99" fmla="*/ 534 h 1058"/>
                    <a:gd name="T100" fmla="*/ 922 w 1053"/>
                    <a:gd name="T101" fmla="*/ 528 h 1058"/>
                    <a:gd name="T102" fmla="*/ 557 w 1053"/>
                    <a:gd name="T103" fmla="*/ 627 h 1058"/>
                    <a:gd name="T104" fmla="*/ 571 w 1053"/>
                    <a:gd name="T105" fmla="*/ 566 h 1058"/>
                    <a:gd name="T106" fmla="*/ 530 w 1053"/>
                    <a:gd name="T107" fmla="*/ 224 h 1058"/>
                    <a:gd name="T108" fmla="*/ 491 w 1053"/>
                    <a:gd name="T109" fmla="*/ 564 h 1058"/>
                    <a:gd name="T110" fmla="*/ 508 w 1053"/>
                    <a:gd name="T111" fmla="*/ 63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53" h="1058">
                      <a:moveTo>
                        <a:pt x="865" y="800"/>
                      </a:moveTo>
                      <a:lnTo>
                        <a:pt x="894" y="764"/>
                      </a:lnTo>
                      <a:lnTo>
                        <a:pt x="919" y="726"/>
                      </a:lnTo>
                      <a:lnTo>
                        <a:pt x="940" y="685"/>
                      </a:lnTo>
                      <a:lnTo>
                        <a:pt x="956" y="643"/>
                      </a:lnTo>
                      <a:lnTo>
                        <a:pt x="969" y="600"/>
                      </a:lnTo>
                      <a:lnTo>
                        <a:pt x="977" y="556"/>
                      </a:lnTo>
                      <a:lnTo>
                        <a:pt x="981" y="513"/>
                      </a:lnTo>
                      <a:lnTo>
                        <a:pt x="981" y="469"/>
                      </a:lnTo>
                      <a:lnTo>
                        <a:pt x="976" y="426"/>
                      </a:lnTo>
                      <a:lnTo>
                        <a:pt x="968" y="382"/>
                      </a:lnTo>
                      <a:lnTo>
                        <a:pt x="955" y="340"/>
                      </a:lnTo>
                      <a:lnTo>
                        <a:pt x="939" y="300"/>
                      </a:lnTo>
                      <a:lnTo>
                        <a:pt x="918" y="260"/>
                      </a:lnTo>
                      <a:lnTo>
                        <a:pt x="893" y="223"/>
                      </a:lnTo>
                      <a:lnTo>
                        <a:pt x="863" y="187"/>
                      </a:lnTo>
                      <a:lnTo>
                        <a:pt x="831" y="154"/>
                      </a:lnTo>
                      <a:lnTo>
                        <a:pt x="794" y="125"/>
                      </a:lnTo>
                      <a:lnTo>
                        <a:pt x="757" y="100"/>
                      </a:lnTo>
                      <a:lnTo>
                        <a:pt x="716" y="80"/>
                      </a:lnTo>
                      <a:lnTo>
                        <a:pt x="675" y="64"/>
                      </a:lnTo>
                      <a:lnTo>
                        <a:pt x="633" y="51"/>
                      </a:lnTo>
                      <a:lnTo>
                        <a:pt x="590" y="44"/>
                      </a:lnTo>
                      <a:lnTo>
                        <a:pt x="546" y="40"/>
                      </a:lnTo>
                      <a:lnTo>
                        <a:pt x="503" y="40"/>
                      </a:lnTo>
                      <a:lnTo>
                        <a:pt x="458" y="45"/>
                      </a:lnTo>
                      <a:lnTo>
                        <a:pt x="416" y="54"/>
                      </a:lnTo>
                      <a:lnTo>
                        <a:pt x="374" y="66"/>
                      </a:lnTo>
                      <a:lnTo>
                        <a:pt x="333" y="83"/>
                      </a:lnTo>
                      <a:lnTo>
                        <a:pt x="294" y="105"/>
                      </a:lnTo>
                      <a:lnTo>
                        <a:pt x="256" y="131"/>
                      </a:lnTo>
                      <a:lnTo>
                        <a:pt x="220" y="159"/>
                      </a:lnTo>
                      <a:lnTo>
                        <a:pt x="188" y="193"/>
                      </a:lnTo>
                      <a:lnTo>
                        <a:pt x="159" y="229"/>
                      </a:lnTo>
                      <a:lnTo>
                        <a:pt x="134" y="268"/>
                      </a:lnTo>
                      <a:lnTo>
                        <a:pt x="113" y="309"/>
                      </a:lnTo>
                      <a:lnTo>
                        <a:pt x="97" y="350"/>
                      </a:lnTo>
                      <a:lnTo>
                        <a:pt x="84" y="393"/>
                      </a:lnTo>
                      <a:lnTo>
                        <a:pt x="76" y="437"/>
                      </a:lnTo>
                      <a:lnTo>
                        <a:pt x="72" y="480"/>
                      </a:lnTo>
                      <a:lnTo>
                        <a:pt x="72" y="524"/>
                      </a:lnTo>
                      <a:lnTo>
                        <a:pt x="76" y="568"/>
                      </a:lnTo>
                      <a:lnTo>
                        <a:pt x="84" y="611"/>
                      </a:lnTo>
                      <a:lnTo>
                        <a:pt x="98" y="653"/>
                      </a:lnTo>
                      <a:lnTo>
                        <a:pt x="114" y="695"/>
                      </a:lnTo>
                      <a:lnTo>
                        <a:pt x="135" y="733"/>
                      </a:lnTo>
                      <a:lnTo>
                        <a:pt x="160" y="770"/>
                      </a:lnTo>
                      <a:lnTo>
                        <a:pt x="188" y="807"/>
                      </a:lnTo>
                      <a:lnTo>
                        <a:pt x="222" y="839"/>
                      </a:lnTo>
                      <a:lnTo>
                        <a:pt x="251" y="864"/>
                      </a:lnTo>
                      <a:lnTo>
                        <a:pt x="284" y="885"/>
                      </a:lnTo>
                      <a:lnTo>
                        <a:pt x="316" y="904"/>
                      </a:lnTo>
                      <a:lnTo>
                        <a:pt x="349" y="920"/>
                      </a:lnTo>
                      <a:lnTo>
                        <a:pt x="385" y="932"/>
                      </a:lnTo>
                      <a:lnTo>
                        <a:pt x="420" y="942"/>
                      </a:lnTo>
                      <a:lnTo>
                        <a:pt x="457" y="950"/>
                      </a:lnTo>
                      <a:lnTo>
                        <a:pt x="493" y="953"/>
                      </a:lnTo>
                      <a:lnTo>
                        <a:pt x="530" y="955"/>
                      </a:lnTo>
                      <a:lnTo>
                        <a:pt x="567" y="952"/>
                      </a:lnTo>
                      <a:lnTo>
                        <a:pt x="605" y="947"/>
                      </a:lnTo>
                      <a:lnTo>
                        <a:pt x="640" y="938"/>
                      </a:lnTo>
                      <a:lnTo>
                        <a:pt x="676" y="927"/>
                      </a:lnTo>
                      <a:lnTo>
                        <a:pt x="712" y="914"/>
                      </a:lnTo>
                      <a:lnTo>
                        <a:pt x="746" y="896"/>
                      </a:lnTo>
                      <a:lnTo>
                        <a:pt x="779" y="875"/>
                      </a:lnTo>
                      <a:lnTo>
                        <a:pt x="779" y="875"/>
                      </a:lnTo>
                      <a:lnTo>
                        <a:pt x="742" y="897"/>
                      </a:lnTo>
                      <a:lnTo>
                        <a:pt x="704" y="915"/>
                      </a:lnTo>
                      <a:lnTo>
                        <a:pt x="664" y="928"/>
                      </a:lnTo>
                      <a:lnTo>
                        <a:pt x="624" y="938"/>
                      </a:lnTo>
                      <a:lnTo>
                        <a:pt x="583" y="945"/>
                      </a:lnTo>
                      <a:lnTo>
                        <a:pt x="544" y="946"/>
                      </a:lnTo>
                      <a:lnTo>
                        <a:pt x="503" y="943"/>
                      </a:lnTo>
                      <a:lnTo>
                        <a:pt x="463" y="937"/>
                      </a:lnTo>
                      <a:lnTo>
                        <a:pt x="424" y="927"/>
                      </a:lnTo>
                      <a:lnTo>
                        <a:pt x="387" y="914"/>
                      </a:lnTo>
                      <a:lnTo>
                        <a:pt x="349" y="896"/>
                      </a:lnTo>
                      <a:lnTo>
                        <a:pt x="315" y="875"/>
                      </a:lnTo>
                      <a:lnTo>
                        <a:pt x="282" y="851"/>
                      </a:lnTo>
                      <a:lnTo>
                        <a:pt x="251" y="823"/>
                      </a:lnTo>
                      <a:lnTo>
                        <a:pt x="223" y="792"/>
                      </a:lnTo>
                      <a:lnTo>
                        <a:pt x="198" y="757"/>
                      </a:lnTo>
                      <a:lnTo>
                        <a:pt x="176" y="719"/>
                      </a:lnTo>
                      <a:lnTo>
                        <a:pt x="159" y="681"/>
                      </a:lnTo>
                      <a:lnTo>
                        <a:pt x="145" y="642"/>
                      </a:lnTo>
                      <a:lnTo>
                        <a:pt x="136" y="601"/>
                      </a:lnTo>
                      <a:lnTo>
                        <a:pt x="131" y="561"/>
                      </a:lnTo>
                      <a:lnTo>
                        <a:pt x="130" y="520"/>
                      </a:lnTo>
                      <a:lnTo>
                        <a:pt x="133" y="479"/>
                      </a:lnTo>
                      <a:lnTo>
                        <a:pt x="139" y="439"/>
                      </a:lnTo>
                      <a:lnTo>
                        <a:pt x="149" y="401"/>
                      </a:lnTo>
                      <a:lnTo>
                        <a:pt x="162" y="362"/>
                      </a:lnTo>
                      <a:lnTo>
                        <a:pt x="180" y="325"/>
                      </a:lnTo>
                      <a:lnTo>
                        <a:pt x="201" y="290"/>
                      </a:lnTo>
                      <a:lnTo>
                        <a:pt x="225" y="256"/>
                      </a:lnTo>
                      <a:lnTo>
                        <a:pt x="254" y="225"/>
                      </a:lnTo>
                      <a:lnTo>
                        <a:pt x="285" y="197"/>
                      </a:lnTo>
                      <a:lnTo>
                        <a:pt x="320" y="172"/>
                      </a:lnTo>
                      <a:lnTo>
                        <a:pt x="357" y="149"/>
                      </a:lnTo>
                      <a:lnTo>
                        <a:pt x="395" y="132"/>
                      </a:lnTo>
                      <a:lnTo>
                        <a:pt x="435" y="118"/>
                      </a:lnTo>
                      <a:lnTo>
                        <a:pt x="474" y="108"/>
                      </a:lnTo>
                      <a:lnTo>
                        <a:pt x="515" y="103"/>
                      </a:lnTo>
                      <a:lnTo>
                        <a:pt x="556" y="101"/>
                      </a:lnTo>
                      <a:lnTo>
                        <a:pt x="596" y="103"/>
                      </a:lnTo>
                      <a:lnTo>
                        <a:pt x="636" y="110"/>
                      </a:lnTo>
                      <a:lnTo>
                        <a:pt x="675" y="120"/>
                      </a:lnTo>
                      <a:lnTo>
                        <a:pt x="712" y="133"/>
                      </a:lnTo>
                      <a:lnTo>
                        <a:pt x="750" y="151"/>
                      </a:lnTo>
                      <a:lnTo>
                        <a:pt x="784" y="172"/>
                      </a:lnTo>
                      <a:lnTo>
                        <a:pt x="818" y="195"/>
                      </a:lnTo>
                      <a:lnTo>
                        <a:pt x="847" y="224"/>
                      </a:lnTo>
                      <a:lnTo>
                        <a:pt x="876" y="255"/>
                      </a:lnTo>
                      <a:lnTo>
                        <a:pt x="901" y="290"/>
                      </a:lnTo>
                      <a:lnTo>
                        <a:pt x="919" y="320"/>
                      </a:lnTo>
                      <a:lnTo>
                        <a:pt x="934" y="351"/>
                      </a:lnTo>
                      <a:lnTo>
                        <a:pt x="946" y="383"/>
                      </a:lnTo>
                      <a:lnTo>
                        <a:pt x="956" y="416"/>
                      </a:lnTo>
                      <a:lnTo>
                        <a:pt x="964" y="449"/>
                      </a:lnTo>
                      <a:lnTo>
                        <a:pt x="968" y="483"/>
                      </a:lnTo>
                      <a:lnTo>
                        <a:pt x="970" y="517"/>
                      </a:lnTo>
                      <a:lnTo>
                        <a:pt x="969" y="550"/>
                      </a:lnTo>
                      <a:lnTo>
                        <a:pt x="965" y="584"/>
                      </a:lnTo>
                      <a:lnTo>
                        <a:pt x="959" y="617"/>
                      </a:lnTo>
                      <a:lnTo>
                        <a:pt x="949" y="650"/>
                      </a:lnTo>
                      <a:lnTo>
                        <a:pt x="938" y="682"/>
                      </a:lnTo>
                      <a:lnTo>
                        <a:pt x="923" y="713"/>
                      </a:lnTo>
                      <a:lnTo>
                        <a:pt x="907" y="743"/>
                      </a:lnTo>
                      <a:lnTo>
                        <a:pt x="887" y="773"/>
                      </a:lnTo>
                      <a:lnTo>
                        <a:pt x="865" y="800"/>
                      </a:lnTo>
                      <a:lnTo>
                        <a:pt x="865" y="800"/>
                      </a:lnTo>
                      <a:close/>
                      <a:moveTo>
                        <a:pt x="497" y="0"/>
                      </a:moveTo>
                      <a:lnTo>
                        <a:pt x="470" y="1"/>
                      </a:lnTo>
                      <a:lnTo>
                        <a:pt x="443" y="5"/>
                      </a:lnTo>
                      <a:lnTo>
                        <a:pt x="417" y="10"/>
                      </a:lnTo>
                      <a:lnTo>
                        <a:pt x="391" y="16"/>
                      </a:lnTo>
                      <a:lnTo>
                        <a:pt x="342" y="32"/>
                      </a:lnTo>
                      <a:lnTo>
                        <a:pt x="295" y="52"/>
                      </a:lnTo>
                      <a:lnTo>
                        <a:pt x="250" y="77"/>
                      </a:lnTo>
                      <a:lnTo>
                        <a:pt x="208" y="107"/>
                      </a:lnTo>
                      <a:lnTo>
                        <a:pt x="168" y="139"/>
                      </a:lnTo>
                      <a:lnTo>
                        <a:pt x="134" y="176"/>
                      </a:lnTo>
                      <a:lnTo>
                        <a:pt x="102" y="215"/>
                      </a:lnTo>
                      <a:lnTo>
                        <a:pt x="73" y="258"/>
                      </a:lnTo>
                      <a:lnTo>
                        <a:pt x="50" y="303"/>
                      </a:lnTo>
                      <a:lnTo>
                        <a:pt x="30" y="350"/>
                      </a:lnTo>
                      <a:lnTo>
                        <a:pt x="15" y="400"/>
                      </a:lnTo>
                      <a:lnTo>
                        <a:pt x="10" y="424"/>
                      </a:lnTo>
                      <a:lnTo>
                        <a:pt x="5" y="451"/>
                      </a:lnTo>
                      <a:lnTo>
                        <a:pt x="2" y="477"/>
                      </a:lnTo>
                      <a:lnTo>
                        <a:pt x="0" y="504"/>
                      </a:lnTo>
                      <a:lnTo>
                        <a:pt x="0" y="530"/>
                      </a:lnTo>
                      <a:lnTo>
                        <a:pt x="0" y="558"/>
                      </a:lnTo>
                      <a:lnTo>
                        <a:pt x="2" y="585"/>
                      </a:lnTo>
                      <a:lnTo>
                        <a:pt x="6" y="612"/>
                      </a:lnTo>
                      <a:lnTo>
                        <a:pt x="11" y="639"/>
                      </a:lnTo>
                      <a:lnTo>
                        <a:pt x="17" y="665"/>
                      </a:lnTo>
                      <a:lnTo>
                        <a:pt x="33" y="714"/>
                      </a:lnTo>
                      <a:lnTo>
                        <a:pt x="53" y="762"/>
                      </a:lnTo>
                      <a:lnTo>
                        <a:pt x="78" y="807"/>
                      </a:lnTo>
                      <a:lnTo>
                        <a:pt x="107" y="849"/>
                      </a:lnTo>
                      <a:lnTo>
                        <a:pt x="139" y="887"/>
                      </a:lnTo>
                      <a:lnTo>
                        <a:pt x="176" y="923"/>
                      </a:lnTo>
                      <a:lnTo>
                        <a:pt x="214" y="956"/>
                      </a:lnTo>
                      <a:lnTo>
                        <a:pt x="256" y="983"/>
                      </a:lnTo>
                      <a:lnTo>
                        <a:pt x="301" y="1008"/>
                      </a:lnTo>
                      <a:lnTo>
                        <a:pt x="349" y="1027"/>
                      </a:lnTo>
                      <a:lnTo>
                        <a:pt x="398" y="1042"/>
                      </a:lnTo>
                      <a:lnTo>
                        <a:pt x="424" y="1048"/>
                      </a:lnTo>
                      <a:lnTo>
                        <a:pt x="450" y="1053"/>
                      </a:lnTo>
                      <a:lnTo>
                        <a:pt x="476" y="1055"/>
                      </a:lnTo>
                      <a:lnTo>
                        <a:pt x="502" y="1058"/>
                      </a:lnTo>
                      <a:lnTo>
                        <a:pt x="529" y="1058"/>
                      </a:lnTo>
                      <a:lnTo>
                        <a:pt x="556" y="1057"/>
                      </a:lnTo>
                      <a:lnTo>
                        <a:pt x="583" y="1055"/>
                      </a:lnTo>
                      <a:lnTo>
                        <a:pt x="610" y="1052"/>
                      </a:lnTo>
                      <a:lnTo>
                        <a:pt x="636" y="1047"/>
                      </a:lnTo>
                      <a:lnTo>
                        <a:pt x="662" y="1040"/>
                      </a:lnTo>
                      <a:lnTo>
                        <a:pt x="711" y="1024"/>
                      </a:lnTo>
                      <a:lnTo>
                        <a:pt x="758" y="1004"/>
                      </a:lnTo>
                      <a:lnTo>
                        <a:pt x="803" y="979"/>
                      </a:lnTo>
                      <a:lnTo>
                        <a:pt x="845" y="950"/>
                      </a:lnTo>
                      <a:lnTo>
                        <a:pt x="883" y="917"/>
                      </a:lnTo>
                      <a:lnTo>
                        <a:pt x="919" y="881"/>
                      </a:lnTo>
                      <a:lnTo>
                        <a:pt x="951" y="841"/>
                      </a:lnTo>
                      <a:lnTo>
                        <a:pt x="979" y="799"/>
                      </a:lnTo>
                      <a:lnTo>
                        <a:pt x="1003" y="754"/>
                      </a:lnTo>
                      <a:lnTo>
                        <a:pt x="1022" y="707"/>
                      </a:lnTo>
                      <a:lnTo>
                        <a:pt x="1037" y="657"/>
                      </a:lnTo>
                      <a:lnTo>
                        <a:pt x="1043" y="632"/>
                      </a:lnTo>
                      <a:lnTo>
                        <a:pt x="1048" y="606"/>
                      </a:lnTo>
                      <a:lnTo>
                        <a:pt x="1051" y="580"/>
                      </a:lnTo>
                      <a:lnTo>
                        <a:pt x="1053" y="553"/>
                      </a:lnTo>
                      <a:lnTo>
                        <a:pt x="1053" y="525"/>
                      </a:lnTo>
                      <a:lnTo>
                        <a:pt x="1052" y="499"/>
                      </a:lnTo>
                      <a:lnTo>
                        <a:pt x="1048" y="454"/>
                      </a:lnTo>
                      <a:lnTo>
                        <a:pt x="1039" y="410"/>
                      </a:lnTo>
                      <a:lnTo>
                        <a:pt x="1028" y="367"/>
                      </a:lnTo>
                      <a:lnTo>
                        <a:pt x="1013" y="326"/>
                      </a:lnTo>
                      <a:lnTo>
                        <a:pt x="995" y="288"/>
                      </a:lnTo>
                      <a:lnTo>
                        <a:pt x="974" y="249"/>
                      </a:lnTo>
                      <a:lnTo>
                        <a:pt x="950" y="214"/>
                      </a:lnTo>
                      <a:lnTo>
                        <a:pt x="923" y="181"/>
                      </a:lnTo>
                      <a:lnTo>
                        <a:pt x="894" y="149"/>
                      </a:lnTo>
                      <a:lnTo>
                        <a:pt x="862" y="121"/>
                      </a:lnTo>
                      <a:lnTo>
                        <a:pt x="828" y="95"/>
                      </a:lnTo>
                      <a:lnTo>
                        <a:pt x="792" y="71"/>
                      </a:lnTo>
                      <a:lnTo>
                        <a:pt x="753" y="50"/>
                      </a:lnTo>
                      <a:lnTo>
                        <a:pt x="712" y="34"/>
                      </a:lnTo>
                      <a:lnTo>
                        <a:pt x="670" y="19"/>
                      </a:lnTo>
                      <a:lnTo>
                        <a:pt x="627" y="9"/>
                      </a:lnTo>
                      <a:lnTo>
                        <a:pt x="627" y="9"/>
                      </a:lnTo>
                      <a:lnTo>
                        <a:pt x="676" y="21"/>
                      </a:lnTo>
                      <a:lnTo>
                        <a:pt x="723" y="39"/>
                      </a:lnTo>
                      <a:lnTo>
                        <a:pt x="768" y="60"/>
                      </a:lnTo>
                      <a:lnTo>
                        <a:pt x="809" y="86"/>
                      </a:lnTo>
                      <a:lnTo>
                        <a:pt x="847" y="115"/>
                      </a:lnTo>
                      <a:lnTo>
                        <a:pt x="883" y="148"/>
                      </a:lnTo>
                      <a:lnTo>
                        <a:pt x="914" y="184"/>
                      </a:lnTo>
                      <a:lnTo>
                        <a:pt x="943" y="223"/>
                      </a:lnTo>
                      <a:lnTo>
                        <a:pt x="968" y="264"/>
                      </a:lnTo>
                      <a:lnTo>
                        <a:pt x="987" y="307"/>
                      </a:lnTo>
                      <a:lnTo>
                        <a:pt x="1005" y="352"/>
                      </a:lnTo>
                      <a:lnTo>
                        <a:pt x="1016" y="400"/>
                      </a:lnTo>
                      <a:lnTo>
                        <a:pt x="1023" y="448"/>
                      </a:lnTo>
                      <a:lnTo>
                        <a:pt x="1026" y="473"/>
                      </a:lnTo>
                      <a:lnTo>
                        <a:pt x="1026" y="498"/>
                      </a:lnTo>
                      <a:lnTo>
                        <a:pt x="1026" y="523"/>
                      </a:lnTo>
                      <a:lnTo>
                        <a:pt x="1023" y="548"/>
                      </a:lnTo>
                      <a:lnTo>
                        <a:pt x="1021" y="573"/>
                      </a:lnTo>
                      <a:lnTo>
                        <a:pt x="1016" y="599"/>
                      </a:lnTo>
                      <a:lnTo>
                        <a:pt x="1003" y="647"/>
                      </a:lnTo>
                      <a:lnTo>
                        <a:pt x="986" y="695"/>
                      </a:lnTo>
                      <a:lnTo>
                        <a:pt x="965" y="739"/>
                      </a:lnTo>
                      <a:lnTo>
                        <a:pt x="939" y="782"/>
                      </a:lnTo>
                      <a:lnTo>
                        <a:pt x="909" y="820"/>
                      </a:lnTo>
                      <a:lnTo>
                        <a:pt x="877" y="855"/>
                      </a:lnTo>
                      <a:lnTo>
                        <a:pt x="841" y="887"/>
                      </a:lnTo>
                      <a:lnTo>
                        <a:pt x="803" y="916"/>
                      </a:lnTo>
                      <a:lnTo>
                        <a:pt x="762" y="940"/>
                      </a:lnTo>
                      <a:lnTo>
                        <a:pt x="719" y="961"/>
                      </a:lnTo>
                      <a:lnTo>
                        <a:pt x="674" y="977"/>
                      </a:lnTo>
                      <a:lnTo>
                        <a:pt x="627" y="989"/>
                      </a:lnTo>
                      <a:lnTo>
                        <a:pt x="579" y="997"/>
                      </a:lnTo>
                      <a:lnTo>
                        <a:pt x="555" y="998"/>
                      </a:lnTo>
                      <a:lnTo>
                        <a:pt x="530" y="999"/>
                      </a:lnTo>
                      <a:lnTo>
                        <a:pt x="505" y="998"/>
                      </a:lnTo>
                      <a:lnTo>
                        <a:pt x="479" y="997"/>
                      </a:lnTo>
                      <a:lnTo>
                        <a:pt x="455" y="993"/>
                      </a:lnTo>
                      <a:lnTo>
                        <a:pt x="430" y="989"/>
                      </a:lnTo>
                      <a:lnTo>
                        <a:pt x="380" y="976"/>
                      </a:lnTo>
                      <a:lnTo>
                        <a:pt x="333" y="958"/>
                      </a:lnTo>
                      <a:lnTo>
                        <a:pt x="289" y="937"/>
                      </a:lnTo>
                      <a:lnTo>
                        <a:pt x="248" y="911"/>
                      </a:lnTo>
                      <a:lnTo>
                        <a:pt x="209" y="882"/>
                      </a:lnTo>
                      <a:lnTo>
                        <a:pt x="173" y="850"/>
                      </a:lnTo>
                      <a:lnTo>
                        <a:pt x="142" y="814"/>
                      </a:lnTo>
                      <a:lnTo>
                        <a:pt x="114" y="775"/>
                      </a:lnTo>
                      <a:lnTo>
                        <a:pt x="89" y="734"/>
                      </a:lnTo>
                      <a:lnTo>
                        <a:pt x="69" y="691"/>
                      </a:lnTo>
                      <a:lnTo>
                        <a:pt x="52" y="645"/>
                      </a:lnTo>
                      <a:lnTo>
                        <a:pt x="41" y="597"/>
                      </a:lnTo>
                      <a:lnTo>
                        <a:pt x="33" y="550"/>
                      </a:lnTo>
                      <a:lnTo>
                        <a:pt x="31" y="525"/>
                      </a:lnTo>
                      <a:lnTo>
                        <a:pt x="31" y="500"/>
                      </a:lnTo>
                      <a:lnTo>
                        <a:pt x="31" y="475"/>
                      </a:lnTo>
                      <a:lnTo>
                        <a:pt x="33" y="451"/>
                      </a:lnTo>
                      <a:lnTo>
                        <a:pt x="36" y="424"/>
                      </a:lnTo>
                      <a:lnTo>
                        <a:pt x="41" y="400"/>
                      </a:lnTo>
                      <a:lnTo>
                        <a:pt x="51" y="359"/>
                      </a:lnTo>
                      <a:lnTo>
                        <a:pt x="64" y="319"/>
                      </a:lnTo>
                      <a:lnTo>
                        <a:pt x="81" y="281"/>
                      </a:lnTo>
                      <a:lnTo>
                        <a:pt x="99" y="245"/>
                      </a:lnTo>
                      <a:lnTo>
                        <a:pt x="121" y="212"/>
                      </a:lnTo>
                      <a:lnTo>
                        <a:pt x="145" y="179"/>
                      </a:lnTo>
                      <a:lnTo>
                        <a:pt x="172" y="149"/>
                      </a:lnTo>
                      <a:lnTo>
                        <a:pt x="202" y="122"/>
                      </a:lnTo>
                      <a:lnTo>
                        <a:pt x="233" y="97"/>
                      </a:lnTo>
                      <a:lnTo>
                        <a:pt x="265" y="74"/>
                      </a:lnTo>
                      <a:lnTo>
                        <a:pt x="301" y="54"/>
                      </a:lnTo>
                      <a:lnTo>
                        <a:pt x="337" y="37"/>
                      </a:lnTo>
                      <a:lnTo>
                        <a:pt x="375" y="23"/>
                      </a:lnTo>
                      <a:lnTo>
                        <a:pt x="415" y="11"/>
                      </a:lnTo>
                      <a:lnTo>
                        <a:pt x="455" y="4"/>
                      </a:lnTo>
                      <a:lnTo>
                        <a:pt x="497" y="0"/>
                      </a:lnTo>
                      <a:lnTo>
                        <a:pt x="497" y="0"/>
                      </a:lnTo>
                      <a:close/>
                      <a:moveTo>
                        <a:pt x="543" y="892"/>
                      </a:moveTo>
                      <a:lnTo>
                        <a:pt x="541" y="886"/>
                      </a:lnTo>
                      <a:lnTo>
                        <a:pt x="539" y="880"/>
                      </a:lnTo>
                      <a:lnTo>
                        <a:pt x="533" y="876"/>
                      </a:lnTo>
                      <a:lnTo>
                        <a:pt x="527" y="875"/>
                      </a:lnTo>
                      <a:lnTo>
                        <a:pt x="520" y="876"/>
                      </a:lnTo>
                      <a:lnTo>
                        <a:pt x="515" y="880"/>
                      </a:lnTo>
                      <a:lnTo>
                        <a:pt x="512" y="886"/>
                      </a:lnTo>
                      <a:lnTo>
                        <a:pt x="510" y="892"/>
                      </a:lnTo>
                      <a:lnTo>
                        <a:pt x="512" y="900"/>
                      </a:lnTo>
                      <a:lnTo>
                        <a:pt x="515" y="905"/>
                      </a:lnTo>
                      <a:lnTo>
                        <a:pt x="520" y="909"/>
                      </a:lnTo>
                      <a:lnTo>
                        <a:pt x="527" y="910"/>
                      </a:lnTo>
                      <a:lnTo>
                        <a:pt x="533" y="909"/>
                      </a:lnTo>
                      <a:lnTo>
                        <a:pt x="539" y="905"/>
                      </a:lnTo>
                      <a:lnTo>
                        <a:pt x="541" y="900"/>
                      </a:lnTo>
                      <a:lnTo>
                        <a:pt x="543" y="892"/>
                      </a:lnTo>
                      <a:lnTo>
                        <a:pt x="543" y="892"/>
                      </a:lnTo>
                      <a:close/>
                      <a:moveTo>
                        <a:pt x="197" y="528"/>
                      </a:moveTo>
                      <a:lnTo>
                        <a:pt x="196" y="520"/>
                      </a:lnTo>
                      <a:lnTo>
                        <a:pt x="192" y="515"/>
                      </a:lnTo>
                      <a:lnTo>
                        <a:pt x="187" y="512"/>
                      </a:lnTo>
                      <a:lnTo>
                        <a:pt x="181" y="509"/>
                      </a:lnTo>
                      <a:lnTo>
                        <a:pt x="173" y="512"/>
                      </a:lnTo>
                      <a:lnTo>
                        <a:pt x="168" y="515"/>
                      </a:lnTo>
                      <a:lnTo>
                        <a:pt x="165" y="520"/>
                      </a:lnTo>
                      <a:lnTo>
                        <a:pt x="164" y="528"/>
                      </a:lnTo>
                      <a:lnTo>
                        <a:pt x="165" y="534"/>
                      </a:lnTo>
                      <a:lnTo>
                        <a:pt x="168" y="540"/>
                      </a:lnTo>
                      <a:lnTo>
                        <a:pt x="173" y="544"/>
                      </a:lnTo>
                      <a:lnTo>
                        <a:pt x="181" y="545"/>
                      </a:lnTo>
                      <a:lnTo>
                        <a:pt x="187" y="544"/>
                      </a:lnTo>
                      <a:lnTo>
                        <a:pt x="192" y="540"/>
                      </a:lnTo>
                      <a:lnTo>
                        <a:pt x="196" y="534"/>
                      </a:lnTo>
                      <a:lnTo>
                        <a:pt x="197" y="528"/>
                      </a:lnTo>
                      <a:lnTo>
                        <a:pt x="197" y="528"/>
                      </a:lnTo>
                      <a:close/>
                      <a:moveTo>
                        <a:pt x="543" y="149"/>
                      </a:moveTo>
                      <a:lnTo>
                        <a:pt x="541" y="142"/>
                      </a:lnTo>
                      <a:lnTo>
                        <a:pt x="538" y="137"/>
                      </a:lnTo>
                      <a:lnTo>
                        <a:pt x="533" y="133"/>
                      </a:lnTo>
                      <a:lnTo>
                        <a:pt x="527" y="131"/>
                      </a:lnTo>
                      <a:lnTo>
                        <a:pt x="519" y="133"/>
                      </a:lnTo>
                      <a:lnTo>
                        <a:pt x="514" y="137"/>
                      </a:lnTo>
                      <a:lnTo>
                        <a:pt x="510" y="142"/>
                      </a:lnTo>
                      <a:lnTo>
                        <a:pt x="509" y="149"/>
                      </a:lnTo>
                      <a:lnTo>
                        <a:pt x="510" y="156"/>
                      </a:lnTo>
                      <a:lnTo>
                        <a:pt x="514" y="162"/>
                      </a:lnTo>
                      <a:lnTo>
                        <a:pt x="519" y="166"/>
                      </a:lnTo>
                      <a:lnTo>
                        <a:pt x="527" y="167"/>
                      </a:lnTo>
                      <a:lnTo>
                        <a:pt x="533" y="166"/>
                      </a:lnTo>
                      <a:lnTo>
                        <a:pt x="538" y="162"/>
                      </a:lnTo>
                      <a:lnTo>
                        <a:pt x="541" y="156"/>
                      </a:lnTo>
                      <a:lnTo>
                        <a:pt x="543" y="149"/>
                      </a:lnTo>
                      <a:lnTo>
                        <a:pt x="543" y="149"/>
                      </a:lnTo>
                      <a:close/>
                      <a:moveTo>
                        <a:pt x="922" y="528"/>
                      </a:moveTo>
                      <a:lnTo>
                        <a:pt x="920" y="520"/>
                      </a:lnTo>
                      <a:lnTo>
                        <a:pt x="917" y="515"/>
                      </a:lnTo>
                      <a:lnTo>
                        <a:pt x="912" y="512"/>
                      </a:lnTo>
                      <a:lnTo>
                        <a:pt x="906" y="509"/>
                      </a:lnTo>
                      <a:lnTo>
                        <a:pt x="898" y="512"/>
                      </a:lnTo>
                      <a:lnTo>
                        <a:pt x="893" y="515"/>
                      </a:lnTo>
                      <a:lnTo>
                        <a:pt x="889" y="520"/>
                      </a:lnTo>
                      <a:lnTo>
                        <a:pt x="888" y="528"/>
                      </a:lnTo>
                      <a:lnTo>
                        <a:pt x="889" y="534"/>
                      </a:lnTo>
                      <a:lnTo>
                        <a:pt x="893" y="540"/>
                      </a:lnTo>
                      <a:lnTo>
                        <a:pt x="898" y="544"/>
                      </a:lnTo>
                      <a:lnTo>
                        <a:pt x="906" y="545"/>
                      </a:lnTo>
                      <a:lnTo>
                        <a:pt x="912" y="544"/>
                      </a:lnTo>
                      <a:lnTo>
                        <a:pt x="917" y="540"/>
                      </a:lnTo>
                      <a:lnTo>
                        <a:pt x="920" y="534"/>
                      </a:lnTo>
                      <a:lnTo>
                        <a:pt x="922" y="528"/>
                      </a:lnTo>
                      <a:lnTo>
                        <a:pt x="922" y="528"/>
                      </a:lnTo>
                      <a:close/>
                      <a:moveTo>
                        <a:pt x="520" y="635"/>
                      </a:moveTo>
                      <a:lnTo>
                        <a:pt x="520" y="672"/>
                      </a:lnTo>
                      <a:lnTo>
                        <a:pt x="540" y="672"/>
                      </a:lnTo>
                      <a:lnTo>
                        <a:pt x="540" y="635"/>
                      </a:lnTo>
                      <a:lnTo>
                        <a:pt x="549" y="632"/>
                      </a:lnTo>
                      <a:lnTo>
                        <a:pt x="557" y="627"/>
                      </a:lnTo>
                      <a:lnTo>
                        <a:pt x="564" y="621"/>
                      </a:lnTo>
                      <a:lnTo>
                        <a:pt x="569" y="615"/>
                      </a:lnTo>
                      <a:lnTo>
                        <a:pt x="574" y="606"/>
                      </a:lnTo>
                      <a:lnTo>
                        <a:pt x="576" y="597"/>
                      </a:lnTo>
                      <a:lnTo>
                        <a:pt x="576" y="589"/>
                      </a:lnTo>
                      <a:lnTo>
                        <a:pt x="575" y="579"/>
                      </a:lnTo>
                      <a:lnTo>
                        <a:pt x="571" y="566"/>
                      </a:lnTo>
                      <a:lnTo>
                        <a:pt x="562" y="556"/>
                      </a:lnTo>
                      <a:lnTo>
                        <a:pt x="553" y="549"/>
                      </a:lnTo>
                      <a:lnTo>
                        <a:pt x="540" y="544"/>
                      </a:lnTo>
                      <a:lnTo>
                        <a:pt x="540" y="544"/>
                      </a:lnTo>
                      <a:lnTo>
                        <a:pt x="540" y="354"/>
                      </a:lnTo>
                      <a:lnTo>
                        <a:pt x="590" y="354"/>
                      </a:lnTo>
                      <a:lnTo>
                        <a:pt x="530" y="224"/>
                      </a:lnTo>
                      <a:lnTo>
                        <a:pt x="471" y="354"/>
                      </a:lnTo>
                      <a:lnTo>
                        <a:pt x="520" y="354"/>
                      </a:lnTo>
                      <a:lnTo>
                        <a:pt x="520" y="544"/>
                      </a:lnTo>
                      <a:lnTo>
                        <a:pt x="512" y="546"/>
                      </a:lnTo>
                      <a:lnTo>
                        <a:pt x="503" y="551"/>
                      </a:lnTo>
                      <a:lnTo>
                        <a:pt x="497" y="558"/>
                      </a:lnTo>
                      <a:lnTo>
                        <a:pt x="491" y="564"/>
                      </a:lnTo>
                      <a:lnTo>
                        <a:pt x="487" y="573"/>
                      </a:lnTo>
                      <a:lnTo>
                        <a:pt x="484" y="580"/>
                      </a:lnTo>
                      <a:lnTo>
                        <a:pt x="483" y="590"/>
                      </a:lnTo>
                      <a:lnTo>
                        <a:pt x="484" y="599"/>
                      </a:lnTo>
                      <a:lnTo>
                        <a:pt x="489" y="611"/>
                      </a:lnTo>
                      <a:lnTo>
                        <a:pt x="497" y="622"/>
                      </a:lnTo>
                      <a:lnTo>
                        <a:pt x="508" y="630"/>
                      </a:lnTo>
                      <a:lnTo>
                        <a:pt x="520" y="635"/>
                      </a:lnTo>
                      <a:lnTo>
                        <a:pt x="520" y="635"/>
                      </a:lnTo>
                      <a:close/>
                    </a:path>
                  </a:pathLst>
                </a:custGeom>
                <a:solidFill>
                  <a:srgbClr val="9999FF"/>
                </a:solidFill>
                <a:ln w="6350" cmpd="sng">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7118" name="Freeform 366"/>
                <p:cNvSpPr>
                  <a:spLocks noEditPoints="1"/>
                </p:cNvSpPr>
                <p:nvPr/>
              </p:nvSpPr>
              <p:spPr bwMode="auto">
                <a:xfrm>
                  <a:off x="378" y="493"/>
                  <a:ext cx="12" cy="63"/>
                </a:xfrm>
                <a:custGeom>
                  <a:avLst/>
                  <a:gdLst>
                    <a:gd name="T0" fmla="*/ 29 w 59"/>
                    <a:gd name="T1" fmla="*/ 0 h 315"/>
                    <a:gd name="T2" fmla="*/ 0 w 59"/>
                    <a:gd name="T3" fmla="*/ 72 h 315"/>
                    <a:gd name="T4" fmla="*/ 59 w 59"/>
                    <a:gd name="T5" fmla="*/ 72 h 315"/>
                    <a:gd name="T6" fmla="*/ 19 w 59"/>
                    <a:gd name="T7" fmla="*/ 57 h 315"/>
                    <a:gd name="T8" fmla="*/ 29 w 59"/>
                    <a:gd name="T9" fmla="*/ 0 h 315"/>
                    <a:gd name="T10" fmla="*/ 29 w 59"/>
                    <a:gd name="T11" fmla="*/ 0 h 315"/>
                    <a:gd name="T12" fmla="*/ 11 w 59"/>
                    <a:gd name="T13" fmla="*/ 315 h 315"/>
                    <a:gd name="T14" fmla="*/ 13 w 59"/>
                    <a:gd name="T15" fmla="*/ 304 h 315"/>
                    <a:gd name="T16" fmla="*/ 19 w 59"/>
                    <a:gd name="T17" fmla="*/ 294 h 315"/>
                    <a:gd name="T18" fmla="*/ 28 w 59"/>
                    <a:gd name="T19" fmla="*/ 286 h 315"/>
                    <a:gd name="T20" fmla="*/ 39 w 59"/>
                    <a:gd name="T21" fmla="*/ 281 h 315"/>
                    <a:gd name="T22" fmla="*/ 29 w 59"/>
                    <a:gd name="T23" fmla="*/ 280 h 315"/>
                    <a:gd name="T24" fmla="*/ 21 w 59"/>
                    <a:gd name="T25" fmla="*/ 283 h 315"/>
                    <a:gd name="T26" fmla="*/ 12 w 59"/>
                    <a:gd name="T27" fmla="*/ 288 h 315"/>
                    <a:gd name="T28" fmla="*/ 7 w 59"/>
                    <a:gd name="T29" fmla="*/ 295 h 315"/>
                    <a:gd name="T30" fmla="*/ 6 w 59"/>
                    <a:gd name="T31" fmla="*/ 300 h 315"/>
                    <a:gd name="T32" fmla="*/ 6 w 59"/>
                    <a:gd name="T33" fmla="*/ 305 h 315"/>
                    <a:gd name="T34" fmla="*/ 8 w 59"/>
                    <a:gd name="T35" fmla="*/ 310 h 315"/>
                    <a:gd name="T36" fmla="*/ 11 w 59"/>
                    <a:gd name="T37" fmla="*/ 315 h 315"/>
                    <a:gd name="T38" fmla="*/ 11 w 59"/>
                    <a:gd name="T39"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315">
                      <a:moveTo>
                        <a:pt x="29" y="0"/>
                      </a:moveTo>
                      <a:lnTo>
                        <a:pt x="0" y="72"/>
                      </a:lnTo>
                      <a:lnTo>
                        <a:pt x="59" y="72"/>
                      </a:lnTo>
                      <a:lnTo>
                        <a:pt x="19" y="57"/>
                      </a:lnTo>
                      <a:lnTo>
                        <a:pt x="29" y="0"/>
                      </a:lnTo>
                      <a:lnTo>
                        <a:pt x="29" y="0"/>
                      </a:lnTo>
                      <a:close/>
                      <a:moveTo>
                        <a:pt x="11" y="315"/>
                      </a:moveTo>
                      <a:lnTo>
                        <a:pt x="13" y="304"/>
                      </a:lnTo>
                      <a:lnTo>
                        <a:pt x="19" y="294"/>
                      </a:lnTo>
                      <a:lnTo>
                        <a:pt x="28" y="286"/>
                      </a:lnTo>
                      <a:lnTo>
                        <a:pt x="39" y="281"/>
                      </a:lnTo>
                      <a:lnTo>
                        <a:pt x="29" y="280"/>
                      </a:lnTo>
                      <a:lnTo>
                        <a:pt x="21" y="283"/>
                      </a:lnTo>
                      <a:lnTo>
                        <a:pt x="12" y="288"/>
                      </a:lnTo>
                      <a:lnTo>
                        <a:pt x="7" y="295"/>
                      </a:lnTo>
                      <a:lnTo>
                        <a:pt x="6" y="300"/>
                      </a:lnTo>
                      <a:lnTo>
                        <a:pt x="6" y="305"/>
                      </a:lnTo>
                      <a:lnTo>
                        <a:pt x="8" y="310"/>
                      </a:lnTo>
                      <a:lnTo>
                        <a:pt x="11" y="315"/>
                      </a:lnTo>
                      <a:lnTo>
                        <a:pt x="11" y="315"/>
                      </a:lnTo>
                      <a:close/>
                    </a:path>
                  </a:pathLst>
                </a:cu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grpSp>
        </p:grpSp>
        <p:sp>
          <p:nvSpPr>
            <p:cNvPr id="1227119" name="Line 367"/>
            <p:cNvSpPr>
              <a:spLocks noChangeShapeType="1"/>
            </p:cNvSpPr>
            <p:nvPr/>
          </p:nvSpPr>
          <p:spPr bwMode="auto">
            <a:xfrm>
              <a:off x="2202" y="1215"/>
              <a:ext cx="195" cy="813"/>
            </a:xfrm>
            <a:prstGeom prst="line">
              <a:avLst/>
            </a:prstGeom>
            <a:noFill/>
            <a:ln w="38100">
              <a:solidFill>
                <a:srgbClr val="8080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7120" name="Line 368"/>
            <p:cNvSpPr>
              <a:spLocks noChangeShapeType="1"/>
            </p:cNvSpPr>
            <p:nvPr/>
          </p:nvSpPr>
          <p:spPr bwMode="auto">
            <a:xfrm flipV="1">
              <a:off x="2615" y="1748"/>
              <a:ext cx="1528" cy="280"/>
            </a:xfrm>
            <a:prstGeom prst="line">
              <a:avLst/>
            </a:prstGeom>
            <a:noFill/>
            <a:ln w="38100">
              <a:solidFill>
                <a:srgbClr val="808000"/>
              </a:solidFill>
              <a:prstDash val="lg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7121" name="Line 369"/>
            <p:cNvSpPr>
              <a:spLocks noChangeShapeType="1"/>
            </p:cNvSpPr>
            <p:nvPr/>
          </p:nvSpPr>
          <p:spPr bwMode="auto">
            <a:xfrm flipH="1" flipV="1">
              <a:off x="2615" y="2433"/>
              <a:ext cx="624" cy="0"/>
            </a:xfrm>
            <a:prstGeom prst="line">
              <a:avLst/>
            </a:prstGeom>
            <a:noFill/>
            <a:ln w="38100">
              <a:solidFill>
                <a:srgbClr val="808000"/>
              </a:solidFill>
              <a:prstDash val="lg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7122" name="Line 370"/>
            <p:cNvSpPr>
              <a:spLocks noChangeShapeType="1"/>
            </p:cNvSpPr>
            <p:nvPr/>
          </p:nvSpPr>
          <p:spPr bwMode="auto">
            <a:xfrm>
              <a:off x="3520" y="2557"/>
              <a:ext cx="343" cy="467"/>
            </a:xfrm>
            <a:prstGeom prst="line">
              <a:avLst/>
            </a:prstGeom>
            <a:noFill/>
            <a:ln w="38100">
              <a:solidFill>
                <a:srgbClr val="808000"/>
              </a:solidFill>
              <a:prstDash val="dash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7123" name="Line 371"/>
            <p:cNvSpPr>
              <a:spLocks noChangeShapeType="1"/>
            </p:cNvSpPr>
            <p:nvPr/>
          </p:nvSpPr>
          <p:spPr bwMode="auto">
            <a:xfrm>
              <a:off x="4393" y="1872"/>
              <a:ext cx="124" cy="934"/>
            </a:xfrm>
            <a:prstGeom prst="line">
              <a:avLst/>
            </a:prstGeom>
            <a:noFill/>
            <a:ln w="38100">
              <a:solidFill>
                <a:srgbClr val="808000"/>
              </a:solidFill>
              <a:prstDash val="dash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7124" name="Line 372"/>
            <p:cNvSpPr>
              <a:spLocks noChangeShapeType="1"/>
            </p:cNvSpPr>
            <p:nvPr/>
          </p:nvSpPr>
          <p:spPr bwMode="auto">
            <a:xfrm flipH="1">
              <a:off x="3270" y="2557"/>
              <a:ext cx="187" cy="654"/>
            </a:xfrm>
            <a:prstGeom prst="line">
              <a:avLst/>
            </a:prstGeom>
            <a:noFill/>
            <a:ln w="38100">
              <a:solidFill>
                <a:srgbClr val="808000"/>
              </a:solidFill>
              <a:prstDash val="dash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7125" name="Line 373"/>
            <p:cNvSpPr>
              <a:spLocks noChangeShapeType="1"/>
            </p:cNvSpPr>
            <p:nvPr/>
          </p:nvSpPr>
          <p:spPr bwMode="auto">
            <a:xfrm>
              <a:off x="2397" y="2557"/>
              <a:ext cx="156" cy="654"/>
            </a:xfrm>
            <a:prstGeom prst="line">
              <a:avLst/>
            </a:prstGeom>
            <a:noFill/>
            <a:ln w="38100">
              <a:solidFill>
                <a:srgbClr val="808000"/>
              </a:solidFill>
              <a:prstDash val="dash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7126" name="Line 374"/>
            <p:cNvSpPr>
              <a:spLocks noChangeShapeType="1"/>
            </p:cNvSpPr>
            <p:nvPr/>
          </p:nvSpPr>
          <p:spPr bwMode="auto">
            <a:xfrm flipH="1">
              <a:off x="2057" y="2557"/>
              <a:ext cx="278" cy="482"/>
            </a:xfrm>
            <a:prstGeom prst="line">
              <a:avLst/>
            </a:prstGeom>
            <a:noFill/>
            <a:ln w="38100">
              <a:solidFill>
                <a:srgbClr val="808000"/>
              </a:solidFill>
              <a:prstDash val="dash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7127" name="Line 375"/>
            <p:cNvSpPr>
              <a:spLocks noChangeShapeType="1"/>
            </p:cNvSpPr>
            <p:nvPr/>
          </p:nvSpPr>
          <p:spPr bwMode="auto">
            <a:xfrm flipH="1">
              <a:off x="3707" y="1872"/>
              <a:ext cx="468" cy="561"/>
            </a:xfrm>
            <a:prstGeom prst="line">
              <a:avLst/>
            </a:prstGeom>
            <a:noFill/>
            <a:ln w="38100">
              <a:solidFill>
                <a:srgbClr val="808000"/>
              </a:solidFill>
              <a:prstDash val="lg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7128" name="Line 376"/>
            <p:cNvSpPr>
              <a:spLocks noChangeShapeType="1"/>
            </p:cNvSpPr>
            <p:nvPr/>
          </p:nvSpPr>
          <p:spPr bwMode="auto">
            <a:xfrm>
              <a:off x="4455" y="1872"/>
              <a:ext cx="530" cy="654"/>
            </a:xfrm>
            <a:prstGeom prst="line">
              <a:avLst/>
            </a:prstGeom>
            <a:noFill/>
            <a:ln w="38100">
              <a:solidFill>
                <a:srgbClr val="808000"/>
              </a:solidFill>
              <a:prstDash val="dashDot"/>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7129" name="Line 377"/>
            <p:cNvSpPr>
              <a:spLocks noChangeShapeType="1"/>
            </p:cNvSpPr>
            <p:nvPr/>
          </p:nvSpPr>
          <p:spPr bwMode="auto">
            <a:xfrm flipH="1" flipV="1">
              <a:off x="1680" y="1654"/>
              <a:ext cx="2463" cy="0"/>
            </a:xfrm>
            <a:prstGeom prst="line">
              <a:avLst/>
            </a:prstGeom>
            <a:noFill/>
            <a:ln w="38100">
              <a:solidFill>
                <a:srgbClr val="808000"/>
              </a:solidFill>
              <a:prstDash val="lg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1227130" name="Line 378"/>
            <p:cNvSpPr>
              <a:spLocks noChangeShapeType="1"/>
            </p:cNvSpPr>
            <p:nvPr/>
          </p:nvSpPr>
          <p:spPr bwMode="auto">
            <a:xfrm flipH="1" flipV="1">
              <a:off x="1641" y="1869"/>
              <a:ext cx="507" cy="564"/>
            </a:xfrm>
            <a:prstGeom prst="line">
              <a:avLst/>
            </a:prstGeom>
            <a:noFill/>
            <a:ln w="38100">
              <a:solidFill>
                <a:srgbClr val="808000"/>
              </a:solidFill>
              <a:prstDash val="lgDash"/>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grpSp>
      <p:sp>
        <p:nvSpPr>
          <p:cNvPr id="1227131" name="Text Box 379"/>
          <p:cNvSpPr txBox="1">
            <a:spLocks noChangeArrowheads="1"/>
          </p:cNvSpPr>
          <p:nvPr/>
        </p:nvSpPr>
        <p:spPr bwMode="auto">
          <a:xfrm>
            <a:off x="0" y="6310313"/>
            <a:ext cx="9144000" cy="438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0000"/>
              </a:lnSpc>
              <a:spcBef>
                <a:spcPct val="0"/>
              </a:spcBef>
            </a:pPr>
            <a:r>
              <a:rPr lang="ru-RU" altLang="ru-RU" sz="1800" b="1">
                <a:solidFill>
                  <a:srgbClr val="800080"/>
                </a:solidFill>
              </a:rPr>
              <a:t>Рис.19.</a:t>
            </a:r>
            <a:r>
              <a:rPr lang="en-US" altLang="ru-RU" sz="1800" b="1">
                <a:solidFill>
                  <a:srgbClr val="800080"/>
                </a:solidFill>
              </a:rPr>
              <a:t>1</a:t>
            </a:r>
            <a:r>
              <a:rPr lang="ru-RU" altLang="ru-RU" sz="1800" b="1">
                <a:solidFill>
                  <a:srgbClr val="800080"/>
                </a:solidFill>
              </a:rPr>
              <a:t>. Иерархия, структура и топология системы сетевого</a:t>
            </a:r>
          </a:p>
          <a:p>
            <a:pPr>
              <a:lnSpc>
                <a:spcPct val="80000"/>
              </a:lnSpc>
              <a:spcBef>
                <a:spcPct val="0"/>
              </a:spcBef>
            </a:pPr>
            <a:r>
              <a:rPr lang="ru-RU" altLang="ru-RU" sz="1800" b="1">
                <a:solidFill>
                  <a:srgbClr val="800080"/>
                </a:solidFill>
              </a:rPr>
              <a:t>времени на основе </a:t>
            </a:r>
            <a:r>
              <a:rPr lang="en-US" altLang="ru-RU" sz="1800" b="1">
                <a:solidFill>
                  <a:srgbClr val="800080"/>
                </a:solidFill>
              </a:rPr>
              <a:t>NTP</a:t>
            </a:r>
            <a:r>
              <a:rPr lang="ru-RU" altLang="ru-RU" sz="1800" b="1">
                <a:solidFill>
                  <a:srgbClr val="800080"/>
                </a:solidFill>
              </a:rPr>
              <a:t>-протокола</a:t>
            </a:r>
            <a:r>
              <a:rPr lang="ru-RU" altLang="ru-RU" sz="1800">
                <a:solidFill>
                  <a:srgbClr val="800080"/>
                </a:solidFill>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graphicFrame>
        <p:nvGraphicFramePr>
          <p:cNvPr id="1319601" name="Group 689"/>
          <p:cNvGraphicFramePr>
            <a:graphicFrameLocks noGrp="1"/>
          </p:cNvGraphicFramePr>
          <p:nvPr/>
        </p:nvGraphicFramePr>
        <p:xfrm>
          <a:off x="241300" y="1182688"/>
          <a:ext cx="8636000" cy="4379912"/>
        </p:xfrm>
        <a:graphic>
          <a:graphicData uri="http://schemas.openxmlformats.org/drawingml/2006/table">
            <a:tbl>
              <a:tblPr/>
              <a:tblGrid>
                <a:gridCol w="1930400">
                  <a:extLst>
                    <a:ext uri="{9D8B030D-6E8A-4147-A177-3AD203B41FA5}">
                      <a16:colId xmlns:a16="http://schemas.microsoft.com/office/drawing/2014/main" val="1077732685"/>
                    </a:ext>
                  </a:extLst>
                </a:gridCol>
                <a:gridCol w="930275">
                  <a:extLst>
                    <a:ext uri="{9D8B030D-6E8A-4147-A177-3AD203B41FA5}">
                      <a16:colId xmlns:a16="http://schemas.microsoft.com/office/drawing/2014/main" val="2861808321"/>
                    </a:ext>
                  </a:extLst>
                </a:gridCol>
                <a:gridCol w="771525">
                  <a:extLst>
                    <a:ext uri="{9D8B030D-6E8A-4147-A177-3AD203B41FA5}">
                      <a16:colId xmlns:a16="http://schemas.microsoft.com/office/drawing/2014/main" val="3145630382"/>
                    </a:ext>
                  </a:extLst>
                </a:gridCol>
                <a:gridCol w="1333500">
                  <a:extLst>
                    <a:ext uri="{9D8B030D-6E8A-4147-A177-3AD203B41FA5}">
                      <a16:colId xmlns:a16="http://schemas.microsoft.com/office/drawing/2014/main" val="1620293841"/>
                    </a:ext>
                  </a:extLst>
                </a:gridCol>
                <a:gridCol w="3670300">
                  <a:extLst>
                    <a:ext uri="{9D8B030D-6E8A-4147-A177-3AD203B41FA5}">
                      <a16:colId xmlns:a16="http://schemas.microsoft.com/office/drawing/2014/main" val="1775607824"/>
                    </a:ext>
                  </a:extLst>
                </a:gridCol>
              </a:tblGrid>
              <a:tr h="36512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Tahoma" panose="020B0604030504040204" pitchFamily="34" charset="0"/>
                        </a:rPr>
                        <a:t>Д А Т А</a:t>
                      </a:r>
                    </a:p>
                  </a:txBody>
                  <a:tcPr marL="18000" marR="18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M J D</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8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NTP-</a:t>
                      </a:r>
                      <a:r>
                        <a:rPr kumimoji="0" lang="ru-RU" altLang="ru-RU" sz="18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Arial" panose="020B0604020202020204" pitchFamily="34" charset="0"/>
                        </a:rPr>
                        <a:t>эпоха </a:t>
                      </a:r>
                      <a:r>
                        <a:rPr kumimoji="0" lang="ru-RU" altLang="ru-RU" sz="18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a:t>
                      </a:r>
                      <a:r>
                        <a:rPr kumimoji="0" lang="ru-RU" altLang="ru-RU" sz="18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Tahoma" panose="020B0604030504040204" pitchFamily="34" charset="0"/>
                        </a:rPr>
                        <a:t>эра</a:t>
                      </a:r>
                      <a:r>
                        <a:rPr kumimoji="0" lang="ru-RU" altLang="ru-RU" sz="18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a:t>
                      </a:r>
                      <a:endParaRPr kumimoji="0" lang="ru-RU" altLang="ru-RU" sz="18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Tahoma" panose="020B0604030504040204" pitchFamily="34" charset="0"/>
                      </a:endParaRP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8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NTP</a:t>
                      </a:r>
                      <a:r>
                        <a:rPr kumimoji="0" lang="ru-RU" altLang="ru-RU" sz="18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a:t>
                      </a:r>
                      <a:r>
                        <a:rPr kumimoji="0" lang="ru-RU" altLang="ru-RU" sz="18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Arial" panose="020B0604020202020204" pitchFamily="34" charset="0"/>
                        </a:rPr>
                        <a:t>метка времени</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a:t>
                      </a:r>
                      <a:r>
                        <a:rPr kumimoji="0" lang="ru-RU" altLang="ru-RU" sz="18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Tahoma" panose="020B0604030504040204" pitchFamily="34" charset="0"/>
                        </a:rPr>
                        <a:t>сдвиг эпохи</a:t>
                      </a:r>
                      <a:r>
                        <a:rPr kumimoji="0" lang="ru-RU" altLang="ru-RU" sz="18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a:t>
                      </a:r>
                      <a:endParaRPr kumimoji="0" lang="ru-RU" altLang="ru-RU" sz="18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Tahoma" panose="020B0604030504040204" pitchFamily="34" charset="0"/>
                      </a:endParaRP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1" u="none" strike="noStrike" cap="none" normalizeH="0" baseline="0" smtClean="0">
                          <a:ln>
                            <a:noFill/>
                          </a:ln>
                          <a:solidFill>
                            <a:srgbClr val="669900"/>
                          </a:solidFill>
                          <a:effectLst>
                            <a:outerShdw blurRad="38100" dist="38100" dir="2700000" algn="tl">
                              <a:srgbClr val="000000"/>
                            </a:outerShdw>
                          </a:effectLst>
                          <a:latin typeface="Tahoma" panose="020B0604030504040204" pitchFamily="34" charset="0"/>
                          <a:cs typeface="Tahoma" panose="020B0604030504040204" pitchFamily="34" charset="0"/>
                        </a:rPr>
                        <a:t>С Д В И Г</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4271528563"/>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января</a:t>
                      </a: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 -4712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года</a:t>
                      </a:r>
                      <a:endPar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Narrow" panose="020B0606020202030204" pitchFamily="34" charset="0"/>
                        <a:cs typeface="Arial" panose="020B0604020202020204" pitchFamily="34" charset="0"/>
                      </a:endParaRPr>
                    </a:p>
                  </a:txBody>
                  <a:tcPr marL="36000" marR="36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-2,400,001</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-49</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1,795,583,104</a:t>
                      </a:r>
                      <a:endPar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1</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ый день Юлианского календаря</a:t>
                      </a:r>
                    </a:p>
                  </a:txBody>
                  <a:tcPr marL="36000" marR="36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9341245"/>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января -1 года</a:t>
                      </a:r>
                    </a:p>
                  </a:txBody>
                  <a:tcPr marL="36000" marR="36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-679,306</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-14</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139,775,744</a:t>
                      </a:r>
                      <a:endPar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2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век до нашей эры</a:t>
                      </a:r>
                    </a:p>
                  </a:txBody>
                  <a:tcPr marL="36000" marR="36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856317149"/>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января</a:t>
                      </a: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 0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года</a:t>
                      </a:r>
                    </a:p>
                  </a:txBody>
                  <a:tcPr marL="36000" marR="36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-678,491</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-14</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171,311,744</a:t>
                      </a:r>
                      <a:endPar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1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век до нашей эры</a:t>
                      </a:r>
                    </a:p>
                  </a:txBody>
                  <a:tcPr marL="36000" marR="36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63446681"/>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января 1 года</a:t>
                      </a:r>
                    </a:p>
                  </a:txBody>
                  <a:tcPr marL="36000" marR="36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-678,575</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-14</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202,939,144</a:t>
                      </a:r>
                      <a:endPar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1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век нашей эры</a:t>
                      </a:r>
                    </a:p>
                  </a:txBody>
                  <a:tcPr marL="36000" marR="36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71725599"/>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4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октября 1582 года</a:t>
                      </a:r>
                    </a:p>
                  </a:txBody>
                  <a:tcPr marL="36000" marR="36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-100,851</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-3</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2,873,647,488</a:t>
                      </a:r>
                      <a:endPar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Последний день Юлианского календаря</a:t>
                      </a:r>
                    </a:p>
                  </a:txBody>
                  <a:tcPr marL="36000" marR="36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4155258460"/>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15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октября 1582</a:t>
                      </a: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года</a:t>
                      </a:r>
                    </a:p>
                  </a:txBody>
                  <a:tcPr marL="36000" marR="36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-100,840</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-3</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2,874,597,888</a:t>
                      </a:r>
                      <a:endPar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1</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-ый день Григорианского календаря</a:t>
                      </a:r>
                    </a:p>
                  </a:txBody>
                  <a:tcPr marL="36000" marR="36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3847438639"/>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31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декабря 1</a:t>
                      </a: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899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года</a:t>
                      </a:r>
                    </a:p>
                  </a:txBody>
                  <a:tcPr marL="36000" marR="36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15019</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4,294,880,896</a:t>
                      </a:r>
                      <a:endPar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Последний день </a:t>
                      </a: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NTP</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эпохи</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 -1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эра</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a:t>
                      </a:r>
                      <a:endPar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36000" marR="36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2384736852"/>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января</a:t>
                      </a: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 1900</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 года</a:t>
                      </a:r>
                    </a:p>
                  </a:txBody>
                  <a:tcPr marL="36000" marR="36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15020</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0</a:t>
                      </a:r>
                      <a:endPar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Первый день </a:t>
                      </a: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NTP</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эпохи</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 0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эра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 0)</a:t>
                      </a:r>
                      <a:endPar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36000" marR="36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3398122440"/>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января</a:t>
                      </a: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 1970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года</a:t>
                      </a:r>
                    </a:p>
                  </a:txBody>
                  <a:tcPr marL="36000" marR="36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40,587</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2,208,988,800</a:t>
                      </a:r>
                      <a:endPar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Первый день </a:t>
                      </a: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UNIX</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эпохи</a:t>
                      </a:r>
                    </a:p>
                  </a:txBody>
                  <a:tcPr marL="36000" marR="36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4081530858"/>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января</a:t>
                      </a: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 1972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года</a:t>
                      </a:r>
                    </a:p>
                  </a:txBody>
                  <a:tcPr marL="36000" marR="36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41,317</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2,272,060,800</a:t>
                      </a:r>
                      <a:endPar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Первый день </a:t>
                      </a: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UTC</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эпохи</a:t>
                      </a:r>
                    </a:p>
                  </a:txBody>
                  <a:tcPr marL="36000" marR="36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831697054"/>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31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декабря 1999 года</a:t>
                      </a:r>
                    </a:p>
                  </a:txBody>
                  <a:tcPr marL="36000" marR="36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51,543</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0</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3,155,587,200</a:t>
                      </a:r>
                      <a:endPar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Последний день </a:t>
                      </a: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XX</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го века</a:t>
                      </a:r>
                    </a:p>
                  </a:txBody>
                  <a:tcPr marL="36000" marR="36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819146710"/>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8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февраля 2036 года</a:t>
                      </a:r>
                    </a:p>
                  </a:txBody>
                  <a:tcPr marL="36000" marR="36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64,731</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99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1</a:t>
                      </a: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D5AB"/>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63,104</a:t>
                      </a:r>
                      <a:endPar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36000" marR="36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Первый день </a:t>
                      </a:r>
                      <a:r>
                        <a:rPr kumimoji="0" lang="en-US"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NTP</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эпохи</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 1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эра № </a:t>
                      </a:r>
                      <a:r>
                        <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rPr>
                        <a:t>1)</a:t>
                      </a:r>
                      <a:endParaRPr kumimoji="0" lang="ru-RU" altLang="ru-RU" sz="1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36000" marR="36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978387337"/>
                  </a:ext>
                </a:extLst>
              </a:tr>
            </a:tbl>
          </a:graphicData>
        </a:graphic>
      </p:graphicFrame>
      <p:sp>
        <p:nvSpPr>
          <p:cNvPr id="1319595" name="Text Box 683"/>
          <p:cNvSpPr txBox="1">
            <a:spLocks noChangeArrowheads="1"/>
          </p:cNvSpPr>
          <p:nvPr/>
        </p:nvSpPr>
        <p:spPr bwMode="auto">
          <a:xfrm>
            <a:off x="0" y="5903913"/>
            <a:ext cx="9144000" cy="3286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spcBef>
                <a:spcPct val="0"/>
              </a:spcBef>
            </a:pPr>
            <a:r>
              <a:rPr lang="ru-RU" altLang="ru-RU" sz="2400" b="1">
                <a:solidFill>
                  <a:srgbClr val="800080"/>
                </a:solidFill>
              </a:rPr>
              <a:t>Рис.19.5. Наиболее интересные исторические </a:t>
            </a:r>
            <a:r>
              <a:rPr lang="en-US" altLang="ru-RU" sz="2400" b="1">
                <a:solidFill>
                  <a:srgbClr val="800080"/>
                </a:solidFill>
              </a:rPr>
              <a:t>NTP</a:t>
            </a:r>
            <a:r>
              <a:rPr lang="ru-RU" altLang="ru-RU" sz="2400" b="1">
                <a:solidFill>
                  <a:srgbClr val="800080"/>
                </a:solidFill>
              </a:rPr>
              <a:t>-даты</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20963" name="Text Box 3"/>
          <p:cNvSpPr txBox="1">
            <a:spLocks noChangeArrowheads="1"/>
          </p:cNvSpPr>
          <p:nvPr/>
        </p:nvSpPr>
        <p:spPr bwMode="auto">
          <a:xfrm>
            <a:off x="0" y="619125"/>
            <a:ext cx="9144000" cy="6070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a:solidFill>
                  <a:srgbClr val="800080"/>
                </a:solidFill>
              </a:rPr>
              <a:t>Пусть “</a:t>
            </a:r>
            <a:r>
              <a:rPr lang="en-US" altLang="ru-RU" i="1">
                <a:solidFill>
                  <a:srgbClr val="800080"/>
                </a:solidFill>
              </a:rPr>
              <a:t>p</a:t>
            </a:r>
            <a:r>
              <a:rPr lang="ru-RU" altLang="ru-RU">
                <a:solidFill>
                  <a:srgbClr val="800080"/>
                </a:solidFill>
              </a:rPr>
              <a:t>” будет число старших битов, отведенных для дробной части секунды. Тогда точность часов определяется выражением 2</a:t>
            </a:r>
            <a:r>
              <a:rPr lang="ru-RU" altLang="ru-RU" baseline="30000">
                <a:solidFill>
                  <a:srgbClr val="800080"/>
                </a:solidFill>
              </a:rPr>
              <a:t>–</a:t>
            </a:r>
            <a:r>
              <a:rPr lang="en-US" altLang="ru-RU" i="1" baseline="30000">
                <a:solidFill>
                  <a:srgbClr val="800080"/>
                </a:solidFill>
              </a:rPr>
              <a:t>p</a:t>
            </a:r>
            <a:r>
              <a:rPr lang="ru-RU" altLang="ru-RU">
                <a:solidFill>
                  <a:srgbClr val="800080"/>
                </a:solidFill>
              </a:rPr>
              <a:t> в секундах. С целью минимизации отклонения и содействия в формировании максимально непредсказуемых для нарушителя значений меток времени младшие биты должны быть установлены в форме реальной случайной последовательности битов. Точность часов представляет собой текущее время для считывания системного времени, в секундах. (</a:t>
            </a:r>
            <a:r>
              <a:rPr lang="ru-RU" altLang="ru-RU" i="1" u="sng">
                <a:solidFill>
                  <a:srgbClr val="800080"/>
                </a:solidFill>
                <a:latin typeface="Tahoma" panose="020B0604030504040204" pitchFamily="34" charset="0"/>
                <a:cs typeface="Tahoma" panose="020B0604030504040204" pitchFamily="34" charset="0"/>
              </a:rPr>
              <a:t>Замечание</a:t>
            </a:r>
            <a:r>
              <a:rPr lang="ru-RU" altLang="ru-RU" i="1">
                <a:solidFill>
                  <a:srgbClr val="800080"/>
                </a:solidFill>
                <a:latin typeface="Tahoma" panose="020B0604030504040204" pitchFamily="34" charset="0"/>
                <a:cs typeface="Tahoma" panose="020B0604030504040204" pitchFamily="34" charset="0"/>
              </a:rPr>
              <a:t>. Точность, определённая таким образом, может быть больше или меньше, чем разрешение. Параметр “</a:t>
            </a:r>
            <a:r>
              <a:rPr lang="ru-RU" altLang="ru-RU" i="1">
                <a:solidFill>
                  <a:srgbClr val="800080"/>
                </a:solidFill>
                <a:latin typeface="Tahoma" panose="020B0604030504040204" pitchFamily="34" charset="0"/>
                <a:cs typeface="Tahoma" panose="020B0604030504040204" pitchFamily="34" charset="0"/>
                <a:sym typeface="Symbol" panose="05050102010706020507" pitchFamily="18" charset="2"/>
              </a:rPr>
              <a:t></a:t>
            </a:r>
            <a:r>
              <a:rPr lang="ru-RU" altLang="ru-RU" i="1">
                <a:solidFill>
                  <a:srgbClr val="800080"/>
                </a:solidFill>
                <a:latin typeface="Tahoma" panose="020B0604030504040204" pitchFamily="34" charset="0"/>
                <a:cs typeface="Tahoma" panose="020B0604030504040204" pitchFamily="34" charset="0"/>
              </a:rPr>
              <a:t>”, используемый для обозначения точности, всегда больше двух</a:t>
            </a:r>
            <a:r>
              <a:rPr lang="ru-RU" altLang="ru-RU">
                <a:solidFill>
                  <a:srgbClr val="800080"/>
                </a:solidFill>
              </a:rPr>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1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23011" name="Text Box 3"/>
          <p:cNvSpPr txBox="1">
            <a:spLocks noChangeArrowheads="1"/>
          </p:cNvSpPr>
          <p:nvPr/>
        </p:nvSpPr>
        <p:spPr bwMode="auto">
          <a:xfrm>
            <a:off x="0" y="887413"/>
            <a:ext cx="914400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2600">
                <a:solidFill>
                  <a:srgbClr val="800080"/>
                </a:solidFill>
              </a:rPr>
              <a:t>При обработке значений дат и меток времени допускается только одна арифметическая операция — вычитание по модулю два, в результате которого получается 127- или 63-битовое знаковое значение. Чрезвычайно необходимо, чтобы разности первого порядка между двумя датами сохраняли полную 128-битовую точность, а разности первого порядка между двумя метками времени сохраняли полную 64-битовую точность. Однако разности обычно представляют собой весьма малые значения, как правило, сравнимые с коротким промежутком времени в несколько секунд, и поэтому они могут быть преобразованы в удвоенный формат с плавающей запятой (точкой) для последующей обработки, причём без снижения точности.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05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25059" name="Text Box 3"/>
          <p:cNvSpPr txBox="1">
            <a:spLocks noChangeArrowheads="1"/>
          </p:cNvSpPr>
          <p:nvPr/>
        </p:nvSpPr>
        <p:spPr bwMode="auto">
          <a:xfrm>
            <a:off x="0" y="806450"/>
            <a:ext cx="9144000"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2400">
                <a:solidFill>
                  <a:srgbClr val="800080"/>
                </a:solidFill>
              </a:rPr>
              <a:t>Очень важно, чтобы двоичные арифметические действия не отличались между собой при обработке знаковых и беззнаковых величин (несмотря на то, что их можно сравнивать по знаку в записи), в противном случае необходимо ввести указания по условному обозначению. Таким образом, даже на наличие различий между знаковыми датами и беззнаковыми метками времени, они обрабатываются одинаково. Существует опасность, связанная с вычислением 64-битовых меток времени перекрывающих границы эпох, например, в 2036 году, которая может привести к обнулению всех битов метки времени. Фактически, если клиент синхронизировался от сервера времени за 68 лет до начала действия протокола, то тогда всё равно будут иметь место корректные значения, даже невзирая на то, что клиент и сервер функционируют в граничащих эпохах.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27107" name="Text Box 3"/>
          <p:cNvSpPr txBox="1">
            <a:spLocks noChangeArrowheads="1"/>
          </p:cNvSpPr>
          <p:nvPr/>
        </p:nvSpPr>
        <p:spPr bwMode="auto">
          <a:xfrm>
            <a:off x="0" y="660400"/>
            <a:ext cx="9144000" cy="6035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000">
                <a:solidFill>
                  <a:srgbClr val="800080"/>
                </a:solidFill>
              </a:rPr>
              <a:t>Некоторые значения времени указываются в экспоненциальном формате, это относится к точности значений времени, временным константам и интервалам опроса. Для этого используется 8-битовый знаковый целочисленный формат, в котором секунды выражаются как двоичный логарифм (</a:t>
            </a:r>
            <a:r>
              <a:rPr lang="en-US" altLang="ru-RU" sz="3000">
                <a:solidFill>
                  <a:srgbClr val="800080"/>
                </a:solidFill>
              </a:rPr>
              <a:t>log</a:t>
            </a:r>
            <a:r>
              <a:rPr lang="ru-RU" altLang="ru-RU" sz="3000" baseline="-25000">
                <a:solidFill>
                  <a:srgbClr val="800080"/>
                </a:solidFill>
              </a:rPr>
              <a:t>2</a:t>
            </a:r>
            <a:r>
              <a:rPr lang="ru-RU" altLang="ru-RU" sz="3000">
                <a:solidFill>
                  <a:srgbClr val="800080"/>
                </a:solidFill>
              </a:rPr>
              <a:t>). Для обработки значений в этом формате допускается только две арифметических операции: увеличение или уменьшение. Например, если интервал опроса составляет 1024 секунды, то в экспоненциальной форме этот интервал будет равен 10.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29155" name="Text Box 3"/>
          <p:cNvSpPr txBox="1">
            <a:spLocks noChangeArrowheads="1"/>
          </p:cNvSpPr>
          <p:nvPr/>
        </p:nvSpPr>
        <p:spPr bwMode="auto">
          <a:xfrm>
            <a:off x="241300" y="1182688"/>
            <a:ext cx="8674100" cy="49672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200">
                <a:solidFill>
                  <a:srgbClr val="800080"/>
                </a:solidFill>
              </a:rPr>
              <a:t>Для преобразования системного времени в любой </a:t>
            </a:r>
            <a:r>
              <a:rPr lang="en-US" altLang="ru-RU" sz="3200">
                <a:solidFill>
                  <a:srgbClr val="800080"/>
                </a:solidFill>
              </a:rPr>
              <a:t>NTP</a:t>
            </a:r>
            <a:r>
              <a:rPr lang="ru-RU" altLang="ru-RU" sz="3200">
                <a:solidFill>
                  <a:srgbClr val="800080"/>
                </a:solidFill>
              </a:rPr>
              <a:t>-формат даты и метки времени необходимо, чтобы знать число секунд “</a:t>
            </a:r>
            <a:r>
              <a:rPr lang="en-US" altLang="ru-RU" sz="3200" i="1">
                <a:solidFill>
                  <a:srgbClr val="800080"/>
                </a:solidFill>
              </a:rPr>
              <a:t>s</a:t>
            </a:r>
            <a:r>
              <a:rPr lang="ru-RU" altLang="ru-RU" sz="3200">
                <a:solidFill>
                  <a:srgbClr val="800080"/>
                </a:solidFill>
              </a:rPr>
              <a:t>” от точки отсчёта первичной эпохи до значения системного времени. Для заданного “</a:t>
            </a:r>
            <a:r>
              <a:rPr lang="en-US" altLang="ru-RU" sz="3200" i="1">
                <a:solidFill>
                  <a:srgbClr val="800080"/>
                </a:solidFill>
              </a:rPr>
              <a:t>s</a:t>
            </a:r>
            <a:r>
              <a:rPr lang="ru-RU" altLang="ru-RU" sz="3200">
                <a:solidFill>
                  <a:srgbClr val="800080"/>
                </a:solidFill>
              </a:rPr>
              <a:t>” определяем:</a:t>
            </a:r>
          </a:p>
          <a:p>
            <a:r>
              <a:rPr lang="ru-RU" altLang="ru-RU" sz="3200">
                <a:solidFill>
                  <a:srgbClr val="800080"/>
                </a:solidFill>
                <a:latin typeface="Tahoma" panose="020B0604030504040204" pitchFamily="34" charset="0"/>
                <a:cs typeface="Tahoma" panose="020B0604030504040204" pitchFamily="34" charset="0"/>
              </a:rPr>
              <a:t>“</a:t>
            </a:r>
            <a:r>
              <a:rPr lang="en-US" altLang="ru-RU" sz="3200" i="1">
                <a:solidFill>
                  <a:srgbClr val="800080"/>
                </a:solidFill>
                <a:latin typeface="Tahoma" panose="020B0604030504040204" pitchFamily="34" charset="0"/>
                <a:cs typeface="Tahoma" panose="020B0604030504040204" pitchFamily="34" charset="0"/>
              </a:rPr>
              <a:t>era</a:t>
            </a:r>
            <a:r>
              <a:rPr lang="ru-RU" altLang="ru-RU" sz="3200">
                <a:solidFill>
                  <a:srgbClr val="800080"/>
                </a:solidFill>
                <a:latin typeface="Tahoma" panose="020B0604030504040204" pitchFamily="34" charset="0"/>
                <a:cs typeface="Tahoma" panose="020B0604030504040204" pitchFamily="34" charset="0"/>
              </a:rPr>
              <a:t>” = </a:t>
            </a:r>
            <a:r>
              <a:rPr lang="en-US" altLang="ru-RU" sz="3200" i="1">
                <a:solidFill>
                  <a:srgbClr val="800080"/>
                </a:solidFill>
                <a:latin typeface="Tahoma" panose="020B0604030504040204" pitchFamily="34" charset="0"/>
                <a:cs typeface="Tahoma" panose="020B0604030504040204" pitchFamily="34" charset="0"/>
              </a:rPr>
              <a:t>s</a:t>
            </a:r>
            <a:r>
              <a:rPr lang="ru-RU" altLang="ru-RU" sz="3200">
                <a:solidFill>
                  <a:srgbClr val="800080"/>
                </a:solidFill>
                <a:latin typeface="Tahoma" panose="020B0604030504040204" pitchFamily="34" charset="0"/>
                <a:cs typeface="Tahoma" panose="020B0604030504040204" pitchFamily="34" charset="0"/>
              </a:rPr>
              <a:t>/2</a:t>
            </a:r>
            <a:r>
              <a:rPr lang="ru-RU" altLang="ru-RU" sz="3200" baseline="30000">
                <a:solidFill>
                  <a:srgbClr val="800080"/>
                </a:solidFill>
                <a:latin typeface="Tahoma" panose="020B0604030504040204" pitchFamily="34" charset="0"/>
                <a:cs typeface="Tahoma" panose="020B0604030504040204" pitchFamily="34" charset="0"/>
              </a:rPr>
              <a:t>32</a:t>
            </a:r>
            <a:r>
              <a:rPr lang="ru-RU" altLang="ru-RU" sz="3200">
                <a:solidFill>
                  <a:srgbClr val="800080"/>
                </a:solidFill>
              </a:rPr>
              <a:t>   и   </a:t>
            </a:r>
            <a:r>
              <a:rPr lang="ru-RU" altLang="ru-RU" sz="3200">
                <a:solidFill>
                  <a:srgbClr val="800080"/>
                </a:solidFill>
                <a:latin typeface="Tahoma" panose="020B0604030504040204" pitchFamily="34" charset="0"/>
                <a:cs typeface="Tahoma" panose="020B0604030504040204" pitchFamily="34" charset="0"/>
              </a:rPr>
              <a:t>“</a:t>
            </a:r>
            <a:r>
              <a:rPr lang="en-US" altLang="ru-RU" sz="3200" i="1">
                <a:solidFill>
                  <a:srgbClr val="800080"/>
                </a:solidFill>
                <a:latin typeface="Tahoma" panose="020B0604030504040204" pitchFamily="34" charset="0"/>
                <a:cs typeface="Tahoma" panose="020B0604030504040204" pitchFamily="34" charset="0"/>
              </a:rPr>
              <a:t>timestamp</a:t>
            </a:r>
            <a:r>
              <a:rPr lang="ru-RU" altLang="ru-RU" sz="3200">
                <a:solidFill>
                  <a:srgbClr val="800080"/>
                </a:solidFill>
                <a:latin typeface="Tahoma" panose="020B0604030504040204" pitchFamily="34" charset="0"/>
                <a:cs typeface="Tahoma" panose="020B0604030504040204" pitchFamily="34" charset="0"/>
              </a:rPr>
              <a:t>” = </a:t>
            </a:r>
            <a:r>
              <a:rPr lang="en-US" altLang="ru-RU" sz="3200" i="1">
                <a:solidFill>
                  <a:srgbClr val="800080"/>
                </a:solidFill>
                <a:latin typeface="Tahoma" panose="020B0604030504040204" pitchFamily="34" charset="0"/>
                <a:cs typeface="Tahoma" panose="020B0604030504040204" pitchFamily="34" charset="0"/>
              </a:rPr>
              <a:t>s</a:t>
            </a:r>
            <a:r>
              <a:rPr lang="ru-RU" altLang="ru-RU" sz="3200">
                <a:solidFill>
                  <a:srgbClr val="800080"/>
                </a:solidFill>
                <a:latin typeface="Tahoma" panose="020B0604030504040204" pitchFamily="34" charset="0"/>
                <a:cs typeface="Tahoma" panose="020B0604030504040204" pitchFamily="34" charset="0"/>
              </a:rPr>
              <a:t> – </a:t>
            </a:r>
            <a:r>
              <a:rPr lang="en-US" altLang="ru-RU" sz="3200" i="1">
                <a:solidFill>
                  <a:srgbClr val="800080"/>
                </a:solidFill>
                <a:latin typeface="Tahoma" panose="020B0604030504040204" pitchFamily="34" charset="0"/>
                <a:cs typeface="Tahoma" panose="020B0604030504040204" pitchFamily="34" charset="0"/>
              </a:rPr>
              <a:t>era</a:t>
            </a:r>
            <a:r>
              <a:rPr lang="en-US" altLang="ru-RU" sz="3200">
                <a:solidFill>
                  <a:srgbClr val="800080"/>
                </a:solidFill>
                <a:latin typeface="Tahoma" panose="020B0604030504040204" pitchFamily="34" charset="0"/>
                <a:cs typeface="Tahoma" panose="020B0604030504040204" pitchFamily="34" charset="0"/>
                <a:sym typeface="Symbol" panose="05050102010706020507" pitchFamily="18" charset="2"/>
              </a:rPr>
              <a:t></a:t>
            </a:r>
            <a:r>
              <a:rPr lang="ru-RU" altLang="ru-RU" sz="3200">
                <a:solidFill>
                  <a:srgbClr val="800080"/>
                </a:solidFill>
                <a:latin typeface="Tahoma" panose="020B0604030504040204" pitchFamily="34" charset="0"/>
                <a:cs typeface="Tahoma" panose="020B0604030504040204" pitchFamily="34" charset="0"/>
              </a:rPr>
              <a:t>2</a:t>
            </a:r>
            <a:r>
              <a:rPr lang="ru-RU" altLang="ru-RU" sz="3200" baseline="30000">
                <a:solidFill>
                  <a:srgbClr val="800080"/>
                </a:solidFill>
                <a:latin typeface="Tahoma" panose="020B0604030504040204" pitchFamily="34" charset="0"/>
                <a:cs typeface="Tahoma" panose="020B0604030504040204" pitchFamily="34" charset="0"/>
              </a:rPr>
              <a:t>32</a:t>
            </a:r>
            <a:r>
              <a:rPr lang="ru-RU" altLang="ru-RU" sz="3200">
                <a:solidFill>
                  <a:srgbClr val="800080"/>
                </a:solidFill>
              </a:rPr>
              <a:t> ,</a:t>
            </a:r>
          </a:p>
          <a:p>
            <a:r>
              <a:rPr lang="ru-RU" altLang="ru-RU" sz="3200">
                <a:solidFill>
                  <a:srgbClr val="800080"/>
                </a:solidFill>
              </a:rPr>
              <a:t>которые имеют место и при положительных и отрицательных значениях даты.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31203" name="Text Box 3"/>
          <p:cNvSpPr txBox="1">
            <a:spLocks noChangeArrowheads="1"/>
          </p:cNvSpPr>
          <p:nvPr/>
        </p:nvSpPr>
        <p:spPr bwMode="auto">
          <a:xfrm>
            <a:off x="242888" y="941388"/>
            <a:ext cx="8645525" cy="5578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000">
                <a:solidFill>
                  <a:srgbClr val="800080"/>
                </a:solidFill>
              </a:rPr>
              <a:t>Для заданных значений эпохи (“</a:t>
            </a:r>
            <a:r>
              <a:rPr lang="en-US" altLang="ru-RU" sz="3000">
                <a:solidFill>
                  <a:srgbClr val="800080"/>
                </a:solidFill>
              </a:rPr>
              <a:t>era</a:t>
            </a:r>
            <a:r>
              <a:rPr lang="ru-RU" altLang="ru-RU" sz="3000">
                <a:solidFill>
                  <a:srgbClr val="800080"/>
                </a:solidFill>
              </a:rPr>
              <a:t>”) и метки времени (“</a:t>
            </a:r>
            <a:r>
              <a:rPr lang="en-US" altLang="ru-RU" sz="3000">
                <a:solidFill>
                  <a:srgbClr val="800080"/>
                </a:solidFill>
              </a:rPr>
              <a:t>timestamp</a:t>
            </a:r>
            <a:r>
              <a:rPr lang="ru-RU" altLang="ru-RU" sz="3000">
                <a:solidFill>
                  <a:srgbClr val="800080"/>
                </a:solidFill>
              </a:rPr>
              <a:t>”) определяем:</a:t>
            </a:r>
            <a:endParaRPr lang="en-US" altLang="ru-RU" sz="3000" i="1">
              <a:solidFill>
                <a:srgbClr val="800080"/>
              </a:solidFill>
            </a:endParaRPr>
          </a:p>
          <a:p>
            <a:r>
              <a:rPr lang="en-US" altLang="ru-RU" sz="3000" i="1">
                <a:solidFill>
                  <a:srgbClr val="800080"/>
                </a:solidFill>
                <a:latin typeface="Tahoma" panose="020B0604030504040204" pitchFamily="34" charset="0"/>
                <a:cs typeface="Tahoma" panose="020B0604030504040204" pitchFamily="34" charset="0"/>
              </a:rPr>
              <a:t>s</a:t>
            </a:r>
            <a:r>
              <a:rPr lang="ru-RU" altLang="ru-RU" sz="3000">
                <a:solidFill>
                  <a:srgbClr val="800080"/>
                </a:solidFill>
                <a:latin typeface="Tahoma" panose="020B0604030504040204" pitchFamily="34" charset="0"/>
                <a:cs typeface="Tahoma" panose="020B0604030504040204" pitchFamily="34" charset="0"/>
              </a:rPr>
              <a:t> = </a:t>
            </a:r>
            <a:r>
              <a:rPr lang="en-US" altLang="ru-RU" sz="3000" i="1">
                <a:solidFill>
                  <a:srgbClr val="800080"/>
                </a:solidFill>
                <a:latin typeface="Tahoma" panose="020B0604030504040204" pitchFamily="34" charset="0"/>
                <a:cs typeface="Tahoma" panose="020B0604030504040204" pitchFamily="34" charset="0"/>
              </a:rPr>
              <a:t>era</a:t>
            </a:r>
            <a:r>
              <a:rPr lang="en-US" altLang="ru-RU" sz="3000">
                <a:solidFill>
                  <a:srgbClr val="800080"/>
                </a:solidFill>
                <a:latin typeface="Tahoma" panose="020B0604030504040204" pitchFamily="34" charset="0"/>
                <a:cs typeface="Tahoma" panose="020B0604030504040204" pitchFamily="34" charset="0"/>
                <a:sym typeface="Symbol" panose="05050102010706020507" pitchFamily="18" charset="2"/>
              </a:rPr>
              <a:t></a:t>
            </a:r>
            <a:r>
              <a:rPr lang="ru-RU" altLang="ru-RU" sz="3000">
                <a:solidFill>
                  <a:srgbClr val="800080"/>
                </a:solidFill>
                <a:latin typeface="Tahoma" panose="020B0604030504040204" pitchFamily="34" charset="0"/>
                <a:cs typeface="Tahoma" panose="020B0604030504040204" pitchFamily="34" charset="0"/>
              </a:rPr>
              <a:t>2</a:t>
            </a:r>
            <a:r>
              <a:rPr lang="ru-RU" altLang="ru-RU" sz="3000" baseline="30000">
                <a:solidFill>
                  <a:srgbClr val="800080"/>
                </a:solidFill>
                <a:latin typeface="Tahoma" panose="020B0604030504040204" pitchFamily="34" charset="0"/>
                <a:cs typeface="Tahoma" panose="020B0604030504040204" pitchFamily="34" charset="0"/>
              </a:rPr>
              <a:t>32</a:t>
            </a:r>
            <a:r>
              <a:rPr lang="ru-RU" altLang="ru-RU" sz="3000">
                <a:solidFill>
                  <a:srgbClr val="800080"/>
                </a:solidFill>
                <a:latin typeface="Tahoma" panose="020B0604030504040204" pitchFamily="34" charset="0"/>
                <a:cs typeface="Tahoma" panose="020B0604030504040204" pitchFamily="34" charset="0"/>
              </a:rPr>
              <a:t> + </a:t>
            </a:r>
            <a:r>
              <a:rPr lang="en-US" altLang="ru-RU" sz="3000" i="1">
                <a:solidFill>
                  <a:srgbClr val="800080"/>
                </a:solidFill>
                <a:latin typeface="Tahoma" panose="020B0604030504040204" pitchFamily="34" charset="0"/>
                <a:cs typeface="Tahoma" panose="020B0604030504040204" pitchFamily="34" charset="0"/>
              </a:rPr>
              <a:t>timestamp</a:t>
            </a:r>
            <a:r>
              <a:rPr lang="en-US" altLang="ru-RU" sz="3000">
                <a:solidFill>
                  <a:srgbClr val="800080"/>
                </a:solidFill>
              </a:rPr>
              <a:t> </a:t>
            </a:r>
            <a:r>
              <a:rPr lang="ru-RU" altLang="ru-RU" sz="3000">
                <a:solidFill>
                  <a:srgbClr val="800080"/>
                </a:solidFill>
              </a:rPr>
              <a:t>.</a:t>
            </a:r>
          </a:p>
          <a:p>
            <a:r>
              <a:rPr lang="ru-RU" altLang="ru-RU" sz="3000">
                <a:solidFill>
                  <a:srgbClr val="800080"/>
                </a:solidFill>
              </a:rPr>
              <a:t>Преобразование </a:t>
            </a:r>
            <a:r>
              <a:rPr lang="en-US" altLang="ru-RU" sz="3000">
                <a:solidFill>
                  <a:srgbClr val="800080"/>
                </a:solidFill>
              </a:rPr>
              <a:t>NTP</a:t>
            </a:r>
            <a:r>
              <a:rPr lang="ru-RU" altLang="ru-RU" sz="3000">
                <a:solidFill>
                  <a:srgbClr val="800080"/>
                </a:solidFill>
              </a:rPr>
              <a:t>-времени и системное время и наоборот может быть с незначительными ошибками, но это не является проблемой данного стандарта. (</a:t>
            </a:r>
            <a:r>
              <a:rPr lang="ru-RU" altLang="ru-RU" sz="3000" i="1" u="sng">
                <a:solidFill>
                  <a:srgbClr val="800080"/>
                </a:solidFill>
                <a:latin typeface="Tahoma" panose="020B0604030504040204" pitchFamily="34" charset="0"/>
                <a:cs typeface="Tahoma" panose="020B0604030504040204" pitchFamily="34" charset="0"/>
              </a:rPr>
              <a:t>Замечание</a:t>
            </a:r>
            <a:r>
              <a:rPr lang="ru-RU" altLang="ru-RU" sz="3000" i="1">
                <a:solidFill>
                  <a:srgbClr val="800080"/>
                </a:solidFill>
                <a:latin typeface="Tahoma" panose="020B0604030504040204" pitchFamily="34" charset="0"/>
                <a:cs typeface="Tahoma" panose="020B0604030504040204" pitchFamily="34" charset="0"/>
              </a:rPr>
              <a:t>. Число дней в нулевой эре (№0) на один больше, чем число дней в большинстве других эпох, и это не произойдет до тех пор, пока не наступит 2400 год эры №3</a:t>
            </a:r>
            <a:r>
              <a:rPr lang="ru-RU" altLang="ru-RU" sz="3000">
                <a:solidFill>
                  <a:srgbClr val="800080"/>
                </a:solidFill>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33251" name="Text Box 3"/>
          <p:cNvSpPr txBox="1">
            <a:spLocks noChangeArrowheads="1"/>
          </p:cNvSpPr>
          <p:nvPr/>
        </p:nvSpPr>
        <p:spPr bwMode="auto">
          <a:xfrm>
            <a:off x="0" y="52546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ru-RU" altLang="ru-RU" sz="2400" b="1">
                <a:solidFill>
                  <a:srgbClr val="CC0000"/>
                </a:solidFill>
                <a:latin typeface="Tahoma" panose="020B0604030504040204" pitchFamily="34" charset="0"/>
              </a:rPr>
              <a:t>1</a:t>
            </a:r>
            <a:r>
              <a:rPr lang="en-US" altLang="ru-RU" sz="2400" b="1">
                <a:solidFill>
                  <a:srgbClr val="CC0000"/>
                </a:solidFill>
                <a:latin typeface="Tahoma" panose="020B0604030504040204" pitchFamily="34" charset="0"/>
              </a:rPr>
              <a:t>9</a:t>
            </a:r>
            <a:r>
              <a:rPr lang="ru-RU" altLang="ru-RU" sz="2400" b="1">
                <a:solidFill>
                  <a:srgbClr val="CC0000"/>
                </a:solidFill>
                <a:latin typeface="Tahoma" panose="020B0604030504040204" pitchFamily="34" charset="0"/>
              </a:rPr>
              <a:t>.7. </a:t>
            </a:r>
            <a:r>
              <a:rPr lang="ru-RU" altLang="ru-RU" sz="2400" b="1">
                <a:solidFill>
                  <a:srgbClr val="CC0000"/>
                </a:solidFill>
              </a:rPr>
              <a:t>Структуры данных (логическая характеристика)</a:t>
            </a:r>
          </a:p>
        </p:txBody>
      </p:sp>
      <p:sp>
        <p:nvSpPr>
          <p:cNvPr id="1333252" name="Text Box 4"/>
          <p:cNvSpPr txBox="1">
            <a:spLocks noChangeArrowheads="1"/>
          </p:cNvSpPr>
          <p:nvPr/>
        </p:nvSpPr>
        <p:spPr bwMode="auto">
          <a:xfrm>
            <a:off x="282575" y="1741488"/>
            <a:ext cx="8580438" cy="12811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lIns="0" tIns="0" rIns="0" bIns="0" anchor="ctr" anchorCtr="1">
            <a:spAutoFit/>
          </a:bodyPr>
          <a:lstStyle/>
          <a:p>
            <a:r>
              <a:rPr lang="ru-RU" altLang="ru-RU">
                <a:solidFill>
                  <a:srgbClr val="800080"/>
                </a:solidFill>
              </a:rPr>
              <a:t>Переменные состояния разделены по классам в соответствии с их функциональным предназначением: </a:t>
            </a:r>
          </a:p>
        </p:txBody>
      </p:sp>
      <p:sp>
        <p:nvSpPr>
          <p:cNvPr id="1333253" name="Text Box 5"/>
          <p:cNvSpPr txBox="1">
            <a:spLocks noChangeArrowheads="1"/>
          </p:cNvSpPr>
          <p:nvPr/>
        </p:nvSpPr>
        <p:spPr bwMode="auto">
          <a:xfrm>
            <a:off x="227013" y="3376613"/>
            <a:ext cx="8634412" cy="3013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717550"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u"/>
            </a:pPr>
            <a:r>
              <a:rPr lang="ru-RU" altLang="ru-RU" sz="2400" i="1">
                <a:solidFill>
                  <a:srgbClr val="800080"/>
                </a:solidFill>
              </a:rPr>
              <a:t>пакетные переменные</a:t>
            </a:r>
            <a:r>
              <a:rPr lang="ru-RU" altLang="ru-RU" sz="2400">
                <a:solidFill>
                  <a:srgbClr val="800080"/>
                </a:solidFill>
              </a:rPr>
              <a:t> представляют собой величины, размещаемые в заголовках </a:t>
            </a:r>
            <a:r>
              <a:rPr lang="en-US" altLang="ru-RU" sz="2400">
                <a:solidFill>
                  <a:srgbClr val="800080"/>
                </a:solidFill>
              </a:rPr>
              <a:t>NTP</a:t>
            </a:r>
            <a:r>
              <a:rPr lang="ru-RU" altLang="ru-RU" sz="2400">
                <a:solidFill>
                  <a:srgbClr val="800080"/>
                </a:solidFill>
              </a:rPr>
              <a:t>-сообщений, которые, в свою очередь, содержаться в передаваемых и принимаемых </a:t>
            </a:r>
            <a:r>
              <a:rPr lang="en-US" altLang="ru-RU" sz="2400">
                <a:solidFill>
                  <a:srgbClr val="800080"/>
                </a:solidFill>
              </a:rPr>
              <a:t>IP</a:t>
            </a:r>
            <a:r>
              <a:rPr lang="ru-RU" altLang="ru-RU" sz="2400">
                <a:solidFill>
                  <a:srgbClr val="800080"/>
                </a:solidFill>
              </a:rPr>
              <a:t>-пакетах;</a:t>
            </a:r>
          </a:p>
          <a:p>
            <a:pPr>
              <a:buSzPct val="90000"/>
              <a:buFont typeface="Wingdings 2" panose="05020102010507070707" pitchFamily="18" charset="2"/>
              <a:buChar char="v"/>
            </a:pPr>
            <a:r>
              <a:rPr lang="ru-RU" altLang="ru-RU" sz="2400" i="1">
                <a:solidFill>
                  <a:srgbClr val="800080"/>
                </a:solidFill>
              </a:rPr>
              <a:t>переменные удаленного сервера и процедуры опроса</a:t>
            </a:r>
            <a:r>
              <a:rPr lang="ru-RU" altLang="ru-RU" sz="2400">
                <a:solidFill>
                  <a:srgbClr val="800080"/>
                </a:solidFill>
              </a:rPr>
              <a:t> представляют собой величины, которыми обменивается каждый сервер по отдельному виртуальному соединению;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29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35299" name="Text Box 3"/>
          <p:cNvSpPr txBox="1">
            <a:spLocks noChangeArrowheads="1"/>
          </p:cNvSpPr>
          <p:nvPr/>
        </p:nvSpPr>
        <p:spPr bwMode="auto">
          <a:xfrm>
            <a:off x="242888" y="1465263"/>
            <a:ext cx="8632825"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623888"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w"/>
            </a:pPr>
            <a:r>
              <a:rPr lang="ru-RU" altLang="ru-RU" sz="3000" i="1">
                <a:solidFill>
                  <a:srgbClr val="800080"/>
                </a:solidFill>
              </a:rPr>
              <a:t>системные переменные</a:t>
            </a:r>
            <a:r>
              <a:rPr lang="ru-RU" altLang="ru-RU" sz="3000">
                <a:solidFill>
                  <a:srgbClr val="800080"/>
                </a:solidFill>
              </a:rPr>
              <a:t> представляют собой величины, которые описывают состояние сервера времени, то есть, как оно понимается зависимыми от него клиентами;</a:t>
            </a:r>
          </a:p>
          <a:p>
            <a:pPr>
              <a:buSzPct val="90000"/>
              <a:buFont typeface="Wingdings 2" panose="05020102010507070707" pitchFamily="18" charset="2"/>
              <a:buChar char="x"/>
            </a:pPr>
            <a:r>
              <a:rPr lang="ru-RU" altLang="ru-RU" sz="3000" i="1">
                <a:solidFill>
                  <a:srgbClr val="800080"/>
                </a:solidFill>
              </a:rPr>
              <a:t>переменные настройки часов</a:t>
            </a:r>
            <a:r>
              <a:rPr lang="ru-RU" altLang="ru-RU" sz="3000">
                <a:solidFill>
                  <a:srgbClr val="800080"/>
                </a:solidFill>
              </a:rPr>
              <a:t> представляют собой величины, которые используются во внутренних процессах обработки параметров при реализации алгоритма настройки часов;</a:t>
            </a:r>
          </a:p>
          <a:p>
            <a:pPr>
              <a:buSzPct val="90000"/>
              <a:buFont typeface="Wingdings 2" panose="05020102010507070707" pitchFamily="18" charset="2"/>
              <a:buChar char="y"/>
            </a:pPr>
            <a:r>
              <a:rPr lang="ru-RU" altLang="ru-RU" sz="3000" i="1">
                <a:solidFill>
                  <a:srgbClr val="800080"/>
                </a:solidFill>
              </a:rPr>
              <a:t>дополнительные классы параметров и переменных</a:t>
            </a:r>
            <a:r>
              <a:rPr lang="ru-RU" altLang="ru-RU" sz="3000">
                <a:solidFill>
                  <a:srgbClr val="800080"/>
                </a:solidFill>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34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graphicFrame>
        <p:nvGraphicFramePr>
          <p:cNvPr id="1337468" name="Group 124"/>
          <p:cNvGraphicFramePr>
            <a:graphicFrameLocks noGrp="1"/>
          </p:cNvGraphicFramePr>
          <p:nvPr/>
        </p:nvGraphicFramePr>
        <p:xfrm>
          <a:off x="282575" y="2944813"/>
          <a:ext cx="8604250" cy="2978150"/>
        </p:xfrm>
        <a:graphic>
          <a:graphicData uri="http://schemas.openxmlformats.org/drawingml/2006/table">
            <a:tbl>
              <a:tblPr/>
              <a:tblGrid>
                <a:gridCol w="1841500">
                  <a:extLst>
                    <a:ext uri="{9D8B030D-6E8A-4147-A177-3AD203B41FA5}">
                      <a16:colId xmlns:a16="http://schemas.microsoft.com/office/drawing/2014/main" val="59350950"/>
                    </a:ext>
                  </a:extLst>
                </a:gridCol>
                <a:gridCol w="6762750">
                  <a:extLst>
                    <a:ext uri="{9D8B030D-6E8A-4147-A177-3AD203B41FA5}">
                      <a16:colId xmlns:a16="http://schemas.microsoft.com/office/drawing/2014/main" val="1040102837"/>
                    </a:ext>
                  </a:extLst>
                </a:gridCol>
              </a:tblGrid>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Обозначение</a:t>
                      </a:r>
                    </a:p>
                  </a:txBody>
                  <a:tcPr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О п и с а н и е</a:t>
                      </a:r>
                    </a:p>
                  </a:txBody>
                  <a:tcPr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extLst>
                  <a:ext uri="{0D108BD9-81ED-4DB2-BD59-A6C34878D82A}">
                    <a16:rowId xmlns:a16="http://schemas.microsoft.com/office/drawing/2014/main" val="2404615687"/>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400" b="1" i="1"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r.</a:t>
                      </a:r>
                    </a:p>
                  </a:txBody>
                  <a:tcPr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Переменная в заголовке принятого </a:t>
                      </a: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NTP</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-сообщения</a:t>
                      </a:r>
                    </a:p>
                  </a:txBody>
                  <a:tcPr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extLst>
                  <a:ext uri="{0D108BD9-81ED-4DB2-BD59-A6C34878D82A}">
                    <a16:rowId xmlns:a16="http://schemas.microsoft.com/office/drawing/2014/main" val="2946857970"/>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400" b="1" i="1"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x.</a:t>
                      </a:r>
                    </a:p>
                  </a:txBody>
                  <a:tcPr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Переменная в заголовке переданного </a:t>
                      </a: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NTP</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-сообщения</a:t>
                      </a:r>
                    </a:p>
                  </a:txBody>
                  <a:tcPr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extLst>
                  <a:ext uri="{0D108BD9-81ED-4DB2-BD59-A6C34878D82A}">
                    <a16:rowId xmlns:a16="http://schemas.microsoft.com/office/drawing/2014/main" val="1704746208"/>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400" b="1" i="1"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p.</a:t>
                      </a:r>
                    </a:p>
                  </a:txBody>
                  <a:tcPr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Переменная удалённого сервера/опроса</a:t>
                      </a:r>
                    </a:p>
                  </a:txBody>
                  <a:tcPr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extLst>
                  <a:ext uri="{0D108BD9-81ED-4DB2-BD59-A6C34878D82A}">
                    <a16:rowId xmlns:a16="http://schemas.microsoft.com/office/drawing/2014/main" val="3467002143"/>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400" b="1" i="1"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s.</a:t>
                      </a:r>
                    </a:p>
                  </a:txBody>
                  <a:tcPr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Системная переменная</a:t>
                      </a:r>
                    </a:p>
                  </a:txBody>
                  <a:tcPr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D5AB"/>
                    </a:solidFill>
                  </a:tcPr>
                </a:tc>
                <a:extLst>
                  <a:ext uri="{0D108BD9-81ED-4DB2-BD59-A6C34878D82A}">
                    <a16:rowId xmlns:a16="http://schemas.microsoft.com/office/drawing/2014/main" val="971079178"/>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400" b="1" i="1"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c.</a:t>
                      </a:r>
                    </a:p>
                  </a:txBody>
                  <a:tcPr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FF66"/>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Переменная настройки часов</a:t>
                      </a:r>
                    </a:p>
                  </a:txBody>
                  <a:tcPr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D5AB"/>
                    </a:solidFill>
                  </a:tcPr>
                </a:tc>
                <a:extLst>
                  <a:ext uri="{0D108BD9-81ED-4DB2-BD59-A6C34878D82A}">
                    <a16:rowId xmlns:a16="http://schemas.microsoft.com/office/drawing/2014/main" val="3689572112"/>
                  </a:ext>
                </a:extLst>
              </a:tr>
            </a:tbl>
          </a:graphicData>
        </a:graphic>
      </p:graphicFrame>
      <p:sp>
        <p:nvSpPr>
          <p:cNvPr id="1337469" name="Text Box 125"/>
          <p:cNvSpPr txBox="1">
            <a:spLocks noChangeArrowheads="1"/>
          </p:cNvSpPr>
          <p:nvPr/>
        </p:nvSpPr>
        <p:spPr bwMode="auto">
          <a:xfrm>
            <a:off x="0" y="6251575"/>
            <a:ext cx="9144000" cy="3286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spcBef>
                <a:spcPct val="0"/>
              </a:spcBef>
            </a:pPr>
            <a:r>
              <a:rPr lang="ru-RU" altLang="ru-RU" sz="2400" b="1">
                <a:solidFill>
                  <a:srgbClr val="800080"/>
                </a:solidFill>
              </a:rPr>
              <a:t>Рис.19.6. Условные обозначения префиксов </a:t>
            </a:r>
          </a:p>
        </p:txBody>
      </p:sp>
      <p:sp>
        <p:nvSpPr>
          <p:cNvPr id="1337470" name="Text Box 126"/>
          <p:cNvSpPr txBox="1">
            <a:spLocks noChangeArrowheads="1"/>
          </p:cNvSpPr>
          <p:nvPr/>
        </p:nvSpPr>
        <p:spPr bwMode="auto">
          <a:xfrm>
            <a:off x="0" y="688975"/>
            <a:ext cx="9144000" cy="2076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2600" b="1">
                <a:solidFill>
                  <a:srgbClr val="800080"/>
                </a:solidFill>
              </a:rPr>
              <a:t>Условные обозначения структур данных. </a:t>
            </a:r>
            <a:r>
              <a:rPr lang="ru-RU" altLang="ru-RU" sz="2600">
                <a:solidFill>
                  <a:srgbClr val="800080"/>
                </a:solidFill>
              </a:rPr>
              <a:t>С целью установления различия между переменными с одним и тем же именем, но используемых в различных процедурах, вводятся их условные обозначения, представленные на рис.19.6.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03" name="Text Box 3"/>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28804" name="Text Box 4"/>
          <p:cNvSpPr txBox="1">
            <a:spLocks noChangeArrowheads="1"/>
          </p:cNvSpPr>
          <p:nvPr/>
        </p:nvSpPr>
        <p:spPr bwMode="auto">
          <a:xfrm>
            <a:off x="275431" y="1023938"/>
            <a:ext cx="8593137" cy="54530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200" dirty="0">
                <a:solidFill>
                  <a:srgbClr val="800080"/>
                </a:solidFill>
              </a:rPr>
              <a:t>Точно настроенные алгоритмы (процедуры) снижают вероятность ошибок вследствие сбоев программно-аппаратных комплексов или нештатных ситуаций при передаче протокольных данных. Программные модули серверов и клиентов настраиваются так, чтобы поток значений параметров был направлен в сторону клиентов от первичных серверов времени, расположенных в корневых узлах подсети, через вторичные серверы времени.</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39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39395" name="Text Box 3"/>
          <p:cNvSpPr txBox="1">
            <a:spLocks noChangeArrowheads="1"/>
          </p:cNvSpPr>
          <p:nvPr/>
        </p:nvSpPr>
        <p:spPr bwMode="auto">
          <a:xfrm>
            <a:off x="268288" y="1035050"/>
            <a:ext cx="8566150" cy="5578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000">
                <a:solidFill>
                  <a:srgbClr val="800080"/>
                </a:solidFill>
              </a:rPr>
              <a:t>Переменная в принятом </a:t>
            </a:r>
            <a:r>
              <a:rPr lang="en-US" altLang="ru-RU" sz="3000">
                <a:solidFill>
                  <a:srgbClr val="800080"/>
                </a:solidFill>
              </a:rPr>
              <a:t>NTP</a:t>
            </a:r>
            <a:r>
              <a:rPr lang="ru-RU" altLang="ru-RU" sz="3000">
                <a:solidFill>
                  <a:srgbClr val="800080"/>
                </a:solidFill>
              </a:rPr>
              <a:t>-сообщении “</a:t>
            </a:r>
            <a:r>
              <a:rPr lang="en-US" altLang="ru-RU" sz="3000" i="1">
                <a:solidFill>
                  <a:srgbClr val="800080"/>
                </a:solidFill>
              </a:rPr>
              <a:t>v</a:t>
            </a:r>
            <a:r>
              <a:rPr lang="ru-RU" altLang="ru-RU" sz="3000">
                <a:solidFill>
                  <a:srgbClr val="800080"/>
                </a:solidFill>
              </a:rPr>
              <a:t>” является составным элементом пакетной структуры “</a:t>
            </a:r>
            <a:r>
              <a:rPr lang="en-US" altLang="ru-RU" sz="3000" i="1">
                <a:solidFill>
                  <a:srgbClr val="800080"/>
                </a:solidFill>
              </a:rPr>
              <a:t>r</a:t>
            </a:r>
            <a:r>
              <a:rPr lang="ru-RU" altLang="ru-RU" sz="3000">
                <a:solidFill>
                  <a:srgbClr val="800080"/>
                </a:solidFill>
              </a:rPr>
              <a:t>” и имеет полное наименование “</a:t>
            </a:r>
            <a:r>
              <a:rPr lang="en-US" altLang="ru-RU" sz="3000" i="1">
                <a:solidFill>
                  <a:srgbClr val="800080"/>
                </a:solidFill>
              </a:rPr>
              <a:t>r</a:t>
            </a:r>
            <a:r>
              <a:rPr lang="ru-RU" altLang="ru-RU" sz="3000">
                <a:solidFill>
                  <a:srgbClr val="800080"/>
                </a:solidFill>
              </a:rPr>
              <a:t>.</a:t>
            </a:r>
            <a:r>
              <a:rPr lang="en-US" altLang="ru-RU" sz="3000" i="1">
                <a:solidFill>
                  <a:srgbClr val="800080"/>
                </a:solidFill>
              </a:rPr>
              <a:t>v</a:t>
            </a:r>
            <a:r>
              <a:rPr lang="ru-RU" altLang="ru-RU" sz="3000">
                <a:solidFill>
                  <a:srgbClr val="800080"/>
                </a:solidFill>
              </a:rPr>
              <a:t>”. Аналогично обозначает переменная в переданном </a:t>
            </a:r>
            <a:r>
              <a:rPr lang="en-US" altLang="ru-RU" sz="3000">
                <a:solidFill>
                  <a:srgbClr val="800080"/>
                </a:solidFill>
              </a:rPr>
              <a:t>NTP</a:t>
            </a:r>
            <a:r>
              <a:rPr lang="ru-RU" altLang="ru-RU" sz="3000">
                <a:solidFill>
                  <a:srgbClr val="800080"/>
                </a:solidFill>
              </a:rPr>
              <a:t>-сообщении — “</a:t>
            </a:r>
            <a:r>
              <a:rPr lang="en-US" altLang="ru-RU" sz="3000" i="1">
                <a:solidFill>
                  <a:srgbClr val="800080"/>
                </a:solidFill>
              </a:rPr>
              <a:t>x</a:t>
            </a:r>
            <a:r>
              <a:rPr lang="ru-RU" altLang="ru-RU" sz="3000">
                <a:solidFill>
                  <a:srgbClr val="800080"/>
                </a:solidFill>
              </a:rPr>
              <a:t>.</a:t>
            </a:r>
            <a:r>
              <a:rPr lang="en-US" altLang="ru-RU" sz="3000" i="1">
                <a:solidFill>
                  <a:srgbClr val="800080"/>
                </a:solidFill>
              </a:rPr>
              <a:t>v</a:t>
            </a:r>
            <a:r>
              <a:rPr lang="ru-RU" altLang="ru-RU" sz="3000">
                <a:solidFill>
                  <a:srgbClr val="800080"/>
                </a:solidFill>
              </a:rPr>
              <a:t>”, переменная удалённого сервера — “</a:t>
            </a:r>
            <a:r>
              <a:rPr lang="en-US" altLang="ru-RU" sz="3000" i="1">
                <a:solidFill>
                  <a:srgbClr val="800080"/>
                </a:solidFill>
              </a:rPr>
              <a:t>p</a:t>
            </a:r>
            <a:r>
              <a:rPr lang="ru-RU" altLang="ru-RU" sz="3000">
                <a:solidFill>
                  <a:srgbClr val="800080"/>
                </a:solidFill>
              </a:rPr>
              <a:t>.</a:t>
            </a:r>
            <a:r>
              <a:rPr lang="en-US" altLang="ru-RU" sz="3000" i="1">
                <a:solidFill>
                  <a:srgbClr val="800080"/>
                </a:solidFill>
              </a:rPr>
              <a:t>v</a:t>
            </a:r>
            <a:r>
              <a:rPr lang="ru-RU" altLang="ru-RU" sz="3000">
                <a:solidFill>
                  <a:srgbClr val="800080"/>
                </a:solidFill>
              </a:rPr>
              <a:t>”, системная переменная — “</a:t>
            </a:r>
            <a:r>
              <a:rPr lang="en-US" altLang="ru-RU" sz="3000" i="1">
                <a:solidFill>
                  <a:srgbClr val="800080"/>
                </a:solidFill>
              </a:rPr>
              <a:t>s</a:t>
            </a:r>
            <a:r>
              <a:rPr lang="ru-RU" altLang="ru-RU" sz="3000">
                <a:solidFill>
                  <a:srgbClr val="800080"/>
                </a:solidFill>
              </a:rPr>
              <a:t>.</a:t>
            </a:r>
            <a:r>
              <a:rPr lang="en-US" altLang="ru-RU" sz="3000" i="1">
                <a:solidFill>
                  <a:srgbClr val="800080"/>
                </a:solidFill>
              </a:rPr>
              <a:t>v</a:t>
            </a:r>
            <a:r>
              <a:rPr lang="ru-RU" altLang="ru-RU" sz="3000">
                <a:solidFill>
                  <a:srgbClr val="800080"/>
                </a:solidFill>
              </a:rPr>
              <a:t>”, и переменная настройки часов — “</a:t>
            </a:r>
            <a:r>
              <a:rPr lang="ru-RU" altLang="ru-RU" sz="3000" i="1">
                <a:solidFill>
                  <a:srgbClr val="800080"/>
                </a:solidFill>
              </a:rPr>
              <a:t>с</a:t>
            </a:r>
            <a:r>
              <a:rPr lang="ru-RU" altLang="ru-RU" sz="3000">
                <a:solidFill>
                  <a:srgbClr val="800080"/>
                </a:solidFill>
              </a:rPr>
              <a:t>.</a:t>
            </a:r>
            <a:r>
              <a:rPr lang="en-US" altLang="ru-RU" sz="3000" i="1">
                <a:solidFill>
                  <a:srgbClr val="800080"/>
                </a:solidFill>
              </a:rPr>
              <a:t>v</a:t>
            </a:r>
            <a:r>
              <a:rPr lang="ru-RU" altLang="ru-RU" sz="3000">
                <a:solidFill>
                  <a:srgbClr val="800080"/>
                </a:solidFill>
              </a:rPr>
              <a:t>”. Для каждого виртуального соединения устанавливаются переменные удалённого сервера. Системные переменные и переменные часов устанавливаются только один раз.</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4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41443" name="Text Box 3"/>
          <p:cNvSpPr txBox="1">
            <a:spLocks noChangeArrowheads="1"/>
          </p:cNvSpPr>
          <p:nvPr/>
        </p:nvSpPr>
        <p:spPr bwMode="auto">
          <a:xfrm>
            <a:off x="0" y="1333500"/>
            <a:ext cx="9144000"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spcBef>
                <a:spcPct val="0"/>
              </a:spcBef>
            </a:pPr>
            <a:r>
              <a:rPr lang="ru-RU" altLang="ru-RU" sz="3000" b="1">
                <a:solidFill>
                  <a:srgbClr val="800080"/>
                </a:solidFill>
              </a:rPr>
              <a:t>Общие параметры. </a:t>
            </a:r>
            <a:r>
              <a:rPr lang="ru-RU" altLang="ru-RU" sz="3000">
                <a:solidFill>
                  <a:srgbClr val="800080"/>
                </a:solidFill>
              </a:rPr>
              <a:t>В данном стандарте помимо классов переменных представлены несколько общих параметров, часть которых представлена на рис.19.7.</a:t>
            </a:r>
          </a:p>
          <a:p>
            <a:pPr>
              <a:spcBef>
                <a:spcPct val="0"/>
              </a:spcBef>
            </a:pPr>
            <a:r>
              <a:rPr lang="ru-RU" altLang="ru-RU" sz="3000">
                <a:solidFill>
                  <a:srgbClr val="800080"/>
                </a:solidFill>
              </a:rPr>
              <a:t>В любой прикладной системе таких общих параметров гораздо больше, а их число зависит от самой прикладной системы. Некоторые из общих параметров записываются в постоянное запоминающее устройство (ПЗУ), например, номер порта транспортного уровня, утверждённый </a:t>
            </a:r>
            <a:r>
              <a:rPr lang="en-US" altLang="ru-RU" sz="3000">
                <a:solidFill>
                  <a:srgbClr val="800080"/>
                </a:solidFill>
              </a:rPr>
              <a:t>IANA</a:t>
            </a:r>
            <a:r>
              <a:rPr lang="ru-RU" altLang="ru-RU" sz="3000">
                <a:solidFill>
                  <a:srgbClr val="800080"/>
                </a:solidFill>
              </a:rPr>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53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graphicFrame>
        <p:nvGraphicFramePr>
          <p:cNvPr id="1345809" name="Group 273"/>
          <p:cNvGraphicFramePr>
            <a:graphicFrameLocks noGrp="1"/>
          </p:cNvGraphicFramePr>
          <p:nvPr/>
        </p:nvGraphicFramePr>
        <p:xfrm>
          <a:off x="246063" y="792163"/>
          <a:ext cx="8610600" cy="5165725"/>
        </p:xfrm>
        <a:graphic>
          <a:graphicData uri="http://schemas.openxmlformats.org/drawingml/2006/table">
            <a:tbl>
              <a:tblPr/>
              <a:tblGrid>
                <a:gridCol w="2039937">
                  <a:extLst>
                    <a:ext uri="{9D8B030D-6E8A-4147-A177-3AD203B41FA5}">
                      <a16:colId xmlns:a16="http://schemas.microsoft.com/office/drawing/2014/main" val="1300843293"/>
                    </a:ext>
                  </a:extLst>
                </a:gridCol>
                <a:gridCol w="1425575">
                  <a:extLst>
                    <a:ext uri="{9D8B030D-6E8A-4147-A177-3AD203B41FA5}">
                      <a16:colId xmlns:a16="http://schemas.microsoft.com/office/drawing/2014/main" val="555933229"/>
                    </a:ext>
                  </a:extLst>
                </a:gridCol>
                <a:gridCol w="5145088">
                  <a:extLst>
                    <a:ext uri="{9D8B030D-6E8A-4147-A177-3AD203B41FA5}">
                      <a16:colId xmlns:a16="http://schemas.microsoft.com/office/drawing/2014/main" val="1158356565"/>
                    </a:ext>
                  </a:extLst>
                </a:gridCol>
              </a:tblGrid>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Наименование</a:t>
                      </a:r>
                    </a:p>
                  </a:txBody>
                  <a:tcPr marL="18000" marR="18000" marT="18000" marB="18000" anchor="ctr" anchorCtr="1" horzOverflow="overflow">
                    <a:lnL w="5715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5715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Значение параметра</a:t>
                      </a:r>
                    </a:p>
                  </a:txBody>
                  <a:tcPr marL="18000" marR="18000" marT="18000" marB="18000" anchor="ctr" anchorCtr="1" horzOverflow="overflow">
                    <a:lnL w="3810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5715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B9FF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О п и с а н и е</a:t>
                      </a:r>
                    </a:p>
                  </a:txBody>
                  <a:tcPr marL="18000" marR="18000" marT="18000" marB="18000" anchor="ctr" anchorCtr="1" horzOverflow="overflow">
                    <a:lnL w="38100" cap="flat" cmpd="sng" algn="ctr">
                      <a:solidFill>
                        <a:srgbClr val="990033"/>
                      </a:solidFill>
                      <a:prstDash val="solid"/>
                      <a:round/>
                      <a:headEnd type="none" w="med" len="med"/>
                      <a:tailEnd type="none" w="med" len="med"/>
                    </a:lnL>
                    <a:lnR w="57150" cap="flat" cmpd="sng" algn="ctr">
                      <a:solidFill>
                        <a:srgbClr val="990033"/>
                      </a:solidFill>
                      <a:prstDash val="solid"/>
                      <a:round/>
                      <a:headEnd type="none" w="med" len="med"/>
                      <a:tailEnd type="none" w="med" len="med"/>
                    </a:lnR>
                    <a:lnT w="5715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11308808"/>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PORT</a:t>
                      </a:r>
                    </a:p>
                  </a:txBody>
                  <a:tcPr marL="18000" marR="18000" marT="18000" marB="18000" anchor="ctr" anchorCtr="1" horzOverflow="overflow">
                    <a:lnL w="5715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123</a:t>
                      </a:r>
                    </a:p>
                  </a:txBody>
                  <a:tcPr marL="18000" marR="18000" marT="18000" marB="18000" anchor="ctr" anchorCtr="1" horzOverflow="overflow">
                    <a:lnL w="3810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B9FF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Номер транспортного порта</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NTP</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-протокола</a:t>
                      </a:r>
                    </a:p>
                  </a:txBody>
                  <a:tcPr marL="18000" marR="18000" marT="18000" marB="18000" anchor="ctr" anchorCtr="1" horzOverflow="overflow">
                    <a:lnL w="38100" cap="flat" cmpd="sng" algn="ctr">
                      <a:solidFill>
                        <a:srgbClr val="990033"/>
                      </a:solidFill>
                      <a:prstDash val="solid"/>
                      <a:round/>
                      <a:headEnd type="none" w="med" len="med"/>
                      <a:tailEnd type="none" w="med" len="med"/>
                    </a:lnL>
                    <a:lnR w="5715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039132880"/>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VERSION</a:t>
                      </a:r>
                    </a:p>
                  </a:txBody>
                  <a:tcPr marL="18000" marR="18000" marT="18000" marB="18000" anchor="ctr" anchorCtr="1" horzOverflow="overflow">
                    <a:lnL w="5715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4</a:t>
                      </a:r>
                    </a:p>
                  </a:txBody>
                  <a:tcPr marL="18000" marR="18000" marT="18000" marB="18000" anchor="ctr" anchorCtr="1" horzOverflow="overflow">
                    <a:lnL w="3810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B9FF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Номер версии </a:t>
                      </a: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NTP</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-протокола</a:t>
                      </a:r>
                    </a:p>
                  </a:txBody>
                  <a:tcPr marL="18000" marR="18000" marT="18000" marB="18000" anchor="ctr" anchorCtr="1" horzOverflow="overflow">
                    <a:lnL w="38100" cap="flat" cmpd="sng" algn="ctr">
                      <a:solidFill>
                        <a:srgbClr val="990033"/>
                      </a:solidFill>
                      <a:prstDash val="solid"/>
                      <a:round/>
                      <a:headEnd type="none" w="med" len="med"/>
                      <a:tailEnd type="none" w="med" len="med"/>
                    </a:lnL>
                    <a:lnR w="5715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456864524"/>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TOLERANCE</a:t>
                      </a:r>
                    </a:p>
                  </a:txBody>
                  <a:tcPr marL="18000" marR="18000" marT="18000" marB="18000" anchor="ctr" anchorCtr="1" horzOverflow="overflow">
                    <a:lnL w="5715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15e</a:t>
                      </a:r>
                      <a:r>
                        <a:rPr kumimoji="0" lang="en-US" altLang="ru-RU" sz="2000" b="1" i="1" u="none" strike="noStrike" cap="none" normalizeH="0" baseline="3000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-6</a:t>
                      </a:r>
                      <a:endParaRPr kumimoji="0" lang="en-US"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endParaRPr>
                    </a:p>
                  </a:txBody>
                  <a:tcPr marL="18000" marR="18000" marT="18000" marB="18000" anchor="ctr" anchorCtr="1" horzOverflow="overflow">
                    <a:lnL w="3810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B9FF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Допустимое отклонение частоты “</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sym typeface="Symbol" panose="05050102010706020507" pitchFamily="18" charset="2"/>
                        </a:rPr>
                        <a:t></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 (сек/сек)</a:t>
                      </a:r>
                      <a:endPar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sym typeface="Symbol" panose="05050102010706020507" pitchFamily="18" charset="2"/>
                      </a:endParaRPr>
                    </a:p>
                  </a:txBody>
                  <a:tcPr marL="18000" marR="18000" marT="18000" marB="18000" anchor="ctr" anchorCtr="1" horzOverflow="overflow">
                    <a:lnL w="38100" cap="flat" cmpd="sng" algn="ctr">
                      <a:solidFill>
                        <a:srgbClr val="990033"/>
                      </a:solidFill>
                      <a:prstDash val="solid"/>
                      <a:round/>
                      <a:headEnd type="none" w="med" len="med"/>
                      <a:tailEnd type="none" w="med" len="med"/>
                    </a:lnL>
                    <a:lnR w="5715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81953534"/>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MINPOLL</a:t>
                      </a:r>
                    </a:p>
                  </a:txBody>
                  <a:tcPr marL="18000" marR="18000" marT="18000" marB="18000" anchor="ctr" anchorCtr="1" horzOverflow="overflow">
                    <a:lnL w="5715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4</a:t>
                      </a:r>
                    </a:p>
                  </a:txBody>
                  <a:tcPr marL="18000" marR="18000" marT="18000" marB="18000" anchor="ctr" anchorCtr="1" horzOverflow="overflow">
                    <a:lnL w="3810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B9FF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Минимальное экспоненциальное значение интервала опроса (16 сек)</a:t>
                      </a:r>
                    </a:p>
                  </a:txBody>
                  <a:tcPr marL="18000" marR="18000" marT="18000" marB="18000" anchor="ctr" anchorCtr="1" horzOverflow="overflow">
                    <a:lnL w="38100" cap="flat" cmpd="sng" algn="ctr">
                      <a:solidFill>
                        <a:srgbClr val="990033"/>
                      </a:solidFill>
                      <a:prstDash val="solid"/>
                      <a:round/>
                      <a:headEnd type="none" w="med" len="med"/>
                      <a:tailEnd type="none" w="med" len="med"/>
                    </a:lnL>
                    <a:lnR w="5715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41094076"/>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MAXPOLL</a:t>
                      </a:r>
                    </a:p>
                  </a:txBody>
                  <a:tcPr marL="18000" marR="18000" marT="18000" marB="18000" anchor="ctr" anchorCtr="1" horzOverflow="overflow">
                    <a:lnL w="5715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17</a:t>
                      </a:r>
                    </a:p>
                  </a:txBody>
                  <a:tcPr marL="18000" marR="18000" marT="18000" marB="18000" anchor="ctr" anchorCtr="1" horzOverflow="overflow">
                    <a:lnL w="3810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B9FF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Максимальная экспоненциальное значение интервала опроса (36 часов)</a:t>
                      </a:r>
                    </a:p>
                  </a:txBody>
                  <a:tcPr marL="18000" marR="18000" marT="18000" marB="18000" anchor="ctr" anchorCtr="1" horzOverflow="overflow">
                    <a:lnL w="38100" cap="flat" cmpd="sng" algn="ctr">
                      <a:solidFill>
                        <a:srgbClr val="990033"/>
                      </a:solidFill>
                      <a:prstDash val="solid"/>
                      <a:round/>
                      <a:headEnd type="none" w="med" len="med"/>
                      <a:tailEnd type="none" w="med" len="med"/>
                    </a:lnL>
                    <a:lnR w="5715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93176709"/>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MAXDISP</a:t>
                      </a:r>
                    </a:p>
                  </a:txBody>
                  <a:tcPr marL="18000" marR="18000" marT="18000" marB="18000" anchor="ctr" anchorCtr="1" horzOverflow="overflow">
                    <a:lnL w="5715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16</a:t>
                      </a:r>
                    </a:p>
                  </a:txBody>
                  <a:tcPr marL="18000" marR="18000" marT="18000" marB="18000" anchor="ctr" anchorCtr="1" horzOverflow="overflow">
                    <a:lnL w="3810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B9FF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Максимальная дисперсия (16 сек)</a:t>
                      </a:r>
                    </a:p>
                  </a:txBody>
                  <a:tcPr marL="18000" marR="18000" marT="18000" marB="18000" anchor="ctr" anchorCtr="1" horzOverflow="overflow">
                    <a:lnL w="38100" cap="flat" cmpd="sng" algn="ctr">
                      <a:solidFill>
                        <a:srgbClr val="990033"/>
                      </a:solidFill>
                      <a:prstDash val="solid"/>
                      <a:round/>
                      <a:headEnd type="none" w="med" len="med"/>
                      <a:tailEnd type="none" w="med" len="med"/>
                    </a:lnL>
                    <a:lnR w="5715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676195113"/>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MINDISP</a:t>
                      </a:r>
                    </a:p>
                  </a:txBody>
                  <a:tcPr marL="18000" marR="18000" marT="18000" marB="18000" anchor="ctr" anchorCtr="1" horzOverflow="overflow">
                    <a:lnL w="5715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0,</a:t>
                      </a:r>
                      <a:r>
                        <a:rPr kumimoji="0" lang="en-US"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005</a:t>
                      </a:r>
                    </a:p>
                  </a:txBody>
                  <a:tcPr marL="18000" marR="18000" marT="18000" marB="18000" anchor="ctr" anchorCtr="1" horzOverflow="overflow">
                    <a:lnL w="3810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B9FF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Минимальная дисперсия/приращение (сек)</a:t>
                      </a:r>
                    </a:p>
                  </a:txBody>
                  <a:tcPr marL="18000" marR="18000" marT="18000" marB="18000" anchor="ctr" anchorCtr="1" horzOverflow="overflow">
                    <a:lnL w="38100" cap="flat" cmpd="sng" algn="ctr">
                      <a:solidFill>
                        <a:srgbClr val="990033"/>
                      </a:solidFill>
                      <a:prstDash val="solid"/>
                      <a:round/>
                      <a:headEnd type="none" w="med" len="med"/>
                      <a:tailEnd type="none" w="med" len="med"/>
                    </a:lnL>
                    <a:lnR w="5715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679185184"/>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MAXDIST</a:t>
                      </a:r>
                    </a:p>
                  </a:txBody>
                  <a:tcPr marL="18000" marR="18000" marT="18000" marB="18000" anchor="ctr" anchorCtr="1" horzOverflow="overflow">
                    <a:lnL w="5715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1</a:t>
                      </a:r>
                    </a:p>
                  </a:txBody>
                  <a:tcPr marL="18000" marR="18000" marT="18000" marB="18000" anchor="ctr" anchorCtr="1" horzOverflow="overflow">
                    <a:lnL w="3810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rgbClr val="B9FF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Пороговое расстояние (1 сек)</a:t>
                      </a:r>
                    </a:p>
                  </a:txBody>
                  <a:tcPr marL="18000" marR="18000" marT="18000" marB="18000" anchor="ctr" anchorCtr="1" horzOverflow="overflow">
                    <a:lnL w="38100" cap="flat" cmpd="sng" algn="ctr">
                      <a:solidFill>
                        <a:srgbClr val="990033"/>
                      </a:solidFill>
                      <a:prstDash val="solid"/>
                      <a:round/>
                      <a:headEnd type="none" w="med" len="med"/>
                      <a:tailEnd type="none" w="med" len="med"/>
                    </a:lnL>
                    <a:lnR w="5715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38100" cap="flat" cmpd="sng" algn="ctr">
                      <a:solidFill>
                        <a:srgbClr val="99003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268036488"/>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MAXSTRAT</a:t>
                      </a:r>
                    </a:p>
                  </a:txBody>
                  <a:tcPr marL="18000" marR="18000" marT="18000" marB="18000" anchor="ctr" anchorCtr="1" horzOverflow="overflow">
                    <a:lnL w="5715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57150" cap="flat" cmpd="sng" algn="ctr">
                      <a:solidFill>
                        <a:srgbClr val="990033"/>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16</a:t>
                      </a:r>
                    </a:p>
                  </a:txBody>
                  <a:tcPr marL="18000" marR="18000" marT="18000" marB="18000" anchor="ctr" anchorCtr="1" horzOverflow="overflow">
                    <a:lnL w="38100" cap="flat" cmpd="sng" algn="ctr">
                      <a:solidFill>
                        <a:srgbClr val="990033"/>
                      </a:solidFill>
                      <a:prstDash val="solid"/>
                      <a:round/>
                      <a:headEnd type="none" w="med" len="med"/>
                      <a:tailEnd type="none" w="med" len="med"/>
                    </a:lnL>
                    <a:lnR w="3810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57150" cap="flat" cmpd="sng" algn="ctr">
                      <a:solidFill>
                        <a:srgbClr val="990033"/>
                      </a:solidFill>
                      <a:prstDash val="solid"/>
                      <a:round/>
                      <a:headEnd type="none" w="med" len="med"/>
                      <a:tailEnd type="none" w="med" len="med"/>
                    </a:lnB>
                    <a:lnTlToBr>
                      <a:noFill/>
                    </a:lnTlToBr>
                    <a:lnBlToTr>
                      <a:noFill/>
                    </a:lnBlToTr>
                    <a:solidFill>
                      <a:srgbClr val="B9FF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Максимальный номер “слоя”</a:t>
                      </a:r>
                    </a:p>
                  </a:txBody>
                  <a:tcPr marL="18000" marR="18000" marT="18000" marB="18000" anchor="ctr" anchorCtr="1" horzOverflow="overflow">
                    <a:lnL w="38100" cap="flat" cmpd="sng" algn="ctr">
                      <a:solidFill>
                        <a:srgbClr val="990033"/>
                      </a:solidFill>
                      <a:prstDash val="solid"/>
                      <a:round/>
                      <a:headEnd type="none" w="med" len="med"/>
                      <a:tailEnd type="none" w="med" len="med"/>
                    </a:lnL>
                    <a:lnR w="57150" cap="flat" cmpd="sng" algn="ctr">
                      <a:solidFill>
                        <a:srgbClr val="990033"/>
                      </a:solidFill>
                      <a:prstDash val="solid"/>
                      <a:round/>
                      <a:headEnd type="none" w="med" len="med"/>
                      <a:tailEnd type="none" w="med" len="med"/>
                    </a:lnR>
                    <a:lnT w="38100" cap="flat" cmpd="sng" algn="ctr">
                      <a:solidFill>
                        <a:srgbClr val="990033"/>
                      </a:solidFill>
                      <a:prstDash val="solid"/>
                      <a:round/>
                      <a:headEnd type="none" w="med" len="med"/>
                      <a:tailEnd type="none" w="med" len="med"/>
                    </a:lnT>
                    <a:lnB w="57150" cap="flat" cmpd="sng" algn="ctr">
                      <a:solidFill>
                        <a:srgbClr val="990033"/>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019571832"/>
                  </a:ext>
                </a:extLst>
              </a:tr>
            </a:tbl>
          </a:graphicData>
        </a:graphic>
      </p:graphicFrame>
      <p:sp>
        <p:nvSpPr>
          <p:cNvPr id="1345810" name="Text Box 274"/>
          <p:cNvSpPr txBox="1">
            <a:spLocks noChangeArrowheads="1"/>
          </p:cNvSpPr>
          <p:nvPr/>
        </p:nvSpPr>
        <p:spPr bwMode="auto">
          <a:xfrm>
            <a:off x="0" y="6307138"/>
            <a:ext cx="9144000" cy="3286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spcBef>
                <a:spcPct val="0"/>
              </a:spcBef>
            </a:pPr>
            <a:r>
              <a:rPr lang="ru-RU" altLang="ru-RU" sz="2400" b="1">
                <a:solidFill>
                  <a:srgbClr val="800080"/>
                </a:solidFill>
              </a:rPr>
              <a:t>Рис.19.7. Общие параметры</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349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43491" name="Text Box 3"/>
          <p:cNvSpPr txBox="1">
            <a:spLocks noChangeArrowheads="1"/>
          </p:cNvSpPr>
          <p:nvPr/>
        </p:nvSpPr>
        <p:spPr bwMode="auto">
          <a:xfrm>
            <a:off x="0" y="1049338"/>
            <a:ext cx="9144000" cy="54530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200">
                <a:solidFill>
                  <a:srgbClr val="800080"/>
                </a:solidFill>
              </a:rPr>
              <a:t>Другие общие параметры, например допустимое отклонение частоты (“</a:t>
            </a:r>
            <a:r>
              <a:rPr lang="ru-RU" altLang="ru-RU" sz="3200">
                <a:solidFill>
                  <a:srgbClr val="800080"/>
                </a:solidFill>
                <a:sym typeface="Symbol" panose="05050102010706020507" pitchFamily="18" charset="2"/>
              </a:rPr>
              <a:t></a:t>
            </a:r>
            <a:r>
              <a:rPr lang="ru-RU" altLang="ru-RU" sz="3200">
                <a:solidFill>
                  <a:srgbClr val="800080"/>
                </a:solidFill>
              </a:rPr>
              <a:t>”), касаются предположения о наиболее худшем функционировании системных часов после их синхронизации и последующем допустимом дрейфе в условиях потери связи с источниками синхронизации (синхроисточники). В частности, это относится к максимальным и минимальным значениям параметров, определяющих границы переменных состояния.</a:t>
            </a:r>
            <a:endParaRPr lang="ru-RU" altLang="ru-RU" sz="32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58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47587" name="Text Box 3"/>
          <p:cNvSpPr txBox="1">
            <a:spLocks noChangeArrowheads="1"/>
          </p:cNvSpPr>
          <p:nvPr/>
        </p:nvSpPr>
        <p:spPr bwMode="auto">
          <a:xfrm>
            <a:off x="0" y="646113"/>
            <a:ext cx="9144000" cy="6045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spcBef>
                <a:spcPct val="0"/>
              </a:spcBef>
            </a:pPr>
            <a:r>
              <a:rPr lang="ru-RU" altLang="ru-RU" sz="2600">
                <a:solidFill>
                  <a:srgbClr val="800080"/>
                </a:solidFill>
              </a:rPr>
              <a:t>Некоторые прикладные системы могут настраивать и управлять своими переменными с помощью специализированных команд настройки. Например, прикладной эталонный источник вычисляет значение точности “</a:t>
            </a:r>
            <a:r>
              <a:rPr lang="en-US" altLang="ru-RU" sz="2600">
                <a:solidFill>
                  <a:srgbClr val="800080"/>
                </a:solidFill>
              </a:rPr>
              <a:t>PRECISION</a:t>
            </a:r>
            <a:r>
              <a:rPr lang="ru-RU" altLang="ru-RU" sz="2600">
                <a:solidFill>
                  <a:srgbClr val="800080"/>
                </a:solidFill>
              </a:rPr>
              <a:t>” как логарифм двух (</a:t>
            </a:r>
            <a:r>
              <a:rPr lang="en-US" altLang="ru-RU" sz="2600">
                <a:solidFill>
                  <a:srgbClr val="800080"/>
                </a:solidFill>
              </a:rPr>
              <a:t>log</a:t>
            </a:r>
            <a:r>
              <a:rPr lang="ru-RU" altLang="ru-RU" sz="2600" baseline="-25000">
                <a:solidFill>
                  <a:srgbClr val="800080"/>
                </a:solidFill>
              </a:rPr>
              <a:t>2</a:t>
            </a:r>
            <a:r>
              <a:rPr lang="ru-RU" altLang="ru-RU" sz="2600">
                <a:solidFill>
                  <a:srgbClr val="800080"/>
                </a:solidFill>
              </a:rPr>
              <a:t>) от минимального значения времени за несколько итераций при считывании системного времени.</a:t>
            </a:r>
          </a:p>
          <a:p>
            <a:pPr>
              <a:spcBef>
                <a:spcPct val="0"/>
              </a:spcBef>
            </a:pPr>
            <a:r>
              <a:rPr lang="ru-RU" altLang="ru-RU" sz="2600" b="1">
                <a:solidFill>
                  <a:srgbClr val="800080"/>
                </a:solidFill>
              </a:rPr>
              <a:t>Переменные в заголовке </a:t>
            </a:r>
            <a:r>
              <a:rPr lang="en-US" altLang="ru-RU" sz="2600" b="1">
                <a:solidFill>
                  <a:srgbClr val="800080"/>
                </a:solidFill>
              </a:rPr>
              <a:t>NTP</a:t>
            </a:r>
            <a:r>
              <a:rPr lang="ru-RU" altLang="ru-RU" sz="2600" b="1">
                <a:solidFill>
                  <a:srgbClr val="800080"/>
                </a:solidFill>
              </a:rPr>
              <a:t>-сообщения. </a:t>
            </a:r>
            <a:r>
              <a:rPr lang="ru-RU" altLang="ru-RU" sz="2600">
                <a:solidFill>
                  <a:srgbClr val="800080"/>
                </a:solidFill>
              </a:rPr>
              <a:t>Наиболее важными переменными состояния, с объективной точки зрения, являются переменные в заголовке </a:t>
            </a:r>
            <a:r>
              <a:rPr lang="en-US" altLang="ru-RU" sz="2600">
                <a:solidFill>
                  <a:srgbClr val="800080"/>
                </a:solidFill>
              </a:rPr>
              <a:t>NTP</a:t>
            </a:r>
            <a:r>
              <a:rPr lang="ru-RU" altLang="ru-RU" sz="2600">
                <a:solidFill>
                  <a:srgbClr val="800080"/>
                </a:solidFill>
              </a:rPr>
              <a:t>-сообщения (рис.19.8). Заголовок </a:t>
            </a:r>
            <a:r>
              <a:rPr lang="en-US" altLang="ru-RU" sz="2600">
                <a:solidFill>
                  <a:srgbClr val="800080"/>
                </a:solidFill>
              </a:rPr>
              <a:t>NTP</a:t>
            </a:r>
            <a:r>
              <a:rPr lang="ru-RU" altLang="ru-RU" sz="2600">
                <a:solidFill>
                  <a:srgbClr val="800080"/>
                </a:solidFill>
              </a:rPr>
              <a:t>-сообщения включает целое число 32-битовых (4-октета) слов, расположенных в порядке их последовательной передачи по сети. </a:t>
            </a:r>
            <a:r>
              <a:rPr lang="en-US" altLang="ru-RU" sz="2600">
                <a:solidFill>
                  <a:srgbClr val="800080"/>
                </a:solidFill>
              </a:rPr>
              <a:t>NTP</a:t>
            </a:r>
            <a:r>
              <a:rPr lang="ru-RU" altLang="ru-RU" sz="2600">
                <a:solidFill>
                  <a:srgbClr val="800080"/>
                </a:solidFill>
              </a:rPr>
              <a:t>-сообщение включает три следующих компонента: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963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graphicFrame>
        <p:nvGraphicFramePr>
          <p:cNvPr id="1350105" name="Group 473"/>
          <p:cNvGraphicFramePr>
            <a:graphicFrameLocks noGrp="1"/>
          </p:cNvGraphicFramePr>
          <p:nvPr/>
        </p:nvGraphicFramePr>
        <p:xfrm>
          <a:off x="244475" y="723900"/>
          <a:ext cx="8628063" cy="5248275"/>
        </p:xfrm>
        <a:graphic>
          <a:graphicData uri="http://schemas.openxmlformats.org/drawingml/2006/table">
            <a:tbl>
              <a:tblPr/>
              <a:tblGrid>
                <a:gridCol w="1873250">
                  <a:extLst>
                    <a:ext uri="{9D8B030D-6E8A-4147-A177-3AD203B41FA5}">
                      <a16:colId xmlns:a16="http://schemas.microsoft.com/office/drawing/2014/main" val="4160502189"/>
                    </a:ext>
                  </a:extLst>
                </a:gridCol>
                <a:gridCol w="1690688">
                  <a:extLst>
                    <a:ext uri="{9D8B030D-6E8A-4147-A177-3AD203B41FA5}">
                      <a16:colId xmlns:a16="http://schemas.microsoft.com/office/drawing/2014/main" val="843440930"/>
                    </a:ext>
                  </a:extLst>
                </a:gridCol>
                <a:gridCol w="5064125">
                  <a:extLst>
                    <a:ext uri="{9D8B030D-6E8A-4147-A177-3AD203B41FA5}">
                      <a16:colId xmlns:a16="http://schemas.microsoft.com/office/drawing/2014/main" val="2670953941"/>
                    </a:ext>
                  </a:extLst>
                </a:gridCol>
              </a:tblGrid>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Наименование</a:t>
                      </a: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5715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Обозначение</a:t>
                      </a: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5715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24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О п и с а н и е</a:t>
                      </a: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5715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429514888"/>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leap</a:t>
                      </a:r>
                      <a:endPar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leap</a:t>
                      </a:r>
                      <a:endPar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Narrow" panose="020B0606020202030204" pitchFamily="34" charset="0"/>
                          <a:cs typeface="Arial" panose="020B0604020202020204" pitchFamily="34" charset="0"/>
                        </a:rPr>
                        <a:t>Индикатор перехода через </a:t>
                      </a: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00</a:t>
                      </a:r>
                      <a:r>
                        <a:rPr kumimoji="0" lang="ru-RU" altLang="ru-RU" sz="1600" b="1" i="0" u="sng" strike="noStrike" cap="none" normalizeH="0" baseline="3000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00</a:t>
                      </a:r>
                      <a:r>
                        <a:rPr kumimoji="0" lang="en-US"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 </a:t>
                      </a: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часов</a:t>
                      </a: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3420838860"/>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version</a:t>
                      </a:r>
                      <a:endPar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version</a:t>
                      </a:r>
                      <a:endPar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Номер версии </a:t>
                      </a:r>
                      <a:r>
                        <a:rPr kumimoji="0" lang="en-US"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NTP</a:t>
                      </a: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протокола</a:t>
                      </a: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509765535"/>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mode</a:t>
                      </a:r>
                      <a:endPar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mode</a:t>
                      </a:r>
                      <a:endPar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Режим функционирования</a:t>
                      </a: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668505173"/>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stratum</a:t>
                      </a:r>
                      <a:endPar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stratum</a:t>
                      </a:r>
                      <a:endPar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Номер </a:t>
                      </a: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слоя</a:t>
                      </a: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endPar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338266727"/>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poll</a:t>
                      </a:r>
                      <a:endPar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poll</a:t>
                      </a:r>
                      <a:endPar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Экспоненциальное значение интервала опроса</a:t>
                      </a: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876306758"/>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precision</a:t>
                      </a:r>
                      <a:endPar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sym typeface="Symbol" panose="05050102010706020507" pitchFamily="18" charset="2"/>
                        </a:rPr>
                        <a:t></a:t>
                      </a: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Экспоненциальное значение точности</a:t>
                      </a: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9415743"/>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rootdelay</a:t>
                      </a:r>
                      <a:endPar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sym typeface="Symbol" panose="05050102010706020507" pitchFamily="18" charset="2"/>
                        </a:rPr>
                        <a:t></a:t>
                      </a:r>
                      <a:r>
                        <a:rPr kumimoji="0" lang="en-US" altLang="ru-RU" sz="1600" b="1" i="1" u="none" strike="noStrike" cap="none" normalizeH="0" baseline="-3000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r</a:t>
                      </a:r>
                      <a:endPar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sym typeface="Symbol" panose="05050102010706020507" pitchFamily="18" charset="2"/>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Корневая задержка</a:t>
                      </a: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318427676"/>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rootdisp</a:t>
                      </a:r>
                      <a:endPar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sym typeface="Symbol" panose="05050102010706020507" pitchFamily="18" charset="2"/>
                        </a:rPr>
                        <a:t></a:t>
                      </a:r>
                      <a:r>
                        <a:rPr kumimoji="0" lang="en-US" altLang="ru-RU" sz="1600" b="1" i="1" u="none" strike="noStrike" cap="none" normalizeH="0" baseline="-3000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r</a:t>
                      </a:r>
                      <a:endPar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sym typeface="Symbol" panose="05050102010706020507" pitchFamily="18" charset="2"/>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Корневая дисперсия</a:t>
                      </a:r>
                      <a:endPar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313037981"/>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refid</a:t>
                      </a:r>
                      <a:endPar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refid</a:t>
                      </a:r>
                      <a:endPar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Идентификатор эталонного источника</a:t>
                      </a:r>
                      <a:endPar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2424784217"/>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reftime</a:t>
                      </a:r>
                      <a:endPar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reftime</a:t>
                      </a:r>
                      <a:endPar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Значение (метка) времени эталонного источника</a:t>
                      </a: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495630085"/>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org</a:t>
                      </a:r>
                      <a:endPar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T</a:t>
                      </a:r>
                      <a:r>
                        <a:rPr kumimoji="0" lang="en-US" altLang="ru-RU" sz="1600" b="1" i="1" u="none" strike="noStrike" cap="none" normalizeH="0" baseline="-3000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1</a:t>
                      </a:r>
                      <a:endPar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Метка времени клиента при отправке</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NTP</a:t>
                      </a: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сообщения серверу</a:t>
                      </a: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2958647648"/>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rec</a:t>
                      </a:r>
                      <a:endPar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T</a:t>
                      </a:r>
                      <a:r>
                        <a:rPr kumimoji="0" lang="en-US" altLang="ru-RU" sz="1600" b="1" i="1" u="none" strike="noStrike" cap="none" normalizeH="0" baseline="-3000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2</a:t>
                      </a:r>
                      <a:endPar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Метка времени сервера при получении</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NTP</a:t>
                      </a: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сообщения клиента</a:t>
                      </a: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207906773"/>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xmt</a:t>
                      </a:r>
                      <a:endPar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T</a:t>
                      </a:r>
                      <a:r>
                        <a:rPr kumimoji="0" lang="en-US" altLang="ru-RU" sz="1600" b="1" i="1" u="none" strike="noStrike" cap="none" normalizeH="0" baseline="-3000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3</a:t>
                      </a:r>
                      <a:endPar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Метка времени сервера при отправке</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NTP</a:t>
                      </a: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ответа клиенту</a:t>
                      </a: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955018644"/>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dst</a:t>
                      </a:r>
                      <a:endPar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T</a:t>
                      </a:r>
                      <a:r>
                        <a:rPr kumimoji="0" lang="en-US" altLang="ru-RU" sz="1600" b="1" i="1" u="none" strike="noStrike" cap="none" normalizeH="0" baseline="-3000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4</a:t>
                      </a:r>
                      <a:endPar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Метка времени клиента при получении</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NTP</a:t>
                      </a: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ответа сервера</a:t>
                      </a: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1914869125"/>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keyid</a:t>
                      </a:r>
                      <a:endParaRPr kumimoji="0" lang="en-US" altLang="ru-RU" sz="18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keyid</a:t>
                      </a:r>
                      <a:endPar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Идентификатор криптоключа</a:t>
                      </a: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3810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465956872"/>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MAC</a:t>
                      </a:r>
                      <a:endParaRPr kumimoji="0" lang="en-US"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5715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57150" cap="flat" cmpd="sng" algn="ctr">
                      <a:solidFill>
                        <a:srgbClr val="3366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MAC</a:t>
                      </a:r>
                      <a:endParaRPr kumimoji="0" lang="en-US" altLang="ru-RU" sz="1600" b="1" i="1"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336600"/>
                      </a:solidFill>
                      <a:prstDash val="solid"/>
                      <a:round/>
                      <a:headEnd type="none" w="med" len="med"/>
                      <a:tailEnd type="none" w="med" len="med"/>
                    </a:lnL>
                    <a:lnR w="3810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57150" cap="flat" cmpd="sng" algn="ctr">
                      <a:solidFill>
                        <a:srgbClr val="336600"/>
                      </a:solidFill>
                      <a:prstDash val="solid"/>
                      <a:round/>
                      <a:headEnd type="none" w="med" len="med"/>
                      <a:tailEnd type="none" w="med" len="med"/>
                    </a:lnB>
                    <a:lnTlToBr>
                      <a:noFill/>
                    </a:lnTlToBr>
                    <a:lnBlToTr>
                      <a:noFill/>
                    </a:lnBlToTr>
                    <a:solidFill>
                      <a:srgbClr val="FFE0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Проверочная аутентификационная сумма сообщения</a:t>
                      </a:r>
                    </a:p>
                  </a:txBody>
                  <a:tcPr marL="18000" marR="18000" marT="18000" marB="18000" anchor="ctr" anchorCtr="1" horzOverflow="overflow">
                    <a:lnL w="38100" cap="flat" cmpd="sng" algn="ctr">
                      <a:solidFill>
                        <a:srgbClr val="336600"/>
                      </a:solidFill>
                      <a:prstDash val="solid"/>
                      <a:round/>
                      <a:headEnd type="none" w="med" len="med"/>
                      <a:tailEnd type="none" w="med" len="med"/>
                    </a:lnL>
                    <a:lnR w="57150" cap="flat" cmpd="sng" algn="ctr">
                      <a:solidFill>
                        <a:srgbClr val="336600"/>
                      </a:solidFill>
                      <a:prstDash val="solid"/>
                      <a:round/>
                      <a:headEnd type="none" w="med" len="med"/>
                      <a:tailEnd type="none" w="med" len="med"/>
                    </a:lnR>
                    <a:lnT w="38100" cap="flat" cmpd="sng" algn="ctr">
                      <a:solidFill>
                        <a:srgbClr val="336600"/>
                      </a:solidFill>
                      <a:prstDash val="solid"/>
                      <a:round/>
                      <a:headEnd type="none" w="med" len="med"/>
                      <a:tailEnd type="none" w="med" len="med"/>
                    </a:lnT>
                    <a:lnB w="57150" cap="flat" cmpd="sng" algn="ctr">
                      <a:solidFill>
                        <a:srgbClr val="336600"/>
                      </a:solidFill>
                      <a:prstDash val="solid"/>
                      <a:round/>
                      <a:headEnd type="none" w="med" len="med"/>
                      <a:tailEnd type="none" w="med" len="med"/>
                    </a:lnB>
                    <a:lnTlToBr>
                      <a:noFill/>
                    </a:lnTlToBr>
                    <a:lnBlToTr>
                      <a:noFill/>
                    </a:lnBlToTr>
                    <a:solidFill>
                      <a:srgbClr val="FFFFDD"/>
                    </a:solidFill>
                  </a:tcPr>
                </a:tc>
                <a:extLst>
                  <a:ext uri="{0D108BD9-81ED-4DB2-BD59-A6C34878D82A}">
                    <a16:rowId xmlns:a16="http://schemas.microsoft.com/office/drawing/2014/main" val="2160948991"/>
                  </a:ext>
                </a:extLst>
              </a:tr>
            </a:tbl>
          </a:graphicData>
        </a:graphic>
      </p:graphicFrame>
      <p:sp>
        <p:nvSpPr>
          <p:cNvPr id="1350106" name="Text Box 474"/>
          <p:cNvSpPr txBox="1">
            <a:spLocks noChangeArrowheads="1"/>
          </p:cNvSpPr>
          <p:nvPr/>
        </p:nvSpPr>
        <p:spPr bwMode="auto">
          <a:xfrm>
            <a:off x="0" y="6307138"/>
            <a:ext cx="9144000" cy="3286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spcBef>
                <a:spcPct val="0"/>
              </a:spcBef>
            </a:pPr>
            <a:r>
              <a:rPr lang="ru-RU" altLang="ru-RU" sz="2400" b="1">
                <a:solidFill>
                  <a:srgbClr val="800080"/>
                </a:solidFill>
              </a:rPr>
              <a:t>Рис.19.8. Переменные в заголовке </a:t>
            </a:r>
            <a:r>
              <a:rPr lang="en-US" altLang="ru-RU" sz="2400" b="1">
                <a:solidFill>
                  <a:srgbClr val="800080"/>
                </a:solidFill>
              </a:rPr>
              <a:t>NTP</a:t>
            </a:r>
            <a:r>
              <a:rPr lang="ru-RU" altLang="ru-RU" sz="2400" b="1">
                <a:solidFill>
                  <a:srgbClr val="800080"/>
                </a:solidFill>
              </a:rPr>
              <a:t>-сообщения</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8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51683" name="Text Box 3"/>
          <p:cNvSpPr txBox="1">
            <a:spLocks noChangeArrowheads="1"/>
          </p:cNvSpPr>
          <p:nvPr/>
        </p:nvSpPr>
        <p:spPr bwMode="auto">
          <a:xfrm>
            <a:off x="242888" y="1292225"/>
            <a:ext cx="8659812" cy="2076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623888"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2" panose="05020102010507070707" pitchFamily="18" charset="2"/>
              <a:buChar char="j"/>
            </a:pPr>
            <a:r>
              <a:rPr lang="ru-RU" altLang="ru-RU" sz="2600">
                <a:solidFill>
                  <a:srgbClr val="800080"/>
                </a:solidFill>
              </a:rPr>
              <a:t>собственно заголовок;</a:t>
            </a:r>
          </a:p>
          <a:p>
            <a:pPr>
              <a:buSzPct val="90000"/>
              <a:buFont typeface="Wingdings 2" panose="05020102010507070707" pitchFamily="18" charset="2"/>
              <a:buChar char="k"/>
            </a:pPr>
            <a:r>
              <a:rPr lang="ru-RU" altLang="ru-RU" sz="2600">
                <a:solidFill>
                  <a:srgbClr val="800080"/>
                </a:solidFill>
              </a:rPr>
              <a:t>одно или несколько дополнительных полей расширения;</a:t>
            </a:r>
          </a:p>
          <a:p>
            <a:pPr>
              <a:buSzPct val="90000"/>
              <a:buFont typeface="Wingdings 2" panose="05020102010507070707" pitchFamily="18" charset="2"/>
              <a:buChar char="l"/>
            </a:pPr>
            <a:r>
              <a:rPr lang="ru-RU" altLang="ru-RU" sz="2600">
                <a:solidFill>
                  <a:srgbClr val="800080"/>
                </a:solidFill>
              </a:rPr>
              <a:t>дополнительный код аутентификации сообщения (</a:t>
            </a:r>
            <a:r>
              <a:rPr lang="en-US" altLang="ru-RU" sz="2600">
                <a:solidFill>
                  <a:srgbClr val="800080"/>
                </a:solidFill>
              </a:rPr>
              <a:t>Message Authentication Code</a:t>
            </a:r>
            <a:r>
              <a:rPr lang="ru-RU" altLang="ru-RU" sz="2600">
                <a:solidFill>
                  <a:srgbClr val="800080"/>
                </a:solidFill>
              </a:rPr>
              <a:t> — </a:t>
            </a:r>
            <a:r>
              <a:rPr lang="en-US" altLang="ru-RU" sz="2600">
                <a:solidFill>
                  <a:srgbClr val="800080"/>
                </a:solidFill>
              </a:rPr>
              <a:t>MAC</a:t>
            </a:r>
            <a:r>
              <a:rPr lang="ru-RU" altLang="ru-RU" sz="2600">
                <a:solidFill>
                  <a:srgbClr val="800080"/>
                </a:solidFill>
              </a:rPr>
              <a:t>). </a:t>
            </a:r>
          </a:p>
        </p:txBody>
      </p:sp>
      <p:sp>
        <p:nvSpPr>
          <p:cNvPr id="1351684" name="Text Box 4"/>
          <p:cNvSpPr txBox="1">
            <a:spLocks noChangeArrowheads="1"/>
          </p:cNvSpPr>
          <p:nvPr/>
        </p:nvSpPr>
        <p:spPr bwMode="auto">
          <a:xfrm>
            <a:off x="0" y="3497263"/>
            <a:ext cx="9144000" cy="30813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a:solidFill>
                  <a:srgbClr val="800080"/>
                </a:solidFill>
              </a:rPr>
              <a:t>Собственно заголовок идентичен заголовкам </a:t>
            </a:r>
            <a:r>
              <a:rPr lang="en-US" altLang="ru-RU">
                <a:solidFill>
                  <a:srgbClr val="800080"/>
                </a:solidFill>
              </a:rPr>
              <a:t>NTP</a:t>
            </a:r>
            <a:r>
              <a:rPr lang="ru-RU" altLang="ru-RU">
                <a:solidFill>
                  <a:srgbClr val="800080"/>
                </a:solidFill>
              </a:rPr>
              <a:t>-сообщение всех предшествующих версий. Дополнительные поля расширения используются ассиметричными криптоалгоритмами </a:t>
            </a:r>
            <a:r>
              <a:rPr lang="en-US" altLang="ru-RU">
                <a:solidFill>
                  <a:srgbClr val="800080"/>
                </a:solidFill>
              </a:rPr>
              <a:t>Autokey</a:t>
            </a:r>
            <a:r>
              <a:rPr lang="ru-RU" altLang="ru-RU">
                <a:solidFill>
                  <a:srgbClr val="800080"/>
                </a:solidFill>
              </a:rPr>
              <a:t>-протокола. МАС-поле используется совместно </a:t>
            </a:r>
            <a:r>
              <a:rPr lang="en-US" altLang="ru-RU">
                <a:solidFill>
                  <a:srgbClr val="800080"/>
                </a:solidFill>
              </a:rPr>
              <a:t>Autokey</a:t>
            </a:r>
            <a:r>
              <a:rPr lang="ru-RU" altLang="ru-RU">
                <a:solidFill>
                  <a:srgbClr val="800080"/>
                </a:solidFill>
              </a:rPr>
              <a:t>-протоколом и симметричным криптоалгоритмом.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73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53731" name="Text Box 3"/>
          <p:cNvSpPr txBox="1">
            <a:spLocks noChangeArrowheads="1"/>
          </p:cNvSpPr>
          <p:nvPr/>
        </p:nvSpPr>
        <p:spPr bwMode="auto">
          <a:xfrm>
            <a:off x="0" y="942975"/>
            <a:ext cx="914400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en-US" altLang="ru-RU" sz="2400">
                <a:solidFill>
                  <a:srgbClr val="800080"/>
                </a:solidFill>
              </a:rPr>
              <a:t>NTP</a:t>
            </a:r>
            <a:r>
              <a:rPr lang="ru-RU" altLang="ru-RU" sz="2400">
                <a:solidFill>
                  <a:srgbClr val="800080"/>
                </a:solidFill>
              </a:rPr>
              <a:t>-сообщение размещается в поле полезной нагрузки </a:t>
            </a:r>
            <a:r>
              <a:rPr lang="en-US" altLang="ru-RU" sz="2400">
                <a:solidFill>
                  <a:srgbClr val="800080"/>
                </a:solidFill>
              </a:rPr>
              <a:t>UDP</a:t>
            </a:r>
            <a:r>
              <a:rPr lang="ru-RU" altLang="ru-RU" sz="2400">
                <a:solidFill>
                  <a:srgbClr val="800080"/>
                </a:solidFill>
              </a:rPr>
              <a:t>-блока (</a:t>
            </a:r>
            <a:r>
              <a:rPr lang="en-US" altLang="ru-RU" sz="2400">
                <a:solidFill>
                  <a:srgbClr val="800080"/>
                </a:solidFill>
              </a:rPr>
              <a:t>RFC</a:t>
            </a:r>
            <a:r>
              <a:rPr lang="ru-RU" altLang="ru-RU" sz="2400">
                <a:solidFill>
                  <a:srgbClr val="800080"/>
                </a:solidFill>
              </a:rPr>
              <a:t>-768). Некоторые поля включают несколько 32-битовых слов, а другие размещаются в составе одного 32-битового слова. Заголовок </a:t>
            </a:r>
            <a:r>
              <a:rPr lang="en-US" altLang="ru-RU" sz="2400">
                <a:solidFill>
                  <a:srgbClr val="800080"/>
                </a:solidFill>
              </a:rPr>
              <a:t>NTP</a:t>
            </a:r>
            <a:r>
              <a:rPr lang="ru-RU" altLang="ru-RU" sz="2400">
                <a:solidFill>
                  <a:srgbClr val="800080"/>
                </a:solidFill>
              </a:rPr>
              <a:t>-сообщения представлен на рис.19.9, он включает двенадцать 32-битовых слов и завершается дополнительными полями расширения и кодом аутентификации сообщения, содержащее поле идентификатора криптоключа и поле проверочной аутентификационной суммы сообщения. Поля расширения используются для обеспечения дополнительных функциональных возможностей (свойств), например, использование </a:t>
            </a:r>
            <a:r>
              <a:rPr lang="en-US" altLang="ru-RU" sz="2400">
                <a:solidFill>
                  <a:srgbClr val="800080"/>
                </a:solidFill>
              </a:rPr>
              <a:t>Autokey</a:t>
            </a:r>
            <a:r>
              <a:rPr lang="ru-RU" altLang="ru-RU" sz="2400">
                <a:solidFill>
                  <a:srgbClr val="800080"/>
                </a:solidFill>
              </a:rPr>
              <a:t>-протокола. Формат поля расширения выбран так, чтобы при анализе содержания сообщения не нужно было бы иметь какую-либо информацию о функциях этого поля.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55804" name="Rectangle 28"/>
          <p:cNvSpPr>
            <a:spLocks noChangeArrowheads="1"/>
          </p:cNvSpPr>
          <p:nvPr/>
        </p:nvSpPr>
        <p:spPr bwMode="auto">
          <a:xfrm>
            <a:off x="889000" y="46038"/>
            <a:ext cx="5146675" cy="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nchor="ctr">
            <a:spAutoFit/>
          </a:bodyPr>
          <a:lstStyle/>
          <a:p>
            <a:endParaRPr lang="ru-RU"/>
          </a:p>
        </p:txBody>
      </p:sp>
      <p:grpSp>
        <p:nvGrpSpPr>
          <p:cNvPr id="1356125" name="Group 349"/>
          <p:cNvGrpSpPr>
            <a:grpSpLocks/>
          </p:cNvGrpSpPr>
          <p:nvPr/>
        </p:nvGrpSpPr>
        <p:grpSpPr bwMode="auto">
          <a:xfrm>
            <a:off x="225425" y="812800"/>
            <a:ext cx="8918575" cy="4922838"/>
            <a:chOff x="142" y="308"/>
            <a:chExt cx="5618" cy="3101"/>
          </a:xfrm>
        </p:grpSpPr>
        <p:grpSp>
          <p:nvGrpSpPr>
            <p:cNvPr id="1355779" name="Group 3"/>
            <p:cNvGrpSpPr>
              <a:grpSpLocks/>
            </p:cNvGrpSpPr>
            <p:nvPr/>
          </p:nvGrpSpPr>
          <p:grpSpPr bwMode="auto">
            <a:xfrm>
              <a:off x="5622" y="2876"/>
              <a:ext cx="138" cy="533"/>
              <a:chOff x="9750" y="13163"/>
              <a:chExt cx="350" cy="1072"/>
            </a:xfrm>
          </p:grpSpPr>
          <p:sp>
            <p:nvSpPr>
              <p:cNvPr id="1355781" name="AutoShape 5"/>
              <p:cNvSpPr>
                <a:spLocks/>
              </p:cNvSpPr>
              <p:nvPr/>
            </p:nvSpPr>
            <p:spPr bwMode="auto">
              <a:xfrm>
                <a:off x="9750" y="13223"/>
                <a:ext cx="124" cy="980"/>
              </a:xfrm>
              <a:prstGeom prst="rightBrace">
                <a:avLst>
                  <a:gd name="adj1" fmla="val 47566"/>
                  <a:gd name="adj2" fmla="val 50000"/>
                </a:avLst>
              </a:prstGeom>
              <a:noFill/>
              <a:ln w="28575">
                <a:solidFill>
                  <a:schemeClr val="accent2"/>
                </a:solidFill>
                <a:round/>
                <a:headEnd/>
                <a:tailEnd/>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a:lstStyle/>
              <a:p>
                <a:endParaRPr lang="ru-RU"/>
              </a:p>
            </p:txBody>
          </p:sp>
          <p:sp>
            <p:nvSpPr>
              <p:cNvPr id="1355780" name="Text Box 4"/>
              <p:cNvSpPr txBox="1">
                <a:spLocks noChangeArrowheads="1"/>
              </p:cNvSpPr>
              <p:nvPr/>
            </p:nvSpPr>
            <p:spPr bwMode="auto">
              <a:xfrm>
                <a:off x="9857" y="13163"/>
                <a:ext cx="243" cy="1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p>
                <a:pPr>
                  <a:spcBef>
                    <a:spcPct val="0"/>
                  </a:spcBef>
                </a:pPr>
                <a:r>
                  <a:rPr lang="ru-RU" altLang="ru-RU" sz="1000" b="1">
                    <a:solidFill>
                      <a:srgbClr val="FF0066"/>
                    </a:solidFill>
                    <a:effectLst>
                      <a:outerShdw blurRad="38100" dist="38100" dir="2700000" algn="tl">
                        <a:srgbClr val="C0C0C0"/>
                      </a:outerShdw>
                    </a:effectLst>
                  </a:rPr>
                  <a:t>МАС-поле</a:t>
                </a:r>
                <a:endParaRPr lang="ru-RU" altLang="ru-RU" sz="1800" b="1">
                  <a:solidFill>
                    <a:srgbClr val="FF0066"/>
                  </a:solidFill>
                  <a:effectLst>
                    <a:outerShdw blurRad="38100" dist="38100" dir="2700000" algn="tl">
                      <a:srgbClr val="C0C0C0"/>
                    </a:outerShdw>
                  </a:effectLst>
                </a:endParaRPr>
              </a:p>
            </p:txBody>
          </p:sp>
        </p:grpSp>
        <p:sp>
          <p:nvSpPr>
            <p:cNvPr id="1355906" name="Rectangle 130"/>
            <p:cNvSpPr>
              <a:spLocks noChangeArrowheads="1"/>
            </p:cNvSpPr>
            <p:nvPr/>
          </p:nvSpPr>
          <p:spPr bwMode="auto">
            <a:xfrm>
              <a:off x="142" y="3089"/>
              <a:ext cx="5444" cy="290"/>
            </a:xfrm>
            <a:prstGeom prst="rect">
              <a:avLst/>
            </a:prstGeom>
            <a:solidFill>
              <a:srgbClr val="DCEFF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800" b="1">
                  <a:solidFill>
                    <a:schemeClr val="accent2"/>
                  </a:solidFill>
                  <a:effectLst>
                    <a:outerShdw blurRad="38100" dist="38100" dir="2700000" algn="tl">
                      <a:srgbClr val="000000"/>
                    </a:outerShdw>
                  </a:effectLst>
                </a:rPr>
                <a:t>Криптографическая проверочная сумма </a:t>
              </a:r>
              <a:r>
                <a:rPr lang="ru-RU" altLang="ru-RU" sz="1800" b="1">
                  <a:solidFill>
                    <a:schemeClr val="accent2"/>
                  </a:solidFill>
                  <a:effectLst>
                    <a:outerShdw blurRad="38100" dist="38100" dir="2700000" algn="tl">
                      <a:srgbClr val="000000"/>
                    </a:outerShdw>
                  </a:effectLst>
                  <a:ea typeface="MS Mincho" pitchFamily="49" charset="-128"/>
                </a:rPr>
                <a:t>(128)</a:t>
              </a:r>
              <a:endParaRPr lang="ru-RU" altLang="ru-RU" sz="1800" b="1">
                <a:solidFill>
                  <a:schemeClr val="accent2"/>
                </a:solidFill>
                <a:effectLst>
                  <a:outerShdw blurRad="38100" dist="38100" dir="2700000" algn="tl">
                    <a:srgbClr val="000000"/>
                  </a:outerShdw>
                </a:effectLst>
              </a:endParaRPr>
            </a:p>
          </p:txBody>
        </p:sp>
        <p:sp>
          <p:nvSpPr>
            <p:cNvPr id="1355900" name="Rectangle 124"/>
            <p:cNvSpPr>
              <a:spLocks noChangeArrowheads="1"/>
            </p:cNvSpPr>
            <p:nvPr/>
          </p:nvSpPr>
          <p:spPr bwMode="auto">
            <a:xfrm>
              <a:off x="142" y="2913"/>
              <a:ext cx="5444" cy="176"/>
            </a:xfrm>
            <a:prstGeom prst="rect">
              <a:avLst/>
            </a:prstGeom>
            <a:solidFill>
              <a:srgbClr val="B9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600" b="1">
                  <a:solidFill>
                    <a:schemeClr val="accent2"/>
                  </a:solidFill>
                  <a:effectLst>
                    <a:outerShdw blurRad="38100" dist="38100" dir="2700000" algn="tl">
                      <a:srgbClr val="000000"/>
                    </a:outerShdw>
                  </a:effectLst>
                </a:rPr>
                <a:t>И д е н т и ф и к а т о р   к р и п т о к л ю ч а   </a:t>
              </a:r>
              <a:r>
                <a:rPr lang="ru-RU" altLang="ru-RU" sz="1600" b="1">
                  <a:solidFill>
                    <a:schemeClr val="accent2"/>
                  </a:solidFill>
                  <a:effectLst>
                    <a:outerShdw blurRad="38100" dist="38100" dir="2700000" algn="tl">
                      <a:srgbClr val="000000"/>
                    </a:outerShdw>
                  </a:effectLst>
                  <a:ea typeface="MS Mincho" pitchFamily="49" charset="-128"/>
                </a:rPr>
                <a:t>(32)</a:t>
              </a:r>
              <a:endParaRPr lang="ru-RU" altLang="ru-RU" sz="1600" b="1">
                <a:solidFill>
                  <a:schemeClr val="accent2"/>
                </a:solidFill>
                <a:effectLst>
                  <a:outerShdw blurRad="38100" dist="38100" dir="2700000" algn="tl">
                    <a:srgbClr val="000000"/>
                  </a:outerShdw>
                </a:effectLst>
              </a:endParaRPr>
            </a:p>
          </p:txBody>
        </p:sp>
        <p:sp>
          <p:nvSpPr>
            <p:cNvPr id="1355894" name="Rectangle 118"/>
            <p:cNvSpPr>
              <a:spLocks noChangeArrowheads="1"/>
            </p:cNvSpPr>
            <p:nvPr/>
          </p:nvSpPr>
          <p:spPr bwMode="auto">
            <a:xfrm>
              <a:off x="142" y="2814"/>
              <a:ext cx="5444" cy="99"/>
            </a:xfrm>
            <a:prstGeom prst="rect">
              <a:avLst/>
            </a:prstGeom>
            <a:solidFill>
              <a:srgbClr val="FFE0C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800" b="1">
                <a:solidFill>
                  <a:schemeClr val="accent2"/>
                </a:solidFill>
                <a:effectLst>
                  <a:outerShdw blurRad="38100" dist="38100" dir="2700000" algn="tl">
                    <a:srgbClr val="000000"/>
                  </a:outerShdw>
                </a:effectLst>
              </a:endParaRPr>
            </a:p>
          </p:txBody>
        </p:sp>
        <p:sp>
          <p:nvSpPr>
            <p:cNvPr id="1355888" name="Rectangle 112"/>
            <p:cNvSpPr>
              <a:spLocks noChangeArrowheads="1"/>
            </p:cNvSpPr>
            <p:nvPr/>
          </p:nvSpPr>
          <p:spPr bwMode="auto">
            <a:xfrm>
              <a:off x="142" y="2619"/>
              <a:ext cx="5444" cy="195"/>
            </a:xfrm>
            <a:prstGeom prst="rect">
              <a:avLst/>
            </a:prstGeom>
            <a:solidFill>
              <a:srgbClr val="FFE0C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800" b="1">
                  <a:solidFill>
                    <a:schemeClr val="accent2"/>
                  </a:solidFill>
                  <a:effectLst>
                    <a:outerShdw blurRad="38100" dist="38100" dir="2700000" algn="tl">
                      <a:srgbClr val="000000"/>
                    </a:outerShdw>
                  </a:effectLst>
                </a:rPr>
                <a:t>Второе поле расширения (переменная длина)</a:t>
              </a:r>
            </a:p>
          </p:txBody>
        </p:sp>
        <p:sp>
          <p:nvSpPr>
            <p:cNvPr id="1355882" name="Rectangle 106"/>
            <p:cNvSpPr>
              <a:spLocks noChangeArrowheads="1"/>
            </p:cNvSpPr>
            <p:nvPr/>
          </p:nvSpPr>
          <p:spPr bwMode="auto">
            <a:xfrm>
              <a:off x="142" y="2520"/>
              <a:ext cx="5444" cy="99"/>
            </a:xfrm>
            <a:prstGeom prst="rect">
              <a:avLst/>
            </a:prstGeom>
            <a:solidFill>
              <a:srgbClr val="FFE0C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800" b="1">
                <a:solidFill>
                  <a:schemeClr val="accent2"/>
                </a:solidFill>
                <a:effectLst>
                  <a:outerShdw blurRad="38100" dist="38100" dir="2700000" algn="tl">
                    <a:srgbClr val="000000"/>
                  </a:outerShdw>
                </a:effectLst>
              </a:endParaRPr>
            </a:p>
          </p:txBody>
        </p:sp>
        <p:sp>
          <p:nvSpPr>
            <p:cNvPr id="1355876" name="Rectangle 100"/>
            <p:cNvSpPr>
              <a:spLocks noChangeArrowheads="1"/>
            </p:cNvSpPr>
            <p:nvPr/>
          </p:nvSpPr>
          <p:spPr bwMode="auto">
            <a:xfrm>
              <a:off x="142" y="2421"/>
              <a:ext cx="5444" cy="99"/>
            </a:xfrm>
            <a:prstGeom prst="rect">
              <a:avLst/>
            </a:prstGeom>
            <a:solidFill>
              <a:srgbClr val="E7E7A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800" b="1">
                <a:solidFill>
                  <a:schemeClr val="accent2"/>
                </a:solidFill>
                <a:effectLst>
                  <a:outerShdw blurRad="38100" dist="38100" dir="2700000" algn="tl">
                    <a:srgbClr val="000000"/>
                  </a:outerShdw>
                </a:effectLst>
              </a:endParaRPr>
            </a:p>
          </p:txBody>
        </p:sp>
        <p:sp>
          <p:nvSpPr>
            <p:cNvPr id="1355870" name="Rectangle 94"/>
            <p:cNvSpPr>
              <a:spLocks noChangeArrowheads="1"/>
            </p:cNvSpPr>
            <p:nvPr/>
          </p:nvSpPr>
          <p:spPr bwMode="auto">
            <a:xfrm>
              <a:off x="142" y="2226"/>
              <a:ext cx="5444" cy="195"/>
            </a:xfrm>
            <a:prstGeom prst="rect">
              <a:avLst/>
            </a:prstGeom>
            <a:solidFill>
              <a:srgbClr val="E7E7A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800" b="1">
                  <a:solidFill>
                    <a:schemeClr val="accent2"/>
                  </a:solidFill>
                  <a:effectLst>
                    <a:outerShdw blurRad="38100" dist="38100" dir="2700000" algn="tl">
                      <a:srgbClr val="000000"/>
                    </a:outerShdw>
                  </a:effectLst>
                </a:rPr>
                <a:t>Первое поле расширения (переменная длина)</a:t>
              </a:r>
            </a:p>
          </p:txBody>
        </p:sp>
        <p:sp>
          <p:nvSpPr>
            <p:cNvPr id="1355864" name="Rectangle 88"/>
            <p:cNvSpPr>
              <a:spLocks noChangeArrowheads="1"/>
            </p:cNvSpPr>
            <p:nvPr/>
          </p:nvSpPr>
          <p:spPr bwMode="auto">
            <a:xfrm>
              <a:off x="142" y="2127"/>
              <a:ext cx="5444" cy="99"/>
            </a:xfrm>
            <a:prstGeom prst="rect">
              <a:avLst/>
            </a:prstGeom>
            <a:solidFill>
              <a:srgbClr val="E7E7A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800" b="1">
                  <a:solidFill>
                    <a:schemeClr val="accent2"/>
                  </a:solidFill>
                  <a:effectLst>
                    <a:outerShdw blurRad="38100" dist="38100" dir="2700000" algn="tl">
                      <a:srgbClr val="000000"/>
                    </a:outerShdw>
                  </a:effectLst>
                  <a:ea typeface="MS Mincho" pitchFamily="49" charset="-128"/>
                </a:rPr>
                <a:t> </a:t>
              </a:r>
              <a:endParaRPr lang="ru-RU" altLang="ru-RU" sz="800" b="1">
                <a:solidFill>
                  <a:schemeClr val="accent2"/>
                </a:solidFill>
                <a:effectLst>
                  <a:outerShdw blurRad="38100" dist="38100" dir="2700000" algn="tl">
                    <a:srgbClr val="000000"/>
                  </a:outerShdw>
                </a:effectLst>
              </a:endParaRPr>
            </a:p>
          </p:txBody>
        </p:sp>
        <p:sp>
          <p:nvSpPr>
            <p:cNvPr id="1355858" name="Rectangle 82"/>
            <p:cNvSpPr>
              <a:spLocks noChangeArrowheads="1"/>
            </p:cNvSpPr>
            <p:nvPr/>
          </p:nvSpPr>
          <p:spPr bwMode="auto">
            <a:xfrm>
              <a:off x="142" y="1935"/>
              <a:ext cx="5444" cy="192"/>
            </a:xfrm>
            <a:prstGeom prst="rect">
              <a:avLst/>
            </a:prstGeom>
            <a:solidFill>
              <a:srgbClr val="B9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600" b="1">
                  <a:solidFill>
                    <a:schemeClr val="accent2"/>
                  </a:solidFill>
                  <a:effectLst>
                    <a:outerShdw blurRad="38100" dist="38100" dir="2700000" algn="tl">
                      <a:srgbClr val="000000"/>
                    </a:outerShdw>
                  </a:effectLst>
                </a:rPr>
                <a:t>Метка времени сервера при отправке </a:t>
              </a:r>
              <a:r>
                <a:rPr lang="en-US" altLang="ru-RU" sz="1600" b="1">
                  <a:solidFill>
                    <a:schemeClr val="accent2"/>
                  </a:solidFill>
                  <a:effectLst>
                    <a:outerShdw blurRad="38100" dist="38100" dir="2700000" algn="tl">
                      <a:srgbClr val="000000"/>
                    </a:outerShdw>
                  </a:effectLst>
                  <a:cs typeface="Times New Roman" panose="02020603050405020304" pitchFamily="18" charset="0"/>
                </a:rPr>
                <a:t>NTP</a:t>
              </a:r>
              <a:r>
                <a:rPr lang="ru-RU" altLang="ru-RU" sz="1600" b="1">
                  <a:solidFill>
                    <a:schemeClr val="accent2"/>
                  </a:solidFill>
                  <a:effectLst>
                    <a:outerShdw blurRad="38100" dist="38100" dir="2700000" algn="tl">
                      <a:srgbClr val="000000"/>
                    </a:outerShdw>
                  </a:effectLst>
                  <a:cs typeface="Times New Roman" panose="02020603050405020304" pitchFamily="18" charset="0"/>
                </a:rPr>
                <a:t>-</a:t>
              </a:r>
              <a:r>
                <a:rPr lang="ru-RU" altLang="ru-RU" sz="1600" b="1">
                  <a:solidFill>
                    <a:schemeClr val="accent2"/>
                  </a:solidFill>
                  <a:effectLst>
                    <a:outerShdw blurRad="38100" dist="38100" dir="2700000" algn="tl">
                      <a:srgbClr val="000000"/>
                    </a:outerShdw>
                  </a:effectLst>
                </a:rPr>
                <a:t>ответа клиенту </a:t>
              </a:r>
              <a:r>
                <a:rPr lang="ru-RU" altLang="ru-RU" sz="1600" b="1">
                  <a:solidFill>
                    <a:schemeClr val="accent2"/>
                  </a:solidFill>
                  <a:effectLst>
                    <a:outerShdw blurRad="38100" dist="38100" dir="2700000" algn="tl">
                      <a:srgbClr val="000000"/>
                    </a:outerShdw>
                  </a:effectLst>
                  <a:ea typeface="MS Mincho" pitchFamily="49" charset="-128"/>
                </a:rPr>
                <a:t>(64)</a:t>
              </a:r>
              <a:endParaRPr lang="ru-RU" altLang="ru-RU" sz="1600" b="1">
                <a:solidFill>
                  <a:schemeClr val="accent2"/>
                </a:solidFill>
                <a:effectLst>
                  <a:outerShdw blurRad="38100" dist="38100" dir="2700000" algn="tl">
                    <a:srgbClr val="000000"/>
                  </a:outerShdw>
                </a:effectLst>
              </a:endParaRPr>
            </a:p>
          </p:txBody>
        </p:sp>
        <p:sp>
          <p:nvSpPr>
            <p:cNvPr id="1355852" name="Rectangle 76"/>
            <p:cNvSpPr>
              <a:spLocks noChangeArrowheads="1"/>
            </p:cNvSpPr>
            <p:nvPr/>
          </p:nvSpPr>
          <p:spPr bwMode="auto">
            <a:xfrm>
              <a:off x="142" y="1743"/>
              <a:ext cx="5444" cy="192"/>
            </a:xfrm>
            <a:prstGeom prst="rect">
              <a:avLst/>
            </a:prstGeom>
            <a:solidFill>
              <a:srgbClr val="DCEFF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600" b="1">
                  <a:solidFill>
                    <a:schemeClr val="accent2"/>
                  </a:solidFill>
                  <a:effectLst>
                    <a:outerShdw blurRad="38100" dist="38100" dir="2700000" algn="tl">
                      <a:srgbClr val="000000"/>
                    </a:outerShdw>
                  </a:effectLst>
                </a:rPr>
                <a:t>Метка времени сервера при получении </a:t>
              </a:r>
              <a:r>
                <a:rPr lang="en-US" altLang="ru-RU" sz="1600" b="1">
                  <a:solidFill>
                    <a:schemeClr val="accent2"/>
                  </a:solidFill>
                  <a:effectLst>
                    <a:outerShdw blurRad="38100" dist="38100" dir="2700000" algn="tl">
                      <a:srgbClr val="000000"/>
                    </a:outerShdw>
                  </a:effectLst>
                </a:rPr>
                <a:t>NTP</a:t>
              </a:r>
              <a:r>
                <a:rPr lang="ru-RU" altLang="ru-RU" sz="1600" b="1">
                  <a:solidFill>
                    <a:schemeClr val="accent2"/>
                  </a:solidFill>
                  <a:effectLst>
                    <a:outerShdw blurRad="38100" dist="38100" dir="2700000" algn="tl">
                      <a:srgbClr val="000000"/>
                    </a:outerShdw>
                  </a:effectLst>
                </a:rPr>
                <a:t>-сообщения клиента </a:t>
              </a:r>
              <a:r>
                <a:rPr lang="ru-RU" altLang="ru-RU" sz="1600" b="1">
                  <a:solidFill>
                    <a:schemeClr val="accent2"/>
                  </a:solidFill>
                  <a:effectLst>
                    <a:outerShdw blurRad="38100" dist="38100" dir="2700000" algn="tl">
                      <a:srgbClr val="000000"/>
                    </a:outerShdw>
                  </a:effectLst>
                  <a:ea typeface="MS Mincho" pitchFamily="49" charset="-128"/>
                </a:rPr>
                <a:t>(64)</a:t>
              </a:r>
              <a:endParaRPr lang="ru-RU" altLang="ru-RU" sz="1600" b="1">
                <a:solidFill>
                  <a:schemeClr val="accent2"/>
                </a:solidFill>
                <a:effectLst>
                  <a:outerShdw blurRad="38100" dist="38100" dir="2700000" algn="tl">
                    <a:srgbClr val="000000"/>
                  </a:outerShdw>
                </a:effectLst>
              </a:endParaRPr>
            </a:p>
          </p:txBody>
        </p:sp>
        <p:sp>
          <p:nvSpPr>
            <p:cNvPr id="1355846" name="Rectangle 70"/>
            <p:cNvSpPr>
              <a:spLocks noChangeArrowheads="1"/>
            </p:cNvSpPr>
            <p:nvPr/>
          </p:nvSpPr>
          <p:spPr bwMode="auto">
            <a:xfrm>
              <a:off x="142" y="1551"/>
              <a:ext cx="5444" cy="192"/>
            </a:xfrm>
            <a:prstGeom prst="rect">
              <a:avLst/>
            </a:prstGeom>
            <a:solidFill>
              <a:srgbClr val="FFFFDD"/>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600" b="1">
                  <a:solidFill>
                    <a:schemeClr val="accent2"/>
                  </a:solidFill>
                  <a:effectLst>
                    <a:outerShdw blurRad="38100" dist="38100" dir="2700000" algn="tl">
                      <a:srgbClr val="000000"/>
                    </a:outerShdw>
                  </a:effectLst>
                </a:rPr>
                <a:t>Метка времени отправки </a:t>
              </a:r>
              <a:r>
                <a:rPr lang="en-US" altLang="ru-RU" sz="1600" b="1">
                  <a:solidFill>
                    <a:schemeClr val="accent2"/>
                  </a:solidFill>
                  <a:effectLst>
                    <a:outerShdw blurRad="38100" dist="38100" dir="2700000" algn="tl">
                      <a:srgbClr val="000000"/>
                    </a:outerShdw>
                  </a:effectLst>
                </a:rPr>
                <a:t>NTP</a:t>
              </a:r>
              <a:r>
                <a:rPr lang="ru-RU" altLang="ru-RU" sz="1600" b="1">
                  <a:solidFill>
                    <a:schemeClr val="accent2"/>
                  </a:solidFill>
                  <a:effectLst>
                    <a:outerShdw blurRad="38100" dist="38100" dir="2700000" algn="tl">
                      <a:srgbClr val="000000"/>
                    </a:outerShdw>
                  </a:effectLst>
                </a:rPr>
                <a:t>-сообщения серверу </a:t>
              </a:r>
              <a:r>
                <a:rPr lang="ru-RU" altLang="ru-RU" sz="1600" b="1">
                  <a:solidFill>
                    <a:schemeClr val="accent2"/>
                  </a:solidFill>
                  <a:effectLst>
                    <a:outerShdw blurRad="38100" dist="38100" dir="2700000" algn="tl">
                      <a:srgbClr val="000000"/>
                    </a:outerShdw>
                  </a:effectLst>
                  <a:ea typeface="MS Mincho" pitchFamily="49" charset="-128"/>
                </a:rPr>
                <a:t>(64)</a:t>
              </a:r>
              <a:endParaRPr lang="ru-RU" altLang="ru-RU" sz="1600" b="1">
                <a:solidFill>
                  <a:schemeClr val="accent2"/>
                </a:solidFill>
                <a:effectLst>
                  <a:outerShdw blurRad="38100" dist="38100" dir="2700000" algn="tl">
                    <a:srgbClr val="000000"/>
                  </a:outerShdw>
                </a:effectLst>
              </a:endParaRPr>
            </a:p>
          </p:txBody>
        </p:sp>
        <p:sp>
          <p:nvSpPr>
            <p:cNvPr id="1355840" name="Rectangle 64"/>
            <p:cNvSpPr>
              <a:spLocks noChangeArrowheads="1"/>
            </p:cNvSpPr>
            <p:nvPr/>
          </p:nvSpPr>
          <p:spPr bwMode="auto">
            <a:xfrm>
              <a:off x="142" y="1359"/>
              <a:ext cx="5444" cy="192"/>
            </a:xfrm>
            <a:prstGeom prst="rect">
              <a:avLst/>
            </a:prstGeom>
            <a:solidFill>
              <a:srgbClr val="D7C9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600" b="1">
                  <a:solidFill>
                    <a:schemeClr val="accent2"/>
                  </a:solidFill>
                  <a:effectLst>
                    <a:outerShdw blurRad="38100" dist="38100" dir="2700000" algn="tl">
                      <a:srgbClr val="000000"/>
                    </a:outerShdw>
                  </a:effectLst>
                </a:rPr>
                <a:t>М е т к а   в р е м е н и   и с т о ч н и к а   э т а л о н н о г о   в р е м е н и   </a:t>
              </a:r>
              <a:r>
                <a:rPr lang="ru-RU" altLang="ru-RU" sz="1600" b="1">
                  <a:solidFill>
                    <a:schemeClr val="accent2"/>
                  </a:solidFill>
                  <a:effectLst>
                    <a:outerShdw blurRad="38100" dist="38100" dir="2700000" algn="tl">
                      <a:srgbClr val="000000"/>
                    </a:outerShdw>
                  </a:effectLst>
                  <a:ea typeface="MS Mincho" pitchFamily="49" charset="-128"/>
                </a:rPr>
                <a:t>(64)</a:t>
              </a:r>
              <a:endParaRPr lang="ru-RU" altLang="ru-RU" sz="1600" b="1">
                <a:solidFill>
                  <a:schemeClr val="accent2"/>
                </a:solidFill>
                <a:effectLst>
                  <a:outerShdw blurRad="38100" dist="38100" dir="2700000" algn="tl">
                    <a:srgbClr val="000000"/>
                  </a:outerShdw>
                </a:effectLst>
              </a:endParaRPr>
            </a:p>
          </p:txBody>
        </p:sp>
        <p:sp>
          <p:nvSpPr>
            <p:cNvPr id="1355834" name="Rectangle 58"/>
            <p:cNvSpPr>
              <a:spLocks noChangeArrowheads="1"/>
            </p:cNvSpPr>
            <p:nvPr/>
          </p:nvSpPr>
          <p:spPr bwMode="auto">
            <a:xfrm>
              <a:off x="142" y="1183"/>
              <a:ext cx="5444" cy="176"/>
            </a:xfrm>
            <a:prstGeom prst="rect">
              <a:avLst/>
            </a:prstGeom>
            <a:solidFill>
              <a:srgbClr val="FFE0C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600" b="1">
                  <a:solidFill>
                    <a:schemeClr val="accent2"/>
                  </a:solidFill>
                  <a:effectLst>
                    <a:outerShdw blurRad="38100" dist="38100" dir="2700000" algn="tl">
                      <a:srgbClr val="000000"/>
                    </a:outerShdw>
                  </a:effectLst>
                </a:rPr>
                <a:t>И д е н т и ф и к а т о р   и с т о ч н и к а   в р е м е н и   </a:t>
              </a:r>
              <a:r>
                <a:rPr lang="ru-RU" altLang="ru-RU" sz="1600" b="1">
                  <a:solidFill>
                    <a:schemeClr val="accent2"/>
                  </a:solidFill>
                  <a:effectLst>
                    <a:outerShdw blurRad="38100" dist="38100" dir="2700000" algn="tl">
                      <a:srgbClr val="000000"/>
                    </a:outerShdw>
                  </a:effectLst>
                  <a:ea typeface="MS Mincho" pitchFamily="49" charset="-128"/>
                </a:rPr>
                <a:t>(32)</a:t>
              </a:r>
              <a:endParaRPr lang="ru-RU" altLang="ru-RU" sz="1600" b="1">
                <a:solidFill>
                  <a:schemeClr val="accent2"/>
                </a:solidFill>
                <a:effectLst>
                  <a:outerShdw blurRad="38100" dist="38100" dir="2700000" algn="tl">
                    <a:srgbClr val="000000"/>
                  </a:outerShdw>
                </a:effectLst>
              </a:endParaRPr>
            </a:p>
          </p:txBody>
        </p:sp>
        <p:sp>
          <p:nvSpPr>
            <p:cNvPr id="1355828" name="Rectangle 52"/>
            <p:cNvSpPr>
              <a:spLocks noChangeArrowheads="1"/>
            </p:cNvSpPr>
            <p:nvPr/>
          </p:nvSpPr>
          <p:spPr bwMode="auto">
            <a:xfrm>
              <a:off x="142" y="1007"/>
              <a:ext cx="5444" cy="176"/>
            </a:xfrm>
            <a:prstGeom prst="rect">
              <a:avLst/>
            </a:prstGeom>
            <a:solidFill>
              <a:srgbClr val="DCEFF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600" b="1">
                  <a:solidFill>
                    <a:schemeClr val="accent2"/>
                  </a:solidFill>
                  <a:effectLst>
                    <a:outerShdw blurRad="38100" dist="38100" dir="2700000" algn="tl">
                      <a:srgbClr val="000000"/>
                    </a:outerShdw>
                  </a:effectLst>
                </a:rPr>
                <a:t>К о р н е в а я   д и с п е р с и я   </a:t>
              </a:r>
              <a:r>
                <a:rPr lang="ru-RU" altLang="ru-RU" sz="1600" b="1">
                  <a:solidFill>
                    <a:schemeClr val="accent2"/>
                  </a:solidFill>
                  <a:effectLst>
                    <a:outerShdw blurRad="38100" dist="38100" dir="2700000" algn="tl">
                      <a:srgbClr val="000000"/>
                    </a:outerShdw>
                  </a:effectLst>
                  <a:ea typeface="MS Mincho" pitchFamily="49" charset="-128"/>
                </a:rPr>
                <a:t>(32)</a:t>
              </a:r>
              <a:endParaRPr lang="ru-RU" altLang="ru-RU" sz="1600" b="1">
                <a:solidFill>
                  <a:schemeClr val="accent2"/>
                </a:solidFill>
                <a:effectLst>
                  <a:outerShdw blurRad="38100" dist="38100" dir="2700000" algn="tl">
                    <a:srgbClr val="000000"/>
                  </a:outerShdw>
                </a:effectLst>
              </a:endParaRPr>
            </a:p>
          </p:txBody>
        </p:sp>
        <p:sp>
          <p:nvSpPr>
            <p:cNvPr id="1355822" name="Rectangle 46"/>
            <p:cNvSpPr>
              <a:spLocks noChangeArrowheads="1"/>
            </p:cNvSpPr>
            <p:nvPr/>
          </p:nvSpPr>
          <p:spPr bwMode="auto">
            <a:xfrm>
              <a:off x="142" y="831"/>
              <a:ext cx="5444" cy="176"/>
            </a:xfrm>
            <a:prstGeom prst="rect">
              <a:avLst/>
            </a:prstGeom>
            <a:solidFill>
              <a:srgbClr val="B9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600" b="1">
                  <a:solidFill>
                    <a:schemeClr val="accent2"/>
                  </a:solidFill>
                  <a:effectLst>
                    <a:outerShdw blurRad="38100" dist="38100" dir="2700000" algn="tl">
                      <a:srgbClr val="000000"/>
                    </a:outerShdw>
                  </a:effectLst>
                </a:rPr>
                <a:t>К о р н е в а я   з а д е р ж к а   </a:t>
              </a:r>
              <a:r>
                <a:rPr lang="ru-RU" altLang="ru-RU" sz="1600" b="1">
                  <a:solidFill>
                    <a:schemeClr val="accent2"/>
                  </a:solidFill>
                  <a:effectLst>
                    <a:outerShdw blurRad="38100" dist="38100" dir="2700000" algn="tl">
                      <a:srgbClr val="000000"/>
                    </a:outerShdw>
                  </a:effectLst>
                  <a:ea typeface="MS Mincho" pitchFamily="49" charset="-128"/>
                </a:rPr>
                <a:t>(32)</a:t>
              </a:r>
              <a:endParaRPr lang="ru-RU" altLang="ru-RU" sz="1600" b="1">
                <a:solidFill>
                  <a:schemeClr val="accent2"/>
                </a:solidFill>
                <a:effectLst>
                  <a:outerShdw blurRad="38100" dist="38100" dir="2700000" algn="tl">
                    <a:srgbClr val="000000"/>
                  </a:outerShdw>
                </a:effectLst>
              </a:endParaRPr>
            </a:p>
          </p:txBody>
        </p:sp>
        <p:sp>
          <p:nvSpPr>
            <p:cNvPr id="1355821" name="Rectangle 45"/>
            <p:cNvSpPr>
              <a:spLocks noChangeArrowheads="1"/>
            </p:cNvSpPr>
            <p:nvPr/>
          </p:nvSpPr>
          <p:spPr bwMode="auto">
            <a:xfrm>
              <a:off x="4252" y="464"/>
              <a:ext cx="1334" cy="367"/>
            </a:xfrm>
            <a:prstGeom prst="rect">
              <a:avLst/>
            </a:prstGeom>
            <a:solidFill>
              <a:srgbClr val="99FF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600" b="1">
                  <a:solidFill>
                    <a:schemeClr val="accent2"/>
                  </a:solidFill>
                  <a:effectLst>
                    <a:outerShdw blurRad="38100" dist="38100" dir="2700000" algn="tl">
                      <a:srgbClr val="000000"/>
                    </a:outerShdw>
                  </a:effectLst>
                </a:rPr>
                <a:t>Т о ч н о с т ь</a:t>
              </a:r>
            </a:p>
            <a:p>
              <a:pPr>
                <a:spcBef>
                  <a:spcPct val="0"/>
                </a:spcBef>
              </a:pPr>
              <a:r>
                <a:rPr lang="ru-RU" altLang="ru-RU" sz="1600" b="1">
                  <a:solidFill>
                    <a:schemeClr val="accent2"/>
                  </a:solidFill>
                  <a:effectLst>
                    <a:outerShdw blurRad="38100" dist="38100" dir="2700000" algn="tl">
                      <a:srgbClr val="000000"/>
                    </a:outerShdw>
                  </a:effectLst>
                  <a:ea typeface="MS Mincho" pitchFamily="49" charset="-128"/>
                </a:rPr>
                <a:t>(8)</a:t>
              </a:r>
              <a:endParaRPr lang="ru-RU" altLang="ru-RU" sz="1600" b="1">
                <a:solidFill>
                  <a:schemeClr val="accent2"/>
                </a:solidFill>
                <a:effectLst>
                  <a:outerShdw blurRad="38100" dist="38100" dir="2700000" algn="tl">
                    <a:srgbClr val="000000"/>
                  </a:outerShdw>
                </a:effectLst>
              </a:endParaRPr>
            </a:p>
          </p:txBody>
        </p:sp>
        <p:sp>
          <p:nvSpPr>
            <p:cNvPr id="1355820" name="Rectangle 44"/>
            <p:cNvSpPr>
              <a:spLocks noChangeArrowheads="1"/>
            </p:cNvSpPr>
            <p:nvPr/>
          </p:nvSpPr>
          <p:spPr bwMode="auto">
            <a:xfrm>
              <a:off x="2934" y="464"/>
              <a:ext cx="1318" cy="367"/>
            </a:xfrm>
            <a:prstGeom prst="rect">
              <a:avLst/>
            </a:prstGeom>
            <a:solidFill>
              <a:srgbClr val="FFFFC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600" b="1">
                  <a:solidFill>
                    <a:schemeClr val="accent2"/>
                  </a:solidFill>
                  <a:effectLst>
                    <a:outerShdw blurRad="38100" dist="38100" dir="2700000" algn="tl">
                      <a:srgbClr val="000000"/>
                    </a:outerShdw>
                  </a:effectLst>
                </a:rPr>
                <a:t>Интервал опроса</a:t>
              </a:r>
              <a:endParaRPr lang="ru-RU" altLang="ru-RU" sz="1600" b="1">
                <a:solidFill>
                  <a:schemeClr val="accent2"/>
                </a:solidFill>
                <a:effectLst>
                  <a:outerShdw blurRad="38100" dist="38100" dir="2700000" algn="tl">
                    <a:srgbClr val="000000"/>
                  </a:outerShdw>
                </a:effectLst>
                <a:cs typeface="Times New Roman" panose="02020603050405020304" pitchFamily="18" charset="0"/>
              </a:endParaRPr>
            </a:p>
            <a:p>
              <a:pPr eaLnBrk="0" hangingPunct="0">
                <a:spcBef>
                  <a:spcPct val="0"/>
                </a:spcBef>
              </a:pPr>
              <a:r>
                <a:rPr lang="ru-RU" altLang="ru-RU" sz="1600" b="1">
                  <a:solidFill>
                    <a:schemeClr val="accent2"/>
                  </a:solidFill>
                  <a:effectLst>
                    <a:outerShdw blurRad="38100" dist="38100" dir="2700000" algn="tl">
                      <a:srgbClr val="000000"/>
                    </a:outerShdw>
                  </a:effectLst>
                  <a:ea typeface="MS Mincho" pitchFamily="49" charset="-128"/>
                </a:rPr>
                <a:t>(8)</a:t>
              </a:r>
              <a:endParaRPr lang="ru-RU" altLang="ru-RU" sz="1600" b="1">
                <a:solidFill>
                  <a:schemeClr val="accent2"/>
                </a:solidFill>
                <a:effectLst>
                  <a:outerShdw blurRad="38100" dist="38100" dir="2700000" algn="tl">
                    <a:srgbClr val="000000"/>
                  </a:outerShdw>
                </a:effectLst>
              </a:endParaRPr>
            </a:p>
          </p:txBody>
        </p:sp>
        <p:sp>
          <p:nvSpPr>
            <p:cNvPr id="1355819" name="Rectangle 43"/>
            <p:cNvSpPr>
              <a:spLocks noChangeArrowheads="1"/>
            </p:cNvSpPr>
            <p:nvPr/>
          </p:nvSpPr>
          <p:spPr bwMode="auto">
            <a:xfrm>
              <a:off x="1602" y="464"/>
              <a:ext cx="1332" cy="367"/>
            </a:xfrm>
            <a:prstGeom prst="rect">
              <a:avLst/>
            </a:prstGeom>
            <a:solidFill>
              <a:srgbClr val="DCEFF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600" b="1">
                  <a:solidFill>
                    <a:schemeClr val="accent2"/>
                  </a:solidFill>
                  <a:effectLst>
                    <a:outerShdw blurRad="38100" dist="38100" dir="2700000" algn="tl">
                      <a:srgbClr val="000000"/>
                    </a:outerShdw>
                  </a:effectLst>
                </a:rPr>
                <a:t>Номер </a:t>
              </a:r>
              <a:r>
                <a:rPr lang="ru-RU" altLang="ru-RU" sz="1600" b="1">
                  <a:solidFill>
                    <a:schemeClr val="accent2"/>
                  </a:solidFill>
                  <a:effectLst>
                    <a:outerShdw blurRad="38100" dist="38100" dir="2700000" algn="tl">
                      <a:srgbClr val="000000"/>
                    </a:outerShdw>
                  </a:effectLst>
                  <a:ea typeface="MS Mincho" pitchFamily="49" charset="-128"/>
                </a:rPr>
                <a:t>“</a:t>
              </a:r>
              <a:r>
                <a:rPr lang="ru-RU" altLang="ru-RU" sz="1600" b="1">
                  <a:solidFill>
                    <a:schemeClr val="accent2"/>
                  </a:solidFill>
                  <a:effectLst>
                    <a:outerShdw blurRad="38100" dist="38100" dir="2700000" algn="tl">
                      <a:srgbClr val="000000"/>
                    </a:outerShdw>
                  </a:effectLst>
                </a:rPr>
                <a:t>слоя</a:t>
              </a:r>
              <a:r>
                <a:rPr lang="ru-RU" altLang="ru-RU" sz="1600" b="1">
                  <a:solidFill>
                    <a:schemeClr val="accent2"/>
                  </a:solidFill>
                  <a:effectLst>
                    <a:outerShdw blurRad="38100" dist="38100" dir="2700000" algn="tl">
                      <a:srgbClr val="000000"/>
                    </a:outerShdw>
                  </a:effectLst>
                  <a:ea typeface="MS Mincho" pitchFamily="49" charset="-128"/>
                </a:rPr>
                <a:t>”</a:t>
              </a:r>
              <a:endParaRPr lang="ru-RU" altLang="ru-RU" sz="1600" b="1">
                <a:solidFill>
                  <a:schemeClr val="accent2"/>
                </a:solidFill>
                <a:effectLst>
                  <a:outerShdw blurRad="38100" dist="38100" dir="2700000" algn="tl">
                    <a:srgbClr val="000000"/>
                  </a:outerShdw>
                </a:effectLst>
                <a:cs typeface="Times New Roman" panose="02020603050405020304" pitchFamily="18" charset="0"/>
              </a:endParaRPr>
            </a:p>
            <a:p>
              <a:pPr eaLnBrk="0" hangingPunct="0">
                <a:spcBef>
                  <a:spcPct val="0"/>
                </a:spcBef>
              </a:pPr>
              <a:r>
                <a:rPr lang="ru-RU" altLang="ru-RU" sz="1600" b="1">
                  <a:solidFill>
                    <a:schemeClr val="accent2"/>
                  </a:solidFill>
                  <a:effectLst>
                    <a:outerShdw blurRad="38100" dist="38100" dir="2700000" algn="tl">
                      <a:srgbClr val="000000"/>
                    </a:outerShdw>
                  </a:effectLst>
                  <a:ea typeface="MS Mincho" pitchFamily="49" charset="-128"/>
                </a:rPr>
                <a:t>(8)</a:t>
              </a:r>
              <a:endParaRPr lang="ru-RU" altLang="ru-RU" sz="1600" b="1">
                <a:solidFill>
                  <a:schemeClr val="accent2"/>
                </a:solidFill>
                <a:effectLst>
                  <a:outerShdw blurRad="38100" dist="38100" dir="2700000" algn="tl">
                    <a:srgbClr val="000000"/>
                  </a:outerShdw>
                </a:effectLst>
              </a:endParaRPr>
            </a:p>
          </p:txBody>
        </p:sp>
        <p:sp>
          <p:nvSpPr>
            <p:cNvPr id="1355818" name="Rectangle 42"/>
            <p:cNvSpPr>
              <a:spLocks noChangeArrowheads="1"/>
            </p:cNvSpPr>
            <p:nvPr/>
          </p:nvSpPr>
          <p:spPr bwMode="auto">
            <a:xfrm>
              <a:off x="1161" y="464"/>
              <a:ext cx="441" cy="367"/>
            </a:xfrm>
            <a:prstGeom prst="rect">
              <a:avLst/>
            </a:prstGeom>
            <a:solidFill>
              <a:srgbClr val="E7E7A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400" b="1">
                  <a:solidFill>
                    <a:schemeClr val="accent2"/>
                  </a:solidFill>
                  <a:effectLst>
                    <a:outerShdw blurRad="38100" dist="38100" dir="2700000" algn="tl">
                      <a:srgbClr val="000000"/>
                    </a:outerShdw>
                  </a:effectLst>
                </a:rPr>
                <a:t>Режим</a:t>
              </a:r>
            </a:p>
            <a:p>
              <a:pPr eaLnBrk="0" hangingPunct="0">
                <a:spcBef>
                  <a:spcPct val="0"/>
                </a:spcBef>
              </a:pPr>
              <a:r>
                <a:rPr lang="ru-RU" altLang="ru-RU" sz="1400" b="1">
                  <a:solidFill>
                    <a:schemeClr val="accent2"/>
                  </a:solidFill>
                  <a:effectLst>
                    <a:outerShdw blurRad="38100" dist="38100" dir="2700000" algn="tl">
                      <a:srgbClr val="000000"/>
                    </a:outerShdw>
                  </a:effectLst>
                  <a:ea typeface="MS Mincho" pitchFamily="49" charset="-128"/>
                </a:rPr>
                <a:t>(3)</a:t>
              </a:r>
              <a:endParaRPr lang="ru-RU" altLang="ru-RU" sz="1400" b="1">
                <a:solidFill>
                  <a:schemeClr val="accent2"/>
                </a:solidFill>
                <a:effectLst>
                  <a:outerShdw blurRad="38100" dist="38100" dir="2700000" algn="tl">
                    <a:srgbClr val="000000"/>
                  </a:outerShdw>
                </a:effectLst>
              </a:endParaRPr>
            </a:p>
          </p:txBody>
        </p:sp>
        <p:sp>
          <p:nvSpPr>
            <p:cNvPr id="1355817" name="Rectangle 41"/>
            <p:cNvSpPr>
              <a:spLocks noChangeArrowheads="1"/>
            </p:cNvSpPr>
            <p:nvPr/>
          </p:nvSpPr>
          <p:spPr bwMode="auto">
            <a:xfrm>
              <a:off x="686" y="464"/>
              <a:ext cx="475" cy="367"/>
            </a:xfrm>
            <a:prstGeom prst="rect">
              <a:avLst/>
            </a:prstGeom>
            <a:solidFill>
              <a:srgbClr val="D7C9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200" b="1">
                  <a:solidFill>
                    <a:schemeClr val="accent2"/>
                  </a:solidFill>
                  <a:effectLst>
                    <a:outerShdw blurRad="38100" dist="38100" dir="2700000" algn="tl">
                      <a:srgbClr val="000000"/>
                    </a:outerShdw>
                  </a:effectLst>
                </a:rPr>
                <a:t>Номер версии</a:t>
              </a:r>
            </a:p>
            <a:p>
              <a:pPr eaLnBrk="0" hangingPunct="0">
                <a:spcBef>
                  <a:spcPct val="0"/>
                </a:spcBef>
              </a:pPr>
              <a:r>
                <a:rPr lang="ru-RU" altLang="ru-RU" sz="1200" b="1">
                  <a:solidFill>
                    <a:schemeClr val="accent2"/>
                  </a:solidFill>
                  <a:effectLst>
                    <a:outerShdw blurRad="38100" dist="38100" dir="2700000" algn="tl">
                      <a:srgbClr val="000000"/>
                    </a:outerShdw>
                  </a:effectLst>
                  <a:ea typeface="MS Mincho" pitchFamily="49" charset="-128"/>
                </a:rPr>
                <a:t>(3)</a:t>
              </a:r>
              <a:endParaRPr lang="ru-RU" altLang="ru-RU" sz="1200" b="1">
                <a:solidFill>
                  <a:schemeClr val="accent2"/>
                </a:solidFill>
                <a:effectLst>
                  <a:outerShdw blurRad="38100" dist="38100" dir="2700000" algn="tl">
                    <a:srgbClr val="000000"/>
                  </a:outerShdw>
                </a:effectLst>
              </a:endParaRPr>
            </a:p>
          </p:txBody>
        </p:sp>
        <p:sp>
          <p:nvSpPr>
            <p:cNvPr id="1355816" name="Rectangle 40"/>
            <p:cNvSpPr>
              <a:spLocks noChangeArrowheads="1"/>
            </p:cNvSpPr>
            <p:nvPr/>
          </p:nvSpPr>
          <p:spPr bwMode="auto">
            <a:xfrm>
              <a:off x="142" y="464"/>
              <a:ext cx="544" cy="367"/>
            </a:xfrm>
            <a:prstGeom prst="rect">
              <a:avLst/>
            </a:prstGeom>
            <a:solidFill>
              <a:srgbClr val="FFE0C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200" b="1">
                  <a:solidFill>
                    <a:schemeClr val="accent2"/>
                  </a:solidFill>
                  <a:effectLst>
                    <a:outerShdw blurRad="38100" dist="38100" dir="2700000" algn="tl">
                      <a:srgbClr val="000000"/>
                    </a:outerShdw>
                  </a:effectLst>
                </a:rPr>
                <a:t>Индикатор перехода</a:t>
              </a:r>
            </a:p>
            <a:p>
              <a:pPr eaLnBrk="0" hangingPunct="0">
                <a:spcBef>
                  <a:spcPct val="0"/>
                </a:spcBef>
              </a:pPr>
              <a:r>
                <a:rPr lang="ru-RU" altLang="ru-RU" sz="1200" b="1">
                  <a:solidFill>
                    <a:schemeClr val="accent2"/>
                  </a:solidFill>
                  <a:effectLst>
                    <a:outerShdw blurRad="38100" dist="38100" dir="2700000" algn="tl">
                      <a:srgbClr val="000000"/>
                    </a:outerShdw>
                  </a:effectLst>
                  <a:ea typeface="MS Mincho" pitchFamily="49" charset="-128"/>
                </a:rPr>
                <a:t>(2)</a:t>
              </a:r>
              <a:endParaRPr lang="ru-RU" altLang="ru-RU" sz="1200" b="1">
                <a:solidFill>
                  <a:schemeClr val="accent2"/>
                </a:solidFill>
                <a:effectLst>
                  <a:outerShdw blurRad="38100" dist="38100" dir="2700000" algn="tl">
                    <a:srgbClr val="000000"/>
                  </a:outerShdw>
                </a:effectLst>
              </a:endParaRPr>
            </a:p>
          </p:txBody>
        </p:sp>
        <p:sp>
          <p:nvSpPr>
            <p:cNvPr id="1355815" name="Rectangle 39"/>
            <p:cNvSpPr>
              <a:spLocks noChangeArrowheads="1"/>
            </p:cNvSpPr>
            <p:nvPr/>
          </p:nvSpPr>
          <p:spPr bwMode="auto">
            <a:xfrm>
              <a:off x="4252" y="308"/>
              <a:ext cx="1334" cy="156"/>
            </a:xfrm>
            <a:prstGeom prst="rect">
              <a:avLst/>
            </a:prstGeom>
            <a:solidFill>
              <a:srgbClr val="FFFFDD"/>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400" b="1" i="1">
                  <a:solidFill>
                    <a:srgbClr val="FF0066"/>
                  </a:solidFill>
                  <a:effectLst>
                    <a:outerShdw blurRad="38100" dist="38100" dir="2700000" algn="tl">
                      <a:srgbClr val="000000"/>
                    </a:outerShdw>
                  </a:effectLst>
                  <a:latin typeface="Tahoma" panose="020B0604030504040204" pitchFamily="34" charset="0"/>
                  <a:ea typeface="MS Mincho" pitchFamily="49" charset="-128"/>
                </a:rPr>
                <a:t>24                             31</a:t>
              </a:r>
              <a:endParaRPr lang="ru-RU" altLang="ru-RU" sz="1400" b="1" i="1">
                <a:solidFill>
                  <a:srgbClr val="FF0066"/>
                </a:solidFill>
                <a:effectLst>
                  <a:outerShdw blurRad="38100" dist="38100" dir="2700000" algn="tl">
                    <a:srgbClr val="000000"/>
                  </a:outerShdw>
                </a:effectLst>
                <a:latin typeface="Tahoma" panose="020B0604030504040204" pitchFamily="34" charset="0"/>
                <a:cs typeface="Tahoma" panose="020B0604030504040204" pitchFamily="34" charset="0"/>
              </a:endParaRPr>
            </a:p>
          </p:txBody>
        </p:sp>
        <p:sp>
          <p:nvSpPr>
            <p:cNvPr id="1355814" name="Rectangle 38"/>
            <p:cNvSpPr>
              <a:spLocks noChangeArrowheads="1"/>
            </p:cNvSpPr>
            <p:nvPr/>
          </p:nvSpPr>
          <p:spPr bwMode="auto">
            <a:xfrm>
              <a:off x="2934" y="308"/>
              <a:ext cx="1318" cy="156"/>
            </a:xfrm>
            <a:prstGeom prst="rect">
              <a:avLst/>
            </a:prstGeom>
            <a:solidFill>
              <a:srgbClr val="FFFFDD"/>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400" b="1" i="1">
                  <a:solidFill>
                    <a:srgbClr val="FF0066"/>
                  </a:solidFill>
                  <a:effectLst>
                    <a:outerShdw blurRad="38100" dist="38100" dir="2700000" algn="tl">
                      <a:srgbClr val="000000"/>
                    </a:outerShdw>
                  </a:effectLst>
                  <a:latin typeface="Tahoma" panose="020B0604030504040204" pitchFamily="34" charset="0"/>
                  <a:ea typeface="MS Mincho" pitchFamily="49" charset="-128"/>
                </a:rPr>
                <a:t>16                            23</a:t>
              </a:r>
              <a:endParaRPr lang="ru-RU" altLang="ru-RU" sz="1400" b="1" i="1">
                <a:solidFill>
                  <a:srgbClr val="FF0066"/>
                </a:solidFill>
                <a:effectLst>
                  <a:outerShdw blurRad="38100" dist="38100" dir="2700000" algn="tl">
                    <a:srgbClr val="000000"/>
                  </a:outerShdw>
                </a:effectLst>
                <a:latin typeface="Tahoma" panose="020B0604030504040204" pitchFamily="34" charset="0"/>
                <a:cs typeface="Tahoma" panose="020B0604030504040204" pitchFamily="34" charset="0"/>
              </a:endParaRPr>
            </a:p>
          </p:txBody>
        </p:sp>
        <p:sp>
          <p:nvSpPr>
            <p:cNvPr id="1355813" name="Rectangle 37"/>
            <p:cNvSpPr>
              <a:spLocks noChangeArrowheads="1"/>
            </p:cNvSpPr>
            <p:nvPr/>
          </p:nvSpPr>
          <p:spPr bwMode="auto">
            <a:xfrm>
              <a:off x="1602" y="308"/>
              <a:ext cx="1332" cy="156"/>
            </a:xfrm>
            <a:prstGeom prst="rect">
              <a:avLst/>
            </a:prstGeom>
            <a:solidFill>
              <a:srgbClr val="FFFFDD"/>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400" b="1" i="1">
                  <a:solidFill>
                    <a:srgbClr val="FF0066"/>
                  </a:solidFill>
                  <a:effectLst>
                    <a:outerShdw blurRad="38100" dist="38100" dir="2700000" algn="tl">
                      <a:srgbClr val="000000"/>
                    </a:outerShdw>
                  </a:effectLst>
                  <a:latin typeface="Tahoma" panose="020B0604030504040204" pitchFamily="34" charset="0"/>
                  <a:ea typeface="MS Mincho" pitchFamily="49" charset="-128"/>
                </a:rPr>
                <a:t>8                               15</a:t>
              </a:r>
              <a:endParaRPr lang="ru-RU" altLang="ru-RU" sz="1400" b="1" i="1">
                <a:solidFill>
                  <a:srgbClr val="FF0066"/>
                </a:solidFill>
                <a:effectLst>
                  <a:outerShdw blurRad="38100" dist="38100" dir="2700000" algn="tl">
                    <a:srgbClr val="000000"/>
                  </a:outerShdw>
                </a:effectLst>
                <a:latin typeface="Tahoma" panose="020B0604030504040204" pitchFamily="34" charset="0"/>
                <a:cs typeface="Tahoma" panose="020B0604030504040204" pitchFamily="34" charset="0"/>
              </a:endParaRPr>
            </a:p>
          </p:txBody>
        </p:sp>
        <p:sp>
          <p:nvSpPr>
            <p:cNvPr id="1355810" name="Rectangle 34"/>
            <p:cNvSpPr>
              <a:spLocks noChangeArrowheads="1"/>
            </p:cNvSpPr>
            <p:nvPr/>
          </p:nvSpPr>
          <p:spPr bwMode="auto">
            <a:xfrm>
              <a:off x="142" y="308"/>
              <a:ext cx="1460" cy="156"/>
            </a:xfrm>
            <a:prstGeom prst="rect">
              <a:avLst/>
            </a:prstGeom>
            <a:solidFill>
              <a:srgbClr val="FFFFDD"/>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lstStyle/>
            <a:p>
              <a:pPr>
                <a:spcBef>
                  <a:spcPct val="0"/>
                </a:spcBef>
              </a:pPr>
              <a:r>
                <a:rPr lang="ru-RU" altLang="ru-RU" sz="1400" b="1" i="1">
                  <a:solidFill>
                    <a:srgbClr val="FF0066"/>
                  </a:solidFill>
                  <a:effectLst>
                    <a:outerShdw blurRad="38100" dist="38100" dir="2700000" algn="tl">
                      <a:srgbClr val="000000"/>
                    </a:outerShdw>
                  </a:effectLst>
                  <a:latin typeface="Tahoma" panose="020B0604030504040204" pitchFamily="34" charset="0"/>
                  <a:ea typeface="MS Mincho" pitchFamily="49" charset="-128"/>
                </a:rPr>
                <a:t>0                                    7</a:t>
              </a:r>
              <a:endParaRPr lang="ru-RU" altLang="ru-RU" sz="1400" b="1" i="1">
                <a:solidFill>
                  <a:srgbClr val="FF0066"/>
                </a:solidFill>
                <a:effectLst>
                  <a:outerShdw blurRad="38100" dist="38100" dir="2700000" algn="tl">
                    <a:srgbClr val="000000"/>
                  </a:outerShdw>
                </a:effectLst>
                <a:latin typeface="Tahoma" panose="020B0604030504040204" pitchFamily="34" charset="0"/>
                <a:cs typeface="Tahoma" panose="020B0604030504040204" pitchFamily="34" charset="0"/>
              </a:endParaRPr>
            </a:p>
          </p:txBody>
        </p:sp>
        <p:sp>
          <p:nvSpPr>
            <p:cNvPr id="1355912" name="Line 136"/>
            <p:cNvSpPr>
              <a:spLocks noChangeShapeType="1"/>
            </p:cNvSpPr>
            <p:nvPr/>
          </p:nvSpPr>
          <p:spPr bwMode="auto">
            <a:xfrm>
              <a:off x="142" y="308"/>
              <a:ext cx="146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13" name="Line 137"/>
            <p:cNvSpPr>
              <a:spLocks noChangeShapeType="1"/>
            </p:cNvSpPr>
            <p:nvPr/>
          </p:nvSpPr>
          <p:spPr bwMode="auto">
            <a:xfrm>
              <a:off x="142" y="3379"/>
              <a:ext cx="5444" cy="0"/>
            </a:xfrm>
            <a:prstGeom prst="line">
              <a:avLst/>
            </a:prstGeom>
            <a:noFill/>
            <a:ln w="57150" cap="sq">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14" name="Line 138"/>
            <p:cNvSpPr>
              <a:spLocks noChangeShapeType="1"/>
            </p:cNvSpPr>
            <p:nvPr/>
          </p:nvSpPr>
          <p:spPr bwMode="auto">
            <a:xfrm>
              <a:off x="142" y="308"/>
              <a:ext cx="0" cy="156"/>
            </a:xfrm>
            <a:prstGeom prst="line">
              <a:avLst/>
            </a:prstGeom>
            <a:noFill/>
            <a:ln w="57150">
              <a:solidFill>
                <a:srgbClr val="CC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15" name="Line 139"/>
            <p:cNvSpPr>
              <a:spLocks noChangeShapeType="1"/>
            </p:cNvSpPr>
            <p:nvPr/>
          </p:nvSpPr>
          <p:spPr bwMode="auto">
            <a:xfrm>
              <a:off x="5586" y="308"/>
              <a:ext cx="0" cy="156"/>
            </a:xfrm>
            <a:prstGeom prst="line">
              <a:avLst/>
            </a:prstGeom>
            <a:noFill/>
            <a:ln w="57150">
              <a:solidFill>
                <a:srgbClr val="CC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22" name="Line 146"/>
            <p:cNvSpPr>
              <a:spLocks noChangeShapeType="1"/>
            </p:cNvSpPr>
            <p:nvPr/>
          </p:nvSpPr>
          <p:spPr bwMode="auto">
            <a:xfrm>
              <a:off x="1602" y="308"/>
              <a:ext cx="0" cy="156"/>
            </a:xfrm>
            <a:prstGeom prst="line">
              <a:avLst/>
            </a:prstGeom>
            <a:noFill/>
            <a:ln w="57150">
              <a:solidFill>
                <a:srgbClr val="CC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25" name="Line 149"/>
            <p:cNvSpPr>
              <a:spLocks noChangeShapeType="1"/>
            </p:cNvSpPr>
            <p:nvPr/>
          </p:nvSpPr>
          <p:spPr bwMode="auto">
            <a:xfrm>
              <a:off x="2934" y="308"/>
              <a:ext cx="0" cy="156"/>
            </a:xfrm>
            <a:prstGeom prst="line">
              <a:avLst/>
            </a:prstGeom>
            <a:noFill/>
            <a:ln w="57150">
              <a:solidFill>
                <a:srgbClr val="CC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28" name="Line 152"/>
            <p:cNvSpPr>
              <a:spLocks noChangeShapeType="1"/>
            </p:cNvSpPr>
            <p:nvPr/>
          </p:nvSpPr>
          <p:spPr bwMode="auto">
            <a:xfrm>
              <a:off x="4252" y="308"/>
              <a:ext cx="0" cy="156"/>
            </a:xfrm>
            <a:prstGeom prst="line">
              <a:avLst/>
            </a:prstGeom>
            <a:noFill/>
            <a:ln w="57150">
              <a:solidFill>
                <a:srgbClr val="CC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32" name="Line 156"/>
            <p:cNvSpPr>
              <a:spLocks noChangeShapeType="1"/>
            </p:cNvSpPr>
            <p:nvPr/>
          </p:nvSpPr>
          <p:spPr bwMode="auto">
            <a:xfrm>
              <a:off x="142" y="831"/>
              <a:ext cx="5444" cy="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34" name="Line 158"/>
            <p:cNvSpPr>
              <a:spLocks noChangeShapeType="1"/>
            </p:cNvSpPr>
            <p:nvPr/>
          </p:nvSpPr>
          <p:spPr bwMode="auto">
            <a:xfrm>
              <a:off x="686" y="464"/>
              <a:ext cx="0" cy="367"/>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38" name="Line 162"/>
            <p:cNvSpPr>
              <a:spLocks noChangeShapeType="1"/>
            </p:cNvSpPr>
            <p:nvPr/>
          </p:nvSpPr>
          <p:spPr bwMode="auto">
            <a:xfrm>
              <a:off x="1161" y="464"/>
              <a:ext cx="0" cy="367"/>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58" name="Line 182"/>
            <p:cNvSpPr>
              <a:spLocks noChangeShapeType="1"/>
            </p:cNvSpPr>
            <p:nvPr/>
          </p:nvSpPr>
          <p:spPr bwMode="auto">
            <a:xfrm>
              <a:off x="142" y="1007"/>
              <a:ext cx="5444" cy="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70" name="Line 194"/>
            <p:cNvSpPr>
              <a:spLocks noChangeShapeType="1"/>
            </p:cNvSpPr>
            <p:nvPr/>
          </p:nvSpPr>
          <p:spPr bwMode="auto">
            <a:xfrm>
              <a:off x="142" y="1183"/>
              <a:ext cx="5444" cy="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73" name="Line 197"/>
            <p:cNvSpPr>
              <a:spLocks noChangeShapeType="1"/>
            </p:cNvSpPr>
            <p:nvPr/>
          </p:nvSpPr>
          <p:spPr bwMode="auto">
            <a:xfrm>
              <a:off x="142" y="1359"/>
              <a:ext cx="5444" cy="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76" name="Line 200"/>
            <p:cNvSpPr>
              <a:spLocks noChangeShapeType="1"/>
            </p:cNvSpPr>
            <p:nvPr/>
          </p:nvSpPr>
          <p:spPr bwMode="auto">
            <a:xfrm>
              <a:off x="142" y="1551"/>
              <a:ext cx="5444" cy="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79" name="Line 203"/>
            <p:cNvSpPr>
              <a:spLocks noChangeShapeType="1"/>
            </p:cNvSpPr>
            <p:nvPr/>
          </p:nvSpPr>
          <p:spPr bwMode="auto">
            <a:xfrm>
              <a:off x="142" y="1743"/>
              <a:ext cx="5444" cy="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82" name="Line 206"/>
            <p:cNvSpPr>
              <a:spLocks noChangeShapeType="1"/>
            </p:cNvSpPr>
            <p:nvPr/>
          </p:nvSpPr>
          <p:spPr bwMode="auto">
            <a:xfrm>
              <a:off x="142" y="1935"/>
              <a:ext cx="5444" cy="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85" name="Line 209"/>
            <p:cNvSpPr>
              <a:spLocks noChangeShapeType="1"/>
            </p:cNvSpPr>
            <p:nvPr/>
          </p:nvSpPr>
          <p:spPr bwMode="auto">
            <a:xfrm>
              <a:off x="142" y="2127"/>
              <a:ext cx="5444" cy="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94" name="Line 218"/>
            <p:cNvSpPr>
              <a:spLocks noChangeShapeType="1"/>
            </p:cNvSpPr>
            <p:nvPr/>
          </p:nvSpPr>
          <p:spPr bwMode="auto">
            <a:xfrm>
              <a:off x="142" y="2520"/>
              <a:ext cx="5444" cy="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03" name="Line 227"/>
            <p:cNvSpPr>
              <a:spLocks noChangeShapeType="1"/>
            </p:cNvSpPr>
            <p:nvPr/>
          </p:nvSpPr>
          <p:spPr bwMode="auto">
            <a:xfrm>
              <a:off x="142" y="2913"/>
              <a:ext cx="5444" cy="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06" name="Line 230"/>
            <p:cNvSpPr>
              <a:spLocks noChangeShapeType="1"/>
            </p:cNvSpPr>
            <p:nvPr/>
          </p:nvSpPr>
          <p:spPr bwMode="auto">
            <a:xfrm>
              <a:off x="142" y="3089"/>
              <a:ext cx="5444" cy="0"/>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44" name="Line 268"/>
            <p:cNvSpPr>
              <a:spLocks noChangeShapeType="1"/>
            </p:cNvSpPr>
            <p:nvPr/>
          </p:nvSpPr>
          <p:spPr bwMode="auto">
            <a:xfrm>
              <a:off x="1602" y="464"/>
              <a:ext cx="0" cy="367"/>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5918" name="Line 142"/>
            <p:cNvSpPr>
              <a:spLocks noChangeShapeType="1"/>
            </p:cNvSpPr>
            <p:nvPr/>
          </p:nvSpPr>
          <p:spPr bwMode="auto">
            <a:xfrm>
              <a:off x="142" y="464"/>
              <a:ext cx="5444" cy="0"/>
            </a:xfrm>
            <a:prstGeom prst="line">
              <a:avLst/>
            </a:prstGeom>
            <a:noFill/>
            <a:ln w="5715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47" name="Line 271"/>
            <p:cNvSpPr>
              <a:spLocks noChangeShapeType="1"/>
            </p:cNvSpPr>
            <p:nvPr/>
          </p:nvSpPr>
          <p:spPr bwMode="auto">
            <a:xfrm>
              <a:off x="2934" y="464"/>
              <a:ext cx="0" cy="367"/>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48" name="Line 272"/>
            <p:cNvSpPr>
              <a:spLocks noChangeShapeType="1"/>
            </p:cNvSpPr>
            <p:nvPr/>
          </p:nvSpPr>
          <p:spPr bwMode="auto">
            <a:xfrm>
              <a:off x="4252" y="464"/>
              <a:ext cx="0" cy="367"/>
            </a:xfrm>
            <a:prstGeom prst="line">
              <a:avLst/>
            </a:prstGeom>
            <a:noFill/>
            <a:ln w="38100">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82" name="Line 306"/>
            <p:cNvSpPr>
              <a:spLocks noChangeShapeType="1"/>
            </p:cNvSpPr>
            <p:nvPr/>
          </p:nvSpPr>
          <p:spPr bwMode="auto">
            <a:xfrm>
              <a:off x="142" y="2226"/>
              <a:ext cx="0" cy="195"/>
            </a:xfrm>
            <a:prstGeom prst="line">
              <a:avLst/>
            </a:prstGeom>
            <a:noFill/>
            <a:ln w="57150">
              <a:solidFill>
                <a:srgbClr val="CC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84" name="Line 308"/>
            <p:cNvSpPr>
              <a:spLocks noChangeShapeType="1"/>
            </p:cNvSpPr>
            <p:nvPr/>
          </p:nvSpPr>
          <p:spPr bwMode="auto">
            <a:xfrm>
              <a:off x="5586" y="2226"/>
              <a:ext cx="0" cy="195"/>
            </a:xfrm>
            <a:prstGeom prst="line">
              <a:avLst/>
            </a:prstGeom>
            <a:noFill/>
            <a:ln w="57150">
              <a:solidFill>
                <a:srgbClr val="CC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87" name="Line 311"/>
            <p:cNvSpPr>
              <a:spLocks noChangeShapeType="1"/>
            </p:cNvSpPr>
            <p:nvPr/>
          </p:nvSpPr>
          <p:spPr bwMode="auto">
            <a:xfrm>
              <a:off x="142" y="2619"/>
              <a:ext cx="0" cy="195"/>
            </a:xfrm>
            <a:prstGeom prst="line">
              <a:avLst/>
            </a:prstGeom>
            <a:noFill/>
            <a:ln w="57150">
              <a:solidFill>
                <a:srgbClr val="CC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89" name="Line 313"/>
            <p:cNvSpPr>
              <a:spLocks noChangeShapeType="1"/>
            </p:cNvSpPr>
            <p:nvPr/>
          </p:nvSpPr>
          <p:spPr bwMode="auto">
            <a:xfrm>
              <a:off x="5586" y="2619"/>
              <a:ext cx="0" cy="195"/>
            </a:xfrm>
            <a:prstGeom prst="line">
              <a:avLst/>
            </a:prstGeom>
            <a:noFill/>
            <a:ln w="57150">
              <a:solidFill>
                <a:srgbClr val="CC00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83" name="Line 307"/>
            <p:cNvSpPr>
              <a:spLocks noChangeShapeType="1"/>
            </p:cNvSpPr>
            <p:nvPr/>
          </p:nvSpPr>
          <p:spPr bwMode="auto">
            <a:xfrm>
              <a:off x="142" y="2421"/>
              <a:ext cx="0" cy="198"/>
            </a:xfrm>
            <a:prstGeom prst="line">
              <a:avLst/>
            </a:prstGeom>
            <a:noFill/>
            <a:ln w="57150" cap="sq">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88" name="Line 312"/>
            <p:cNvSpPr>
              <a:spLocks noChangeShapeType="1"/>
            </p:cNvSpPr>
            <p:nvPr/>
          </p:nvSpPr>
          <p:spPr bwMode="auto">
            <a:xfrm>
              <a:off x="142" y="2814"/>
              <a:ext cx="0" cy="565"/>
            </a:xfrm>
            <a:prstGeom prst="line">
              <a:avLst/>
            </a:prstGeom>
            <a:noFill/>
            <a:ln w="57150" cap="sq">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85" name="Line 309"/>
            <p:cNvSpPr>
              <a:spLocks noChangeShapeType="1"/>
            </p:cNvSpPr>
            <p:nvPr/>
          </p:nvSpPr>
          <p:spPr bwMode="auto">
            <a:xfrm>
              <a:off x="5586" y="2421"/>
              <a:ext cx="0" cy="198"/>
            </a:xfrm>
            <a:prstGeom prst="line">
              <a:avLst/>
            </a:prstGeom>
            <a:noFill/>
            <a:ln w="57150" cap="sq">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90" name="Line 314"/>
            <p:cNvSpPr>
              <a:spLocks noChangeShapeType="1"/>
            </p:cNvSpPr>
            <p:nvPr/>
          </p:nvSpPr>
          <p:spPr bwMode="auto">
            <a:xfrm>
              <a:off x="5586" y="2814"/>
              <a:ext cx="0" cy="565"/>
            </a:xfrm>
            <a:prstGeom prst="line">
              <a:avLst/>
            </a:prstGeom>
            <a:noFill/>
            <a:ln w="57150" cap="sq">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94" name="Line 318"/>
            <p:cNvSpPr>
              <a:spLocks noChangeShapeType="1"/>
            </p:cNvSpPr>
            <p:nvPr/>
          </p:nvSpPr>
          <p:spPr bwMode="auto">
            <a:xfrm>
              <a:off x="1602" y="308"/>
              <a:ext cx="133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35" name="Line 259"/>
            <p:cNvSpPr>
              <a:spLocks noChangeShapeType="1"/>
            </p:cNvSpPr>
            <p:nvPr/>
          </p:nvSpPr>
          <p:spPr bwMode="auto">
            <a:xfrm>
              <a:off x="142" y="464"/>
              <a:ext cx="0" cy="1762"/>
            </a:xfrm>
            <a:prstGeom prst="line">
              <a:avLst/>
            </a:prstGeom>
            <a:noFill/>
            <a:ln w="57150" cap="sq">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95" name="Line 319"/>
            <p:cNvSpPr>
              <a:spLocks noChangeShapeType="1"/>
            </p:cNvSpPr>
            <p:nvPr/>
          </p:nvSpPr>
          <p:spPr bwMode="auto">
            <a:xfrm>
              <a:off x="2934" y="308"/>
              <a:ext cx="131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96" name="Line 320"/>
            <p:cNvSpPr>
              <a:spLocks noChangeShapeType="1"/>
            </p:cNvSpPr>
            <p:nvPr/>
          </p:nvSpPr>
          <p:spPr bwMode="auto">
            <a:xfrm>
              <a:off x="4252" y="308"/>
              <a:ext cx="133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sp>
          <p:nvSpPr>
            <p:cNvPr id="1356049" name="Line 273"/>
            <p:cNvSpPr>
              <a:spLocks noChangeShapeType="1"/>
            </p:cNvSpPr>
            <p:nvPr/>
          </p:nvSpPr>
          <p:spPr bwMode="auto">
            <a:xfrm>
              <a:off x="5586" y="464"/>
              <a:ext cx="0" cy="1762"/>
            </a:xfrm>
            <a:prstGeom prst="line">
              <a:avLst/>
            </a:prstGeom>
            <a:noFill/>
            <a:ln w="57150" cap="sq">
              <a:solidFill>
                <a:srgbClr val="CC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18000" tIns="18000" rIns="18000" bIns="18000" anchor="ctr" anchorCtr="1">
              <a:spAutoFit/>
            </a:bodyPr>
            <a:lstStyle/>
            <a:p>
              <a:endParaRPr lang="ru-RU"/>
            </a:p>
          </p:txBody>
        </p:sp>
      </p:grpSp>
      <p:sp>
        <p:nvSpPr>
          <p:cNvPr id="1356126" name="Text Box 350"/>
          <p:cNvSpPr txBox="1">
            <a:spLocks noChangeArrowheads="1"/>
          </p:cNvSpPr>
          <p:nvPr/>
        </p:nvSpPr>
        <p:spPr bwMode="auto">
          <a:xfrm>
            <a:off x="0" y="6145213"/>
            <a:ext cx="9144000" cy="3286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spcBef>
                <a:spcPct val="0"/>
              </a:spcBef>
            </a:pPr>
            <a:r>
              <a:rPr lang="ru-RU" altLang="ru-RU" sz="2400" b="1">
                <a:solidFill>
                  <a:srgbClr val="800080"/>
                </a:solidFill>
              </a:rPr>
              <a:t>Рис.19.9. Формат заголовка </a:t>
            </a:r>
            <a:r>
              <a:rPr lang="en-US" altLang="ru-RU" sz="2400" b="1">
                <a:solidFill>
                  <a:srgbClr val="800080"/>
                </a:solidFill>
              </a:rPr>
              <a:t>NTP</a:t>
            </a:r>
            <a:r>
              <a:rPr lang="ru-RU" altLang="ru-RU" sz="2400" b="1">
                <a:solidFill>
                  <a:srgbClr val="800080"/>
                </a:solidFill>
              </a:rPr>
              <a:t>-сообщения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82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57827" name="Text Box 3"/>
          <p:cNvSpPr txBox="1">
            <a:spLocks noChangeArrowheads="1"/>
          </p:cNvSpPr>
          <p:nvPr/>
        </p:nvSpPr>
        <p:spPr bwMode="auto">
          <a:xfrm>
            <a:off x="0" y="900113"/>
            <a:ext cx="9144000" cy="2076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spcBef>
                <a:spcPct val="0"/>
              </a:spcBef>
            </a:pPr>
            <a:r>
              <a:rPr lang="ru-RU" altLang="ru-RU" sz="2600">
                <a:solidFill>
                  <a:srgbClr val="800080"/>
                </a:solidFill>
              </a:rPr>
              <a:t>Основной заголовок </a:t>
            </a:r>
            <a:r>
              <a:rPr lang="en-US" altLang="ru-RU" sz="2600">
                <a:solidFill>
                  <a:srgbClr val="800080"/>
                </a:solidFill>
              </a:rPr>
              <a:t>NTP</a:t>
            </a:r>
            <a:r>
              <a:rPr lang="ru-RU" altLang="ru-RU" sz="2600">
                <a:solidFill>
                  <a:srgbClr val="800080"/>
                </a:solidFill>
              </a:rPr>
              <a:t>-сообщения начинается с первого бита сообщения до конца поля “Метка времени сервера при отправке </a:t>
            </a:r>
            <a:r>
              <a:rPr lang="en-US" altLang="ru-RU" sz="2600">
                <a:solidFill>
                  <a:srgbClr val="800080"/>
                </a:solidFill>
              </a:rPr>
              <a:t>NTP</a:t>
            </a:r>
            <a:r>
              <a:rPr lang="ru-RU" altLang="ru-RU" sz="2600">
                <a:solidFill>
                  <a:srgbClr val="800080"/>
                </a:solidFill>
              </a:rPr>
              <a:t>-ответа клиенту” (</a:t>
            </a:r>
            <a:r>
              <a:rPr lang="en-US" altLang="ru-RU" sz="2600">
                <a:solidFill>
                  <a:srgbClr val="800080"/>
                </a:solidFill>
              </a:rPr>
              <a:t>Transmit Timestamp</a:t>
            </a:r>
            <a:r>
              <a:rPr lang="ru-RU" altLang="ru-RU" sz="2600">
                <a:solidFill>
                  <a:srgbClr val="800080"/>
                </a:solidFill>
              </a:rPr>
              <a:t>). Назначение и кодирование полей </a:t>
            </a:r>
            <a:r>
              <a:rPr lang="en-US" altLang="ru-RU" sz="2600">
                <a:solidFill>
                  <a:srgbClr val="800080"/>
                </a:solidFill>
              </a:rPr>
              <a:t>NTP</a:t>
            </a:r>
            <a:r>
              <a:rPr lang="ru-RU" altLang="ru-RU" sz="2600">
                <a:solidFill>
                  <a:srgbClr val="800080"/>
                </a:solidFill>
              </a:rPr>
              <a:t>-сообщения следующие: </a:t>
            </a:r>
          </a:p>
        </p:txBody>
      </p:sp>
      <p:sp>
        <p:nvSpPr>
          <p:cNvPr id="1357828" name="Text Box 4"/>
          <p:cNvSpPr txBox="1">
            <a:spLocks noChangeArrowheads="1"/>
          </p:cNvSpPr>
          <p:nvPr/>
        </p:nvSpPr>
        <p:spPr bwMode="auto">
          <a:xfrm>
            <a:off x="228600" y="2971800"/>
            <a:ext cx="8634413" cy="191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966788" indent="-342900" algn="l">
              <a:spcBef>
                <a:spcPct val="0"/>
              </a:spcBef>
              <a:defRPr>
                <a:solidFill>
                  <a:schemeClr val="tx1"/>
                </a:solidFill>
                <a:latin typeface="Arial" panose="020B0604020202020204" pitchFamily="34" charset="0"/>
                <a:cs typeface="Arial" panose="020B0604020202020204" pitchFamily="34" charset="0"/>
              </a:defRPr>
            </a:lvl2pPr>
            <a:lvl3pPr marL="1257300" indent="-342900" algn="l">
              <a:spcBef>
                <a:spcPct val="0"/>
              </a:spcBef>
              <a:defRPr>
                <a:solidFill>
                  <a:schemeClr val="tx1"/>
                </a:solidFill>
                <a:latin typeface="Arial" panose="020B0604020202020204" pitchFamily="34" charset="0"/>
                <a:cs typeface="Arial" panose="020B0604020202020204" pitchFamily="34" charset="0"/>
              </a:defRPr>
            </a:lvl3pPr>
            <a:lvl4pPr marL="1714500" indent="-342900" algn="l">
              <a:spcBef>
                <a:spcPct val="0"/>
              </a:spcBef>
              <a:defRPr>
                <a:solidFill>
                  <a:schemeClr val="tx1"/>
                </a:solidFill>
                <a:latin typeface="Arial" panose="020B0604020202020204" pitchFamily="34" charset="0"/>
                <a:cs typeface="Arial" panose="020B0604020202020204" pitchFamily="34" charset="0"/>
              </a:defRPr>
            </a:lvl4pPr>
            <a:lvl5pPr marL="2171700" indent="-342900" algn="l">
              <a:spcBef>
                <a:spcPct val="0"/>
              </a:spcBef>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AutoNum type="arabicPeriod"/>
            </a:pPr>
            <a:r>
              <a:rPr lang="ru-RU" altLang="ru-RU" sz="2400" i="1">
                <a:solidFill>
                  <a:srgbClr val="800080"/>
                </a:solidFill>
              </a:rPr>
              <a:t>“</a:t>
            </a:r>
            <a:r>
              <a:rPr lang="en-US" altLang="ru-RU" sz="2400" i="1">
                <a:solidFill>
                  <a:srgbClr val="800080"/>
                </a:solidFill>
              </a:rPr>
              <a:t>Leap Indicator</a:t>
            </a:r>
            <a:r>
              <a:rPr lang="ru-RU" altLang="ru-RU" sz="2400" i="1">
                <a:solidFill>
                  <a:srgbClr val="800080"/>
                </a:solidFill>
              </a:rPr>
              <a:t>”</a:t>
            </a:r>
            <a:r>
              <a:rPr lang="ru-RU" altLang="ru-RU" sz="2400">
                <a:solidFill>
                  <a:srgbClr val="800080"/>
                </a:solidFill>
              </a:rPr>
              <a:t> (</a:t>
            </a:r>
            <a:r>
              <a:rPr lang="en-US" altLang="ru-RU" sz="2400">
                <a:solidFill>
                  <a:srgbClr val="800080"/>
                </a:solidFill>
              </a:rPr>
              <a:t>LI</a:t>
            </a:r>
            <a:r>
              <a:rPr lang="ru-RU" altLang="ru-RU" sz="2400">
                <a:solidFill>
                  <a:srgbClr val="800080"/>
                </a:solidFill>
              </a:rPr>
              <a:t>): индикатор перехода — 2-битовый код, указывающий на использование секунд перехода через 00</a:t>
            </a:r>
            <a:r>
              <a:rPr lang="ru-RU" altLang="ru-RU" sz="2400" u="sng" baseline="30000">
                <a:solidFill>
                  <a:srgbClr val="800080"/>
                </a:solidFill>
              </a:rPr>
              <a:t>00</a:t>
            </a:r>
            <a:r>
              <a:rPr lang="ru-RU" altLang="ru-RU" sz="2400">
                <a:solidFill>
                  <a:srgbClr val="800080"/>
                </a:solidFill>
              </a:rPr>
              <a:t> часов, которые будут вставлены или удалены на последней минуте текущего дня, и имеющий следующую кодировку: </a:t>
            </a:r>
          </a:p>
        </p:txBody>
      </p:sp>
      <p:graphicFrame>
        <p:nvGraphicFramePr>
          <p:cNvPr id="1357926" name="Group 102"/>
          <p:cNvGraphicFramePr>
            <a:graphicFrameLocks noGrp="1"/>
          </p:cNvGraphicFramePr>
          <p:nvPr/>
        </p:nvGraphicFramePr>
        <p:xfrm>
          <a:off x="965200" y="4981575"/>
          <a:ext cx="7216775" cy="1577975"/>
        </p:xfrm>
        <a:graphic>
          <a:graphicData uri="http://schemas.openxmlformats.org/drawingml/2006/table">
            <a:tbl>
              <a:tblPr/>
              <a:tblGrid>
                <a:gridCol w="712788">
                  <a:extLst>
                    <a:ext uri="{9D8B030D-6E8A-4147-A177-3AD203B41FA5}">
                      <a16:colId xmlns:a16="http://schemas.microsoft.com/office/drawing/2014/main" val="550767293"/>
                    </a:ext>
                  </a:extLst>
                </a:gridCol>
                <a:gridCol w="6503987">
                  <a:extLst>
                    <a:ext uri="{9D8B030D-6E8A-4147-A177-3AD203B41FA5}">
                      <a16:colId xmlns:a16="http://schemas.microsoft.com/office/drawing/2014/main" val="3784397460"/>
                    </a:ext>
                  </a:extLst>
                </a:gridCol>
              </a:tblGrid>
              <a:tr h="274638">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Код</a:t>
                      </a:r>
                    </a:p>
                  </a:txBody>
                  <a:tcPr marL="18000" marR="18000" marT="18000" marB="18000" anchor="ctr" anchorCtr="1" horzOverflow="overflow">
                    <a:lnL w="38100"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38100"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FFF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З н а ч е н и е</a:t>
                      </a:r>
                    </a:p>
                  </a:txBody>
                  <a:tcPr marL="18000" marR="18000" marT="18000" marB="18000" anchor="ctr" anchorCtr="1" horzOverflow="overflow">
                    <a:lnL w="28575" cap="flat" cmpd="sng" algn="ctr">
                      <a:solidFill>
                        <a:srgbClr val="CC0066"/>
                      </a:solidFill>
                      <a:prstDash val="solid"/>
                      <a:round/>
                      <a:headEnd type="none" w="med" len="med"/>
                      <a:tailEnd type="none" w="med" len="med"/>
                    </a:lnL>
                    <a:lnR w="38100" cap="flat" cmpd="sng" algn="ctr">
                      <a:solidFill>
                        <a:srgbClr val="CC0066"/>
                      </a:solidFill>
                      <a:prstDash val="solid"/>
                      <a:round/>
                      <a:headEnd type="none" w="med" len="med"/>
                      <a:tailEnd type="none" w="med" len="med"/>
                    </a:lnR>
                    <a:lnT w="38100"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D7C9FF"/>
                    </a:solidFill>
                  </a:tcPr>
                </a:tc>
                <a:extLst>
                  <a:ext uri="{0D108BD9-81ED-4DB2-BD59-A6C34878D82A}">
                    <a16:rowId xmlns:a16="http://schemas.microsoft.com/office/drawing/2014/main" val="692819861"/>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6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00</a:t>
                      </a:r>
                    </a:p>
                  </a:txBody>
                  <a:tcPr marL="18000" marR="18000" marT="18000" marB="18000" anchor="ctr" anchorCtr="1" horzOverflow="overflow">
                    <a:lnL w="38100"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FFF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Предупреждение отсутствует</a:t>
                      </a:r>
                    </a:p>
                  </a:txBody>
                  <a:tcPr marL="18000" marR="18000" marT="18000" marB="18000" anchor="ctr" anchorCtr="1" horzOverflow="overflow">
                    <a:lnL w="28575" cap="flat" cmpd="sng" algn="ctr">
                      <a:solidFill>
                        <a:srgbClr val="CC0066"/>
                      </a:solidFill>
                      <a:prstDash val="solid"/>
                      <a:round/>
                      <a:headEnd type="none" w="med" len="med"/>
                      <a:tailEnd type="none" w="med" len="med"/>
                    </a:lnL>
                    <a:lnR w="38100"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D7C9FF"/>
                    </a:solidFill>
                  </a:tcPr>
                </a:tc>
                <a:extLst>
                  <a:ext uri="{0D108BD9-81ED-4DB2-BD59-A6C34878D82A}">
                    <a16:rowId xmlns:a16="http://schemas.microsoft.com/office/drawing/2014/main" val="2370410528"/>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6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01</a:t>
                      </a:r>
                    </a:p>
                  </a:txBody>
                  <a:tcPr marL="18000" marR="18000" marT="18000" marB="18000" anchor="ctr" anchorCtr="1" horzOverflow="overflow">
                    <a:lnL w="38100"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FFF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Последняя минута содержит 61 секунду</a:t>
                      </a:r>
                    </a:p>
                  </a:txBody>
                  <a:tcPr marL="18000" marR="18000" marT="18000" marB="18000" anchor="ctr" anchorCtr="1" horzOverflow="overflow">
                    <a:lnL w="28575" cap="flat" cmpd="sng" algn="ctr">
                      <a:solidFill>
                        <a:srgbClr val="CC0066"/>
                      </a:solidFill>
                      <a:prstDash val="solid"/>
                      <a:round/>
                      <a:headEnd type="none" w="med" len="med"/>
                      <a:tailEnd type="none" w="med" len="med"/>
                    </a:lnL>
                    <a:lnR w="38100"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D7C9FF"/>
                    </a:solidFill>
                  </a:tcPr>
                </a:tc>
                <a:extLst>
                  <a:ext uri="{0D108BD9-81ED-4DB2-BD59-A6C34878D82A}">
                    <a16:rowId xmlns:a16="http://schemas.microsoft.com/office/drawing/2014/main" val="1255278225"/>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6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10</a:t>
                      </a:r>
                    </a:p>
                  </a:txBody>
                  <a:tcPr marL="18000" marR="18000" marT="18000" marB="18000" anchor="ctr" anchorCtr="1" horzOverflow="overflow">
                    <a:lnL w="38100"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FFF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Последняя минута содержит 59 секунд</a:t>
                      </a:r>
                    </a:p>
                  </a:txBody>
                  <a:tcPr marL="18000" marR="18000" marT="18000" marB="18000" anchor="ctr" anchorCtr="1" horzOverflow="overflow">
                    <a:lnL w="28575" cap="flat" cmpd="sng" algn="ctr">
                      <a:solidFill>
                        <a:srgbClr val="CC0066"/>
                      </a:solidFill>
                      <a:prstDash val="solid"/>
                      <a:round/>
                      <a:headEnd type="none" w="med" len="med"/>
                      <a:tailEnd type="none" w="med" len="med"/>
                    </a:lnL>
                    <a:lnR w="38100"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D7C9FF"/>
                    </a:solidFill>
                  </a:tcPr>
                </a:tc>
                <a:extLst>
                  <a:ext uri="{0D108BD9-81ED-4DB2-BD59-A6C34878D82A}">
                    <a16:rowId xmlns:a16="http://schemas.microsoft.com/office/drawing/2014/main" val="4109341666"/>
                  </a:ext>
                </a:extLst>
              </a:tr>
              <a:tr h="274638">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6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11</a:t>
                      </a:r>
                    </a:p>
                  </a:txBody>
                  <a:tcPr marL="18000" marR="18000" marT="18000" marB="18000" anchor="ctr" anchorCtr="1" horzOverflow="overflow">
                    <a:lnL w="38100"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38100" cap="flat" cmpd="sng" algn="ctr">
                      <a:solidFill>
                        <a:srgbClr val="CC0066"/>
                      </a:solidFill>
                      <a:prstDash val="solid"/>
                      <a:round/>
                      <a:headEnd type="none" w="med" len="med"/>
                      <a:tailEnd type="none" w="med" len="med"/>
                    </a:lnB>
                    <a:lnTlToBr>
                      <a:noFill/>
                    </a:lnTlToBr>
                    <a:lnBlToTr>
                      <a:noFill/>
                    </a:lnBlToTr>
                    <a:solidFill>
                      <a:srgbClr val="FFFFC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Состояние </a:t>
                      </a:r>
                      <a:r>
                        <a:rPr kumimoji="0" lang="ru-RU" altLang="ru-RU" sz="18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a:t>
                      </a:r>
                      <a:r>
                        <a:rPr kumimoji="0" lang="ru-RU" altLang="ru-RU" sz="18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тревоги</a:t>
                      </a:r>
                      <a:r>
                        <a:rPr kumimoji="0" lang="ru-RU" altLang="ru-RU" sz="18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 (</a:t>
                      </a:r>
                      <a:r>
                        <a:rPr kumimoji="0" lang="ru-RU" altLang="ru-RU" sz="18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часы не синхронизированы</a:t>
                      </a:r>
                      <a:r>
                        <a:rPr kumimoji="0" lang="ru-RU" altLang="ru-RU" sz="18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a:t>
                      </a:r>
                      <a:endParaRPr kumimoji="0" lang="ru-RU" altLang="ru-RU" sz="18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28575" cap="flat" cmpd="sng" algn="ctr">
                      <a:solidFill>
                        <a:srgbClr val="CC0066"/>
                      </a:solidFill>
                      <a:prstDash val="solid"/>
                      <a:round/>
                      <a:headEnd type="none" w="med" len="med"/>
                      <a:tailEnd type="none" w="med" len="med"/>
                    </a:lnL>
                    <a:lnR w="38100"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38100" cap="flat" cmpd="sng" algn="ctr">
                      <a:solidFill>
                        <a:srgbClr val="CC0066"/>
                      </a:solidFill>
                      <a:prstDash val="solid"/>
                      <a:round/>
                      <a:headEnd type="none" w="med" len="med"/>
                      <a:tailEnd type="none" w="med" len="med"/>
                    </a:lnB>
                    <a:lnTlToBr>
                      <a:noFill/>
                    </a:lnTlToBr>
                    <a:lnBlToTr>
                      <a:noFill/>
                    </a:lnBlToTr>
                    <a:solidFill>
                      <a:srgbClr val="D7C9FF"/>
                    </a:solidFill>
                  </a:tcPr>
                </a:tc>
                <a:extLst>
                  <a:ext uri="{0D108BD9-81ED-4DB2-BD59-A6C34878D82A}">
                    <a16:rowId xmlns:a16="http://schemas.microsoft.com/office/drawing/2014/main" val="4249983541"/>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85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30852" name="Text Box 4"/>
          <p:cNvSpPr txBox="1">
            <a:spLocks noChangeArrowheads="1"/>
          </p:cNvSpPr>
          <p:nvPr/>
        </p:nvSpPr>
        <p:spPr bwMode="auto">
          <a:xfrm>
            <a:off x="0" y="1035050"/>
            <a:ext cx="9144000" cy="544796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nSpc>
                <a:spcPts val="3500"/>
              </a:lnSpc>
              <a:spcBef>
                <a:spcPts val="0"/>
              </a:spcBef>
            </a:pPr>
            <a:r>
              <a:rPr lang="ru-RU" altLang="ru-RU" dirty="0">
                <a:solidFill>
                  <a:srgbClr val="800080"/>
                </a:solidFill>
              </a:rPr>
              <a:t>В данном </a:t>
            </a:r>
            <a:r>
              <a:rPr lang="en-GB" altLang="ru-RU" dirty="0">
                <a:solidFill>
                  <a:srgbClr val="800080"/>
                </a:solidFill>
              </a:rPr>
              <a:t>NTP</a:t>
            </a:r>
            <a:r>
              <a:rPr lang="ru-RU" altLang="ru-RU" dirty="0">
                <a:solidFill>
                  <a:srgbClr val="800080"/>
                </a:solidFill>
              </a:rPr>
              <a:t>-протоколе вводится определение расширенной </a:t>
            </a:r>
            <a:r>
              <a:rPr lang="en-US" altLang="ru-RU" dirty="0">
                <a:solidFill>
                  <a:srgbClr val="800080"/>
                </a:solidFill>
              </a:rPr>
              <a:t>NTP</a:t>
            </a:r>
            <a:r>
              <a:rPr lang="ru-RU" altLang="ru-RU" dirty="0">
                <a:solidFill>
                  <a:srgbClr val="800080"/>
                </a:solidFill>
              </a:rPr>
              <a:t>-метки времени, что позволяет использовать удвоенные числа с плавающей запятой во всех без исключения прикладных реализациях протокола. А это в свою очередь, повышает точность времени, которая составляет менее одной наносекунды, а точность частоты — менее одной наносекунды за секунду. Новый стандарт имеет несколько дополнительных преимуществ, среди которых новый алгоритм обслуживания часов, который более чувствителен </a:t>
            </a:r>
            <a:r>
              <a:rPr lang="ru-RU" altLang="ru-RU" dirty="0" smtClean="0">
                <a:solidFill>
                  <a:srgbClr val="800080"/>
                </a:solidFill>
              </a:rPr>
              <a:t>флуктуациям</a:t>
            </a:r>
          </a:p>
          <a:p>
            <a:pPr>
              <a:lnSpc>
                <a:spcPts val="3500"/>
              </a:lnSpc>
              <a:spcBef>
                <a:spcPts val="0"/>
              </a:spcBef>
            </a:pPr>
            <a:r>
              <a:rPr lang="ru-RU" altLang="ru-RU" dirty="0" smtClean="0">
                <a:solidFill>
                  <a:srgbClr val="800080"/>
                </a:solidFill>
              </a:rPr>
              <a:t>частоты </a:t>
            </a:r>
            <a:r>
              <a:rPr lang="ru-RU" altLang="ru-RU" dirty="0">
                <a:solidFill>
                  <a:srgbClr val="800080"/>
                </a:solidFill>
              </a:rPr>
              <a:t>в аппаратных системных часах.</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59875" name="Text Box 3"/>
          <p:cNvSpPr txBox="1">
            <a:spLocks noChangeArrowheads="1"/>
          </p:cNvSpPr>
          <p:nvPr/>
        </p:nvSpPr>
        <p:spPr bwMode="auto">
          <a:xfrm>
            <a:off x="257175" y="1425575"/>
            <a:ext cx="8645525" cy="1552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966788" indent="-342900" algn="l">
              <a:spcBef>
                <a:spcPct val="0"/>
              </a:spcBef>
              <a:defRPr>
                <a:solidFill>
                  <a:schemeClr val="tx1"/>
                </a:solidFill>
                <a:latin typeface="Arial" panose="020B0604020202020204" pitchFamily="34" charset="0"/>
                <a:cs typeface="Arial" panose="020B0604020202020204" pitchFamily="34" charset="0"/>
              </a:defRPr>
            </a:lvl2pPr>
            <a:lvl3pPr marL="1257300" indent="-342900" algn="l">
              <a:spcBef>
                <a:spcPct val="0"/>
              </a:spcBef>
              <a:defRPr>
                <a:solidFill>
                  <a:schemeClr val="tx1"/>
                </a:solidFill>
                <a:latin typeface="Arial" panose="020B0604020202020204" pitchFamily="34" charset="0"/>
                <a:cs typeface="Arial" panose="020B0604020202020204" pitchFamily="34" charset="0"/>
              </a:defRPr>
            </a:lvl3pPr>
            <a:lvl4pPr marL="1714500" indent="-342900" algn="l">
              <a:spcBef>
                <a:spcPct val="0"/>
              </a:spcBef>
              <a:defRPr>
                <a:solidFill>
                  <a:schemeClr val="tx1"/>
                </a:solidFill>
                <a:latin typeface="Arial" panose="020B0604020202020204" pitchFamily="34" charset="0"/>
                <a:cs typeface="Arial" panose="020B0604020202020204" pitchFamily="34" charset="0"/>
              </a:defRPr>
            </a:lvl4pPr>
            <a:lvl5pPr marL="2171700" indent="-342900" algn="l">
              <a:spcBef>
                <a:spcPct val="0"/>
              </a:spcBef>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80000"/>
              <a:buFont typeface="Wingdings" panose="05000000000000000000" pitchFamily="2" charset="2"/>
              <a:buAutoNum type="arabicPeriod" startAt="2"/>
            </a:pPr>
            <a:r>
              <a:rPr lang="ru-RU" altLang="ru-RU" sz="2400" i="1">
                <a:solidFill>
                  <a:srgbClr val="800080"/>
                </a:solidFill>
              </a:rPr>
              <a:t>“</a:t>
            </a:r>
            <a:r>
              <a:rPr lang="en-US" altLang="ru-RU" sz="2400" i="1">
                <a:solidFill>
                  <a:srgbClr val="800080"/>
                </a:solidFill>
              </a:rPr>
              <a:t>Version Number</a:t>
            </a:r>
            <a:r>
              <a:rPr lang="ru-RU" altLang="ru-RU" sz="2400" i="1">
                <a:solidFill>
                  <a:srgbClr val="800080"/>
                </a:solidFill>
              </a:rPr>
              <a:t>”</a:t>
            </a:r>
            <a:r>
              <a:rPr lang="ru-RU" altLang="ru-RU" sz="2400">
                <a:solidFill>
                  <a:srgbClr val="800080"/>
                </a:solidFill>
              </a:rPr>
              <a:t> (</a:t>
            </a:r>
            <a:r>
              <a:rPr lang="en-US" altLang="ru-RU" sz="2400">
                <a:solidFill>
                  <a:srgbClr val="800080"/>
                </a:solidFill>
              </a:rPr>
              <a:t>VN</a:t>
            </a:r>
            <a:r>
              <a:rPr lang="ru-RU" altLang="ru-RU" sz="2400">
                <a:solidFill>
                  <a:srgbClr val="800080"/>
                </a:solidFill>
              </a:rPr>
              <a:t>): номер версии </a:t>
            </a:r>
            <a:r>
              <a:rPr lang="en-US" altLang="ru-RU" sz="2400">
                <a:solidFill>
                  <a:srgbClr val="800080"/>
                </a:solidFill>
              </a:rPr>
              <a:t>NTP</a:t>
            </a:r>
            <a:r>
              <a:rPr lang="ru-RU" altLang="ru-RU" sz="2400">
                <a:solidFill>
                  <a:srgbClr val="800080"/>
                </a:solidFill>
              </a:rPr>
              <a:t>-протокола — 3-битовый целочисленный код. Текущая версия “4”;</a:t>
            </a:r>
          </a:p>
          <a:p>
            <a:pPr>
              <a:buSzPct val="80000"/>
              <a:buFont typeface="Wingdings" panose="05000000000000000000" pitchFamily="2" charset="2"/>
              <a:buAutoNum type="arabicPeriod" startAt="2"/>
            </a:pPr>
            <a:r>
              <a:rPr lang="ru-RU" altLang="ru-RU" sz="2400" i="1">
                <a:solidFill>
                  <a:srgbClr val="800080"/>
                </a:solidFill>
              </a:rPr>
              <a:t>“</a:t>
            </a:r>
            <a:r>
              <a:rPr lang="en-US" altLang="ru-RU" sz="2400" i="1">
                <a:solidFill>
                  <a:srgbClr val="800080"/>
                </a:solidFill>
              </a:rPr>
              <a:t>Mode</a:t>
            </a:r>
            <a:r>
              <a:rPr lang="ru-RU" altLang="ru-RU" sz="2400" i="1">
                <a:solidFill>
                  <a:srgbClr val="800080"/>
                </a:solidFill>
              </a:rPr>
              <a:t>”</a:t>
            </a:r>
            <a:r>
              <a:rPr lang="ru-RU" altLang="ru-RU" sz="2400">
                <a:solidFill>
                  <a:srgbClr val="800080"/>
                </a:solidFill>
              </a:rPr>
              <a:t>: режим функционирования — 3-битовый целочисленный код. Имеет следующую кодировку:</a:t>
            </a:r>
          </a:p>
        </p:txBody>
      </p:sp>
      <p:graphicFrame>
        <p:nvGraphicFramePr>
          <p:cNvPr id="1360047" name="Group 175"/>
          <p:cNvGraphicFramePr>
            <a:graphicFrameLocks noGrp="1"/>
          </p:cNvGraphicFramePr>
          <p:nvPr/>
        </p:nvGraphicFramePr>
        <p:xfrm>
          <a:off x="261938" y="3168650"/>
          <a:ext cx="8612187" cy="3179763"/>
        </p:xfrm>
        <a:graphic>
          <a:graphicData uri="http://schemas.openxmlformats.org/drawingml/2006/table">
            <a:tbl>
              <a:tblPr/>
              <a:tblGrid>
                <a:gridCol w="812800">
                  <a:extLst>
                    <a:ext uri="{9D8B030D-6E8A-4147-A177-3AD203B41FA5}">
                      <a16:colId xmlns:a16="http://schemas.microsoft.com/office/drawing/2014/main" val="3858759778"/>
                    </a:ext>
                  </a:extLst>
                </a:gridCol>
                <a:gridCol w="7799387">
                  <a:extLst>
                    <a:ext uri="{9D8B030D-6E8A-4147-A177-3AD203B41FA5}">
                      <a16:colId xmlns:a16="http://schemas.microsoft.com/office/drawing/2014/main" val="832323646"/>
                    </a:ext>
                  </a:extLst>
                </a:gridCol>
              </a:tblGrid>
              <a:tr h="274638">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Код</a:t>
                      </a:r>
                    </a:p>
                  </a:txBody>
                  <a:tcPr marL="18000" marR="18000" marT="18000" marB="18000" anchor="ctr" anchorCtr="1" horzOverflow="overflow">
                    <a:lnL w="38100" cap="flat" cmpd="sng" algn="ctr">
                      <a:solidFill>
                        <a:srgbClr val="00CC66"/>
                      </a:solidFill>
                      <a:prstDash val="solid"/>
                      <a:round/>
                      <a:headEnd type="none" w="med" len="med"/>
                      <a:tailEnd type="none" w="med" len="med"/>
                    </a:lnL>
                    <a:lnR w="28575" cap="flat" cmpd="sng" algn="ctr">
                      <a:solidFill>
                        <a:srgbClr val="00CC66"/>
                      </a:solidFill>
                      <a:prstDash val="solid"/>
                      <a:round/>
                      <a:headEnd type="none" w="med" len="med"/>
                      <a:tailEnd type="none" w="med" len="med"/>
                    </a:lnR>
                    <a:lnT w="38100" cap="flat" cmpd="sng" algn="ctr">
                      <a:solidFill>
                        <a:srgbClr val="00CC66"/>
                      </a:solidFill>
                      <a:prstDash val="solid"/>
                      <a:round/>
                      <a:headEnd type="none" w="med" len="med"/>
                      <a:tailEnd type="none" w="med" len="med"/>
                    </a:lnT>
                    <a:lnB w="28575" cap="flat" cmpd="sng" algn="ctr">
                      <a:solidFill>
                        <a:srgbClr val="00CC66"/>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800" b="1" i="1" u="none" strike="noStrike" cap="none" normalizeH="0" baseline="0" smtClean="0">
                          <a:ln>
                            <a:noFill/>
                          </a:ln>
                          <a:solidFill>
                            <a:srgbClr val="CC3399"/>
                          </a:solidFill>
                          <a:effectLst>
                            <a:outerShdw blurRad="38100" dist="38100" dir="2700000" algn="tl">
                              <a:srgbClr val="000000"/>
                            </a:outerShdw>
                          </a:effectLst>
                          <a:latin typeface="Tahoma" panose="020B0604030504040204" pitchFamily="34" charset="0"/>
                          <a:cs typeface="Tahoma" panose="020B0604030504040204" pitchFamily="34" charset="0"/>
                        </a:rPr>
                        <a:t>З н а ч е н и е</a:t>
                      </a:r>
                    </a:p>
                  </a:txBody>
                  <a:tcPr marL="18000" marR="18000" marT="18000" marB="18000" anchor="ctr" anchorCtr="1" horzOverflow="overflow">
                    <a:lnL w="28575" cap="flat" cmpd="sng" algn="ctr">
                      <a:solidFill>
                        <a:srgbClr val="00CC66"/>
                      </a:solidFill>
                      <a:prstDash val="solid"/>
                      <a:round/>
                      <a:headEnd type="none" w="med" len="med"/>
                      <a:tailEnd type="none" w="med" len="med"/>
                    </a:lnL>
                    <a:lnR w="38100" cap="flat" cmpd="sng" algn="ctr">
                      <a:solidFill>
                        <a:srgbClr val="00CC66"/>
                      </a:solidFill>
                      <a:prstDash val="solid"/>
                      <a:round/>
                      <a:headEnd type="none" w="med" len="med"/>
                      <a:tailEnd type="none" w="med" len="med"/>
                    </a:lnR>
                    <a:lnT w="38100" cap="flat" cmpd="sng" algn="ctr">
                      <a:solidFill>
                        <a:srgbClr val="00CC66"/>
                      </a:solidFill>
                      <a:prstDash val="solid"/>
                      <a:round/>
                      <a:headEnd type="none" w="med" len="med"/>
                      <a:tailEnd type="none" w="med" len="med"/>
                    </a:lnT>
                    <a:lnB w="28575" cap="flat" cmpd="sng" algn="ctr">
                      <a:solidFill>
                        <a:srgbClr val="00CC66"/>
                      </a:solidFill>
                      <a:prstDash val="solid"/>
                      <a:round/>
                      <a:headEnd type="none" w="med" len="med"/>
                      <a:tailEnd type="none" w="med" len="med"/>
                    </a:lnB>
                    <a:lnTlToBr>
                      <a:noFill/>
                    </a:lnTlToBr>
                    <a:lnBlToTr>
                      <a:noFill/>
                    </a:lnBlToTr>
                    <a:solidFill>
                      <a:srgbClr val="E7E7AF"/>
                    </a:solidFill>
                  </a:tcPr>
                </a:tc>
                <a:extLst>
                  <a:ext uri="{0D108BD9-81ED-4DB2-BD59-A6C34878D82A}">
                    <a16:rowId xmlns:a16="http://schemas.microsoft.com/office/drawing/2014/main" val="1111410886"/>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1" u="none" strike="noStrike" cap="none" normalizeH="0" baseline="0" smtClean="0">
                          <a:ln>
                            <a:noFill/>
                          </a:ln>
                          <a:solidFill>
                            <a:srgbClr val="CC3399"/>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0</a:t>
                      </a:r>
                    </a:p>
                  </a:txBody>
                  <a:tcPr marL="18000" marR="18000" marT="18000" marB="18000" anchor="ctr" anchorCtr="1" horzOverflow="overflow">
                    <a:lnL w="38100" cap="flat" cmpd="sng" algn="ctr">
                      <a:solidFill>
                        <a:srgbClr val="00CC66"/>
                      </a:solidFill>
                      <a:prstDash val="solid"/>
                      <a:round/>
                      <a:headEnd type="none" w="med" len="med"/>
                      <a:tailEnd type="none" w="med" len="med"/>
                    </a:lnL>
                    <a:lnR w="28575" cap="flat" cmpd="sng" algn="ctr">
                      <a:solidFill>
                        <a:srgbClr val="00CC66"/>
                      </a:solidFill>
                      <a:prstDash val="solid"/>
                      <a:round/>
                      <a:headEnd type="none" w="med" len="med"/>
                      <a:tailEnd type="none" w="med" len="med"/>
                    </a:lnR>
                    <a:lnT w="28575" cap="flat" cmpd="sng" algn="ctr">
                      <a:solidFill>
                        <a:srgbClr val="00CC66"/>
                      </a:solidFill>
                      <a:prstDash val="solid"/>
                      <a:round/>
                      <a:headEnd type="none" w="med" len="med"/>
                      <a:tailEnd type="none" w="med" len="med"/>
                    </a:lnT>
                    <a:lnB w="28575" cap="flat" cmpd="sng" algn="ctr">
                      <a:solidFill>
                        <a:srgbClr val="00CC66"/>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Зарезервировано</a:t>
                      </a:r>
                    </a:p>
                  </a:txBody>
                  <a:tcPr marL="18000" marR="18000" marT="18000" marB="18000" anchor="ctr" anchorCtr="1" horzOverflow="overflow">
                    <a:lnL w="28575" cap="flat" cmpd="sng" algn="ctr">
                      <a:solidFill>
                        <a:srgbClr val="00CC66"/>
                      </a:solidFill>
                      <a:prstDash val="solid"/>
                      <a:round/>
                      <a:headEnd type="none" w="med" len="med"/>
                      <a:tailEnd type="none" w="med" len="med"/>
                    </a:lnL>
                    <a:lnR w="38100" cap="flat" cmpd="sng" algn="ctr">
                      <a:solidFill>
                        <a:srgbClr val="00CC66"/>
                      </a:solidFill>
                      <a:prstDash val="solid"/>
                      <a:round/>
                      <a:headEnd type="none" w="med" len="med"/>
                      <a:tailEnd type="none" w="med" len="med"/>
                    </a:lnR>
                    <a:lnT w="28575" cap="flat" cmpd="sng" algn="ctr">
                      <a:solidFill>
                        <a:srgbClr val="00CC66"/>
                      </a:solidFill>
                      <a:prstDash val="solid"/>
                      <a:round/>
                      <a:headEnd type="none" w="med" len="med"/>
                      <a:tailEnd type="none" w="med" len="med"/>
                    </a:lnT>
                    <a:lnB w="28575" cap="flat" cmpd="sng" algn="ctr">
                      <a:solidFill>
                        <a:srgbClr val="00CC66"/>
                      </a:solidFill>
                      <a:prstDash val="solid"/>
                      <a:round/>
                      <a:headEnd type="none" w="med" len="med"/>
                      <a:tailEnd type="none" w="med" len="med"/>
                    </a:lnB>
                    <a:lnTlToBr>
                      <a:noFill/>
                    </a:lnTlToBr>
                    <a:lnBlToTr>
                      <a:noFill/>
                    </a:lnBlToTr>
                    <a:solidFill>
                      <a:srgbClr val="E7E7AF"/>
                    </a:solidFill>
                  </a:tcPr>
                </a:tc>
                <a:extLst>
                  <a:ext uri="{0D108BD9-81ED-4DB2-BD59-A6C34878D82A}">
                    <a16:rowId xmlns:a16="http://schemas.microsoft.com/office/drawing/2014/main" val="1540643585"/>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2000" b="1" i="1" u="none" strike="noStrike" cap="none" normalizeH="0" baseline="0" smtClean="0">
                          <a:ln>
                            <a:noFill/>
                          </a:ln>
                          <a:solidFill>
                            <a:srgbClr val="CC3399"/>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1</a:t>
                      </a:r>
                    </a:p>
                  </a:txBody>
                  <a:tcPr marL="18000" marR="18000" marT="18000" marB="18000" anchor="ctr" anchorCtr="1" horzOverflow="overflow">
                    <a:lnL w="38100" cap="flat" cmpd="sng" algn="ctr">
                      <a:solidFill>
                        <a:srgbClr val="00CC66"/>
                      </a:solidFill>
                      <a:prstDash val="solid"/>
                      <a:round/>
                      <a:headEnd type="none" w="med" len="med"/>
                      <a:tailEnd type="none" w="med" len="med"/>
                    </a:lnL>
                    <a:lnR w="28575" cap="flat" cmpd="sng" algn="ctr">
                      <a:solidFill>
                        <a:srgbClr val="00CC66"/>
                      </a:solidFill>
                      <a:prstDash val="solid"/>
                      <a:round/>
                      <a:headEnd type="none" w="med" len="med"/>
                      <a:tailEnd type="none" w="med" len="med"/>
                    </a:lnR>
                    <a:lnT w="28575" cap="flat" cmpd="sng" algn="ctr">
                      <a:solidFill>
                        <a:srgbClr val="00CC66"/>
                      </a:solidFill>
                      <a:prstDash val="solid"/>
                      <a:round/>
                      <a:headEnd type="none" w="med" len="med"/>
                      <a:tailEnd type="none" w="med" len="med"/>
                    </a:lnT>
                    <a:lnB w="28575" cap="flat" cmpd="sng" algn="ctr">
                      <a:solidFill>
                        <a:srgbClr val="00CC66"/>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Симметричный активный режим</a:t>
                      </a:r>
                    </a:p>
                  </a:txBody>
                  <a:tcPr marL="18000" marR="18000" marT="18000" marB="18000" anchor="ctr" anchorCtr="1" horzOverflow="overflow">
                    <a:lnL w="28575" cap="flat" cmpd="sng" algn="ctr">
                      <a:solidFill>
                        <a:srgbClr val="00CC66"/>
                      </a:solidFill>
                      <a:prstDash val="solid"/>
                      <a:round/>
                      <a:headEnd type="none" w="med" len="med"/>
                      <a:tailEnd type="none" w="med" len="med"/>
                    </a:lnL>
                    <a:lnR w="38100" cap="flat" cmpd="sng" algn="ctr">
                      <a:solidFill>
                        <a:srgbClr val="00CC66"/>
                      </a:solidFill>
                      <a:prstDash val="solid"/>
                      <a:round/>
                      <a:headEnd type="none" w="med" len="med"/>
                      <a:tailEnd type="none" w="med" len="med"/>
                    </a:lnR>
                    <a:lnT w="28575" cap="flat" cmpd="sng" algn="ctr">
                      <a:solidFill>
                        <a:srgbClr val="00CC66"/>
                      </a:solidFill>
                      <a:prstDash val="solid"/>
                      <a:round/>
                      <a:headEnd type="none" w="med" len="med"/>
                      <a:tailEnd type="none" w="med" len="med"/>
                    </a:lnT>
                    <a:lnB w="28575" cap="flat" cmpd="sng" algn="ctr">
                      <a:solidFill>
                        <a:srgbClr val="00CC66"/>
                      </a:solidFill>
                      <a:prstDash val="solid"/>
                      <a:round/>
                      <a:headEnd type="none" w="med" len="med"/>
                      <a:tailEnd type="none" w="med" len="med"/>
                    </a:lnB>
                    <a:lnTlToBr>
                      <a:noFill/>
                    </a:lnTlToBr>
                    <a:lnBlToTr>
                      <a:noFill/>
                    </a:lnBlToTr>
                    <a:solidFill>
                      <a:srgbClr val="E7E7AF"/>
                    </a:solidFill>
                  </a:tcPr>
                </a:tc>
                <a:extLst>
                  <a:ext uri="{0D108BD9-81ED-4DB2-BD59-A6C34878D82A}">
                    <a16:rowId xmlns:a16="http://schemas.microsoft.com/office/drawing/2014/main" val="904237521"/>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1" u="none" strike="noStrike" cap="none" normalizeH="0" baseline="0" smtClean="0">
                          <a:ln>
                            <a:noFill/>
                          </a:ln>
                          <a:solidFill>
                            <a:srgbClr val="CC3399"/>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2</a:t>
                      </a:r>
                    </a:p>
                  </a:txBody>
                  <a:tcPr marL="18000" marR="18000" marT="18000" marB="18000" anchor="ctr" anchorCtr="1" horzOverflow="overflow">
                    <a:lnL w="38100" cap="flat" cmpd="sng" algn="ctr">
                      <a:solidFill>
                        <a:srgbClr val="00CC66"/>
                      </a:solidFill>
                      <a:prstDash val="solid"/>
                      <a:round/>
                      <a:headEnd type="none" w="med" len="med"/>
                      <a:tailEnd type="none" w="med" len="med"/>
                    </a:lnL>
                    <a:lnR w="28575" cap="flat" cmpd="sng" algn="ctr">
                      <a:solidFill>
                        <a:srgbClr val="00CC66"/>
                      </a:solidFill>
                      <a:prstDash val="solid"/>
                      <a:round/>
                      <a:headEnd type="none" w="med" len="med"/>
                      <a:tailEnd type="none" w="med" len="med"/>
                    </a:lnR>
                    <a:lnT w="28575" cap="flat" cmpd="sng" algn="ctr">
                      <a:solidFill>
                        <a:srgbClr val="00CC66"/>
                      </a:solidFill>
                      <a:prstDash val="solid"/>
                      <a:round/>
                      <a:headEnd type="none" w="med" len="med"/>
                      <a:tailEnd type="none" w="med" len="med"/>
                    </a:lnT>
                    <a:lnB w="28575" cap="flat" cmpd="sng" algn="ctr">
                      <a:solidFill>
                        <a:srgbClr val="00CC66"/>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Симметричный  пассивный режим</a:t>
                      </a:r>
                    </a:p>
                  </a:txBody>
                  <a:tcPr marL="18000" marR="18000" marT="18000" marB="18000" anchor="ctr" anchorCtr="1" horzOverflow="overflow">
                    <a:lnL w="28575" cap="flat" cmpd="sng" algn="ctr">
                      <a:solidFill>
                        <a:srgbClr val="00CC66"/>
                      </a:solidFill>
                      <a:prstDash val="solid"/>
                      <a:round/>
                      <a:headEnd type="none" w="med" len="med"/>
                      <a:tailEnd type="none" w="med" len="med"/>
                    </a:lnL>
                    <a:lnR w="38100" cap="flat" cmpd="sng" algn="ctr">
                      <a:solidFill>
                        <a:srgbClr val="00CC66"/>
                      </a:solidFill>
                      <a:prstDash val="solid"/>
                      <a:round/>
                      <a:headEnd type="none" w="med" len="med"/>
                      <a:tailEnd type="none" w="med" len="med"/>
                    </a:lnR>
                    <a:lnT w="28575" cap="flat" cmpd="sng" algn="ctr">
                      <a:solidFill>
                        <a:srgbClr val="00CC66"/>
                      </a:solidFill>
                      <a:prstDash val="solid"/>
                      <a:round/>
                      <a:headEnd type="none" w="med" len="med"/>
                      <a:tailEnd type="none" w="med" len="med"/>
                    </a:lnT>
                    <a:lnB w="28575" cap="flat" cmpd="sng" algn="ctr">
                      <a:solidFill>
                        <a:srgbClr val="00CC66"/>
                      </a:solidFill>
                      <a:prstDash val="solid"/>
                      <a:round/>
                      <a:headEnd type="none" w="med" len="med"/>
                      <a:tailEnd type="none" w="med" len="med"/>
                    </a:lnB>
                    <a:lnTlToBr>
                      <a:noFill/>
                    </a:lnTlToBr>
                    <a:lnBlToTr>
                      <a:noFill/>
                    </a:lnBlToTr>
                    <a:solidFill>
                      <a:srgbClr val="E7E7AF"/>
                    </a:solidFill>
                  </a:tcPr>
                </a:tc>
                <a:extLst>
                  <a:ext uri="{0D108BD9-81ED-4DB2-BD59-A6C34878D82A}">
                    <a16:rowId xmlns:a16="http://schemas.microsoft.com/office/drawing/2014/main" val="472949970"/>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1" u="none" strike="noStrike" cap="none" normalizeH="0" baseline="0" smtClean="0">
                          <a:ln>
                            <a:noFill/>
                          </a:ln>
                          <a:solidFill>
                            <a:srgbClr val="CC3399"/>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3</a:t>
                      </a:r>
                    </a:p>
                  </a:txBody>
                  <a:tcPr marL="18000" marR="18000" marT="18000" marB="18000" anchor="ctr" anchorCtr="1" horzOverflow="overflow">
                    <a:lnL w="38100" cap="flat" cmpd="sng" algn="ctr">
                      <a:solidFill>
                        <a:srgbClr val="00CC66"/>
                      </a:solidFill>
                      <a:prstDash val="solid"/>
                      <a:round/>
                      <a:headEnd type="none" w="med" len="med"/>
                      <a:tailEnd type="none" w="med" len="med"/>
                    </a:lnL>
                    <a:lnR w="28575" cap="flat" cmpd="sng" algn="ctr">
                      <a:solidFill>
                        <a:srgbClr val="00CC66"/>
                      </a:solidFill>
                      <a:prstDash val="solid"/>
                      <a:round/>
                      <a:headEnd type="none" w="med" len="med"/>
                      <a:tailEnd type="none" w="med" len="med"/>
                    </a:lnR>
                    <a:lnT w="28575" cap="flat" cmpd="sng" algn="ctr">
                      <a:solidFill>
                        <a:srgbClr val="00CC66"/>
                      </a:solidFill>
                      <a:prstDash val="solid"/>
                      <a:round/>
                      <a:headEnd type="none" w="med" len="med"/>
                      <a:tailEnd type="none" w="med" len="med"/>
                    </a:lnT>
                    <a:lnB w="28575" cap="flat" cmpd="sng" algn="ctr">
                      <a:solidFill>
                        <a:srgbClr val="00CC66"/>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К л и е н т</a:t>
                      </a:r>
                    </a:p>
                  </a:txBody>
                  <a:tcPr marL="18000" marR="18000" marT="18000" marB="18000" anchor="ctr" anchorCtr="1" horzOverflow="overflow">
                    <a:lnL w="28575" cap="flat" cmpd="sng" algn="ctr">
                      <a:solidFill>
                        <a:srgbClr val="00CC66"/>
                      </a:solidFill>
                      <a:prstDash val="solid"/>
                      <a:round/>
                      <a:headEnd type="none" w="med" len="med"/>
                      <a:tailEnd type="none" w="med" len="med"/>
                    </a:lnL>
                    <a:lnR w="38100" cap="flat" cmpd="sng" algn="ctr">
                      <a:solidFill>
                        <a:srgbClr val="00CC66"/>
                      </a:solidFill>
                      <a:prstDash val="solid"/>
                      <a:round/>
                      <a:headEnd type="none" w="med" len="med"/>
                      <a:tailEnd type="none" w="med" len="med"/>
                    </a:lnR>
                    <a:lnT w="28575" cap="flat" cmpd="sng" algn="ctr">
                      <a:solidFill>
                        <a:srgbClr val="00CC66"/>
                      </a:solidFill>
                      <a:prstDash val="solid"/>
                      <a:round/>
                      <a:headEnd type="none" w="med" len="med"/>
                      <a:tailEnd type="none" w="med" len="med"/>
                    </a:lnT>
                    <a:lnB w="28575" cap="flat" cmpd="sng" algn="ctr">
                      <a:solidFill>
                        <a:srgbClr val="00CC66"/>
                      </a:solidFill>
                      <a:prstDash val="solid"/>
                      <a:round/>
                      <a:headEnd type="none" w="med" len="med"/>
                      <a:tailEnd type="none" w="med" len="med"/>
                    </a:lnB>
                    <a:lnTlToBr>
                      <a:noFill/>
                    </a:lnTlToBr>
                    <a:lnBlToTr>
                      <a:noFill/>
                    </a:lnBlToTr>
                    <a:solidFill>
                      <a:srgbClr val="E7E7AF"/>
                    </a:solidFill>
                  </a:tcPr>
                </a:tc>
                <a:extLst>
                  <a:ext uri="{0D108BD9-81ED-4DB2-BD59-A6C34878D82A}">
                    <a16:rowId xmlns:a16="http://schemas.microsoft.com/office/drawing/2014/main" val="1227131353"/>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1" u="none" strike="noStrike" cap="none" normalizeH="0" baseline="0" smtClean="0">
                          <a:ln>
                            <a:noFill/>
                          </a:ln>
                          <a:solidFill>
                            <a:srgbClr val="CC3399"/>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4</a:t>
                      </a:r>
                    </a:p>
                  </a:txBody>
                  <a:tcPr marL="18000" marR="18000" marT="18000" marB="18000" anchor="ctr" anchorCtr="1" horzOverflow="overflow">
                    <a:lnL w="38100" cap="flat" cmpd="sng" algn="ctr">
                      <a:solidFill>
                        <a:srgbClr val="00CC66"/>
                      </a:solidFill>
                      <a:prstDash val="solid"/>
                      <a:round/>
                      <a:headEnd type="none" w="med" len="med"/>
                      <a:tailEnd type="none" w="med" len="med"/>
                    </a:lnL>
                    <a:lnR w="28575" cap="flat" cmpd="sng" algn="ctr">
                      <a:solidFill>
                        <a:srgbClr val="00CC66"/>
                      </a:solidFill>
                      <a:prstDash val="solid"/>
                      <a:round/>
                      <a:headEnd type="none" w="med" len="med"/>
                      <a:tailEnd type="none" w="med" len="med"/>
                    </a:lnR>
                    <a:lnT w="28575" cap="flat" cmpd="sng" algn="ctr">
                      <a:solidFill>
                        <a:srgbClr val="00CC66"/>
                      </a:solidFill>
                      <a:prstDash val="solid"/>
                      <a:round/>
                      <a:headEnd type="none" w="med" len="med"/>
                      <a:tailEnd type="none" w="med" len="med"/>
                    </a:lnT>
                    <a:lnB w="28575" cap="flat" cmpd="sng" algn="ctr">
                      <a:solidFill>
                        <a:srgbClr val="00CC66"/>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С е р в е р</a:t>
                      </a:r>
                    </a:p>
                  </a:txBody>
                  <a:tcPr marL="18000" marR="18000" marT="18000" marB="18000" anchor="ctr" anchorCtr="1" horzOverflow="overflow">
                    <a:lnL w="28575" cap="flat" cmpd="sng" algn="ctr">
                      <a:solidFill>
                        <a:srgbClr val="00CC66"/>
                      </a:solidFill>
                      <a:prstDash val="solid"/>
                      <a:round/>
                      <a:headEnd type="none" w="med" len="med"/>
                      <a:tailEnd type="none" w="med" len="med"/>
                    </a:lnL>
                    <a:lnR w="38100" cap="flat" cmpd="sng" algn="ctr">
                      <a:solidFill>
                        <a:srgbClr val="00CC66"/>
                      </a:solidFill>
                      <a:prstDash val="solid"/>
                      <a:round/>
                      <a:headEnd type="none" w="med" len="med"/>
                      <a:tailEnd type="none" w="med" len="med"/>
                    </a:lnR>
                    <a:lnT w="28575" cap="flat" cmpd="sng" algn="ctr">
                      <a:solidFill>
                        <a:srgbClr val="00CC66"/>
                      </a:solidFill>
                      <a:prstDash val="solid"/>
                      <a:round/>
                      <a:headEnd type="none" w="med" len="med"/>
                      <a:tailEnd type="none" w="med" len="med"/>
                    </a:lnT>
                    <a:lnB w="28575" cap="flat" cmpd="sng" algn="ctr">
                      <a:solidFill>
                        <a:srgbClr val="00CC66"/>
                      </a:solidFill>
                      <a:prstDash val="solid"/>
                      <a:round/>
                      <a:headEnd type="none" w="med" len="med"/>
                      <a:tailEnd type="none" w="med" len="med"/>
                    </a:lnB>
                    <a:lnTlToBr>
                      <a:noFill/>
                    </a:lnTlToBr>
                    <a:lnBlToTr>
                      <a:noFill/>
                    </a:lnBlToTr>
                    <a:solidFill>
                      <a:srgbClr val="E7E7AF"/>
                    </a:solidFill>
                  </a:tcPr>
                </a:tc>
                <a:extLst>
                  <a:ext uri="{0D108BD9-81ED-4DB2-BD59-A6C34878D82A}">
                    <a16:rowId xmlns:a16="http://schemas.microsoft.com/office/drawing/2014/main" val="2632520261"/>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1" u="none" strike="noStrike" cap="none" normalizeH="0" baseline="0" smtClean="0">
                          <a:ln>
                            <a:noFill/>
                          </a:ln>
                          <a:solidFill>
                            <a:srgbClr val="CC3399"/>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5</a:t>
                      </a:r>
                    </a:p>
                  </a:txBody>
                  <a:tcPr marL="18000" marR="18000" marT="18000" marB="18000" anchor="ctr" anchorCtr="1" horzOverflow="overflow">
                    <a:lnL w="38100" cap="flat" cmpd="sng" algn="ctr">
                      <a:solidFill>
                        <a:srgbClr val="00CC66"/>
                      </a:solidFill>
                      <a:prstDash val="solid"/>
                      <a:round/>
                      <a:headEnd type="none" w="med" len="med"/>
                      <a:tailEnd type="none" w="med" len="med"/>
                    </a:lnL>
                    <a:lnR w="28575" cap="flat" cmpd="sng" algn="ctr">
                      <a:solidFill>
                        <a:srgbClr val="00CC66"/>
                      </a:solidFill>
                      <a:prstDash val="solid"/>
                      <a:round/>
                      <a:headEnd type="none" w="med" len="med"/>
                      <a:tailEnd type="none" w="med" len="med"/>
                    </a:lnR>
                    <a:lnT w="28575" cap="flat" cmpd="sng" algn="ctr">
                      <a:solidFill>
                        <a:srgbClr val="00CC66"/>
                      </a:solidFill>
                      <a:prstDash val="solid"/>
                      <a:round/>
                      <a:headEnd type="none" w="med" len="med"/>
                      <a:tailEnd type="none" w="med" len="med"/>
                    </a:lnT>
                    <a:lnB w="28575" cap="flat" cmpd="sng" algn="ctr">
                      <a:solidFill>
                        <a:srgbClr val="00CC66"/>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Ш и р о к о в е щ а т е л ь н ы й   р е ж и м</a:t>
                      </a:r>
                    </a:p>
                  </a:txBody>
                  <a:tcPr marL="18000" marR="18000" marT="18000" marB="18000" anchor="ctr" anchorCtr="1" horzOverflow="overflow">
                    <a:lnL w="28575" cap="flat" cmpd="sng" algn="ctr">
                      <a:solidFill>
                        <a:srgbClr val="00CC66"/>
                      </a:solidFill>
                      <a:prstDash val="solid"/>
                      <a:round/>
                      <a:headEnd type="none" w="med" len="med"/>
                      <a:tailEnd type="none" w="med" len="med"/>
                    </a:lnL>
                    <a:lnR w="38100" cap="flat" cmpd="sng" algn="ctr">
                      <a:solidFill>
                        <a:srgbClr val="00CC66"/>
                      </a:solidFill>
                      <a:prstDash val="solid"/>
                      <a:round/>
                      <a:headEnd type="none" w="med" len="med"/>
                      <a:tailEnd type="none" w="med" len="med"/>
                    </a:lnR>
                    <a:lnT w="28575" cap="flat" cmpd="sng" algn="ctr">
                      <a:solidFill>
                        <a:srgbClr val="00CC66"/>
                      </a:solidFill>
                      <a:prstDash val="solid"/>
                      <a:round/>
                      <a:headEnd type="none" w="med" len="med"/>
                      <a:tailEnd type="none" w="med" len="med"/>
                    </a:lnT>
                    <a:lnB w="28575" cap="flat" cmpd="sng" algn="ctr">
                      <a:solidFill>
                        <a:srgbClr val="00CC66"/>
                      </a:solidFill>
                      <a:prstDash val="solid"/>
                      <a:round/>
                      <a:headEnd type="none" w="med" len="med"/>
                      <a:tailEnd type="none" w="med" len="med"/>
                    </a:lnB>
                    <a:lnTlToBr>
                      <a:noFill/>
                    </a:lnTlToBr>
                    <a:lnBlToTr>
                      <a:noFill/>
                    </a:lnBlToTr>
                    <a:solidFill>
                      <a:srgbClr val="E7E7AF"/>
                    </a:solidFill>
                  </a:tcPr>
                </a:tc>
                <a:extLst>
                  <a:ext uri="{0D108BD9-81ED-4DB2-BD59-A6C34878D82A}">
                    <a16:rowId xmlns:a16="http://schemas.microsoft.com/office/drawing/2014/main" val="2423899627"/>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1" u="none" strike="noStrike" cap="none" normalizeH="0" baseline="0" smtClean="0">
                          <a:ln>
                            <a:noFill/>
                          </a:ln>
                          <a:solidFill>
                            <a:srgbClr val="CC3399"/>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6</a:t>
                      </a:r>
                    </a:p>
                  </a:txBody>
                  <a:tcPr marL="18000" marR="18000" marT="18000" marB="18000" anchor="ctr" anchorCtr="1" horzOverflow="overflow">
                    <a:lnL w="38100" cap="flat" cmpd="sng" algn="ctr">
                      <a:solidFill>
                        <a:srgbClr val="00CC66"/>
                      </a:solidFill>
                      <a:prstDash val="solid"/>
                      <a:round/>
                      <a:headEnd type="none" w="med" len="med"/>
                      <a:tailEnd type="none" w="med" len="med"/>
                    </a:lnL>
                    <a:lnR w="28575" cap="flat" cmpd="sng" algn="ctr">
                      <a:solidFill>
                        <a:srgbClr val="00CC66"/>
                      </a:solidFill>
                      <a:prstDash val="solid"/>
                      <a:round/>
                      <a:headEnd type="none" w="med" len="med"/>
                      <a:tailEnd type="none" w="med" len="med"/>
                    </a:lnR>
                    <a:lnT w="28575" cap="flat" cmpd="sng" algn="ctr">
                      <a:solidFill>
                        <a:srgbClr val="00CC66"/>
                      </a:solidFill>
                      <a:prstDash val="solid"/>
                      <a:round/>
                      <a:headEnd type="none" w="med" len="med"/>
                      <a:tailEnd type="none" w="med" len="med"/>
                    </a:lnT>
                    <a:lnB w="28575" cap="flat" cmpd="sng" algn="ctr">
                      <a:solidFill>
                        <a:srgbClr val="00CC66"/>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Зарезервировано для управляющих </a:t>
                      </a:r>
                      <a:r>
                        <a:rPr kumimoji="0" lang="en-US" altLang="ru-RU" sz="20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NTP</a:t>
                      </a:r>
                      <a:r>
                        <a:rPr kumimoji="0" lang="ru-RU" altLang="ru-RU" sz="20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a:t>
                      </a:r>
                      <a:r>
                        <a:rPr kumimoji="0" lang="ru-RU" altLang="ru-RU" sz="20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сообщений</a:t>
                      </a:r>
                    </a:p>
                  </a:txBody>
                  <a:tcPr marL="18000" marR="18000" marT="18000" marB="18000" anchor="ctr" anchorCtr="1" horzOverflow="overflow">
                    <a:lnL w="28575" cap="flat" cmpd="sng" algn="ctr">
                      <a:solidFill>
                        <a:srgbClr val="00CC66"/>
                      </a:solidFill>
                      <a:prstDash val="solid"/>
                      <a:round/>
                      <a:headEnd type="none" w="med" len="med"/>
                      <a:tailEnd type="none" w="med" len="med"/>
                    </a:lnL>
                    <a:lnR w="38100" cap="flat" cmpd="sng" algn="ctr">
                      <a:solidFill>
                        <a:srgbClr val="00CC66"/>
                      </a:solidFill>
                      <a:prstDash val="solid"/>
                      <a:round/>
                      <a:headEnd type="none" w="med" len="med"/>
                      <a:tailEnd type="none" w="med" len="med"/>
                    </a:lnR>
                    <a:lnT w="28575" cap="flat" cmpd="sng" algn="ctr">
                      <a:solidFill>
                        <a:srgbClr val="00CC66"/>
                      </a:solidFill>
                      <a:prstDash val="solid"/>
                      <a:round/>
                      <a:headEnd type="none" w="med" len="med"/>
                      <a:tailEnd type="none" w="med" len="med"/>
                    </a:lnT>
                    <a:lnB w="28575" cap="flat" cmpd="sng" algn="ctr">
                      <a:solidFill>
                        <a:srgbClr val="00CC66"/>
                      </a:solidFill>
                      <a:prstDash val="solid"/>
                      <a:round/>
                      <a:headEnd type="none" w="med" len="med"/>
                      <a:tailEnd type="none" w="med" len="med"/>
                    </a:lnB>
                    <a:lnTlToBr>
                      <a:noFill/>
                    </a:lnTlToBr>
                    <a:lnBlToTr>
                      <a:noFill/>
                    </a:lnBlToTr>
                    <a:solidFill>
                      <a:srgbClr val="E7E7AF"/>
                    </a:solidFill>
                  </a:tcPr>
                </a:tc>
                <a:extLst>
                  <a:ext uri="{0D108BD9-81ED-4DB2-BD59-A6C34878D82A}">
                    <a16:rowId xmlns:a16="http://schemas.microsoft.com/office/drawing/2014/main" val="723746139"/>
                  </a:ext>
                </a:extLst>
              </a:tr>
              <a:tr h="274638">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1" u="none" strike="noStrike" cap="none" normalizeH="0" baseline="0" smtClean="0">
                          <a:ln>
                            <a:noFill/>
                          </a:ln>
                          <a:solidFill>
                            <a:srgbClr val="CC3399"/>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7</a:t>
                      </a:r>
                    </a:p>
                  </a:txBody>
                  <a:tcPr marL="18000" marR="18000" marT="18000" marB="18000" anchor="ctr" anchorCtr="1" horzOverflow="overflow">
                    <a:lnL w="38100" cap="flat" cmpd="sng" algn="ctr">
                      <a:solidFill>
                        <a:srgbClr val="00CC66"/>
                      </a:solidFill>
                      <a:prstDash val="solid"/>
                      <a:round/>
                      <a:headEnd type="none" w="med" len="med"/>
                      <a:tailEnd type="none" w="med" len="med"/>
                    </a:lnL>
                    <a:lnR w="28575" cap="flat" cmpd="sng" algn="ctr">
                      <a:solidFill>
                        <a:srgbClr val="00CC66"/>
                      </a:solidFill>
                      <a:prstDash val="solid"/>
                      <a:round/>
                      <a:headEnd type="none" w="med" len="med"/>
                      <a:tailEnd type="none" w="med" len="med"/>
                    </a:lnR>
                    <a:lnT w="28575" cap="flat" cmpd="sng" algn="ctr">
                      <a:solidFill>
                        <a:srgbClr val="00CC66"/>
                      </a:solidFill>
                      <a:prstDash val="solid"/>
                      <a:round/>
                      <a:headEnd type="none" w="med" len="med"/>
                      <a:tailEnd type="none" w="med" len="med"/>
                    </a:lnT>
                    <a:lnB w="38100" cap="flat" cmpd="sng" algn="ctr">
                      <a:solidFill>
                        <a:srgbClr val="00CC66"/>
                      </a:solidFill>
                      <a:prstDash val="solid"/>
                      <a:round/>
                      <a:headEnd type="none" w="med" len="med"/>
                      <a:tailEnd type="none" w="med" len="med"/>
                    </a:lnB>
                    <a:lnTlToBr>
                      <a:noFill/>
                    </a:lnTlToBr>
                    <a:lnBlToTr>
                      <a:noFill/>
                    </a:lnBlToTr>
                    <a:solidFill>
                      <a:srgbClr val="FFFF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Зарезервировано для частного использования;</a:t>
                      </a:r>
                    </a:p>
                  </a:txBody>
                  <a:tcPr marL="18000" marR="18000" marT="18000" marB="18000" anchor="ctr" anchorCtr="1" horzOverflow="overflow">
                    <a:lnL w="28575" cap="flat" cmpd="sng" algn="ctr">
                      <a:solidFill>
                        <a:srgbClr val="00CC66"/>
                      </a:solidFill>
                      <a:prstDash val="solid"/>
                      <a:round/>
                      <a:headEnd type="none" w="med" len="med"/>
                      <a:tailEnd type="none" w="med" len="med"/>
                    </a:lnL>
                    <a:lnR w="38100" cap="flat" cmpd="sng" algn="ctr">
                      <a:solidFill>
                        <a:srgbClr val="00CC66"/>
                      </a:solidFill>
                      <a:prstDash val="solid"/>
                      <a:round/>
                      <a:headEnd type="none" w="med" len="med"/>
                      <a:tailEnd type="none" w="med" len="med"/>
                    </a:lnR>
                    <a:lnT w="28575" cap="flat" cmpd="sng" algn="ctr">
                      <a:solidFill>
                        <a:srgbClr val="00CC66"/>
                      </a:solidFill>
                      <a:prstDash val="solid"/>
                      <a:round/>
                      <a:headEnd type="none" w="med" len="med"/>
                      <a:tailEnd type="none" w="med" len="med"/>
                    </a:lnT>
                    <a:lnB w="38100" cap="flat" cmpd="sng" algn="ctr">
                      <a:solidFill>
                        <a:srgbClr val="00CC66"/>
                      </a:solidFill>
                      <a:prstDash val="solid"/>
                      <a:round/>
                      <a:headEnd type="none" w="med" len="med"/>
                      <a:tailEnd type="none" w="med" len="med"/>
                    </a:lnB>
                    <a:lnTlToBr>
                      <a:noFill/>
                    </a:lnTlToBr>
                    <a:lnBlToTr>
                      <a:noFill/>
                    </a:lnBlToTr>
                    <a:solidFill>
                      <a:srgbClr val="E7E7AF"/>
                    </a:solidFill>
                  </a:tcPr>
                </a:tc>
                <a:extLst>
                  <a:ext uri="{0D108BD9-81ED-4DB2-BD59-A6C34878D82A}">
                    <a16:rowId xmlns:a16="http://schemas.microsoft.com/office/drawing/2014/main" val="2299430774"/>
                  </a:ext>
                </a:extLst>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61923" name="Text Box 3"/>
          <p:cNvSpPr txBox="1">
            <a:spLocks noChangeArrowheads="1"/>
          </p:cNvSpPr>
          <p:nvPr/>
        </p:nvSpPr>
        <p:spPr bwMode="auto">
          <a:xfrm>
            <a:off x="241300" y="671513"/>
            <a:ext cx="8605838" cy="1552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966788" indent="-342900" algn="l">
              <a:spcBef>
                <a:spcPct val="0"/>
              </a:spcBef>
              <a:defRPr>
                <a:solidFill>
                  <a:schemeClr val="tx1"/>
                </a:solidFill>
                <a:latin typeface="Arial" panose="020B0604020202020204" pitchFamily="34" charset="0"/>
                <a:cs typeface="Arial" panose="020B0604020202020204" pitchFamily="34" charset="0"/>
              </a:defRPr>
            </a:lvl2pPr>
            <a:lvl3pPr marL="1257300" indent="-342900" algn="l">
              <a:spcBef>
                <a:spcPct val="0"/>
              </a:spcBef>
              <a:defRPr>
                <a:solidFill>
                  <a:schemeClr val="tx1"/>
                </a:solidFill>
                <a:latin typeface="Arial" panose="020B0604020202020204" pitchFamily="34" charset="0"/>
                <a:cs typeface="Arial" panose="020B0604020202020204" pitchFamily="34" charset="0"/>
              </a:defRPr>
            </a:lvl3pPr>
            <a:lvl4pPr marL="1714500" indent="-342900" algn="l">
              <a:spcBef>
                <a:spcPct val="0"/>
              </a:spcBef>
              <a:defRPr>
                <a:solidFill>
                  <a:schemeClr val="tx1"/>
                </a:solidFill>
                <a:latin typeface="Arial" panose="020B0604020202020204" pitchFamily="34" charset="0"/>
                <a:cs typeface="Arial" panose="020B0604020202020204" pitchFamily="34" charset="0"/>
              </a:defRPr>
            </a:lvl4pPr>
            <a:lvl5pPr marL="2171700" indent="-342900" algn="l">
              <a:spcBef>
                <a:spcPct val="0"/>
              </a:spcBef>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AutoNum type="arabicPeriod" startAt="4"/>
            </a:pPr>
            <a:r>
              <a:rPr lang="ru-RU" altLang="ru-RU" sz="2400" i="1">
                <a:solidFill>
                  <a:srgbClr val="800080"/>
                </a:solidFill>
              </a:rPr>
              <a:t>“</a:t>
            </a:r>
            <a:r>
              <a:rPr lang="en-US" altLang="ru-RU" sz="2400" i="1">
                <a:solidFill>
                  <a:srgbClr val="800080"/>
                </a:solidFill>
              </a:rPr>
              <a:t>Stratum</a:t>
            </a:r>
            <a:r>
              <a:rPr lang="ru-RU" altLang="ru-RU" sz="2400" i="1">
                <a:solidFill>
                  <a:srgbClr val="800080"/>
                </a:solidFill>
              </a:rPr>
              <a:t>”</a:t>
            </a:r>
            <a:r>
              <a:rPr lang="ru-RU" altLang="ru-RU" sz="2400">
                <a:solidFill>
                  <a:srgbClr val="800080"/>
                </a:solidFill>
              </a:rPr>
              <a:t>: номер “слоя” — 8-битовый целочисленный код, определяющий уровень иерархии, на котором расположен сервер времени. Имеет следующую кодировку:</a:t>
            </a:r>
          </a:p>
        </p:txBody>
      </p:sp>
      <p:graphicFrame>
        <p:nvGraphicFramePr>
          <p:cNvPr id="1362046" name="Group 126"/>
          <p:cNvGraphicFramePr>
            <a:graphicFrameLocks noGrp="1"/>
          </p:cNvGraphicFramePr>
          <p:nvPr/>
        </p:nvGraphicFramePr>
        <p:xfrm>
          <a:off x="595313" y="2230438"/>
          <a:ext cx="7924800" cy="2098675"/>
        </p:xfrm>
        <a:graphic>
          <a:graphicData uri="http://schemas.openxmlformats.org/drawingml/2006/table">
            <a:tbl>
              <a:tblPr/>
              <a:tblGrid>
                <a:gridCol w="1135062">
                  <a:extLst>
                    <a:ext uri="{9D8B030D-6E8A-4147-A177-3AD203B41FA5}">
                      <a16:colId xmlns:a16="http://schemas.microsoft.com/office/drawing/2014/main" val="3201915225"/>
                    </a:ext>
                  </a:extLst>
                </a:gridCol>
                <a:gridCol w="6789738">
                  <a:extLst>
                    <a:ext uri="{9D8B030D-6E8A-4147-A177-3AD203B41FA5}">
                      <a16:colId xmlns:a16="http://schemas.microsoft.com/office/drawing/2014/main" val="1031262438"/>
                    </a:ext>
                  </a:extLst>
                </a:gridCol>
              </a:tblGrid>
              <a:tr h="274638">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Код</a:t>
                      </a:r>
                    </a:p>
                  </a:txBody>
                  <a:tcPr marL="18000" marR="18000" marT="18000" marB="18000" anchor="ctr" anchorCtr="1" horzOverflow="overflow">
                    <a:lnL w="38100"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38100"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E7E7A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cs typeface="Tahoma" panose="020B0604030504040204" pitchFamily="34" charset="0"/>
                        </a:rPr>
                        <a:t>З н а ч е н и е</a:t>
                      </a:r>
                    </a:p>
                  </a:txBody>
                  <a:tcPr marL="18000" marR="18000" marT="18000" marB="18000" anchor="ctr" anchorCtr="1" horzOverflow="overflow">
                    <a:lnL w="28575" cap="flat" cmpd="sng" algn="ctr">
                      <a:solidFill>
                        <a:srgbClr val="CC0066"/>
                      </a:solidFill>
                      <a:prstDash val="solid"/>
                      <a:round/>
                      <a:headEnd type="none" w="med" len="med"/>
                      <a:tailEnd type="none" w="med" len="med"/>
                    </a:lnL>
                    <a:lnR w="38100" cap="flat" cmpd="sng" algn="ctr">
                      <a:solidFill>
                        <a:srgbClr val="CC0066"/>
                      </a:solidFill>
                      <a:prstDash val="solid"/>
                      <a:round/>
                      <a:headEnd type="none" w="med" len="med"/>
                      <a:tailEnd type="none" w="med" len="med"/>
                    </a:lnR>
                    <a:lnT w="38100"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FD9D9"/>
                    </a:solidFill>
                  </a:tcPr>
                </a:tc>
                <a:extLst>
                  <a:ext uri="{0D108BD9-81ED-4DB2-BD59-A6C34878D82A}">
                    <a16:rowId xmlns:a16="http://schemas.microsoft.com/office/drawing/2014/main" val="3287694987"/>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8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0</a:t>
                      </a:r>
                    </a:p>
                  </a:txBody>
                  <a:tcPr marL="18000" marR="18000" marT="18000" marB="18000" anchor="ctr" anchorCtr="1" horzOverflow="overflow">
                    <a:lnL w="38100"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E7E7A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Не определено или недопустим</a:t>
                      </a:r>
                    </a:p>
                  </a:txBody>
                  <a:tcPr marL="18000" marR="18000" marT="18000" marB="18000" anchor="ctr" anchorCtr="1" horzOverflow="overflow">
                    <a:lnL w="28575" cap="flat" cmpd="sng" algn="ctr">
                      <a:solidFill>
                        <a:srgbClr val="CC0066"/>
                      </a:solidFill>
                      <a:prstDash val="solid"/>
                      <a:round/>
                      <a:headEnd type="none" w="med" len="med"/>
                      <a:tailEnd type="none" w="med" len="med"/>
                    </a:lnL>
                    <a:lnR w="38100"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FD9D9"/>
                    </a:solidFill>
                  </a:tcPr>
                </a:tc>
                <a:extLst>
                  <a:ext uri="{0D108BD9-81ED-4DB2-BD59-A6C34878D82A}">
                    <a16:rowId xmlns:a16="http://schemas.microsoft.com/office/drawing/2014/main" val="1153777363"/>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ru-RU" sz="18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1</a:t>
                      </a:r>
                    </a:p>
                  </a:txBody>
                  <a:tcPr marL="18000" marR="18000" marT="18000" marB="18000" anchor="ctr" anchorCtr="1" horzOverflow="overflow">
                    <a:lnL w="38100"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E7E7A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Первичный сервер </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например, через </a:t>
                      </a: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GPS</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приёмник</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a:t>
                      </a:r>
                      <a:endPar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28575" cap="flat" cmpd="sng" algn="ctr">
                      <a:solidFill>
                        <a:srgbClr val="CC0066"/>
                      </a:solidFill>
                      <a:prstDash val="solid"/>
                      <a:round/>
                      <a:headEnd type="none" w="med" len="med"/>
                      <a:tailEnd type="none" w="med" len="med"/>
                    </a:lnL>
                    <a:lnR w="38100"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FD9D9"/>
                    </a:solidFill>
                  </a:tcPr>
                </a:tc>
                <a:extLst>
                  <a:ext uri="{0D108BD9-81ED-4DB2-BD59-A6C34878D82A}">
                    <a16:rowId xmlns:a16="http://schemas.microsoft.com/office/drawing/2014/main" val="2987938465"/>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2…15</a:t>
                      </a:r>
                    </a:p>
                  </a:txBody>
                  <a:tcPr marL="18000" marR="18000" marT="18000" marB="18000" anchor="ctr" anchorCtr="1" horzOverflow="overflow">
                    <a:lnL w="38100"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E7E7A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Вторичный сервер (через </a:t>
                      </a:r>
                      <a:r>
                        <a:rPr kumimoji="0" lang="en-US"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NTP</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a:t>
                      </a: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протокол)</a:t>
                      </a:r>
                      <a:endPar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endParaRPr>
                    </a:p>
                  </a:txBody>
                  <a:tcPr marL="18000" marR="18000" marT="18000" marB="18000" anchor="ctr" anchorCtr="1" horzOverflow="overflow">
                    <a:lnL w="28575" cap="flat" cmpd="sng" algn="ctr">
                      <a:solidFill>
                        <a:srgbClr val="CC0066"/>
                      </a:solidFill>
                      <a:prstDash val="solid"/>
                      <a:round/>
                      <a:headEnd type="none" w="med" len="med"/>
                      <a:tailEnd type="none" w="med" len="med"/>
                    </a:lnL>
                    <a:lnR w="38100"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FD9D9"/>
                    </a:solidFill>
                  </a:tcPr>
                </a:tc>
                <a:extLst>
                  <a:ext uri="{0D108BD9-81ED-4DB2-BD59-A6C34878D82A}">
                    <a16:rowId xmlns:a16="http://schemas.microsoft.com/office/drawing/2014/main" val="2376055178"/>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16</a:t>
                      </a:r>
                    </a:p>
                  </a:txBody>
                  <a:tcPr marL="18000" marR="18000" marT="18000" marB="18000" anchor="ctr" anchorCtr="1" horzOverflow="overflow">
                    <a:lnL w="38100"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E7E7A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Не синхронизировано</a:t>
                      </a:r>
                    </a:p>
                  </a:txBody>
                  <a:tcPr marL="18000" marR="18000" marT="18000" marB="18000" anchor="ctr" anchorCtr="1" horzOverflow="overflow">
                    <a:lnL w="28575" cap="flat" cmpd="sng" algn="ctr">
                      <a:solidFill>
                        <a:srgbClr val="CC0066"/>
                      </a:solidFill>
                      <a:prstDash val="solid"/>
                      <a:round/>
                      <a:headEnd type="none" w="med" len="med"/>
                      <a:tailEnd type="none" w="med" len="med"/>
                    </a:lnL>
                    <a:lnR w="38100"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28575" cap="flat" cmpd="sng" algn="ctr">
                      <a:solidFill>
                        <a:srgbClr val="CC0066"/>
                      </a:solidFill>
                      <a:prstDash val="solid"/>
                      <a:round/>
                      <a:headEnd type="none" w="med" len="med"/>
                      <a:tailEnd type="none" w="med" len="med"/>
                    </a:lnB>
                    <a:lnTlToBr>
                      <a:noFill/>
                    </a:lnTlToBr>
                    <a:lnBlToTr>
                      <a:noFill/>
                    </a:lnBlToTr>
                    <a:solidFill>
                      <a:srgbClr val="FFD9D9"/>
                    </a:solidFill>
                  </a:tcPr>
                </a:tc>
                <a:extLst>
                  <a:ext uri="{0D108BD9-81ED-4DB2-BD59-A6C34878D82A}">
                    <a16:rowId xmlns:a16="http://schemas.microsoft.com/office/drawing/2014/main" val="2566870361"/>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17</a:t>
                      </a:r>
                      <a:r>
                        <a:rPr kumimoji="0" lang="en-US" altLang="ru-RU" sz="18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a:t>
                      </a:r>
                      <a:r>
                        <a:rPr kumimoji="0" lang="ru-RU" altLang="ru-RU" sz="1800" b="1" i="1"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255</a:t>
                      </a:r>
                    </a:p>
                  </a:txBody>
                  <a:tcPr marL="18000" marR="18000" marT="18000" marB="18000" anchor="ctr" anchorCtr="1" horzOverflow="overflow">
                    <a:lnL w="38100" cap="flat" cmpd="sng" algn="ctr">
                      <a:solidFill>
                        <a:srgbClr val="CC0066"/>
                      </a:solidFill>
                      <a:prstDash val="solid"/>
                      <a:round/>
                      <a:headEnd type="none" w="med" len="med"/>
                      <a:tailEnd type="none" w="med" len="med"/>
                    </a:lnL>
                    <a:lnR w="28575"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38100" cap="flat" cmpd="sng" algn="ctr">
                      <a:solidFill>
                        <a:srgbClr val="CC0066"/>
                      </a:solidFill>
                      <a:prstDash val="solid"/>
                      <a:round/>
                      <a:headEnd type="none" w="med" len="med"/>
                      <a:tailEnd type="none" w="med" len="med"/>
                    </a:lnB>
                    <a:lnTlToBr>
                      <a:noFill/>
                    </a:lnTlToBr>
                    <a:lnBlToTr>
                      <a:noFill/>
                    </a:lnBlToTr>
                    <a:solidFill>
                      <a:srgbClr val="E7E7A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Зарезервировано.</a:t>
                      </a:r>
                    </a:p>
                  </a:txBody>
                  <a:tcPr marL="18000" marR="18000" marT="18000" marB="18000" anchor="ctr" anchorCtr="1" horzOverflow="overflow">
                    <a:lnL w="28575" cap="flat" cmpd="sng" algn="ctr">
                      <a:solidFill>
                        <a:srgbClr val="CC0066"/>
                      </a:solidFill>
                      <a:prstDash val="solid"/>
                      <a:round/>
                      <a:headEnd type="none" w="med" len="med"/>
                      <a:tailEnd type="none" w="med" len="med"/>
                    </a:lnL>
                    <a:lnR w="38100" cap="flat" cmpd="sng" algn="ctr">
                      <a:solidFill>
                        <a:srgbClr val="CC0066"/>
                      </a:solidFill>
                      <a:prstDash val="solid"/>
                      <a:round/>
                      <a:headEnd type="none" w="med" len="med"/>
                      <a:tailEnd type="none" w="med" len="med"/>
                    </a:lnR>
                    <a:lnT w="28575" cap="flat" cmpd="sng" algn="ctr">
                      <a:solidFill>
                        <a:srgbClr val="CC0066"/>
                      </a:solidFill>
                      <a:prstDash val="solid"/>
                      <a:round/>
                      <a:headEnd type="none" w="med" len="med"/>
                      <a:tailEnd type="none" w="med" len="med"/>
                    </a:lnT>
                    <a:lnB w="38100" cap="flat" cmpd="sng" algn="ctr">
                      <a:solidFill>
                        <a:srgbClr val="CC0066"/>
                      </a:solidFill>
                      <a:prstDash val="solid"/>
                      <a:round/>
                      <a:headEnd type="none" w="med" len="med"/>
                      <a:tailEnd type="none" w="med" len="med"/>
                    </a:lnB>
                    <a:lnTlToBr>
                      <a:noFill/>
                    </a:lnTlToBr>
                    <a:lnBlToTr>
                      <a:noFill/>
                    </a:lnBlToTr>
                    <a:solidFill>
                      <a:srgbClr val="FFD9D9"/>
                    </a:solidFill>
                  </a:tcPr>
                </a:tc>
                <a:extLst>
                  <a:ext uri="{0D108BD9-81ED-4DB2-BD59-A6C34878D82A}">
                    <a16:rowId xmlns:a16="http://schemas.microsoft.com/office/drawing/2014/main" val="2291299108"/>
                  </a:ext>
                </a:extLst>
              </a:tr>
            </a:tbl>
          </a:graphicData>
        </a:graphic>
      </p:graphicFrame>
      <p:sp>
        <p:nvSpPr>
          <p:cNvPr id="1362047" name="Text Box 127"/>
          <p:cNvSpPr txBox="1">
            <a:spLocks noChangeArrowheads="1"/>
          </p:cNvSpPr>
          <p:nvPr/>
        </p:nvSpPr>
        <p:spPr bwMode="auto">
          <a:xfrm>
            <a:off x="723900" y="4460875"/>
            <a:ext cx="8164513" cy="2282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l"/>
            <a:r>
              <a:rPr lang="ru-RU" altLang="ru-RU" sz="2400">
                <a:solidFill>
                  <a:srgbClr val="800080"/>
                </a:solidFill>
              </a:rPr>
              <a:t>Обычно, нулевое значение номера “слоя” в принятых </a:t>
            </a:r>
            <a:r>
              <a:rPr lang="en-US" altLang="ru-RU" sz="2400">
                <a:solidFill>
                  <a:srgbClr val="800080"/>
                </a:solidFill>
              </a:rPr>
              <a:t>NTP</a:t>
            </a:r>
            <a:r>
              <a:rPr lang="ru-RU" altLang="ru-RU" sz="2400">
                <a:solidFill>
                  <a:srgbClr val="800080"/>
                </a:solidFill>
              </a:rPr>
              <a:t>-сообщениях отображается в значение “</a:t>
            </a:r>
            <a:r>
              <a:rPr lang="en-US" altLang="ru-RU" sz="2400">
                <a:solidFill>
                  <a:srgbClr val="800080"/>
                </a:solidFill>
              </a:rPr>
              <a:t>MAXSTRAT</a:t>
            </a:r>
            <a:r>
              <a:rPr lang="ru-RU" altLang="ru-RU" sz="2400">
                <a:solidFill>
                  <a:srgbClr val="800080"/>
                </a:solidFill>
              </a:rPr>
              <a:t> (16)” переменной удалённого сервера “</a:t>
            </a:r>
            <a:r>
              <a:rPr lang="en-US" altLang="ru-RU" sz="2400">
                <a:solidFill>
                  <a:srgbClr val="800080"/>
                </a:solidFill>
              </a:rPr>
              <a:t>p</a:t>
            </a:r>
            <a:r>
              <a:rPr lang="ru-RU" altLang="ru-RU" sz="2400">
                <a:solidFill>
                  <a:srgbClr val="800080"/>
                </a:solidFill>
              </a:rPr>
              <a:t>.</a:t>
            </a:r>
            <a:r>
              <a:rPr lang="en-US" altLang="ru-RU" sz="2400">
                <a:solidFill>
                  <a:srgbClr val="800080"/>
                </a:solidFill>
              </a:rPr>
              <a:t>stratum</a:t>
            </a:r>
            <a:r>
              <a:rPr lang="ru-RU" altLang="ru-RU" sz="2400">
                <a:solidFill>
                  <a:srgbClr val="800080"/>
                </a:solidFill>
              </a:rPr>
              <a:t>”, а передаваемых </a:t>
            </a:r>
            <a:r>
              <a:rPr lang="en-US" altLang="ru-RU" sz="2400">
                <a:solidFill>
                  <a:srgbClr val="800080"/>
                </a:solidFill>
              </a:rPr>
              <a:t>NTP</a:t>
            </a:r>
            <a:r>
              <a:rPr lang="ru-RU" altLang="ru-RU" sz="2400">
                <a:solidFill>
                  <a:srgbClr val="800080"/>
                </a:solidFill>
              </a:rPr>
              <a:t>-сообщениях отображается в переменную “</a:t>
            </a:r>
            <a:r>
              <a:rPr lang="en-US" altLang="ru-RU" sz="2400">
                <a:solidFill>
                  <a:srgbClr val="800080"/>
                </a:solidFill>
              </a:rPr>
              <a:t>p</a:t>
            </a:r>
            <a:r>
              <a:rPr lang="ru-RU" altLang="ru-RU" sz="2400">
                <a:solidFill>
                  <a:srgbClr val="800080"/>
                </a:solidFill>
              </a:rPr>
              <a:t>.</a:t>
            </a:r>
            <a:r>
              <a:rPr lang="en-US" altLang="ru-RU" sz="2400">
                <a:solidFill>
                  <a:srgbClr val="800080"/>
                </a:solidFill>
              </a:rPr>
              <a:t>stratum</a:t>
            </a:r>
            <a:r>
              <a:rPr lang="ru-RU" altLang="ru-RU" sz="2400">
                <a:solidFill>
                  <a:srgbClr val="800080"/>
                </a:solidFill>
              </a:rPr>
              <a:t>” со значением “</a:t>
            </a:r>
            <a:r>
              <a:rPr lang="en-US" altLang="ru-RU" sz="2400">
                <a:solidFill>
                  <a:srgbClr val="800080"/>
                </a:solidFill>
              </a:rPr>
              <a:t>MAXSTRAT</a:t>
            </a:r>
            <a:r>
              <a:rPr lang="ru-RU" altLang="ru-RU" sz="2400">
                <a:solidFill>
                  <a:srgbClr val="800080"/>
                </a:solidFill>
              </a:rPr>
              <a:t> (16)” или большим, чем ноль.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63971" name="Text Box 3"/>
          <p:cNvSpPr txBox="1">
            <a:spLocks noChangeArrowheads="1"/>
          </p:cNvSpPr>
          <p:nvPr/>
        </p:nvSpPr>
        <p:spPr bwMode="auto">
          <a:xfrm>
            <a:off x="711200" y="1209675"/>
            <a:ext cx="8108950" cy="2076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l"/>
            <a:r>
              <a:rPr lang="ru-RU" altLang="ru-RU" sz="2600">
                <a:solidFill>
                  <a:srgbClr val="800080"/>
                </a:solidFill>
              </a:rPr>
              <a:t>Это правило позволяет эталонным часам, которые, как правило, расположены на нулевом уровне иерархии, достаточно просто использовать те же алгоритмы, которые используются при работе с внешними источниками;</a:t>
            </a:r>
          </a:p>
        </p:txBody>
      </p:sp>
      <p:sp>
        <p:nvSpPr>
          <p:cNvPr id="1363972" name="Text Box 4"/>
          <p:cNvSpPr txBox="1">
            <a:spLocks noChangeArrowheads="1"/>
          </p:cNvSpPr>
          <p:nvPr/>
        </p:nvSpPr>
        <p:spPr bwMode="auto">
          <a:xfrm>
            <a:off x="228600" y="3429000"/>
            <a:ext cx="8632825" cy="2870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966788" indent="-342900" algn="l">
              <a:spcBef>
                <a:spcPct val="0"/>
              </a:spcBef>
              <a:defRPr>
                <a:solidFill>
                  <a:schemeClr val="tx1"/>
                </a:solidFill>
                <a:latin typeface="Arial" panose="020B0604020202020204" pitchFamily="34" charset="0"/>
                <a:cs typeface="Arial" panose="020B0604020202020204" pitchFamily="34" charset="0"/>
              </a:defRPr>
            </a:lvl2pPr>
            <a:lvl3pPr marL="1257300" indent="-342900" algn="l">
              <a:spcBef>
                <a:spcPct val="0"/>
              </a:spcBef>
              <a:defRPr>
                <a:solidFill>
                  <a:schemeClr val="tx1"/>
                </a:solidFill>
                <a:latin typeface="Arial" panose="020B0604020202020204" pitchFamily="34" charset="0"/>
                <a:cs typeface="Arial" panose="020B0604020202020204" pitchFamily="34" charset="0"/>
              </a:defRPr>
            </a:lvl3pPr>
            <a:lvl4pPr marL="1714500" indent="-342900" algn="l">
              <a:spcBef>
                <a:spcPct val="0"/>
              </a:spcBef>
              <a:defRPr>
                <a:solidFill>
                  <a:schemeClr val="tx1"/>
                </a:solidFill>
                <a:latin typeface="Arial" panose="020B0604020202020204" pitchFamily="34" charset="0"/>
                <a:cs typeface="Arial" panose="020B0604020202020204" pitchFamily="34" charset="0"/>
              </a:defRPr>
            </a:lvl4pPr>
            <a:lvl5pPr marL="2171700" indent="-342900" algn="l">
              <a:spcBef>
                <a:spcPct val="0"/>
              </a:spcBef>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AutoNum type="arabicPeriod" startAt="5"/>
            </a:pPr>
            <a:r>
              <a:rPr lang="ru-RU" altLang="ru-RU" sz="2600" i="1">
                <a:solidFill>
                  <a:srgbClr val="800080"/>
                </a:solidFill>
              </a:rPr>
              <a:t>“</a:t>
            </a:r>
            <a:r>
              <a:rPr lang="en-US" altLang="ru-RU" sz="2600" i="1">
                <a:solidFill>
                  <a:srgbClr val="800080"/>
                </a:solidFill>
              </a:rPr>
              <a:t>Poll</a:t>
            </a:r>
            <a:r>
              <a:rPr lang="ru-RU" altLang="ru-RU" sz="2600" i="1">
                <a:solidFill>
                  <a:srgbClr val="800080"/>
                </a:solidFill>
              </a:rPr>
              <a:t>”</a:t>
            </a:r>
            <a:r>
              <a:rPr lang="ru-RU" altLang="ru-RU" sz="2600">
                <a:solidFill>
                  <a:srgbClr val="800080"/>
                </a:solidFill>
              </a:rPr>
              <a:t>: интервал опроса — 8-битовый целочисленный знаковый код, определяющий максимальный интервал между успешно переданными </a:t>
            </a:r>
            <a:r>
              <a:rPr lang="en-US" altLang="ru-RU" sz="2600">
                <a:solidFill>
                  <a:srgbClr val="800080"/>
                </a:solidFill>
              </a:rPr>
              <a:t>NTP</a:t>
            </a:r>
            <a:r>
              <a:rPr lang="ru-RU" altLang="ru-RU" sz="2600">
                <a:solidFill>
                  <a:srgbClr val="800080"/>
                </a:solidFill>
              </a:rPr>
              <a:t>-сообщениями (в секундах, как </a:t>
            </a:r>
            <a:r>
              <a:rPr lang="en-US" altLang="ru-RU" sz="2600">
                <a:solidFill>
                  <a:srgbClr val="800080"/>
                </a:solidFill>
              </a:rPr>
              <a:t>log</a:t>
            </a:r>
            <a:r>
              <a:rPr lang="ru-RU" altLang="ru-RU" sz="2600">
                <a:solidFill>
                  <a:srgbClr val="800080"/>
                </a:solidFill>
              </a:rPr>
              <a:t>2). Максимальное и минимальное значения интервала, которые предлагаются использовать “по умолчанию”, — 6 и 10, соответственно;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66019" name="Text Box 3"/>
          <p:cNvSpPr txBox="1">
            <a:spLocks noChangeArrowheads="1"/>
          </p:cNvSpPr>
          <p:nvPr/>
        </p:nvSpPr>
        <p:spPr bwMode="auto">
          <a:xfrm>
            <a:off x="228600" y="708025"/>
            <a:ext cx="8661400"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966788" indent="-342900" algn="l">
              <a:spcBef>
                <a:spcPct val="0"/>
              </a:spcBef>
              <a:defRPr>
                <a:solidFill>
                  <a:schemeClr val="tx1"/>
                </a:solidFill>
                <a:latin typeface="Arial" panose="020B0604020202020204" pitchFamily="34" charset="0"/>
                <a:cs typeface="Arial" panose="020B0604020202020204" pitchFamily="34" charset="0"/>
              </a:defRPr>
            </a:lvl2pPr>
            <a:lvl3pPr marL="1257300" indent="-342900" algn="l">
              <a:spcBef>
                <a:spcPct val="0"/>
              </a:spcBef>
              <a:defRPr>
                <a:solidFill>
                  <a:schemeClr val="tx1"/>
                </a:solidFill>
                <a:latin typeface="Arial" panose="020B0604020202020204" pitchFamily="34" charset="0"/>
                <a:cs typeface="Arial" panose="020B0604020202020204" pitchFamily="34" charset="0"/>
              </a:defRPr>
            </a:lvl3pPr>
            <a:lvl4pPr marL="1714500" indent="-342900" algn="l">
              <a:spcBef>
                <a:spcPct val="0"/>
              </a:spcBef>
              <a:defRPr>
                <a:solidFill>
                  <a:schemeClr val="tx1"/>
                </a:solidFill>
                <a:latin typeface="Arial" panose="020B0604020202020204" pitchFamily="34" charset="0"/>
                <a:cs typeface="Arial" panose="020B0604020202020204" pitchFamily="34" charset="0"/>
              </a:defRPr>
            </a:lvl4pPr>
            <a:lvl5pPr marL="2171700" indent="-342900" algn="l">
              <a:spcBef>
                <a:spcPct val="0"/>
              </a:spcBef>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80000"/>
              <a:buFont typeface="Wingdings" panose="05000000000000000000" pitchFamily="2" charset="2"/>
              <a:buAutoNum type="arabicPeriod" startAt="6"/>
            </a:pPr>
            <a:r>
              <a:rPr lang="ru-RU" altLang="ru-RU" sz="2400" i="1">
                <a:solidFill>
                  <a:srgbClr val="800080"/>
                </a:solidFill>
              </a:rPr>
              <a:t>“</a:t>
            </a:r>
            <a:r>
              <a:rPr lang="en-US" altLang="ru-RU" sz="2400" i="1">
                <a:solidFill>
                  <a:srgbClr val="800080"/>
                </a:solidFill>
              </a:rPr>
              <a:t>Precision</a:t>
            </a:r>
            <a:r>
              <a:rPr lang="ru-RU" altLang="ru-RU" sz="2400" i="1">
                <a:solidFill>
                  <a:srgbClr val="800080"/>
                </a:solidFill>
              </a:rPr>
              <a:t>”</a:t>
            </a:r>
            <a:r>
              <a:rPr lang="ru-RU" altLang="ru-RU" sz="2400">
                <a:solidFill>
                  <a:srgbClr val="800080"/>
                </a:solidFill>
              </a:rPr>
              <a:t>: точность — 8-битовый целочисленный знаковый код, определяющий точность локальных часов (в секундах, как </a:t>
            </a:r>
            <a:r>
              <a:rPr lang="en-US" altLang="ru-RU" sz="2400">
                <a:solidFill>
                  <a:srgbClr val="800080"/>
                </a:solidFill>
              </a:rPr>
              <a:t>log</a:t>
            </a:r>
            <a:r>
              <a:rPr lang="ru-RU" altLang="ru-RU" sz="2400" baseline="-25000">
                <a:solidFill>
                  <a:srgbClr val="800080"/>
                </a:solidFill>
              </a:rPr>
              <a:t>2</a:t>
            </a:r>
            <a:r>
              <a:rPr lang="ru-RU" altLang="ru-RU" sz="2400">
                <a:solidFill>
                  <a:srgbClr val="800080"/>
                </a:solidFill>
              </a:rPr>
              <a:t>). Например, значение “-18” соответствует точности приблизительно одной микросекунде. Точность может быть определена при первом запуске службы времени, как минимальное время полученное за несколько итераций при считывании системного времени;</a:t>
            </a:r>
          </a:p>
          <a:p>
            <a:pPr>
              <a:buSzPct val="80000"/>
              <a:buFont typeface="Wingdings" panose="05000000000000000000" pitchFamily="2" charset="2"/>
              <a:buAutoNum type="arabicPeriod" startAt="6"/>
            </a:pPr>
            <a:r>
              <a:rPr lang="ru-RU" altLang="ru-RU" sz="2400" i="1">
                <a:solidFill>
                  <a:srgbClr val="800080"/>
                </a:solidFill>
              </a:rPr>
              <a:t>“</a:t>
            </a:r>
            <a:r>
              <a:rPr lang="en-US" altLang="ru-RU" sz="2400" i="1">
                <a:solidFill>
                  <a:srgbClr val="800080"/>
                </a:solidFill>
              </a:rPr>
              <a:t>Root Delay</a:t>
            </a:r>
            <a:r>
              <a:rPr lang="ru-RU" altLang="ru-RU" sz="2400" i="1">
                <a:solidFill>
                  <a:srgbClr val="800080"/>
                </a:solidFill>
              </a:rPr>
              <a:t>”</a:t>
            </a:r>
            <a:r>
              <a:rPr lang="ru-RU" altLang="ru-RU" sz="2400">
                <a:solidFill>
                  <a:srgbClr val="800080"/>
                </a:solidFill>
              </a:rPr>
              <a:t>: корневая задержка определяет общую задержку петлевого маршрута до эталонного источника, 32-битовый укороченный формат </a:t>
            </a:r>
            <a:r>
              <a:rPr lang="en-US" altLang="ru-RU" sz="2400">
                <a:solidFill>
                  <a:srgbClr val="800080"/>
                </a:solidFill>
              </a:rPr>
              <a:t>NTP</a:t>
            </a:r>
            <a:r>
              <a:rPr lang="ru-RU" altLang="ru-RU" sz="2400">
                <a:solidFill>
                  <a:srgbClr val="800080"/>
                </a:solidFill>
              </a:rPr>
              <a:t>-времени (рис.19.4,1);</a:t>
            </a:r>
          </a:p>
          <a:p>
            <a:pPr>
              <a:buSzPct val="80000"/>
              <a:buFont typeface="Wingdings" panose="05000000000000000000" pitchFamily="2" charset="2"/>
              <a:buAutoNum type="arabicPeriod" startAt="6"/>
            </a:pPr>
            <a:r>
              <a:rPr lang="ru-RU" altLang="ru-RU" sz="2400" i="1">
                <a:solidFill>
                  <a:srgbClr val="800080"/>
                </a:solidFill>
              </a:rPr>
              <a:t>“</a:t>
            </a:r>
            <a:r>
              <a:rPr lang="en-US" altLang="ru-RU" sz="2400" i="1">
                <a:solidFill>
                  <a:srgbClr val="800080"/>
                </a:solidFill>
              </a:rPr>
              <a:t>Root Dispersion</a:t>
            </a:r>
            <a:r>
              <a:rPr lang="ru-RU" altLang="ru-RU" sz="2400" i="1">
                <a:solidFill>
                  <a:srgbClr val="800080"/>
                </a:solidFill>
              </a:rPr>
              <a:t>”</a:t>
            </a:r>
            <a:r>
              <a:rPr lang="ru-RU" altLang="ru-RU" sz="2400">
                <a:solidFill>
                  <a:srgbClr val="800080"/>
                </a:solidFill>
              </a:rPr>
              <a:t>: корневая дисперсия определяет максимальную ошибку времени относительно эталонного источника, 32-битовый укороченный формат </a:t>
            </a:r>
            <a:r>
              <a:rPr lang="en-US" altLang="ru-RU" sz="2400">
                <a:solidFill>
                  <a:srgbClr val="800080"/>
                </a:solidFill>
              </a:rPr>
              <a:t>NTP</a:t>
            </a:r>
            <a:r>
              <a:rPr lang="ru-RU" altLang="ru-RU" sz="2400">
                <a:solidFill>
                  <a:srgbClr val="800080"/>
                </a:solidFill>
              </a:rPr>
              <a:t>-времени (рис.19.4,1);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68067" name="Text Box 3"/>
          <p:cNvSpPr txBox="1">
            <a:spLocks noChangeArrowheads="1"/>
          </p:cNvSpPr>
          <p:nvPr/>
        </p:nvSpPr>
        <p:spPr bwMode="auto">
          <a:xfrm>
            <a:off x="228600" y="1344613"/>
            <a:ext cx="8659813"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966788" indent="-342900" algn="l">
              <a:spcBef>
                <a:spcPct val="0"/>
              </a:spcBef>
              <a:defRPr>
                <a:solidFill>
                  <a:schemeClr val="tx1"/>
                </a:solidFill>
                <a:latin typeface="Arial" panose="020B0604020202020204" pitchFamily="34" charset="0"/>
                <a:cs typeface="Arial" panose="020B0604020202020204" pitchFamily="34" charset="0"/>
              </a:defRPr>
            </a:lvl2pPr>
            <a:lvl3pPr marL="1489075" indent="-342900" algn="l">
              <a:spcBef>
                <a:spcPct val="0"/>
              </a:spcBef>
              <a:defRPr>
                <a:solidFill>
                  <a:schemeClr val="tx1"/>
                </a:solidFill>
                <a:latin typeface="Arial" panose="020B0604020202020204" pitchFamily="34" charset="0"/>
                <a:cs typeface="Arial" panose="020B0604020202020204" pitchFamily="34" charset="0"/>
              </a:defRPr>
            </a:lvl3pPr>
            <a:lvl4pPr marL="2011363" indent="-342900" algn="l">
              <a:spcBef>
                <a:spcPct val="0"/>
              </a:spcBef>
              <a:defRPr>
                <a:solidFill>
                  <a:schemeClr val="tx1"/>
                </a:solidFill>
                <a:latin typeface="Arial" panose="020B0604020202020204" pitchFamily="34" charset="0"/>
                <a:cs typeface="Arial" panose="020B0604020202020204" pitchFamily="34" charset="0"/>
              </a:defRPr>
            </a:lvl4pPr>
            <a:lvl5pPr marL="2533650" indent="-342900" algn="l">
              <a:spcBef>
                <a:spcPct val="0"/>
              </a:spcBef>
              <a:defRPr>
                <a:solidFill>
                  <a:schemeClr val="tx1"/>
                </a:solidFill>
                <a:latin typeface="Arial" panose="020B0604020202020204" pitchFamily="34" charset="0"/>
                <a:cs typeface="Arial" panose="020B0604020202020204" pitchFamily="34" charset="0"/>
              </a:defRPr>
            </a:lvl5pPr>
            <a:lvl6pPr marL="299085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44805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90525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36245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Tx/>
              <a:buAutoNum type="arabicPeriod" startAt="9"/>
            </a:pPr>
            <a:r>
              <a:rPr lang="ru-RU" altLang="ru-RU" sz="2400" i="1">
                <a:solidFill>
                  <a:srgbClr val="800080"/>
                </a:solidFill>
              </a:rPr>
              <a:t>“</a:t>
            </a:r>
            <a:r>
              <a:rPr lang="en-US" altLang="ru-RU" sz="2400" i="1">
                <a:solidFill>
                  <a:srgbClr val="800080"/>
                </a:solidFill>
              </a:rPr>
              <a:t>Reference ID</a:t>
            </a:r>
            <a:r>
              <a:rPr lang="ru-RU" altLang="ru-RU" sz="2400" i="1">
                <a:solidFill>
                  <a:srgbClr val="800080"/>
                </a:solidFill>
              </a:rPr>
              <a:t>”</a:t>
            </a:r>
            <a:r>
              <a:rPr lang="ru-RU" altLang="ru-RU" sz="2400">
                <a:solidFill>
                  <a:srgbClr val="800080"/>
                </a:solidFill>
              </a:rPr>
              <a:t> (</a:t>
            </a:r>
            <a:r>
              <a:rPr lang="en-US" altLang="ru-RU" sz="2400">
                <a:solidFill>
                  <a:srgbClr val="800080"/>
                </a:solidFill>
              </a:rPr>
              <a:t>refid</a:t>
            </a:r>
            <a:r>
              <a:rPr lang="ru-RU" altLang="ru-RU" sz="2400">
                <a:solidFill>
                  <a:srgbClr val="800080"/>
                </a:solidFill>
              </a:rPr>
              <a:t>): идентификатор источника времени — 32-битовый код, определяющий эталонные часы или соответствующий сервер времени. Конкретная интерпретация идентификатора зависит от значения в поле “Номер “слоя”. Если в </a:t>
            </a:r>
            <a:r>
              <a:rPr lang="en-US" altLang="ru-RU" sz="2400">
                <a:solidFill>
                  <a:srgbClr val="800080"/>
                </a:solidFill>
              </a:rPr>
              <a:t>NTP</a:t>
            </a:r>
            <a:r>
              <a:rPr lang="ru-RU" altLang="ru-RU" sz="2400">
                <a:solidFill>
                  <a:srgbClr val="800080"/>
                </a:solidFill>
              </a:rPr>
              <a:t>-сообщении указан нулевой номер “слоя” (не определён или не допустим), то тогда идентификатор кодируется как 4-символьная </a:t>
            </a:r>
            <a:r>
              <a:rPr lang="en-US" altLang="ru-RU" sz="2400">
                <a:solidFill>
                  <a:srgbClr val="800080"/>
                </a:solidFill>
              </a:rPr>
              <a:t>ASCII</a:t>
            </a:r>
            <a:r>
              <a:rPr lang="ru-RU" altLang="ru-RU" sz="2400">
                <a:solidFill>
                  <a:srgbClr val="800080"/>
                </a:solidFill>
              </a:rPr>
              <a:t>-последовательность (</a:t>
            </a:r>
            <a:r>
              <a:rPr lang="en-US" altLang="ru-RU" sz="2400">
                <a:solidFill>
                  <a:srgbClr val="800080"/>
                </a:solidFill>
              </a:rPr>
              <a:t>RFC</a:t>
            </a:r>
            <a:r>
              <a:rPr lang="ru-RU" altLang="ru-RU" sz="2400">
                <a:solidFill>
                  <a:srgbClr val="800080"/>
                </a:solidFill>
              </a:rPr>
              <a:t>-1345), именуемая как “</a:t>
            </a:r>
            <a:r>
              <a:rPr lang="en-US" altLang="ru-RU" sz="2400">
                <a:solidFill>
                  <a:srgbClr val="800080"/>
                </a:solidFill>
              </a:rPr>
              <a:t>the kiss code</a:t>
            </a:r>
            <a:r>
              <a:rPr lang="ru-RU" altLang="ru-RU" sz="2400">
                <a:solidFill>
                  <a:srgbClr val="800080"/>
                </a:solidFill>
              </a:rPr>
              <a:t>” (код “помощи”) и используемая для отладки и мониторинга. Если в </a:t>
            </a:r>
            <a:r>
              <a:rPr lang="en-US" altLang="ru-RU" sz="2400">
                <a:solidFill>
                  <a:srgbClr val="800080"/>
                </a:solidFill>
              </a:rPr>
              <a:t>NTP</a:t>
            </a:r>
            <a:r>
              <a:rPr lang="ru-RU" altLang="ru-RU" sz="2400">
                <a:solidFill>
                  <a:srgbClr val="800080"/>
                </a:solidFill>
              </a:rPr>
              <a:t>-сообщении указан номер “слоя” один (эталонные часы), то тогда идентификатор — 4-октетная </a:t>
            </a:r>
            <a:r>
              <a:rPr lang="en-US" altLang="ru-RU" sz="2400">
                <a:solidFill>
                  <a:srgbClr val="800080"/>
                </a:solidFill>
              </a:rPr>
              <a:t>ASCII</a:t>
            </a:r>
            <a:r>
              <a:rPr lang="ru-RU" altLang="ru-RU" sz="2400">
                <a:solidFill>
                  <a:srgbClr val="800080"/>
                </a:solidFill>
              </a:rPr>
              <a:t>-последовательность, дополняемая нулями слева, и указывающая на конкретные эталонные часы.</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70115" name="Text Box 3"/>
          <p:cNvSpPr txBox="1">
            <a:spLocks noChangeArrowheads="1"/>
          </p:cNvSpPr>
          <p:nvPr/>
        </p:nvSpPr>
        <p:spPr bwMode="auto">
          <a:xfrm>
            <a:off x="698500" y="1074738"/>
            <a:ext cx="8148638"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l"/>
            <a:r>
              <a:rPr lang="en-US" altLang="ru-RU" sz="3200">
                <a:solidFill>
                  <a:srgbClr val="800080"/>
                </a:solidFill>
              </a:rPr>
              <a:t>IANA</a:t>
            </a:r>
            <a:r>
              <a:rPr lang="ru-RU" altLang="ru-RU" sz="3200">
                <a:solidFill>
                  <a:srgbClr val="800080"/>
                </a:solidFill>
              </a:rPr>
              <a:t> утвердила официальный перечень идентификаторов источников эталонного времени. Однако, любая символьная последовательность, начинающаяся с символа “Х”, зарезервирована для проведения разного рода исследований и дальнейшего совершенствования системы. Далее приводятся наиболее часто используемые </a:t>
            </a:r>
            <a:r>
              <a:rPr lang="en-US" altLang="ru-RU" sz="3200">
                <a:solidFill>
                  <a:srgbClr val="800080"/>
                </a:solidFill>
              </a:rPr>
              <a:t>ASCII</a:t>
            </a:r>
            <a:r>
              <a:rPr lang="ru-RU" altLang="ru-RU" sz="3200">
                <a:solidFill>
                  <a:srgbClr val="800080"/>
                </a:solidFill>
              </a:rPr>
              <a:t>-идентификаторы: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graphicFrame>
        <p:nvGraphicFramePr>
          <p:cNvPr id="1372629" name="Group 469"/>
          <p:cNvGraphicFramePr>
            <a:graphicFrameLocks noGrp="1"/>
          </p:cNvGraphicFramePr>
          <p:nvPr/>
        </p:nvGraphicFramePr>
        <p:xfrm>
          <a:off x="282575" y="798513"/>
          <a:ext cx="8583613" cy="5537200"/>
        </p:xfrm>
        <a:graphic>
          <a:graphicData uri="http://schemas.openxmlformats.org/drawingml/2006/table">
            <a:tbl>
              <a:tblPr/>
              <a:tblGrid>
                <a:gridCol w="923925">
                  <a:extLst>
                    <a:ext uri="{9D8B030D-6E8A-4147-A177-3AD203B41FA5}">
                      <a16:colId xmlns:a16="http://schemas.microsoft.com/office/drawing/2014/main" val="329760707"/>
                    </a:ext>
                  </a:extLst>
                </a:gridCol>
                <a:gridCol w="7659688">
                  <a:extLst>
                    <a:ext uri="{9D8B030D-6E8A-4147-A177-3AD203B41FA5}">
                      <a16:colId xmlns:a16="http://schemas.microsoft.com/office/drawing/2014/main" val="1837316080"/>
                    </a:ext>
                  </a:extLst>
                </a:gridCol>
              </a:tblGrid>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1" u="none" strike="noStrike" cap="none" normalizeH="0" baseline="0" smtClean="0">
                          <a:ln>
                            <a:noFill/>
                          </a:ln>
                          <a:solidFill>
                            <a:srgbClr val="CC3399"/>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ID</a:t>
                      </a: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38100"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1" u="none" strike="noStrike" cap="none" normalizeH="0" baseline="0" smtClean="0">
                          <a:ln>
                            <a:noFill/>
                          </a:ln>
                          <a:solidFill>
                            <a:srgbClr val="CC3399"/>
                          </a:solidFill>
                          <a:effectLst>
                            <a:outerShdw blurRad="38100" dist="38100" dir="2700000" algn="tl">
                              <a:srgbClr val="000000"/>
                            </a:outerShdw>
                          </a:effectLst>
                          <a:latin typeface="Tahoma" panose="020B0604030504040204" pitchFamily="34" charset="0"/>
                          <a:cs typeface="Tahoma" panose="020B0604030504040204" pitchFamily="34" charset="0"/>
                        </a:rPr>
                        <a:t>И с т о ч н и к   с и г н а л а   в р е м е н и</a:t>
                      </a: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38100"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3691706663"/>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GOES</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Геостационарный спутник системы экологического мониторинга и наблюдения</a:t>
                      </a: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2313043516"/>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GPS</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Глобальная система местоопределения</a:t>
                      </a: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1143273504"/>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GAL</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Система местоопределения </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Галилео</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a:t>
                      </a:r>
                      <a:endPar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3824626601"/>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PPS</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Общий радиосигнал с длительностью импульса, равной 1 секунде</a:t>
                      </a: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2542977129"/>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IRIG</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Группа стандартизации в телеметрии, США</a:t>
                      </a: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1176309679"/>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WWVB</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Низкочастотный радиопередатчик, 60 кГц, Форт Коллинз, США</a:t>
                      </a: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1905823989"/>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DCF</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Низкочастотный радиопередатчик, 77.5 кГц, </a:t>
                      </a: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DCF</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77, </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Майнфлинген</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 </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ФРГ</a:t>
                      </a:r>
                      <a:endPar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endParaRP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4164455620"/>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HBG</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Низкочастотный радиопередатчик, 75 кГц,</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 </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Прангис</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 </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Швейцария</a:t>
                      </a:r>
                      <a:endPar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endParaRP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1927156698"/>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MSF</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Низкочастотный радиопередатчик, 60 кГц, Антхорн, Великобритания</a:t>
                      </a:r>
                      <a:endParaRPr kumimoji="0" lang="ru-RU" altLang="ru-RU" sz="12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endParaRP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5882963"/>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JJY</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4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Низкочастотный радиопередатчик, 40 кГц,</a:t>
                      </a:r>
                      <a:r>
                        <a:rPr kumimoji="0" lang="ru-RU" altLang="ru-RU" sz="14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 </a:t>
                      </a:r>
                      <a:r>
                        <a:rPr kumimoji="0" lang="ru-RU" altLang="ru-RU" sz="14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Фукушима</a:t>
                      </a:r>
                      <a:r>
                        <a:rPr kumimoji="0" lang="ru-RU" altLang="ru-RU" sz="14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 60</a:t>
                      </a:r>
                      <a:r>
                        <a:rPr kumimoji="0" lang="ru-RU" altLang="ru-RU" sz="14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 кГц</a:t>
                      </a:r>
                      <a:r>
                        <a:rPr kumimoji="0" lang="ru-RU" altLang="ru-RU" sz="14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 </a:t>
                      </a:r>
                      <a:r>
                        <a:rPr kumimoji="0" lang="ru-RU" altLang="ru-RU" sz="14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Сага</a:t>
                      </a:r>
                      <a:r>
                        <a:rPr kumimoji="0" lang="ru-RU" altLang="ru-RU" sz="14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 </a:t>
                      </a:r>
                      <a:r>
                        <a:rPr kumimoji="0" lang="ru-RU" altLang="ru-RU" sz="14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Япония</a:t>
                      </a:r>
                      <a:endParaRPr kumimoji="0" lang="ru-RU" altLang="ru-RU" sz="14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endParaRP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4068560538"/>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LORC</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Среднечастотный радиопередатчик</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 100</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 кГц</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 </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радионавигация</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 </a:t>
                      </a: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LORAN</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C</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840719232"/>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TDF</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Среднечастотный радиопередатчик, </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162</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 кГц</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 </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Аллоуис</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 </a:t>
                      </a: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Франция</a:t>
                      </a:r>
                      <a:endPar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endParaRP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621943381"/>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CHU</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Высокочастотный радиопередатчик, Оттава, Онтарио, Канада</a:t>
                      </a: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187638179"/>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rPr>
                        <a:t>WWV</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Высокочастотный радиопередатчик, Форт Коллинз, шт. Колорадо, США</a:t>
                      </a:r>
                      <a:endPar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ea typeface="MS Mincho" pitchFamily="49" charset="-128"/>
                        <a:cs typeface="Arial" panose="020B0604020202020204" pitchFamily="34" charset="0"/>
                      </a:endParaRP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4232301640"/>
                  </a:ext>
                </a:extLst>
              </a:tr>
              <a:tr h="2857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WWVH</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Высокочастотный радиопередатчик, Кауаи, Гавайи, США</a:t>
                      </a:r>
                      <a:endPar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endParaRP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1606506160"/>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NIST</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Телефонный модем Национального института и технологий США</a:t>
                      </a: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200074839"/>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ACTS</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Телефонный модем Автоматизированной службы компьютерного времени США</a:t>
                      </a: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2940001600"/>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USNO</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Телефонный модем Национальной обсерватории США</a:t>
                      </a: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28575"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735304072"/>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Times New Roman" panose="02020603050405020304" pitchFamily="18" charset="0"/>
                        </a:rPr>
                        <a:t>PTB</a:t>
                      </a:r>
                      <a:endParaRPr kumimoji="0" lang="en-US"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18000" marB="18000" anchor="ctr" anchorCtr="1" horzOverflow="overflow">
                    <a:lnL w="38100" cap="flat" cmpd="sng" algn="ctr">
                      <a:solidFill>
                        <a:srgbClr val="FF0066"/>
                      </a:solidFill>
                      <a:prstDash val="solid"/>
                      <a:round/>
                      <a:headEnd type="none" w="med" len="med"/>
                      <a:tailEnd type="none" w="med" len="med"/>
                    </a:lnL>
                    <a:lnR w="28575"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38100" cap="flat" cmpd="sng" algn="ctr">
                      <a:solidFill>
                        <a:srgbClr val="FF0066"/>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CC3399"/>
                          </a:solidFill>
                          <a:effectLst>
                            <a:outerShdw blurRad="38100" dist="38100" dir="2700000" algn="tl">
                              <a:srgbClr val="000000"/>
                            </a:outerShdw>
                          </a:effectLst>
                          <a:latin typeface="Arial" panose="020B0604020202020204" pitchFamily="34" charset="0"/>
                          <a:cs typeface="Arial" panose="020B0604020202020204" pitchFamily="34" charset="0"/>
                        </a:rPr>
                        <a:t>Телефонный модем Национального метрологического института ФРГ</a:t>
                      </a:r>
                    </a:p>
                  </a:txBody>
                  <a:tcPr marL="18000" marR="18000" marT="18000" marB="18000" anchor="ctr" anchorCtr="1" horzOverflow="overflow">
                    <a:lnL w="28575" cap="flat" cmpd="sng" algn="ctr">
                      <a:solidFill>
                        <a:srgbClr val="FF0066"/>
                      </a:solidFill>
                      <a:prstDash val="solid"/>
                      <a:round/>
                      <a:headEnd type="none" w="med" len="med"/>
                      <a:tailEnd type="none" w="med" len="med"/>
                    </a:lnL>
                    <a:lnR w="38100" cap="flat" cmpd="sng" algn="ctr">
                      <a:solidFill>
                        <a:srgbClr val="FF0066"/>
                      </a:solidFill>
                      <a:prstDash val="solid"/>
                      <a:round/>
                      <a:headEnd type="none" w="med" len="med"/>
                      <a:tailEnd type="none" w="med" len="med"/>
                    </a:lnR>
                    <a:lnT w="28575" cap="flat" cmpd="sng" algn="ctr">
                      <a:solidFill>
                        <a:srgbClr val="FF0066"/>
                      </a:solidFill>
                      <a:prstDash val="solid"/>
                      <a:round/>
                      <a:headEnd type="none" w="med" len="med"/>
                      <a:tailEnd type="none" w="med" len="med"/>
                    </a:lnT>
                    <a:lnB w="38100" cap="flat" cmpd="sng" algn="ctr">
                      <a:solidFill>
                        <a:srgbClr val="FF0066"/>
                      </a:solidFill>
                      <a:prstDash val="solid"/>
                      <a:round/>
                      <a:headEnd type="none" w="med" len="med"/>
                      <a:tailEnd type="none" w="med" len="med"/>
                    </a:lnB>
                    <a:lnTlToBr>
                      <a:noFill/>
                    </a:lnTlToBr>
                    <a:lnBlToTr>
                      <a:noFill/>
                    </a:lnBlToTr>
                    <a:solidFill>
                      <a:srgbClr val="D6ECEE"/>
                    </a:solidFill>
                  </a:tcPr>
                </a:tc>
                <a:extLst>
                  <a:ext uri="{0D108BD9-81ED-4DB2-BD59-A6C34878D82A}">
                    <a16:rowId xmlns:a16="http://schemas.microsoft.com/office/drawing/2014/main" val="3410997194"/>
                  </a:ext>
                </a:extLst>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74211" name="Text Box 3"/>
          <p:cNvSpPr txBox="1">
            <a:spLocks noChangeArrowheads="1"/>
          </p:cNvSpPr>
          <p:nvPr/>
        </p:nvSpPr>
        <p:spPr bwMode="auto">
          <a:xfrm>
            <a:off x="631825" y="887413"/>
            <a:ext cx="8256588"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l"/>
            <a:r>
              <a:rPr lang="ru-RU" altLang="ru-RU" sz="2400">
                <a:solidFill>
                  <a:srgbClr val="800080"/>
                </a:solidFill>
              </a:rPr>
              <a:t>Если номер “слоя” равен двум или больше (вторичные серверы времени и клиенты), то тогда идентификатор обозначает сервер времени и может использоваться для выявления петлевых маршрутов синхронизации. Если используется </a:t>
            </a:r>
            <a:r>
              <a:rPr lang="en-US" altLang="ru-RU" sz="2400">
                <a:solidFill>
                  <a:srgbClr val="800080"/>
                </a:solidFill>
              </a:rPr>
              <a:t>IPv</a:t>
            </a:r>
            <a:r>
              <a:rPr lang="ru-RU" altLang="ru-RU" sz="2400">
                <a:solidFill>
                  <a:srgbClr val="800080"/>
                </a:solidFill>
              </a:rPr>
              <a:t>4-адресация, то тогда идентификатор представляет собой </a:t>
            </a:r>
            <a:r>
              <a:rPr lang="en-US" altLang="ru-RU" sz="2400">
                <a:solidFill>
                  <a:srgbClr val="800080"/>
                </a:solidFill>
              </a:rPr>
              <a:t>IPv</a:t>
            </a:r>
            <a:r>
              <a:rPr lang="ru-RU" altLang="ru-RU" sz="2400">
                <a:solidFill>
                  <a:srgbClr val="800080"/>
                </a:solidFill>
              </a:rPr>
              <a:t>4-адрес. Если используется </a:t>
            </a:r>
            <a:r>
              <a:rPr lang="en-US" altLang="ru-RU" sz="2400">
                <a:solidFill>
                  <a:srgbClr val="800080"/>
                </a:solidFill>
              </a:rPr>
              <a:t>IPv</a:t>
            </a:r>
            <a:r>
              <a:rPr lang="ru-RU" altLang="ru-RU" sz="2400">
                <a:solidFill>
                  <a:srgbClr val="800080"/>
                </a:solidFill>
              </a:rPr>
              <a:t>6-адресация, то тогда идентификатор представляет собой первые четыре октета результата хеширования (</a:t>
            </a:r>
            <a:r>
              <a:rPr lang="en-US" altLang="ru-RU" sz="2400">
                <a:solidFill>
                  <a:srgbClr val="800080"/>
                </a:solidFill>
              </a:rPr>
              <a:t>MD</a:t>
            </a:r>
            <a:r>
              <a:rPr lang="ru-RU" altLang="ru-RU" sz="2400">
                <a:solidFill>
                  <a:srgbClr val="800080"/>
                </a:solidFill>
              </a:rPr>
              <a:t>5-алгоритм, RFC-1321) </a:t>
            </a:r>
            <a:r>
              <a:rPr lang="en-US" altLang="ru-RU" sz="2400">
                <a:solidFill>
                  <a:srgbClr val="800080"/>
                </a:solidFill>
              </a:rPr>
              <a:t>IPv</a:t>
            </a:r>
            <a:r>
              <a:rPr lang="ru-RU" altLang="ru-RU" sz="2400">
                <a:solidFill>
                  <a:srgbClr val="800080"/>
                </a:solidFill>
              </a:rPr>
              <a:t>6-адреса. (</a:t>
            </a:r>
            <a:r>
              <a:rPr lang="ru-RU" altLang="ru-RU" sz="2400" i="1" u="sng">
                <a:solidFill>
                  <a:srgbClr val="800080"/>
                </a:solidFill>
                <a:latin typeface="Tahoma" panose="020B0604030504040204" pitchFamily="34" charset="0"/>
                <a:cs typeface="Tahoma" panose="020B0604030504040204" pitchFamily="34" charset="0"/>
              </a:rPr>
              <a:t>Замечание</a:t>
            </a:r>
            <a:r>
              <a:rPr lang="ru-RU" altLang="ru-RU" sz="2400" i="1">
                <a:solidFill>
                  <a:srgbClr val="800080"/>
                </a:solidFill>
                <a:latin typeface="Tahoma" panose="020B0604030504040204" pitchFamily="34" charset="0"/>
                <a:cs typeface="Tahoma" panose="020B0604030504040204" pitchFamily="34" charset="0"/>
              </a:rPr>
              <a:t>. Когда </a:t>
            </a:r>
            <a:r>
              <a:rPr lang="en-US" altLang="ru-RU" sz="2400" i="1">
                <a:solidFill>
                  <a:srgbClr val="800080"/>
                </a:solidFill>
                <a:latin typeface="Tahoma" panose="020B0604030504040204" pitchFamily="34" charset="0"/>
                <a:cs typeface="Tahoma" panose="020B0604030504040204" pitchFamily="34" charset="0"/>
              </a:rPr>
              <a:t>NTPv</a:t>
            </a:r>
            <a:r>
              <a:rPr lang="ru-RU" altLang="ru-RU" sz="2400" i="1">
                <a:solidFill>
                  <a:srgbClr val="800080"/>
                </a:solidFill>
                <a:latin typeface="Tahoma" panose="020B0604030504040204" pitchFamily="34" charset="0"/>
                <a:cs typeface="Tahoma" panose="020B0604030504040204" pitchFamily="34" charset="0"/>
              </a:rPr>
              <a:t>4-сервер времени использует </a:t>
            </a:r>
            <a:r>
              <a:rPr lang="en-US" altLang="ru-RU" sz="2400" i="1">
                <a:solidFill>
                  <a:srgbClr val="800080"/>
                </a:solidFill>
                <a:latin typeface="Tahoma" panose="020B0604030504040204" pitchFamily="34" charset="0"/>
                <a:cs typeface="Tahoma" panose="020B0604030504040204" pitchFamily="34" charset="0"/>
              </a:rPr>
              <a:t>IPv</a:t>
            </a:r>
            <a:r>
              <a:rPr lang="ru-RU" altLang="ru-RU" sz="2400" i="1">
                <a:solidFill>
                  <a:srgbClr val="800080"/>
                </a:solidFill>
                <a:latin typeface="Tahoma" panose="020B0604030504040204" pitchFamily="34" charset="0"/>
                <a:cs typeface="Tahoma" panose="020B0604030504040204" pitchFamily="34" charset="0"/>
              </a:rPr>
              <a:t>6-адресацию, а клиентский программный </a:t>
            </a:r>
            <a:r>
              <a:rPr lang="en-US" altLang="ru-RU" sz="2400" i="1">
                <a:solidFill>
                  <a:srgbClr val="800080"/>
                </a:solidFill>
                <a:latin typeface="Tahoma" panose="020B0604030504040204" pitchFamily="34" charset="0"/>
                <a:cs typeface="Tahoma" panose="020B0604030504040204" pitchFamily="34" charset="0"/>
              </a:rPr>
              <a:t>NTP</a:t>
            </a:r>
            <a:r>
              <a:rPr lang="ru-RU" altLang="ru-RU" sz="2400" i="1">
                <a:solidFill>
                  <a:srgbClr val="800080"/>
                </a:solidFill>
                <a:latin typeface="Tahoma" panose="020B0604030504040204" pitchFamily="34" charset="0"/>
                <a:cs typeface="Tahoma" panose="020B0604030504040204" pitchFamily="34" charset="0"/>
              </a:rPr>
              <a:t>-модуль — </a:t>
            </a:r>
            <a:r>
              <a:rPr lang="en-US" altLang="ru-RU" sz="2400" i="1">
                <a:solidFill>
                  <a:srgbClr val="800080"/>
                </a:solidFill>
                <a:latin typeface="Tahoma" panose="020B0604030504040204" pitchFamily="34" charset="0"/>
                <a:cs typeface="Tahoma" panose="020B0604030504040204" pitchFamily="34" charset="0"/>
              </a:rPr>
              <a:t>IPv</a:t>
            </a:r>
            <a:r>
              <a:rPr lang="ru-RU" altLang="ru-RU" sz="2400" i="1">
                <a:solidFill>
                  <a:srgbClr val="800080"/>
                </a:solidFill>
                <a:latin typeface="Tahoma" panose="020B0604030504040204" pitchFamily="34" charset="0"/>
                <a:cs typeface="Tahoma" panose="020B0604030504040204" pitchFamily="34" charset="0"/>
              </a:rPr>
              <a:t>4-адресацию, то тогда поле “</a:t>
            </a:r>
            <a:r>
              <a:rPr lang="en-US" altLang="ru-RU" sz="2400" i="1">
                <a:solidFill>
                  <a:srgbClr val="800080"/>
                </a:solidFill>
                <a:latin typeface="Tahoma" panose="020B0604030504040204" pitchFamily="34" charset="0"/>
                <a:cs typeface="Tahoma" panose="020B0604030504040204" pitchFamily="34" charset="0"/>
              </a:rPr>
              <a:t>Reference ID</a:t>
            </a:r>
            <a:r>
              <a:rPr lang="ru-RU" altLang="ru-RU" sz="2400" i="1">
                <a:solidFill>
                  <a:srgbClr val="800080"/>
                </a:solidFill>
                <a:latin typeface="Tahoma" panose="020B0604030504040204" pitchFamily="34" charset="0"/>
                <a:cs typeface="Tahoma" panose="020B0604030504040204" pitchFamily="34" charset="0"/>
              </a:rPr>
              <a:t>” может содержать случайную величину, что исключает возможность выявления петлевых маршрутов синхронизации</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76259" name="Text Box 3"/>
          <p:cNvSpPr txBox="1">
            <a:spLocks noChangeArrowheads="1"/>
          </p:cNvSpPr>
          <p:nvPr/>
        </p:nvSpPr>
        <p:spPr bwMode="auto">
          <a:xfrm>
            <a:off x="241300" y="698500"/>
            <a:ext cx="8620125"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966788" indent="-342900" algn="l">
              <a:spcBef>
                <a:spcPct val="0"/>
              </a:spcBef>
              <a:defRPr>
                <a:solidFill>
                  <a:schemeClr val="tx1"/>
                </a:solidFill>
                <a:latin typeface="Arial" panose="020B0604020202020204" pitchFamily="34" charset="0"/>
                <a:cs typeface="Arial" panose="020B0604020202020204" pitchFamily="34" charset="0"/>
              </a:defRPr>
            </a:lvl2pPr>
            <a:lvl3pPr marL="1489075" indent="-342900" algn="l">
              <a:spcBef>
                <a:spcPct val="0"/>
              </a:spcBef>
              <a:defRPr>
                <a:solidFill>
                  <a:schemeClr val="tx1"/>
                </a:solidFill>
                <a:latin typeface="Arial" panose="020B0604020202020204" pitchFamily="34" charset="0"/>
                <a:cs typeface="Arial" panose="020B0604020202020204" pitchFamily="34" charset="0"/>
              </a:defRPr>
            </a:lvl3pPr>
            <a:lvl4pPr marL="2011363" indent="-342900" algn="l">
              <a:spcBef>
                <a:spcPct val="0"/>
              </a:spcBef>
              <a:defRPr>
                <a:solidFill>
                  <a:schemeClr val="tx1"/>
                </a:solidFill>
                <a:latin typeface="Arial" panose="020B0604020202020204" pitchFamily="34" charset="0"/>
                <a:cs typeface="Arial" panose="020B0604020202020204" pitchFamily="34" charset="0"/>
              </a:defRPr>
            </a:lvl4pPr>
            <a:lvl5pPr marL="2533650" indent="-342900" algn="l">
              <a:spcBef>
                <a:spcPct val="0"/>
              </a:spcBef>
              <a:defRPr>
                <a:solidFill>
                  <a:schemeClr val="tx1"/>
                </a:solidFill>
                <a:latin typeface="Arial" panose="020B0604020202020204" pitchFamily="34" charset="0"/>
                <a:cs typeface="Arial" panose="020B0604020202020204" pitchFamily="34" charset="0"/>
              </a:defRPr>
            </a:lvl5pPr>
            <a:lvl6pPr marL="299085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44805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90525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36245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80000"/>
              <a:buFontTx/>
              <a:buAutoNum type="arabicPeriod" startAt="10"/>
            </a:pPr>
            <a:r>
              <a:rPr lang="ru-RU" altLang="ru-RU" sz="2400" i="1">
                <a:solidFill>
                  <a:srgbClr val="800080"/>
                </a:solidFill>
              </a:rPr>
              <a:t>“</a:t>
            </a:r>
            <a:r>
              <a:rPr lang="en-US" altLang="ru-RU" sz="2400" i="1">
                <a:solidFill>
                  <a:srgbClr val="800080"/>
                </a:solidFill>
              </a:rPr>
              <a:t>Reference Timestamp</a:t>
            </a:r>
            <a:r>
              <a:rPr lang="ru-RU" altLang="ru-RU" sz="2400" i="1">
                <a:solidFill>
                  <a:srgbClr val="800080"/>
                </a:solidFill>
              </a:rPr>
              <a:t>”</a:t>
            </a:r>
            <a:r>
              <a:rPr lang="ru-RU" altLang="ru-RU" sz="2400">
                <a:solidFill>
                  <a:srgbClr val="800080"/>
                </a:solidFill>
              </a:rPr>
              <a:t>: время, когда системные часы были установлены или скорректированы в последний раз, в 64-битовом </a:t>
            </a:r>
            <a:r>
              <a:rPr lang="en-US" altLang="ru-RU" sz="2400">
                <a:solidFill>
                  <a:srgbClr val="800080"/>
                </a:solidFill>
              </a:rPr>
              <a:t>NTP</a:t>
            </a:r>
            <a:r>
              <a:rPr lang="ru-RU" altLang="ru-RU" sz="2400">
                <a:solidFill>
                  <a:srgbClr val="800080"/>
                </a:solidFill>
              </a:rPr>
              <a:t>-формате метки времени (рис.19.4,2);</a:t>
            </a:r>
          </a:p>
          <a:p>
            <a:pPr>
              <a:buSzPct val="80000"/>
              <a:buFontTx/>
              <a:buAutoNum type="arabicPeriod" startAt="10"/>
            </a:pPr>
            <a:r>
              <a:rPr lang="ru-RU" altLang="ru-RU" sz="2400" i="1">
                <a:solidFill>
                  <a:srgbClr val="800080"/>
                </a:solidFill>
              </a:rPr>
              <a:t>“</a:t>
            </a:r>
            <a:r>
              <a:rPr lang="en-US" altLang="ru-RU" sz="2400" i="1">
                <a:solidFill>
                  <a:srgbClr val="800080"/>
                </a:solidFill>
              </a:rPr>
              <a:t>Originate Timestamp</a:t>
            </a:r>
            <a:r>
              <a:rPr lang="ru-RU" altLang="ru-RU" sz="2400" i="1">
                <a:solidFill>
                  <a:srgbClr val="800080"/>
                </a:solidFill>
              </a:rPr>
              <a:t>”</a:t>
            </a:r>
            <a:r>
              <a:rPr lang="ru-RU" altLang="ru-RU" sz="2400">
                <a:solidFill>
                  <a:srgbClr val="800080"/>
                </a:solidFill>
              </a:rPr>
              <a:t> (</a:t>
            </a:r>
            <a:r>
              <a:rPr lang="en-US" altLang="ru-RU" sz="2400">
                <a:solidFill>
                  <a:srgbClr val="800080"/>
                </a:solidFill>
              </a:rPr>
              <a:t>org</a:t>
            </a:r>
            <a:r>
              <a:rPr lang="ru-RU" altLang="ru-RU" sz="2400">
                <a:solidFill>
                  <a:srgbClr val="800080"/>
                </a:solidFill>
              </a:rPr>
              <a:t>): время в программном </a:t>
            </a:r>
            <a:r>
              <a:rPr lang="en-US" altLang="ru-RU" sz="2400">
                <a:solidFill>
                  <a:srgbClr val="800080"/>
                </a:solidFill>
              </a:rPr>
              <a:t>NTP</a:t>
            </a:r>
            <a:r>
              <a:rPr lang="ru-RU" altLang="ru-RU" sz="2400">
                <a:solidFill>
                  <a:srgbClr val="800080"/>
                </a:solidFill>
              </a:rPr>
              <a:t>-модуле клиента, которое определяет время отправки им </a:t>
            </a:r>
            <a:r>
              <a:rPr lang="en-US" altLang="ru-RU" sz="2400">
                <a:solidFill>
                  <a:srgbClr val="800080"/>
                </a:solidFill>
              </a:rPr>
              <a:t>NTP</a:t>
            </a:r>
            <a:r>
              <a:rPr lang="ru-RU" altLang="ru-RU" sz="2400">
                <a:solidFill>
                  <a:srgbClr val="800080"/>
                </a:solidFill>
              </a:rPr>
              <a:t>-запроса на удаленный сервер времени, в 64-битовом </a:t>
            </a:r>
            <a:r>
              <a:rPr lang="en-US" altLang="ru-RU" sz="2400">
                <a:solidFill>
                  <a:srgbClr val="800080"/>
                </a:solidFill>
              </a:rPr>
              <a:t>NTP</a:t>
            </a:r>
            <a:r>
              <a:rPr lang="ru-RU" altLang="ru-RU" sz="2400">
                <a:solidFill>
                  <a:srgbClr val="800080"/>
                </a:solidFill>
              </a:rPr>
              <a:t>-формате метки времени (рис.19.4,2);</a:t>
            </a:r>
          </a:p>
          <a:p>
            <a:pPr>
              <a:buSzPct val="80000"/>
              <a:buFontTx/>
              <a:buAutoNum type="arabicPeriod" startAt="10"/>
            </a:pPr>
            <a:r>
              <a:rPr lang="ru-RU" altLang="ru-RU" sz="2400" i="1">
                <a:solidFill>
                  <a:srgbClr val="800080"/>
                </a:solidFill>
              </a:rPr>
              <a:t>“</a:t>
            </a:r>
            <a:r>
              <a:rPr lang="en-US" altLang="ru-RU" sz="2400" i="1">
                <a:solidFill>
                  <a:srgbClr val="800080"/>
                </a:solidFill>
              </a:rPr>
              <a:t>Receive Timestamp</a:t>
            </a:r>
            <a:r>
              <a:rPr lang="ru-RU" altLang="ru-RU" sz="2400" i="1">
                <a:solidFill>
                  <a:srgbClr val="800080"/>
                </a:solidFill>
              </a:rPr>
              <a:t>”</a:t>
            </a:r>
            <a:r>
              <a:rPr lang="ru-RU" altLang="ru-RU" sz="2400">
                <a:solidFill>
                  <a:srgbClr val="800080"/>
                </a:solidFill>
              </a:rPr>
              <a:t> (</a:t>
            </a:r>
            <a:r>
              <a:rPr lang="en-US" altLang="ru-RU" sz="2400">
                <a:solidFill>
                  <a:srgbClr val="800080"/>
                </a:solidFill>
              </a:rPr>
              <a:t>rec</a:t>
            </a:r>
            <a:r>
              <a:rPr lang="ru-RU" altLang="ru-RU" sz="2400">
                <a:solidFill>
                  <a:srgbClr val="800080"/>
                </a:solidFill>
              </a:rPr>
              <a:t>): время в программном </a:t>
            </a:r>
            <a:r>
              <a:rPr lang="en-US" altLang="ru-RU" sz="2400">
                <a:solidFill>
                  <a:srgbClr val="800080"/>
                </a:solidFill>
              </a:rPr>
              <a:t>NTP</a:t>
            </a:r>
            <a:r>
              <a:rPr lang="ru-RU" altLang="ru-RU" sz="2400">
                <a:solidFill>
                  <a:srgbClr val="800080"/>
                </a:solidFill>
              </a:rPr>
              <a:t>-модуле сервера, которое определяет время получения им </a:t>
            </a:r>
            <a:r>
              <a:rPr lang="en-US" altLang="ru-RU" sz="2400">
                <a:solidFill>
                  <a:srgbClr val="800080"/>
                </a:solidFill>
              </a:rPr>
              <a:t>NTP</a:t>
            </a:r>
            <a:r>
              <a:rPr lang="ru-RU" altLang="ru-RU" sz="2400">
                <a:solidFill>
                  <a:srgbClr val="800080"/>
                </a:solidFill>
              </a:rPr>
              <a:t>-запроса от клиента, в 64-битовом </a:t>
            </a:r>
            <a:r>
              <a:rPr lang="en-US" altLang="ru-RU" sz="2400">
                <a:solidFill>
                  <a:srgbClr val="800080"/>
                </a:solidFill>
              </a:rPr>
              <a:t>NTP</a:t>
            </a:r>
            <a:r>
              <a:rPr lang="ru-RU" altLang="ru-RU" sz="2400">
                <a:solidFill>
                  <a:srgbClr val="800080"/>
                </a:solidFill>
              </a:rPr>
              <a:t>-формате метки времени (рис.19.4,2);</a:t>
            </a:r>
          </a:p>
          <a:p>
            <a:pPr>
              <a:buSzPct val="80000"/>
              <a:buFontTx/>
              <a:buAutoNum type="arabicPeriod" startAt="10"/>
            </a:pPr>
            <a:r>
              <a:rPr lang="ru-RU" altLang="ru-RU" sz="2400" i="1">
                <a:solidFill>
                  <a:srgbClr val="800080"/>
                </a:solidFill>
              </a:rPr>
              <a:t>“</a:t>
            </a:r>
            <a:r>
              <a:rPr lang="en-US" altLang="ru-RU" sz="2400" i="1">
                <a:solidFill>
                  <a:srgbClr val="800080"/>
                </a:solidFill>
              </a:rPr>
              <a:t>Transmit Timestamp</a:t>
            </a:r>
            <a:r>
              <a:rPr lang="ru-RU" altLang="ru-RU" sz="2400" i="1">
                <a:solidFill>
                  <a:srgbClr val="800080"/>
                </a:solidFill>
              </a:rPr>
              <a:t>”</a:t>
            </a:r>
            <a:r>
              <a:rPr lang="ru-RU" altLang="ru-RU" sz="2400">
                <a:solidFill>
                  <a:srgbClr val="800080"/>
                </a:solidFill>
              </a:rPr>
              <a:t> (</a:t>
            </a:r>
            <a:r>
              <a:rPr lang="en-US" altLang="ru-RU" sz="2400">
                <a:solidFill>
                  <a:srgbClr val="800080"/>
                </a:solidFill>
              </a:rPr>
              <a:t>xmt</a:t>
            </a:r>
            <a:r>
              <a:rPr lang="ru-RU" altLang="ru-RU" sz="2400">
                <a:solidFill>
                  <a:srgbClr val="800080"/>
                </a:solidFill>
              </a:rPr>
              <a:t>): время в программном </a:t>
            </a:r>
            <a:r>
              <a:rPr lang="en-US" altLang="ru-RU" sz="2400">
                <a:solidFill>
                  <a:srgbClr val="800080"/>
                </a:solidFill>
              </a:rPr>
              <a:t>NTP</a:t>
            </a:r>
            <a:r>
              <a:rPr lang="ru-RU" altLang="ru-RU" sz="2400">
                <a:solidFill>
                  <a:srgbClr val="800080"/>
                </a:solidFill>
              </a:rPr>
              <a:t>-модуле сервера, которое определяет время отправки им </a:t>
            </a:r>
            <a:r>
              <a:rPr lang="en-US" altLang="ru-RU" sz="2400">
                <a:solidFill>
                  <a:srgbClr val="800080"/>
                </a:solidFill>
              </a:rPr>
              <a:t>NTP</a:t>
            </a:r>
            <a:r>
              <a:rPr lang="ru-RU" altLang="ru-RU" sz="2400">
                <a:solidFill>
                  <a:srgbClr val="800080"/>
                </a:solidFill>
              </a:rPr>
              <a:t>-ответа клиенту, в 64-битовом </a:t>
            </a:r>
            <a:r>
              <a:rPr lang="en-US" altLang="ru-RU" sz="2400">
                <a:solidFill>
                  <a:srgbClr val="800080"/>
                </a:solidFill>
              </a:rPr>
              <a:t>NTP</a:t>
            </a:r>
            <a:r>
              <a:rPr lang="ru-RU" altLang="ru-RU" sz="2400">
                <a:solidFill>
                  <a:srgbClr val="800080"/>
                </a:solidFill>
              </a:rPr>
              <a:t>-формате метки времени (рис.19.4,2);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30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78308" name="Text Box 4"/>
          <p:cNvSpPr txBox="1">
            <a:spLocks noChangeArrowheads="1"/>
          </p:cNvSpPr>
          <p:nvPr/>
        </p:nvSpPr>
        <p:spPr bwMode="auto">
          <a:xfrm>
            <a:off x="0" y="754063"/>
            <a:ext cx="8888413"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966788" indent="-342900" algn="l">
              <a:spcBef>
                <a:spcPct val="0"/>
              </a:spcBef>
              <a:defRPr>
                <a:solidFill>
                  <a:schemeClr val="tx1"/>
                </a:solidFill>
                <a:latin typeface="Arial" panose="020B0604020202020204" pitchFamily="34" charset="0"/>
                <a:cs typeface="Arial" panose="020B0604020202020204" pitchFamily="34" charset="0"/>
              </a:defRPr>
            </a:lvl2pPr>
            <a:lvl3pPr marL="1489075" indent="-342900" algn="l">
              <a:spcBef>
                <a:spcPct val="0"/>
              </a:spcBef>
              <a:defRPr>
                <a:solidFill>
                  <a:schemeClr val="tx1"/>
                </a:solidFill>
                <a:latin typeface="Arial" panose="020B0604020202020204" pitchFamily="34" charset="0"/>
                <a:cs typeface="Arial" panose="020B0604020202020204" pitchFamily="34" charset="0"/>
              </a:defRPr>
            </a:lvl3pPr>
            <a:lvl4pPr marL="2011363" indent="-342900" algn="l">
              <a:spcBef>
                <a:spcPct val="0"/>
              </a:spcBef>
              <a:defRPr>
                <a:solidFill>
                  <a:schemeClr val="tx1"/>
                </a:solidFill>
                <a:latin typeface="Arial" panose="020B0604020202020204" pitchFamily="34" charset="0"/>
                <a:cs typeface="Arial" panose="020B0604020202020204" pitchFamily="34" charset="0"/>
              </a:defRPr>
            </a:lvl4pPr>
            <a:lvl5pPr marL="2533650" indent="-342900" algn="l">
              <a:spcBef>
                <a:spcPct val="0"/>
              </a:spcBef>
              <a:defRPr>
                <a:solidFill>
                  <a:schemeClr val="tx1"/>
                </a:solidFill>
                <a:latin typeface="Arial" panose="020B0604020202020204" pitchFamily="34" charset="0"/>
                <a:cs typeface="Arial" panose="020B0604020202020204" pitchFamily="34" charset="0"/>
              </a:defRPr>
            </a:lvl5pPr>
            <a:lvl6pPr marL="299085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44805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90525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36245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80000"/>
              <a:buFontTx/>
              <a:buAutoNum type="arabicPeriod" startAt="14"/>
            </a:pPr>
            <a:r>
              <a:rPr lang="ru-RU" altLang="ru-RU" sz="2400" i="1">
                <a:solidFill>
                  <a:srgbClr val="800080"/>
                </a:solidFill>
              </a:rPr>
              <a:t>“</a:t>
            </a:r>
            <a:r>
              <a:rPr lang="en-US" altLang="ru-RU" sz="2400" i="1">
                <a:solidFill>
                  <a:srgbClr val="800080"/>
                </a:solidFill>
              </a:rPr>
              <a:t>Destination Timestamp</a:t>
            </a:r>
            <a:r>
              <a:rPr lang="ru-RU" altLang="ru-RU" sz="2400" i="1">
                <a:solidFill>
                  <a:srgbClr val="800080"/>
                </a:solidFill>
              </a:rPr>
              <a:t>”</a:t>
            </a:r>
            <a:r>
              <a:rPr lang="ru-RU" altLang="ru-RU" sz="2400">
                <a:solidFill>
                  <a:srgbClr val="800080"/>
                </a:solidFill>
              </a:rPr>
              <a:t> (</a:t>
            </a:r>
            <a:r>
              <a:rPr lang="en-US" altLang="ru-RU" sz="2400">
                <a:solidFill>
                  <a:srgbClr val="800080"/>
                </a:solidFill>
              </a:rPr>
              <a:t>dst</a:t>
            </a:r>
            <a:r>
              <a:rPr lang="ru-RU" altLang="ru-RU" sz="2400">
                <a:solidFill>
                  <a:srgbClr val="800080"/>
                </a:solidFill>
              </a:rPr>
              <a:t>): время в программном </a:t>
            </a:r>
            <a:r>
              <a:rPr lang="en-US" altLang="ru-RU" sz="2400">
                <a:solidFill>
                  <a:srgbClr val="800080"/>
                </a:solidFill>
              </a:rPr>
              <a:t>NTP</a:t>
            </a:r>
            <a:r>
              <a:rPr lang="ru-RU" altLang="ru-RU" sz="2400">
                <a:solidFill>
                  <a:srgbClr val="800080"/>
                </a:solidFill>
              </a:rPr>
              <a:t>-модуле клиента, которое определяет время получения им </a:t>
            </a:r>
            <a:r>
              <a:rPr lang="en-US" altLang="ru-RU" sz="2400">
                <a:solidFill>
                  <a:srgbClr val="800080"/>
                </a:solidFill>
              </a:rPr>
              <a:t>NTP</a:t>
            </a:r>
            <a:r>
              <a:rPr lang="ru-RU" altLang="ru-RU" sz="2400">
                <a:solidFill>
                  <a:srgbClr val="800080"/>
                </a:solidFill>
              </a:rPr>
              <a:t>-ответа от удаленного сервера времени, в 64-битовом </a:t>
            </a:r>
            <a:r>
              <a:rPr lang="en-US" altLang="ru-RU" sz="2400">
                <a:solidFill>
                  <a:srgbClr val="800080"/>
                </a:solidFill>
              </a:rPr>
              <a:t>NTP</a:t>
            </a:r>
            <a:r>
              <a:rPr lang="ru-RU" altLang="ru-RU" sz="2400">
                <a:solidFill>
                  <a:srgbClr val="800080"/>
                </a:solidFill>
              </a:rPr>
              <a:t>-формате метки времени (рис.19.4,2). (</a:t>
            </a:r>
            <a:r>
              <a:rPr lang="ru-RU" altLang="ru-RU" sz="2400" i="1" u="sng">
                <a:solidFill>
                  <a:srgbClr val="800080"/>
                </a:solidFill>
                <a:latin typeface="Tahoma" panose="020B0604030504040204" pitchFamily="34" charset="0"/>
                <a:cs typeface="Tahoma" panose="020B0604030504040204" pitchFamily="34" charset="0"/>
              </a:rPr>
              <a:t>Замечание</a:t>
            </a:r>
            <a:r>
              <a:rPr lang="ru-RU" altLang="ru-RU" sz="2400" i="1">
                <a:solidFill>
                  <a:srgbClr val="800080"/>
                </a:solidFill>
                <a:latin typeface="Tahoma" panose="020B0604030504040204" pitchFamily="34" charset="0"/>
                <a:cs typeface="Tahoma" panose="020B0604030504040204" pitchFamily="34" charset="0"/>
              </a:rPr>
              <a:t>. Поле “</a:t>
            </a:r>
            <a:r>
              <a:rPr lang="en-US" altLang="ru-RU" sz="2400" i="1">
                <a:solidFill>
                  <a:srgbClr val="800080"/>
                </a:solidFill>
                <a:latin typeface="Tahoma" panose="020B0604030504040204" pitchFamily="34" charset="0"/>
                <a:cs typeface="Tahoma" panose="020B0604030504040204" pitchFamily="34" charset="0"/>
              </a:rPr>
              <a:t>Destination Timestamp</a:t>
            </a:r>
            <a:r>
              <a:rPr lang="ru-RU" altLang="ru-RU" sz="2400" i="1">
                <a:solidFill>
                  <a:srgbClr val="800080"/>
                </a:solidFill>
                <a:latin typeface="Tahoma" panose="020B0604030504040204" pitchFamily="34" charset="0"/>
                <a:cs typeface="Tahoma" panose="020B0604030504040204" pitchFamily="34" charset="0"/>
              </a:rPr>
              <a:t>” не включается в заголовок </a:t>
            </a:r>
            <a:r>
              <a:rPr lang="en-US" altLang="ru-RU" sz="2400" i="1">
                <a:solidFill>
                  <a:srgbClr val="800080"/>
                </a:solidFill>
                <a:latin typeface="Tahoma" panose="020B0604030504040204" pitchFamily="34" charset="0"/>
                <a:cs typeface="Tahoma" panose="020B0604030504040204" pitchFamily="34" charset="0"/>
              </a:rPr>
              <a:t>NTP</a:t>
            </a:r>
            <a:r>
              <a:rPr lang="ru-RU" altLang="ru-RU" sz="2400" i="1">
                <a:solidFill>
                  <a:srgbClr val="800080"/>
                </a:solidFill>
                <a:latin typeface="Tahoma" panose="020B0604030504040204" pitchFamily="34" charset="0"/>
                <a:cs typeface="Tahoma" panose="020B0604030504040204" pitchFamily="34" charset="0"/>
              </a:rPr>
              <a:t>-сообщения, так как оно определяется только после приёма </a:t>
            </a:r>
            <a:r>
              <a:rPr lang="en-US" altLang="ru-RU" sz="2400" i="1">
                <a:solidFill>
                  <a:srgbClr val="800080"/>
                </a:solidFill>
                <a:latin typeface="Tahoma" panose="020B0604030504040204" pitchFamily="34" charset="0"/>
                <a:cs typeface="Tahoma" panose="020B0604030504040204" pitchFamily="34" charset="0"/>
              </a:rPr>
              <a:t>NTP</a:t>
            </a:r>
            <a:r>
              <a:rPr lang="ru-RU" altLang="ru-RU" sz="2400" i="1">
                <a:solidFill>
                  <a:srgbClr val="800080"/>
                </a:solidFill>
                <a:latin typeface="Tahoma" panose="020B0604030504040204" pitchFamily="34" charset="0"/>
                <a:cs typeface="Tahoma" panose="020B0604030504040204" pitchFamily="34" charset="0"/>
              </a:rPr>
              <a:t>-сообщения и становится доступным в соответствующем буфере, в котором временно храниться поступившее </a:t>
            </a:r>
            <a:r>
              <a:rPr lang="en-US" altLang="ru-RU" sz="2400" i="1">
                <a:solidFill>
                  <a:srgbClr val="800080"/>
                </a:solidFill>
                <a:latin typeface="Tahoma" panose="020B0604030504040204" pitchFamily="34" charset="0"/>
                <a:cs typeface="Tahoma" panose="020B0604030504040204" pitchFamily="34" charset="0"/>
              </a:rPr>
              <a:t>NTP</a:t>
            </a:r>
            <a:r>
              <a:rPr lang="ru-RU" altLang="ru-RU" sz="2400" i="1">
                <a:solidFill>
                  <a:srgbClr val="800080"/>
                </a:solidFill>
                <a:latin typeface="Tahoma" panose="020B0604030504040204" pitchFamily="34" charset="0"/>
                <a:cs typeface="Tahoma" panose="020B0604030504040204" pitchFamily="34" charset="0"/>
              </a:rPr>
              <a:t>-сообщение</a:t>
            </a:r>
            <a:r>
              <a:rPr lang="ru-RU" altLang="ru-RU" sz="2400">
                <a:solidFill>
                  <a:srgbClr val="800080"/>
                </a:solidFill>
              </a:rPr>
              <a:t>.)</a:t>
            </a:r>
          </a:p>
          <a:p>
            <a:pPr>
              <a:buSzPct val="80000"/>
            </a:pPr>
            <a:r>
              <a:rPr lang="ru-RU" altLang="ru-RU" sz="2400">
                <a:solidFill>
                  <a:srgbClr val="800080"/>
                </a:solidFill>
              </a:rPr>
              <a:t>     Если программный </a:t>
            </a:r>
            <a:r>
              <a:rPr lang="en-US" altLang="ru-RU" sz="2400">
                <a:solidFill>
                  <a:srgbClr val="800080"/>
                </a:solidFill>
              </a:rPr>
              <a:t>NTP</a:t>
            </a:r>
            <a:r>
              <a:rPr lang="ru-RU" altLang="ru-RU" sz="2400">
                <a:solidFill>
                  <a:srgbClr val="800080"/>
                </a:solidFill>
              </a:rPr>
              <a:t>-модуль имеет доступ к физическому уровню </a:t>
            </a:r>
            <a:r>
              <a:rPr lang="en-US" altLang="ru-RU" sz="2400">
                <a:solidFill>
                  <a:srgbClr val="800080"/>
                </a:solidFill>
              </a:rPr>
              <a:t>Internet</a:t>
            </a:r>
            <a:r>
              <a:rPr lang="ru-RU" altLang="ru-RU" sz="2400">
                <a:solidFill>
                  <a:srgbClr val="800080"/>
                </a:solidFill>
              </a:rPr>
              <a:t>-архитектуры, то тогда метки времени соответствуют началу символов после начала кадра канального уровня. В противном случае, прикладные службы должны попытаться “привязать” метку времени к самой ранней доступной точке кадра канального уровня;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89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32899" name="Text Box 3"/>
          <p:cNvSpPr txBox="1">
            <a:spLocks noChangeArrowheads="1"/>
          </p:cNvSpPr>
          <p:nvPr/>
        </p:nvSpPr>
        <p:spPr bwMode="auto">
          <a:xfrm>
            <a:off x="228600" y="646113"/>
            <a:ext cx="8659813" cy="6035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000">
                <a:solidFill>
                  <a:srgbClr val="800080"/>
                </a:solidFill>
              </a:rPr>
              <a:t>Типовые первичные серверы времени построены на современных вычислительных средствах, обеспечивающих точность в пределах нескольких десятков микросекунд. Типовые вторичные серверы времени и клиенты в составе высокоскоростных ЛВС обеспечивают точность в пределах нескольких сотен микросекунд при интервалах опроса до 1024 секунд (это была максимальная точность для </a:t>
            </a:r>
            <a:r>
              <a:rPr lang="en-US" altLang="ru-RU" sz="3000">
                <a:solidFill>
                  <a:srgbClr val="800080"/>
                </a:solidFill>
              </a:rPr>
              <a:t>NTPv</a:t>
            </a:r>
            <a:r>
              <a:rPr lang="ru-RU" altLang="ru-RU" sz="3000">
                <a:solidFill>
                  <a:srgbClr val="800080"/>
                </a:solidFill>
              </a:rPr>
              <a:t>3-протокола). А при интервалах опроса до 36 часов </a:t>
            </a:r>
            <a:r>
              <a:rPr lang="en-US" altLang="ru-RU" sz="3000">
                <a:solidFill>
                  <a:srgbClr val="800080"/>
                </a:solidFill>
              </a:rPr>
              <a:t>NTPv</a:t>
            </a:r>
            <a:r>
              <a:rPr lang="ru-RU" altLang="ru-RU" sz="3000">
                <a:solidFill>
                  <a:srgbClr val="800080"/>
                </a:solidFill>
              </a:rPr>
              <a:t>4-серверы и клиенты обеспечивают точность в пределах нескольких десятков миллисекунд.</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80355" name="Text Box 3"/>
          <p:cNvSpPr txBox="1">
            <a:spLocks noChangeArrowheads="1"/>
          </p:cNvSpPr>
          <p:nvPr/>
        </p:nvSpPr>
        <p:spPr bwMode="auto">
          <a:xfrm>
            <a:off x="241300" y="928688"/>
            <a:ext cx="8632825"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966788" indent="-342900" algn="l">
              <a:spcBef>
                <a:spcPct val="0"/>
              </a:spcBef>
              <a:defRPr>
                <a:solidFill>
                  <a:schemeClr val="tx1"/>
                </a:solidFill>
                <a:latin typeface="Arial" panose="020B0604020202020204" pitchFamily="34" charset="0"/>
                <a:cs typeface="Arial" panose="020B0604020202020204" pitchFamily="34" charset="0"/>
              </a:defRPr>
            </a:lvl2pPr>
            <a:lvl3pPr marL="1489075" indent="-342900" algn="l">
              <a:spcBef>
                <a:spcPct val="0"/>
              </a:spcBef>
              <a:defRPr>
                <a:solidFill>
                  <a:schemeClr val="tx1"/>
                </a:solidFill>
                <a:latin typeface="Arial" panose="020B0604020202020204" pitchFamily="34" charset="0"/>
                <a:cs typeface="Arial" panose="020B0604020202020204" pitchFamily="34" charset="0"/>
              </a:defRPr>
            </a:lvl3pPr>
            <a:lvl4pPr marL="2011363" indent="-342900" algn="l">
              <a:spcBef>
                <a:spcPct val="0"/>
              </a:spcBef>
              <a:defRPr>
                <a:solidFill>
                  <a:schemeClr val="tx1"/>
                </a:solidFill>
                <a:latin typeface="Arial" panose="020B0604020202020204" pitchFamily="34" charset="0"/>
                <a:cs typeface="Arial" panose="020B0604020202020204" pitchFamily="34" charset="0"/>
              </a:defRPr>
            </a:lvl4pPr>
            <a:lvl5pPr marL="2533650" indent="-342900" algn="l">
              <a:spcBef>
                <a:spcPct val="0"/>
              </a:spcBef>
              <a:defRPr>
                <a:solidFill>
                  <a:schemeClr val="tx1"/>
                </a:solidFill>
                <a:latin typeface="Arial" panose="020B0604020202020204" pitchFamily="34" charset="0"/>
                <a:cs typeface="Arial" panose="020B0604020202020204" pitchFamily="34" charset="0"/>
              </a:defRPr>
            </a:lvl5pPr>
            <a:lvl6pPr marL="299085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44805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90525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36245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80000"/>
              <a:buFontTx/>
              <a:buAutoNum type="arabicPeriod" startAt="15"/>
            </a:pPr>
            <a:r>
              <a:rPr lang="ru-RU" altLang="ru-RU" sz="2600" i="1">
                <a:solidFill>
                  <a:srgbClr val="800080"/>
                </a:solidFill>
              </a:rPr>
              <a:t>“</a:t>
            </a:r>
            <a:r>
              <a:rPr lang="en-US" altLang="ru-RU" sz="2600" i="1">
                <a:solidFill>
                  <a:srgbClr val="800080"/>
                </a:solidFill>
              </a:rPr>
              <a:t>Extension Field</a:t>
            </a:r>
            <a:r>
              <a:rPr lang="ru-RU" altLang="ru-RU" sz="2600" i="1">
                <a:solidFill>
                  <a:srgbClr val="800080"/>
                </a:solidFill>
              </a:rPr>
              <a:t>”</a:t>
            </a:r>
            <a:r>
              <a:rPr lang="ru-RU" altLang="ru-RU" sz="2600">
                <a:solidFill>
                  <a:srgbClr val="800080"/>
                </a:solidFill>
              </a:rPr>
              <a:t>. Дополнительное поле расширения, формат которого представлен ниже;</a:t>
            </a:r>
          </a:p>
          <a:p>
            <a:pPr>
              <a:buSzPct val="80000"/>
              <a:buFontTx/>
              <a:buAutoNum type="arabicPeriod" startAt="15"/>
            </a:pPr>
            <a:r>
              <a:rPr lang="ru-RU" altLang="ru-RU" sz="2600" i="1">
                <a:solidFill>
                  <a:srgbClr val="800080"/>
                </a:solidFill>
              </a:rPr>
              <a:t>“</a:t>
            </a:r>
            <a:r>
              <a:rPr lang="en-US" altLang="ru-RU" sz="2600" i="1">
                <a:solidFill>
                  <a:srgbClr val="800080"/>
                </a:solidFill>
              </a:rPr>
              <a:t>Key Identifier</a:t>
            </a:r>
            <a:r>
              <a:rPr lang="ru-RU" altLang="ru-RU" sz="2600" i="1">
                <a:solidFill>
                  <a:srgbClr val="800080"/>
                </a:solidFill>
              </a:rPr>
              <a:t>”</a:t>
            </a:r>
            <a:r>
              <a:rPr lang="ru-RU" altLang="ru-RU" sz="2600">
                <a:solidFill>
                  <a:srgbClr val="800080"/>
                </a:solidFill>
              </a:rPr>
              <a:t> (</a:t>
            </a:r>
            <a:r>
              <a:rPr lang="en-US" altLang="ru-RU" sz="2600">
                <a:solidFill>
                  <a:srgbClr val="800080"/>
                </a:solidFill>
              </a:rPr>
              <a:t>keyid</a:t>
            </a:r>
            <a:r>
              <a:rPr lang="ru-RU" altLang="ru-RU" sz="2600">
                <a:solidFill>
                  <a:srgbClr val="800080"/>
                </a:solidFill>
              </a:rPr>
              <a:t>): идентификатор ключа — 32-битовое беззнаковое целочисленный код, используемый клиентом и сервером для указания секретного 128-битового </a:t>
            </a:r>
            <a:r>
              <a:rPr lang="en-US" altLang="ru-RU" sz="2600">
                <a:solidFill>
                  <a:srgbClr val="800080"/>
                </a:solidFill>
              </a:rPr>
              <a:t>MD</a:t>
            </a:r>
            <a:r>
              <a:rPr lang="ru-RU" altLang="ru-RU" sz="2600">
                <a:solidFill>
                  <a:srgbClr val="800080"/>
                </a:solidFill>
              </a:rPr>
              <a:t>5-ключа;</a:t>
            </a:r>
          </a:p>
          <a:p>
            <a:pPr>
              <a:buSzPct val="80000"/>
              <a:buFontTx/>
              <a:buAutoNum type="arabicPeriod" startAt="15"/>
            </a:pPr>
            <a:r>
              <a:rPr lang="ru-RU" altLang="ru-RU" sz="2600" i="1">
                <a:solidFill>
                  <a:srgbClr val="800080"/>
                </a:solidFill>
              </a:rPr>
              <a:t>“</a:t>
            </a:r>
            <a:r>
              <a:rPr lang="en-US" altLang="ru-RU" sz="2600" i="1">
                <a:solidFill>
                  <a:srgbClr val="800080"/>
                </a:solidFill>
              </a:rPr>
              <a:t>Message Digest</a:t>
            </a:r>
            <a:r>
              <a:rPr lang="ru-RU" altLang="ru-RU" sz="2600" i="1">
                <a:solidFill>
                  <a:srgbClr val="800080"/>
                </a:solidFill>
              </a:rPr>
              <a:t>”</a:t>
            </a:r>
            <a:r>
              <a:rPr lang="ru-RU" altLang="ru-RU" sz="2600">
                <a:solidFill>
                  <a:srgbClr val="800080"/>
                </a:solidFill>
              </a:rPr>
              <a:t> (</a:t>
            </a:r>
            <a:r>
              <a:rPr lang="en-US" altLang="ru-RU" sz="2600">
                <a:solidFill>
                  <a:srgbClr val="800080"/>
                </a:solidFill>
              </a:rPr>
              <a:t>digest</a:t>
            </a:r>
            <a:r>
              <a:rPr lang="ru-RU" altLang="ru-RU" sz="2600">
                <a:solidFill>
                  <a:srgbClr val="800080"/>
                </a:solidFill>
              </a:rPr>
              <a:t>): криптографическая проверочная сумма — 128-битовая последовательность, вычисленная с помощью </a:t>
            </a:r>
            <a:r>
              <a:rPr lang="en-US" altLang="ru-RU" sz="2600">
                <a:solidFill>
                  <a:srgbClr val="800080"/>
                </a:solidFill>
              </a:rPr>
              <a:t>MD</a:t>
            </a:r>
            <a:r>
              <a:rPr lang="ru-RU" altLang="ru-RU" sz="2600">
                <a:solidFill>
                  <a:srgbClr val="800080"/>
                </a:solidFill>
              </a:rPr>
              <a:t>5-алгоритма хеширования и секретного криптоключа по всей последовательности </a:t>
            </a:r>
            <a:r>
              <a:rPr lang="en-US" altLang="ru-RU" sz="2600">
                <a:solidFill>
                  <a:srgbClr val="800080"/>
                </a:solidFill>
              </a:rPr>
              <a:t>NTP</a:t>
            </a:r>
            <a:r>
              <a:rPr lang="ru-RU" altLang="ru-RU" sz="2600">
                <a:solidFill>
                  <a:srgbClr val="800080"/>
                </a:solidFill>
              </a:rPr>
              <a:t>-заголовка, включая дополнительные поля расширения, но без полей “</a:t>
            </a:r>
            <a:r>
              <a:rPr lang="en-US" altLang="ru-RU" sz="2600">
                <a:solidFill>
                  <a:srgbClr val="800080"/>
                </a:solidFill>
              </a:rPr>
              <a:t>Key Identifier</a:t>
            </a:r>
            <a:r>
              <a:rPr lang="ru-RU" altLang="ru-RU" sz="2600">
                <a:solidFill>
                  <a:srgbClr val="800080"/>
                </a:solidFill>
              </a:rPr>
              <a:t>” и “</a:t>
            </a:r>
            <a:r>
              <a:rPr lang="en-US" altLang="ru-RU" sz="2600">
                <a:solidFill>
                  <a:srgbClr val="800080"/>
                </a:solidFill>
              </a:rPr>
              <a:t>Message Digest</a:t>
            </a:r>
            <a:r>
              <a:rPr lang="ru-RU" altLang="ru-RU" sz="2600">
                <a:solidFill>
                  <a:srgbClr val="800080"/>
                </a:solidFill>
              </a:rPr>
              <a:t>”.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82403" name="Text Box 3"/>
          <p:cNvSpPr txBox="1">
            <a:spLocks noChangeArrowheads="1"/>
          </p:cNvSpPr>
          <p:nvPr/>
        </p:nvSpPr>
        <p:spPr bwMode="auto">
          <a:xfrm>
            <a:off x="0" y="1008063"/>
            <a:ext cx="9144000"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en-US" altLang="ru-RU" b="1">
                <a:solidFill>
                  <a:srgbClr val="800080"/>
                </a:solidFill>
              </a:rPr>
              <a:t>NTP</a:t>
            </a:r>
            <a:r>
              <a:rPr lang="ru-RU" altLang="ru-RU" b="1">
                <a:solidFill>
                  <a:srgbClr val="800080"/>
                </a:solidFill>
              </a:rPr>
              <a:t>-сообщение “</a:t>
            </a:r>
            <a:r>
              <a:rPr lang="en-US" altLang="ru-RU" b="1">
                <a:solidFill>
                  <a:srgbClr val="800080"/>
                </a:solidFill>
              </a:rPr>
              <a:t>Kiss</a:t>
            </a:r>
            <a:r>
              <a:rPr lang="ru-RU" altLang="ru-RU" b="1">
                <a:solidFill>
                  <a:srgbClr val="800080"/>
                </a:solidFill>
              </a:rPr>
              <a:t>-</a:t>
            </a:r>
            <a:r>
              <a:rPr lang="en-US" altLang="ru-RU" b="1">
                <a:solidFill>
                  <a:srgbClr val="800080"/>
                </a:solidFill>
              </a:rPr>
              <a:t>o</a:t>
            </a:r>
            <a:r>
              <a:rPr lang="ru-RU" altLang="ru-RU" b="1">
                <a:solidFill>
                  <a:srgbClr val="800080"/>
                </a:solidFill>
              </a:rPr>
              <a:t>'-</a:t>
            </a:r>
            <a:r>
              <a:rPr lang="en-US" altLang="ru-RU" b="1">
                <a:solidFill>
                  <a:srgbClr val="800080"/>
                </a:solidFill>
              </a:rPr>
              <a:t>Death</a:t>
            </a:r>
            <a:r>
              <a:rPr lang="ru-RU" altLang="ru-RU" b="1">
                <a:solidFill>
                  <a:srgbClr val="800080"/>
                </a:solidFill>
              </a:rPr>
              <a:t>”. </a:t>
            </a:r>
            <a:r>
              <a:rPr lang="ru-RU" altLang="ru-RU">
                <a:solidFill>
                  <a:srgbClr val="800080"/>
                </a:solidFill>
              </a:rPr>
              <a:t>Если имеет место нулевой номер “слоя”, который считается не определённым или не допустимым, поле “</a:t>
            </a:r>
            <a:r>
              <a:rPr lang="en-US" altLang="ru-RU">
                <a:solidFill>
                  <a:srgbClr val="800080"/>
                </a:solidFill>
              </a:rPr>
              <a:t>Reference Identifier</a:t>
            </a:r>
            <a:r>
              <a:rPr lang="ru-RU" altLang="ru-RU">
                <a:solidFill>
                  <a:srgbClr val="800080"/>
                </a:solidFill>
              </a:rPr>
              <a:t>” может использоваться для доставки сообщений, которые содержат данные о состоянии системы и для управления доступом. Такие сообщения называются “</a:t>
            </a:r>
            <a:r>
              <a:rPr lang="en-US" altLang="ru-RU">
                <a:solidFill>
                  <a:srgbClr val="800080"/>
                </a:solidFill>
              </a:rPr>
              <a:t>Kiss</a:t>
            </a:r>
            <a:r>
              <a:rPr lang="ru-RU" altLang="ru-RU">
                <a:solidFill>
                  <a:srgbClr val="800080"/>
                </a:solidFill>
              </a:rPr>
              <a:t>-</a:t>
            </a:r>
            <a:r>
              <a:rPr lang="en-US" altLang="ru-RU">
                <a:solidFill>
                  <a:srgbClr val="800080"/>
                </a:solidFill>
              </a:rPr>
              <a:t>o</a:t>
            </a:r>
            <a:r>
              <a:rPr lang="ru-RU" altLang="ru-RU">
                <a:solidFill>
                  <a:srgbClr val="800080"/>
                </a:solidFill>
              </a:rPr>
              <a:t>'-</a:t>
            </a:r>
            <a:r>
              <a:rPr lang="en-US" altLang="ru-RU">
                <a:solidFill>
                  <a:srgbClr val="800080"/>
                </a:solidFill>
              </a:rPr>
              <a:t>Death</a:t>
            </a:r>
            <a:r>
              <a:rPr lang="ru-RU" altLang="ru-RU">
                <a:solidFill>
                  <a:srgbClr val="800080"/>
                </a:solidFill>
              </a:rPr>
              <a:t>” (</a:t>
            </a:r>
            <a:r>
              <a:rPr lang="en-US" altLang="ru-RU">
                <a:solidFill>
                  <a:srgbClr val="800080"/>
                </a:solidFill>
              </a:rPr>
              <a:t>KoD</a:t>
            </a:r>
            <a:r>
              <a:rPr lang="ru-RU" altLang="ru-RU">
                <a:solidFill>
                  <a:srgbClr val="800080"/>
                </a:solidFill>
              </a:rPr>
              <a:t>), а доставляемые ими </a:t>
            </a:r>
            <a:r>
              <a:rPr lang="en-US" altLang="ru-RU">
                <a:solidFill>
                  <a:srgbClr val="800080"/>
                </a:solidFill>
              </a:rPr>
              <a:t>ASCII</a:t>
            </a:r>
            <a:r>
              <a:rPr lang="ru-RU" altLang="ru-RU">
                <a:solidFill>
                  <a:srgbClr val="800080"/>
                </a:solidFill>
              </a:rPr>
              <a:t>-данные называются “</a:t>
            </a:r>
            <a:r>
              <a:rPr lang="en-US" altLang="ru-RU">
                <a:solidFill>
                  <a:srgbClr val="800080"/>
                </a:solidFill>
              </a:rPr>
              <a:t>kiss codes</a:t>
            </a:r>
            <a:r>
              <a:rPr lang="ru-RU" altLang="ru-RU">
                <a:solidFill>
                  <a:srgbClr val="800080"/>
                </a:solidFill>
              </a:rPr>
              <a:t>” (коды “помощи”). </a:t>
            </a:r>
            <a:r>
              <a:rPr lang="en-US" altLang="ru-RU">
                <a:solidFill>
                  <a:srgbClr val="800080"/>
                </a:solidFill>
              </a:rPr>
              <a:t>KoD</a:t>
            </a:r>
            <a:r>
              <a:rPr lang="ru-RU" altLang="ru-RU">
                <a:solidFill>
                  <a:srgbClr val="800080"/>
                </a:solidFill>
              </a:rPr>
              <a:t>-сообщения получили своё название потому, что ранее они использовались для информирования клиентов о прекращении передачи сообщений, которые нарушают управление доступом к серверу.</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84451" name="Text Box 3"/>
          <p:cNvSpPr txBox="1">
            <a:spLocks noChangeArrowheads="1"/>
          </p:cNvSpPr>
          <p:nvPr/>
        </p:nvSpPr>
        <p:spPr bwMode="auto">
          <a:xfrm>
            <a:off x="0" y="1250950"/>
            <a:ext cx="914400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spcBef>
                <a:spcPct val="0"/>
              </a:spcBef>
            </a:pPr>
            <a:r>
              <a:rPr lang="ru-RU" altLang="ru-RU">
                <a:solidFill>
                  <a:srgbClr val="800080"/>
                </a:solidFill>
              </a:rPr>
              <a:t>Коды “помощи” могут быть весьма полезными, с точки зрения информирования “интеллектуального” программного клиентского </a:t>
            </a:r>
            <a:r>
              <a:rPr lang="en-US" altLang="ru-RU">
                <a:solidFill>
                  <a:srgbClr val="800080"/>
                </a:solidFill>
              </a:rPr>
              <a:t>NTPv</a:t>
            </a:r>
            <a:r>
              <a:rPr lang="ru-RU" altLang="ru-RU">
                <a:solidFill>
                  <a:srgbClr val="800080"/>
                </a:solidFill>
              </a:rPr>
              <a:t>4- или </a:t>
            </a:r>
            <a:r>
              <a:rPr lang="en-US" altLang="ru-RU">
                <a:solidFill>
                  <a:srgbClr val="800080"/>
                </a:solidFill>
              </a:rPr>
              <a:t>SNTPv</a:t>
            </a:r>
            <a:r>
              <a:rPr lang="ru-RU" altLang="ru-RU">
                <a:solidFill>
                  <a:srgbClr val="800080"/>
                </a:solidFill>
              </a:rPr>
              <a:t>4-модуля. Такие коды представляют собой</a:t>
            </a:r>
          </a:p>
          <a:p>
            <a:pPr>
              <a:spcBef>
                <a:spcPct val="0"/>
              </a:spcBef>
            </a:pPr>
            <a:r>
              <a:rPr lang="ru-RU" altLang="ru-RU">
                <a:solidFill>
                  <a:srgbClr val="800080"/>
                </a:solidFill>
              </a:rPr>
              <a:t>4-символьные </a:t>
            </a:r>
            <a:r>
              <a:rPr lang="en-US" altLang="ru-RU">
                <a:solidFill>
                  <a:srgbClr val="800080"/>
                </a:solidFill>
              </a:rPr>
              <a:t>ASCII</a:t>
            </a:r>
            <a:r>
              <a:rPr lang="ru-RU" altLang="ru-RU">
                <a:solidFill>
                  <a:srgbClr val="800080"/>
                </a:solidFill>
              </a:rPr>
              <a:t>-последовательности, дополняемые слева нулями. Эти последовательности предназначены для вывода на дисплей и записи в файлы. Перечень принятых в настоящее время кодов “помощи” представлен на рис.19.10.</a:t>
            </a:r>
          </a:p>
          <a:p>
            <a:pPr>
              <a:spcBef>
                <a:spcPct val="0"/>
              </a:spcBef>
            </a:pPr>
            <a:r>
              <a:rPr lang="ru-RU" altLang="ru-RU">
                <a:solidFill>
                  <a:srgbClr val="800080"/>
                </a:solidFill>
              </a:rPr>
              <a:t>Получатели </a:t>
            </a:r>
            <a:r>
              <a:rPr lang="en-US" altLang="ru-RU">
                <a:solidFill>
                  <a:srgbClr val="800080"/>
                </a:solidFill>
              </a:rPr>
              <a:t>KoD</a:t>
            </a:r>
            <a:r>
              <a:rPr lang="ru-RU" altLang="ru-RU">
                <a:solidFill>
                  <a:srgbClr val="800080"/>
                </a:solidFill>
              </a:rPr>
              <a:t>-сообщений обязаны их проверить и выполнить следующие действия: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49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graphicFrame>
        <p:nvGraphicFramePr>
          <p:cNvPr id="1386750" name="Group 254"/>
          <p:cNvGraphicFramePr>
            <a:graphicFrameLocks noGrp="1"/>
          </p:cNvGraphicFramePr>
          <p:nvPr/>
        </p:nvGraphicFramePr>
        <p:xfrm>
          <a:off x="241300" y="717550"/>
          <a:ext cx="8634413" cy="5211763"/>
        </p:xfrm>
        <a:graphic>
          <a:graphicData uri="http://schemas.openxmlformats.org/drawingml/2006/table">
            <a:tbl>
              <a:tblPr/>
              <a:tblGrid>
                <a:gridCol w="844550">
                  <a:extLst>
                    <a:ext uri="{9D8B030D-6E8A-4147-A177-3AD203B41FA5}">
                      <a16:colId xmlns:a16="http://schemas.microsoft.com/office/drawing/2014/main" val="1624027967"/>
                    </a:ext>
                  </a:extLst>
                </a:gridCol>
                <a:gridCol w="7789863">
                  <a:extLst>
                    <a:ext uri="{9D8B030D-6E8A-4147-A177-3AD203B41FA5}">
                      <a16:colId xmlns:a16="http://schemas.microsoft.com/office/drawing/2014/main" val="1746427965"/>
                    </a:ext>
                  </a:extLst>
                </a:gridCol>
              </a:tblGrid>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2000" b="1" i="0"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Arial" panose="020B0604020202020204" pitchFamily="34" charset="0"/>
                        </a:rPr>
                        <a:t>Код</a:t>
                      </a:r>
                    </a:p>
                  </a:txBody>
                  <a:tcPr marL="18000" marR="18000" marT="18000" marB="18000" anchor="ctr" anchorCtr="1" horzOverflow="overflow">
                    <a:lnL w="5715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5715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D6ECEE"/>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20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О п и с а н и е</a:t>
                      </a:r>
                    </a:p>
                  </a:txBody>
                  <a:tcPr marL="18000" marR="18000" marT="18000" marB="18000" anchor="ctr" anchorCtr="1" horzOverflow="overflow">
                    <a:lnL w="38100"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5715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760809001"/>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Arial" panose="020B0604020202020204" pitchFamily="34" charset="0"/>
                        </a:rPr>
                        <a:t>ACST</a:t>
                      </a:r>
                    </a:p>
                  </a:txBody>
                  <a:tcPr marL="18000" marR="18000" marT="18000" marB="18000" anchor="ctr" anchorCtr="1" horzOverflow="overflow">
                    <a:lnL w="5715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D6ECEE"/>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Виртуальное соединение установлено одноадресным сервером</a:t>
                      </a:r>
                    </a:p>
                  </a:txBody>
                  <a:tcPr marL="18000" marR="18000" marT="18000" marB="18000" anchor="ctr" anchorCtr="1" horzOverflow="overflow">
                    <a:lnL w="38100"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4087412494"/>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Arial" panose="020B0604020202020204" pitchFamily="34" charset="0"/>
                        </a:rPr>
                        <a:t>AUTH</a:t>
                      </a:r>
                    </a:p>
                  </a:txBody>
                  <a:tcPr marL="18000" marR="18000" marT="18000" marB="18000" anchor="ctr" anchorCtr="1" horzOverflow="overflow">
                    <a:lnL w="5715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D6ECEE"/>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Аутентификация сервером завершилась отказом</a:t>
                      </a:r>
                    </a:p>
                  </a:txBody>
                  <a:tcPr marL="18000" marR="18000" marT="18000" marB="18000" anchor="ctr" anchorCtr="1" horzOverflow="overflow">
                    <a:lnL w="38100"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051979127"/>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Arial" panose="020B0604020202020204" pitchFamily="34" charset="0"/>
                        </a:rPr>
                        <a:t>AUTO</a:t>
                      </a:r>
                    </a:p>
                  </a:txBody>
                  <a:tcPr marL="18000" marR="18000" marT="18000" marB="18000" anchor="ctr" anchorCtr="1" horzOverflow="overflow">
                    <a:lnL w="5715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D6ECEE"/>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Autokey</a:t>
                      </a:r>
                      <a:r>
                        <a:rPr kumimoji="0" lang="ru-RU"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-последовательность некорректна</a:t>
                      </a:r>
                    </a:p>
                  </a:txBody>
                  <a:tcPr marL="18000" marR="18000" marT="18000" marB="18000" anchor="ctr" anchorCtr="1" horzOverflow="overflow">
                    <a:lnL w="38100"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105870803"/>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Arial" panose="020B0604020202020204" pitchFamily="34" charset="0"/>
                        </a:rPr>
                        <a:t>BCST</a:t>
                      </a:r>
                    </a:p>
                  </a:txBody>
                  <a:tcPr marL="18000" marR="18000" marT="18000" marB="18000" anchor="ctr" anchorCtr="1" horzOverflow="overflow">
                    <a:lnL w="5715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D6ECEE"/>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Виртуальное соединение установлено широковещательным сервером</a:t>
                      </a:r>
                    </a:p>
                  </a:txBody>
                  <a:tcPr marL="18000" marR="18000" marT="18000" marB="18000" anchor="ctr" anchorCtr="1" horzOverflow="overflow">
                    <a:lnL w="38100"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582725286"/>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Arial" panose="020B0604020202020204" pitchFamily="34" charset="0"/>
                        </a:rPr>
                        <a:t>CRYP</a:t>
                      </a:r>
                    </a:p>
                  </a:txBody>
                  <a:tcPr marL="18000" marR="18000" marT="18000" marB="18000" anchor="ctr" anchorCtr="1" horzOverflow="overflow">
                    <a:lnL w="5715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D6ECEE"/>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Криптографическая аутентификация или идентификация завершились отказом</a:t>
                      </a:r>
                    </a:p>
                  </a:txBody>
                  <a:tcPr marL="18000" marR="18000" marT="18000" marB="18000" anchor="ctr" anchorCtr="1" horzOverflow="overflow">
                    <a:lnL w="38100"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513962576"/>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Arial" panose="020B0604020202020204" pitchFamily="34" charset="0"/>
                        </a:rPr>
                        <a:t>DENY</a:t>
                      </a:r>
                    </a:p>
                  </a:txBody>
                  <a:tcPr marL="18000" marR="18000" marT="18000" marB="18000" anchor="ctr" anchorCtr="1" horzOverflow="overflow">
                    <a:lnL w="5715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D6ECEE"/>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Удалённый сервер отказал в доступе</a:t>
                      </a:r>
                    </a:p>
                  </a:txBody>
                  <a:tcPr marL="18000" marR="18000" marT="18000" marB="18000" anchor="ctr" anchorCtr="1" horzOverflow="overflow">
                    <a:lnL w="38100"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148345300"/>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Arial" panose="020B0604020202020204" pitchFamily="34" charset="0"/>
                        </a:rPr>
                        <a:t>DROP</a:t>
                      </a:r>
                    </a:p>
                  </a:txBody>
                  <a:tcPr marL="18000" marR="18000" marT="18000" marB="18000" anchor="ctr" anchorCtr="1" horzOverflow="overflow">
                    <a:lnL w="5715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D6ECEE"/>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Потеря удаленного сервера времени в симметричном режиме</a:t>
                      </a:r>
                    </a:p>
                  </a:txBody>
                  <a:tcPr marL="18000" marR="18000" marT="18000" marB="18000" anchor="ctr" anchorCtr="1" horzOverflow="overflow">
                    <a:lnL w="38100"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815941880"/>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Arial" panose="020B0604020202020204" pitchFamily="34" charset="0"/>
                        </a:rPr>
                        <a:t>RSTR</a:t>
                      </a:r>
                    </a:p>
                  </a:txBody>
                  <a:tcPr marL="18000" marR="18000" marT="18000" marB="18000" anchor="ctr" anchorCtr="1" horzOverflow="overflow">
                    <a:lnL w="5715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D6ECEE"/>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Отказ в доступе в следствие локальной стратегии безопасности</a:t>
                      </a:r>
                    </a:p>
                  </a:txBody>
                  <a:tcPr marL="18000" marR="18000" marT="18000" marB="18000" anchor="ctr" anchorCtr="1" horzOverflow="overflow">
                    <a:lnL w="38100"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864367055"/>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Arial" panose="020B0604020202020204" pitchFamily="34" charset="0"/>
                        </a:rPr>
                        <a:t>INIT</a:t>
                      </a:r>
                    </a:p>
                  </a:txBody>
                  <a:tcPr marL="18000" marR="18000" marT="18000" marB="18000" anchor="ctr" anchorCtr="1" horzOverflow="overflow">
                    <a:lnL w="5715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D6ECEE"/>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Виртуальное соединение с первого раза не установлено</a:t>
                      </a:r>
                    </a:p>
                  </a:txBody>
                  <a:tcPr marL="18000" marR="18000" marT="18000" marB="18000" anchor="ctr" anchorCtr="1" horzOverflow="overflow">
                    <a:lnL w="38100"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47845978"/>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Arial" panose="020B0604020202020204" pitchFamily="34" charset="0"/>
                        </a:rPr>
                        <a:t>MCST</a:t>
                      </a:r>
                    </a:p>
                  </a:txBody>
                  <a:tcPr marL="18000" marR="18000" marT="18000" marB="18000" anchor="ctr" anchorCtr="1" horzOverflow="overflow">
                    <a:lnL w="5715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D6ECEE"/>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Виртуальное синхросоединение установлено динамически обнаруженным сервером</a:t>
                      </a:r>
                    </a:p>
                  </a:txBody>
                  <a:tcPr marL="18000" marR="18000" marT="18000" marB="18000" anchor="ctr" anchorCtr="1" horzOverflow="overflow">
                    <a:lnL w="38100"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214874905"/>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Arial" panose="020B0604020202020204" pitchFamily="34" charset="0"/>
                        </a:rPr>
                        <a:t>NKEY</a:t>
                      </a:r>
                    </a:p>
                  </a:txBody>
                  <a:tcPr marL="18000" marR="18000" marT="18000" marB="18000" anchor="ctr" anchorCtr="1" horzOverflow="overflow">
                    <a:lnL w="5715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D6ECEE"/>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Ключ не найден (либо он никогда ранее не загружался, либо он является ненадёжным)</a:t>
                      </a:r>
                    </a:p>
                  </a:txBody>
                  <a:tcPr marL="18000" marR="18000" marT="18000" marB="18000" anchor="ctr" anchorCtr="1" horzOverflow="overflow">
                    <a:lnL w="38100"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662468101"/>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Arial" panose="020B0604020202020204" pitchFamily="34" charset="0"/>
                        </a:rPr>
                        <a:t>RATE</a:t>
                      </a:r>
                    </a:p>
                  </a:txBody>
                  <a:tcPr marL="18000" marR="18000" marT="18000" marB="18000" anchor="ctr" anchorCtr="1" horzOverflow="overflow">
                    <a:lnL w="5715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D6ECEE"/>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Скорость превышена. Сервер временно запретил доступ, так как клиент превысил порог скорости</a:t>
                      </a:r>
                    </a:p>
                  </a:txBody>
                  <a:tcPr marL="18000" marR="18000" marT="18000" marB="18000" anchor="ctr" anchorCtr="1" horzOverflow="overflow">
                    <a:lnL w="38100"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593427780"/>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Arial" panose="020B0604020202020204" pitchFamily="34" charset="0"/>
                        </a:rPr>
                        <a:t>RMOT</a:t>
                      </a:r>
                    </a:p>
                  </a:txBody>
                  <a:tcPr marL="18000" marR="18000" marT="18000" marB="18000" anchor="ctr" anchorCtr="1" horzOverflow="overflow">
                    <a:lnL w="5715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D6ECEE"/>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Изменение виртуального соединения со стороны удалённого </a:t>
                      </a:r>
                      <a:r>
                        <a:rPr kumimoji="0" lang="en-US"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IP</a:t>
                      </a:r>
                      <a:r>
                        <a:rPr kumimoji="0" lang="ru-RU"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-узла, использующего </a:t>
                      </a:r>
                      <a:r>
                        <a:rPr kumimoji="0" lang="en-US"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NTP</a:t>
                      </a:r>
                      <a:r>
                        <a:rPr kumimoji="0" lang="ru-RU"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-протокол напрямую</a:t>
                      </a:r>
                    </a:p>
                  </a:txBody>
                  <a:tcPr marL="18000" marR="18000" marT="18000" marB="18000" anchor="ctr" anchorCtr="1" horzOverflow="overflow">
                    <a:lnL w="38100"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38100" cap="flat" cmpd="sng" algn="ctr">
                      <a:solidFill>
                        <a:schemeClr val="folHlink"/>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82542097"/>
                  </a:ext>
                </a:extLst>
              </a:tr>
              <a:tr h="22860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ru-RU" sz="16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Arial" panose="020B0604020202020204" pitchFamily="34" charset="0"/>
                        </a:rPr>
                        <a:t>STEP</a:t>
                      </a:r>
                    </a:p>
                  </a:txBody>
                  <a:tcPr marL="18000" marR="18000" marT="18000" marB="18000" anchor="ctr" anchorCtr="1" horzOverflow="overflow">
                    <a:lnL w="57150" cap="flat" cmpd="sng" algn="ctr">
                      <a:solidFill>
                        <a:schemeClr val="folHlink"/>
                      </a:solidFill>
                      <a:prstDash val="solid"/>
                      <a:round/>
                      <a:headEnd type="none" w="med" len="med"/>
                      <a:tailEnd type="none" w="med" len="med"/>
                    </a:lnL>
                    <a:lnR w="3810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57150" cap="flat" cmpd="sng" algn="ctr">
                      <a:solidFill>
                        <a:schemeClr val="folHlink"/>
                      </a:solidFill>
                      <a:prstDash val="solid"/>
                      <a:round/>
                      <a:headEnd type="none" w="med" len="med"/>
                      <a:tailEnd type="none" w="med" len="med"/>
                    </a:lnB>
                    <a:lnTlToBr>
                      <a:noFill/>
                    </a:lnTlToBr>
                    <a:lnBlToTr>
                      <a:noFill/>
                    </a:lnBlToTr>
                    <a:solidFill>
                      <a:srgbClr val="D6ECEE"/>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altLang="ru-RU" sz="16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Произошла итерация по изменению системного времени, виртуальное синхросоединение не установлено</a:t>
                      </a:r>
                    </a:p>
                  </a:txBody>
                  <a:tcPr marL="18000" marR="18000" marT="18000" marB="18000" anchor="ctr" anchorCtr="1" horzOverflow="overflow">
                    <a:lnL w="38100" cap="flat" cmpd="sng" algn="ctr">
                      <a:solidFill>
                        <a:schemeClr val="folHlink"/>
                      </a:solidFill>
                      <a:prstDash val="solid"/>
                      <a:round/>
                      <a:headEnd type="none" w="med" len="med"/>
                      <a:tailEnd type="none" w="med" len="med"/>
                    </a:lnL>
                    <a:lnR w="57150" cap="flat" cmpd="sng" algn="ctr">
                      <a:solidFill>
                        <a:schemeClr val="folHlink"/>
                      </a:solidFill>
                      <a:prstDash val="solid"/>
                      <a:round/>
                      <a:headEnd type="none" w="med" len="med"/>
                      <a:tailEnd type="none" w="med" len="med"/>
                    </a:lnR>
                    <a:lnT w="38100" cap="flat" cmpd="sng" algn="ctr">
                      <a:solidFill>
                        <a:schemeClr val="folHlink"/>
                      </a:solidFill>
                      <a:prstDash val="solid"/>
                      <a:round/>
                      <a:headEnd type="none" w="med" len="med"/>
                      <a:tailEnd type="none" w="med" len="med"/>
                    </a:lnT>
                    <a:lnB w="57150" cap="flat" cmpd="sng" algn="ctr">
                      <a:solidFill>
                        <a:schemeClr val="folHlink"/>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134639253"/>
                  </a:ext>
                </a:extLst>
              </a:tr>
            </a:tbl>
          </a:graphicData>
        </a:graphic>
      </p:graphicFrame>
      <p:sp>
        <p:nvSpPr>
          <p:cNvPr id="1386751" name="Text Box 255"/>
          <p:cNvSpPr txBox="1">
            <a:spLocks noChangeArrowheads="1"/>
          </p:cNvSpPr>
          <p:nvPr/>
        </p:nvSpPr>
        <p:spPr bwMode="auto">
          <a:xfrm>
            <a:off x="0" y="6145213"/>
            <a:ext cx="9144000" cy="3286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spcBef>
                <a:spcPct val="0"/>
              </a:spcBef>
            </a:pPr>
            <a:r>
              <a:rPr lang="ru-RU" altLang="ru-RU" sz="2400" b="1">
                <a:solidFill>
                  <a:srgbClr val="800080"/>
                </a:solidFill>
              </a:rPr>
              <a:t>Рис.19.10. Описание кодов “помощи”</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54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88547" name="Text Box 3"/>
          <p:cNvSpPr txBox="1">
            <a:spLocks noChangeArrowheads="1"/>
          </p:cNvSpPr>
          <p:nvPr/>
        </p:nvSpPr>
        <p:spPr bwMode="auto">
          <a:xfrm>
            <a:off x="242888" y="673100"/>
            <a:ext cx="8632825"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342900" indent="-342900" algn="l">
              <a:spcBef>
                <a:spcPct val="0"/>
              </a:spcBef>
              <a:defRPr>
                <a:solidFill>
                  <a:schemeClr val="tx1"/>
                </a:solidFill>
                <a:latin typeface="Arial" panose="020B0604020202020204" pitchFamily="34" charset="0"/>
                <a:cs typeface="Arial" panose="020B0604020202020204" pitchFamily="34" charset="0"/>
              </a:defRPr>
            </a:lvl1pPr>
            <a:lvl2pPr marL="800100" indent="-342900" algn="l">
              <a:spcBef>
                <a:spcPct val="0"/>
              </a:spcBef>
              <a:defRPr>
                <a:solidFill>
                  <a:schemeClr val="tx1"/>
                </a:solidFill>
                <a:latin typeface="Arial" panose="020B0604020202020204" pitchFamily="34" charset="0"/>
                <a:cs typeface="Arial" panose="020B0604020202020204" pitchFamily="34" charset="0"/>
              </a:defRPr>
            </a:lvl2pPr>
            <a:lvl3pPr marL="1257300" indent="-342900" algn="l">
              <a:spcBef>
                <a:spcPct val="0"/>
              </a:spcBef>
              <a:defRPr>
                <a:solidFill>
                  <a:schemeClr val="tx1"/>
                </a:solidFill>
                <a:latin typeface="Arial" panose="020B0604020202020204" pitchFamily="34" charset="0"/>
                <a:cs typeface="Arial" panose="020B0604020202020204" pitchFamily="34" charset="0"/>
              </a:defRPr>
            </a:lvl3pPr>
            <a:lvl4pPr marL="1714500" indent="-342900" algn="l">
              <a:spcBef>
                <a:spcPct val="0"/>
              </a:spcBef>
              <a:defRPr>
                <a:solidFill>
                  <a:schemeClr val="tx1"/>
                </a:solidFill>
                <a:latin typeface="Arial" panose="020B0604020202020204" pitchFamily="34" charset="0"/>
                <a:cs typeface="Arial" panose="020B0604020202020204" pitchFamily="34" charset="0"/>
              </a:defRPr>
            </a:lvl4pPr>
            <a:lvl5pPr marL="2171700" indent="-342900" algn="l">
              <a:spcBef>
                <a:spcPct val="0"/>
              </a:spcBef>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Tx/>
              <a:buAutoNum type="alphaLcPeriod"/>
            </a:pPr>
            <a:r>
              <a:rPr lang="ru-RU" altLang="ru-RU" sz="2400">
                <a:solidFill>
                  <a:srgbClr val="800080"/>
                </a:solidFill>
              </a:rPr>
              <a:t>при получении кодовых комбинаций “</a:t>
            </a:r>
            <a:r>
              <a:rPr lang="en-US" altLang="ru-RU" sz="2400">
                <a:solidFill>
                  <a:srgbClr val="800080"/>
                </a:solidFill>
              </a:rPr>
              <a:t>DENY</a:t>
            </a:r>
            <a:r>
              <a:rPr lang="ru-RU" altLang="ru-RU" sz="2400">
                <a:solidFill>
                  <a:srgbClr val="800080"/>
                </a:solidFill>
              </a:rPr>
              <a:t>” и “</a:t>
            </a:r>
            <a:r>
              <a:rPr lang="en-US" altLang="ru-RU" sz="2400">
                <a:solidFill>
                  <a:srgbClr val="800080"/>
                </a:solidFill>
              </a:rPr>
              <a:t>RSTR</a:t>
            </a:r>
            <a:r>
              <a:rPr lang="ru-RU" altLang="ru-RU" sz="2400">
                <a:solidFill>
                  <a:srgbClr val="800080"/>
                </a:solidFill>
              </a:rPr>
              <a:t>” клиент обязан разорвать виртуальные соединения с данным сервером времени и прекратить передачу сообщений этому серверу;</a:t>
            </a:r>
          </a:p>
          <a:p>
            <a:pPr>
              <a:buSzPct val="90000"/>
              <a:buFontTx/>
              <a:buAutoNum type="alphaLcPeriod"/>
            </a:pPr>
            <a:r>
              <a:rPr lang="ru-RU" altLang="ru-RU" sz="2400">
                <a:solidFill>
                  <a:srgbClr val="800080"/>
                </a:solidFill>
              </a:rPr>
              <a:t>при получении кодовой комбинации “</a:t>
            </a:r>
            <a:r>
              <a:rPr lang="en-US" altLang="ru-RU" sz="2400">
                <a:solidFill>
                  <a:srgbClr val="800080"/>
                </a:solidFill>
              </a:rPr>
              <a:t>RATE</a:t>
            </a:r>
            <a:r>
              <a:rPr lang="ru-RU" altLang="ru-RU" sz="2400">
                <a:solidFill>
                  <a:srgbClr val="800080"/>
                </a:solidFill>
              </a:rPr>
              <a:t>” клиент обязан незамедлительно снизить свой интервал опроса этого сервера и продолжать его уменьшать каждый раз при получении этой кодовой комбинации;</a:t>
            </a:r>
          </a:p>
          <a:p>
            <a:pPr>
              <a:buSzPct val="90000"/>
              <a:buFontTx/>
              <a:buAutoNum type="alphaLcPeriod"/>
            </a:pPr>
            <a:r>
              <a:rPr lang="ru-RU" altLang="ru-RU" sz="2400">
                <a:solidFill>
                  <a:srgbClr val="800080"/>
                </a:solidFill>
              </a:rPr>
              <a:t>при получении кодовой комбинации начинающейся с </a:t>
            </a:r>
            <a:r>
              <a:rPr lang="en-US" altLang="ru-RU" sz="2400">
                <a:solidFill>
                  <a:srgbClr val="800080"/>
                </a:solidFill>
              </a:rPr>
              <a:t>ASCII</a:t>
            </a:r>
            <a:r>
              <a:rPr lang="ru-RU" altLang="ru-RU" sz="2400">
                <a:solidFill>
                  <a:srgbClr val="800080"/>
                </a:solidFill>
              </a:rPr>
              <a:t>-символа “Х”, предназначенной для проведения экспериментальных исследований и последующих усовершенствований, она должна быть проигнорирована, если она не распознаётся;</a:t>
            </a:r>
          </a:p>
          <a:p>
            <a:pPr>
              <a:buSzPct val="90000"/>
              <a:buFontTx/>
              <a:buAutoNum type="alphaLcPeriod"/>
            </a:pPr>
            <a:r>
              <a:rPr lang="ru-RU" altLang="ru-RU" sz="2400">
                <a:solidFill>
                  <a:srgbClr val="800080"/>
                </a:solidFill>
              </a:rPr>
              <a:t>все другие кодовые комбинации и </a:t>
            </a:r>
            <a:r>
              <a:rPr lang="en-US" altLang="ru-RU" sz="2400">
                <a:solidFill>
                  <a:srgbClr val="800080"/>
                </a:solidFill>
              </a:rPr>
              <a:t>KoD</a:t>
            </a:r>
            <a:r>
              <a:rPr lang="ru-RU" altLang="ru-RU" sz="2400">
                <a:solidFill>
                  <a:srgbClr val="800080"/>
                </a:solidFill>
              </a:rPr>
              <a:t>-сообщения, не определённые данным протоколом, уничтожаются после их поверки.</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59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90595" name="Text Box 3"/>
          <p:cNvSpPr txBox="1">
            <a:spLocks noChangeArrowheads="1"/>
          </p:cNvSpPr>
          <p:nvPr/>
        </p:nvSpPr>
        <p:spPr bwMode="auto">
          <a:xfrm>
            <a:off x="0" y="941388"/>
            <a:ext cx="914400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spcBef>
                <a:spcPct val="0"/>
              </a:spcBef>
            </a:pPr>
            <a:r>
              <a:rPr lang="ru-RU" altLang="ru-RU" sz="2600">
                <a:solidFill>
                  <a:srgbClr val="800080"/>
                </a:solidFill>
              </a:rPr>
              <a:t>Метки времени “</a:t>
            </a:r>
            <a:r>
              <a:rPr lang="en-US" altLang="ru-RU" sz="2600">
                <a:solidFill>
                  <a:srgbClr val="800080"/>
                </a:solidFill>
              </a:rPr>
              <a:t>Receive Timestamp</a:t>
            </a:r>
            <a:r>
              <a:rPr lang="ru-RU" altLang="ru-RU" sz="2600">
                <a:solidFill>
                  <a:srgbClr val="800080"/>
                </a:solidFill>
              </a:rPr>
              <a:t>” и “</a:t>
            </a:r>
            <a:r>
              <a:rPr lang="en-US" altLang="ru-RU" sz="2600">
                <a:solidFill>
                  <a:srgbClr val="800080"/>
                </a:solidFill>
              </a:rPr>
              <a:t>Transmit Timestamp</a:t>
            </a:r>
            <a:r>
              <a:rPr lang="ru-RU" altLang="ru-RU" sz="2600">
                <a:solidFill>
                  <a:srgbClr val="800080"/>
                </a:solidFill>
              </a:rPr>
              <a:t>”, установленные сервером, не обрабатываются, и когда они присутствуют в </a:t>
            </a:r>
            <a:r>
              <a:rPr lang="en-US" altLang="ru-RU" sz="2600">
                <a:solidFill>
                  <a:srgbClr val="800080"/>
                </a:solidFill>
              </a:rPr>
              <a:t>KoD</a:t>
            </a:r>
            <a:r>
              <a:rPr lang="ru-RU" altLang="ru-RU" sz="2600">
                <a:solidFill>
                  <a:srgbClr val="800080"/>
                </a:solidFill>
              </a:rPr>
              <a:t>-сообщении, не должны рассматриваться как надёжные значения времени поэтому должны уничтожаться.</a:t>
            </a:r>
            <a:endParaRPr lang="ru-RU" altLang="ru-RU" sz="2600" b="1">
              <a:solidFill>
                <a:srgbClr val="800080"/>
              </a:solidFill>
            </a:endParaRPr>
          </a:p>
          <a:p>
            <a:pPr>
              <a:spcBef>
                <a:spcPct val="0"/>
              </a:spcBef>
            </a:pPr>
            <a:r>
              <a:rPr lang="ru-RU" altLang="ru-RU" sz="2600" b="1">
                <a:solidFill>
                  <a:srgbClr val="800080"/>
                </a:solidFill>
              </a:rPr>
              <a:t>Формат дополнительного поля расширения.</a:t>
            </a:r>
          </a:p>
          <a:p>
            <a:pPr>
              <a:spcBef>
                <a:spcPct val="0"/>
              </a:spcBef>
            </a:pPr>
            <a:r>
              <a:rPr lang="ru-RU" altLang="ru-RU" sz="2600">
                <a:solidFill>
                  <a:srgbClr val="800080"/>
                </a:solidFill>
              </a:rPr>
              <a:t>В </a:t>
            </a:r>
            <a:r>
              <a:rPr lang="en-US" altLang="ru-RU" sz="2600">
                <a:solidFill>
                  <a:srgbClr val="800080"/>
                </a:solidFill>
              </a:rPr>
              <a:t>NTPv</a:t>
            </a:r>
            <a:r>
              <a:rPr lang="ru-RU" altLang="ru-RU" sz="2600">
                <a:solidFill>
                  <a:srgbClr val="800080"/>
                </a:solidFill>
              </a:rPr>
              <a:t>4-заголовок может быть добавлено одно или несколько поле расширения (между основным заголовком и МАС-полем, которое всегда должно присутствовать при наличии полей расширения). Правила кодирования и семантика этого поля не являются предметом рассмотрения данного</a:t>
            </a:r>
          </a:p>
          <a:p>
            <a:pPr>
              <a:spcBef>
                <a:spcPct val="0"/>
              </a:spcBef>
            </a:pPr>
            <a:r>
              <a:rPr lang="ru-RU" altLang="ru-RU" sz="2600">
                <a:solidFill>
                  <a:srgbClr val="800080"/>
                </a:solidFill>
              </a:rPr>
              <a:t>стандарта. Формат дополнительного поля расширения</a:t>
            </a:r>
          </a:p>
          <a:p>
            <a:pPr>
              <a:spcBef>
                <a:spcPct val="0"/>
              </a:spcBef>
            </a:pPr>
            <a:r>
              <a:rPr lang="ru-RU" altLang="ru-RU" sz="2600">
                <a:solidFill>
                  <a:srgbClr val="800080"/>
                </a:solidFill>
              </a:rPr>
              <a:t>представлен на рис.19.11.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4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graphicFrame>
        <p:nvGraphicFramePr>
          <p:cNvPr id="1392744" name="Group 104"/>
          <p:cNvGraphicFramePr>
            <a:graphicFrameLocks noGrp="1"/>
          </p:cNvGraphicFramePr>
          <p:nvPr/>
        </p:nvGraphicFramePr>
        <p:xfrm>
          <a:off x="606425" y="2092325"/>
          <a:ext cx="7920038" cy="2195513"/>
        </p:xfrm>
        <a:graphic>
          <a:graphicData uri="http://schemas.openxmlformats.org/drawingml/2006/table">
            <a:tbl>
              <a:tblPr/>
              <a:tblGrid>
                <a:gridCol w="3959225">
                  <a:extLst>
                    <a:ext uri="{9D8B030D-6E8A-4147-A177-3AD203B41FA5}">
                      <a16:colId xmlns:a16="http://schemas.microsoft.com/office/drawing/2014/main" val="4100284060"/>
                    </a:ext>
                  </a:extLst>
                </a:gridCol>
                <a:gridCol w="3960813">
                  <a:extLst>
                    <a:ext uri="{9D8B030D-6E8A-4147-A177-3AD203B41FA5}">
                      <a16:colId xmlns:a16="http://schemas.microsoft.com/office/drawing/2014/main" val="2230695695"/>
                    </a:ext>
                  </a:extLst>
                </a:gridCol>
              </a:tblGrid>
              <a:tr h="214313">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0                                           15</a:t>
                      </a:r>
                    </a:p>
                  </a:txBody>
                  <a:tcPr marL="18000" marR="18000" marT="36000" marB="36000" anchor="ctr" anchorCtr="1" horzOverflow="overflow">
                    <a:lnL w="57150" cap="flat" cmpd="sng" algn="ctr">
                      <a:solidFill>
                        <a:srgbClr val="CC3399"/>
                      </a:solidFill>
                      <a:prstDash val="sysDot"/>
                      <a:round/>
                      <a:headEnd type="none" w="med" len="med"/>
                      <a:tailEnd type="none" w="med" len="med"/>
                    </a:lnL>
                    <a:lnR w="57150" cap="flat" cmpd="sng" algn="ctr">
                      <a:solidFill>
                        <a:srgbClr val="CC3399"/>
                      </a:solidFill>
                      <a:prstDash val="sysDot"/>
                      <a:round/>
                      <a:headEnd type="none" w="med" len="med"/>
                      <a:tailEnd type="none" w="med" len="med"/>
                    </a:lnR>
                    <a:lnT cap="flat">
                      <a:noFill/>
                    </a:lnT>
                    <a:lnB w="57150" cap="flat" cmpd="sng" algn="ctr">
                      <a:solidFill>
                        <a:srgbClr val="CC3399"/>
                      </a:solidFill>
                      <a:prstDash val="solid"/>
                      <a:round/>
                      <a:headEnd type="none" w="med" len="med"/>
                      <a:tailEnd type="none" w="med" len="med"/>
                    </a:lnB>
                    <a:lnTlToBr>
                      <a:noFill/>
                    </a:lnTlToBr>
                    <a:lnBlToTr>
                      <a:noFill/>
                    </a:lnBlToTr>
                    <a:solidFill>
                      <a:srgbClr val="FF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16                         </a:t>
                      </a:r>
                      <a:r>
                        <a:rPr kumimoji="0" lang="ru-RU" altLang="ru-RU" sz="20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Tahoma" panose="020B0604030504040204" pitchFamily="34" charset="0"/>
                        </a:rPr>
                        <a:t>   </a:t>
                      </a:r>
                      <a:r>
                        <a:rPr kumimoji="0" lang="ru-RU" altLang="ru-RU" sz="20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ea typeface="MS Mincho" pitchFamily="49" charset="-128"/>
                          <a:cs typeface="Arial" panose="020B0604020202020204" pitchFamily="34" charset="0"/>
                        </a:rPr>
                        <a:t>              31</a:t>
                      </a:r>
                      <a:endParaRPr kumimoji="0" lang="ru-RU" altLang="ru-RU" sz="2000" b="1" i="1" u="none" strike="noStrike" cap="none" normalizeH="0" baseline="0" smtClean="0">
                        <a:ln>
                          <a:noFill/>
                        </a:ln>
                        <a:solidFill>
                          <a:srgbClr val="FF0066"/>
                        </a:solidFill>
                        <a:effectLst>
                          <a:outerShdw blurRad="38100" dist="38100" dir="2700000" algn="tl">
                            <a:srgbClr val="000000"/>
                          </a:outerShdw>
                        </a:effectLst>
                        <a:latin typeface="Tahoma" panose="020B0604030504040204" pitchFamily="34" charset="0"/>
                        <a:cs typeface="Tahoma" panose="020B0604030504040204" pitchFamily="34" charset="0"/>
                      </a:endParaRPr>
                    </a:p>
                  </a:txBody>
                  <a:tcPr marL="18000" marR="18000" marT="36000" marB="36000" anchor="ctr" anchorCtr="1" horzOverflow="overflow">
                    <a:lnL w="57150" cap="flat" cmpd="sng" algn="ctr">
                      <a:solidFill>
                        <a:srgbClr val="CC3399"/>
                      </a:solidFill>
                      <a:prstDash val="sysDot"/>
                      <a:round/>
                      <a:headEnd type="none" w="med" len="med"/>
                      <a:tailEnd type="none" w="med" len="med"/>
                    </a:lnL>
                    <a:lnR w="57150" cap="flat" cmpd="sng" algn="ctr">
                      <a:solidFill>
                        <a:srgbClr val="CC3399"/>
                      </a:solidFill>
                      <a:prstDash val="sysDot"/>
                      <a:round/>
                      <a:headEnd type="none" w="med" len="med"/>
                      <a:tailEnd type="none" w="med" len="med"/>
                    </a:lnR>
                    <a:lnT cap="flat">
                      <a:noFill/>
                    </a:lnT>
                    <a:lnB w="57150" cap="flat" cmpd="sng" algn="ctr">
                      <a:solidFill>
                        <a:srgbClr val="CC3399"/>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450609760"/>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Тип поля расширения</a:t>
                      </a:r>
                    </a:p>
                  </a:txBody>
                  <a:tcPr marL="18000" marR="18000" marT="36000" marB="36000" anchor="ctr" anchorCtr="1" horzOverflow="overflow">
                    <a:lnL w="57150" cap="flat" cmpd="sng" algn="ctr">
                      <a:solidFill>
                        <a:srgbClr val="CC3399"/>
                      </a:solidFill>
                      <a:prstDash val="solid"/>
                      <a:round/>
                      <a:headEnd type="none" w="med" len="med"/>
                      <a:tailEnd type="none" w="med" len="med"/>
                    </a:lnL>
                    <a:lnR w="38100" cap="flat" cmpd="sng" algn="ctr">
                      <a:solidFill>
                        <a:srgbClr val="CC3399"/>
                      </a:solidFill>
                      <a:prstDash val="solid"/>
                      <a:round/>
                      <a:headEnd type="none" w="med" len="med"/>
                      <a:tailEnd type="none" w="med" len="med"/>
                    </a:lnR>
                    <a:lnT w="57150" cap="flat" cmpd="sng" algn="ctr">
                      <a:solidFill>
                        <a:srgbClr val="CC3399"/>
                      </a:solidFill>
                      <a:prstDash val="solid"/>
                      <a:round/>
                      <a:headEnd type="none" w="med" len="med"/>
                      <a:tailEnd type="none" w="med" len="med"/>
                    </a:lnT>
                    <a:lnB w="38100" cap="flat" cmpd="sng" algn="ctr">
                      <a:solidFill>
                        <a:srgbClr val="CC3399"/>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Длина поля расширения</a:t>
                      </a:r>
                    </a:p>
                  </a:txBody>
                  <a:tcPr marL="18000" marR="18000" marT="36000" marB="36000" anchor="ctr" anchorCtr="1" horzOverflow="overflow">
                    <a:lnL w="38100" cap="flat" cmpd="sng" algn="ctr">
                      <a:solidFill>
                        <a:srgbClr val="CC3399"/>
                      </a:solidFill>
                      <a:prstDash val="solid"/>
                      <a:round/>
                      <a:headEnd type="none" w="med" len="med"/>
                      <a:tailEnd type="none" w="med" len="med"/>
                    </a:lnL>
                    <a:lnR w="57150" cap="flat" cmpd="sng" algn="ctr">
                      <a:solidFill>
                        <a:srgbClr val="CC3399"/>
                      </a:solidFill>
                      <a:prstDash val="solid"/>
                      <a:round/>
                      <a:headEnd type="none" w="med" len="med"/>
                      <a:tailEnd type="none" w="med" len="med"/>
                    </a:lnR>
                    <a:lnT w="57150" cap="flat" cmpd="sng" algn="ctr">
                      <a:solidFill>
                        <a:srgbClr val="CC3399"/>
                      </a:solidFill>
                      <a:prstDash val="solid"/>
                      <a:round/>
                      <a:headEnd type="none" w="med" len="med"/>
                      <a:tailEnd type="none" w="med" len="med"/>
                    </a:lnT>
                    <a:lnB w="38100" cap="flat" cmpd="sng" algn="ctr">
                      <a:solidFill>
                        <a:srgbClr val="CC3399"/>
                      </a:solidFill>
                      <a:prstDash val="solid"/>
                      <a:round/>
                      <a:headEnd type="none" w="med" len="med"/>
                      <a:tailEnd type="none" w="med" len="med"/>
                    </a:lnB>
                    <a:lnTlToBr>
                      <a:noFill/>
                    </a:lnTlToBr>
                    <a:lnBlToTr>
                      <a:noFill/>
                    </a:lnBlToTr>
                    <a:solidFill>
                      <a:srgbClr val="CDFEAC"/>
                    </a:solidFill>
                  </a:tcPr>
                </a:tc>
                <a:extLst>
                  <a:ext uri="{0D108BD9-81ED-4DB2-BD59-A6C34878D82A}">
                    <a16:rowId xmlns:a16="http://schemas.microsoft.com/office/drawing/2014/main" val="190015510"/>
                  </a:ext>
                </a:extLst>
              </a:tr>
              <a:tr h="153988">
                <a:tc gridSpan="2">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ru-RU" altLang="ru-RU" sz="10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36000" marB="36000" anchor="ctr" anchorCtr="1" horzOverflow="overflow">
                    <a:lnL w="57150" cap="flat" cmpd="sng" algn="ctr">
                      <a:solidFill>
                        <a:srgbClr val="CC3399"/>
                      </a:solidFill>
                      <a:prstDash val="solid"/>
                      <a:round/>
                      <a:headEnd type="none" w="med" len="med"/>
                      <a:tailEnd type="none" w="med" len="med"/>
                    </a:lnL>
                    <a:lnR w="57150" cap="flat" cmpd="sng" algn="ctr">
                      <a:solidFill>
                        <a:srgbClr val="CC3399"/>
                      </a:solidFill>
                      <a:prstDash val="solid"/>
                      <a:round/>
                      <a:headEnd type="none" w="med" len="med"/>
                      <a:tailEnd type="none" w="med" len="med"/>
                    </a:lnR>
                    <a:lnT w="38100" cap="flat" cmpd="sng" algn="ctr">
                      <a:solidFill>
                        <a:srgbClr val="CC3399"/>
                      </a:solidFill>
                      <a:prstDash val="solid"/>
                      <a:round/>
                      <a:headEnd type="none" w="med" len="med"/>
                      <a:tailEnd type="none" w="med" len="med"/>
                    </a:lnT>
                    <a:lnB>
                      <a:noFill/>
                    </a:lnB>
                    <a:lnTlToBr>
                      <a:noFill/>
                    </a:lnTlToBr>
                    <a:lnBlToTr>
                      <a:noFill/>
                    </a:lnBlToTr>
                    <a:solidFill>
                      <a:srgbClr val="FFD9D9"/>
                    </a:solidFill>
                  </a:tcPr>
                </a:tc>
                <a:tc hMerge="1">
                  <a:txBody>
                    <a:bodyPr/>
                    <a:lstStyle/>
                    <a:p>
                      <a:endParaRPr lang="ru-RU"/>
                    </a:p>
                  </a:txBody>
                  <a:tcPr/>
                </a:tc>
                <a:extLst>
                  <a:ext uri="{0D108BD9-81ED-4DB2-BD59-A6C34878D82A}">
                    <a16:rowId xmlns:a16="http://schemas.microsoft.com/office/drawing/2014/main" val="2854438064"/>
                  </a:ext>
                </a:extLst>
              </a:tr>
              <a:tr h="152400">
                <a:tc gridSpan="2">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8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З н а ч е н и е</a:t>
                      </a:r>
                    </a:p>
                  </a:txBody>
                  <a:tcPr marL="18000" marR="18000" marT="36000" marB="36000" anchor="ctr" anchorCtr="1" horzOverflow="overflow">
                    <a:lnL w="57150" cap="flat" cmpd="sng" algn="ctr">
                      <a:solidFill>
                        <a:srgbClr val="CC3399"/>
                      </a:solidFill>
                      <a:prstDash val="sysDot"/>
                      <a:round/>
                      <a:headEnd type="none" w="med" len="med"/>
                      <a:tailEnd type="none" w="med" len="med"/>
                    </a:lnL>
                    <a:lnR w="57150" cap="flat" cmpd="sng" algn="ctr">
                      <a:solidFill>
                        <a:srgbClr val="CC3399"/>
                      </a:solidFill>
                      <a:prstDash val="sysDot"/>
                      <a:round/>
                      <a:headEnd type="none" w="med" len="med"/>
                      <a:tailEnd type="none" w="med" len="med"/>
                    </a:lnR>
                    <a:lnT>
                      <a:noFill/>
                    </a:lnT>
                    <a:lnB>
                      <a:noFill/>
                    </a:lnB>
                    <a:lnTlToBr>
                      <a:noFill/>
                    </a:lnTlToBr>
                    <a:lnBlToTr>
                      <a:noFill/>
                    </a:lnBlToTr>
                    <a:solidFill>
                      <a:srgbClr val="FFD9D9"/>
                    </a:solidFill>
                  </a:tcPr>
                </a:tc>
                <a:tc hMerge="1">
                  <a:txBody>
                    <a:bodyPr/>
                    <a:lstStyle/>
                    <a:p>
                      <a:endParaRPr lang="ru-RU"/>
                    </a:p>
                  </a:txBody>
                  <a:tcPr/>
                </a:tc>
                <a:extLst>
                  <a:ext uri="{0D108BD9-81ED-4DB2-BD59-A6C34878D82A}">
                    <a16:rowId xmlns:a16="http://schemas.microsoft.com/office/drawing/2014/main" val="294735891"/>
                  </a:ext>
                </a:extLst>
              </a:tr>
              <a:tr h="152400">
                <a:tc gridSpan="2">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altLang="ru-RU" sz="10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marL="18000" marR="18000" marT="36000" marB="36000" anchor="ctr" anchorCtr="1" horzOverflow="overflow">
                    <a:lnL w="57150" cap="flat" cmpd="sng" algn="ctr">
                      <a:solidFill>
                        <a:srgbClr val="CC3399"/>
                      </a:solidFill>
                      <a:prstDash val="solid"/>
                      <a:round/>
                      <a:headEnd type="none" w="med" len="med"/>
                      <a:tailEnd type="none" w="med" len="med"/>
                    </a:lnL>
                    <a:lnR w="57150" cap="flat" cmpd="sng" algn="ctr">
                      <a:solidFill>
                        <a:srgbClr val="CC3399"/>
                      </a:solidFill>
                      <a:prstDash val="solid"/>
                      <a:round/>
                      <a:headEnd type="none" w="med" len="med"/>
                      <a:tailEnd type="none" w="med" len="med"/>
                    </a:lnR>
                    <a:lnT>
                      <a:noFill/>
                    </a:lnT>
                    <a:lnB w="38100" cap="flat" cmpd="sng" algn="ctr">
                      <a:solidFill>
                        <a:srgbClr val="CC3399"/>
                      </a:solidFill>
                      <a:prstDash val="solid"/>
                      <a:round/>
                      <a:headEnd type="none" w="med" len="med"/>
                      <a:tailEnd type="none" w="med" len="med"/>
                    </a:lnB>
                    <a:lnTlToBr>
                      <a:noFill/>
                    </a:lnTlToBr>
                    <a:lnBlToTr>
                      <a:noFill/>
                    </a:lnBlToTr>
                    <a:solidFill>
                      <a:srgbClr val="FFD9D9"/>
                    </a:solidFill>
                  </a:tcPr>
                </a:tc>
                <a:tc hMerge="1">
                  <a:txBody>
                    <a:bodyPr/>
                    <a:lstStyle/>
                    <a:p>
                      <a:endParaRPr lang="ru-RU"/>
                    </a:p>
                  </a:txBody>
                  <a:tcPr/>
                </a:tc>
                <a:extLst>
                  <a:ext uri="{0D108BD9-81ED-4DB2-BD59-A6C34878D82A}">
                    <a16:rowId xmlns:a16="http://schemas.microsoft.com/office/drawing/2014/main" val="1904239829"/>
                  </a:ext>
                </a:extLst>
              </a:tr>
              <a:tr h="153988">
                <a:tc gridSpan="2">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FF0066"/>
                          </a:solidFill>
                          <a:effectLst>
                            <a:outerShdw blurRad="38100" dist="38100" dir="2700000" algn="tl">
                              <a:srgbClr val="000000"/>
                            </a:outerShdw>
                          </a:effectLst>
                          <a:latin typeface="Arial" panose="020B0604020202020204" pitchFamily="34" charset="0"/>
                          <a:cs typeface="Arial" panose="020B0604020202020204" pitchFamily="34" charset="0"/>
                        </a:rPr>
                        <a:t>Дополнение нулями (если необходимо)</a:t>
                      </a:r>
                    </a:p>
                  </a:txBody>
                  <a:tcPr marL="18000" marR="18000" marT="36000" marB="36000" anchor="ctr" anchorCtr="1" horzOverflow="overflow">
                    <a:lnL w="57150" cap="flat" cmpd="sng" algn="ctr">
                      <a:solidFill>
                        <a:srgbClr val="CC3399"/>
                      </a:solidFill>
                      <a:prstDash val="solid"/>
                      <a:round/>
                      <a:headEnd type="none" w="med" len="med"/>
                      <a:tailEnd type="none" w="med" len="med"/>
                    </a:lnL>
                    <a:lnR w="57150" cap="flat" cmpd="sng" algn="ctr">
                      <a:solidFill>
                        <a:srgbClr val="CC3399"/>
                      </a:solidFill>
                      <a:prstDash val="solid"/>
                      <a:round/>
                      <a:headEnd type="none" w="med" len="med"/>
                      <a:tailEnd type="none" w="med" len="med"/>
                    </a:lnR>
                    <a:lnT w="38100" cap="flat" cmpd="sng" algn="ctr">
                      <a:solidFill>
                        <a:srgbClr val="CC3399"/>
                      </a:solidFill>
                      <a:prstDash val="solid"/>
                      <a:round/>
                      <a:headEnd type="none" w="med" len="med"/>
                      <a:tailEnd type="none" w="med" len="med"/>
                    </a:lnT>
                    <a:lnB w="57150" cap="flat" cmpd="sng" algn="ctr">
                      <a:solidFill>
                        <a:srgbClr val="CC3399"/>
                      </a:solidFill>
                      <a:prstDash val="solid"/>
                      <a:round/>
                      <a:headEnd type="none" w="med" len="med"/>
                      <a:tailEnd type="none" w="med" len="med"/>
                    </a:lnB>
                    <a:lnTlToBr>
                      <a:noFill/>
                    </a:lnTlToBr>
                    <a:lnBlToTr>
                      <a:noFill/>
                    </a:lnBlToTr>
                    <a:solidFill>
                      <a:srgbClr val="D6ECEE"/>
                    </a:solidFill>
                  </a:tcPr>
                </a:tc>
                <a:tc hMerge="1">
                  <a:txBody>
                    <a:bodyPr/>
                    <a:lstStyle/>
                    <a:p>
                      <a:endParaRPr lang="ru-RU"/>
                    </a:p>
                  </a:txBody>
                  <a:tcPr/>
                </a:tc>
                <a:extLst>
                  <a:ext uri="{0D108BD9-81ED-4DB2-BD59-A6C34878D82A}">
                    <a16:rowId xmlns:a16="http://schemas.microsoft.com/office/drawing/2014/main" val="121584173"/>
                  </a:ext>
                </a:extLst>
              </a:tr>
            </a:tbl>
          </a:graphicData>
        </a:graphic>
      </p:graphicFrame>
      <p:sp>
        <p:nvSpPr>
          <p:cNvPr id="1392745" name="Text Box 105"/>
          <p:cNvSpPr txBox="1">
            <a:spLocks noChangeArrowheads="1"/>
          </p:cNvSpPr>
          <p:nvPr/>
        </p:nvSpPr>
        <p:spPr bwMode="auto">
          <a:xfrm>
            <a:off x="0" y="5365750"/>
            <a:ext cx="9144000" cy="3286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spcBef>
                <a:spcPct val="0"/>
              </a:spcBef>
            </a:pPr>
            <a:r>
              <a:rPr lang="ru-RU" altLang="ru-RU" sz="2400" b="1">
                <a:solidFill>
                  <a:srgbClr val="800080"/>
                </a:solidFill>
              </a:rPr>
              <a:t>Рис.19.11. Формат дополнительного поля расширения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69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94691" name="Text Box 3"/>
          <p:cNvSpPr txBox="1">
            <a:spLocks noChangeArrowheads="1"/>
          </p:cNvSpPr>
          <p:nvPr/>
        </p:nvSpPr>
        <p:spPr bwMode="auto">
          <a:xfrm>
            <a:off x="0" y="941388"/>
            <a:ext cx="9144000"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spcBef>
                <a:spcPct val="0"/>
              </a:spcBef>
            </a:pPr>
            <a:r>
              <a:rPr lang="ru-RU" altLang="ru-RU">
                <a:solidFill>
                  <a:srgbClr val="800080"/>
                </a:solidFill>
              </a:rPr>
              <a:t>Все поля расширения дополняются нулям до границы 32-битововго слова. Поле “Тип поля расширения” (“</a:t>
            </a:r>
            <a:r>
              <a:rPr lang="en-US" altLang="ru-RU">
                <a:solidFill>
                  <a:srgbClr val="800080"/>
                </a:solidFill>
              </a:rPr>
              <a:t>Field Type</a:t>
            </a:r>
            <a:r>
              <a:rPr lang="ru-RU" altLang="ru-RU">
                <a:solidFill>
                  <a:srgbClr val="800080"/>
                </a:solidFill>
              </a:rPr>
              <a:t>”) предназначено для указания функции, которую выполняет это поле (в данном стандарте его кодирование не рассматривается). Минимальный размер поля расширения составляет 16 октетов, тогда как максимальный размер — не стандартизован.</a:t>
            </a:r>
          </a:p>
          <a:p>
            <a:pPr>
              <a:spcBef>
                <a:spcPct val="0"/>
              </a:spcBef>
            </a:pPr>
            <a:r>
              <a:rPr lang="ru-RU" altLang="ru-RU">
                <a:solidFill>
                  <a:srgbClr val="800080"/>
                </a:solidFill>
              </a:rPr>
              <a:t>Поле “Размер поля расширения” (“</a:t>
            </a:r>
            <a:r>
              <a:rPr lang="en-US" altLang="ru-RU">
                <a:solidFill>
                  <a:srgbClr val="800080"/>
                </a:solidFill>
              </a:rPr>
              <a:t>Length</a:t>
            </a:r>
            <a:r>
              <a:rPr lang="ru-RU" altLang="ru-RU">
                <a:solidFill>
                  <a:srgbClr val="800080"/>
                </a:solidFill>
              </a:rPr>
              <a:t>”) представляет собой 16-битовое беззнаковое целое число, которое предназначено для указания размера всего поля расширения включая поле “Дополнение нулями”.</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73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96739" name="Text Box 3"/>
          <p:cNvSpPr txBox="1">
            <a:spLocks noChangeArrowheads="1"/>
          </p:cNvSpPr>
          <p:nvPr/>
        </p:nvSpPr>
        <p:spPr bwMode="auto">
          <a:xfrm>
            <a:off x="0" y="52546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ru-RU" altLang="ru-RU" sz="2400" b="1">
                <a:solidFill>
                  <a:srgbClr val="CC0000"/>
                </a:solidFill>
                <a:latin typeface="Tahoma" panose="020B0604030504040204" pitchFamily="34" charset="0"/>
              </a:rPr>
              <a:t>1</a:t>
            </a:r>
            <a:r>
              <a:rPr lang="en-US" altLang="ru-RU" sz="2400" b="1">
                <a:solidFill>
                  <a:srgbClr val="CC0000"/>
                </a:solidFill>
                <a:latin typeface="Tahoma" panose="020B0604030504040204" pitchFamily="34" charset="0"/>
              </a:rPr>
              <a:t>9</a:t>
            </a:r>
            <a:r>
              <a:rPr lang="ru-RU" altLang="ru-RU" sz="2400" b="1">
                <a:solidFill>
                  <a:srgbClr val="CC0000"/>
                </a:solidFill>
                <a:latin typeface="Tahoma" panose="020B0604030504040204" pitchFamily="34" charset="0"/>
              </a:rPr>
              <a:t>.8. </a:t>
            </a:r>
            <a:r>
              <a:rPr lang="ru-RU" altLang="ru-RU" sz="2400" b="1">
                <a:solidFill>
                  <a:srgbClr val="CC0000"/>
                </a:solidFill>
              </a:rPr>
              <a:t>Процедурная характеристика протокола</a:t>
            </a:r>
            <a:r>
              <a:rPr lang="ru-RU" altLang="ru-RU" sz="2400">
                <a:solidFill>
                  <a:srgbClr val="CC0000"/>
                </a:solidFill>
              </a:rPr>
              <a:t> </a:t>
            </a:r>
          </a:p>
        </p:txBody>
      </p:sp>
      <p:sp>
        <p:nvSpPr>
          <p:cNvPr id="1396740" name="Text Box 4"/>
          <p:cNvSpPr txBox="1">
            <a:spLocks noChangeArrowheads="1"/>
          </p:cNvSpPr>
          <p:nvPr/>
        </p:nvSpPr>
        <p:spPr bwMode="auto">
          <a:xfrm>
            <a:off x="0" y="1466850"/>
            <a:ext cx="9144000"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000">
                <a:solidFill>
                  <a:srgbClr val="800080"/>
                </a:solidFill>
              </a:rPr>
              <a:t>Основой процедурной характеристики </a:t>
            </a:r>
            <a:r>
              <a:rPr lang="en-US" altLang="ru-RU" sz="3000">
                <a:solidFill>
                  <a:srgbClr val="800080"/>
                </a:solidFill>
              </a:rPr>
              <a:t>NTPv</a:t>
            </a:r>
            <a:r>
              <a:rPr lang="ru-RU" altLang="ru-RU" sz="3000">
                <a:solidFill>
                  <a:srgbClr val="800080"/>
                </a:solidFill>
              </a:rPr>
              <a:t>4-протокола является процесс (алгоритм), который обеспечивает обмен значениями времени между серверами, удаленными серверами и клиентами. Он обеспечивает защиту от потери или дублирования </a:t>
            </a:r>
            <a:r>
              <a:rPr lang="en-US" altLang="ru-RU" sz="3000">
                <a:solidFill>
                  <a:srgbClr val="800080"/>
                </a:solidFill>
              </a:rPr>
              <a:t>NTPv</a:t>
            </a:r>
            <a:r>
              <a:rPr lang="ru-RU" altLang="ru-RU" sz="3000">
                <a:solidFill>
                  <a:srgbClr val="800080"/>
                </a:solidFill>
              </a:rPr>
              <a:t>4-сообщений. Целостность данных обеспечивается с помощью проверочных сумм </a:t>
            </a:r>
            <a:r>
              <a:rPr lang="en-US" altLang="ru-RU" sz="3000">
                <a:solidFill>
                  <a:srgbClr val="800080"/>
                </a:solidFill>
              </a:rPr>
              <a:t>IP</a:t>
            </a:r>
            <a:r>
              <a:rPr lang="ru-RU" altLang="ru-RU" sz="3000">
                <a:solidFill>
                  <a:srgbClr val="800080"/>
                </a:solidFill>
              </a:rPr>
              <a:t>- и </a:t>
            </a:r>
            <a:r>
              <a:rPr lang="en-US" altLang="ru-RU" sz="3000">
                <a:solidFill>
                  <a:srgbClr val="800080"/>
                </a:solidFill>
              </a:rPr>
              <a:t>UDP</a:t>
            </a:r>
            <a:r>
              <a:rPr lang="ru-RU" altLang="ru-RU" sz="3000">
                <a:solidFill>
                  <a:srgbClr val="800080"/>
                </a:solidFill>
              </a:rPr>
              <a:t>-протоколов. Протокол не обеспечивает управление потоком и процедуру повторной передачи, более того, в этом нет необходимости.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78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398787" name="Text Box 3"/>
          <p:cNvSpPr txBox="1">
            <a:spLocks noChangeArrowheads="1"/>
          </p:cNvSpPr>
          <p:nvPr/>
        </p:nvSpPr>
        <p:spPr bwMode="auto">
          <a:xfrm>
            <a:off x="228600" y="954088"/>
            <a:ext cx="8632825"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spcBef>
                <a:spcPct val="0"/>
              </a:spcBef>
            </a:pPr>
            <a:r>
              <a:rPr lang="ru-RU" altLang="ru-RU">
                <a:solidFill>
                  <a:srgbClr val="800080"/>
                </a:solidFill>
              </a:rPr>
              <a:t>Протокол использует метки времени, при этом они, либо извлекаются из заголовка </a:t>
            </a:r>
            <a:r>
              <a:rPr lang="en-US" altLang="ru-RU">
                <a:solidFill>
                  <a:srgbClr val="800080"/>
                </a:solidFill>
              </a:rPr>
              <a:t>NTPv</a:t>
            </a:r>
            <a:r>
              <a:rPr lang="ru-RU" altLang="ru-RU">
                <a:solidFill>
                  <a:srgbClr val="800080"/>
                </a:solidFill>
              </a:rPr>
              <a:t>4-собщения, либо они проставляются системными часами при отправке или сразу после получения </a:t>
            </a:r>
            <a:r>
              <a:rPr lang="en-US" altLang="ru-RU">
                <a:solidFill>
                  <a:srgbClr val="800080"/>
                </a:solidFill>
              </a:rPr>
              <a:t>NTPv</a:t>
            </a:r>
            <a:r>
              <a:rPr lang="ru-RU" altLang="ru-RU">
                <a:solidFill>
                  <a:srgbClr val="800080"/>
                </a:solidFill>
              </a:rPr>
              <a:t>4-собщения. Метки времени это данные о точном времени, и поэтому их целесообразно повторно проставлять в случае повторной передачи на канальном уровне, а также корректировать при вычислении криптографической контрольной суммы при передаче </a:t>
            </a:r>
            <a:r>
              <a:rPr lang="en-US" altLang="ru-RU">
                <a:solidFill>
                  <a:srgbClr val="800080"/>
                </a:solidFill>
              </a:rPr>
              <a:t>NTPv</a:t>
            </a:r>
            <a:r>
              <a:rPr lang="ru-RU" altLang="ru-RU">
                <a:solidFill>
                  <a:srgbClr val="800080"/>
                </a:solidFill>
              </a:rPr>
              <a:t>4-собщения.</a:t>
            </a:r>
          </a:p>
          <a:p>
            <a:pPr>
              <a:spcBef>
                <a:spcPct val="0"/>
              </a:spcBef>
            </a:pPr>
            <a:r>
              <a:rPr lang="en-US" altLang="ru-RU">
                <a:solidFill>
                  <a:srgbClr val="800080"/>
                </a:solidFill>
              </a:rPr>
              <a:t>NTPv</a:t>
            </a:r>
            <a:r>
              <a:rPr lang="ru-RU" altLang="ru-RU">
                <a:solidFill>
                  <a:srgbClr val="800080"/>
                </a:solidFill>
              </a:rPr>
              <a:t>4-собщения используются в двух различных режимах передачи:</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94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234947" name="Text Box 3"/>
          <p:cNvSpPr txBox="1">
            <a:spLocks noChangeArrowheads="1"/>
          </p:cNvSpPr>
          <p:nvPr/>
        </p:nvSpPr>
        <p:spPr bwMode="auto">
          <a:xfrm>
            <a:off x="0" y="52546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ru-RU" altLang="ru-RU" sz="2400" b="1">
                <a:solidFill>
                  <a:srgbClr val="CC0000"/>
                </a:solidFill>
                <a:latin typeface="Tahoma" panose="020B0604030504040204" pitchFamily="34" charset="0"/>
              </a:rPr>
              <a:t>1</a:t>
            </a:r>
            <a:r>
              <a:rPr lang="en-US" altLang="ru-RU" sz="2400" b="1">
                <a:solidFill>
                  <a:srgbClr val="CC0000"/>
                </a:solidFill>
                <a:latin typeface="Tahoma" panose="020B0604030504040204" pitchFamily="34" charset="0"/>
              </a:rPr>
              <a:t>9</a:t>
            </a:r>
            <a:r>
              <a:rPr lang="ru-RU" altLang="ru-RU" sz="2400" b="1">
                <a:solidFill>
                  <a:srgbClr val="CC0000"/>
                </a:solidFill>
                <a:latin typeface="Tahoma" panose="020B0604030504040204" pitchFamily="34" charset="0"/>
              </a:rPr>
              <a:t>.2. </a:t>
            </a:r>
            <a:r>
              <a:rPr lang="ru-RU" altLang="ru-RU" sz="2400" b="1">
                <a:solidFill>
                  <a:srgbClr val="CC0000"/>
                </a:solidFill>
              </a:rPr>
              <a:t>Режимы функционирования</a:t>
            </a:r>
          </a:p>
        </p:txBody>
      </p:sp>
      <p:sp>
        <p:nvSpPr>
          <p:cNvPr id="1234948" name="Text Box 4"/>
          <p:cNvSpPr txBox="1">
            <a:spLocks noChangeArrowheads="1"/>
          </p:cNvSpPr>
          <p:nvPr/>
        </p:nvSpPr>
        <p:spPr bwMode="auto">
          <a:xfrm>
            <a:off x="255588" y="1222375"/>
            <a:ext cx="8647112" cy="5509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200" dirty="0" smtClean="0">
                <a:solidFill>
                  <a:srgbClr val="800080"/>
                </a:solidFill>
              </a:rPr>
              <a:t>Реальный </a:t>
            </a:r>
            <a:r>
              <a:rPr lang="ru-RU" altLang="ru-RU" sz="3200" dirty="0">
                <a:solidFill>
                  <a:srgbClr val="800080"/>
                </a:solidFill>
              </a:rPr>
              <a:t>программный </a:t>
            </a:r>
            <a:r>
              <a:rPr lang="en-US" altLang="ru-RU" sz="3200" dirty="0">
                <a:solidFill>
                  <a:srgbClr val="800080"/>
                </a:solidFill>
              </a:rPr>
              <a:t>NTP</a:t>
            </a:r>
            <a:r>
              <a:rPr lang="ru-RU" altLang="ru-RU" sz="3200" dirty="0">
                <a:solidFill>
                  <a:srgbClr val="800080"/>
                </a:solidFill>
              </a:rPr>
              <a:t>-модуль функционирует как первичный сервер, вторичный сервер или клиентский модуль. Первичный сервер синхронизируется от эталонных часов, которые напрямую синхронизируются от глобальных </a:t>
            </a:r>
            <a:r>
              <a:rPr lang="en-US" altLang="ru-RU" sz="3200" dirty="0">
                <a:solidFill>
                  <a:srgbClr val="800080"/>
                </a:solidFill>
              </a:rPr>
              <a:t>UTC</a:t>
            </a:r>
            <a:r>
              <a:rPr lang="ru-RU" altLang="ru-RU" sz="3200" dirty="0">
                <a:solidFill>
                  <a:srgbClr val="800080"/>
                </a:solidFill>
              </a:rPr>
              <a:t>-систем времени (например, </a:t>
            </a:r>
            <a:r>
              <a:rPr lang="en-US" altLang="ru-RU" sz="3200" dirty="0">
                <a:solidFill>
                  <a:srgbClr val="800080"/>
                </a:solidFill>
              </a:rPr>
              <a:t>GPS</a:t>
            </a:r>
            <a:r>
              <a:rPr lang="ru-RU" altLang="ru-RU" sz="3200" dirty="0">
                <a:solidFill>
                  <a:srgbClr val="800080"/>
                </a:solidFill>
              </a:rPr>
              <a:t>, </a:t>
            </a:r>
            <a:r>
              <a:rPr lang="en-US" altLang="ru-RU" sz="3200" dirty="0">
                <a:solidFill>
                  <a:srgbClr val="800080"/>
                </a:solidFill>
              </a:rPr>
              <a:t>Galileo</a:t>
            </a:r>
            <a:r>
              <a:rPr lang="ru-RU" altLang="ru-RU" sz="3200" dirty="0">
                <a:solidFill>
                  <a:srgbClr val="800080"/>
                </a:solidFill>
              </a:rPr>
              <a:t> и т.п.). Клиентский </a:t>
            </a:r>
            <a:r>
              <a:rPr lang="en-US" altLang="ru-RU" sz="3200" dirty="0">
                <a:solidFill>
                  <a:srgbClr val="800080"/>
                </a:solidFill>
              </a:rPr>
              <a:t>NTP</a:t>
            </a:r>
            <a:r>
              <a:rPr lang="ru-RU" altLang="ru-RU" sz="3200" dirty="0">
                <a:solidFill>
                  <a:srgbClr val="800080"/>
                </a:solidFill>
              </a:rPr>
              <a:t>-модуль синхронизируется от одного или более вышележащих серверов, но не синхронизируется от зависимых клиентов.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400835" name="Text Box 3"/>
          <p:cNvSpPr txBox="1">
            <a:spLocks noChangeArrowheads="1"/>
          </p:cNvSpPr>
          <p:nvPr/>
        </p:nvSpPr>
        <p:spPr bwMode="auto">
          <a:xfrm>
            <a:off x="242888" y="993775"/>
            <a:ext cx="8618537" cy="3378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lvl1pPr marL="444500" indent="-444500" algn="l">
              <a:spcBef>
                <a:spcPct val="0"/>
              </a:spcBef>
              <a:defRPr>
                <a:solidFill>
                  <a:schemeClr val="tx1"/>
                </a:solidFill>
                <a:latin typeface="Arial" panose="020B0604020202020204" pitchFamily="34" charset="0"/>
                <a:cs typeface="Arial" panose="020B0604020202020204" pitchFamily="34" charset="0"/>
              </a:defRPr>
            </a:lvl1pPr>
            <a:lvl2pPr marL="623888" algn="l">
              <a:spcBef>
                <a:spcPct val="0"/>
              </a:spcBef>
              <a:defRPr>
                <a:solidFill>
                  <a:schemeClr val="tx1"/>
                </a:solidFill>
                <a:latin typeface="Arial" panose="020B0604020202020204" pitchFamily="34" charset="0"/>
                <a:cs typeface="Arial" panose="020B0604020202020204" pitchFamily="34" charset="0"/>
              </a:defRPr>
            </a:lvl2pPr>
            <a:lvl3pPr algn="l">
              <a:spcBef>
                <a:spcPct val="0"/>
              </a:spcBef>
              <a:defRPr>
                <a:solidFill>
                  <a:schemeClr val="tx1"/>
                </a:solidFill>
                <a:latin typeface="Arial" panose="020B0604020202020204" pitchFamily="34" charset="0"/>
                <a:cs typeface="Arial" panose="020B0604020202020204" pitchFamily="34" charset="0"/>
              </a:defRPr>
            </a:lvl3pPr>
            <a:lvl4pPr algn="l">
              <a:spcBef>
                <a:spcPct val="0"/>
              </a:spcBef>
              <a:defRPr>
                <a:solidFill>
                  <a:schemeClr val="tx1"/>
                </a:solidFill>
                <a:latin typeface="Arial" panose="020B0604020202020204" pitchFamily="34" charset="0"/>
                <a:cs typeface="Arial" panose="020B0604020202020204" pitchFamily="34" charset="0"/>
              </a:defRPr>
            </a:lvl4pPr>
            <a:lvl5pPr algn="l">
              <a:spcBef>
                <a:spcPct val="0"/>
              </a:spcBef>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panose="05000000000000000000" pitchFamily="2" charset="2"/>
              <a:buChar char=""/>
            </a:pPr>
            <a:r>
              <a:rPr lang="ru-RU" altLang="ru-RU" sz="2400">
                <a:solidFill>
                  <a:srgbClr val="800080"/>
                </a:solidFill>
              </a:rPr>
              <a:t>один-одному (</a:t>
            </a:r>
            <a:r>
              <a:rPr lang="en-US" altLang="ru-RU" sz="2400">
                <a:solidFill>
                  <a:srgbClr val="800080"/>
                </a:solidFill>
              </a:rPr>
              <a:t>one</a:t>
            </a:r>
            <a:r>
              <a:rPr lang="ru-RU" altLang="ru-RU" sz="2400">
                <a:solidFill>
                  <a:srgbClr val="800080"/>
                </a:solidFill>
              </a:rPr>
              <a:t>-</a:t>
            </a:r>
            <a:r>
              <a:rPr lang="en-US" altLang="ru-RU" sz="2400">
                <a:solidFill>
                  <a:srgbClr val="800080"/>
                </a:solidFill>
              </a:rPr>
              <a:t>to</a:t>
            </a:r>
            <a:r>
              <a:rPr lang="ru-RU" altLang="ru-RU" sz="2400">
                <a:solidFill>
                  <a:srgbClr val="800080"/>
                </a:solidFill>
              </a:rPr>
              <a:t>-</a:t>
            </a:r>
            <a:r>
              <a:rPr lang="en-US" altLang="ru-RU" sz="2400">
                <a:solidFill>
                  <a:srgbClr val="800080"/>
                </a:solidFill>
              </a:rPr>
              <a:t>one</a:t>
            </a:r>
            <a:r>
              <a:rPr lang="ru-RU" altLang="ru-RU" sz="2400">
                <a:solidFill>
                  <a:srgbClr val="800080"/>
                </a:solidFill>
              </a:rPr>
              <a:t>), то есть однонаправленный;</a:t>
            </a:r>
          </a:p>
          <a:p>
            <a:pPr>
              <a:buSzPct val="90000"/>
              <a:buFont typeface="Wingdings" panose="05000000000000000000" pitchFamily="2" charset="2"/>
              <a:buChar char=""/>
            </a:pPr>
            <a:r>
              <a:rPr lang="ru-RU" altLang="ru-RU" sz="2400">
                <a:solidFill>
                  <a:srgbClr val="800080"/>
                </a:solidFill>
              </a:rPr>
              <a:t>один-многим (</a:t>
            </a:r>
            <a:r>
              <a:rPr lang="en-US" altLang="ru-RU" sz="2400">
                <a:solidFill>
                  <a:srgbClr val="800080"/>
                </a:solidFill>
              </a:rPr>
              <a:t>one</a:t>
            </a:r>
            <a:r>
              <a:rPr lang="ru-RU" altLang="ru-RU" sz="2400">
                <a:solidFill>
                  <a:srgbClr val="800080"/>
                </a:solidFill>
              </a:rPr>
              <a:t>-</a:t>
            </a:r>
            <a:r>
              <a:rPr lang="en-US" altLang="ru-RU" sz="2400">
                <a:solidFill>
                  <a:srgbClr val="800080"/>
                </a:solidFill>
              </a:rPr>
              <a:t>to</a:t>
            </a:r>
            <a:r>
              <a:rPr lang="ru-RU" altLang="ru-RU" sz="2400">
                <a:solidFill>
                  <a:srgbClr val="800080"/>
                </a:solidFill>
              </a:rPr>
              <a:t>-</a:t>
            </a:r>
            <a:r>
              <a:rPr lang="en-US" altLang="ru-RU" sz="2400">
                <a:solidFill>
                  <a:srgbClr val="800080"/>
                </a:solidFill>
              </a:rPr>
              <a:t>many</a:t>
            </a:r>
            <a:r>
              <a:rPr lang="ru-RU" altLang="ru-RU" sz="2400">
                <a:solidFill>
                  <a:srgbClr val="800080"/>
                </a:solidFill>
              </a:rPr>
              <a:t>), то есть широковещательный. При использовании </a:t>
            </a:r>
            <a:r>
              <a:rPr lang="en-US" altLang="ru-RU" sz="2400">
                <a:solidFill>
                  <a:srgbClr val="800080"/>
                </a:solidFill>
              </a:rPr>
              <a:t>IPv</a:t>
            </a:r>
            <a:r>
              <a:rPr lang="ru-RU" altLang="ru-RU" sz="2400">
                <a:solidFill>
                  <a:srgbClr val="800080"/>
                </a:solidFill>
              </a:rPr>
              <a:t>4-адресации — это широковещательный или групповой адрес (Для этого </a:t>
            </a:r>
            <a:r>
              <a:rPr lang="en-US" altLang="ru-RU" sz="2400">
                <a:solidFill>
                  <a:srgbClr val="800080"/>
                </a:solidFill>
              </a:rPr>
              <a:t>IANA</a:t>
            </a:r>
            <a:r>
              <a:rPr lang="ru-RU" altLang="ru-RU" sz="2400">
                <a:solidFill>
                  <a:srgbClr val="800080"/>
                </a:solidFill>
              </a:rPr>
              <a:t> зарегистрировала групповой </a:t>
            </a:r>
            <a:r>
              <a:rPr lang="en-US" altLang="ru-RU" sz="2400">
                <a:solidFill>
                  <a:srgbClr val="800080"/>
                </a:solidFill>
              </a:rPr>
              <a:t>IPv</a:t>
            </a:r>
            <a:r>
              <a:rPr lang="ru-RU" altLang="ru-RU" sz="2400">
                <a:solidFill>
                  <a:srgbClr val="800080"/>
                </a:solidFill>
              </a:rPr>
              <a:t>4-адрес — 224.0.1.1). А при использовании </a:t>
            </a:r>
            <a:r>
              <a:rPr lang="en-US" altLang="ru-RU" sz="2400">
                <a:solidFill>
                  <a:srgbClr val="800080"/>
                </a:solidFill>
              </a:rPr>
              <a:t>IPv</a:t>
            </a:r>
            <a:r>
              <a:rPr lang="ru-RU" altLang="ru-RU" sz="2400">
                <a:solidFill>
                  <a:srgbClr val="800080"/>
                </a:solidFill>
              </a:rPr>
              <a:t>6-адресации — это групповой адрес (Для этого </a:t>
            </a:r>
            <a:r>
              <a:rPr lang="en-US" altLang="ru-RU" sz="2400">
                <a:solidFill>
                  <a:srgbClr val="800080"/>
                </a:solidFill>
              </a:rPr>
              <a:t>IANA</a:t>
            </a:r>
            <a:r>
              <a:rPr lang="ru-RU" altLang="ru-RU" sz="2400">
                <a:solidFill>
                  <a:srgbClr val="800080"/>
                </a:solidFill>
              </a:rPr>
              <a:t> зарегистрировала окончание группового </a:t>
            </a:r>
            <a:r>
              <a:rPr lang="en-US" altLang="ru-RU" sz="2400">
                <a:solidFill>
                  <a:srgbClr val="800080"/>
                </a:solidFill>
              </a:rPr>
              <a:t>IPv</a:t>
            </a:r>
            <a:r>
              <a:rPr lang="ru-RU" altLang="ru-RU" sz="2400">
                <a:solidFill>
                  <a:srgbClr val="800080"/>
                </a:solidFill>
              </a:rPr>
              <a:t>6-адреса — :101).</a:t>
            </a:r>
          </a:p>
        </p:txBody>
      </p:sp>
      <p:sp>
        <p:nvSpPr>
          <p:cNvPr id="1400836" name="Text Box 4"/>
          <p:cNvSpPr txBox="1">
            <a:spLocks noChangeArrowheads="1"/>
          </p:cNvSpPr>
          <p:nvPr/>
        </p:nvSpPr>
        <p:spPr bwMode="auto">
          <a:xfrm>
            <a:off x="0" y="4519613"/>
            <a:ext cx="9144000" cy="2041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200">
                <a:solidFill>
                  <a:srgbClr val="800080"/>
                </a:solidFill>
              </a:rPr>
              <a:t>В процедурной характеристике </a:t>
            </a:r>
            <a:r>
              <a:rPr lang="en-US" altLang="ru-RU" sz="3200">
                <a:solidFill>
                  <a:srgbClr val="800080"/>
                </a:solidFill>
              </a:rPr>
              <a:t>NTPv</a:t>
            </a:r>
            <a:r>
              <a:rPr lang="ru-RU" altLang="ru-RU" sz="3200">
                <a:solidFill>
                  <a:srgbClr val="800080"/>
                </a:solidFill>
              </a:rPr>
              <a:t>4-протокола используются четыре метки времени “</a:t>
            </a:r>
            <a:r>
              <a:rPr lang="en-US" altLang="ru-RU" sz="3200" i="1">
                <a:solidFill>
                  <a:srgbClr val="800080"/>
                </a:solidFill>
              </a:rPr>
              <a:t>t</a:t>
            </a:r>
            <a:r>
              <a:rPr lang="ru-RU" altLang="ru-RU" sz="3200" i="1" baseline="-25000">
                <a:solidFill>
                  <a:srgbClr val="800080"/>
                </a:solidFill>
              </a:rPr>
              <a:t>1</a:t>
            </a:r>
            <a:r>
              <a:rPr lang="ru-RU" altLang="ru-RU" sz="3200">
                <a:solidFill>
                  <a:srgbClr val="800080"/>
                </a:solidFill>
              </a:rPr>
              <a:t>…</a:t>
            </a:r>
            <a:r>
              <a:rPr lang="en-US" altLang="ru-RU" sz="3200" i="1">
                <a:solidFill>
                  <a:srgbClr val="800080"/>
                </a:solidFill>
              </a:rPr>
              <a:t>t</a:t>
            </a:r>
            <a:r>
              <a:rPr lang="ru-RU" altLang="ru-RU" sz="3200" i="1" baseline="-25000">
                <a:solidFill>
                  <a:srgbClr val="800080"/>
                </a:solidFill>
              </a:rPr>
              <a:t>4</a:t>
            </a:r>
            <a:r>
              <a:rPr lang="ru-RU" altLang="ru-RU" sz="3200">
                <a:solidFill>
                  <a:srgbClr val="800080"/>
                </a:solidFill>
              </a:rPr>
              <a:t>” и три переменные состояния “</a:t>
            </a:r>
            <a:r>
              <a:rPr lang="en-US" altLang="ru-RU" sz="3200">
                <a:solidFill>
                  <a:srgbClr val="800080"/>
                </a:solidFill>
              </a:rPr>
              <a:t>org</a:t>
            </a:r>
            <a:r>
              <a:rPr lang="ru-RU" altLang="ru-RU" sz="3200">
                <a:solidFill>
                  <a:srgbClr val="800080"/>
                </a:solidFill>
              </a:rPr>
              <a:t>”, “</a:t>
            </a:r>
            <a:r>
              <a:rPr lang="en-US" altLang="ru-RU" sz="3200">
                <a:solidFill>
                  <a:srgbClr val="800080"/>
                </a:solidFill>
              </a:rPr>
              <a:t>rec</a:t>
            </a:r>
            <a:r>
              <a:rPr lang="ru-RU" altLang="ru-RU" sz="3200">
                <a:solidFill>
                  <a:srgbClr val="800080"/>
                </a:solidFill>
              </a:rPr>
              <a:t>” и “</a:t>
            </a:r>
            <a:r>
              <a:rPr lang="en-US" altLang="ru-RU" sz="3200">
                <a:solidFill>
                  <a:srgbClr val="800080"/>
                </a:solidFill>
              </a:rPr>
              <a:t>xmt</a:t>
            </a:r>
            <a:r>
              <a:rPr lang="ru-RU" altLang="ru-RU" sz="3200">
                <a:solidFill>
                  <a:srgbClr val="800080"/>
                </a:solidFill>
              </a:rPr>
              <a:t>” (рис.19.12).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grpSp>
        <p:nvGrpSpPr>
          <p:cNvPr id="1413137" name="Group 1041"/>
          <p:cNvGrpSpPr>
            <a:grpSpLocks/>
          </p:cNvGrpSpPr>
          <p:nvPr/>
        </p:nvGrpSpPr>
        <p:grpSpPr bwMode="auto">
          <a:xfrm>
            <a:off x="228600" y="358775"/>
            <a:ext cx="8605838" cy="5837238"/>
            <a:chOff x="170" y="363"/>
            <a:chExt cx="5421" cy="3677"/>
          </a:xfrm>
        </p:grpSpPr>
        <p:sp>
          <p:nvSpPr>
            <p:cNvPr id="1403039" name="Rectangle 159"/>
            <p:cNvSpPr>
              <a:spLocks noChangeArrowheads="1"/>
            </p:cNvSpPr>
            <p:nvPr/>
          </p:nvSpPr>
          <p:spPr bwMode="auto">
            <a:xfrm>
              <a:off x="3667" y="1671"/>
              <a:ext cx="717" cy="17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7</a:t>
              </a:r>
              <a:endParaRPr lang="en-US" altLang="ru-RU" sz="1400" b="1">
                <a:solidFill>
                  <a:schemeClr val="hlink"/>
                </a:solidFill>
                <a:effectLst>
                  <a:outerShdw blurRad="38100" dist="38100" dir="2700000" algn="tl">
                    <a:srgbClr val="000000"/>
                  </a:outerShdw>
                </a:effectLst>
              </a:endParaRPr>
            </a:p>
          </p:txBody>
        </p:sp>
        <p:sp>
          <p:nvSpPr>
            <p:cNvPr id="1403038" name="Rectangle 158"/>
            <p:cNvSpPr>
              <a:spLocks noChangeArrowheads="1"/>
            </p:cNvSpPr>
            <p:nvPr/>
          </p:nvSpPr>
          <p:spPr bwMode="auto">
            <a:xfrm>
              <a:off x="3357" y="1671"/>
              <a:ext cx="31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37" name="Rectangle 157"/>
            <p:cNvSpPr>
              <a:spLocks noChangeArrowheads="1"/>
            </p:cNvSpPr>
            <p:nvPr/>
          </p:nvSpPr>
          <p:spPr bwMode="auto">
            <a:xfrm>
              <a:off x="2639" y="1671"/>
              <a:ext cx="718" cy="17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3</a:t>
              </a: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3</a:t>
              </a:r>
              <a:r>
                <a:rPr lang="en-US" altLang="ru-RU" sz="1400" b="1" i="1">
                  <a:solidFill>
                    <a:schemeClr val="hlink"/>
                  </a:solidFill>
                  <a:effectLst>
                    <a:outerShdw blurRad="38100" dist="38100" dir="2700000" algn="tl">
                      <a:srgbClr val="000000"/>
                    </a:outerShdw>
                  </a:effectLst>
                  <a:cs typeface="Times New Roman" panose="02020603050405020304" pitchFamily="18" charset="0"/>
                </a:rPr>
                <a:t>?</a:t>
              </a:r>
              <a:endParaRPr lang="en-US" altLang="ru-RU" sz="1400" b="1">
                <a:solidFill>
                  <a:schemeClr val="hlink"/>
                </a:solidFill>
                <a:effectLst>
                  <a:outerShdw blurRad="38100" dist="38100" dir="2700000" algn="tl">
                    <a:srgbClr val="000000"/>
                  </a:outerShdw>
                </a:effectLst>
              </a:endParaRPr>
            </a:p>
          </p:txBody>
        </p:sp>
        <p:sp>
          <p:nvSpPr>
            <p:cNvPr id="1403036" name="Rectangle 156"/>
            <p:cNvSpPr>
              <a:spLocks noChangeArrowheads="1"/>
            </p:cNvSpPr>
            <p:nvPr/>
          </p:nvSpPr>
          <p:spPr bwMode="auto">
            <a:xfrm>
              <a:off x="2328" y="1671"/>
              <a:ext cx="31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35" name="Rectangle 155"/>
            <p:cNvSpPr>
              <a:spLocks noChangeArrowheads="1"/>
            </p:cNvSpPr>
            <p:nvPr/>
          </p:nvSpPr>
          <p:spPr bwMode="auto">
            <a:xfrm>
              <a:off x="1611" y="1671"/>
              <a:ext cx="717" cy="17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3</a:t>
              </a:r>
              <a:endParaRPr lang="en-US" altLang="ru-RU" sz="1400" b="1">
                <a:solidFill>
                  <a:schemeClr val="hlink"/>
                </a:solidFill>
                <a:effectLst>
                  <a:outerShdw blurRad="38100" dist="38100" dir="2700000" algn="tl">
                    <a:srgbClr val="000000"/>
                  </a:outerShdw>
                </a:effectLst>
              </a:endParaRPr>
            </a:p>
          </p:txBody>
        </p:sp>
        <p:sp>
          <p:nvSpPr>
            <p:cNvPr id="1403034" name="Rectangle 154"/>
            <p:cNvSpPr>
              <a:spLocks noChangeArrowheads="1"/>
            </p:cNvSpPr>
            <p:nvPr/>
          </p:nvSpPr>
          <p:spPr bwMode="auto">
            <a:xfrm>
              <a:off x="1300" y="1671"/>
              <a:ext cx="31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33" name="Rectangle 153"/>
            <p:cNvSpPr>
              <a:spLocks noChangeArrowheads="1"/>
            </p:cNvSpPr>
            <p:nvPr/>
          </p:nvSpPr>
          <p:spPr bwMode="auto">
            <a:xfrm>
              <a:off x="583" y="1671"/>
              <a:ext cx="717" cy="17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0</a:t>
              </a:r>
              <a:endParaRPr lang="en-US" altLang="ru-RU" sz="1400" b="1">
                <a:solidFill>
                  <a:schemeClr val="hlink"/>
                </a:solidFill>
                <a:effectLst>
                  <a:outerShdw blurRad="38100" dist="38100" dir="2700000" algn="tl">
                    <a:srgbClr val="000000"/>
                  </a:outerShdw>
                </a:effectLst>
              </a:endParaRPr>
            </a:p>
          </p:txBody>
        </p:sp>
        <p:sp>
          <p:nvSpPr>
            <p:cNvPr id="1403032" name="Rectangle 152"/>
            <p:cNvSpPr>
              <a:spLocks noChangeArrowheads="1"/>
            </p:cNvSpPr>
            <p:nvPr/>
          </p:nvSpPr>
          <p:spPr bwMode="auto">
            <a:xfrm>
              <a:off x="173" y="1671"/>
              <a:ext cx="41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600" b="1">
                  <a:solidFill>
                    <a:schemeClr val="accent2"/>
                  </a:solidFill>
                  <a:effectLst>
                    <a:outerShdw blurRad="38100" dist="38100" dir="2700000" algn="tl">
                      <a:srgbClr val="C0C0C0"/>
                    </a:outerShdw>
                  </a:effectLst>
                  <a:cs typeface="Times New Roman" panose="02020603050405020304" pitchFamily="18" charset="0"/>
                </a:rPr>
                <a:t>xmt</a:t>
              </a:r>
              <a:endParaRPr lang="en-US" altLang="ru-RU" sz="1600" b="1">
                <a:solidFill>
                  <a:schemeClr val="accent2"/>
                </a:solidFill>
                <a:effectLst>
                  <a:outerShdw blurRad="38100" dist="38100" dir="2700000" algn="tl">
                    <a:srgbClr val="C0C0C0"/>
                  </a:outerShdw>
                </a:effectLst>
              </a:endParaRPr>
            </a:p>
          </p:txBody>
        </p:sp>
        <p:sp>
          <p:nvSpPr>
            <p:cNvPr id="1403030" name="Rectangle 150"/>
            <p:cNvSpPr>
              <a:spLocks noChangeArrowheads="1"/>
            </p:cNvSpPr>
            <p:nvPr/>
          </p:nvSpPr>
          <p:spPr bwMode="auto">
            <a:xfrm>
              <a:off x="3667" y="1495"/>
              <a:ext cx="717" cy="17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6</a:t>
              </a:r>
              <a:endParaRPr lang="en-US" altLang="ru-RU" sz="1400" b="1">
                <a:solidFill>
                  <a:schemeClr val="hlink"/>
                </a:solidFill>
                <a:effectLst>
                  <a:outerShdw blurRad="38100" dist="38100" dir="2700000" algn="tl">
                    <a:srgbClr val="000000"/>
                  </a:outerShdw>
                </a:effectLst>
              </a:endParaRPr>
            </a:p>
          </p:txBody>
        </p:sp>
        <p:sp>
          <p:nvSpPr>
            <p:cNvPr id="1403029" name="Rectangle 149"/>
            <p:cNvSpPr>
              <a:spLocks noChangeArrowheads="1"/>
            </p:cNvSpPr>
            <p:nvPr/>
          </p:nvSpPr>
          <p:spPr bwMode="auto">
            <a:xfrm>
              <a:off x="3357" y="1495"/>
              <a:ext cx="31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28" name="Rectangle 148"/>
            <p:cNvSpPr>
              <a:spLocks noChangeArrowheads="1"/>
            </p:cNvSpPr>
            <p:nvPr/>
          </p:nvSpPr>
          <p:spPr bwMode="auto">
            <a:xfrm>
              <a:off x="2639" y="1495"/>
              <a:ext cx="718" cy="17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6</a:t>
              </a:r>
              <a:endParaRPr lang="en-US" altLang="ru-RU" sz="1400" b="1">
                <a:solidFill>
                  <a:schemeClr val="hlink"/>
                </a:solidFill>
                <a:effectLst>
                  <a:outerShdw blurRad="38100" dist="38100" dir="2700000" algn="tl">
                    <a:srgbClr val="000000"/>
                  </a:outerShdw>
                </a:effectLst>
              </a:endParaRPr>
            </a:p>
          </p:txBody>
        </p:sp>
        <p:sp>
          <p:nvSpPr>
            <p:cNvPr id="1403027" name="Rectangle 147"/>
            <p:cNvSpPr>
              <a:spLocks noChangeArrowheads="1"/>
            </p:cNvSpPr>
            <p:nvPr/>
          </p:nvSpPr>
          <p:spPr bwMode="auto">
            <a:xfrm>
              <a:off x="2328" y="1495"/>
              <a:ext cx="31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26" name="Rectangle 146"/>
            <p:cNvSpPr>
              <a:spLocks noChangeArrowheads="1"/>
            </p:cNvSpPr>
            <p:nvPr/>
          </p:nvSpPr>
          <p:spPr bwMode="auto">
            <a:xfrm>
              <a:off x="1611" y="1495"/>
              <a:ext cx="717" cy="17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2</a:t>
              </a:r>
              <a:endParaRPr lang="en-US" altLang="ru-RU" sz="1400" b="1">
                <a:solidFill>
                  <a:schemeClr val="hlink"/>
                </a:solidFill>
                <a:effectLst>
                  <a:outerShdw blurRad="38100" dist="38100" dir="2700000" algn="tl">
                    <a:srgbClr val="000000"/>
                  </a:outerShdw>
                </a:effectLst>
              </a:endParaRPr>
            </a:p>
          </p:txBody>
        </p:sp>
        <p:sp>
          <p:nvSpPr>
            <p:cNvPr id="1403025" name="Rectangle 145"/>
            <p:cNvSpPr>
              <a:spLocks noChangeArrowheads="1"/>
            </p:cNvSpPr>
            <p:nvPr/>
          </p:nvSpPr>
          <p:spPr bwMode="auto">
            <a:xfrm>
              <a:off x="1300" y="1495"/>
              <a:ext cx="31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24" name="Rectangle 144"/>
            <p:cNvSpPr>
              <a:spLocks noChangeArrowheads="1"/>
            </p:cNvSpPr>
            <p:nvPr/>
          </p:nvSpPr>
          <p:spPr bwMode="auto">
            <a:xfrm>
              <a:off x="583" y="1495"/>
              <a:ext cx="717" cy="17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2</a:t>
              </a:r>
              <a:endParaRPr lang="en-US" altLang="ru-RU" sz="1400" b="1">
                <a:solidFill>
                  <a:schemeClr val="hlink"/>
                </a:solidFill>
                <a:effectLst>
                  <a:outerShdw blurRad="38100" dist="38100" dir="2700000" algn="tl">
                    <a:srgbClr val="000000"/>
                  </a:outerShdw>
                </a:effectLst>
              </a:endParaRPr>
            </a:p>
          </p:txBody>
        </p:sp>
        <p:sp>
          <p:nvSpPr>
            <p:cNvPr id="1403023" name="Rectangle 143"/>
            <p:cNvSpPr>
              <a:spLocks noChangeArrowheads="1"/>
            </p:cNvSpPr>
            <p:nvPr/>
          </p:nvSpPr>
          <p:spPr bwMode="auto">
            <a:xfrm>
              <a:off x="173" y="1495"/>
              <a:ext cx="41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600" b="1">
                  <a:solidFill>
                    <a:schemeClr val="accent2"/>
                  </a:solidFill>
                  <a:effectLst>
                    <a:outerShdw blurRad="38100" dist="38100" dir="2700000" algn="tl">
                      <a:srgbClr val="C0C0C0"/>
                    </a:outerShdw>
                  </a:effectLst>
                  <a:cs typeface="Times New Roman" panose="02020603050405020304" pitchFamily="18" charset="0"/>
                </a:rPr>
                <a:t>rec</a:t>
              </a:r>
              <a:endParaRPr lang="en-US" altLang="ru-RU" sz="1600" b="1">
                <a:solidFill>
                  <a:schemeClr val="accent2"/>
                </a:solidFill>
                <a:effectLst>
                  <a:outerShdw blurRad="38100" dist="38100" dir="2700000" algn="tl">
                    <a:srgbClr val="C0C0C0"/>
                  </a:outerShdw>
                </a:effectLst>
              </a:endParaRPr>
            </a:p>
          </p:txBody>
        </p:sp>
        <p:sp>
          <p:nvSpPr>
            <p:cNvPr id="1403022" name="Rectangle 142"/>
            <p:cNvSpPr>
              <a:spLocks noChangeArrowheads="1"/>
            </p:cNvSpPr>
            <p:nvPr/>
          </p:nvSpPr>
          <p:spPr bwMode="auto">
            <a:xfrm>
              <a:off x="4384" y="1319"/>
              <a:ext cx="1204"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lnSpc>
                  <a:spcPct val="80000"/>
                </a:lnSpc>
                <a:spcBef>
                  <a:spcPct val="0"/>
                </a:spcBef>
              </a:pPr>
              <a:r>
                <a:rPr lang="ru-RU" altLang="ru-RU" sz="1800" b="1">
                  <a:solidFill>
                    <a:schemeClr val="accent2"/>
                  </a:solidFill>
                  <a:effectLst>
                    <a:outerShdw blurRad="38100" dist="38100" dir="2700000" algn="tl">
                      <a:srgbClr val="C0C0C0"/>
                    </a:outerShdw>
                  </a:effectLst>
                </a:rPr>
                <a:t>Переменные состояния</a:t>
              </a:r>
            </a:p>
          </p:txBody>
        </p:sp>
        <p:sp>
          <p:nvSpPr>
            <p:cNvPr id="1403021" name="Rectangle 141"/>
            <p:cNvSpPr>
              <a:spLocks noChangeArrowheads="1"/>
            </p:cNvSpPr>
            <p:nvPr/>
          </p:nvSpPr>
          <p:spPr bwMode="auto">
            <a:xfrm>
              <a:off x="3667" y="1319"/>
              <a:ext cx="717" cy="17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5</a:t>
              </a:r>
              <a:endParaRPr lang="en-US" altLang="ru-RU" sz="1400" b="1">
                <a:solidFill>
                  <a:schemeClr val="hlink"/>
                </a:solidFill>
                <a:effectLst>
                  <a:outerShdw blurRad="38100" dist="38100" dir="2700000" algn="tl">
                    <a:srgbClr val="000000"/>
                  </a:outerShdw>
                </a:effectLst>
              </a:endParaRPr>
            </a:p>
          </p:txBody>
        </p:sp>
        <p:sp>
          <p:nvSpPr>
            <p:cNvPr id="1403020" name="Rectangle 140"/>
            <p:cNvSpPr>
              <a:spLocks noChangeArrowheads="1"/>
            </p:cNvSpPr>
            <p:nvPr/>
          </p:nvSpPr>
          <p:spPr bwMode="auto">
            <a:xfrm>
              <a:off x="3357" y="1319"/>
              <a:ext cx="31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19" name="Rectangle 139"/>
            <p:cNvSpPr>
              <a:spLocks noChangeArrowheads="1"/>
            </p:cNvSpPr>
            <p:nvPr/>
          </p:nvSpPr>
          <p:spPr bwMode="auto">
            <a:xfrm>
              <a:off x="2639" y="1319"/>
              <a:ext cx="718" cy="17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5</a:t>
              </a:r>
              <a:r>
                <a:rPr lang="en-US" altLang="ru-RU" sz="1400" b="1" i="1">
                  <a:solidFill>
                    <a:schemeClr val="hlink"/>
                  </a:solidFill>
                  <a:effectLst>
                    <a:outerShdw blurRad="38100" dist="38100" dir="2700000" algn="tl">
                      <a:srgbClr val="000000"/>
                    </a:outerShdw>
                  </a:effectLst>
                  <a:cs typeface="Times New Roman" panose="02020603050405020304" pitchFamily="18" charset="0"/>
                </a:rPr>
                <a:t>&lt;&gt;T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1</a:t>
              </a:r>
              <a:r>
                <a:rPr lang="en-US" altLang="ru-RU" sz="1400" b="1" i="1">
                  <a:solidFill>
                    <a:schemeClr val="hlink"/>
                  </a:solidFill>
                  <a:effectLst>
                    <a:outerShdw blurRad="38100" dist="38100" dir="2700000" algn="tl">
                      <a:srgbClr val="000000"/>
                    </a:outerShdw>
                  </a:effectLst>
                  <a:cs typeface="Times New Roman" panose="02020603050405020304" pitchFamily="18" charset="0"/>
                </a:rPr>
                <a:t>?</a:t>
              </a:r>
              <a:endParaRPr lang="en-US" altLang="ru-RU" sz="1400" b="1">
                <a:solidFill>
                  <a:schemeClr val="hlink"/>
                </a:solidFill>
                <a:effectLst>
                  <a:outerShdw blurRad="38100" dist="38100" dir="2700000" algn="tl">
                    <a:srgbClr val="000000"/>
                  </a:outerShdw>
                </a:effectLst>
              </a:endParaRPr>
            </a:p>
          </p:txBody>
        </p:sp>
        <p:sp>
          <p:nvSpPr>
            <p:cNvPr id="1403018" name="Rectangle 138"/>
            <p:cNvSpPr>
              <a:spLocks noChangeArrowheads="1"/>
            </p:cNvSpPr>
            <p:nvPr/>
          </p:nvSpPr>
          <p:spPr bwMode="auto">
            <a:xfrm>
              <a:off x="2328" y="1319"/>
              <a:ext cx="31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17" name="Rectangle 137"/>
            <p:cNvSpPr>
              <a:spLocks noChangeArrowheads="1"/>
            </p:cNvSpPr>
            <p:nvPr/>
          </p:nvSpPr>
          <p:spPr bwMode="auto">
            <a:xfrm>
              <a:off x="1611" y="1319"/>
              <a:ext cx="717" cy="17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1</a:t>
              </a:r>
              <a:endParaRPr lang="en-US" altLang="ru-RU" sz="1400" b="1">
                <a:solidFill>
                  <a:schemeClr val="hlink"/>
                </a:solidFill>
                <a:effectLst>
                  <a:outerShdw blurRad="38100" dist="38100" dir="2700000" algn="tl">
                    <a:srgbClr val="000000"/>
                  </a:outerShdw>
                </a:effectLst>
              </a:endParaRPr>
            </a:p>
          </p:txBody>
        </p:sp>
        <p:sp>
          <p:nvSpPr>
            <p:cNvPr id="1403016" name="Rectangle 136"/>
            <p:cNvSpPr>
              <a:spLocks noChangeArrowheads="1"/>
            </p:cNvSpPr>
            <p:nvPr/>
          </p:nvSpPr>
          <p:spPr bwMode="auto">
            <a:xfrm>
              <a:off x="1300" y="1319"/>
              <a:ext cx="31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15" name="Rectangle 135"/>
            <p:cNvSpPr>
              <a:spLocks noChangeArrowheads="1"/>
            </p:cNvSpPr>
            <p:nvPr/>
          </p:nvSpPr>
          <p:spPr bwMode="auto">
            <a:xfrm>
              <a:off x="583" y="1319"/>
              <a:ext cx="717" cy="17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1</a:t>
              </a:r>
              <a:endParaRPr lang="en-US" altLang="ru-RU" sz="1400" b="1">
                <a:solidFill>
                  <a:schemeClr val="hlink"/>
                </a:solidFill>
                <a:effectLst>
                  <a:outerShdw blurRad="38100" dist="38100" dir="2700000" algn="tl">
                    <a:srgbClr val="000000"/>
                  </a:outerShdw>
                </a:effectLst>
              </a:endParaRPr>
            </a:p>
          </p:txBody>
        </p:sp>
        <p:sp>
          <p:nvSpPr>
            <p:cNvPr id="1403014" name="Rectangle 134"/>
            <p:cNvSpPr>
              <a:spLocks noChangeArrowheads="1"/>
            </p:cNvSpPr>
            <p:nvPr/>
          </p:nvSpPr>
          <p:spPr bwMode="auto">
            <a:xfrm>
              <a:off x="173" y="1319"/>
              <a:ext cx="41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600" b="1">
                  <a:solidFill>
                    <a:schemeClr val="accent2"/>
                  </a:solidFill>
                  <a:effectLst>
                    <a:outerShdw blurRad="38100" dist="38100" dir="2700000" algn="tl">
                      <a:srgbClr val="C0C0C0"/>
                    </a:outerShdw>
                  </a:effectLst>
                  <a:cs typeface="Times New Roman" panose="02020603050405020304" pitchFamily="18" charset="0"/>
                </a:rPr>
                <a:t>org</a:t>
              </a:r>
              <a:endParaRPr lang="en-US" altLang="ru-RU" sz="1600" b="1">
                <a:solidFill>
                  <a:schemeClr val="accent2"/>
                </a:solidFill>
                <a:effectLst>
                  <a:outerShdw blurRad="38100" dist="38100" dir="2700000" algn="tl">
                    <a:srgbClr val="C0C0C0"/>
                  </a:outerShdw>
                </a:effectLst>
              </a:endParaRPr>
            </a:p>
          </p:txBody>
        </p:sp>
        <p:sp>
          <p:nvSpPr>
            <p:cNvPr id="1403012" name="Rectangle 132"/>
            <p:cNvSpPr>
              <a:spLocks noChangeArrowheads="1"/>
            </p:cNvSpPr>
            <p:nvPr/>
          </p:nvSpPr>
          <p:spPr bwMode="auto">
            <a:xfrm>
              <a:off x="3667" y="1163"/>
              <a:ext cx="71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11" name="Rectangle 131"/>
            <p:cNvSpPr>
              <a:spLocks noChangeArrowheads="1"/>
            </p:cNvSpPr>
            <p:nvPr/>
          </p:nvSpPr>
          <p:spPr bwMode="auto">
            <a:xfrm>
              <a:off x="3357" y="1163"/>
              <a:ext cx="31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10" name="Rectangle 130"/>
            <p:cNvSpPr>
              <a:spLocks noChangeArrowheads="1"/>
            </p:cNvSpPr>
            <p:nvPr/>
          </p:nvSpPr>
          <p:spPr bwMode="auto">
            <a:xfrm>
              <a:off x="2639" y="1163"/>
              <a:ext cx="718"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09" name="Rectangle 129"/>
            <p:cNvSpPr>
              <a:spLocks noChangeArrowheads="1"/>
            </p:cNvSpPr>
            <p:nvPr/>
          </p:nvSpPr>
          <p:spPr bwMode="auto">
            <a:xfrm>
              <a:off x="2328" y="1163"/>
              <a:ext cx="31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08" name="Rectangle 128"/>
            <p:cNvSpPr>
              <a:spLocks noChangeArrowheads="1"/>
            </p:cNvSpPr>
            <p:nvPr/>
          </p:nvSpPr>
          <p:spPr bwMode="auto">
            <a:xfrm>
              <a:off x="1611" y="1163"/>
              <a:ext cx="71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07" name="Rectangle 127"/>
            <p:cNvSpPr>
              <a:spLocks noChangeArrowheads="1"/>
            </p:cNvSpPr>
            <p:nvPr/>
          </p:nvSpPr>
          <p:spPr bwMode="auto">
            <a:xfrm>
              <a:off x="1300" y="1163"/>
              <a:ext cx="31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06" name="Rectangle 126"/>
            <p:cNvSpPr>
              <a:spLocks noChangeArrowheads="1"/>
            </p:cNvSpPr>
            <p:nvPr/>
          </p:nvSpPr>
          <p:spPr bwMode="auto">
            <a:xfrm>
              <a:off x="583" y="1163"/>
              <a:ext cx="71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05" name="Rectangle 125"/>
            <p:cNvSpPr>
              <a:spLocks noChangeArrowheads="1"/>
            </p:cNvSpPr>
            <p:nvPr/>
          </p:nvSpPr>
          <p:spPr bwMode="auto">
            <a:xfrm>
              <a:off x="173" y="1163"/>
              <a:ext cx="41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effectLst>
                  <a:outerShdw blurRad="38100" dist="38100" dir="2700000" algn="tl">
                    <a:srgbClr val="C0C0C0"/>
                  </a:outerShdw>
                </a:effectLst>
              </a:endParaRPr>
            </a:p>
          </p:txBody>
        </p:sp>
        <p:sp>
          <p:nvSpPr>
            <p:cNvPr id="1403003" name="Rectangle 123"/>
            <p:cNvSpPr>
              <a:spLocks noChangeArrowheads="1"/>
            </p:cNvSpPr>
            <p:nvPr/>
          </p:nvSpPr>
          <p:spPr bwMode="auto">
            <a:xfrm>
              <a:off x="3667" y="1007"/>
              <a:ext cx="71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02" name="Rectangle 122"/>
            <p:cNvSpPr>
              <a:spLocks noChangeArrowheads="1"/>
            </p:cNvSpPr>
            <p:nvPr/>
          </p:nvSpPr>
          <p:spPr bwMode="auto">
            <a:xfrm>
              <a:off x="3357" y="1007"/>
              <a:ext cx="31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001" name="Rectangle 121"/>
            <p:cNvSpPr>
              <a:spLocks noChangeArrowheads="1"/>
            </p:cNvSpPr>
            <p:nvPr/>
          </p:nvSpPr>
          <p:spPr bwMode="auto">
            <a:xfrm>
              <a:off x="2639" y="1007"/>
              <a:ext cx="718" cy="15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6</a:t>
              </a:r>
              <a:r>
                <a:rPr lang="en-US" altLang="ru-RU" sz="1400" b="1" i="1">
                  <a:solidFill>
                    <a:schemeClr val="hlink"/>
                  </a:solidFill>
                  <a:effectLst>
                    <a:outerShdw blurRad="38100" dist="38100" dir="2700000" algn="tl">
                      <a:srgbClr val="000000"/>
                    </a:outerShdw>
                  </a:effectLst>
                  <a:cs typeface="Times New Roman" panose="02020603050405020304" pitchFamily="18" charset="0"/>
                </a:rPr>
                <a:t>=clock</a:t>
              </a:r>
              <a:endParaRPr lang="en-US" altLang="ru-RU" sz="1400" b="1">
                <a:solidFill>
                  <a:schemeClr val="hlink"/>
                </a:solidFill>
                <a:effectLst>
                  <a:outerShdw blurRad="38100" dist="38100" dir="2700000" algn="tl">
                    <a:srgbClr val="000000"/>
                  </a:outerShdw>
                </a:effectLst>
              </a:endParaRPr>
            </a:p>
          </p:txBody>
        </p:sp>
        <p:sp>
          <p:nvSpPr>
            <p:cNvPr id="1403000" name="Rectangle 120"/>
            <p:cNvSpPr>
              <a:spLocks noChangeArrowheads="1"/>
            </p:cNvSpPr>
            <p:nvPr/>
          </p:nvSpPr>
          <p:spPr bwMode="auto">
            <a:xfrm>
              <a:off x="2328" y="1007"/>
              <a:ext cx="31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2999" name="Rectangle 119"/>
            <p:cNvSpPr>
              <a:spLocks noChangeArrowheads="1"/>
            </p:cNvSpPr>
            <p:nvPr/>
          </p:nvSpPr>
          <p:spPr bwMode="auto">
            <a:xfrm>
              <a:off x="1611" y="1007"/>
              <a:ext cx="71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2998" name="Rectangle 118"/>
            <p:cNvSpPr>
              <a:spLocks noChangeArrowheads="1"/>
            </p:cNvSpPr>
            <p:nvPr/>
          </p:nvSpPr>
          <p:spPr bwMode="auto">
            <a:xfrm>
              <a:off x="1300" y="1007"/>
              <a:ext cx="31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2997" name="Rectangle 117"/>
            <p:cNvSpPr>
              <a:spLocks noChangeArrowheads="1"/>
            </p:cNvSpPr>
            <p:nvPr/>
          </p:nvSpPr>
          <p:spPr bwMode="auto">
            <a:xfrm>
              <a:off x="583" y="1007"/>
              <a:ext cx="717" cy="15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2</a:t>
              </a:r>
              <a:r>
                <a:rPr lang="en-US" altLang="ru-RU" sz="1400" b="1" i="1">
                  <a:solidFill>
                    <a:schemeClr val="hlink"/>
                  </a:solidFill>
                  <a:effectLst>
                    <a:outerShdw blurRad="38100" dist="38100" dir="2700000" algn="tl">
                      <a:srgbClr val="000000"/>
                    </a:outerShdw>
                  </a:effectLst>
                  <a:cs typeface="Times New Roman" panose="02020603050405020304" pitchFamily="18" charset="0"/>
                </a:rPr>
                <a:t>=clock</a:t>
              </a:r>
              <a:endParaRPr lang="en-US" altLang="ru-RU" sz="1400" b="1">
                <a:solidFill>
                  <a:schemeClr val="hlink"/>
                </a:solidFill>
                <a:effectLst>
                  <a:outerShdw blurRad="38100" dist="38100" dir="2700000" algn="tl">
                    <a:srgbClr val="000000"/>
                  </a:outerShdw>
                </a:effectLst>
              </a:endParaRPr>
            </a:p>
          </p:txBody>
        </p:sp>
        <p:sp>
          <p:nvSpPr>
            <p:cNvPr id="1402996" name="Rectangle 116"/>
            <p:cNvSpPr>
              <a:spLocks noChangeArrowheads="1"/>
            </p:cNvSpPr>
            <p:nvPr/>
          </p:nvSpPr>
          <p:spPr bwMode="auto">
            <a:xfrm>
              <a:off x="173" y="1007"/>
              <a:ext cx="41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effectLst>
                  <a:outerShdw blurRad="38100" dist="38100" dir="2700000" algn="tl">
                    <a:srgbClr val="C0C0C0"/>
                  </a:outerShdw>
                </a:effectLst>
              </a:endParaRPr>
            </a:p>
          </p:txBody>
        </p:sp>
        <p:sp>
          <p:nvSpPr>
            <p:cNvPr id="1402995" name="Rectangle 115"/>
            <p:cNvSpPr>
              <a:spLocks noChangeArrowheads="1"/>
            </p:cNvSpPr>
            <p:nvPr/>
          </p:nvSpPr>
          <p:spPr bwMode="auto">
            <a:xfrm>
              <a:off x="4384" y="851"/>
              <a:ext cx="1204"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ru-RU" altLang="ru-RU" sz="2000" b="1" i="1">
                  <a:solidFill>
                    <a:srgbClr val="CC0000"/>
                  </a:solidFill>
                  <a:effectLst>
                    <a:outerShdw blurRad="38100" dist="38100" dir="2700000" algn="tl">
                      <a:srgbClr val="C0C0C0"/>
                    </a:outerShdw>
                  </a:effectLst>
                </a:rPr>
                <a:t>Сервер </a:t>
              </a:r>
              <a:r>
                <a:rPr lang="en-US" altLang="ru-RU" sz="2000" b="1" i="1">
                  <a:solidFill>
                    <a:srgbClr val="CC0000"/>
                  </a:solidFill>
                  <a:effectLst>
                    <a:outerShdw blurRad="38100" dist="38100" dir="2700000" algn="tl">
                      <a:srgbClr val="C0C0C0"/>
                    </a:outerShdw>
                  </a:effectLst>
                  <a:cs typeface="Times New Roman" panose="02020603050405020304" pitchFamily="18" charset="0"/>
                </a:rPr>
                <a:t>B</a:t>
              </a:r>
              <a:endParaRPr lang="en-US" altLang="ru-RU" sz="2000" b="1" i="1">
                <a:solidFill>
                  <a:srgbClr val="CC0000"/>
                </a:solidFill>
                <a:effectLst>
                  <a:outerShdw blurRad="38100" dist="38100" dir="2700000" algn="tl">
                    <a:srgbClr val="C0C0C0"/>
                  </a:outerShdw>
                </a:effectLst>
              </a:endParaRPr>
            </a:p>
          </p:txBody>
        </p:sp>
        <p:sp>
          <p:nvSpPr>
            <p:cNvPr id="1402994" name="Rectangle 114"/>
            <p:cNvSpPr>
              <a:spLocks noChangeArrowheads="1"/>
            </p:cNvSpPr>
            <p:nvPr/>
          </p:nvSpPr>
          <p:spPr bwMode="auto">
            <a:xfrm>
              <a:off x="3667" y="851"/>
              <a:ext cx="717" cy="15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7</a:t>
              </a:r>
              <a:r>
                <a:rPr lang="en-US" altLang="ru-RU" sz="1400" b="1" i="1">
                  <a:solidFill>
                    <a:schemeClr val="hlink"/>
                  </a:solidFill>
                  <a:effectLst>
                    <a:outerShdw blurRad="38100" dist="38100" dir="2700000" algn="tl">
                      <a:srgbClr val="000000"/>
                    </a:outerShdw>
                  </a:effectLst>
                  <a:cs typeface="Times New Roman" panose="02020603050405020304" pitchFamily="18" charset="0"/>
                </a:rPr>
                <a:t>=clock</a:t>
              </a:r>
              <a:endParaRPr lang="en-US" altLang="ru-RU" sz="1400" b="1">
                <a:solidFill>
                  <a:schemeClr val="hlink"/>
                </a:solidFill>
                <a:effectLst>
                  <a:outerShdw blurRad="38100" dist="38100" dir="2700000" algn="tl">
                    <a:srgbClr val="000000"/>
                  </a:outerShdw>
                </a:effectLst>
              </a:endParaRPr>
            </a:p>
          </p:txBody>
        </p:sp>
        <p:sp>
          <p:nvSpPr>
            <p:cNvPr id="1402993" name="Rectangle 113"/>
            <p:cNvSpPr>
              <a:spLocks noChangeArrowheads="1"/>
            </p:cNvSpPr>
            <p:nvPr/>
          </p:nvSpPr>
          <p:spPr bwMode="auto">
            <a:xfrm>
              <a:off x="3357" y="851"/>
              <a:ext cx="31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2992" name="Rectangle 112"/>
            <p:cNvSpPr>
              <a:spLocks noChangeArrowheads="1"/>
            </p:cNvSpPr>
            <p:nvPr/>
          </p:nvSpPr>
          <p:spPr bwMode="auto">
            <a:xfrm>
              <a:off x="2639" y="851"/>
              <a:ext cx="718" cy="15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5</a:t>
              </a:r>
              <a:endParaRPr lang="en-US" altLang="ru-RU" sz="1400" b="1">
                <a:solidFill>
                  <a:schemeClr val="hlink"/>
                </a:solidFill>
                <a:effectLst>
                  <a:outerShdw blurRad="38100" dist="38100" dir="2700000" algn="tl">
                    <a:srgbClr val="000000"/>
                  </a:outerShdw>
                </a:effectLst>
              </a:endParaRPr>
            </a:p>
          </p:txBody>
        </p:sp>
        <p:sp>
          <p:nvSpPr>
            <p:cNvPr id="1402991" name="Rectangle 111"/>
            <p:cNvSpPr>
              <a:spLocks noChangeArrowheads="1"/>
            </p:cNvSpPr>
            <p:nvPr/>
          </p:nvSpPr>
          <p:spPr bwMode="auto">
            <a:xfrm>
              <a:off x="2328" y="851"/>
              <a:ext cx="31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2990" name="Rectangle 110"/>
            <p:cNvSpPr>
              <a:spLocks noChangeArrowheads="1"/>
            </p:cNvSpPr>
            <p:nvPr/>
          </p:nvSpPr>
          <p:spPr bwMode="auto">
            <a:xfrm>
              <a:off x="1611" y="851"/>
              <a:ext cx="717" cy="15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3</a:t>
              </a:r>
              <a:r>
                <a:rPr lang="en-US" altLang="ru-RU" sz="1400" b="1" i="1">
                  <a:solidFill>
                    <a:schemeClr val="hlink"/>
                  </a:solidFill>
                  <a:effectLst>
                    <a:outerShdw blurRad="38100" dist="38100" dir="2700000" algn="tl">
                      <a:srgbClr val="000000"/>
                    </a:outerShdw>
                  </a:effectLst>
                  <a:cs typeface="Times New Roman" panose="02020603050405020304" pitchFamily="18" charset="0"/>
                </a:rPr>
                <a:t>=clock</a:t>
              </a:r>
              <a:endParaRPr lang="en-US" altLang="ru-RU" sz="1400" b="1">
                <a:solidFill>
                  <a:schemeClr val="hlink"/>
                </a:solidFill>
                <a:effectLst>
                  <a:outerShdw blurRad="38100" dist="38100" dir="2700000" algn="tl">
                    <a:srgbClr val="000000"/>
                  </a:outerShdw>
                </a:effectLst>
              </a:endParaRPr>
            </a:p>
          </p:txBody>
        </p:sp>
        <p:sp>
          <p:nvSpPr>
            <p:cNvPr id="1402989" name="Rectangle 109"/>
            <p:cNvSpPr>
              <a:spLocks noChangeArrowheads="1"/>
            </p:cNvSpPr>
            <p:nvPr/>
          </p:nvSpPr>
          <p:spPr bwMode="auto">
            <a:xfrm>
              <a:off x="1300" y="851"/>
              <a:ext cx="31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2988" name="Rectangle 108"/>
            <p:cNvSpPr>
              <a:spLocks noChangeArrowheads="1"/>
            </p:cNvSpPr>
            <p:nvPr/>
          </p:nvSpPr>
          <p:spPr bwMode="auto">
            <a:xfrm>
              <a:off x="583" y="851"/>
              <a:ext cx="717" cy="15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1</a:t>
              </a:r>
              <a:endParaRPr lang="en-US" altLang="ru-RU" sz="1400" b="1">
                <a:solidFill>
                  <a:schemeClr val="hlink"/>
                </a:solidFill>
                <a:effectLst>
                  <a:outerShdw blurRad="38100" dist="38100" dir="2700000" algn="tl">
                    <a:srgbClr val="000000"/>
                  </a:outerShdw>
                </a:effectLst>
              </a:endParaRPr>
            </a:p>
          </p:txBody>
        </p:sp>
        <p:sp>
          <p:nvSpPr>
            <p:cNvPr id="1402987" name="Rectangle 107"/>
            <p:cNvSpPr>
              <a:spLocks noChangeArrowheads="1"/>
            </p:cNvSpPr>
            <p:nvPr/>
          </p:nvSpPr>
          <p:spPr bwMode="auto">
            <a:xfrm>
              <a:off x="173" y="851"/>
              <a:ext cx="41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effectLst>
                  <a:outerShdw blurRad="38100" dist="38100" dir="2700000" algn="tl">
                    <a:srgbClr val="C0C0C0"/>
                  </a:outerShdw>
                </a:effectLst>
              </a:endParaRPr>
            </a:p>
          </p:txBody>
        </p:sp>
        <p:sp>
          <p:nvSpPr>
            <p:cNvPr id="1402985" name="Rectangle 105"/>
            <p:cNvSpPr>
              <a:spLocks noChangeArrowheads="1"/>
            </p:cNvSpPr>
            <p:nvPr/>
          </p:nvSpPr>
          <p:spPr bwMode="auto">
            <a:xfrm>
              <a:off x="3667" y="695"/>
              <a:ext cx="717" cy="15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6</a:t>
              </a:r>
              <a:endParaRPr lang="en-US" altLang="ru-RU" sz="1400" b="1">
                <a:solidFill>
                  <a:schemeClr val="hlink"/>
                </a:solidFill>
                <a:effectLst>
                  <a:outerShdw blurRad="38100" dist="38100" dir="2700000" algn="tl">
                    <a:srgbClr val="000000"/>
                  </a:outerShdw>
                </a:effectLst>
              </a:endParaRPr>
            </a:p>
          </p:txBody>
        </p:sp>
        <p:sp>
          <p:nvSpPr>
            <p:cNvPr id="1402984" name="Rectangle 104"/>
            <p:cNvSpPr>
              <a:spLocks noChangeArrowheads="1"/>
            </p:cNvSpPr>
            <p:nvPr/>
          </p:nvSpPr>
          <p:spPr bwMode="auto">
            <a:xfrm>
              <a:off x="3357" y="695"/>
              <a:ext cx="31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2983" name="Rectangle 103"/>
            <p:cNvSpPr>
              <a:spLocks noChangeArrowheads="1"/>
            </p:cNvSpPr>
            <p:nvPr/>
          </p:nvSpPr>
          <p:spPr bwMode="auto">
            <a:xfrm>
              <a:off x="2639" y="695"/>
              <a:ext cx="718" cy="15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4</a:t>
              </a:r>
              <a:endParaRPr lang="en-US" altLang="ru-RU" sz="1400" b="1">
                <a:solidFill>
                  <a:schemeClr val="hlink"/>
                </a:solidFill>
                <a:effectLst>
                  <a:outerShdw blurRad="38100" dist="38100" dir="2700000" algn="tl">
                    <a:srgbClr val="000000"/>
                  </a:outerShdw>
                </a:effectLst>
              </a:endParaRPr>
            </a:p>
          </p:txBody>
        </p:sp>
        <p:sp>
          <p:nvSpPr>
            <p:cNvPr id="1402982" name="Rectangle 102"/>
            <p:cNvSpPr>
              <a:spLocks noChangeArrowheads="1"/>
            </p:cNvSpPr>
            <p:nvPr/>
          </p:nvSpPr>
          <p:spPr bwMode="auto">
            <a:xfrm>
              <a:off x="2328" y="695"/>
              <a:ext cx="31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2981" name="Rectangle 101"/>
            <p:cNvSpPr>
              <a:spLocks noChangeArrowheads="1"/>
            </p:cNvSpPr>
            <p:nvPr/>
          </p:nvSpPr>
          <p:spPr bwMode="auto">
            <a:xfrm>
              <a:off x="1611" y="695"/>
              <a:ext cx="717" cy="15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2</a:t>
              </a:r>
              <a:endParaRPr lang="en-US" altLang="ru-RU" sz="1400" b="1">
                <a:solidFill>
                  <a:schemeClr val="hlink"/>
                </a:solidFill>
                <a:effectLst>
                  <a:outerShdw blurRad="38100" dist="38100" dir="2700000" algn="tl">
                    <a:srgbClr val="000000"/>
                  </a:outerShdw>
                </a:effectLst>
              </a:endParaRPr>
            </a:p>
          </p:txBody>
        </p:sp>
        <p:sp>
          <p:nvSpPr>
            <p:cNvPr id="1402980" name="Rectangle 100"/>
            <p:cNvSpPr>
              <a:spLocks noChangeArrowheads="1"/>
            </p:cNvSpPr>
            <p:nvPr/>
          </p:nvSpPr>
          <p:spPr bwMode="auto">
            <a:xfrm>
              <a:off x="1300" y="695"/>
              <a:ext cx="31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2979" name="Rectangle 99"/>
            <p:cNvSpPr>
              <a:spLocks noChangeArrowheads="1"/>
            </p:cNvSpPr>
            <p:nvPr/>
          </p:nvSpPr>
          <p:spPr bwMode="auto">
            <a:xfrm>
              <a:off x="583" y="695"/>
              <a:ext cx="717" cy="15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ru-RU" altLang="ru-RU" sz="1400" b="1" i="1">
                  <a:solidFill>
                    <a:schemeClr val="hlink"/>
                  </a:solidFill>
                  <a:effectLst>
                    <a:outerShdw blurRad="38100" dist="38100" dir="2700000" algn="tl">
                      <a:srgbClr val="000000"/>
                    </a:outerShdw>
                  </a:effectLst>
                  <a:cs typeface="Times New Roman" panose="02020603050405020304" pitchFamily="18" charset="0"/>
                </a:rPr>
                <a:t>0</a:t>
              </a:r>
              <a:endParaRPr lang="ru-RU" altLang="ru-RU" sz="1400" b="1">
                <a:solidFill>
                  <a:schemeClr val="hlink"/>
                </a:solidFill>
                <a:effectLst>
                  <a:outerShdw blurRad="38100" dist="38100" dir="2700000" algn="tl">
                    <a:srgbClr val="000000"/>
                  </a:outerShdw>
                </a:effectLst>
              </a:endParaRPr>
            </a:p>
          </p:txBody>
        </p:sp>
        <p:sp>
          <p:nvSpPr>
            <p:cNvPr id="1402978" name="Rectangle 98"/>
            <p:cNvSpPr>
              <a:spLocks noChangeArrowheads="1"/>
            </p:cNvSpPr>
            <p:nvPr/>
          </p:nvSpPr>
          <p:spPr bwMode="auto">
            <a:xfrm>
              <a:off x="173" y="695"/>
              <a:ext cx="41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effectLst>
                  <a:outerShdw blurRad="38100" dist="38100" dir="2700000" algn="tl">
                    <a:srgbClr val="C0C0C0"/>
                  </a:outerShdw>
                </a:effectLst>
              </a:endParaRPr>
            </a:p>
          </p:txBody>
        </p:sp>
        <p:sp>
          <p:nvSpPr>
            <p:cNvPr id="1402977" name="Rectangle 97"/>
            <p:cNvSpPr>
              <a:spLocks noChangeArrowheads="1"/>
            </p:cNvSpPr>
            <p:nvPr/>
          </p:nvSpPr>
          <p:spPr bwMode="auto">
            <a:xfrm>
              <a:off x="4384" y="539"/>
              <a:ext cx="1204"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lnSpc>
                  <a:spcPct val="90000"/>
                </a:lnSpc>
                <a:spcBef>
                  <a:spcPct val="0"/>
                </a:spcBef>
              </a:pPr>
              <a:r>
                <a:rPr lang="ru-RU" altLang="ru-RU" sz="1600" b="1">
                  <a:solidFill>
                    <a:srgbClr val="CC3399"/>
                  </a:solidFill>
                  <a:effectLst>
                    <a:outerShdw blurRad="38100" dist="38100" dir="2700000" algn="tl">
                      <a:srgbClr val="C0C0C0"/>
                    </a:outerShdw>
                  </a:effectLst>
                </a:rPr>
                <a:t>Метки времени в </a:t>
              </a:r>
              <a:r>
                <a:rPr lang="en-US" altLang="ru-RU" sz="1600" b="1">
                  <a:solidFill>
                    <a:srgbClr val="CC3399"/>
                  </a:solidFill>
                  <a:effectLst>
                    <a:outerShdw blurRad="38100" dist="38100" dir="2700000" algn="tl">
                      <a:srgbClr val="C0C0C0"/>
                    </a:outerShdw>
                  </a:effectLst>
                  <a:cs typeface="Times New Roman" panose="02020603050405020304" pitchFamily="18" charset="0"/>
                </a:rPr>
                <a:t>NTP</a:t>
              </a:r>
              <a:r>
                <a:rPr lang="ru-RU" altLang="ru-RU" sz="1600" b="1">
                  <a:solidFill>
                    <a:srgbClr val="CC3399"/>
                  </a:solidFill>
                  <a:effectLst>
                    <a:outerShdw blurRad="38100" dist="38100" dir="2700000" algn="tl">
                      <a:srgbClr val="C0C0C0"/>
                    </a:outerShdw>
                  </a:effectLst>
                  <a:cs typeface="Times New Roman" panose="02020603050405020304" pitchFamily="18" charset="0"/>
                </a:rPr>
                <a:t>-</a:t>
              </a:r>
              <a:r>
                <a:rPr lang="ru-RU" altLang="ru-RU" sz="1600" b="1">
                  <a:solidFill>
                    <a:srgbClr val="CC3399"/>
                  </a:solidFill>
                  <a:effectLst>
                    <a:outerShdw blurRad="38100" dist="38100" dir="2700000" algn="tl">
                      <a:srgbClr val="C0C0C0"/>
                    </a:outerShdw>
                  </a:effectLst>
                </a:rPr>
                <a:t>сообщении</a:t>
              </a:r>
            </a:p>
          </p:txBody>
        </p:sp>
        <p:sp>
          <p:nvSpPr>
            <p:cNvPr id="1402976" name="Rectangle 96"/>
            <p:cNvSpPr>
              <a:spLocks noChangeArrowheads="1"/>
            </p:cNvSpPr>
            <p:nvPr/>
          </p:nvSpPr>
          <p:spPr bwMode="auto">
            <a:xfrm>
              <a:off x="3667" y="539"/>
              <a:ext cx="717" cy="15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5</a:t>
              </a:r>
              <a:endParaRPr lang="en-US" altLang="ru-RU" sz="1400" b="1">
                <a:solidFill>
                  <a:schemeClr val="hlink"/>
                </a:solidFill>
                <a:effectLst>
                  <a:outerShdw blurRad="38100" dist="38100" dir="2700000" algn="tl">
                    <a:srgbClr val="000000"/>
                  </a:outerShdw>
                </a:effectLst>
              </a:endParaRPr>
            </a:p>
          </p:txBody>
        </p:sp>
        <p:sp>
          <p:nvSpPr>
            <p:cNvPr id="1402975" name="Rectangle 95"/>
            <p:cNvSpPr>
              <a:spLocks noChangeArrowheads="1"/>
            </p:cNvSpPr>
            <p:nvPr/>
          </p:nvSpPr>
          <p:spPr bwMode="auto">
            <a:xfrm>
              <a:off x="3357" y="539"/>
              <a:ext cx="31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2974" name="Rectangle 94"/>
            <p:cNvSpPr>
              <a:spLocks noChangeArrowheads="1"/>
            </p:cNvSpPr>
            <p:nvPr/>
          </p:nvSpPr>
          <p:spPr bwMode="auto">
            <a:xfrm>
              <a:off x="2639" y="539"/>
              <a:ext cx="718" cy="15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3</a:t>
              </a:r>
              <a:endParaRPr lang="en-US" altLang="ru-RU" sz="1400" b="1">
                <a:solidFill>
                  <a:schemeClr val="hlink"/>
                </a:solidFill>
                <a:effectLst>
                  <a:outerShdw blurRad="38100" dist="38100" dir="2700000" algn="tl">
                    <a:srgbClr val="000000"/>
                  </a:outerShdw>
                </a:effectLst>
              </a:endParaRPr>
            </a:p>
          </p:txBody>
        </p:sp>
        <p:sp>
          <p:nvSpPr>
            <p:cNvPr id="1402973" name="Rectangle 93"/>
            <p:cNvSpPr>
              <a:spLocks noChangeArrowheads="1"/>
            </p:cNvSpPr>
            <p:nvPr/>
          </p:nvSpPr>
          <p:spPr bwMode="auto">
            <a:xfrm>
              <a:off x="2328" y="539"/>
              <a:ext cx="31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2972" name="Rectangle 92"/>
            <p:cNvSpPr>
              <a:spLocks noChangeArrowheads="1"/>
            </p:cNvSpPr>
            <p:nvPr/>
          </p:nvSpPr>
          <p:spPr bwMode="auto">
            <a:xfrm>
              <a:off x="1611" y="539"/>
              <a:ext cx="717" cy="15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1</a:t>
              </a:r>
              <a:endParaRPr lang="en-US" altLang="ru-RU" sz="1400" b="1">
                <a:solidFill>
                  <a:schemeClr val="hlink"/>
                </a:solidFill>
                <a:effectLst>
                  <a:outerShdw blurRad="38100" dist="38100" dir="2700000" algn="tl">
                    <a:srgbClr val="000000"/>
                  </a:outerShdw>
                </a:effectLst>
              </a:endParaRPr>
            </a:p>
          </p:txBody>
        </p:sp>
        <p:sp>
          <p:nvSpPr>
            <p:cNvPr id="1402971" name="Rectangle 91"/>
            <p:cNvSpPr>
              <a:spLocks noChangeArrowheads="1"/>
            </p:cNvSpPr>
            <p:nvPr/>
          </p:nvSpPr>
          <p:spPr bwMode="auto">
            <a:xfrm>
              <a:off x="1300" y="539"/>
              <a:ext cx="31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2970" name="Rectangle 90"/>
            <p:cNvSpPr>
              <a:spLocks noChangeArrowheads="1"/>
            </p:cNvSpPr>
            <p:nvPr/>
          </p:nvSpPr>
          <p:spPr bwMode="auto">
            <a:xfrm>
              <a:off x="583" y="539"/>
              <a:ext cx="717" cy="156"/>
            </a:xfrm>
            <a:prstGeom prst="rect">
              <a:avLst/>
            </a:prstGeom>
            <a:solidFill>
              <a:srgbClr val="FFE5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ru-RU" altLang="ru-RU" sz="1400" b="1" i="1">
                  <a:solidFill>
                    <a:schemeClr val="hlink"/>
                  </a:solidFill>
                  <a:effectLst>
                    <a:outerShdw blurRad="38100" dist="38100" dir="2700000" algn="tl">
                      <a:srgbClr val="000000"/>
                    </a:outerShdw>
                  </a:effectLst>
                  <a:cs typeface="Times New Roman" panose="02020603050405020304" pitchFamily="18" charset="0"/>
                </a:rPr>
                <a:t>0</a:t>
              </a:r>
              <a:endParaRPr lang="ru-RU" altLang="ru-RU" sz="1400" b="1">
                <a:solidFill>
                  <a:schemeClr val="hlink"/>
                </a:solidFill>
                <a:effectLst>
                  <a:outerShdw blurRad="38100" dist="38100" dir="2700000" algn="tl">
                    <a:srgbClr val="000000"/>
                  </a:outerShdw>
                </a:effectLst>
              </a:endParaRPr>
            </a:p>
          </p:txBody>
        </p:sp>
        <p:sp>
          <p:nvSpPr>
            <p:cNvPr id="1402969" name="Rectangle 89"/>
            <p:cNvSpPr>
              <a:spLocks noChangeArrowheads="1"/>
            </p:cNvSpPr>
            <p:nvPr/>
          </p:nvSpPr>
          <p:spPr bwMode="auto">
            <a:xfrm>
              <a:off x="173" y="539"/>
              <a:ext cx="41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effectLst>
                  <a:outerShdw blurRad="38100" dist="38100" dir="2700000" algn="tl">
                    <a:srgbClr val="C0C0C0"/>
                  </a:outerShdw>
                </a:effectLst>
              </a:endParaRPr>
            </a:p>
          </p:txBody>
        </p:sp>
        <p:sp>
          <p:nvSpPr>
            <p:cNvPr id="1402968" name="Rectangle 88"/>
            <p:cNvSpPr>
              <a:spLocks noChangeArrowheads="1"/>
            </p:cNvSpPr>
            <p:nvPr/>
          </p:nvSpPr>
          <p:spPr bwMode="auto">
            <a:xfrm>
              <a:off x="4384" y="363"/>
              <a:ext cx="1204"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effectLst>
                  <a:outerShdw blurRad="38100" dist="38100" dir="2700000" algn="tl">
                    <a:srgbClr val="C0C0C0"/>
                  </a:outerShdw>
                </a:effectLst>
              </a:endParaRPr>
            </a:p>
          </p:txBody>
        </p:sp>
        <p:sp>
          <p:nvSpPr>
            <p:cNvPr id="1402967" name="Rectangle 87"/>
            <p:cNvSpPr>
              <a:spLocks noChangeArrowheads="1"/>
            </p:cNvSpPr>
            <p:nvPr/>
          </p:nvSpPr>
          <p:spPr bwMode="auto">
            <a:xfrm>
              <a:off x="3667" y="363"/>
              <a:ext cx="717"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600" b="1" i="1">
                  <a:solidFill>
                    <a:schemeClr val="hlink"/>
                  </a:solidFill>
                  <a:effectLst>
                    <a:outerShdw blurRad="38100" dist="38100" dir="2700000" algn="tl">
                      <a:srgbClr val="C0C0C0"/>
                    </a:outerShdw>
                  </a:effectLst>
                  <a:cs typeface="Times New Roman" panose="02020603050405020304" pitchFamily="18" charset="0"/>
                </a:rPr>
                <a:t>t</a:t>
              </a:r>
              <a:r>
                <a:rPr lang="en-US" altLang="ru-RU" sz="1600" b="1" i="1" baseline="-30000">
                  <a:solidFill>
                    <a:schemeClr val="hlink"/>
                  </a:solidFill>
                  <a:effectLst>
                    <a:outerShdw blurRad="38100" dist="38100" dir="2700000" algn="tl">
                      <a:srgbClr val="C0C0C0"/>
                    </a:outerShdw>
                  </a:effectLst>
                  <a:cs typeface="Times New Roman" panose="02020603050405020304" pitchFamily="18" charset="0"/>
                </a:rPr>
                <a:t>7</a:t>
              </a:r>
              <a:endParaRPr lang="en-US" altLang="ru-RU" sz="1600" b="1">
                <a:solidFill>
                  <a:schemeClr val="hlink"/>
                </a:solidFill>
                <a:effectLst>
                  <a:outerShdw blurRad="38100" dist="38100" dir="2700000" algn="tl">
                    <a:srgbClr val="C0C0C0"/>
                  </a:outerShdw>
                </a:effectLst>
              </a:endParaRPr>
            </a:p>
          </p:txBody>
        </p:sp>
        <p:sp>
          <p:nvSpPr>
            <p:cNvPr id="1402966" name="Rectangle 86"/>
            <p:cNvSpPr>
              <a:spLocks noChangeArrowheads="1"/>
            </p:cNvSpPr>
            <p:nvPr/>
          </p:nvSpPr>
          <p:spPr bwMode="auto">
            <a:xfrm>
              <a:off x="3357" y="363"/>
              <a:ext cx="31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2965" name="Rectangle 85"/>
            <p:cNvSpPr>
              <a:spLocks noChangeArrowheads="1"/>
            </p:cNvSpPr>
            <p:nvPr/>
          </p:nvSpPr>
          <p:spPr bwMode="auto">
            <a:xfrm>
              <a:off x="2639" y="363"/>
              <a:ext cx="718"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600" b="1" i="1">
                  <a:solidFill>
                    <a:schemeClr val="hlink"/>
                  </a:solidFill>
                  <a:effectLst>
                    <a:outerShdw blurRad="38100" dist="38100" dir="2700000" algn="tl">
                      <a:srgbClr val="C0C0C0"/>
                    </a:outerShdw>
                  </a:effectLst>
                  <a:cs typeface="Times New Roman" panose="02020603050405020304" pitchFamily="18" charset="0"/>
                </a:rPr>
                <a:t>t</a:t>
              </a:r>
              <a:r>
                <a:rPr lang="en-US" altLang="ru-RU" sz="1600" b="1" i="1" baseline="-30000">
                  <a:solidFill>
                    <a:schemeClr val="hlink"/>
                  </a:solidFill>
                  <a:effectLst>
                    <a:outerShdw blurRad="38100" dist="38100" dir="2700000" algn="tl">
                      <a:srgbClr val="C0C0C0"/>
                    </a:outerShdw>
                  </a:effectLst>
                  <a:cs typeface="Times New Roman" panose="02020603050405020304" pitchFamily="18" charset="0"/>
                </a:rPr>
                <a:t>6</a:t>
              </a:r>
              <a:endParaRPr lang="en-US" altLang="ru-RU" sz="1600" b="1">
                <a:solidFill>
                  <a:schemeClr val="hlink"/>
                </a:solidFill>
                <a:effectLst>
                  <a:outerShdw blurRad="38100" dist="38100" dir="2700000" algn="tl">
                    <a:srgbClr val="C0C0C0"/>
                  </a:outerShdw>
                </a:effectLst>
              </a:endParaRPr>
            </a:p>
          </p:txBody>
        </p:sp>
        <p:sp>
          <p:nvSpPr>
            <p:cNvPr id="1402964" name="Rectangle 84"/>
            <p:cNvSpPr>
              <a:spLocks noChangeArrowheads="1"/>
            </p:cNvSpPr>
            <p:nvPr/>
          </p:nvSpPr>
          <p:spPr bwMode="auto">
            <a:xfrm>
              <a:off x="2328" y="363"/>
              <a:ext cx="31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2963" name="Rectangle 83"/>
            <p:cNvSpPr>
              <a:spLocks noChangeArrowheads="1"/>
            </p:cNvSpPr>
            <p:nvPr/>
          </p:nvSpPr>
          <p:spPr bwMode="auto">
            <a:xfrm>
              <a:off x="1611" y="363"/>
              <a:ext cx="717"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600" b="1" i="1">
                  <a:solidFill>
                    <a:schemeClr val="hlink"/>
                  </a:solidFill>
                  <a:effectLst>
                    <a:outerShdw blurRad="38100" dist="38100" dir="2700000" algn="tl">
                      <a:srgbClr val="C0C0C0"/>
                    </a:outerShdw>
                  </a:effectLst>
                  <a:cs typeface="Times New Roman" panose="02020603050405020304" pitchFamily="18" charset="0"/>
                </a:rPr>
                <a:t>t</a:t>
              </a:r>
              <a:r>
                <a:rPr lang="en-US" altLang="ru-RU" sz="1600" b="1" i="1" baseline="-30000">
                  <a:solidFill>
                    <a:schemeClr val="hlink"/>
                  </a:solidFill>
                  <a:effectLst>
                    <a:outerShdw blurRad="38100" dist="38100" dir="2700000" algn="tl">
                      <a:srgbClr val="C0C0C0"/>
                    </a:outerShdw>
                  </a:effectLst>
                  <a:cs typeface="Times New Roman" panose="02020603050405020304" pitchFamily="18" charset="0"/>
                </a:rPr>
                <a:t>3</a:t>
              </a:r>
              <a:endParaRPr lang="en-US" altLang="ru-RU" sz="1600" b="1">
                <a:solidFill>
                  <a:schemeClr val="hlink"/>
                </a:solidFill>
                <a:effectLst>
                  <a:outerShdw blurRad="38100" dist="38100" dir="2700000" algn="tl">
                    <a:srgbClr val="C0C0C0"/>
                  </a:outerShdw>
                </a:effectLst>
              </a:endParaRPr>
            </a:p>
          </p:txBody>
        </p:sp>
        <p:sp>
          <p:nvSpPr>
            <p:cNvPr id="1402962" name="Rectangle 82"/>
            <p:cNvSpPr>
              <a:spLocks noChangeArrowheads="1"/>
            </p:cNvSpPr>
            <p:nvPr/>
          </p:nvSpPr>
          <p:spPr bwMode="auto">
            <a:xfrm>
              <a:off x="1300" y="363"/>
              <a:ext cx="31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2961" name="Rectangle 81"/>
            <p:cNvSpPr>
              <a:spLocks noChangeArrowheads="1"/>
            </p:cNvSpPr>
            <p:nvPr/>
          </p:nvSpPr>
          <p:spPr bwMode="auto">
            <a:xfrm>
              <a:off x="583" y="363"/>
              <a:ext cx="717"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600" b="1" i="1">
                  <a:solidFill>
                    <a:schemeClr val="hlink"/>
                  </a:solidFill>
                  <a:effectLst>
                    <a:outerShdw blurRad="38100" dist="38100" dir="2700000" algn="tl">
                      <a:srgbClr val="C0C0C0"/>
                    </a:outerShdw>
                  </a:effectLst>
                  <a:cs typeface="Times New Roman" panose="02020603050405020304" pitchFamily="18" charset="0"/>
                </a:rPr>
                <a:t>t</a:t>
              </a:r>
              <a:r>
                <a:rPr lang="en-US" altLang="ru-RU" sz="1600" b="1" i="1" baseline="-30000">
                  <a:solidFill>
                    <a:schemeClr val="hlink"/>
                  </a:solidFill>
                  <a:effectLst>
                    <a:outerShdw blurRad="38100" dist="38100" dir="2700000" algn="tl">
                      <a:srgbClr val="C0C0C0"/>
                    </a:outerShdw>
                  </a:effectLst>
                  <a:cs typeface="Times New Roman" panose="02020603050405020304" pitchFamily="18" charset="0"/>
                </a:rPr>
                <a:t>2</a:t>
              </a:r>
              <a:endParaRPr lang="en-US" altLang="ru-RU" sz="1600" b="1">
                <a:solidFill>
                  <a:schemeClr val="hlink"/>
                </a:solidFill>
                <a:effectLst>
                  <a:outerShdw blurRad="38100" dist="38100" dir="2700000" algn="tl">
                    <a:srgbClr val="C0C0C0"/>
                  </a:outerShdw>
                </a:effectLst>
              </a:endParaRPr>
            </a:p>
          </p:txBody>
        </p:sp>
        <p:sp>
          <p:nvSpPr>
            <p:cNvPr id="1402960" name="Rectangle 80"/>
            <p:cNvSpPr>
              <a:spLocks noChangeArrowheads="1"/>
            </p:cNvSpPr>
            <p:nvPr/>
          </p:nvSpPr>
          <p:spPr bwMode="auto">
            <a:xfrm>
              <a:off x="173" y="363"/>
              <a:ext cx="41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effectLst>
                  <a:outerShdw blurRad="38100" dist="38100" dir="2700000" algn="tl">
                    <a:srgbClr val="C0C0C0"/>
                  </a:outerShdw>
                </a:effectLst>
              </a:endParaRPr>
            </a:p>
          </p:txBody>
        </p:sp>
        <p:sp>
          <p:nvSpPr>
            <p:cNvPr id="1403041" name="Line 161"/>
            <p:cNvSpPr>
              <a:spLocks noChangeShapeType="1"/>
            </p:cNvSpPr>
            <p:nvPr/>
          </p:nvSpPr>
          <p:spPr bwMode="auto">
            <a:xfrm>
              <a:off x="173" y="363"/>
              <a:ext cx="41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42" name="Line 162"/>
            <p:cNvSpPr>
              <a:spLocks noChangeShapeType="1"/>
            </p:cNvSpPr>
            <p:nvPr/>
          </p:nvSpPr>
          <p:spPr bwMode="auto">
            <a:xfrm>
              <a:off x="173" y="1847"/>
              <a:ext cx="41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43" name="Line 163"/>
            <p:cNvSpPr>
              <a:spLocks noChangeShapeType="1"/>
            </p:cNvSpPr>
            <p:nvPr/>
          </p:nvSpPr>
          <p:spPr bwMode="auto">
            <a:xfrm>
              <a:off x="173" y="363"/>
              <a:ext cx="0" cy="17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44" name="Line 164"/>
            <p:cNvSpPr>
              <a:spLocks noChangeShapeType="1"/>
            </p:cNvSpPr>
            <p:nvPr/>
          </p:nvSpPr>
          <p:spPr bwMode="auto">
            <a:xfrm>
              <a:off x="5588" y="363"/>
              <a:ext cx="0" cy="17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51" name="Line 171"/>
            <p:cNvSpPr>
              <a:spLocks noChangeShapeType="1"/>
            </p:cNvSpPr>
            <p:nvPr/>
          </p:nvSpPr>
          <p:spPr bwMode="auto">
            <a:xfrm>
              <a:off x="583" y="539"/>
              <a:ext cx="717" cy="0"/>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57" name="Line 177"/>
            <p:cNvSpPr>
              <a:spLocks noChangeShapeType="1"/>
            </p:cNvSpPr>
            <p:nvPr/>
          </p:nvSpPr>
          <p:spPr bwMode="auto">
            <a:xfrm>
              <a:off x="1611" y="539"/>
              <a:ext cx="717" cy="0"/>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63" name="Line 183"/>
            <p:cNvSpPr>
              <a:spLocks noChangeShapeType="1"/>
            </p:cNvSpPr>
            <p:nvPr/>
          </p:nvSpPr>
          <p:spPr bwMode="auto">
            <a:xfrm>
              <a:off x="2639" y="539"/>
              <a:ext cx="718" cy="0"/>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69" name="Line 189"/>
            <p:cNvSpPr>
              <a:spLocks noChangeShapeType="1"/>
            </p:cNvSpPr>
            <p:nvPr/>
          </p:nvSpPr>
          <p:spPr bwMode="auto">
            <a:xfrm>
              <a:off x="3667" y="539"/>
              <a:ext cx="717" cy="0"/>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76" name="Line 196"/>
            <p:cNvSpPr>
              <a:spLocks noChangeShapeType="1"/>
            </p:cNvSpPr>
            <p:nvPr/>
          </p:nvSpPr>
          <p:spPr bwMode="auto">
            <a:xfrm>
              <a:off x="583" y="695"/>
              <a:ext cx="71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80" name="Line 200"/>
            <p:cNvSpPr>
              <a:spLocks noChangeShapeType="1"/>
            </p:cNvSpPr>
            <p:nvPr/>
          </p:nvSpPr>
          <p:spPr bwMode="auto">
            <a:xfrm>
              <a:off x="1611" y="695"/>
              <a:ext cx="71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84" name="Line 204"/>
            <p:cNvSpPr>
              <a:spLocks noChangeShapeType="1"/>
            </p:cNvSpPr>
            <p:nvPr/>
          </p:nvSpPr>
          <p:spPr bwMode="auto">
            <a:xfrm>
              <a:off x="2639" y="695"/>
              <a:ext cx="71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88" name="Line 208"/>
            <p:cNvSpPr>
              <a:spLocks noChangeShapeType="1"/>
            </p:cNvSpPr>
            <p:nvPr/>
          </p:nvSpPr>
          <p:spPr bwMode="auto">
            <a:xfrm>
              <a:off x="3667" y="695"/>
              <a:ext cx="71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96" name="Line 216"/>
            <p:cNvSpPr>
              <a:spLocks noChangeShapeType="1"/>
            </p:cNvSpPr>
            <p:nvPr/>
          </p:nvSpPr>
          <p:spPr bwMode="auto">
            <a:xfrm>
              <a:off x="583" y="851"/>
              <a:ext cx="71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102" name="Line 222"/>
            <p:cNvSpPr>
              <a:spLocks noChangeShapeType="1"/>
            </p:cNvSpPr>
            <p:nvPr/>
          </p:nvSpPr>
          <p:spPr bwMode="auto">
            <a:xfrm>
              <a:off x="1611" y="851"/>
              <a:ext cx="71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108" name="Line 228"/>
            <p:cNvSpPr>
              <a:spLocks noChangeShapeType="1"/>
            </p:cNvSpPr>
            <p:nvPr/>
          </p:nvSpPr>
          <p:spPr bwMode="auto">
            <a:xfrm>
              <a:off x="2639" y="851"/>
              <a:ext cx="71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114" name="Line 234"/>
            <p:cNvSpPr>
              <a:spLocks noChangeShapeType="1"/>
            </p:cNvSpPr>
            <p:nvPr/>
          </p:nvSpPr>
          <p:spPr bwMode="auto">
            <a:xfrm>
              <a:off x="3667" y="851"/>
              <a:ext cx="71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120" name="Line 240"/>
            <p:cNvSpPr>
              <a:spLocks noChangeShapeType="1"/>
            </p:cNvSpPr>
            <p:nvPr/>
          </p:nvSpPr>
          <p:spPr bwMode="auto">
            <a:xfrm>
              <a:off x="583" y="1007"/>
              <a:ext cx="71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126" name="Line 246"/>
            <p:cNvSpPr>
              <a:spLocks noChangeShapeType="1"/>
            </p:cNvSpPr>
            <p:nvPr/>
          </p:nvSpPr>
          <p:spPr bwMode="auto">
            <a:xfrm>
              <a:off x="1611" y="1007"/>
              <a:ext cx="717" cy="0"/>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132" name="Line 252"/>
            <p:cNvSpPr>
              <a:spLocks noChangeShapeType="1"/>
            </p:cNvSpPr>
            <p:nvPr/>
          </p:nvSpPr>
          <p:spPr bwMode="auto">
            <a:xfrm>
              <a:off x="2639" y="1007"/>
              <a:ext cx="71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138" name="Line 258"/>
            <p:cNvSpPr>
              <a:spLocks noChangeShapeType="1"/>
            </p:cNvSpPr>
            <p:nvPr/>
          </p:nvSpPr>
          <p:spPr bwMode="auto">
            <a:xfrm>
              <a:off x="3667" y="1007"/>
              <a:ext cx="71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150" name="Line 270"/>
            <p:cNvSpPr>
              <a:spLocks noChangeShapeType="1"/>
            </p:cNvSpPr>
            <p:nvPr/>
          </p:nvSpPr>
          <p:spPr bwMode="auto">
            <a:xfrm>
              <a:off x="583" y="1163"/>
              <a:ext cx="717" cy="0"/>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160" name="Line 280"/>
            <p:cNvSpPr>
              <a:spLocks noChangeShapeType="1"/>
            </p:cNvSpPr>
            <p:nvPr/>
          </p:nvSpPr>
          <p:spPr bwMode="auto">
            <a:xfrm>
              <a:off x="2639" y="1163"/>
              <a:ext cx="718" cy="0"/>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171" name="Line 291"/>
            <p:cNvSpPr>
              <a:spLocks noChangeShapeType="1"/>
            </p:cNvSpPr>
            <p:nvPr/>
          </p:nvSpPr>
          <p:spPr bwMode="auto">
            <a:xfrm>
              <a:off x="583" y="1319"/>
              <a:ext cx="717" cy="0"/>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178" name="Line 298"/>
            <p:cNvSpPr>
              <a:spLocks noChangeShapeType="1"/>
            </p:cNvSpPr>
            <p:nvPr/>
          </p:nvSpPr>
          <p:spPr bwMode="auto">
            <a:xfrm>
              <a:off x="1611" y="1319"/>
              <a:ext cx="717" cy="0"/>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185" name="Line 305"/>
            <p:cNvSpPr>
              <a:spLocks noChangeShapeType="1"/>
            </p:cNvSpPr>
            <p:nvPr/>
          </p:nvSpPr>
          <p:spPr bwMode="auto">
            <a:xfrm>
              <a:off x="2639" y="1319"/>
              <a:ext cx="718" cy="0"/>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191" name="Line 311"/>
            <p:cNvSpPr>
              <a:spLocks noChangeShapeType="1"/>
            </p:cNvSpPr>
            <p:nvPr/>
          </p:nvSpPr>
          <p:spPr bwMode="auto">
            <a:xfrm>
              <a:off x="3667" y="1319"/>
              <a:ext cx="717" cy="0"/>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197" name="Line 317"/>
            <p:cNvSpPr>
              <a:spLocks noChangeShapeType="1"/>
            </p:cNvSpPr>
            <p:nvPr/>
          </p:nvSpPr>
          <p:spPr bwMode="auto">
            <a:xfrm>
              <a:off x="583" y="1495"/>
              <a:ext cx="71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01" name="Line 321"/>
            <p:cNvSpPr>
              <a:spLocks noChangeShapeType="1"/>
            </p:cNvSpPr>
            <p:nvPr/>
          </p:nvSpPr>
          <p:spPr bwMode="auto">
            <a:xfrm>
              <a:off x="1611" y="1495"/>
              <a:ext cx="71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05" name="Line 325"/>
            <p:cNvSpPr>
              <a:spLocks noChangeShapeType="1"/>
            </p:cNvSpPr>
            <p:nvPr/>
          </p:nvSpPr>
          <p:spPr bwMode="auto">
            <a:xfrm>
              <a:off x="2639" y="1495"/>
              <a:ext cx="71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09" name="Line 329"/>
            <p:cNvSpPr>
              <a:spLocks noChangeShapeType="1"/>
            </p:cNvSpPr>
            <p:nvPr/>
          </p:nvSpPr>
          <p:spPr bwMode="auto">
            <a:xfrm>
              <a:off x="3667" y="1495"/>
              <a:ext cx="71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11" name="Line 331"/>
            <p:cNvSpPr>
              <a:spLocks noChangeShapeType="1"/>
            </p:cNvSpPr>
            <p:nvPr/>
          </p:nvSpPr>
          <p:spPr bwMode="auto">
            <a:xfrm>
              <a:off x="4384" y="1847"/>
              <a:ext cx="120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19" name="Line 339"/>
            <p:cNvSpPr>
              <a:spLocks noChangeShapeType="1"/>
            </p:cNvSpPr>
            <p:nvPr/>
          </p:nvSpPr>
          <p:spPr bwMode="auto">
            <a:xfrm>
              <a:off x="583" y="1671"/>
              <a:ext cx="71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25" name="Line 345"/>
            <p:cNvSpPr>
              <a:spLocks noChangeShapeType="1"/>
            </p:cNvSpPr>
            <p:nvPr/>
          </p:nvSpPr>
          <p:spPr bwMode="auto">
            <a:xfrm>
              <a:off x="1611" y="1671"/>
              <a:ext cx="71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31" name="Line 351"/>
            <p:cNvSpPr>
              <a:spLocks noChangeShapeType="1"/>
            </p:cNvSpPr>
            <p:nvPr/>
          </p:nvSpPr>
          <p:spPr bwMode="auto">
            <a:xfrm>
              <a:off x="2639" y="1671"/>
              <a:ext cx="718"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37" name="Line 357"/>
            <p:cNvSpPr>
              <a:spLocks noChangeShapeType="1"/>
            </p:cNvSpPr>
            <p:nvPr/>
          </p:nvSpPr>
          <p:spPr bwMode="auto">
            <a:xfrm>
              <a:off x="3667" y="1671"/>
              <a:ext cx="717"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42" name="Line 362"/>
            <p:cNvSpPr>
              <a:spLocks noChangeShapeType="1"/>
            </p:cNvSpPr>
            <p:nvPr/>
          </p:nvSpPr>
          <p:spPr bwMode="auto">
            <a:xfrm>
              <a:off x="1300" y="1847"/>
              <a:ext cx="311"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48" name="Line 368"/>
            <p:cNvSpPr>
              <a:spLocks noChangeShapeType="1"/>
            </p:cNvSpPr>
            <p:nvPr/>
          </p:nvSpPr>
          <p:spPr bwMode="auto">
            <a:xfrm>
              <a:off x="2328" y="1847"/>
              <a:ext cx="311"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54" name="Line 374"/>
            <p:cNvSpPr>
              <a:spLocks noChangeShapeType="1"/>
            </p:cNvSpPr>
            <p:nvPr/>
          </p:nvSpPr>
          <p:spPr bwMode="auto">
            <a:xfrm>
              <a:off x="3357" y="1847"/>
              <a:ext cx="31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77" name="Line 397"/>
            <p:cNvSpPr>
              <a:spLocks noChangeShapeType="1"/>
            </p:cNvSpPr>
            <p:nvPr/>
          </p:nvSpPr>
          <p:spPr bwMode="auto">
            <a:xfrm>
              <a:off x="3667" y="363"/>
              <a:ext cx="71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78" name="Line 398"/>
            <p:cNvSpPr>
              <a:spLocks noChangeShapeType="1"/>
            </p:cNvSpPr>
            <p:nvPr/>
          </p:nvSpPr>
          <p:spPr bwMode="auto">
            <a:xfrm>
              <a:off x="3357" y="363"/>
              <a:ext cx="31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71" name="Line 791"/>
            <p:cNvSpPr>
              <a:spLocks noChangeShapeType="1"/>
            </p:cNvSpPr>
            <p:nvPr/>
          </p:nvSpPr>
          <p:spPr bwMode="auto">
            <a:xfrm>
              <a:off x="4384" y="1007"/>
              <a:ext cx="0" cy="31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a:spAutoFit/>
            </a:bodyPr>
            <a:lstStyle/>
            <a:p>
              <a:endParaRPr lang="ru-RU"/>
            </a:p>
          </p:txBody>
        </p:sp>
        <p:sp>
          <p:nvSpPr>
            <p:cNvPr id="1403674" name="Line 794"/>
            <p:cNvSpPr>
              <a:spLocks noChangeShapeType="1"/>
            </p:cNvSpPr>
            <p:nvPr/>
          </p:nvSpPr>
          <p:spPr bwMode="auto">
            <a:xfrm>
              <a:off x="4384" y="363"/>
              <a:ext cx="120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78" name="Line 798"/>
            <p:cNvSpPr>
              <a:spLocks noChangeShapeType="1"/>
            </p:cNvSpPr>
            <p:nvPr/>
          </p:nvSpPr>
          <p:spPr bwMode="auto">
            <a:xfrm>
              <a:off x="5588" y="539"/>
              <a:ext cx="0" cy="3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79" name="Line 799"/>
            <p:cNvSpPr>
              <a:spLocks noChangeShapeType="1"/>
            </p:cNvSpPr>
            <p:nvPr/>
          </p:nvSpPr>
          <p:spPr bwMode="auto">
            <a:xfrm>
              <a:off x="5588" y="851"/>
              <a:ext cx="0" cy="4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80" name="Line 800"/>
            <p:cNvSpPr>
              <a:spLocks noChangeShapeType="1"/>
            </p:cNvSpPr>
            <p:nvPr/>
          </p:nvSpPr>
          <p:spPr bwMode="auto">
            <a:xfrm>
              <a:off x="5588" y="1319"/>
              <a:ext cx="0" cy="52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87" name="Line 807"/>
            <p:cNvSpPr>
              <a:spLocks noChangeShapeType="1"/>
            </p:cNvSpPr>
            <p:nvPr/>
          </p:nvSpPr>
          <p:spPr bwMode="auto">
            <a:xfrm>
              <a:off x="583" y="363"/>
              <a:ext cx="71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88" name="Line 808"/>
            <p:cNvSpPr>
              <a:spLocks noChangeShapeType="1"/>
            </p:cNvSpPr>
            <p:nvPr/>
          </p:nvSpPr>
          <p:spPr bwMode="auto">
            <a:xfrm>
              <a:off x="173" y="539"/>
              <a:ext cx="0" cy="15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89" name="Line 809"/>
            <p:cNvSpPr>
              <a:spLocks noChangeShapeType="1"/>
            </p:cNvSpPr>
            <p:nvPr/>
          </p:nvSpPr>
          <p:spPr bwMode="auto">
            <a:xfrm>
              <a:off x="173" y="695"/>
              <a:ext cx="0" cy="15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90" name="Line 810"/>
            <p:cNvSpPr>
              <a:spLocks noChangeShapeType="1"/>
            </p:cNvSpPr>
            <p:nvPr/>
          </p:nvSpPr>
          <p:spPr bwMode="auto">
            <a:xfrm>
              <a:off x="173" y="851"/>
              <a:ext cx="0" cy="15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91" name="Line 811"/>
            <p:cNvSpPr>
              <a:spLocks noChangeShapeType="1"/>
            </p:cNvSpPr>
            <p:nvPr/>
          </p:nvSpPr>
          <p:spPr bwMode="auto">
            <a:xfrm>
              <a:off x="173" y="1007"/>
              <a:ext cx="0" cy="15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92" name="Line 812"/>
            <p:cNvSpPr>
              <a:spLocks noChangeShapeType="1"/>
            </p:cNvSpPr>
            <p:nvPr/>
          </p:nvSpPr>
          <p:spPr bwMode="auto">
            <a:xfrm>
              <a:off x="173" y="1163"/>
              <a:ext cx="0" cy="15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93" name="Line 813"/>
            <p:cNvSpPr>
              <a:spLocks noChangeShapeType="1"/>
            </p:cNvSpPr>
            <p:nvPr/>
          </p:nvSpPr>
          <p:spPr bwMode="auto">
            <a:xfrm>
              <a:off x="173" y="1319"/>
              <a:ext cx="0" cy="17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94" name="Line 814"/>
            <p:cNvSpPr>
              <a:spLocks noChangeShapeType="1"/>
            </p:cNvSpPr>
            <p:nvPr/>
          </p:nvSpPr>
          <p:spPr bwMode="auto">
            <a:xfrm>
              <a:off x="173" y="1495"/>
              <a:ext cx="0" cy="17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95" name="Line 815"/>
            <p:cNvSpPr>
              <a:spLocks noChangeShapeType="1"/>
            </p:cNvSpPr>
            <p:nvPr/>
          </p:nvSpPr>
          <p:spPr bwMode="auto">
            <a:xfrm>
              <a:off x="173" y="1671"/>
              <a:ext cx="0" cy="17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97" name="Line 817"/>
            <p:cNvSpPr>
              <a:spLocks noChangeShapeType="1"/>
            </p:cNvSpPr>
            <p:nvPr/>
          </p:nvSpPr>
          <p:spPr bwMode="auto">
            <a:xfrm>
              <a:off x="1611" y="363"/>
              <a:ext cx="71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98" name="Line 818"/>
            <p:cNvSpPr>
              <a:spLocks noChangeShapeType="1"/>
            </p:cNvSpPr>
            <p:nvPr/>
          </p:nvSpPr>
          <p:spPr bwMode="auto">
            <a:xfrm>
              <a:off x="1300" y="363"/>
              <a:ext cx="311"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01" name="Line 821"/>
            <p:cNvSpPr>
              <a:spLocks noChangeShapeType="1"/>
            </p:cNvSpPr>
            <p:nvPr/>
          </p:nvSpPr>
          <p:spPr bwMode="auto">
            <a:xfrm>
              <a:off x="2639" y="363"/>
              <a:ext cx="71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02" name="Line 822"/>
            <p:cNvSpPr>
              <a:spLocks noChangeShapeType="1"/>
            </p:cNvSpPr>
            <p:nvPr/>
          </p:nvSpPr>
          <p:spPr bwMode="auto">
            <a:xfrm>
              <a:off x="2328" y="363"/>
              <a:ext cx="311"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196" name="Line 316"/>
            <p:cNvSpPr>
              <a:spLocks noChangeShapeType="1"/>
            </p:cNvSpPr>
            <p:nvPr/>
          </p:nvSpPr>
          <p:spPr bwMode="auto">
            <a:xfrm>
              <a:off x="583" y="1319"/>
              <a:ext cx="0" cy="528"/>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198" name="Line 318"/>
            <p:cNvSpPr>
              <a:spLocks noChangeShapeType="1"/>
            </p:cNvSpPr>
            <p:nvPr/>
          </p:nvSpPr>
          <p:spPr bwMode="auto">
            <a:xfrm>
              <a:off x="1300" y="1319"/>
              <a:ext cx="0" cy="528"/>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40" name="Line 360"/>
            <p:cNvSpPr>
              <a:spLocks noChangeShapeType="1"/>
            </p:cNvSpPr>
            <p:nvPr/>
          </p:nvSpPr>
          <p:spPr bwMode="auto">
            <a:xfrm>
              <a:off x="583" y="1847"/>
              <a:ext cx="717" cy="0"/>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75" name="Line 195"/>
            <p:cNvSpPr>
              <a:spLocks noChangeShapeType="1"/>
            </p:cNvSpPr>
            <p:nvPr/>
          </p:nvSpPr>
          <p:spPr bwMode="auto">
            <a:xfrm>
              <a:off x="583" y="539"/>
              <a:ext cx="0" cy="624"/>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77" name="Line 197"/>
            <p:cNvSpPr>
              <a:spLocks noChangeShapeType="1"/>
            </p:cNvSpPr>
            <p:nvPr/>
          </p:nvSpPr>
          <p:spPr bwMode="auto">
            <a:xfrm>
              <a:off x="1300" y="539"/>
              <a:ext cx="0" cy="624"/>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79" name="Line 199"/>
            <p:cNvSpPr>
              <a:spLocks noChangeShapeType="1"/>
            </p:cNvSpPr>
            <p:nvPr/>
          </p:nvSpPr>
          <p:spPr bwMode="auto">
            <a:xfrm>
              <a:off x="1611" y="539"/>
              <a:ext cx="0" cy="468"/>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81" name="Line 201"/>
            <p:cNvSpPr>
              <a:spLocks noChangeShapeType="1"/>
            </p:cNvSpPr>
            <p:nvPr/>
          </p:nvSpPr>
          <p:spPr bwMode="auto">
            <a:xfrm>
              <a:off x="2328" y="539"/>
              <a:ext cx="0" cy="468"/>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83" name="Line 203"/>
            <p:cNvSpPr>
              <a:spLocks noChangeShapeType="1"/>
            </p:cNvSpPr>
            <p:nvPr/>
          </p:nvSpPr>
          <p:spPr bwMode="auto">
            <a:xfrm>
              <a:off x="2639" y="539"/>
              <a:ext cx="0" cy="624"/>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85" name="Line 205"/>
            <p:cNvSpPr>
              <a:spLocks noChangeShapeType="1"/>
            </p:cNvSpPr>
            <p:nvPr/>
          </p:nvSpPr>
          <p:spPr bwMode="auto">
            <a:xfrm>
              <a:off x="3357" y="539"/>
              <a:ext cx="0" cy="624"/>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00" name="Line 320"/>
            <p:cNvSpPr>
              <a:spLocks noChangeShapeType="1"/>
            </p:cNvSpPr>
            <p:nvPr/>
          </p:nvSpPr>
          <p:spPr bwMode="auto">
            <a:xfrm>
              <a:off x="1611" y="1319"/>
              <a:ext cx="0" cy="528"/>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02" name="Line 322"/>
            <p:cNvSpPr>
              <a:spLocks noChangeShapeType="1"/>
            </p:cNvSpPr>
            <p:nvPr/>
          </p:nvSpPr>
          <p:spPr bwMode="auto">
            <a:xfrm>
              <a:off x="2328" y="1319"/>
              <a:ext cx="0" cy="528"/>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45" name="Line 365"/>
            <p:cNvSpPr>
              <a:spLocks noChangeShapeType="1"/>
            </p:cNvSpPr>
            <p:nvPr/>
          </p:nvSpPr>
          <p:spPr bwMode="auto">
            <a:xfrm>
              <a:off x="1611" y="1847"/>
              <a:ext cx="717" cy="0"/>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04" name="Line 324"/>
            <p:cNvSpPr>
              <a:spLocks noChangeShapeType="1"/>
            </p:cNvSpPr>
            <p:nvPr/>
          </p:nvSpPr>
          <p:spPr bwMode="auto">
            <a:xfrm>
              <a:off x="2639" y="1319"/>
              <a:ext cx="0" cy="528"/>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06" name="Line 326"/>
            <p:cNvSpPr>
              <a:spLocks noChangeShapeType="1"/>
            </p:cNvSpPr>
            <p:nvPr/>
          </p:nvSpPr>
          <p:spPr bwMode="auto">
            <a:xfrm>
              <a:off x="3357" y="1319"/>
              <a:ext cx="0" cy="528"/>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51" name="Line 371"/>
            <p:cNvSpPr>
              <a:spLocks noChangeShapeType="1"/>
            </p:cNvSpPr>
            <p:nvPr/>
          </p:nvSpPr>
          <p:spPr bwMode="auto">
            <a:xfrm>
              <a:off x="2639" y="1847"/>
              <a:ext cx="718" cy="0"/>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87" name="Line 207"/>
            <p:cNvSpPr>
              <a:spLocks noChangeShapeType="1"/>
            </p:cNvSpPr>
            <p:nvPr/>
          </p:nvSpPr>
          <p:spPr bwMode="auto">
            <a:xfrm>
              <a:off x="3667" y="539"/>
              <a:ext cx="0" cy="468"/>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089" name="Line 209"/>
            <p:cNvSpPr>
              <a:spLocks noChangeShapeType="1"/>
            </p:cNvSpPr>
            <p:nvPr/>
          </p:nvSpPr>
          <p:spPr bwMode="auto">
            <a:xfrm>
              <a:off x="4384" y="539"/>
              <a:ext cx="0" cy="468"/>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08" name="Line 328"/>
            <p:cNvSpPr>
              <a:spLocks noChangeShapeType="1"/>
            </p:cNvSpPr>
            <p:nvPr/>
          </p:nvSpPr>
          <p:spPr bwMode="auto">
            <a:xfrm>
              <a:off x="3667" y="1319"/>
              <a:ext cx="0" cy="528"/>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84" name="Line 404"/>
            <p:cNvSpPr>
              <a:spLocks noChangeShapeType="1"/>
            </p:cNvSpPr>
            <p:nvPr/>
          </p:nvSpPr>
          <p:spPr bwMode="auto">
            <a:xfrm>
              <a:off x="4384" y="1319"/>
              <a:ext cx="0" cy="528"/>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257" name="Line 377"/>
            <p:cNvSpPr>
              <a:spLocks noChangeShapeType="1"/>
            </p:cNvSpPr>
            <p:nvPr/>
          </p:nvSpPr>
          <p:spPr bwMode="auto">
            <a:xfrm>
              <a:off x="3667" y="1847"/>
              <a:ext cx="717" cy="0"/>
            </a:xfrm>
            <a:prstGeom prst="line">
              <a:avLst/>
            </a:prstGeom>
            <a:noFill/>
            <a:ln w="38100" cap="sq">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42" name="Rectangle 562"/>
            <p:cNvSpPr>
              <a:spLocks noChangeArrowheads="1"/>
            </p:cNvSpPr>
            <p:nvPr/>
          </p:nvSpPr>
          <p:spPr bwMode="auto">
            <a:xfrm>
              <a:off x="3685" y="3864"/>
              <a:ext cx="720" cy="17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5</a:t>
              </a: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5</a:t>
              </a:r>
              <a:r>
                <a:rPr lang="en-US" altLang="ru-RU" sz="1400" b="1" i="1">
                  <a:solidFill>
                    <a:schemeClr val="hlink"/>
                  </a:solidFill>
                  <a:effectLst>
                    <a:outerShdw blurRad="38100" dist="38100" dir="2700000" algn="tl">
                      <a:srgbClr val="000000"/>
                    </a:outerShdw>
                  </a:effectLst>
                  <a:cs typeface="Times New Roman" panose="02020603050405020304" pitchFamily="18" charset="0"/>
                </a:rPr>
                <a:t>?</a:t>
              </a:r>
              <a:endParaRPr lang="en-US" altLang="ru-RU" sz="1400" b="1">
                <a:solidFill>
                  <a:schemeClr val="hlink"/>
                </a:solidFill>
                <a:effectLst>
                  <a:outerShdw blurRad="38100" dist="38100" dir="2700000" algn="tl">
                    <a:srgbClr val="000000"/>
                  </a:outerShdw>
                </a:effectLst>
              </a:endParaRPr>
            </a:p>
          </p:txBody>
        </p:sp>
        <p:sp>
          <p:nvSpPr>
            <p:cNvPr id="1403441" name="Rectangle 561"/>
            <p:cNvSpPr>
              <a:spLocks noChangeArrowheads="1"/>
            </p:cNvSpPr>
            <p:nvPr/>
          </p:nvSpPr>
          <p:spPr bwMode="auto">
            <a:xfrm>
              <a:off x="3372" y="3864"/>
              <a:ext cx="313"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40" name="Rectangle 560"/>
            <p:cNvSpPr>
              <a:spLocks noChangeArrowheads="1"/>
            </p:cNvSpPr>
            <p:nvPr/>
          </p:nvSpPr>
          <p:spPr bwMode="auto">
            <a:xfrm>
              <a:off x="2652" y="3864"/>
              <a:ext cx="720" cy="17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5</a:t>
              </a:r>
              <a:endParaRPr lang="en-US" altLang="ru-RU" sz="1400" b="1">
                <a:solidFill>
                  <a:schemeClr val="hlink"/>
                </a:solidFill>
                <a:effectLst>
                  <a:outerShdw blurRad="38100" dist="38100" dir="2700000" algn="tl">
                    <a:srgbClr val="000000"/>
                  </a:outerShdw>
                </a:effectLst>
              </a:endParaRPr>
            </a:p>
          </p:txBody>
        </p:sp>
        <p:sp>
          <p:nvSpPr>
            <p:cNvPr id="1403439" name="Rectangle 559"/>
            <p:cNvSpPr>
              <a:spLocks noChangeArrowheads="1"/>
            </p:cNvSpPr>
            <p:nvPr/>
          </p:nvSpPr>
          <p:spPr bwMode="auto">
            <a:xfrm>
              <a:off x="2340" y="3864"/>
              <a:ext cx="31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38" name="Rectangle 558"/>
            <p:cNvSpPr>
              <a:spLocks noChangeArrowheads="1"/>
            </p:cNvSpPr>
            <p:nvPr/>
          </p:nvSpPr>
          <p:spPr bwMode="auto">
            <a:xfrm>
              <a:off x="1619" y="3864"/>
              <a:ext cx="721" cy="17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1</a:t>
              </a: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1</a:t>
              </a:r>
              <a:r>
                <a:rPr lang="en-US" altLang="ru-RU" sz="1400" b="1" i="1">
                  <a:solidFill>
                    <a:schemeClr val="hlink"/>
                  </a:solidFill>
                  <a:effectLst>
                    <a:outerShdw blurRad="38100" dist="38100" dir="2700000" algn="tl">
                      <a:srgbClr val="000000"/>
                    </a:outerShdw>
                  </a:effectLst>
                  <a:cs typeface="Times New Roman" panose="02020603050405020304" pitchFamily="18" charset="0"/>
                </a:rPr>
                <a:t>?</a:t>
              </a:r>
              <a:endParaRPr lang="en-US" altLang="ru-RU" sz="1400" b="1">
                <a:solidFill>
                  <a:schemeClr val="hlink"/>
                </a:solidFill>
                <a:effectLst>
                  <a:outerShdw blurRad="38100" dist="38100" dir="2700000" algn="tl">
                    <a:srgbClr val="000000"/>
                  </a:outerShdw>
                </a:effectLst>
              </a:endParaRPr>
            </a:p>
          </p:txBody>
        </p:sp>
        <p:sp>
          <p:nvSpPr>
            <p:cNvPr id="1403437" name="Rectangle 557"/>
            <p:cNvSpPr>
              <a:spLocks noChangeArrowheads="1"/>
            </p:cNvSpPr>
            <p:nvPr/>
          </p:nvSpPr>
          <p:spPr bwMode="auto">
            <a:xfrm>
              <a:off x="1307" y="3864"/>
              <a:ext cx="31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36" name="Rectangle 556"/>
            <p:cNvSpPr>
              <a:spLocks noChangeArrowheads="1"/>
            </p:cNvSpPr>
            <p:nvPr/>
          </p:nvSpPr>
          <p:spPr bwMode="auto">
            <a:xfrm>
              <a:off x="586" y="3864"/>
              <a:ext cx="721" cy="17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1</a:t>
              </a:r>
              <a:endParaRPr lang="en-US" altLang="ru-RU" sz="1400" b="1">
                <a:solidFill>
                  <a:schemeClr val="hlink"/>
                </a:solidFill>
                <a:effectLst>
                  <a:outerShdw blurRad="38100" dist="38100" dir="2700000" algn="tl">
                    <a:srgbClr val="000000"/>
                  </a:outerShdw>
                </a:effectLst>
              </a:endParaRPr>
            </a:p>
          </p:txBody>
        </p:sp>
        <p:sp>
          <p:nvSpPr>
            <p:cNvPr id="1403435" name="Rectangle 555"/>
            <p:cNvSpPr>
              <a:spLocks noChangeArrowheads="1"/>
            </p:cNvSpPr>
            <p:nvPr/>
          </p:nvSpPr>
          <p:spPr bwMode="auto">
            <a:xfrm>
              <a:off x="170" y="3864"/>
              <a:ext cx="41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600" b="1">
                  <a:solidFill>
                    <a:schemeClr val="accent2"/>
                  </a:solidFill>
                  <a:effectLst>
                    <a:outerShdw blurRad="38100" dist="38100" dir="2700000" algn="tl">
                      <a:srgbClr val="C0C0C0"/>
                    </a:outerShdw>
                  </a:effectLst>
                  <a:cs typeface="Times New Roman" panose="02020603050405020304" pitchFamily="18" charset="0"/>
                </a:rPr>
                <a:t>xmt</a:t>
              </a:r>
              <a:endParaRPr lang="en-US" altLang="ru-RU" sz="1600" b="1">
                <a:solidFill>
                  <a:schemeClr val="accent2"/>
                </a:solidFill>
                <a:effectLst>
                  <a:outerShdw blurRad="38100" dist="38100" dir="2700000" algn="tl">
                    <a:srgbClr val="C0C0C0"/>
                  </a:outerShdw>
                </a:effectLst>
              </a:endParaRPr>
            </a:p>
          </p:txBody>
        </p:sp>
        <p:sp>
          <p:nvSpPr>
            <p:cNvPr id="1403433" name="Rectangle 553"/>
            <p:cNvSpPr>
              <a:spLocks noChangeArrowheads="1"/>
            </p:cNvSpPr>
            <p:nvPr/>
          </p:nvSpPr>
          <p:spPr bwMode="auto">
            <a:xfrm>
              <a:off x="3685" y="3688"/>
              <a:ext cx="720" cy="17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8</a:t>
              </a:r>
              <a:endParaRPr lang="en-US" altLang="ru-RU" sz="1400" b="1">
                <a:solidFill>
                  <a:schemeClr val="hlink"/>
                </a:solidFill>
                <a:effectLst>
                  <a:outerShdw blurRad="38100" dist="38100" dir="2700000" algn="tl">
                    <a:srgbClr val="000000"/>
                  </a:outerShdw>
                </a:effectLst>
              </a:endParaRPr>
            </a:p>
          </p:txBody>
        </p:sp>
        <p:sp>
          <p:nvSpPr>
            <p:cNvPr id="1403432" name="Rectangle 552"/>
            <p:cNvSpPr>
              <a:spLocks noChangeArrowheads="1"/>
            </p:cNvSpPr>
            <p:nvPr/>
          </p:nvSpPr>
          <p:spPr bwMode="auto">
            <a:xfrm>
              <a:off x="3372" y="3688"/>
              <a:ext cx="313"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31" name="Rectangle 551"/>
            <p:cNvSpPr>
              <a:spLocks noChangeArrowheads="1"/>
            </p:cNvSpPr>
            <p:nvPr/>
          </p:nvSpPr>
          <p:spPr bwMode="auto">
            <a:xfrm>
              <a:off x="2652" y="3688"/>
              <a:ext cx="720" cy="17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4</a:t>
              </a:r>
              <a:endParaRPr lang="en-US" altLang="ru-RU" sz="1400" b="1">
                <a:solidFill>
                  <a:schemeClr val="hlink"/>
                </a:solidFill>
                <a:effectLst>
                  <a:outerShdw blurRad="38100" dist="38100" dir="2700000" algn="tl">
                    <a:srgbClr val="000000"/>
                  </a:outerShdw>
                </a:effectLst>
              </a:endParaRPr>
            </a:p>
          </p:txBody>
        </p:sp>
        <p:sp>
          <p:nvSpPr>
            <p:cNvPr id="1403430" name="Rectangle 550"/>
            <p:cNvSpPr>
              <a:spLocks noChangeArrowheads="1"/>
            </p:cNvSpPr>
            <p:nvPr/>
          </p:nvSpPr>
          <p:spPr bwMode="auto">
            <a:xfrm>
              <a:off x="2340" y="3688"/>
              <a:ext cx="31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29" name="Rectangle 549"/>
            <p:cNvSpPr>
              <a:spLocks noChangeArrowheads="1"/>
            </p:cNvSpPr>
            <p:nvPr/>
          </p:nvSpPr>
          <p:spPr bwMode="auto">
            <a:xfrm>
              <a:off x="1619" y="3688"/>
              <a:ext cx="721" cy="17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4</a:t>
              </a:r>
              <a:endParaRPr lang="en-US" altLang="ru-RU" sz="1400" b="1">
                <a:solidFill>
                  <a:schemeClr val="hlink"/>
                </a:solidFill>
                <a:effectLst>
                  <a:outerShdw blurRad="38100" dist="38100" dir="2700000" algn="tl">
                    <a:srgbClr val="000000"/>
                  </a:outerShdw>
                </a:effectLst>
              </a:endParaRPr>
            </a:p>
          </p:txBody>
        </p:sp>
        <p:sp>
          <p:nvSpPr>
            <p:cNvPr id="1403428" name="Rectangle 548"/>
            <p:cNvSpPr>
              <a:spLocks noChangeArrowheads="1"/>
            </p:cNvSpPr>
            <p:nvPr/>
          </p:nvSpPr>
          <p:spPr bwMode="auto">
            <a:xfrm>
              <a:off x="1307" y="3688"/>
              <a:ext cx="31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27" name="Rectangle 547"/>
            <p:cNvSpPr>
              <a:spLocks noChangeArrowheads="1"/>
            </p:cNvSpPr>
            <p:nvPr/>
          </p:nvSpPr>
          <p:spPr bwMode="auto">
            <a:xfrm>
              <a:off x="586" y="3688"/>
              <a:ext cx="721" cy="17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0</a:t>
              </a:r>
              <a:endParaRPr lang="en-US" altLang="ru-RU" sz="1400" b="1">
                <a:solidFill>
                  <a:schemeClr val="hlink"/>
                </a:solidFill>
                <a:effectLst>
                  <a:outerShdw blurRad="38100" dist="38100" dir="2700000" algn="tl">
                    <a:srgbClr val="000000"/>
                  </a:outerShdw>
                </a:effectLst>
              </a:endParaRPr>
            </a:p>
          </p:txBody>
        </p:sp>
        <p:sp>
          <p:nvSpPr>
            <p:cNvPr id="1403426" name="Rectangle 546"/>
            <p:cNvSpPr>
              <a:spLocks noChangeArrowheads="1"/>
            </p:cNvSpPr>
            <p:nvPr/>
          </p:nvSpPr>
          <p:spPr bwMode="auto">
            <a:xfrm>
              <a:off x="170" y="3688"/>
              <a:ext cx="41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600" b="1">
                  <a:solidFill>
                    <a:schemeClr val="accent2"/>
                  </a:solidFill>
                  <a:effectLst>
                    <a:outerShdw blurRad="38100" dist="38100" dir="2700000" algn="tl">
                      <a:srgbClr val="C0C0C0"/>
                    </a:outerShdw>
                  </a:effectLst>
                  <a:cs typeface="Times New Roman" panose="02020603050405020304" pitchFamily="18" charset="0"/>
                </a:rPr>
                <a:t>rec</a:t>
              </a:r>
              <a:endParaRPr lang="en-US" altLang="ru-RU" sz="1600" b="1">
                <a:solidFill>
                  <a:schemeClr val="accent2"/>
                </a:solidFill>
                <a:effectLst>
                  <a:outerShdw blurRad="38100" dist="38100" dir="2700000" algn="tl">
                    <a:srgbClr val="C0C0C0"/>
                  </a:outerShdw>
                </a:effectLst>
              </a:endParaRPr>
            </a:p>
          </p:txBody>
        </p:sp>
        <p:sp>
          <p:nvSpPr>
            <p:cNvPr id="1403425" name="Rectangle 545"/>
            <p:cNvSpPr>
              <a:spLocks noChangeArrowheads="1"/>
            </p:cNvSpPr>
            <p:nvPr/>
          </p:nvSpPr>
          <p:spPr bwMode="auto">
            <a:xfrm>
              <a:off x="4405" y="3512"/>
              <a:ext cx="1186"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lnSpc>
                  <a:spcPct val="80000"/>
                </a:lnSpc>
                <a:spcBef>
                  <a:spcPct val="0"/>
                </a:spcBef>
              </a:pPr>
              <a:r>
                <a:rPr lang="ru-RU" altLang="ru-RU" sz="1800" b="1">
                  <a:solidFill>
                    <a:schemeClr val="accent2"/>
                  </a:solidFill>
                  <a:effectLst>
                    <a:outerShdw blurRad="38100" dist="38100" dir="2700000" algn="tl">
                      <a:srgbClr val="C0C0C0"/>
                    </a:outerShdw>
                  </a:effectLst>
                </a:rPr>
                <a:t>Переменные состояния</a:t>
              </a:r>
            </a:p>
          </p:txBody>
        </p:sp>
        <p:sp>
          <p:nvSpPr>
            <p:cNvPr id="1403424" name="Rectangle 544"/>
            <p:cNvSpPr>
              <a:spLocks noChangeArrowheads="1"/>
            </p:cNvSpPr>
            <p:nvPr/>
          </p:nvSpPr>
          <p:spPr bwMode="auto">
            <a:xfrm>
              <a:off x="3685" y="3512"/>
              <a:ext cx="720" cy="17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7</a:t>
              </a:r>
              <a:r>
                <a:rPr lang="en-US" altLang="ru-RU" sz="1400" b="1" i="1">
                  <a:solidFill>
                    <a:schemeClr val="hlink"/>
                  </a:solidFill>
                  <a:effectLst>
                    <a:outerShdw blurRad="38100" dist="38100" dir="2700000" algn="tl">
                      <a:srgbClr val="000000"/>
                    </a:outerShdw>
                  </a:effectLst>
                  <a:cs typeface="Times New Roman" panose="02020603050405020304" pitchFamily="18" charset="0"/>
                </a:rPr>
                <a:t>&lt;&gt;T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3</a:t>
              </a:r>
              <a:r>
                <a:rPr lang="en-US" altLang="ru-RU" sz="1400" b="1" i="1">
                  <a:solidFill>
                    <a:schemeClr val="hlink"/>
                  </a:solidFill>
                  <a:effectLst>
                    <a:outerShdw blurRad="38100" dist="38100" dir="2700000" algn="tl">
                      <a:srgbClr val="000000"/>
                    </a:outerShdw>
                  </a:effectLst>
                  <a:cs typeface="Times New Roman" panose="02020603050405020304" pitchFamily="18" charset="0"/>
                </a:rPr>
                <a:t>?</a:t>
              </a:r>
              <a:endParaRPr lang="en-US" altLang="ru-RU" sz="1400" b="1">
                <a:solidFill>
                  <a:schemeClr val="hlink"/>
                </a:solidFill>
                <a:effectLst>
                  <a:outerShdw blurRad="38100" dist="38100" dir="2700000" algn="tl">
                    <a:srgbClr val="000000"/>
                  </a:outerShdw>
                </a:effectLst>
              </a:endParaRPr>
            </a:p>
          </p:txBody>
        </p:sp>
        <p:sp>
          <p:nvSpPr>
            <p:cNvPr id="1403423" name="Rectangle 543"/>
            <p:cNvSpPr>
              <a:spLocks noChangeArrowheads="1"/>
            </p:cNvSpPr>
            <p:nvPr/>
          </p:nvSpPr>
          <p:spPr bwMode="auto">
            <a:xfrm>
              <a:off x="3372" y="3512"/>
              <a:ext cx="313"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22" name="Rectangle 542"/>
            <p:cNvSpPr>
              <a:spLocks noChangeArrowheads="1"/>
            </p:cNvSpPr>
            <p:nvPr/>
          </p:nvSpPr>
          <p:spPr bwMode="auto">
            <a:xfrm>
              <a:off x="2652" y="3512"/>
              <a:ext cx="720" cy="17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3</a:t>
              </a:r>
              <a:endParaRPr lang="en-US" altLang="ru-RU" sz="1400" b="1">
                <a:solidFill>
                  <a:schemeClr val="hlink"/>
                </a:solidFill>
                <a:effectLst>
                  <a:outerShdw blurRad="38100" dist="38100" dir="2700000" algn="tl">
                    <a:srgbClr val="000000"/>
                  </a:outerShdw>
                </a:effectLst>
              </a:endParaRPr>
            </a:p>
          </p:txBody>
        </p:sp>
        <p:sp>
          <p:nvSpPr>
            <p:cNvPr id="1403421" name="Rectangle 541"/>
            <p:cNvSpPr>
              <a:spLocks noChangeArrowheads="1"/>
            </p:cNvSpPr>
            <p:nvPr/>
          </p:nvSpPr>
          <p:spPr bwMode="auto">
            <a:xfrm>
              <a:off x="2340" y="3512"/>
              <a:ext cx="31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20" name="Rectangle 540"/>
            <p:cNvSpPr>
              <a:spLocks noChangeArrowheads="1"/>
            </p:cNvSpPr>
            <p:nvPr/>
          </p:nvSpPr>
          <p:spPr bwMode="auto">
            <a:xfrm>
              <a:off x="1619" y="3512"/>
              <a:ext cx="721" cy="17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3</a:t>
              </a:r>
              <a:r>
                <a:rPr lang="en-US" altLang="ru-RU" sz="1400" b="1" i="1">
                  <a:solidFill>
                    <a:schemeClr val="hlink"/>
                  </a:solidFill>
                  <a:effectLst>
                    <a:outerShdw blurRad="38100" dist="38100" dir="2700000" algn="tl">
                      <a:srgbClr val="000000"/>
                    </a:outerShdw>
                  </a:effectLst>
                  <a:cs typeface="Times New Roman" panose="02020603050405020304" pitchFamily="18" charset="0"/>
                </a:rPr>
                <a:t>&lt;&gt;0?</a:t>
              </a:r>
              <a:endParaRPr lang="en-US" altLang="ru-RU" sz="1400" b="1">
                <a:solidFill>
                  <a:schemeClr val="hlink"/>
                </a:solidFill>
                <a:effectLst>
                  <a:outerShdw blurRad="38100" dist="38100" dir="2700000" algn="tl">
                    <a:srgbClr val="000000"/>
                  </a:outerShdw>
                </a:effectLst>
              </a:endParaRPr>
            </a:p>
          </p:txBody>
        </p:sp>
        <p:sp>
          <p:nvSpPr>
            <p:cNvPr id="1403419" name="Rectangle 539"/>
            <p:cNvSpPr>
              <a:spLocks noChangeArrowheads="1"/>
            </p:cNvSpPr>
            <p:nvPr/>
          </p:nvSpPr>
          <p:spPr bwMode="auto">
            <a:xfrm>
              <a:off x="1307" y="3512"/>
              <a:ext cx="31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18" name="Rectangle 538"/>
            <p:cNvSpPr>
              <a:spLocks noChangeArrowheads="1"/>
            </p:cNvSpPr>
            <p:nvPr/>
          </p:nvSpPr>
          <p:spPr bwMode="auto">
            <a:xfrm>
              <a:off x="586" y="3512"/>
              <a:ext cx="721" cy="17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0</a:t>
              </a:r>
              <a:endParaRPr lang="en-US" altLang="ru-RU" sz="1400" b="1">
                <a:solidFill>
                  <a:schemeClr val="hlink"/>
                </a:solidFill>
                <a:effectLst>
                  <a:outerShdw blurRad="38100" dist="38100" dir="2700000" algn="tl">
                    <a:srgbClr val="000000"/>
                  </a:outerShdw>
                </a:effectLst>
              </a:endParaRPr>
            </a:p>
          </p:txBody>
        </p:sp>
        <p:sp>
          <p:nvSpPr>
            <p:cNvPr id="1403417" name="Rectangle 537"/>
            <p:cNvSpPr>
              <a:spLocks noChangeArrowheads="1"/>
            </p:cNvSpPr>
            <p:nvPr/>
          </p:nvSpPr>
          <p:spPr bwMode="auto">
            <a:xfrm>
              <a:off x="170" y="3512"/>
              <a:ext cx="41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600" b="1">
                  <a:solidFill>
                    <a:schemeClr val="accent2"/>
                  </a:solidFill>
                  <a:effectLst>
                    <a:outerShdw blurRad="38100" dist="38100" dir="2700000" algn="tl">
                      <a:srgbClr val="C0C0C0"/>
                    </a:outerShdw>
                  </a:effectLst>
                  <a:cs typeface="Times New Roman" panose="02020603050405020304" pitchFamily="18" charset="0"/>
                </a:rPr>
                <a:t>org</a:t>
              </a:r>
              <a:endParaRPr lang="en-US" altLang="ru-RU" sz="1600" b="1">
                <a:solidFill>
                  <a:schemeClr val="accent2"/>
                </a:solidFill>
                <a:effectLst>
                  <a:outerShdw blurRad="38100" dist="38100" dir="2700000" algn="tl">
                    <a:srgbClr val="C0C0C0"/>
                  </a:outerShdw>
                </a:effectLst>
              </a:endParaRPr>
            </a:p>
          </p:txBody>
        </p:sp>
        <p:sp>
          <p:nvSpPr>
            <p:cNvPr id="1403415" name="Rectangle 535"/>
            <p:cNvSpPr>
              <a:spLocks noChangeArrowheads="1"/>
            </p:cNvSpPr>
            <p:nvPr/>
          </p:nvSpPr>
          <p:spPr bwMode="auto">
            <a:xfrm>
              <a:off x="3685" y="3356"/>
              <a:ext cx="72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14" name="Rectangle 534"/>
            <p:cNvSpPr>
              <a:spLocks noChangeArrowheads="1"/>
            </p:cNvSpPr>
            <p:nvPr/>
          </p:nvSpPr>
          <p:spPr bwMode="auto">
            <a:xfrm>
              <a:off x="3372" y="3356"/>
              <a:ext cx="313"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13" name="Rectangle 533"/>
            <p:cNvSpPr>
              <a:spLocks noChangeArrowheads="1"/>
            </p:cNvSpPr>
            <p:nvPr/>
          </p:nvSpPr>
          <p:spPr bwMode="auto">
            <a:xfrm>
              <a:off x="2652" y="3356"/>
              <a:ext cx="72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12" name="Rectangle 532"/>
            <p:cNvSpPr>
              <a:spLocks noChangeArrowheads="1"/>
            </p:cNvSpPr>
            <p:nvPr/>
          </p:nvSpPr>
          <p:spPr bwMode="auto">
            <a:xfrm>
              <a:off x="2340" y="3356"/>
              <a:ext cx="312"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11" name="Rectangle 531"/>
            <p:cNvSpPr>
              <a:spLocks noChangeArrowheads="1"/>
            </p:cNvSpPr>
            <p:nvPr/>
          </p:nvSpPr>
          <p:spPr bwMode="auto">
            <a:xfrm>
              <a:off x="1619" y="3356"/>
              <a:ext cx="72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10" name="Rectangle 530"/>
            <p:cNvSpPr>
              <a:spLocks noChangeArrowheads="1"/>
            </p:cNvSpPr>
            <p:nvPr/>
          </p:nvSpPr>
          <p:spPr bwMode="auto">
            <a:xfrm>
              <a:off x="1307" y="3356"/>
              <a:ext cx="312"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09" name="Rectangle 529"/>
            <p:cNvSpPr>
              <a:spLocks noChangeArrowheads="1"/>
            </p:cNvSpPr>
            <p:nvPr/>
          </p:nvSpPr>
          <p:spPr bwMode="auto">
            <a:xfrm>
              <a:off x="586" y="3356"/>
              <a:ext cx="72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08" name="Rectangle 528"/>
            <p:cNvSpPr>
              <a:spLocks noChangeArrowheads="1"/>
            </p:cNvSpPr>
            <p:nvPr/>
          </p:nvSpPr>
          <p:spPr bwMode="auto">
            <a:xfrm>
              <a:off x="170" y="3356"/>
              <a:ext cx="416"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effectLst>
                  <a:outerShdw blurRad="38100" dist="38100" dir="2700000" algn="tl">
                    <a:srgbClr val="C0C0C0"/>
                  </a:outerShdw>
                </a:effectLst>
              </a:endParaRPr>
            </a:p>
          </p:txBody>
        </p:sp>
        <p:sp>
          <p:nvSpPr>
            <p:cNvPr id="1403406" name="Rectangle 526"/>
            <p:cNvSpPr>
              <a:spLocks noChangeArrowheads="1"/>
            </p:cNvSpPr>
            <p:nvPr/>
          </p:nvSpPr>
          <p:spPr bwMode="auto">
            <a:xfrm>
              <a:off x="3685" y="3200"/>
              <a:ext cx="720" cy="15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8</a:t>
              </a:r>
              <a:r>
                <a:rPr lang="en-US" altLang="ru-RU" sz="1400" b="1" i="1">
                  <a:solidFill>
                    <a:schemeClr val="hlink"/>
                  </a:solidFill>
                  <a:effectLst>
                    <a:outerShdw blurRad="38100" dist="38100" dir="2700000" algn="tl">
                      <a:srgbClr val="000000"/>
                    </a:outerShdw>
                  </a:effectLst>
                  <a:cs typeface="Times New Roman" panose="02020603050405020304" pitchFamily="18" charset="0"/>
                </a:rPr>
                <a:t>=clock</a:t>
              </a:r>
              <a:endParaRPr lang="en-US" altLang="ru-RU" sz="1400" b="1">
                <a:solidFill>
                  <a:schemeClr val="hlink"/>
                </a:solidFill>
                <a:effectLst>
                  <a:outerShdw blurRad="38100" dist="38100" dir="2700000" algn="tl">
                    <a:srgbClr val="000000"/>
                  </a:outerShdw>
                </a:effectLst>
              </a:endParaRPr>
            </a:p>
          </p:txBody>
        </p:sp>
        <p:sp>
          <p:nvSpPr>
            <p:cNvPr id="1403405" name="Rectangle 525"/>
            <p:cNvSpPr>
              <a:spLocks noChangeArrowheads="1"/>
            </p:cNvSpPr>
            <p:nvPr/>
          </p:nvSpPr>
          <p:spPr bwMode="auto">
            <a:xfrm>
              <a:off x="3372" y="3200"/>
              <a:ext cx="313"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04" name="Rectangle 524"/>
            <p:cNvSpPr>
              <a:spLocks noChangeArrowheads="1"/>
            </p:cNvSpPr>
            <p:nvPr/>
          </p:nvSpPr>
          <p:spPr bwMode="auto">
            <a:xfrm>
              <a:off x="2652" y="3200"/>
              <a:ext cx="72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03" name="Rectangle 523"/>
            <p:cNvSpPr>
              <a:spLocks noChangeArrowheads="1"/>
            </p:cNvSpPr>
            <p:nvPr/>
          </p:nvSpPr>
          <p:spPr bwMode="auto">
            <a:xfrm>
              <a:off x="2340" y="3200"/>
              <a:ext cx="312"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02" name="Rectangle 522"/>
            <p:cNvSpPr>
              <a:spLocks noChangeArrowheads="1"/>
            </p:cNvSpPr>
            <p:nvPr/>
          </p:nvSpPr>
          <p:spPr bwMode="auto">
            <a:xfrm>
              <a:off x="1619" y="3200"/>
              <a:ext cx="721" cy="15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4</a:t>
              </a:r>
              <a:r>
                <a:rPr lang="en-US" altLang="ru-RU" sz="1400" b="1" i="1">
                  <a:solidFill>
                    <a:schemeClr val="hlink"/>
                  </a:solidFill>
                  <a:effectLst>
                    <a:outerShdw blurRad="38100" dist="38100" dir="2700000" algn="tl">
                      <a:srgbClr val="000000"/>
                    </a:outerShdw>
                  </a:effectLst>
                  <a:cs typeface="Times New Roman" panose="02020603050405020304" pitchFamily="18" charset="0"/>
                </a:rPr>
                <a:t>=clock</a:t>
              </a:r>
              <a:endParaRPr lang="en-US" altLang="ru-RU" sz="1400" b="1">
                <a:solidFill>
                  <a:schemeClr val="hlink"/>
                </a:solidFill>
                <a:effectLst>
                  <a:outerShdw blurRad="38100" dist="38100" dir="2700000" algn="tl">
                    <a:srgbClr val="000000"/>
                  </a:outerShdw>
                </a:effectLst>
              </a:endParaRPr>
            </a:p>
          </p:txBody>
        </p:sp>
        <p:sp>
          <p:nvSpPr>
            <p:cNvPr id="1403401" name="Rectangle 521"/>
            <p:cNvSpPr>
              <a:spLocks noChangeArrowheads="1"/>
            </p:cNvSpPr>
            <p:nvPr/>
          </p:nvSpPr>
          <p:spPr bwMode="auto">
            <a:xfrm>
              <a:off x="1307" y="3200"/>
              <a:ext cx="312"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400" name="Rectangle 520"/>
            <p:cNvSpPr>
              <a:spLocks noChangeArrowheads="1"/>
            </p:cNvSpPr>
            <p:nvPr/>
          </p:nvSpPr>
          <p:spPr bwMode="auto">
            <a:xfrm>
              <a:off x="586" y="3200"/>
              <a:ext cx="721"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399" name="Rectangle 519"/>
            <p:cNvSpPr>
              <a:spLocks noChangeArrowheads="1"/>
            </p:cNvSpPr>
            <p:nvPr/>
          </p:nvSpPr>
          <p:spPr bwMode="auto">
            <a:xfrm>
              <a:off x="170" y="3200"/>
              <a:ext cx="416"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effectLst>
                  <a:outerShdw blurRad="38100" dist="38100" dir="2700000" algn="tl">
                    <a:srgbClr val="C0C0C0"/>
                  </a:outerShdw>
                </a:effectLst>
              </a:endParaRPr>
            </a:p>
          </p:txBody>
        </p:sp>
        <p:sp>
          <p:nvSpPr>
            <p:cNvPr id="1403398" name="Rectangle 518"/>
            <p:cNvSpPr>
              <a:spLocks noChangeArrowheads="1"/>
            </p:cNvSpPr>
            <p:nvPr/>
          </p:nvSpPr>
          <p:spPr bwMode="auto">
            <a:xfrm>
              <a:off x="4405" y="3044"/>
              <a:ext cx="1186"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ru-RU" altLang="ru-RU" sz="2000" b="1" i="1">
                  <a:solidFill>
                    <a:srgbClr val="CC0000"/>
                  </a:solidFill>
                  <a:effectLst>
                    <a:outerShdw blurRad="38100" dist="38100" dir="2700000" algn="tl">
                      <a:srgbClr val="C0C0C0"/>
                    </a:outerShdw>
                  </a:effectLst>
                </a:rPr>
                <a:t>Сервер </a:t>
              </a:r>
              <a:r>
                <a:rPr lang="en-US" altLang="ru-RU" sz="2000" b="1" i="1">
                  <a:solidFill>
                    <a:srgbClr val="CC0000"/>
                  </a:solidFill>
                  <a:effectLst>
                    <a:outerShdw blurRad="38100" dist="38100" dir="2700000" algn="tl">
                      <a:srgbClr val="C0C0C0"/>
                    </a:outerShdw>
                  </a:effectLst>
                  <a:cs typeface="Times New Roman" panose="02020603050405020304" pitchFamily="18" charset="0"/>
                </a:rPr>
                <a:t>A</a:t>
              </a:r>
              <a:endParaRPr lang="en-US" altLang="ru-RU" sz="2000" b="1">
                <a:solidFill>
                  <a:srgbClr val="CC0000"/>
                </a:solidFill>
                <a:effectLst>
                  <a:outerShdw blurRad="38100" dist="38100" dir="2700000" algn="tl">
                    <a:srgbClr val="C0C0C0"/>
                  </a:outerShdw>
                </a:effectLst>
              </a:endParaRPr>
            </a:p>
          </p:txBody>
        </p:sp>
        <p:sp>
          <p:nvSpPr>
            <p:cNvPr id="1403397" name="Rectangle 517"/>
            <p:cNvSpPr>
              <a:spLocks noChangeArrowheads="1"/>
            </p:cNvSpPr>
            <p:nvPr/>
          </p:nvSpPr>
          <p:spPr bwMode="auto">
            <a:xfrm>
              <a:off x="3685" y="3044"/>
              <a:ext cx="720" cy="15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7</a:t>
              </a:r>
              <a:endParaRPr lang="en-US" altLang="ru-RU" sz="1400" b="1">
                <a:solidFill>
                  <a:schemeClr val="hlink"/>
                </a:solidFill>
                <a:effectLst>
                  <a:outerShdw blurRad="38100" dist="38100" dir="2700000" algn="tl">
                    <a:srgbClr val="000000"/>
                  </a:outerShdw>
                </a:effectLst>
              </a:endParaRPr>
            </a:p>
          </p:txBody>
        </p:sp>
        <p:sp>
          <p:nvSpPr>
            <p:cNvPr id="1403396" name="Rectangle 516"/>
            <p:cNvSpPr>
              <a:spLocks noChangeArrowheads="1"/>
            </p:cNvSpPr>
            <p:nvPr/>
          </p:nvSpPr>
          <p:spPr bwMode="auto">
            <a:xfrm>
              <a:off x="3372" y="3044"/>
              <a:ext cx="313"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395" name="Rectangle 515"/>
            <p:cNvSpPr>
              <a:spLocks noChangeArrowheads="1"/>
            </p:cNvSpPr>
            <p:nvPr/>
          </p:nvSpPr>
          <p:spPr bwMode="auto">
            <a:xfrm>
              <a:off x="2652" y="3044"/>
              <a:ext cx="720" cy="15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5</a:t>
              </a:r>
              <a:r>
                <a:rPr lang="en-US" altLang="ru-RU" sz="1400" b="1" i="1">
                  <a:solidFill>
                    <a:schemeClr val="hlink"/>
                  </a:solidFill>
                  <a:effectLst>
                    <a:outerShdw blurRad="38100" dist="38100" dir="2700000" algn="tl">
                      <a:srgbClr val="000000"/>
                    </a:outerShdw>
                  </a:effectLst>
                  <a:cs typeface="Times New Roman" panose="02020603050405020304" pitchFamily="18" charset="0"/>
                </a:rPr>
                <a:t>=clock</a:t>
              </a:r>
              <a:endParaRPr lang="en-US" altLang="ru-RU" sz="1400" b="1">
                <a:solidFill>
                  <a:schemeClr val="hlink"/>
                </a:solidFill>
                <a:effectLst>
                  <a:outerShdw blurRad="38100" dist="38100" dir="2700000" algn="tl">
                    <a:srgbClr val="000000"/>
                  </a:outerShdw>
                </a:effectLst>
              </a:endParaRPr>
            </a:p>
          </p:txBody>
        </p:sp>
        <p:sp>
          <p:nvSpPr>
            <p:cNvPr id="1403394" name="Rectangle 514"/>
            <p:cNvSpPr>
              <a:spLocks noChangeArrowheads="1"/>
            </p:cNvSpPr>
            <p:nvPr/>
          </p:nvSpPr>
          <p:spPr bwMode="auto">
            <a:xfrm>
              <a:off x="2340" y="3044"/>
              <a:ext cx="312"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393" name="Rectangle 513"/>
            <p:cNvSpPr>
              <a:spLocks noChangeArrowheads="1"/>
            </p:cNvSpPr>
            <p:nvPr/>
          </p:nvSpPr>
          <p:spPr bwMode="auto">
            <a:xfrm>
              <a:off x="1619" y="3044"/>
              <a:ext cx="721" cy="15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3</a:t>
              </a:r>
              <a:endParaRPr lang="en-US" altLang="ru-RU" sz="1400" b="1">
                <a:solidFill>
                  <a:schemeClr val="hlink"/>
                </a:solidFill>
                <a:effectLst>
                  <a:outerShdw blurRad="38100" dist="38100" dir="2700000" algn="tl">
                    <a:srgbClr val="000000"/>
                  </a:outerShdw>
                </a:effectLst>
              </a:endParaRPr>
            </a:p>
          </p:txBody>
        </p:sp>
        <p:sp>
          <p:nvSpPr>
            <p:cNvPr id="1403392" name="Rectangle 512"/>
            <p:cNvSpPr>
              <a:spLocks noChangeArrowheads="1"/>
            </p:cNvSpPr>
            <p:nvPr/>
          </p:nvSpPr>
          <p:spPr bwMode="auto">
            <a:xfrm>
              <a:off x="1307" y="3044"/>
              <a:ext cx="312"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391" name="Rectangle 511"/>
            <p:cNvSpPr>
              <a:spLocks noChangeArrowheads="1"/>
            </p:cNvSpPr>
            <p:nvPr/>
          </p:nvSpPr>
          <p:spPr bwMode="auto">
            <a:xfrm>
              <a:off x="586" y="3044"/>
              <a:ext cx="721" cy="15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1</a:t>
              </a:r>
              <a:r>
                <a:rPr lang="en-US" altLang="ru-RU" sz="1400" b="1" i="1">
                  <a:solidFill>
                    <a:schemeClr val="hlink"/>
                  </a:solidFill>
                  <a:effectLst>
                    <a:outerShdw blurRad="38100" dist="38100" dir="2700000" algn="tl">
                      <a:srgbClr val="000000"/>
                    </a:outerShdw>
                  </a:effectLst>
                  <a:cs typeface="Times New Roman" panose="02020603050405020304" pitchFamily="18" charset="0"/>
                </a:rPr>
                <a:t>=clock</a:t>
              </a:r>
              <a:endParaRPr lang="en-US" altLang="ru-RU" sz="1400" b="1">
                <a:solidFill>
                  <a:schemeClr val="hlink"/>
                </a:solidFill>
                <a:effectLst>
                  <a:outerShdw blurRad="38100" dist="38100" dir="2700000" algn="tl">
                    <a:srgbClr val="000000"/>
                  </a:outerShdw>
                </a:effectLst>
              </a:endParaRPr>
            </a:p>
          </p:txBody>
        </p:sp>
        <p:sp>
          <p:nvSpPr>
            <p:cNvPr id="1403390" name="Rectangle 510"/>
            <p:cNvSpPr>
              <a:spLocks noChangeArrowheads="1"/>
            </p:cNvSpPr>
            <p:nvPr/>
          </p:nvSpPr>
          <p:spPr bwMode="auto">
            <a:xfrm>
              <a:off x="170" y="3044"/>
              <a:ext cx="416"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effectLst>
                  <a:outerShdw blurRad="38100" dist="38100" dir="2700000" algn="tl">
                    <a:srgbClr val="C0C0C0"/>
                  </a:outerShdw>
                </a:effectLst>
              </a:endParaRPr>
            </a:p>
          </p:txBody>
        </p:sp>
        <p:sp>
          <p:nvSpPr>
            <p:cNvPr id="1403388" name="Rectangle 508"/>
            <p:cNvSpPr>
              <a:spLocks noChangeArrowheads="1"/>
            </p:cNvSpPr>
            <p:nvPr/>
          </p:nvSpPr>
          <p:spPr bwMode="auto">
            <a:xfrm>
              <a:off x="3685" y="2870"/>
              <a:ext cx="720" cy="174"/>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6</a:t>
              </a:r>
              <a:endParaRPr lang="en-US" altLang="ru-RU" sz="1400" b="1">
                <a:solidFill>
                  <a:schemeClr val="hlink"/>
                </a:solidFill>
                <a:effectLst>
                  <a:outerShdw blurRad="38100" dist="38100" dir="2700000" algn="tl">
                    <a:srgbClr val="000000"/>
                  </a:outerShdw>
                </a:effectLst>
              </a:endParaRPr>
            </a:p>
          </p:txBody>
        </p:sp>
        <p:sp>
          <p:nvSpPr>
            <p:cNvPr id="1403387" name="Rectangle 507"/>
            <p:cNvSpPr>
              <a:spLocks noChangeArrowheads="1"/>
            </p:cNvSpPr>
            <p:nvPr/>
          </p:nvSpPr>
          <p:spPr bwMode="auto">
            <a:xfrm>
              <a:off x="3372" y="2870"/>
              <a:ext cx="313"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386" name="Rectangle 506"/>
            <p:cNvSpPr>
              <a:spLocks noChangeArrowheads="1"/>
            </p:cNvSpPr>
            <p:nvPr/>
          </p:nvSpPr>
          <p:spPr bwMode="auto">
            <a:xfrm>
              <a:off x="2652" y="2870"/>
              <a:ext cx="720" cy="174"/>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4</a:t>
              </a:r>
              <a:endParaRPr lang="en-US" altLang="ru-RU" sz="1400" b="1">
                <a:solidFill>
                  <a:schemeClr val="hlink"/>
                </a:solidFill>
                <a:effectLst>
                  <a:outerShdw blurRad="38100" dist="38100" dir="2700000" algn="tl">
                    <a:srgbClr val="000000"/>
                  </a:outerShdw>
                </a:effectLst>
              </a:endParaRPr>
            </a:p>
          </p:txBody>
        </p:sp>
        <p:sp>
          <p:nvSpPr>
            <p:cNvPr id="1403385" name="Rectangle 505"/>
            <p:cNvSpPr>
              <a:spLocks noChangeArrowheads="1"/>
            </p:cNvSpPr>
            <p:nvPr/>
          </p:nvSpPr>
          <p:spPr bwMode="auto">
            <a:xfrm>
              <a:off x="2340" y="2870"/>
              <a:ext cx="31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384" name="Rectangle 504"/>
            <p:cNvSpPr>
              <a:spLocks noChangeArrowheads="1"/>
            </p:cNvSpPr>
            <p:nvPr/>
          </p:nvSpPr>
          <p:spPr bwMode="auto">
            <a:xfrm>
              <a:off x="1619" y="2870"/>
              <a:ext cx="721" cy="174"/>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2</a:t>
              </a:r>
              <a:endParaRPr lang="en-US" altLang="ru-RU" sz="1400" b="1">
                <a:solidFill>
                  <a:schemeClr val="hlink"/>
                </a:solidFill>
                <a:effectLst>
                  <a:outerShdw blurRad="38100" dist="38100" dir="2700000" algn="tl">
                    <a:srgbClr val="000000"/>
                  </a:outerShdw>
                </a:effectLst>
              </a:endParaRPr>
            </a:p>
          </p:txBody>
        </p:sp>
        <p:sp>
          <p:nvSpPr>
            <p:cNvPr id="1403383" name="Rectangle 503"/>
            <p:cNvSpPr>
              <a:spLocks noChangeArrowheads="1"/>
            </p:cNvSpPr>
            <p:nvPr/>
          </p:nvSpPr>
          <p:spPr bwMode="auto">
            <a:xfrm>
              <a:off x="1307" y="2870"/>
              <a:ext cx="31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382" name="Rectangle 502"/>
            <p:cNvSpPr>
              <a:spLocks noChangeArrowheads="1"/>
            </p:cNvSpPr>
            <p:nvPr/>
          </p:nvSpPr>
          <p:spPr bwMode="auto">
            <a:xfrm>
              <a:off x="586" y="2870"/>
              <a:ext cx="721" cy="174"/>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ru-RU" altLang="ru-RU" sz="1400" b="1" i="1">
                  <a:solidFill>
                    <a:schemeClr val="hlink"/>
                  </a:solidFill>
                  <a:effectLst>
                    <a:outerShdw blurRad="38100" dist="38100" dir="2700000" algn="tl">
                      <a:srgbClr val="000000"/>
                    </a:outerShdw>
                  </a:effectLst>
                  <a:cs typeface="Times New Roman" panose="02020603050405020304" pitchFamily="18" charset="0"/>
                </a:rPr>
                <a:t>0</a:t>
              </a:r>
              <a:endParaRPr lang="ru-RU" altLang="ru-RU" sz="1400" b="1">
                <a:solidFill>
                  <a:schemeClr val="hlink"/>
                </a:solidFill>
                <a:effectLst>
                  <a:outerShdw blurRad="38100" dist="38100" dir="2700000" algn="tl">
                    <a:srgbClr val="000000"/>
                  </a:outerShdw>
                </a:effectLst>
              </a:endParaRPr>
            </a:p>
          </p:txBody>
        </p:sp>
        <p:sp>
          <p:nvSpPr>
            <p:cNvPr id="1403381" name="Rectangle 501"/>
            <p:cNvSpPr>
              <a:spLocks noChangeArrowheads="1"/>
            </p:cNvSpPr>
            <p:nvPr/>
          </p:nvSpPr>
          <p:spPr bwMode="auto">
            <a:xfrm>
              <a:off x="170" y="2870"/>
              <a:ext cx="41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effectLst>
                  <a:outerShdw blurRad="38100" dist="38100" dir="2700000" algn="tl">
                    <a:srgbClr val="C0C0C0"/>
                  </a:outerShdw>
                </a:effectLst>
              </a:endParaRPr>
            </a:p>
          </p:txBody>
        </p:sp>
        <p:sp>
          <p:nvSpPr>
            <p:cNvPr id="1403380" name="Rectangle 500"/>
            <p:cNvSpPr>
              <a:spLocks noChangeArrowheads="1"/>
            </p:cNvSpPr>
            <p:nvPr/>
          </p:nvSpPr>
          <p:spPr bwMode="auto">
            <a:xfrm>
              <a:off x="4405" y="2714"/>
              <a:ext cx="118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ru-RU" altLang="ru-RU" sz="1600" b="1">
                  <a:solidFill>
                    <a:srgbClr val="CC3399"/>
                  </a:solidFill>
                  <a:effectLst>
                    <a:outerShdw blurRad="38100" dist="38100" dir="2700000" algn="tl">
                      <a:srgbClr val="C0C0C0"/>
                    </a:outerShdw>
                  </a:effectLst>
                </a:rPr>
                <a:t>Метки времени в </a:t>
              </a:r>
              <a:r>
                <a:rPr lang="en-US" altLang="ru-RU" sz="1600" b="1">
                  <a:solidFill>
                    <a:srgbClr val="CC3399"/>
                  </a:solidFill>
                  <a:effectLst>
                    <a:outerShdw blurRad="38100" dist="38100" dir="2700000" algn="tl">
                      <a:srgbClr val="C0C0C0"/>
                    </a:outerShdw>
                  </a:effectLst>
                  <a:cs typeface="Times New Roman" panose="02020603050405020304" pitchFamily="18" charset="0"/>
                </a:rPr>
                <a:t>NTP</a:t>
              </a:r>
              <a:r>
                <a:rPr lang="ru-RU" altLang="ru-RU" sz="1600" b="1">
                  <a:solidFill>
                    <a:srgbClr val="CC3399"/>
                  </a:solidFill>
                  <a:effectLst>
                    <a:outerShdw blurRad="38100" dist="38100" dir="2700000" algn="tl">
                      <a:srgbClr val="C0C0C0"/>
                    </a:outerShdw>
                  </a:effectLst>
                  <a:cs typeface="Times New Roman" panose="02020603050405020304" pitchFamily="18" charset="0"/>
                </a:rPr>
                <a:t>-</a:t>
              </a:r>
              <a:r>
                <a:rPr lang="ru-RU" altLang="ru-RU" sz="1600" b="1">
                  <a:solidFill>
                    <a:srgbClr val="CC3399"/>
                  </a:solidFill>
                  <a:effectLst>
                    <a:outerShdw blurRad="38100" dist="38100" dir="2700000" algn="tl">
                      <a:srgbClr val="C0C0C0"/>
                    </a:outerShdw>
                  </a:effectLst>
                </a:rPr>
                <a:t>сообщении</a:t>
              </a:r>
            </a:p>
          </p:txBody>
        </p:sp>
        <p:sp>
          <p:nvSpPr>
            <p:cNvPr id="1403379" name="Rectangle 499"/>
            <p:cNvSpPr>
              <a:spLocks noChangeArrowheads="1"/>
            </p:cNvSpPr>
            <p:nvPr/>
          </p:nvSpPr>
          <p:spPr bwMode="auto">
            <a:xfrm>
              <a:off x="3685" y="2714"/>
              <a:ext cx="720" cy="15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5</a:t>
              </a:r>
              <a:endParaRPr lang="en-US" altLang="ru-RU" sz="1400" b="1">
                <a:solidFill>
                  <a:schemeClr val="hlink"/>
                </a:solidFill>
                <a:effectLst>
                  <a:outerShdw blurRad="38100" dist="38100" dir="2700000" algn="tl">
                    <a:srgbClr val="000000"/>
                  </a:outerShdw>
                </a:effectLst>
              </a:endParaRPr>
            </a:p>
          </p:txBody>
        </p:sp>
        <p:sp>
          <p:nvSpPr>
            <p:cNvPr id="1403378" name="Rectangle 498"/>
            <p:cNvSpPr>
              <a:spLocks noChangeArrowheads="1"/>
            </p:cNvSpPr>
            <p:nvPr/>
          </p:nvSpPr>
          <p:spPr bwMode="auto">
            <a:xfrm>
              <a:off x="3372" y="2714"/>
              <a:ext cx="313"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377" name="Rectangle 497"/>
            <p:cNvSpPr>
              <a:spLocks noChangeArrowheads="1"/>
            </p:cNvSpPr>
            <p:nvPr/>
          </p:nvSpPr>
          <p:spPr bwMode="auto">
            <a:xfrm>
              <a:off x="2652" y="2714"/>
              <a:ext cx="720" cy="15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3</a:t>
              </a:r>
              <a:endParaRPr lang="en-US" altLang="ru-RU" sz="1400" b="1">
                <a:solidFill>
                  <a:schemeClr val="hlink"/>
                </a:solidFill>
                <a:effectLst>
                  <a:outerShdw blurRad="38100" dist="38100" dir="2700000" algn="tl">
                    <a:srgbClr val="000000"/>
                  </a:outerShdw>
                </a:effectLst>
              </a:endParaRPr>
            </a:p>
          </p:txBody>
        </p:sp>
        <p:sp>
          <p:nvSpPr>
            <p:cNvPr id="1403376" name="Rectangle 496"/>
            <p:cNvSpPr>
              <a:spLocks noChangeArrowheads="1"/>
            </p:cNvSpPr>
            <p:nvPr/>
          </p:nvSpPr>
          <p:spPr bwMode="auto">
            <a:xfrm>
              <a:off x="2340" y="2714"/>
              <a:ext cx="312"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375" name="Rectangle 495"/>
            <p:cNvSpPr>
              <a:spLocks noChangeArrowheads="1"/>
            </p:cNvSpPr>
            <p:nvPr/>
          </p:nvSpPr>
          <p:spPr bwMode="auto">
            <a:xfrm>
              <a:off x="1619" y="2714"/>
              <a:ext cx="721" cy="15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i="1">
                  <a:solidFill>
                    <a:schemeClr val="hlink"/>
                  </a:solidFill>
                  <a:effectLst>
                    <a:outerShdw blurRad="38100" dist="38100" dir="2700000" algn="tl">
                      <a:srgbClr val="000000"/>
                    </a:outerShdw>
                  </a:effectLst>
                  <a:cs typeface="Times New Roman" panose="02020603050405020304" pitchFamily="18" charset="0"/>
                </a:rPr>
                <a:t>t</a:t>
              </a:r>
              <a:r>
                <a:rPr lang="en-US" altLang="ru-RU" sz="1400" b="1" i="1" baseline="-30000">
                  <a:solidFill>
                    <a:schemeClr val="hlink"/>
                  </a:solidFill>
                  <a:effectLst>
                    <a:outerShdw blurRad="38100" dist="38100" dir="2700000" algn="tl">
                      <a:srgbClr val="000000"/>
                    </a:outerShdw>
                  </a:effectLst>
                  <a:cs typeface="Times New Roman" panose="02020603050405020304" pitchFamily="18" charset="0"/>
                </a:rPr>
                <a:t>1</a:t>
              </a:r>
              <a:endParaRPr lang="en-US" altLang="ru-RU" sz="1400" b="1">
                <a:solidFill>
                  <a:schemeClr val="hlink"/>
                </a:solidFill>
                <a:effectLst>
                  <a:outerShdw blurRad="38100" dist="38100" dir="2700000" algn="tl">
                    <a:srgbClr val="000000"/>
                  </a:outerShdw>
                </a:effectLst>
              </a:endParaRPr>
            </a:p>
          </p:txBody>
        </p:sp>
        <p:sp>
          <p:nvSpPr>
            <p:cNvPr id="1403374" name="Rectangle 494"/>
            <p:cNvSpPr>
              <a:spLocks noChangeArrowheads="1"/>
            </p:cNvSpPr>
            <p:nvPr/>
          </p:nvSpPr>
          <p:spPr bwMode="auto">
            <a:xfrm>
              <a:off x="1307" y="2714"/>
              <a:ext cx="312"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solidFill>
                  <a:schemeClr val="hlink"/>
                </a:solidFill>
                <a:effectLst>
                  <a:outerShdw blurRad="38100" dist="38100" dir="2700000" algn="tl">
                    <a:srgbClr val="C0C0C0"/>
                  </a:outerShdw>
                </a:effectLst>
              </a:endParaRPr>
            </a:p>
          </p:txBody>
        </p:sp>
        <p:sp>
          <p:nvSpPr>
            <p:cNvPr id="1403373" name="Rectangle 493"/>
            <p:cNvSpPr>
              <a:spLocks noChangeArrowheads="1"/>
            </p:cNvSpPr>
            <p:nvPr/>
          </p:nvSpPr>
          <p:spPr bwMode="auto">
            <a:xfrm>
              <a:off x="586" y="2714"/>
              <a:ext cx="721" cy="156"/>
            </a:xfrm>
            <a:prstGeom prst="rect">
              <a:avLst/>
            </a:prstGeom>
            <a:solidFill>
              <a:srgbClr val="FFFFE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ru-RU" altLang="ru-RU" sz="1400" b="1" i="1">
                  <a:solidFill>
                    <a:schemeClr val="hlink"/>
                  </a:solidFill>
                  <a:effectLst>
                    <a:outerShdw blurRad="38100" dist="38100" dir="2700000" algn="tl">
                      <a:srgbClr val="000000"/>
                    </a:outerShdw>
                  </a:effectLst>
                  <a:cs typeface="Times New Roman" panose="02020603050405020304" pitchFamily="18" charset="0"/>
                </a:rPr>
                <a:t>0</a:t>
              </a:r>
              <a:endParaRPr lang="ru-RU" altLang="ru-RU" sz="1400" b="1">
                <a:solidFill>
                  <a:schemeClr val="hlink"/>
                </a:solidFill>
                <a:effectLst>
                  <a:outerShdw blurRad="38100" dist="38100" dir="2700000" algn="tl">
                    <a:srgbClr val="000000"/>
                  </a:outerShdw>
                </a:effectLst>
              </a:endParaRPr>
            </a:p>
          </p:txBody>
        </p:sp>
        <p:sp>
          <p:nvSpPr>
            <p:cNvPr id="1403372" name="Rectangle 492"/>
            <p:cNvSpPr>
              <a:spLocks noChangeArrowheads="1"/>
            </p:cNvSpPr>
            <p:nvPr/>
          </p:nvSpPr>
          <p:spPr bwMode="auto">
            <a:xfrm>
              <a:off x="170" y="2714"/>
              <a:ext cx="416"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effectLst>
                  <a:outerShdw blurRad="38100" dist="38100" dir="2700000" algn="tl">
                    <a:srgbClr val="C0C0C0"/>
                  </a:outerShdw>
                </a:effectLst>
              </a:endParaRPr>
            </a:p>
          </p:txBody>
        </p:sp>
        <p:sp>
          <p:nvSpPr>
            <p:cNvPr id="1403371" name="Rectangle 491"/>
            <p:cNvSpPr>
              <a:spLocks noChangeArrowheads="1"/>
            </p:cNvSpPr>
            <p:nvPr/>
          </p:nvSpPr>
          <p:spPr bwMode="auto">
            <a:xfrm>
              <a:off x="4405" y="2538"/>
              <a:ext cx="118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400" b="1">
                <a:effectLst>
                  <a:outerShdw blurRad="38100" dist="38100" dir="2700000" algn="tl">
                    <a:srgbClr val="C0C0C0"/>
                  </a:outerShdw>
                </a:effectLst>
              </a:endParaRPr>
            </a:p>
          </p:txBody>
        </p:sp>
        <p:sp>
          <p:nvSpPr>
            <p:cNvPr id="1403370" name="Rectangle 490"/>
            <p:cNvSpPr>
              <a:spLocks noChangeArrowheads="1"/>
            </p:cNvSpPr>
            <p:nvPr/>
          </p:nvSpPr>
          <p:spPr bwMode="auto">
            <a:xfrm>
              <a:off x="3685" y="2538"/>
              <a:ext cx="72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600" b="1" i="1">
                  <a:solidFill>
                    <a:schemeClr val="hlink"/>
                  </a:solidFill>
                  <a:effectLst>
                    <a:outerShdw blurRad="38100" dist="38100" dir="2700000" algn="tl">
                      <a:srgbClr val="C0C0C0"/>
                    </a:outerShdw>
                  </a:effectLst>
                  <a:cs typeface="Times New Roman" panose="02020603050405020304" pitchFamily="18" charset="0"/>
                </a:rPr>
                <a:t>t</a:t>
              </a:r>
              <a:r>
                <a:rPr lang="en-US" altLang="ru-RU" sz="1600" b="1" i="1" baseline="-30000">
                  <a:solidFill>
                    <a:schemeClr val="hlink"/>
                  </a:solidFill>
                  <a:effectLst>
                    <a:outerShdw blurRad="38100" dist="38100" dir="2700000" algn="tl">
                      <a:srgbClr val="C0C0C0"/>
                    </a:outerShdw>
                  </a:effectLst>
                  <a:cs typeface="Times New Roman" panose="02020603050405020304" pitchFamily="18" charset="0"/>
                </a:rPr>
                <a:t>8</a:t>
              </a:r>
              <a:endParaRPr lang="en-US" altLang="ru-RU" sz="1600" b="1">
                <a:solidFill>
                  <a:schemeClr val="hlink"/>
                </a:solidFill>
                <a:effectLst>
                  <a:outerShdw blurRad="38100" dist="38100" dir="2700000" algn="tl">
                    <a:srgbClr val="C0C0C0"/>
                  </a:outerShdw>
                </a:effectLst>
              </a:endParaRPr>
            </a:p>
          </p:txBody>
        </p:sp>
        <p:sp>
          <p:nvSpPr>
            <p:cNvPr id="1403369" name="Rectangle 489"/>
            <p:cNvSpPr>
              <a:spLocks noChangeArrowheads="1"/>
            </p:cNvSpPr>
            <p:nvPr/>
          </p:nvSpPr>
          <p:spPr bwMode="auto">
            <a:xfrm>
              <a:off x="3372" y="2538"/>
              <a:ext cx="313"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600" b="1">
                <a:solidFill>
                  <a:schemeClr val="hlink"/>
                </a:solidFill>
                <a:effectLst>
                  <a:outerShdw blurRad="38100" dist="38100" dir="2700000" algn="tl">
                    <a:srgbClr val="C0C0C0"/>
                  </a:outerShdw>
                </a:effectLst>
              </a:endParaRPr>
            </a:p>
          </p:txBody>
        </p:sp>
        <p:sp>
          <p:nvSpPr>
            <p:cNvPr id="1403368" name="Rectangle 488"/>
            <p:cNvSpPr>
              <a:spLocks noChangeArrowheads="1"/>
            </p:cNvSpPr>
            <p:nvPr/>
          </p:nvSpPr>
          <p:spPr bwMode="auto">
            <a:xfrm>
              <a:off x="2652" y="2538"/>
              <a:ext cx="720"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600" b="1" i="1">
                  <a:solidFill>
                    <a:schemeClr val="hlink"/>
                  </a:solidFill>
                  <a:effectLst>
                    <a:outerShdw blurRad="38100" dist="38100" dir="2700000" algn="tl">
                      <a:srgbClr val="C0C0C0"/>
                    </a:outerShdw>
                  </a:effectLst>
                  <a:cs typeface="Times New Roman" panose="02020603050405020304" pitchFamily="18" charset="0"/>
                </a:rPr>
                <a:t>t</a:t>
              </a:r>
              <a:r>
                <a:rPr lang="en-US" altLang="ru-RU" sz="1600" b="1" i="1" baseline="-30000">
                  <a:solidFill>
                    <a:schemeClr val="hlink"/>
                  </a:solidFill>
                  <a:effectLst>
                    <a:outerShdw blurRad="38100" dist="38100" dir="2700000" algn="tl">
                      <a:srgbClr val="C0C0C0"/>
                    </a:outerShdw>
                  </a:effectLst>
                  <a:cs typeface="Times New Roman" panose="02020603050405020304" pitchFamily="18" charset="0"/>
                </a:rPr>
                <a:t>5</a:t>
              </a:r>
              <a:endParaRPr lang="en-US" altLang="ru-RU" sz="1600" b="1">
                <a:solidFill>
                  <a:schemeClr val="hlink"/>
                </a:solidFill>
                <a:effectLst>
                  <a:outerShdw blurRad="38100" dist="38100" dir="2700000" algn="tl">
                    <a:srgbClr val="C0C0C0"/>
                  </a:outerShdw>
                </a:effectLst>
              </a:endParaRPr>
            </a:p>
          </p:txBody>
        </p:sp>
        <p:sp>
          <p:nvSpPr>
            <p:cNvPr id="1403367" name="Rectangle 487"/>
            <p:cNvSpPr>
              <a:spLocks noChangeArrowheads="1"/>
            </p:cNvSpPr>
            <p:nvPr/>
          </p:nvSpPr>
          <p:spPr bwMode="auto">
            <a:xfrm>
              <a:off x="2340" y="2538"/>
              <a:ext cx="31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600" b="1">
                <a:solidFill>
                  <a:schemeClr val="hlink"/>
                </a:solidFill>
                <a:effectLst>
                  <a:outerShdw blurRad="38100" dist="38100" dir="2700000" algn="tl">
                    <a:srgbClr val="C0C0C0"/>
                  </a:outerShdw>
                </a:effectLst>
              </a:endParaRPr>
            </a:p>
          </p:txBody>
        </p:sp>
        <p:sp>
          <p:nvSpPr>
            <p:cNvPr id="1403366" name="Rectangle 486"/>
            <p:cNvSpPr>
              <a:spLocks noChangeArrowheads="1"/>
            </p:cNvSpPr>
            <p:nvPr/>
          </p:nvSpPr>
          <p:spPr bwMode="auto">
            <a:xfrm>
              <a:off x="1619" y="2538"/>
              <a:ext cx="72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600" b="1" i="1">
                  <a:solidFill>
                    <a:schemeClr val="hlink"/>
                  </a:solidFill>
                  <a:effectLst>
                    <a:outerShdw blurRad="38100" dist="38100" dir="2700000" algn="tl">
                      <a:srgbClr val="C0C0C0"/>
                    </a:outerShdw>
                  </a:effectLst>
                  <a:cs typeface="Times New Roman" panose="02020603050405020304" pitchFamily="18" charset="0"/>
                </a:rPr>
                <a:t>t</a:t>
              </a:r>
              <a:r>
                <a:rPr lang="en-US" altLang="ru-RU" sz="1600" b="1" i="1" baseline="-30000">
                  <a:solidFill>
                    <a:schemeClr val="hlink"/>
                  </a:solidFill>
                  <a:effectLst>
                    <a:outerShdw blurRad="38100" dist="38100" dir="2700000" algn="tl">
                      <a:srgbClr val="C0C0C0"/>
                    </a:outerShdw>
                  </a:effectLst>
                  <a:cs typeface="Times New Roman" panose="02020603050405020304" pitchFamily="18" charset="0"/>
                </a:rPr>
                <a:t>4</a:t>
              </a:r>
              <a:endParaRPr lang="en-US" altLang="ru-RU" sz="1600" b="1">
                <a:solidFill>
                  <a:schemeClr val="hlink"/>
                </a:solidFill>
                <a:effectLst>
                  <a:outerShdw blurRad="38100" dist="38100" dir="2700000" algn="tl">
                    <a:srgbClr val="C0C0C0"/>
                  </a:outerShdw>
                </a:effectLst>
              </a:endParaRPr>
            </a:p>
          </p:txBody>
        </p:sp>
        <p:sp>
          <p:nvSpPr>
            <p:cNvPr id="1403365" name="Rectangle 485"/>
            <p:cNvSpPr>
              <a:spLocks noChangeArrowheads="1"/>
            </p:cNvSpPr>
            <p:nvPr/>
          </p:nvSpPr>
          <p:spPr bwMode="auto">
            <a:xfrm>
              <a:off x="1307" y="2538"/>
              <a:ext cx="312"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sz="1600" b="1">
                <a:solidFill>
                  <a:schemeClr val="hlink"/>
                </a:solidFill>
                <a:effectLst>
                  <a:outerShdw blurRad="38100" dist="38100" dir="2700000" algn="tl">
                    <a:srgbClr val="C0C0C0"/>
                  </a:outerShdw>
                </a:effectLst>
              </a:endParaRPr>
            </a:p>
          </p:txBody>
        </p:sp>
        <p:sp>
          <p:nvSpPr>
            <p:cNvPr id="1403364" name="Rectangle 484"/>
            <p:cNvSpPr>
              <a:spLocks noChangeArrowheads="1"/>
            </p:cNvSpPr>
            <p:nvPr/>
          </p:nvSpPr>
          <p:spPr bwMode="auto">
            <a:xfrm>
              <a:off x="586" y="2538"/>
              <a:ext cx="721"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600" b="1" i="1">
                  <a:solidFill>
                    <a:schemeClr val="hlink"/>
                  </a:solidFill>
                  <a:effectLst>
                    <a:outerShdw blurRad="38100" dist="38100" dir="2700000" algn="tl">
                      <a:srgbClr val="C0C0C0"/>
                    </a:outerShdw>
                  </a:effectLst>
                  <a:cs typeface="Times New Roman" panose="02020603050405020304" pitchFamily="18" charset="0"/>
                </a:rPr>
                <a:t>t</a:t>
              </a:r>
              <a:r>
                <a:rPr lang="en-US" altLang="ru-RU" sz="1600" b="1" i="1" baseline="-30000">
                  <a:solidFill>
                    <a:schemeClr val="hlink"/>
                  </a:solidFill>
                  <a:effectLst>
                    <a:outerShdw blurRad="38100" dist="38100" dir="2700000" algn="tl">
                      <a:srgbClr val="C0C0C0"/>
                    </a:outerShdw>
                  </a:effectLst>
                  <a:cs typeface="Times New Roman" panose="02020603050405020304" pitchFamily="18" charset="0"/>
                </a:rPr>
                <a:t>1</a:t>
              </a:r>
              <a:endParaRPr lang="en-US" altLang="ru-RU" sz="1600" b="1">
                <a:solidFill>
                  <a:schemeClr val="hlink"/>
                </a:solidFill>
                <a:effectLst>
                  <a:outerShdw blurRad="38100" dist="38100" dir="2700000" algn="tl">
                    <a:srgbClr val="C0C0C0"/>
                  </a:outerShdw>
                </a:effectLst>
              </a:endParaRPr>
            </a:p>
          </p:txBody>
        </p:sp>
        <p:sp>
          <p:nvSpPr>
            <p:cNvPr id="1403363" name="Rectangle 483"/>
            <p:cNvSpPr>
              <a:spLocks noChangeArrowheads="1"/>
            </p:cNvSpPr>
            <p:nvPr/>
          </p:nvSpPr>
          <p:spPr bwMode="auto">
            <a:xfrm>
              <a:off x="170" y="2538"/>
              <a:ext cx="416" cy="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lstStyle/>
            <a:p>
              <a:pPr>
                <a:spcBef>
                  <a:spcPct val="0"/>
                </a:spcBef>
              </a:pPr>
              <a:r>
                <a:rPr lang="en-US" altLang="ru-RU" sz="1400" b="1">
                  <a:effectLst>
                    <a:outerShdw blurRad="38100" dist="38100" dir="2700000" algn="tl">
                      <a:srgbClr val="C0C0C0"/>
                    </a:outerShdw>
                  </a:effectLst>
                  <a:cs typeface="Times New Roman" panose="02020603050405020304" pitchFamily="18" charset="0"/>
                </a:rPr>
                <a:t>   </a:t>
              </a:r>
              <a:endParaRPr lang="en-US" altLang="ru-RU" sz="1400" b="1">
                <a:effectLst>
                  <a:outerShdw blurRad="38100" dist="38100" dir="2700000" algn="tl">
                    <a:srgbClr val="C0C0C0"/>
                  </a:outerShdw>
                </a:effectLst>
              </a:endParaRPr>
            </a:p>
          </p:txBody>
        </p:sp>
        <p:sp>
          <p:nvSpPr>
            <p:cNvPr id="1403444" name="Line 564"/>
            <p:cNvSpPr>
              <a:spLocks noChangeShapeType="1"/>
            </p:cNvSpPr>
            <p:nvPr/>
          </p:nvSpPr>
          <p:spPr bwMode="auto">
            <a:xfrm>
              <a:off x="170" y="2538"/>
              <a:ext cx="41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45" name="Line 565"/>
            <p:cNvSpPr>
              <a:spLocks noChangeShapeType="1"/>
            </p:cNvSpPr>
            <p:nvPr/>
          </p:nvSpPr>
          <p:spPr bwMode="auto">
            <a:xfrm>
              <a:off x="170" y="4040"/>
              <a:ext cx="41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46" name="Line 566"/>
            <p:cNvSpPr>
              <a:spLocks noChangeShapeType="1"/>
            </p:cNvSpPr>
            <p:nvPr/>
          </p:nvSpPr>
          <p:spPr bwMode="auto">
            <a:xfrm>
              <a:off x="170" y="2538"/>
              <a:ext cx="0" cy="17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47" name="Line 567"/>
            <p:cNvSpPr>
              <a:spLocks noChangeShapeType="1"/>
            </p:cNvSpPr>
            <p:nvPr/>
          </p:nvSpPr>
          <p:spPr bwMode="auto">
            <a:xfrm>
              <a:off x="5591" y="2538"/>
              <a:ext cx="0" cy="17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54" name="Line 574"/>
            <p:cNvSpPr>
              <a:spLocks noChangeShapeType="1"/>
            </p:cNvSpPr>
            <p:nvPr/>
          </p:nvSpPr>
          <p:spPr bwMode="auto">
            <a:xfrm>
              <a:off x="586" y="2714"/>
              <a:ext cx="721" cy="0"/>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60" name="Line 580"/>
            <p:cNvSpPr>
              <a:spLocks noChangeShapeType="1"/>
            </p:cNvSpPr>
            <p:nvPr/>
          </p:nvSpPr>
          <p:spPr bwMode="auto">
            <a:xfrm>
              <a:off x="1619" y="2714"/>
              <a:ext cx="721" cy="0"/>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66" name="Line 586"/>
            <p:cNvSpPr>
              <a:spLocks noChangeShapeType="1"/>
            </p:cNvSpPr>
            <p:nvPr/>
          </p:nvSpPr>
          <p:spPr bwMode="auto">
            <a:xfrm>
              <a:off x="2652" y="2714"/>
              <a:ext cx="720" cy="0"/>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72" name="Line 592"/>
            <p:cNvSpPr>
              <a:spLocks noChangeShapeType="1"/>
            </p:cNvSpPr>
            <p:nvPr/>
          </p:nvSpPr>
          <p:spPr bwMode="auto">
            <a:xfrm>
              <a:off x="3685" y="2714"/>
              <a:ext cx="720" cy="0"/>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79" name="Line 599"/>
            <p:cNvSpPr>
              <a:spLocks noChangeShapeType="1"/>
            </p:cNvSpPr>
            <p:nvPr/>
          </p:nvSpPr>
          <p:spPr bwMode="auto">
            <a:xfrm>
              <a:off x="586" y="2870"/>
              <a:ext cx="72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83" name="Line 603"/>
            <p:cNvSpPr>
              <a:spLocks noChangeShapeType="1"/>
            </p:cNvSpPr>
            <p:nvPr/>
          </p:nvSpPr>
          <p:spPr bwMode="auto">
            <a:xfrm>
              <a:off x="1619" y="2870"/>
              <a:ext cx="72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87" name="Line 607"/>
            <p:cNvSpPr>
              <a:spLocks noChangeShapeType="1"/>
            </p:cNvSpPr>
            <p:nvPr/>
          </p:nvSpPr>
          <p:spPr bwMode="auto">
            <a:xfrm>
              <a:off x="2652" y="2870"/>
              <a:ext cx="72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91" name="Line 611"/>
            <p:cNvSpPr>
              <a:spLocks noChangeShapeType="1"/>
            </p:cNvSpPr>
            <p:nvPr/>
          </p:nvSpPr>
          <p:spPr bwMode="auto">
            <a:xfrm>
              <a:off x="3685" y="2870"/>
              <a:ext cx="72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95" name="Line 615"/>
            <p:cNvSpPr>
              <a:spLocks noChangeShapeType="1"/>
            </p:cNvSpPr>
            <p:nvPr/>
          </p:nvSpPr>
          <p:spPr bwMode="auto">
            <a:xfrm>
              <a:off x="5591" y="2714"/>
              <a:ext cx="0" cy="33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99" name="Line 619"/>
            <p:cNvSpPr>
              <a:spLocks noChangeShapeType="1"/>
            </p:cNvSpPr>
            <p:nvPr/>
          </p:nvSpPr>
          <p:spPr bwMode="auto">
            <a:xfrm>
              <a:off x="586" y="3044"/>
              <a:ext cx="72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505" name="Line 625"/>
            <p:cNvSpPr>
              <a:spLocks noChangeShapeType="1"/>
            </p:cNvSpPr>
            <p:nvPr/>
          </p:nvSpPr>
          <p:spPr bwMode="auto">
            <a:xfrm>
              <a:off x="1619" y="3044"/>
              <a:ext cx="72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511" name="Line 631"/>
            <p:cNvSpPr>
              <a:spLocks noChangeShapeType="1"/>
            </p:cNvSpPr>
            <p:nvPr/>
          </p:nvSpPr>
          <p:spPr bwMode="auto">
            <a:xfrm>
              <a:off x="2652" y="3044"/>
              <a:ext cx="72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517" name="Line 637"/>
            <p:cNvSpPr>
              <a:spLocks noChangeShapeType="1"/>
            </p:cNvSpPr>
            <p:nvPr/>
          </p:nvSpPr>
          <p:spPr bwMode="auto">
            <a:xfrm>
              <a:off x="3685" y="3044"/>
              <a:ext cx="72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523" name="Line 643"/>
            <p:cNvSpPr>
              <a:spLocks noChangeShapeType="1"/>
            </p:cNvSpPr>
            <p:nvPr/>
          </p:nvSpPr>
          <p:spPr bwMode="auto">
            <a:xfrm>
              <a:off x="586" y="3200"/>
              <a:ext cx="721" cy="0"/>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529" name="Line 649"/>
            <p:cNvSpPr>
              <a:spLocks noChangeShapeType="1"/>
            </p:cNvSpPr>
            <p:nvPr/>
          </p:nvSpPr>
          <p:spPr bwMode="auto">
            <a:xfrm>
              <a:off x="1619" y="3200"/>
              <a:ext cx="72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535" name="Line 655"/>
            <p:cNvSpPr>
              <a:spLocks noChangeShapeType="1"/>
            </p:cNvSpPr>
            <p:nvPr/>
          </p:nvSpPr>
          <p:spPr bwMode="auto">
            <a:xfrm>
              <a:off x="2652" y="3200"/>
              <a:ext cx="720" cy="0"/>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541" name="Line 661"/>
            <p:cNvSpPr>
              <a:spLocks noChangeShapeType="1"/>
            </p:cNvSpPr>
            <p:nvPr/>
          </p:nvSpPr>
          <p:spPr bwMode="auto">
            <a:xfrm>
              <a:off x="3685" y="3200"/>
              <a:ext cx="72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557" name="Line 677"/>
            <p:cNvSpPr>
              <a:spLocks noChangeShapeType="1"/>
            </p:cNvSpPr>
            <p:nvPr/>
          </p:nvSpPr>
          <p:spPr bwMode="auto">
            <a:xfrm>
              <a:off x="1619" y="3356"/>
              <a:ext cx="721" cy="0"/>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567" name="Line 687"/>
            <p:cNvSpPr>
              <a:spLocks noChangeShapeType="1"/>
            </p:cNvSpPr>
            <p:nvPr/>
          </p:nvSpPr>
          <p:spPr bwMode="auto">
            <a:xfrm>
              <a:off x="3685" y="3356"/>
              <a:ext cx="72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576" name="Line 696"/>
            <p:cNvSpPr>
              <a:spLocks noChangeShapeType="1"/>
            </p:cNvSpPr>
            <p:nvPr/>
          </p:nvSpPr>
          <p:spPr bwMode="auto">
            <a:xfrm>
              <a:off x="586" y="3512"/>
              <a:ext cx="721" cy="0"/>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583" name="Line 703"/>
            <p:cNvSpPr>
              <a:spLocks noChangeShapeType="1"/>
            </p:cNvSpPr>
            <p:nvPr/>
          </p:nvSpPr>
          <p:spPr bwMode="auto">
            <a:xfrm>
              <a:off x="1619" y="3512"/>
              <a:ext cx="721" cy="0"/>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590" name="Line 710"/>
            <p:cNvSpPr>
              <a:spLocks noChangeShapeType="1"/>
            </p:cNvSpPr>
            <p:nvPr/>
          </p:nvSpPr>
          <p:spPr bwMode="auto">
            <a:xfrm>
              <a:off x="2652" y="3512"/>
              <a:ext cx="720" cy="0"/>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597" name="Line 717"/>
            <p:cNvSpPr>
              <a:spLocks noChangeShapeType="1"/>
            </p:cNvSpPr>
            <p:nvPr/>
          </p:nvSpPr>
          <p:spPr bwMode="auto">
            <a:xfrm>
              <a:off x="3685" y="3512"/>
              <a:ext cx="72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02" name="Line 722"/>
            <p:cNvSpPr>
              <a:spLocks noChangeShapeType="1"/>
            </p:cNvSpPr>
            <p:nvPr/>
          </p:nvSpPr>
          <p:spPr bwMode="auto">
            <a:xfrm>
              <a:off x="586" y="3688"/>
              <a:ext cx="72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06" name="Line 726"/>
            <p:cNvSpPr>
              <a:spLocks noChangeShapeType="1"/>
            </p:cNvSpPr>
            <p:nvPr/>
          </p:nvSpPr>
          <p:spPr bwMode="auto">
            <a:xfrm>
              <a:off x="1619" y="3688"/>
              <a:ext cx="72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10" name="Line 730"/>
            <p:cNvSpPr>
              <a:spLocks noChangeShapeType="1"/>
            </p:cNvSpPr>
            <p:nvPr/>
          </p:nvSpPr>
          <p:spPr bwMode="auto">
            <a:xfrm>
              <a:off x="2652" y="3688"/>
              <a:ext cx="72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14" name="Line 734"/>
            <p:cNvSpPr>
              <a:spLocks noChangeShapeType="1"/>
            </p:cNvSpPr>
            <p:nvPr/>
          </p:nvSpPr>
          <p:spPr bwMode="auto">
            <a:xfrm>
              <a:off x="3685" y="3688"/>
              <a:ext cx="72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16" name="Line 736"/>
            <p:cNvSpPr>
              <a:spLocks noChangeShapeType="1"/>
            </p:cNvSpPr>
            <p:nvPr/>
          </p:nvSpPr>
          <p:spPr bwMode="auto">
            <a:xfrm>
              <a:off x="4405" y="4040"/>
              <a:ext cx="118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24" name="Line 744"/>
            <p:cNvSpPr>
              <a:spLocks noChangeShapeType="1"/>
            </p:cNvSpPr>
            <p:nvPr/>
          </p:nvSpPr>
          <p:spPr bwMode="auto">
            <a:xfrm>
              <a:off x="586" y="3864"/>
              <a:ext cx="72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30" name="Line 750"/>
            <p:cNvSpPr>
              <a:spLocks noChangeShapeType="1"/>
            </p:cNvSpPr>
            <p:nvPr/>
          </p:nvSpPr>
          <p:spPr bwMode="auto">
            <a:xfrm>
              <a:off x="1619" y="3864"/>
              <a:ext cx="721"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36" name="Line 756"/>
            <p:cNvSpPr>
              <a:spLocks noChangeShapeType="1"/>
            </p:cNvSpPr>
            <p:nvPr/>
          </p:nvSpPr>
          <p:spPr bwMode="auto">
            <a:xfrm>
              <a:off x="2652" y="3864"/>
              <a:ext cx="72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42" name="Line 762"/>
            <p:cNvSpPr>
              <a:spLocks noChangeShapeType="1"/>
            </p:cNvSpPr>
            <p:nvPr/>
          </p:nvSpPr>
          <p:spPr bwMode="auto">
            <a:xfrm>
              <a:off x="3685" y="3864"/>
              <a:ext cx="72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47" name="Line 767"/>
            <p:cNvSpPr>
              <a:spLocks noChangeShapeType="1"/>
            </p:cNvSpPr>
            <p:nvPr/>
          </p:nvSpPr>
          <p:spPr bwMode="auto">
            <a:xfrm>
              <a:off x="1307" y="4040"/>
              <a:ext cx="31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53" name="Line 773"/>
            <p:cNvSpPr>
              <a:spLocks noChangeShapeType="1"/>
            </p:cNvSpPr>
            <p:nvPr/>
          </p:nvSpPr>
          <p:spPr bwMode="auto">
            <a:xfrm>
              <a:off x="2340" y="4040"/>
              <a:ext cx="31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59" name="Line 779"/>
            <p:cNvSpPr>
              <a:spLocks noChangeShapeType="1"/>
            </p:cNvSpPr>
            <p:nvPr/>
          </p:nvSpPr>
          <p:spPr bwMode="auto">
            <a:xfrm>
              <a:off x="3372" y="4040"/>
              <a:ext cx="3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82" name="Line 802"/>
            <p:cNvSpPr>
              <a:spLocks noChangeShapeType="1"/>
            </p:cNvSpPr>
            <p:nvPr/>
          </p:nvSpPr>
          <p:spPr bwMode="auto">
            <a:xfrm>
              <a:off x="4405" y="2538"/>
              <a:ext cx="1186"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83" name="Line 803"/>
            <p:cNvSpPr>
              <a:spLocks noChangeShapeType="1"/>
            </p:cNvSpPr>
            <p:nvPr/>
          </p:nvSpPr>
          <p:spPr bwMode="auto">
            <a:xfrm>
              <a:off x="5591" y="3044"/>
              <a:ext cx="0" cy="46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84" name="Line 804"/>
            <p:cNvSpPr>
              <a:spLocks noChangeShapeType="1"/>
            </p:cNvSpPr>
            <p:nvPr/>
          </p:nvSpPr>
          <p:spPr bwMode="auto">
            <a:xfrm>
              <a:off x="5591" y="3512"/>
              <a:ext cx="0" cy="52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17" name="Line 837"/>
            <p:cNvSpPr>
              <a:spLocks noChangeShapeType="1"/>
            </p:cNvSpPr>
            <p:nvPr/>
          </p:nvSpPr>
          <p:spPr bwMode="auto">
            <a:xfrm>
              <a:off x="586" y="2538"/>
              <a:ext cx="721"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18" name="Line 838"/>
            <p:cNvSpPr>
              <a:spLocks noChangeShapeType="1"/>
            </p:cNvSpPr>
            <p:nvPr/>
          </p:nvSpPr>
          <p:spPr bwMode="auto">
            <a:xfrm>
              <a:off x="170" y="2714"/>
              <a:ext cx="0" cy="15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19" name="Line 839"/>
            <p:cNvSpPr>
              <a:spLocks noChangeShapeType="1"/>
            </p:cNvSpPr>
            <p:nvPr/>
          </p:nvSpPr>
          <p:spPr bwMode="auto">
            <a:xfrm>
              <a:off x="170" y="2870"/>
              <a:ext cx="0" cy="17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20" name="Line 840"/>
            <p:cNvSpPr>
              <a:spLocks noChangeShapeType="1"/>
            </p:cNvSpPr>
            <p:nvPr/>
          </p:nvSpPr>
          <p:spPr bwMode="auto">
            <a:xfrm>
              <a:off x="170" y="3044"/>
              <a:ext cx="0" cy="15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21" name="Line 841"/>
            <p:cNvSpPr>
              <a:spLocks noChangeShapeType="1"/>
            </p:cNvSpPr>
            <p:nvPr/>
          </p:nvSpPr>
          <p:spPr bwMode="auto">
            <a:xfrm>
              <a:off x="170" y="3200"/>
              <a:ext cx="0" cy="15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22" name="Line 842"/>
            <p:cNvSpPr>
              <a:spLocks noChangeShapeType="1"/>
            </p:cNvSpPr>
            <p:nvPr/>
          </p:nvSpPr>
          <p:spPr bwMode="auto">
            <a:xfrm>
              <a:off x="170" y="3356"/>
              <a:ext cx="0" cy="15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24" name="Line 844"/>
            <p:cNvSpPr>
              <a:spLocks noChangeShapeType="1"/>
            </p:cNvSpPr>
            <p:nvPr/>
          </p:nvSpPr>
          <p:spPr bwMode="auto">
            <a:xfrm>
              <a:off x="170" y="3512"/>
              <a:ext cx="0" cy="17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25" name="Line 845"/>
            <p:cNvSpPr>
              <a:spLocks noChangeShapeType="1"/>
            </p:cNvSpPr>
            <p:nvPr/>
          </p:nvSpPr>
          <p:spPr bwMode="auto">
            <a:xfrm>
              <a:off x="170" y="3688"/>
              <a:ext cx="0" cy="17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26" name="Line 846"/>
            <p:cNvSpPr>
              <a:spLocks noChangeShapeType="1"/>
            </p:cNvSpPr>
            <p:nvPr/>
          </p:nvSpPr>
          <p:spPr bwMode="auto">
            <a:xfrm>
              <a:off x="170" y="3864"/>
              <a:ext cx="0" cy="17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32" name="Line 852"/>
            <p:cNvSpPr>
              <a:spLocks noChangeShapeType="1"/>
            </p:cNvSpPr>
            <p:nvPr/>
          </p:nvSpPr>
          <p:spPr bwMode="auto">
            <a:xfrm>
              <a:off x="1619" y="2538"/>
              <a:ext cx="721"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33" name="Line 853"/>
            <p:cNvSpPr>
              <a:spLocks noChangeShapeType="1"/>
            </p:cNvSpPr>
            <p:nvPr/>
          </p:nvSpPr>
          <p:spPr bwMode="auto">
            <a:xfrm>
              <a:off x="1307" y="2538"/>
              <a:ext cx="31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36" name="Line 856"/>
            <p:cNvSpPr>
              <a:spLocks noChangeShapeType="1"/>
            </p:cNvSpPr>
            <p:nvPr/>
          </p:nvSpPr>
          <p:spPr bwMode="auto">
            <a:xfrm>
              <a:off x="2652" y="2538"/>
              <a:ext cx="72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37" name="Line 857"/>
            <p:cNvSpPr>
              <a:spLocks noChangeShapeType="1"/>
            </p:cNvSpPr>
            <p:nvPr/>
          </p:nvSpPr>
          <p:spPr bwMode="auto">
            <a:xfrm>
              <a:off x="2340" y="2538"/>
              <a:ext cx="31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40" name="Line 860"/>
            <p:cNvSpPr>
              <a:spLocks noChangeShapeType="1"/>
            </p:cNvSpPr>
            <p:nvPr/>
          </p:nvSpPr>
          <p:spPr bwMode="auto">
            <a:xfrm>
              <a:off x="3685" y="2538"/>
              <a:ext cx="72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41" name="Line 861"/>
            <p:cNvSpPr>
              <a:spLocks noChangeShapeType="1"/>
            </p:cNvSpPr>
            <p:nvPr/>
          </p:nvSpPr>
          <p:spPr bwMode="auto">
            <a:xfrm>
              <a:off x="3372" y="2538"/>
              <a:ext cx="31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cap="rnd">
                  <a:solidFill>
                    <a:srgbClr val="000000"/>
                  </a:solidFill>
                  <a:round/>
                  <a:headEnd/>
                  <a:tailEnd/>
                </a14:hiddenLine>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44" name="Line 864"/>
            <p:cNvSpPr>
              <a:spLocks noChangeShapeType="1"/>
            </p:cNvSpPr>
            <p:nvPr/>
          </p:nvSpPr>
          <p:spPr bwMode="auto">
            <a:xfrm>
              <a:off x="4405" y="3356"/>
              <a:ext cx="0" cy="156"/>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78" name="Line 598"/>
            <p:cNvSpPr>
              <a:spLocks noChangeShapeType="1"/>
            </p:cNvSpPr>
            <p:nvPr/>
          </p:nvSpPr>
          <p:spPr bwMode="auto">
            <a:xfrm>
              <a:off x="586" y="2714"/>
              <a:ext cx="0" cy="486"/>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80" name="Line 600"/>
            <p:cNvSpPr>
              <a:spLocks noChangeShapeType="1"/>
            </p:cNvSpPr>
            <p:nvPr/>
          </p:nvSpPr>
          <p:spPr bwMode="auto">
            <a:xfrm>
              <a:off x="1307" y="2714"/>
              <a:ext cx="0" cy="486"/>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82" name="Line 602"/>
            <p:cNvSpPr>
              <a:spLocks noChangeShapeType="1"/>
            </p:cNvSpPr>
            <p:nvPr/>
          </p:nvSpPr>
          <p:spPr bwMode="auto">
            <a:xfrm>
              <a:off x="1619" y="2714"/>
              <a:ext cx="0" cy="642"/>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84" name="Line 604"/>
            <p:cNvSpPr>
              <a:spLocks noChangeShapeType="1"/>
            </p:cNvSpPr>
            <p:nvPr/>
          </p:nvSpPr>
          <p:spPr bwMode="auto">
            <a:xfrm>
              <a:off x="2340" y="2714"/>
              <a:ext cx="0" cy="642"/>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86" name="Line 606"/>
            <p:cNvSpPr>
              <a:spLocks noChangeShapeType="1"/>
            </p:cNvSpPr>
            <p:nvPr/>
          </p:nvSpPr>
          <p:spPr bwMode="auto">
            <a:xfrm>
              <a:off x="2652" y="2714"/>
              <a:ext cx="0" cy="486"/>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88" name="Line 608"/>
            <p:cNvSpPr>
              <a:spLocks noChangeShapeType="1"/>
            </p:cNvSpPr>
            <p:nvPr/>
          </p:nvSpPr>
          <p:spPr bwMode="auto">
            <a:xfrm>
              <a:off x="3372" y="2714"/>
              <a:ext cx="0" cy="486"/>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90" name="Line 610"/>
            <p:cNvSpPr>
              <a:spLocks noChangeShapeType="1"/>
            </p:cNvSpPr>
            <p:nvPr/>
          </p:nvSpPr>
          <p:spPr bwMode="auto">
            <a:xfrm>
              <a:off x="3685" y="2714"/>
              <a:ext cx="0" cy="642"/>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13" name="Line 733"/>
            <p:cNvSpPr>
              <a:spLocks noChangeShapeType="1"/>
            </p:cNvSpPr>
            <p:nvPr/>
          </p:nvSpPr>
          <p:spPr bwMode="auto">
            <a:xfrm>
              <a:off x="3685" y="3512"/>
              <a:ext cx="0" cy="528"/>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62" name="Line 782"/>
            <p:cNvSpPr>
              <a:spLocks noChangeShapeType="1"/>
            </p:cNvSpPr>
            <p:nvPr/>
          </p:nvSpPr>
          <p:spPr bwMode="auto">
            <a:xfrm>
              <a:off x="3685" y="4040"/>
              <a:ext cx="720" cy="0"/>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492" name="Line 612"/>
            <p:cNvSpPr>
              <a:spLocks noChangeShapeType="1"/>
            </p:cNvSpPr>
            <p:nvPr/>
          </p:nvSpPr>
          <p:spPr bwMode="auto">
            <a:xfrm>
              <a:off x="4405" y="2714"/>
              <a:ext cx="0" cy="642"/>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745" name="Line 865"/>
            <p:cNvSpPr>
              <a:spLocks noChangeShapeType="1"/>
            </p:cNvSpPr>
            <p:nvPr/>
          </p:nvSpPr>
          <p:spPr bwMode="auto">
            <a:xfrm>
              <a:off x="4405" y="3512"/>
              <a:ext cx="0" cy="528"/>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01" name="Line 721"/>
            <p:cNvSpPr>
              <a:spLocks noChangeShapeType="1"/>
            </p:cNvSpPr>
            <p:nvPr/>
          </p:nvSpPr>
          <p:spPr bwMode="auto">
            <a:xfrm>
              <a:off x="586" y="3512"/>
              <a:ext cx="0" cy="528"/>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03" name="Line 723"/>
            <p:cNvSpPr>
              <a:spLocks noChangeShapeType="1"/>
            </p:cNvSpPr>
            <p:nvPr/>
          </p:nvSpPr>
          <p:spPr bwMode="auto">
            <a:xfrm>
              <a:off x="1307" y="3512"/>
              <a:ext cx="0" cy="528"/>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45" name="Line 765"/>
            <p:cNvSpPr>
              <a:spLocks noChangeShapeType="1"/>
            </p:cNvSpPr>
            <p:nvPr/>
          </p:nvSpPr>
          <p:spPr bwMode="auto">
            <a:xfrm>
              <a:off x="586" y="4040"/>
              <a:ext cx="721" cy="0"/>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05" name="Line 725"/>
            <p:cNvSpPr>
              <a:spLocks noChangeShapeType="1"/>
            </p:cNvSpPr>
            <p:nvPr/>
          </p:nvSpPr>
          <p:spPr bwMode="auto">
            <a:xfrm>
              <a:off x="1619" y="3512"/>
              <a:ext cx="0" cy="528"/>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07" name="Line 727"/>
            <p:cNvSpPr>
              <a:spLocks noChangeShapeType="1"/>
            </p:cNvSpPr>
            <p:nvPr/>
          </p:nvSpPr>
          <p:spPr bwMode="auto">
            <a:xfrm>
              <a:off x="2340" y="3512"/>
              <a:ext cx="0" cy="528"/>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50" name="Line 770"/>
            <p:cNvSpPr>
              <a:spLocks noChangeShapeType="1"/>
            </p:cNvSpPr>
            <p:nvPr/>
          </p:nvSpPr>
          <p:spPr bwMode="auto">
            <a:xfrm>
              <a:off x="1619" y="4040"/>
              <a:ext cx="721" cy="0"/>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09" name="Line 729"/>
            <p:cNvSpPr>
              <a:spLocks noChangeShapeType="1"/>
            </p:cNvSpPr>
            <p:nvPr/>
          </p:nvSpPr>
          <p:spPr bwMode="auto">
            <a:xfrm>
              <a:off x="2652" y="3512"/>
              <a:ext cx="0" cy="528"/>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11" name="Line 731"/>
            <p:cNvSpPr>
              <a:spLocks noChangeShapeType="1"/>
            </p:cNvSpPr>
            <p:nvPr/>
          </p:nvSpPr>
          <p:spPr bwMode="auto">
            <a:xfrm>
              <a:off x="3372" y="3512"/>
              <a:ext cx="0" cy="528"/>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656" name="Line 776"/>
            <p:cNvSpPr>
              <a:spLocks noChangeShapeType="1"/>
            </p:cNvSpPr>
            <p:nvPr/>
          </p:nvSpPr>
          <p:spPr bwMode="auto">
            <a:xfrm>
              <a:off x="2652" y="4040"/>
              <a:ext cx="720" cy="0"/>
            </a:xfrm>
            <a:prstGeom prst="line">
              <a:avLst/>
            </a:prstGeom>
            <a:noFill/>
            <a:ln w="38100"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18000" rIns="0" bIns="18000" anchor="ctr" anchorCtr="1">
              <a:spAutoFit/>
            </a:bodyPr>
            <a:lstStyle/>
            <a:p>
              <a:endParaRPr lang="ru-RU"/>
            </a:p>
          </p:txBody>
        </p:sp>
        <p:sp>
          <p:nvSpPr>
            <p:cNvPr id="1403891" name="Text Box 1011"/>
            <p:cNvSpPr txBox="1">
              <a:spLocks noChangeArrowheads="1"/>
            </p:cNvSpPr>
            <p:nvPr/>
          </p:nvSpPr>
          <p:spPr bwMode="auto">
            <a:xfrm>
              <a:off x="5260" y="1980"/>
              <a:ext cx="222" cy="17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en-US" altLang="zh-CN" sz="1800" b="1" i="1">
                  <a:solidFill>
                    <a:schemeClr val="hlink"/>
                  </a:solidFill>
                  <a:ea typeface="SimSun" panose="02010600030101010101" pitchFamily="2" charset="-122"/>
                </a:rPr>
                <a:t>t</a:t>
              </a:r>
              <a:endParaRPr lang="ru-RU" altLang="ru-RU" sz="1800" b="1">
                <a:solidFill>
                  <a:schemeClr val="hlink"/>
                </a:solidFill>
              </a:endParaRPr>
            </a:p>
          </p:txBody>
        </p:sp>
        <p:sp>
          <p:nvSpPr>
            <p:cNvPr id="1403896" name="Line 1016"/>
            <p:cNvSpPr>
              <a:spLocks noChangeShapeType="1"/>
            </p:cNvSpPr>
            <p:nvPr/>
          </p:nvSpPr>
          <p:spPr bwMode="auto">
            <a:xfrm>
              <a:off x="205" y="1972"/>
              <a:ext cx="5295"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403897" name="Line 1017"/>
            <p:cNvSpPr>
              <a:spLocks noChangeShapeType="1"/>
            </p:cNvSpPr>
            <p:nvPr/>
          </p:nvSpPr>
          <p:spPr bwMode="auto">
            <a:xfrm>
              <a:off x="205" y="2535"/>
              <a:ext cx="5295" cy="0"/>
            </a:xfrm>
            <a:prstGeom prst="line">
              <a:avLst/>
            </a:prstGeom>
            <a:noFill/>
            <a:ln w="38100">
              <a:solidFill>
                <a:srgbClr val="800080"/>
              </a:solidFill>
              <a:round/>
              <a:headEn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403898" name="Line 1018"/>
            <p:cNvSpPr>
              <a:spLocks noChangeShapeType="1"/>
            </p:cNvSpPr>
            <p:nvPr/>
          </p:nvSpPr>
          <p:spPr bwMode="auto">
            <a:xfrm flipH="1">
              <a:off x="574" y="1976"/>
              <a:ext cx="710" cy="563"/>
            </a:xfrm>
            <a:prstGeom prst="line">
              <a:avLst/>
            </a:prstGeom>
            <a:noFill/>
            <a:ln w="28575">
              <a:solidFill>
                <a:schemeClr val="hlink"/>
              </a:solidFill>
              <a:round/>
              <a:headEnd type="arrow" w="med" len="lg"/>
              <a:tailEnd/>
            </a:ln>
            <a:extLst>
              <a:ext uri="{909E8E84-426E-40DD-AFC4-6F175D3DCCD1}">
                <a14:hiddenFill xmlns:a14="http://schemas.microsoft.com/office/drawing/2010/main">
                  <a:noFill/>
                </a14:hiddenFill>
              </a:ext>
            </a:extLst>
          </p:spPr>
          <p:txBody>
            <a:bodyPr/>
            <a:lstStyle/>
            <a:p>
              <a:endParaRPr lang="ru-RU"/>
            </a:p>
          </p:txBody>
        </p:sp>
        <p:sp>
          <p:nvSpPr>
            <p:cNvPr id="1403899" name="Line 1019"/>
            <p:cNvSpPr>
              <a:spLocks noChangeShapeType="1"/>
            </p:cNvSpPr>
            <p:nvPr/>
          </p:nvSpPr>
          <p:spPr bwMode="auto">
            <a:xfrm flipH="1">
              <a:off x="2659" y="1972"/>
              <a:ext cx="687" cy="563"/>
            </a:xfrm>
            <a:prstGeom prst="line">
              <a:avLst/>
            </a:prstGeom>
            <a:noFill/>
            <a:ln w="28575">
              <a:solidFill>
                <a:schemeClr val="hlink"/>
              </a:solidFill>
              <a:round/>
              <a:headEnd type="arrow" w="med" len="lg"/>
              <a:tailEnd/>
            </a:ln>
            <a:extLst>
              <a:ext uri="{909E8E84-426E-40DD-AFC4-6F175D3DCCD1}">
                <a14:hiddenFill xmlns:a14="http://schemas.microsoft.com/office/drawing/2010/main">
                  <a:noFill/>
                </a14:hiddenFill>
              </a:ext>
            </a:extLst>
          </p:spPr>
          <p:txBody>
            <a:bodyPr/>
            <a:lstStyle/>
            <a:p>
              <a:endParaRPr lang="ru-RU"/>
            </a:p>
          </p:txBody>
        </p:sp>
        <p:sp>
          <p:nvSpPr>
            <p:cNvPr id="1403900" name="Line 1020"/>
            <p:cNvSpPr>
              <a:spLocks noChangeShapeType="1"/>
            </p:cNvSpPr>
            <p:nvPr/>
          </p:nvSpPr>
          <p:spPr bwMode="auto">
            <a:xfrm flipH="1" flipV="1">
              <a:off x="1591" y="1976"/>
              <a:ext cx="751" cy="555"/>
            </a:xfrm>
            <a:prstGeom prst="line">
              <a:avLst/>
            </a:prstGeom>
            <a:noFill/>
            <a:ln w="28575">
              <a:solidFill>
                <a:schemeClr val="hlink"/>
              </a:solidFill>
              <a:round/>
              <a:headEnd type="arrow" w="med" len="lg"/>
              <a:tailEnd/>
            </a:ln>
            <a:extLst>
              <a:ext uri="{909E8E84-426E-40DD-AFC4-6F175D3DCCD1}">
                <a14:hiddenFill xmlns:a14="http://schemas.microsoft.com/office/drawing/2010/main">
                  <a:noFill/>
                </a14:hiddenFill>
              </a:ext>
            </a:extLst>
          </p:spPr>
          <p:txBody>
            <a:bodyPr/>
            <a:lstStyle/>
            <a:p>
              <a:endParaRPr lang="ru-RU"/>
            </a:p>
          </p:txBody>
        </p:sp>
        <p:sp>
          <p:nvSpPr>
            <p:cNvPr id="1403901" name="Line 1021"/>
            <p:cNvSpPr>
              <a:spLocks noChangeShapeType="1"/>
            </p:cNvSpPr>
            <p:nvPr/>
          </p:nvSpPr>
          <p:spPr bwMode="auto">
            <a:xfrm flipH="1" flipV="1">
              <a:off x="3678" y="1968"/>
              <a:ext cx="751" cy="575"/>
            </a:xfrm>
            <a:prstGeom prst="line">
              <a:avLst/>
            </a:prstGeom>
            <a:noFill/>
            <a:ln w="28575">
              <a:solidFill>
                <a:schemeClr val="hlink"/>
              </a:solidFill>
              <a:round/>
              <a:headEnd type="arrow" w="med" len="lg"/>
              <a:tailEnd/>
            </a:ln>
            <a:extLst>
              <a:ext uri="{909E8E84-426E-40DD-AFC4-6F175D3DCCD1}">
                <a14:hiddenFill xmlns:a14="http://schemas.microsoft.com/office/drawing/2010/main">
                  <a:noFill/>
                </a14:hiddenFill>
              </a:ext>
            </a:extLst>
          </p:spPr>
          <p:txBody>
            <a:bodyPr/>
            <a:lstStyle/>
            <a:p>
              <a:endParaRPr lang="ru-RU"/>
            </a:p>
          </p:txBody>
        </p:sp>
        <p:sp>
          <p:nvSpPr>
            <p:cNvPr id="1413121" name="Text Box 1025"/>
            <p:cNvSpPr txBox="1">
              <a:spLocks noChangeArrowheads="1"/>
            </p:cNvSpPr>
            <p:nvPr/>
          </p:nvSpPr>
          <p:spPr bwMode="auto">
            <a:xfrm>
              <a:off x="3603" y="2043"/>
              <a:ext cx="232"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en-US" altLang="zh-CN" sz="1600" b="1" i="1">
                  <a:solidFill>
                    <a:schemeClr val="hlink"/>
                  </a:solidFill>
                  <a:ea typeface="SimSun" panose="02010600030101010101" pitchFamily="2" charset="-122"/>
                </a:rPr>
                <a:t>t</a:t>
              </a:r>
              <a:r>
                <a:rPr lang="en-US" altLang="zh-CN" sz="1600" b="1" i="1" baseline="-25000">
                  <a:solidFill>
                    <a:schemeClr val="hlink"/>
                  </a:solidFill>
                  <a:ea typeface="SimSun" panose="02010600030101010101" pitchFamily="2" charset="-122"/>
                </a:rPr>
                <a:t>7</a:t>
              </a:r>
              <a:endParaRPr lang="ru-RU" altLang="ru-RU" sz="1600" b="1">
                <a:solidFill>
                  <a:schemeClr val="hlink"/>
                </a:solidFill>
              </a:endParaRPr>
            </a:p>
          </p:txBody>
        </p:sp>
        <p:sp>
          <p:nvSpPr>
            <p:cNvPr id="1413126" name="Text Box 1030"/>
            <p:cNvSpPr txBox="1">
              <a:spLocks noChangeArrowheads="1"/>
            </p:cNvSpPr>
            <p:nvPr/>
          </p:nvSpPr>
          <p:spPr bwMode="auto">
            <a:xfrm>
              <a:off x="4406" y="2314"/>
              <a:ext cx="813" cy="19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nchor="ctr" anchorCtr="1">
              <a:spAutoFit/>
            </a:bodyPr>
            <a:lstStyle/>
            <a:p>
              <a:r>
                <a:rPr lang="ru-RU" altLang="zh-CN" sz="1800" b="1" i="1">
                  <a:solidFill>
                    <a:srgbClr val="800080"/>
                  </a:solidFill>
                </a:rPr>
                <a:t>Сервер А</a:t>
              </a:r>
              <a:endParaRPr lang="ru-RU" altLang="ru-RU" sz="1800" b="1">
                <a:solidFill>
                  <a:srgbClr val="800080"/>
                </a:solidFill>
              </a:endParaRPr>
            </a:p>
          </p:txBody>
        </p:sp>
        <p:sp>
          <p:nvSpPr>
            <p:cNvPr id="1413128" name="Text Box 1032"/>
            <p:cNvSpPr txBox="1">
              <a:spLocks noChangeArrowheads="1"/>
            </p:cNvSpPr>
            <p:nvPr/>
          </p:nvSpPr>
          <p:spPr bwMode="auto">
            <a:xfrm>
              <a:off x="4407" y="1979"/>
              <a:ext cx="813" cy="19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nchor="ctr" anchorCtr="1">
              <a:spAutoFit/>
            </a:bodyPr>
            <a:lstStyle/>
            <a:p>
              <a:r>
                <a:rPr lang="ru-RU" altLang="zh-CN" sz="1800" b="1" i="1">
                  <a:solidFill>
                    <a:srgbClr val="CC0000"/>
                  </a:solidFill>
                </a:rPr>
                <a:t>Сервер В</a:t>
              </a:r>
              <a:endParaRPr lang="ru-RU" altLang="ru-RU" sz="1800" b="1">
                <a:solidFill>
                  <a:srgbClr val="CC0000"/>
                </a:solidFill>
              </a:endParaRPr>
            </a:p>
          </p:txBody>
        </p:sp>
        <p:sp>
          <p:nvSpPr>
            <p:cNvPr id="1413129" name="Text Box 1033"/>
            <p:cNvSpPr txBox="1">
              <a:spLocks noChangeArrowheads="1"/>
            </p:cNvSpPr>
            <p:nvPr/>
          </p:nvSpPr>
          <p:spPr bwMode="auto">
            <a:xfrm>
              <a:off x="5281" y="2329"/>
              <a:ext cx="222" cy="17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en-US" altLang="zh-CN" sz="1800" b="1" i="1">
                  <a:solidFill>
                    <a:schemeClr val="hlink"/>
                  </a:solidFill>
                  <a:ea typeface="SimSun" panose="02010600030101010101" pitchFamily="2" charset="-122"/>
                </a:rPr>
                <a:t>t</a:t>
              </a:r>
              <a:endParaRPr lang="ru-RU" altLang="ru-RU" sz="1800" b="1">
                <a:solidFill>
                  <a:schemeClr val="hlink"/>
                </a:solidFill>
              </a:endParaRPr>
            </a:p>
          </p:txBody>
        </p:sp>
        <p:sp>
          <p:nvSpPr>
            <p:cNvPr id="1413130" name="Text Box 1034"/>
            <p:cNvSpPr txBox="1">
              <a:spLocks noChangeArrowheads="1"/>
            </p:cNvSpPr>
            <p:nvPr/>
          </p:nvSpPr>
          <p:spPr bwMode="auto">
            <a:xfrm>
              <a:off x="4224" y="2244"/>
              <a:ext cx="232"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en-US" altLang="zh-CN" sz="1600" b="1" i="1">
                  <a:solidFill>
                    <a:schemeClr val="hlink"/>
                  </a:solidFill>
                  <a:ea typeface="SimSun" panose="02010600030101010101" pitchFamily="2" charset="-122"/>
                </a:rPr>
                <a:t>t</a:t>
              </a:r>
              <a:r>
                <a:rPr lang="en-US" altLang="zh-CN" sz="1600" b="1" i="1" baseline="-25000">
                  <a:solidFill>
                    <a:schemeClr val="hlink"/>
                  </a:solidFill>
                  <a:ea typeface="SimSun" panose="02010600030101010101" pitchFamily="2" charset="-122"/>
                </a:rPr>
                <a:t>8</a:t>
              </a:r>
              <a:endParaRPr lang="ru-RU" altLang="ru-RU" sz="1600" b="1">
                <a:solidFill>
                  <a:schemeClr val="hlink"/>
                </a:solidFill>
              </a:endParaRPr>
            </a:p>
          </p:txBody>
        </p:sp>
        <p:sp>
          <p:nvSpPr>
            <p:cNvPr id="1413131" name="Text Box 1035"/>
            <p:cNvSpPr txBox="1">
              <a:spLocks noChangeArrowheads="1"/>
            </p:cNvSpPr>
            <p:nvPr/>
          </p:nvSpPr>
          <p:spPr bwMode="auto">
            <a:xfrm>
              <a:off x="3237" y="2045"/>
              <a:ext cx="232"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en-US" altLang="zh-CN" sz="1600" b="1" i="1">
                  <a:solidFill>
                    <a:schemeClr val="hlink"/>
                  </a:solidFill>
                  <a:ea typeface="SimSun" panose="02010600030101010101" pitchFamily="2" charset="-122"/>
                </a:rPr>
                <a:t>t</a:t>
              </a:r>
              <a:r>
                <a:rPr lang="en-US" altLang="zh-CN" sz="1600" b="1" i="1" baseline="-25000">
                  <a:solidFill>
                    <a:schemeClr val="hlink"/>
                  </a:solidFill>
                  <a:ea typeface="SimSun" panose="02010600030101010101" pitchFamily="2" charset="-122"/>
                </a:rPr>
                <a:t>6</a:t>
              </a:r>
              <a:endParaRPr lang="ru-RU" altLang="ru-RU" sz="1600" b="1">
                <a:solidFill>
                  <a:schemeClr val="hlink"/>
                </a:solidFill>
              </a:endParaRPr>
            </a:p>
          </p:txBody>
        </p:sp>
        <p:sp>
          <p:nvSpPr>
            <p:cNvPr id="1413132" name="Text Box 1036"/>
            <p:cNvSpPr txBox="1">
              <a:spLocks noChangeArrowheads="1"/>
            </p:cNvSpPr>
            <p:nvPr/>
          </p:nvSpPr>
          <p:spPr bwMode="auto">
            <a:xfrm>
              <a:off x="2194" y="2278"/>
              <a:ext cx="232"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en-US" altLang="zh-CN" sz="1600" b="1" i="1">
                  <a:solidFill>
                    <a:schemeClr val="hlink"/>
                  </a:solidFill>
                  <a:ea typeface="SimSun" panose="02010600030101010101" pitchFamily="2" charset="-122"/>
                </a:rPr>
                <a:t>t</a:t>
              </a:r>
              <a:r>
                <a:rPr lang="en-US" altLang="zh-CN" sz="1600" b="1" i="1" baseline="-25000">
                  <a:solidFill>
                    <a:schemeClr val="hlink"/>
                  </a:solidFill>
                  <a:ea typeface="SimSun" panose="02010600030101010101" pitchFamily="2" charset="-122"/>
                </a:rPr>
                <a:t>4</a:t>
              </a:r>
              <a:endParaRPr lang="ru-RU" altLang="ru-RU" sz="1600" b="1">
                <a:solidFill>
                  <a:schemeClr val="hlink"/>
                </a:solidFill>
              </a:endParaRPr>
            </a:p>
          </p:txBody>
        </p:sp>
        <p:sp>
          <p:nvSpPr>
            <p:cNvPr id="1413133" name="Text Box 1037"/>
            <p:cNvSpPr txBox="1">
              <a:spLocks noChangeArrowheads="1"/>
            </p:cNvSpPr>
            <p:nvPr/>
          </p:nvSpPr>
          <p:spPr bwMode="auto">
            <a:xfrm>
              <a:off x="1495" y="2043"/>
              <a:ext cx="232"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en-US" altLang="zh-CN" sz="1600" b="1" i="1">
                  <a:solidFill>
                    <a:schemeClr val="hlink"/>
                  </a:solidFill>
                  <a:ea typeface="SimSun" panose="02010600030101010101" pitchFamily="2" charset="-122"/>
                </a:rPr>
                <a:t>t</a:t>
              </a:r>
              <a:r>
                <a:rPr lang="en-US" altLang="zh-CN" sz="1600" b="1" i="1" baseline="-25000">
                  <a:solidFill>
                    <a:schemeClr val="hlink"/>
                  </a:solidFill>
                  <a:ea typeface="SimSun" panose="02010600030101010101" pitchFamily="2" charset="-122"/>
                </a:rPr>
                <a:t>3</a:t>
              </a:r>
              <a:endParaRPr lang="ru-RU" altLang="ru-RU" sz="1600" b="1">
                <a:solidFill>
                  <a:schemeClr val="hlink"/>
                </a:solidFill>
              </a:endParaRPr>
            </a:p>
          </p:txBody>
        </p:sp>
        <p:sp>
          <p:nvSpPr>
            <p:cNvPr id="1413134" name="Text Box 1038"/>
            <p:cNvSpPr txBox="1">
              <a:spLocks noChangeArrowheads="1"/>
            </p:cNvSpPr>
            <p:nvPr/>
          </p:nvSpPr>
          <p:spPr bwMode="auto">
            <a:xfrm>
              <a:off x="2556" y="2276"/>
              <a:ext cx="232"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en-US" altLang="zh-CN" sz="1600" b="1" i="1">
                  <a:solidFill>
                    <a:schemeClr val="hlink"/>
                  </a:solidFill>
                  <a:ea typeface="SimSun" panose="02010600030101010101" pitchFamily="2" charset="-122"/>
                </a:rPr>
                <a:t>t</a:t>
              </a:r>
              <a:r>
                <a:rPr lang="en-US" altLang="zh-CN" sz="1600" b="1" i="1" baseline="-25000">
                  <a:solidFill>
                    <a:schemeClr val="hlink"/>
                  </a:solidFill>
                  <a:ea typeface="SimSun" panose="02010600030101010101" pitchFamily="2" charset="-122"/>
                </a:rPr>
                <a:t>5</a:t>
              </a:r>
              <a:endParaRPr lang="ru-RU" altLang="ru-RU" sz="1600" b="1">
                <a:solidFill>
                  <a:schemeClr val="hlink"/>
                </a:solidFill>
              </a:endParaRPr>
            </a:p>
          </p:txBody>
        </p:sp>
        <p:sp>
          <p:nvSpPr>
            <p:cNvPr id="1413135" name="Text Box 1039"/>
            <p:cNvSpPr txBox="1">
              <a:spLocks noChangeArrowheads="1"/>
            </p:cNvSpPr>
            <p:nvPr/>
          </p:nvSpPr>
          <p:spPr bwMode="auto">
            <a:xfrm>
              <a:off x="464" y="2300"/>
              <a:ext cx="232"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en-US" altLang="zh-CN" sz="1600" b="1" i="1">
                  <a:solidFill>
                    <a:schemeClr val="hlink"/>
                  </a:solidFill>
                  <a:ea typeface="SimSun" panose="02010600030101010101" pitchFamily="2" charset="-122"/>
                </a:rPr>
                <a:t>t</a:t>
              </a:r>
              <a:r>
                <a:rPr lang="en-US" altLang="zh-CN" sz="1600" b="1" i="1" baseline="-25000">
                  <a:solidFill>
                    <a:schemeClr val="hlink"/>
                  </a:solidFill>
                  <a:ea typeface="SimSun" panose="02010600030101010101" pitchFamily="2" charset="-122"/>
                </a:rPr>
                <a:t>1</a:t>
              </a:r>
              <a:endParaRPr lang="ru-RU" altLang="ru-RU" sz="1600" b="1">
                <a:solidFill>
                  <a:schemeClr val="hlink"/>
                </a:solidFill>
              </a:endParaRPr>
            </a:p>
          </p:txBody>
        </p:sp>
        <p:sp>
          <p:nvSpPr>
            <p:cNvPr id="1413136" name="Text Box 1040"/>
            <p:cNvSpPr txBox="1">
              <a:spLocks noChangeArrowheads="1"/>
            </p:cNvSpPr>
            <p:nvPr/>
          </p:nvSpPr>
          <p:spPr bwMode="auto">
            <a:xfrm>
              <a:off x="1173" y="2041"/>
              <a:ext cx="232"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en-US" altLang="zh-CN" sz="1600" b="1" i="1">
                  <a:solidFill>
                    <a:schemeClr val="hlink"/>
                  </a:solidFill>
                  <a:ea typeface="SimSun" panose="02010600030101010101" pitchFamily="2" charset="-122"/>
                </a:rPr>
                <a:t>t</a:t>
              </a:r>
              <a:r>
                <a:rPr lang="en-US" altLang="zh-CN" sz="1600" b="1" i="1" baseline="-25000">
                  <a:solidFill>
                    <a:schemeClr val="hlink"/>
                  </a:solidFill>
                  <a:ea typeface="SimSun" panose="02010600030101010101" pitchFamily="2" charset="-122"/>
                </a:rPr>
                <a:t>2</a:t>
              </a:r>
              <a:endParaRPr lang="ru-RU" altLang="ru-RU" sz="1600" b="1">
                <a:solidFill>
                  <a:schemeClr val="hlink"/>
                </a:solidFill>
              </a:endParaRPr>
            </a:p>
          </p:txBody>
        </p:sp>
      </p:grpSp>
      <p:sp>
        <p:nvSpPr>
          <p:cNvPr id="1413138" name="Text Box 1042"/>
          <p:cNvSpPr txBox="1">
            <a:spLocks noChangeArrowheads="1"/>
          </p:cNvSpPr>
          <p:nvPr/>
        </p:nvSpPr>
        <p:spPr bwMode="auto">
          <a:xfrm>
            <a:off x="0" y="6353175"/>
            <a:ext cx="9144000" cy="4921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5000"/>
              </a:lnSpc>
              <a:spcBef>
                <a:spcPct val="0"/>
              </a:spcBef>
            </a:pPr>
            <a:r>
              <a:rPr lang="ru-RU" altLang="ru-RU" sz="1800" b="1">
                <a:solidFill>
                  <a:srgbClr val="800080"/>
                </a:solidFill>
              </a:rPr>
              <a:t>Рис.19.12. Структурно-временная модель процедурной</a:t>
            </a:r>
          </a:p>
          <a:p>
            <a:pPr>
              <a:lnSpc>
                <a:spcPct val="85000"/>
              </a:lnSpc>
              <a:spcBef>
                <a:spcPct val="0"/>
              </a:spcBef>
            </a:pPr>
            <a:r>
              <a:rPr lang="ru-RU" altLang="ru-RU" sz="1800" b="1">
                <a:solidFill>
                  <a:srgbClr val="800080"/>
                </a:solidFill>
              </a:rPr>
              <a:t>характеристики </a:t>
            </a:r>
            <a:r>
              <a:rPr lang="en-US" altLang="ru-RU" sz="1800" b="1">
                <a:solidFill>
                  <a:srgbClr val="800080"/>
                </a:solidFill>
              </a:rPr>
              <a:t>NTPv</a:t>
            </a:r>
            <a:r>
              <a:rPr lang="ru-RU" altLang="ru-RU" sz="1800" b="1">
                <a:solidFill>
                  <a:srgbClr val="800080"/>
                </a:solidFill>
              </a:rPr>
              <a:t>4-протокола</a:t>
            </a:r>
            <a:r>
              <a:rPr lang="ru-RU" altLang="ru-RU" sz="2000">
                <a:solidFill>
                  <a:srgbClr val="800080"/>
                </a:solidFill>
              </a:rPr>
              <a:t>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404931" name="Text Box 3"/>
          <p:cNvSpPr txBox="1">
            <a:spLocks noChangeArrowheads="1"/>
          </p:cNvSpPr>
          <p:nvPr/>
        </p:nvSpPr>
        <p:spPr bwMode="auto">
          <a:xfrm>
            <a:off x="296863" y="1182688"/>
            <a:ext cx="8564562"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3200">
                <a:solidFill>
                  <a:srgbClr val="800080"/>
                </a:solidFill>
              </a:rPr>
              <a:t>На рис.19.12 представлен наиболее общий случай, когда каждый из двух удаленных серверов времени, </a:t>
            </a:r>
            <a:r>
              <a:rPr lang="ru-RU" altLang="ru-RU" sz="3200" i="1">
                <a:solidFill>
                  <a:srgbClr val="800080"/>
                </a:solidFill>
              </a:rPr>
              <a:t>А</a:t>
            </a:r>
            <a:r>
              <a:rPr lang="ru-RU" altLang="ru-RU" sz="3200">
                <a:solidFill>
                  <a:srgbClr val="800080"/>
                </a:solidFill>
              </a:rPr>
              <a:t> и </a:t>
            </a:r>
            <a:r>
              <a:rPr lang="ru-RU" altLang="ru-RU" sz="3200" i="1">
                <a:solidFill>
                  <a:srgbClr val="800080"/>
                </a:solidFill>
              </a:rPr>
              <a:t>В</a:t>
            </a:r>
            <a:r>
              <a:rPr lang="ru-RU" altLang="ru-RU" sz="3200">
                <a:solidFill>
                  <a:srgbClr val="800080"/>
                </a:solidFill>
              </a:rPr>
              <a:t>, независимо измеряют сдвиг и задержку относительно другого (метки времени обозначаются символами в нижнем регистре, переменные состояния — заглавными). Переменные состояния копируются из меток времени после прибытия или отправки </a:t>
            </a:r>
            <a:r>
              <a:rPr lang="en-US" altLang="ru-RU" sz="3200">
                <a:solidFill>
                  <a:srgbClr val="800080"/>
                </a:solidFill>
              </a:rPr>
              <a:t>NTPv</a:t>
            </a:r>
            <a:r>
              <a:rPr lang="ru-RU" altLang="ru-RU" sz="3200">
                <a:solidFill>
                  <a:srgbClr val="800080"/>
                </a:solidFill>
              </a:rPr>
              <a:t>4-собщения.</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97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406979" name="Text Box 3"/>
          <p:cNvSpPr txBox="1">
            <a:spLocks noChangeArrowheads="1"/>
          </p:cNvSpPr>
          <p:nvPr/>
        </p:nvSpPr>
        <p:spPr bwMode="auto">
          <a:xfrm>
            <a:off x="255588" y="698500"/>
            <a:ext cx="8632825"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2400">
                <a:solidFill>
                  <a:srgbClr val="800080"/>
                </a:solidFill>
              </a:rPr>
              <a:t>Сервер </a:t>
            </a:r>
            <a:r>
              <a:rPr lang="ru-RU" altLang="ru-RU" sz="2400" i="1">
                <a:solidFill>
                  <a:srgbClr val="800080"/>
                </a:solidFill>
              </a:rPr>
              <a:t>А</a:t>
            </a:r>
            <a:r>
              <a:rPr lang="ru-RU" altLang="ru-RU" sz="2400">
                <a:solidFill>
                  <a:srgbClr val="800080"/>
                </a:solidFill>
              </a:rPr>
              <a:t> (рис.19.12) передаёт первое </a:t>
            </a:r>
            <a:r>
              <a:rPr lang="en-US" altLang="ru-RU" sz="2400">
                <a:solidFill>
                  <a:srgbClr val="800080"/>
                </a:solidFill>
              </a:rPr>
              <a:t>NTPv</a:t>
            </a:r>
            <a:r>
              <a:rPr lang="ru-RU" altLang="ru-RU" sz="2400">
                <a:solidFill>
                  <a:srgbClr val="800080"/>
                </a:solidFill>
              </a:rPr>
              <a:t>4-сообщение, включающее только время своей отправки “</a:t>
            </a:r>
            <a:r>
              <a:rPr lang="en-US" altLang="ru-RU" sz="2400" i="1">
                <a:solidFill>
                  <a:srgbClr val="800080"/>
                </a:solidFill>
              </a:rPr>
              <a:t>t</a:t>
            </a:r>
            <a:r>
              <a:rPr lang="ru-RU" altLang="ru-RU" sz="2400" i="1" baseline="-25000">
                <a:solidFill>
                  <a:srgbClr val="800080"/>
                </a:solidFill>
              </a:rPr>
              <a:t>1</a:t>
            </a:r>
            <a:r>
              <a:rPr lang="ru-RU" altLang="ru-RU" sz="2400">
                <a:solidFill>
                  <a:srgbClr val="800080"/>
                </a:solidFill>
              </a:rPr>
              <a:t>”, которое затем копируется в значение “</a:t>
            </a:r>
            <a:r>
              <a:rPr lang="en-US" altLang="ru-RU" sz="2400" i="1">
                <a:solidFill>
                  <a:srgbClr val="800080"/>
                </a:solidFill>
              </a:rPr>
              <a:t>T</a:t>
            </a:r>
            <a:r>
              <a:rPr lang="ru-RU" altLang="ru-RU" sz="2400" i="1" baseline="-25000">
                <a:solidFill>
                  <a:srgbClr val="800080"/>
                </a:solidFill>
              </a:rPr>
              <a:t>1</a:t>
            </a:r>
            <a:r>
              <a:rPr lang="ru-RU" altLang="ru-RU" sz="2400">
                <a:solidFill>
                  <a:srgbClr val="800080"/>
                </a:solidFill>
              </a:rPr>
              <a:t>”. Север </a:t>
            </a:r>
            <a:r>
              <a:rPr lang="ru-RU" altLang="ru-RU" sz="2400" i="1">
                <a:solidFill>
                  <a:srgbClr val="800080"/>
                </a:solidFill>
              </a:rPr>
              <a:t>В</a:t>
            </a:r>
            <a:r>
              <a:rPr lang="ru-RU" altLang="ru-RU" sz="2400">
                <a:solidFill>
                  <a:srgbClr val="800080"/>
                </a:solidFill>
              </a:rPr>
              <a:t> принимает </a:t>
            </a:r>
            <a:r>
              <a:rPr lang="en-US" altLang="ru-RU" sz="2400">
                <a:solidFill>
                  <a:srgbClr val="800080"/>
                </a:solidFill>
              </a:rPr>
              <a:t>NTPv</a:t>
            </a:r>
            <a:r>
              <a:rPr lang="ru-RU" altLang="ru-RU" sz="2400">
                <a:solidFill>
                  <a:srgbClr val="800080"/>
                </a:solidFill>
              </a:rPr>
              <a:t>4-собщение в момент времени “</a:t>
            </a:r>
            <a:r>
              <a:rPr lang="en-US" altLang="ru-RU" sz="2400" i="1">
                <a:solidFill>
                  <a:srgbClr val="800080"/>
                </a:solidFill>
              </a:rPr>
              <a:t>t</a:t>
            </a:r>
            <a:r>
              <a:rPr lang="ru-RU" altLang="ru-RU" sz="2400" i="1" baseline="-25000">
                <a:solidFill>
                  <a:srgbClr val="800080"/>
                </a:solidFill>
              </a:rPr>
              <a:t>2</a:t>
            </a:r>
            <a:r>
              <a:rPr lang="ru-RU" altLang="ru-RU" sz="2400">
                <a:solidFill>
                  <a:srgbClr val="800080"/>
                </a:solidFill>
              </a:rPr>
              <a:t>” и копирует “</a:t>
            </a:r>
            <a:r>
              <a:rPr lang="en-US" altLang="ru-RU" sz="2400" i="1">
                <a:solidFill>
                  <a:srgbClr val="800080"/>
                </a:solidFill>
              </a:rPr>
              <a:t>t</a:t>
            </a:r>
            <a:r>
              <a:rPr lang="ru-RU" altLang="ru-RU" sz="2400" i="1" baseline="-25000">
                <a:solidFill>
                  <a:srgbClr val="800080"/>
                </a:solidFill>
              </a:rPr>
              <a:t>1</a:t>
            </a:r>
            <a:r>
              <a:rPr lang="ru-RU" altLang="ru-RU" sz="2400">
                <a:solidFill>
                  <a:srgbClr val="800080"/>
                </a:solidFill>
              </a:rPr>
              <a:t>” в “</a:t>
            </a:r>
            <a:r>
              <a:rPr lang="en-US" altLang="ru-RU" sz="2400" i="1">
                <a:solidFill>
                  <a:srgbClr val="800080"/>
                </a:solidFill>
              </a:rPr>
              <a:t>T</a:t>
            </a:r>
            <a:r>
              <a:rPr lang="ru-RU" altLang="ru-RU" sz="2400" i="1" baseline="-25000">
                <a:solidFill>
                  <a:srgbClr val="800080"/>
                </a:solidFill>
              </a:rPr>
              <a:t>1</a:t>
            </a:r>
            <a:r>
              <a:rPr lang="ru-RU" altLang="ru-RU" sz="2400">
                <a:solidFill>
                  <a:srgbClr val="800080"/>
                </a:solidFill>
              </a:rPr>
              <a:t>”, а метку времени получения </a:t>
            </a:r>
            <a:r>
              <a:rPr lang="en-US" altLang="ru-RU" sz="2400">
                <a:solidFill>
                  <a:srgbClr val="800080"/>
                </a:solidFill>
              </a:rPr>
              <a:t>NTPv</a:t>
            </a:r>
            <a:r>
              <a:rPr lang="ru-RU" altLang="ru-RU" sz="2400">
                <a:solidFill>
                  <a:srgbClr val="800080"/>
                </a:solidFill>
              </a:rPr>
              <a:t>4-сообщения “</a:t>
            </a:r>
            <a:r>
              <a:rPr lang="en-US" altLang="ru-RU" sz="2400" i="1">
                <a:solidFill>
                  <a:srgbClr val="800080"/>
                </a:solidFill>
              </a:rPr>
              <a:t>t</a:t>
            </a:r>
            <a:r>
              <a:rPr lang="ru-RU" altLang="ru-RU" sz="2400" i="1" baseline="-25000">
                <a:solidFill>
                  <a:srgbClr val="800080"/>
                </a:solidFill>
              </a:rPr>
              <a:t>2</a:t>
            </a:r>
            <a:r>
              <a:rPr lang="ru-RU" altLang="ru-RU" sz="2400">
                <a:solidFill>
                  <a:srgbClr val="800080"/>
                </a:solidFill>
              </a:rPr>
              <a:t>” — в “</a:t>
            </a:r>
            <a:r>
              <a:rPr lang="en-US" altLang="ru-RU" sz="2400" i="1">
                <a:solidFill>
                  <a:srgbClr val="800080"/>
                </a:solidFill>
              </a:rPr>
              <a:t>T</a:t>
            </a:r>
            <a:r>
              <a:rPr lang="ru-RU" altLang="ru-RU" sz="2400" i="1" baseline="-25000">
                <a:solidFill>
                  <a:srgbClr val="800080"/>
                </a:solidFill>
              </a:rPr>
              <a:t>2</a:t>
            </a:r>
            <a:r>
              <a:rPr lang="ru-RU" altLang="ru-RU" sz="2400">
                <a:solidFill>
                  <a:srgbClr val="800080"/>
                </a:solidFill>
              </a:rPr>
              <a:t>”. В это время или несколько позже в момент времени “</a:t>
            </a:r>
            <a:r>
              <a:rPr lang="en-US" altLang="ru-RU" sz="2400" i="1">
                <a:solidFill>
                  <a:srgbClr val="800080"/>
                </a:solidFill>
              </a:rPr>
              <a:t>t</a:t>
            </a:r>
            <a:r>
              <a:rPr lang="ru-RU" altLang="ru-RU" sz="2400" i="1" baseline="-25000">
                <a:solidFill>
                  <a:srgbClr val="800080"/>
                </a:solidFill>
              </a:rPr>
              <a:t>3</a:t>
            </a:r>
            <a:r>
              <a:rPr lang="ru-RU" altLang="ru-RU" sz="2400">
                <a:solidFill>
                  <a:srgbClr val="800080"/>
                </a:solidFill>
              </a:rPr>
              <a:t>” сервер </a:t>
            </a:r>
            <a:r>
              <a:rPr lang="ru-RU" altLang="ru-RU" sz="2400" i="1">
                <a:solidFill>
                  <a:srgbClr val="800080"/>
                </a:solidFill>
              </a:rPr>
              <a:t>В</a:t>
            </a:r>
            <a:r>
              <a:rPr lang="ru-RU" altLang="ru-RU" sz="2400">
                <a:solidFill>
                  <a:srgbClr val="800080"/>
                </a:solidFill>
              </a:rPr>
              <a:t> передаёт серверу </a:t>
            </a:r>
            <a:r>
              <a:rPr lang="ru-RU" altLang="ru-RU" sz="2400" i="1">
                <a:solidFill>
                  <a:srgbClr val="800080"/>
                </a:solidFill>
              </a:rPr>
              <a:t>А</a:t>
            </a:r>
            <a:r>
              <a:rPr lang="ru-RU" altLang="ru-RU" sz="2400">
                <a:solidFill>
                  <a:srgbClr val="800080"/>
                </a:solidFill>
              </a:rPr>
              <a:t> </a:t>
            </a:r>
            <a:r>
              <a:rPr lang="en-US" altLang="ru-RU" sz="2400">
                <a:solidFill>
                  <a:srgbClr val="800080"/>
                </a:solidFill>
              </a:rPr>
              <a:t>NTPv</a:t>
            </a:r>
            <a:r>
              <a:rPr lang="ru-RU" altLang="ru-RU" sz="2400">
                <a:solidFill>
                  <a:srgbClr val="800080"/>
                </a:solidFill>
              </a:rPr>
              <a:t>4-сообщение, содержащее “</a:t>
            </a:r>
            <a:r>
              <a:rPr lang="en-US" altLang="ru-RU" sz="2400" i="1">
                <a:solidFill>
                  <a:srgbClr val="800080"/>
                </a:solidFill>
              </a:rPr>
              <a:t>t</a:t>
            </a:r>
            <a:r>
              <a:rPr lang="ru-RU" altLang="ru-RU" sz="2400" i="1" baseline="-25000">
                <a:solidFill>
                  <a:srgbClr val="800080"/>
                </a:solidFill>
              </a:rPr>
              <a:t>1</a:t>
            </a:r>
            <a:r>
              <a:rPr lang="ru-RU" altLang="ru-RU" sz="2400">
                <a:solidFill>
                  <a:srgbClr val="800080"/>
                </a:solidFill>
              </a:rPr>
              <a:t>”, “</a:t>
            </a:r>
            <a:r>
              <a:rPr lang="en-US" altLang="ru-RU" sz="2400" i="1">
                <a:solidFill>
                  <a:srgbClr val="800080"/>
                </a:solidFill>
              </a:rPr>
              <a:t>t</a:t>
            </a:r>
            <a:r>
              <a:rPr lang="ru-RU" altLang="ru-RU" sz="2400" i="1" baseline="-25000">
                <a:solidFill>
                  <a:srgbClr val="800080"/>
                </a:solidFill>
              </a:rPr>
              <a:t>2</a:t>
            </a:r>
            <a:r>
              <a:rPr lang="ru-RU" altLang="ru-RU" sz="2400">
                <a:solidFill>
                  <a:srgbClr val="800080"/>
                </a:solidFill>
              </a:rPr>
              <a:t>” и дополнительно метку времени отправки “</a:t>
            </a:r>
            <a:r>
              <a:rPr lang="en-US" altLang="ru-RU" sz="2400" i="1">
                <a:solidFill>
                  <a:srgbClr val="800080"/>
                </a:solidFill>
              </a:rPr>
              <a:t>t</a:t>
            </a:r>
            <a:r>
              <a:rPr lang="ru-RU" altLang="ru-RU" sz="2400" i="1" baseline="-25000">
                <a:solidFill>
                  <a:srgbClr val="800080"/>
                </a:solidFill>
              </a:rPr>
              <a:t>3</a:t>
            </a:r>
            <a:r>
              <a:rPr lang="ru-RU" altLang="ru-RU" sz="2400">
                <a:solidFill>
                  <a:srgbClr val="800080"/>
                </a:solidFill>
              </a:rPr>
              <a:t>”. Все эти три метки времени копируются в соответствующие переменные состояния. Сервер </a:t>
            </a:r>
            <a:r>
              <a:rPr lang="ru-RU" altLang="ru-RU" sz="2400" i="1">
                <a:solidFill>
                  <a:srgbClr val="800080"/>
                </a:solidFill>
              </a:rPr>
              <a:t>А</a:t>
            </a:r>
            <a:r>
              <a:rPr lang="ru-RU" altLang="ru-RU" sz="2400">
                <a:solidFill>
                  <a:srgbClr val="800080"/>
                </a:solidFill>
              </a:rPr>
              <a:t> в момент времени “</a:t>
            </a:r>
            <a:r>
              <a:rPr lang="en-US" altLang="ru-RU" sz="2400" i="1">
                <a:solidFill>
                  <a:srgbClr val="800080"/>
                </a:solidFill>
              </a:rPr>
              <a:t>t</a:t>
            </a:r>
            <a:r>
              <a:rPr lang="ru-RU" altLang="ru-RU" sz="2400" i="1" baseline="-25000">
                <a:solidFill>
                  <a:srgbClr val="800080"/>
                </a:solidFill>
              </a:rPr>
              <a:t>4</a:t>
            </a:r>
            <a:r>
              <a:rPr lang="ru-RU" altLang="ru-RU" sz="2400">
                <a:solidFill>
                  <a:srgbClr val="800080"/>
                </a:solidFill>
              </a:rPr>
              <a:t>” принимает </a:t>
            </a:r>
            <a:r>
              <a:rPr lang="en-US" altLang="ru-RU" sz="2400">
                <a:solidFill>
                  <a:srgbClr val="800080"/>
                </a:solidFill>
              </a:rPr>
              <a:t>NTPv</a:t>
            </a:r>
            <a:r>
              <a:rPr lang="ru-RU" altLang="ru-RU" sz="2400">
                <a:solidFill>
                  <a:srgbClr val="800080"/>
                </a:solidFill>
              </a:rPr>
              <a:t>4-собщение, содержащее три метки времени “</a:t>
            </a:r>
            <a:r>
              <a:rPr lang="en-US" altLang="ru-RU" sz="2400" i="1">
                <a:solidFill>
                  <a:srgbClr val="800080"/>
                </a:solidFill>
              </a:rPr>
              <a:t>t</a:t>
            </a:r>
            <a:r>
              <a:rPr lang="ru-RU" altLang="ru-RU" sz="2400" i="1" baseline="-25000">
                <a:solidFill>
                  <a:srgbClr val="800080"/>
                </a:solidFill>
              </a:rPr>
              <a:t>1</a:t>
            </a:r>
            <a:r>
              <a:rPr lang="ru-RU" altLang="ru-RU" sz="2400">
                <a:solidFill>
                  <a:srgbClr val="800080"/>
                </a:solidFill>
              </a:rPr>
              <a:t>”, “</a:t>
            </a:r>
            <a:r>
              <a:rPr lang="en-US" altLang="ru-RU" sz="2400" i="1">
                <a:solidFill>
                  <a:srgbClr val="800080"/>
                </a:solidFill>
              </a:rPr>
              <a:t>t</a:t>
            </a:r>
            <a:r>
              <a:rPr lang="ru-RU" altLang="ru-RU" sz="2400" i="1" baseline="-25000">
                <a:solidFill>
                  <a:srgbClr val="800080"/>
                </a:solidFill>
              </a:rPr>
              <a:t>2</a:t>
            </a:r>
            <a:r>
              <a:rPr lang="ru-RU" altLang="ru-RU" sz="2400">
                <a:solidFill>
                  <a:srgbClr val="800080"/>
                </a:solidFill>
              </a:rPr>
              <a:t>” и “</a:t>
            </a:r>
            <a:r>
              <a:rPr lang="en-US" altLang="ru-RU" sz="2400" i="1">
                <a:solidFill>
                  <a:srgbClr val="800080"/>
                </a:solidFill>
              </a:rPr>
              <a:t>t</a:t>
            </a:r>
            <a:r>
              <a:rPr lang="ru-RU" altLang="ru-RU" sz="2400" i="1" baseline="-25000">
                <a:solidFill>
                  <a:srgbClr val="800080"/>
                </a:solidFill>
              </a:rPr>
              <a:t>3</a:t>
            </a:r>
            <a:r>
              <a:rPr lang="ru-RU" altLang="ru-RU" sz="2400">
                <a:solidFill>
                  <a:srgbClr val="800080"/>
                </a:solidFill>
              </a:rPr>
              <a:t>”, а также дополнительную метку прибытия </a:t>
            </a:r>
            <a:r>
              <a:rPr lang="en-US" altLang="ru-RU" sz="2400">
                <a:solidFill>
                  <a:srgbClr val="800080"/>
                </a:solidFill>
              </a:rPr>
              <a:t>NTPv</a:t>
            </a:r>
            <a:r>
              <a:rPr lang="ru-RU" altLang="ru-RU" sz="2400">
                <a:solidFill>
                  <a:srgbClr val="800080"/>
                </a:solidFill>
              </a:rPr>
              <a:t>4-собщения от сервера </a:t>
            </a:r>
            <a:r>
              <a:rPr lang="ru-RU" altLang="ru-RU" sz="2400" i="1">
                <a:solidFill>
                  <a:srgbClr val="800080"/>
                </a:solidFill>
              </a:rPr>
              <a:t>В</a:t>
            </a:r>
            <a:r>
              <a:rPr lang="ru-RU" altLang="ru-RU" sz="2400">
                <a:solidFill>
                  <a:srgbClr val="800080"/>
                </a:solidFill>
              </a:rPr>
              <a:t> “</a:t>
            </a:r>
            <a:r>
              <a:rPr lang="en-US" altLang="ru-RU" sz="2400" i="1">
                <a:solidFill>
                  <a:srgbClr val="800080"/>
                </a:solidFill>
              </a:rPr>
              <a:t>t</a:t>
            </a:r>
            <a:r>
              <a:rPr lang="ru-RU" altLang="ru-RU" sz="2400" i="1" baseline="-25000">
                <a:solidFill>
                  <a:srgbClr val="800080"/>
                </a:solidFill>
              </a:rPr>
              <a:t>4</a:t>
            </a:r>
            <a:r>
              <a:rPr lang="ru-RU" altLang="ru-RU" sz="2400">
                <a:solidFill>
                  <a:srgbClr val="800080"/>
                </a:solidFill>
              </a:rPr>
              <a:t>”. Эти четыре метки используются для расчёта сдвига и задержки часов сервера </a:t>
            </a:r>
            <a:r>
              <a:rPr lang="ru-RU" altLang="ru-RU" sz="2400" i="1">
                <a:solidFill>
                  <a:srgbClr val="800080"/>
                </a:solidFill>
              </a:rPr>
              <a:t>В</a:t>
            </a:r>
            <a:r>
              <a:rPr lang="ru-RU" altLang="ru-RU" sz="2400">
                <a:solidFill>
                  <a:srgbClr val="800080"/>
                </a:solidFill>
              </a:rPr>
              <a:t> относительно сервера </a:t>
            </a:r>
            <a:r>
              <a:rPr lang="ru-RU" altLang="ru-RU" sz="2400" i="1">
                <a:solidFill>
                  <a:srgbClr val="800080"/>
                </a:solidFill>
              </a:rPr>
              <a:t>А</a:t>
            </a:r>
            <a:r>
              <a:rPr lang="ru-RU" altLang="ru-RU" sz="2400">
                <a:solidFill>
                  <a:srgbClr val="800080"/>
                </a:solidFill>
              </a:rPr>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02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409027" name="Text Box 3"/>
          <p:cNvSpPr txBox="1">
            <a:spLocks noChangeArrowheads="1"/>
          </p:cNvSpPr>
          <p:nvPr/>
        </p:nvSpPr>
        <p:spPr bwMode="auto">
          <a:xfrm>
            <a:off x="255588" y="1204913"/>
            <a:ext cx="8620125"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r>
              <a:rPr lang="ru-RU" altLang="ru-RU" sz="2400">
                <a:solidFill>
                  <a:srgbClr val="800080"/>
                </a:solidFill>
              </a:rPr>
              <a:t>Прежде чем будут обновлены значения переменных состояния “</a:t>
            </a:r>
            <a:r>
              <a:rPr lang="en-US" altLang="ru-RU" sz="2400">
                <a:solidFill>
                  <a:srgbClr val="800080"/>
                </a:solidFill>
              </a:rPr>
              <a:t>xmt</a:t>
            </a:r>
            <a:r>
              <a:rPr lang="ru-RU" altLang="ru-RU" sz="2400">
                <a:solidFill>
                  <a:srgbClr val="800080"/>
                </a:solidFill>
              </a:rPr>
              <a:t>” и “</a:t>
            </a:r>
            <a:r>
              <a:rPr lang="en-US" altLang="ru-RU" sz="2400">
                <a:solidFill>
                  <a:srgbClr val="800080"/>
                </a:solidFill>
              </a:rPr>
              <a:t>org</a:t>
            </a:r>
            <a:r>
              <a:rPr lang="ru-RU" altLang="ru-RU" sz="2400">
                <a:solidFill>
                  <a:srgbClr val="800080"/>
                </a:solidFill>
              </a:rPr>
              <a:t>”, проводятся две важных контрольных проверки с целью защиты против дубликатов, поддельных или повторно переданных </a:t>
            </a:r>
            <a:r>
              <a:rPr lang="en-US" altLang="ru-RU" sz="2400">
                <a:solidFill>
                  <a:srgbClr val="800080"/>
                </a:solidFill>
              </a:rPr>
              <a:t>NTPv</a:t>
            </a:r>
            <a:r>
              <a:rPr lang="ru-RU" altLang="ru-RU" sz="2400">
                <a:solidFill>
                  <a:srgbClr val="800080"/>
                </a:solidFill>
              </a:rPr>
              <a:t>4-собщений. Из рассмотренного ранее примера, </a:t>
            </a:r>
            <a:r>
              <a:rPr lang="en-US" altLang="ru-RU" sz="2400">
                <a:solidFill>
                  <a:srgbClr val="800080"/>
                </a:solidFill>
              </a:rPr>
              <a:t>NTPv</a:t>
            </a:r>
            <a:r>
              <a:rPr lang="ru-RU" altLang="ru-RU" sz="2400">
                <a:solidFill>
                  <a:srgbClr val="800080"/>
                </a:solidFill>
              </a:rPr>
              <a:t>4-собщение будет являться дубликатом или повторно переданным, если метка времени отправки “</a:t>
            </a:r>
            <a:r>
              <a:rPr lang="en-US" altLang="ru-RU" sz="2400" i="1">
                <a:solidFill>
                  <a:srgbClr val="800080"/>
                </a:solidFill>
              </a:rPr>
              <a:t>t</a:t>
            </a:r>
            <a:r>
              <a:rPr lang="ru-RU" altLang="ru-RU" sz="2400" i="1" baseline="-25000">
                <a:solidFill>
                  <a:srgbClr val="800080"/>
                </a:solidFill>
              </a:rPr>
              <a:t>3</a:t>
            </a:r>
            <a:r>
              <a:rPr lang="ru-RU" altLang="ru-RU" sz="2400">
                <a:solidFill>
                  <a:srgbClr val="800080"/>
                </a:solidFill>
              </a:rPr>
              <a:t>” в </a:t>
            </a:r>
            <a:r>
              <a:rPr lang="en-US" altLang="ru-RU" sz="2400">
                <a:solidFill>
                  <a:srgbClr val="800080"/>
                </a:solidFill>
              </a:rPr>
              <a:t>NTPv</a:t>
            </a:r>
            <a:r>
              <a:rPr lang="ru-RU" altLang="ru-RU" sz="2400">
                <a:solidFill>
                  <a:srgbClr val="800080"/>
                </a:solidFill>
              </a:rPr>
              <a:t>4-собщении совпадёт с переменной состояния “</a:t>
            </a:r>
            <a:r>
              <a:rPr lang="en-US" altLang="ru-RU" sz="2400">
                <a:solidFill>
                  <a:srgbClr val="800080"/>
                </a:solidFill>
              </a:rPr>
              <a:t>org</a:t>
            </a:r>
            <a:r>
              <a:rPr lang="ru-RU" altLang="ru-RU" sz="2400">
                <a:solidFill>
                  <a:srgbClr val="800080"/>
                </a:solidFill>
              </a:rPr>
              <a:t>”, равной “</a:t>
            </a:r>
            <a:r>
              <a:rPr lang="en-US" altLang="ru-RU" sz="2400" i="1">
                <a:solidFill>
                  <a:srgbClr val="800080"/>
                </a:solidFill>
              </a:rPr>
              <a:t>T</a:t>
            </a:r>
            <a:r>
              <a:rPr lang="ru-RU" altLang="ru-RU" sz="2400" i="1" baseline="-25000">
                <a:solidFill>
                  <a:srgbClr val="800080"/>
                </a:solidFill>
              </a:rPr>
              <a:t>3</a:t>
            </a:r>
            <a:r>
              <a:rPr lang="ru-RU" altLang="ru-RU" sz="2400">
                <a:solidFill>
                  <a:srgbClr val="800080"/>
                </a:solidFill>
              </a:rPr>
              <a:t>”. </a:t>
            </a:r>
            <a:r>
              <a:rPr lang="en-US" altLang="ru-RU" sz="2400">
                <a:solidFill>
                  <a:srgbClr val="800080"/>
                </a:solidFill>
              </a:rPr>
              <a:t>NTPv</a:t>
            </a:r>
            <a:r>
              <a:rPr lang="ru-RU" altLang="ru-RU" sz="2400">
                <a:solidFill>
                  <a:srgbClr val="800080"/>
                </a:solidFill>
              </a:rPr>
              <a:t>4-собщение будет являться поддельным, если метка времени отправки “</a:t>
            </a:r>
            <a:r>
              <a:rPr lang="en-US" altLang="ru-RU" sz="2400" i="1">
                <a:solidFill>
                  <a:srgbClr val="800080"/>
                </a:solidFill>
              </a:rPr>
              <a:t>t</a:t>
            </a:r>
            <a:r>
              <a:rPr lang="ru-RU" altLang="ru-RU" sz="2400" i="1" baseline="-25000">
                <a:solidFill>
                  <a:srgbClr val="800080"/>
                </a:solidFill>
              </a:rPr>
              <a:t>1</a:t>
            </a:r>
            <a:r>
              <a:rPr lang="ru-RU" altLang="ru-RU" sz="2400">
                <a:solidFill>
                  <a:srgbClr val="800080"/>
                </a:solidFill>
              </a:rPr>
              <a:t>” в </a:t>
            </a:r>
            <a:r>
              <a:rPr lang="en-US" altLang="ru-RU" sz="2400">
                <a:solidFill>
                  <a:srgbClr val="800080"/>
                </a:solidFill>
              </a:rPr>
              <a:t>NTPv</a:t>
            </a:r>
            <a:r>
              <a:rPr lang="ru-RU" altLang="ru-RU" sz="2400">
                <a:solidFill>
                  <a:srgbClr val="800080"/>
                </a:solidFill>
              </a:rPr>
              <a:t>4-собщении не совпадёт с переменной состояния “</a:t>
            </a:r>
            <a:r>
              <a:rPr lang="en-US" altLang="ru-RU" sz="2400">
                <a:solidFill>
                  <a:srgbClr val="800080"/>
                </a:solidFill>
              </a:rPr>
              <a:t>xmt</a:t>
            </a:r>
            <a:r>
              <a:rPr lang="ru-RU" altLang="ru-RU" sz="2400">
                <a:solidFill>
                  <a:srgbClr val="800080"/>
                </a:solidFill>
              </a:rPr>
              <a:t>”, равной “</a:t>
            </a:r>
            <a:r>
              <a:rPr lang="en-US" altLang="ru-RU" sz="2400" i="1">
                <a:solidFill>
                  <a:srgbClr val="800080"/>
                </a:solidFill>
              </a:rPr>
              <a:t>T</a:t>
            </a:r>
            <a:r>
              <a:rPr lang="ru-RU" altLang="ru-RU" sz="2400" i="1" baseline="-25000">
                <a:solidFill>
                  <a:srgbClr val="800080"/>
                </a:solidFill>
              </a:rPr>
              <a:t>1</a:t>
            </a:r>
            <a:r>
              <a:rPr lang="ru-RU" altLang="ru-RU" sz="2400">
                <a:solidFill>
                  <a:srgbClr val="800080"/>
                </a:solidFill>
              </a:rPr>
              <a:t>”. Если эти две контрольных проверки прошли успешно, то тогда переменные состояния обновляются, а само </a:t>
            </a:r>
            <a:r>
              <a:rPr lang="en-US" altLang="ru-RU" sz="2400">
                <a:solidFill>
                  <a:srgbClr val="800080"/>
                </a:solidFill>
              </a:rPr>
              <a:t>NTPv</a:t>
            </a:r>
            <a:r>
              <a:rPr lang="ru-RU" altLang="ru-RU" sz="2400">
                <a:solidFill>
                  <a:srgbClr val="800080"/>
                </a:solidFill>
              </a:rPr>
              <a:t>4-собщение уничтожается.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411075" name="Text Box 3"/>
          <p:cNvSpPr txBox="1">
            <a:spLocks noChangeArrowheads="1"/>
          </p:cNvSpPr>
          <p:nvPr/>
        </p:nvSpPr>
        <p:spPr bwMode="auto">
          <a:xfrm>
            <a:off x="228600" y="1136650"/>
            <a:ext cx="8634413" cy="52466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spcBef>
                <a:spcPct val="0"/>
              </a:spcBef>
            </a:pPr>
            <a:r>
              <a:rPr lang="ru-RU" altLang="ru-RU">
                <a:solidFill>
                  <a:srgbClr val="800080"/>
                </a:solidFill>
              </a:rPr>
              <a:t>Для защиты от повторной передачи последнего переданного </a:t>
            </a:r>
            <a:r>
              <a:rPr lang="en-US" altLang="ru-RU">
                <a:solidFill>
                  <a:srgbClr val="800080"/>
                </a:solidFill>
              </a:rPr>
              <a:t>NTPv</a:t>
            </a:r>
            <a:r>
              <a:rPr lang="ru-RU" altLang="ru-RU">
                <a:solidFill>
                  <a:srgbClr val="800080"/>
                </a:solidFill>
              </a:rPr>
              <a:t>4-собщения, переменная состояния “</a:t>
            </a:r>
            <a:r>
              <a:rPr lang="en-US" altLang="ru-RU">
                <a:solidFill>
                  <a:srgbClr val="800080"/>
                </a:solidFill>
              </a:rPr>
              <a:t>xmt</a:t>
            </a:r>
            <a:r>
              <a:rPr lang="ru-RU" altLang="ru-RU">
                <a:solidFill>
                  <a:srgbClr val="800080"/>
                </a:solidFill>
              </a:rPr>
              <a:t>” устанавливается в ноль сразу после успешной проверки </a:t>
            </a:r>
            <a:r>
              <a:rPr lang="en-US" altLang="ru-RU">
                <a:solidFill>
                  <a:srgbClr val="800080"/>
                </a:solidFill>
              </a:rPr>
              <a:t>NTPv</a:t>
            </a:r>
            <a:r>
              <a:rPr lang="ru-RU" altLang="ru-RU">
                <a:solidFill>
                  <a:srgbClr val="800080"/>
                </a:solidFill>
              </a:rPr>
              <a:t>4-сообщения на предмет его фиктивности.</a:t>
            </a:r>
          </a:p>
          <a:p>
            <a:pPr>
              <a:spcBef>
                <a:spcPct val="0"/>
              </a:spcBef>
            </a:pPr>
            <a:r>
              <a:rPr lang="ru-RU" altLang="ru-RU">
                <a:solidFill>
                  <a:srgbClr val="800080"/>
                </a:solidFill>
              </a:rPr>
              <a:t>Четыре наиболее важные метки времени, </a:t>
            </a:r>
            <a:r>
              <a:rPr lang="en-US" altLang="ru-RU" i="1">
                <a:solidFill>
                  <a:srgbClr val="800080"/>
                </a:solidFill>
              </a:rPr>
              <a:t>T</a:t>
            </a:r>
            <a:r>
              <a:rPr lang="ru-RU" altLang="ru-RU" i="1" baseline="-25000">
                <a:solidFill>
                  <a:srgbClr val="800080"/>
                </a:solidFill>
              </a:rPr>
              <a:t>1</a:t>
            </a:r>
            <a:r>
              <a:rPr lang="ru-RU" altLang="ru-RU">
                <a:solidFill>
                  <a:srgbClr val="800080"/>
                </a:solidFill>
              </a:rPr>
              <a:t> … </a:t>
            </a:r>
            <a:r>
              <a:rPr lang="en-US" altLang="ru-RU" i="1">
                <a:solidFill>
                  <a:srgbClr val="800080"/>
                </a:solidFill>
              </a:rPr>
              <a:t>T</a:t>
            </a:r>
            <a:r>
              <a:rPr lang="ru-RU" altLang="ru-RU" i="1" baseline="-25000">
                <a:solidFill>
                  <a:srgbClr val="800080"/>
                </a:solidFill>
              </a:rPr>
              <a:t>4</a:t>
            </a:r>
            <a:r>
              <a:rPr lang="ru-RU" altLang="ru-RU">
                <a:solidFill>
                  <a:srgbClr val="800080"/>
                </a:solidFill>
              </a:rPr>
              <a:t>, используются для вычисления </a:t>
            </a:r>
            <a:r>
              <a:rPr lang="ru-RU" altLang="ru-RU" i="1">
                <a:solidFill>
                  <a:srgbClr val="800080"/>
                </a:solidFill>
              </a:rPr>
              <a:t>сдвига времени</a:t>
            </a:r>
            <a:r>
              <a:rPr lang="ru-RU" altLang="ru-RU">
                <a:solidFill>
                  <a:srgbClr val="800080"/>
                </a:solidFill>
              </a:rPr>
              <a:t> сервера </a:t>
            </a:r>
            <a:r>
              <a:rPr lang="ru-RU" altLang="ru-RU" i="1">
                <a:solidFill>
                  <a:srgbClr val="800080"/>
                </a:solidFill>
              </a:rPr>
              <a:t>В</a:t>
            </a:r>
            <a:r>
              <a:rPr lang="ru-RU" altLang="ru-RU">
                <a:solidFill>
                  <a:srgbClr val="800080"/>
                </a:solidFill>
              </a:rPr>
              <a:t> относительно сервера </a:t>
            </a:r>
            <a:r>
              <a:rPr lang="ru-RU" altLang="ru-RU" i="1">
                <a:solidFill>
                  <a:srgbClr val="800080"/>
                </a:solidFill>
              </a:rPr>
              <a:t>А</a:t>
            </a:r>
            <a:r>
              <a:rPr lang="ru-RU" altLang="ru-RU">
                <a:solidFill>
                  <a:srgbClr val="800080"/>
                </a:solidFill>
              </a:rPr>
              <a:t>:</a:t>
            </a:r>
          </a:p>
          <a:p>
            <a:pPr>
              <a:spcBef>
                <a:spcPct val="0"/>
              </a:spcBef>
            </a:pPr>
            <a:endParaRPr lang="en-US" altLang="ru-RU" sz="1000">
              <a:solidFill>
                <a:srgbClr val="800080"/>
              </a:solidFill>
              <a:sym typeface="Symbol" panose="05050102010706020507" pitchFamily="18" charset="2"/>
            </a:endParaRPr>
          </a:p>
          <a:p>
            <a:pPr>
              <a:spcBef>
                <a:spcPct val="0"/>
              </a:spcBef>
            </a:pPr>
            <a:r>
              <a:rPr lang="en-US" altLang="ru-RU">
                <a:solidFill>
                  <a:srgbClr val="800080"/>
                </a:solidFill>
                <a:sym typeface="Symbol" panose="05050102010706020507" pitchFamily="18" charset="2"/>
              </a:rPr>
              <a:t></a:t>
            </a:r>
            <a:r>
              <a:rPr lang="ru-RU" altLang="ru-RU" i="1">
                <a:solidFill>
                  <a:srgbClr val="800080"/>
                </a:solidFill>
              </a:rPr>
              <a:t> = </a:t>
            </a:r>
            <a:r>
              <a:rPr lang="en-US" altLang="ru-RU" i="1">
                <a:solidFill>
                  <a:srgbClr val="800080"/>
                </a:solidFill>
              </a:rPr>
              <a:t>T</a:t>
            </a:r>
            <a:r>
              <a:rPr lang="ru-RU" altLang="ru-RU">
                <a:solidFill>
                  <a:srgbClr val="800080"/>
                </a:solidFill>
              </a:rPr>
              <a:t>(</a:t>
            </a:r>
            <a:r>
              <a:rPr lang="en-US" altLang="ru-RU" i="1">
                <a:solidFill>
                  <a:srgbClr val="800080"/>
                </a:solidFill>
              </a:rPr>
              <a:t>B</a:t>
            </a:r>
            <a:r>
              <a:rPr lang="ru-RU" altLang="ru-RU">
                <a:solidFill>
                  <a:srgbClr val="800080"/>
                </a:solidFill>
              </a:rPr>
              <a:t>)</a:t>
            </a:r>
            <a:r>
              <a:rPr lang="ru-RU" altLang="ru-RU" i="1">
                <a:solidFill>
                  <a:srgbClr val="800080"/>
                </a:solidFill>
              </a:rPr>
              <a:t> – </a:t>
            </a:r>
            <a:r>
              <a:rPr lang="en-US" altLang="ru-RU" i="1">
                <a:solidFill>
                  <a:srgbClr val="800080"/>
                </a:solidFill>
              </a:rPr>
              <a:t>T</a:t>
            </a:r>
            <a:r>
              <a:rPr lang="ru-RU" altLang="ru-RU">
                <a:solidFill>
                  <a:srgbClr val="800080"/>
                </a:solidFill>
              </a:rPr>
              <a:t>(</a:t>
            </a:r>
            <a:r>
              <a:rPr lang="en-US" altLang="ru-RU" i="1">
                <a:solidFill>
                  <a:srgbClr val="800080"/>
                </a:solidFill>
              </a:rPr>
              <a:t>A</a:t>
            </a:r>
            <a:r>
              <a:rPr lang="ru-RU" altLang="ru-RU">
                <a:solidFill>
                  <a:srgbClr val="800080"/>
                </a:solidFill>
              </a:rPr>
              <a:t>)</a:t>
            </a:r>
            <a:r>
              <a:rPr lang="ru-RU" altLang="ru-RU" i="1">
                <a:solidFill>
                  <a:srgbClr val="800080"/>
                </a:solidFill>
              </a:rPr>
              <a:t> = </a:t>
            </a:r>
            <a:r>
              <a:rPr lang="ru-RU" altLang="ru-RU">
                <a:solidFill>
                  <a:srgbClr val="800080"/>
                </a:solidFill>
              </a:rPr>
              <a:t>½</a:t>
            </a:r>
            <a:r>
              <a:rPr lang="en-US" altLang="ru-RU">
                <a:solidFill>
                  <a:srgbClr val="800080"/>
                </a:solidFill>
                <a:sym typeface="Symbol" panose="05050102010706020507" pitchFamily="18" charset="2"/>
              </a:rPr>
              <a:t></a:t>
            </a:r>
            <a:r>
              <a:rPr lang="ru-RU" altLang="ru-RU">
                <a:solidFill>
                  <a:srgbClr val="800080"/>
                </a:solidFill>
              </a:rPr>
              <a:t>[(</a:t>
            </a:r>
            <a:r>
              <a:rPr lang="en-US" altLang="ru-RU" i="1">
                <a:solidFill>
                  <a:srgbClr val="800080"/>
                </a:solidFill>
              </a:rPr>
              <a:t>T</a:t>
            </a:r>
            <a:r>
              <a:rPr lang="ru-RU" altLang="ru-RU" i="1" baseline="-25000">
                <a:solidFill>
                  <a:srgbClr val="800080"/>
                </a:solidFill>
              </a:rPr>
              <a:t>2</a:t>
            </a:r>
            <a:r>
              <a:rPr lang="ru-RU" altLang="ru-RU">
                <a:solidFill>
                  <a:srgbClr val="800080"/>
                </a:solidFill>
              </a:rPr>
              <a:t> –</a:t>
            </a:r>
            <a:r>
              <a:rPr lang="ru-RU" altLang="ru-RU" i="1">
                <a:solidFill>
                  <a:srgbClr val="800080"/>
                </a:solidFill>
              </a:rPr>
              <a:t> </a:t>
            </a:r>
            <a:r>
              <a:rPr lang="en-US" altLang="ru-RU" i="1">
                <a:solidFill>
                  <a:srgbClr val="800080"/>
                </a:solidFill>
              </a:rPr>
              <a:t>T</a:t>
            </a:r>
            <a:r>
              <a:rPr lang="ru-RU" altLang="ru-RU" i="1" baseline="-25000">
                <a:solidFill>
                  <a:srgbClr val="800080"/>
                </a:solidFill>
              </a:rPr>
              <a:t>1</a:t>
            </a:r>
            <a:r>
              <a:rPr lang="ru-RU" altLang="ru-RU">
                <a:solidFill>
                  <a:srgbClr val="800080"/>
                </a:solidFill>
              </a:rPr>
              <a:t>) </a:t>
            </a:r>
            <a:r>
              <a:rPr lang="ru-RU" altLang="ru-RU" i="1">
                <a:solidFill>
                  <a:srgbClr val="800080"/>
                </a:solidFill>
              </a:rPr>
              <a:t>+ </a:t>
            </a:r>
            <a:r>
              <a:rPr lang="ru-RU" altLang="ru-RU">
                <a:solidFill>
                  <a:srgbClr val="800080"/>
                </a:solidFill>
              </a:rPr>
              <a:t>(</a:t>
            </a:r>
            <a:r>
              <a:rPr lang="en-US" altLang="ru-RU" i="1">
                <a:solidFill>
                  <a:srgbClr val="800080"/>
                </a:solidFill>
              </a:rPr>
              <a:t>T</a:t>
            </a:r>
            <a:r>
              <a:rPr lang="ru-RU" altLang="ru-RU" i="1" baseline="-25000">
                <a:solidFill>
                  <a:srgbClr val="800080"/>
                </a:solidFill>
              </a:rPr>
              <a:t>3</a:t>
            </a:r>
            <a:r>
              <a:rPr lang="ru-RU" altLang="ru-RU">
                <a:solidFill>
                  <a:srgbClr val="800080"/>
                </a:solidFill>
              </a:rPr>
              <a:t> –</a:t>
            </a:r>
            <a:r>
              <a:rPr lang="ru-RU" altLang="ru-RU" i="1">
                <a:solidFill>
                  <a:srgbClr val="800080"/>
                </a:solidFill>
              </a:rPr>
              <a:t> </a:t>
            </a:r>
            <a:r>
              <a:rPr lang="en-US" altLang="ru-RU" i="1">
                <a:solidFill>
                  <a:srgbClr val="800080"/>
                </a:solidFill>
              </a:rPr>
              <a:t>T</a:t>
            </a:r>
            <a:r>
              <a:rPr lang="ru-RU" altLang="ru-RU" i="1" baseline="-25000">
                <a:solidFill>
                  <a:srgbClr val="800080"/>
                </a:solidFill>
              </a:rPr>
              <a:t>4</a:t>
            </a:r>
            <a:r>
              <a:rPr lang="ru-RU" altLang="ru-RU">
                <a:solidFill>
                  <a:srgbClr val="800080"/>
                </a:solidFill>
              </a:rPr>
              <a:t>)] ,</a:t>
            </a:r>
          </a:p>
          <a:p>
            <a:pPr>
              <a:spcBef>
                <a:spcPct val="0"/>
              </a:spcBef>
            </a:pPr>
            <a:endParaRPr lang="ru-RU" altLang="ru-RU" sz="1000">
              <a:solidFill>
                <a:srgbClr val="800080"/>
              </a:solidFill>
            </a:endParaRPr>
          </a:p>
          <a:p>
            <a:pPr>
              <a:spcBef>
                <a:spcPct val="0"/>
              </a:spcBef>
            </a:pPr>
            <a:r>
              <a:rPr lang="ru-RU" altLang="ru-RU">
                <a:solidFill>
                  <a:srgbClr val="800080"/>
                </a:solidFill>
              </a:rPr>
              <a:t>а </a:t>
            </a:r>
            <a:r>
              <a:rPr lang="ru-RU" altLang="ru-RU" i="1">
                <a:solidFill>
                  <a:srgbClr val="800080"/>
                </a:solidFill>
              </a:rPr>
              <a:t>задержка петлевого маршрута</a:t>
            </a:r>
            <a:r>
              <a:rPr lang="ru-RU" altLang="ru-RU">
                <a:solidFill>
                  <a:srgbClr val="800080"/>
                </a:solidFill>
              </a:rPr>
              <a:t>:</a:t>
            </a:r>
          </a:p>
          <a:p>
            <a:pPr>
              <a:spcBef>
                <a:spcPct val="0"/>
              </a:spcBef>
            </a:pPr>
            <a:endParaRPr lang="en-US" altLang="ru-RU" sz="1000">
              <a:solidFill>
                <a:srgbClr val="800080"/>
              </a:solidFill>
              <a:sym typeface="Symbol" panose="05050102010706020507" pitchFamily="18" charset="2"/>
            </a:endParaRPr>
          </a:p>
          <a:p>
            <a:pPr>
              <a:spcBef>
                <a:spcPct val="0"/>
              </a:spcBef>
            </a:pPr>
            <a:r>
              <a:rPr lang="en-US" altLang="ru-RU">
                <a:solidFill>
                  <a:srgbClr val="800080"/>
                </a:solidFill>
                <a:sym typeface="Symbol" panose="05050102010706020507" pitchFamily="18" charset="2"/>
              </a:rPr>
              <a:t></a:t>
            </a:r>
            <a:r>
              <a:rPr lang="ru-RU" altLang="ru-RU">
                <a:solidFill>
                  <a:srgbClr val="800080"/>
                </a:solidFill>
              </a:rPr>
              <a:t> = </a:t>
            </a:r>
            <a:r>
              <a:rPr lang="en-US" altLang="ru-RU" i="1">
                <a:solidFill>
                  <a:srgbClr val="800080"/>
                </a:solidFill>
              </a:rPr>
              <a:t>T</a:t>
            </a:r>
            <a:r>
              <a:rPr lang="ru-RU" altLang="ru-RU">
                <a:solidFill>
                  <a:srgbClr val="800080"/>
                </a:solidFill>
              </a:rPr>
              <a:t>(</a:t>
            </a:r>
            <a:r>
              <a:rPr lang="en-US" altLang="ru-RU" i="1">
                <a:solidFill>
                  <a:srgbClr val="800080"/>
                </a:solidFill>
              </a:rPr>
              <a:t>ABA</a:t>
            </a:r>
            <a:r>
              <a:rPr lang="ru-RU" altLang="ru-RU">
                <a:solidFill>
                  <a:srgbClr val="800080"/>
                </a:solidFill>
              </a:rPr>
              <a:t>) = (</a:t>
            </a:r>
            <a:r>
              <a:rPr lang="en-US" altLang="ru-RU" i="1">
                <a:solidFill>
                  <a:srgbClr val="800080"/>
                </a:solidFill>
              </a:rPr>
              <a:t>T</a:t>
            </a:r>
            <a:r>
              <a:rPr lang="ru-RU" altLang="ru-RU" i="1" baseline="-25000">
                <a:solidFill>
                  <a:srgbClr val="800080"/>
                </a:solidFill>
              </a:rPr>
              <a:t>4</a:t>
            </a:r>
            <a:r>
              <a:rPr lang="ru-RU" altLang="ru-RU">
                <a:solidFill>
                  <a:srgbClr val="800080"/>
                </a:solidFill>
              </a:rPr>
              <a:t> – </a:t>
            </a:r>
            <a:r>
              <a:rPr lang="en-US" altLang="ru-RU" i="1">
                <a:solidFill>
                  <a:srgbClr val="800080"/>
                </a:solidFill>
              </a:rPr>
              <a:t>T</a:t>
            </a:r>
            <a:r>
              <a:rPr lang="ru-RU" altLang="ru-RU" i="1" baseline="-25000">
                <a:solidFill>
                  <a:srgbClr val="800080"/>
                </a:solidFill>
              </a:rPr>
              <a:t>1</a:t>
            </a:r>
            <a:r>
              <a:rPr lang="ru-RU" altLang="ru-RU">
                <a:solidFill>
                  <a:srgbClr val="800080"/>
                </a:solidFill>
              </a:rPr>
              <a:t>) – (</a:t>
            </a:r>
            <a:r>
              <a:rPr lang="en-US" altLang="ru-RU" i="1">
                <a:solidFill>
                  <a:srgbClr val="800080"/>
                </a:solidFill>
              </a:rPr>
              <a:t>T</a:t>
            </a:r>
            <a:r>
              <a:rPr lang="ru-RU" altLang="ru-RU" i="1" baseline="-25000">
                <a:solidFill>
                  <a:srgbClr val="800080"/>
                </a:solidFill>
              </a:rPr>
              <a:t>3</a:t>
            </a:r>
            <a:r>
              <a:rPr lang="ru-RU" altLang="ru-RU">
                <a:solidFill>
                  <a:srgbClr val="800080"/>
                </a:solidFill>
              </a:rPr>
              <a:t> – </a:t>
            </a:r>
            <a:r>
              <a:rPr lang="en-US" altLang="ru-RU" i="1">
                <a:solidFill>
                  <a:srgbClr val="800080"/>
                </a:solidFill>
              </a:rPr>
              <a:t>T</a:t>
            </a:r>
            <a:r>
              <a:rPr lang="ru-RU" altLang="ru-RU" i="1" baseline="-25000">
                <a:solidFill>
                  <a:srgbClr val="800080"/>
                </a:solidFill>
              </a:rPr>
              <a:t>2</a:t>
            </a:r>
            <a:r>
              <a:rPr lang="ru-RU" altLang="ru-RU">
                <a:solidFill>
                  <a:srgbClr val="800080"/>
                </a:solidFill>
              </a:rPr>
              <a:t>) . </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414147" name="Text Box 3"/>
          <p:cNvSpPr txBox="1">
            <a:spLocks noChangeArrowheads="1"/>
          </p:cNvSpPr>
          <p:nvPr/>
        </p:nvSpPr>
        <p:spPr bwMode="auto">
          <a:xfrm>
            <a:off x="255588" y="719138"/>
            <a:ext cx="8634412"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spcBef>
                <a:spcPct val="0"/>
              </a:spcBef>
            </a:pPr>
            <a:r>
              <a:rPr lang="ru-RU" altLang="ru-RU" sz="2400">
                <a:solidFill>
                  <a:srgbClr val="800080"/>
                </a:solidFill>
              </a:rPr>
              <a:t>Необходимо отметить, что значения в круглых скобках вычисляются на основе 64-битовых беззнаковых метках времени и преобразуются в знаковые величины, состоящие из 63 соответствующих битов и знака плюс (один бит). Эти величины могут представлять собой даты, начиная с последних 68 лет и кончая последующими 68 годами. Однако, сдвиг и задержка вычисляются как суммы и разности таких значений, в которых только 62 бита отводятся для числа, а два бита отводятся под знак числа, и поэтому могут представлять собой явные значения, начиная с последних 34 лет и кончая последующими 34 годами. Другими словами, время клиента должно быть синхронизировано от сервера времени не ранее, чем за 34 лет до начала действия протокола. Это фундаментальное ограничение, связанное с 64-битовыми целочисленными арифметическими действиями.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416195" name="Text Box 3"/>
          <p:cNvSpPr txBox="1">
            <a:spLocks noChangeArrowheads="1"/>
          </p:cNvSpPr>
          <p:nvPr/>
        </p:nvSpPr>
        <p:spPr bwMode="auto">
          <a:xfrm>
            <a:off x="282575" y="881063"/>
            <a:ext cx="8634413"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spcBef>
                <a:spcPct val="0"/>
              </a:spcBef>
            </a:pPr>
            <a:r>
              <a:rPr lang="ru-RU" altLang="ru-RU">
                <a:solidFill>
                  <a:srgbClr val="800080"/>
                </a:solidFill>
              </a:rPr>
              <a:t>В прикладных программных </a:t>
            </a:r>
            <a:r>
              <a:rPr lang="en-US" altLang="ru-RU">
                <a:solidFill>
                  <a:srgbClr val="800080"/>
                </a:solidFill>
              </a:rPr>
              <a:t>NTPv</a:t>
            </a:r>
            <a:r>
              <a:rPr lang="ru-RU" altLang="ru-RU">
                <a:solidFill>
                  <a:srgbClr val="800080"/>
                </a:solidFill>
              </a:rPr>
              <a:t>4-модулях, в которых возможна арифметическая операция с удвоенными числами с плавающей точкой, разности первого порядка могут быть преобразованы в удвоенные значения с плавающей точкой, а суммы и разности второго порядка вычисляются с использованием этой операции. Так как значения второго порядка, как правило, очень малы относительно отклонений значений, указываемых в метках времени, и в этом смысле потери точности практически нет, и поэтому однозначный временной интервал от 34 до 68 лет может быть восстановлен.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24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418243" name="Text Box 3"/>
          <p:cNvSpPr txBox="1">
            <a:spLocks noChangeArrowheads="1"/>
          </p:cNvSpPr>
          <p:nvPr/>
        </p:nvSpPr>
        <p:spPr bwMode="auto">
          <a:xfrm>
            <a:off x="242888" y="584200"/>
            <a:ext cx="8634412" cy="6070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spcBef>
                <a:spcPct val="0"/>
              </a:spcBef>
            </a:pPr>
            <a:r>
              <a:rPr lang="ru-RU" altLang="ru-RU">
                <a:solidFill>
                  <a:srgbClr val="800080"/>
                </a:solidFill>
              </a:rPr>
              <a:t>В некоторых случаях, когда начальный сдвиг частоты в клиентском </a:t>
            </a:r>
            <a:r>
              <a:rPr lang="en-US" altLang="ru-RU">
                <a:solidFill>
                  <a:srgbClr val="800080"/>
                </a:solidFill>
              </a:rPr>
              <a:t>NTP</a:t>
            </a:r>
            <a:r>
              <a:rPr lang="ru-RU" altLang="ru-RU">
                <a:solidFill>
                  <a:srgbClr val="800080"/>
                </a:solidFill>
              </a:rPr>
              <a:t>-модуле относительно большой, а реальное время распространения сигнала мало, то тогда при вычислении задержки результат может быть отрицательным. Например, если разность частоты равна 100 промилей, а интервал “</a:t>
            </a:r>
            <a:r>
              <a:rPr lang="en-US" altLang="ru-RU" i="1">
                <a:solidFill>
                  <a:srgbClr val="800080"/>
                </a:solidFill>
              </a:rPr>
              <a:t>T</a:t>
            </a:r>
            <a:r>
              <a:rPr lang="ru-RU" altLang="ru-RU" i="1" baseline="-25000">
                <a:solidFill>
                  <a:srgbClr val="800080"/>
                </a:solidFill>
              </a:rPr>
              <a:t>4</a:t>
            </a:r>
            <a:r>
              <a:rPr lang="ru-RU" altLang="ru-RU">
                <a:solidFill>
                  <a:srgbClr val="800080"/>
                </a:solidFill>
              </a:rPr>
              <a:t> – </a:t>
            </a:r>
            <a:r>
              <a:rPr lang="en-US" altLang="ru-RU" i="1">
                <a:solidFill>
                  <a:srgbClr val="800080"/>
                </a:solidFill>
              </a:rPr>
              <a:t>T</a:t>
            </a:r>
            <a:r>
              <a:rPr lang="ru-RU" altLang="ru-RU" i="1" baseline="-25000">
                <a:solidFill>
                  <a:srgbClr val="800080"/>
                </a:solidFill>
              </a:rPr>
              <a:t>1</a:t>
            </a:r>
            <a:r>
              <a:rPr lang="ru-RU" altLang="ru-RU">
                <a:solidFill>
                  <a:srgbClr val="800080"/>
                </a:solidFill>
              </a:rPr>
              <a:t>” — 64 секунды, то тогда мнимая задержка составит -6,4 миллисекунд. Так как отрицательные значения являются “обманчивыми” при последовательном вычислении, значение “</a:t>
            </a:r>
            <a:r>
              <a:rPr lang="ru-RU" altLang="ru-RU">
                <a:solidFill>
                  <a:srgbClr val="800080"/>
                </a:solidFill>
                <a:sym typeface="Symbol" panose="05050102010706020507" pitchFamily="18" charset="2"/>
              </a:rPr>
              <a:t></a:t>
            </a:r>
            <a:r>
              <a:rPr lang="ru-RU" altLang="ru-RU">
                <a:solidFill>
                  <a:srgbClr val="800080"/>
                </a:solidFill>
              </a:rPr>
              <a:t>” должно быть ограничено значением не меньшим, чем “</a:t>
            </a:r>
            <a:r>
              <a:rPr lang="en-US" altLang="ru-RU" i="1">
                <a:solidFill>
                  <a:srgbClr val="800080"/>
                </a:solidFill>
              </a:rPr>
              <a:t>s</a:t>
            </a:r>
            <a:r>
              <a:rPr lang="ru-RU" altLang="ru-RU">
                <a:solidFill>
                  <a:srgbClr val="800080"/>
                </a:solidFill>
              </a:rPr>
              <a:t>.</a:t>
            </a:r>
            <a:r>
              <a:rPr lang="ru-RU" altLang="ru-RU">
                <a:solidFill>
                  <a:srgbClr val="800080"/>
                </a:solidFill>
                <a:sym typeface="Symbol" panose="05050102010706020507" pitchFamily="18" charset="2"/>
              </a:rPr>
              <a:t></a:t>
            </a:r>
            <a:r>
              <a:rPr lang="ru-RU" altLang="ru-RU">
                <a:solidFill>
                  <a:srgbClr val="800080"/>
                </a:solidFill>
              </a:rPr>
              <a:t>”, где “</a:t>
            </a:r>
            <a:r>
              <a:rPr lang="en-US" altLang="ru-RU" i="1">
                <a:solidFill>
                  <a:srgbClr val="800080"/>
                </a:solidFill>
              </a:rPr>
              <a:t>s</a:t>
            </a:r>
            <a:r>
              <a:rPr lang="ru-RU" altLang="ru-RU">
                <a:solidFill>
                  <a:srgbClr val="800080"/>
                </a:solidFill>
              </a:rPr>
              <a:t>.</a:t>
            </a:r>
            <a:r>
              <a:rPr lang="ru-RU" altLang="ru-RU">
                <a:solidFill>
                  <a:srgbClr val="800080"/>
                </a:solidFill>
                <a:sym typeface="Symbol" panose="05050102010706020507" pitchFamily="18" charset="2"/>
              </a:rPr>
              <a:t></a:t>
            </a:r>
            <a:r>
              <a:rPr lang="ru-RU" altLang="ru-RU">
                <a:solidFill>
                  <a:srgbClr val="800080"/>
                </a:solidFill>
              </a:rPr>
              <a:t>” представляет собой точность системы</a:t>
            </a:r>
          </a:p>
          <a:p>
            <a:pPr>
              <a:spcBef>
                <a:spcPct val="0"/>
              </a:spcBef>
            </a:pPr>
            <a:r>
              <a:rPr lang="ru-RU" altLang="ru-RU">
                <a:solidFill>
                  <a:srgbClr val="800080"/>
                </a:solidFill>
              </a:rPr>
              <a:t>(в секундах). </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29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spcBef>
                <a:spcPct val="0"/>
              </a:spcBef>
            </a:pPr>
            <a:r>
              <a:rPr lang="ru-RU" altLang="ru-RU" sz="2000" b="1">
                <a:solidFill>
                  <a:srgbClr val="800080"/>
                </a:solidFill>
                <a:effectLst>
                  <a:outerShdw blurRad="38100" dist="38100" dir="2700000" algn="tl">
                    <a:srgbClr val="C0C0C0"/>
                  </a:outerShdw>
                </a:effectLst>
              </a:rPr>
              <a:t>Лекция №19: </a:t>
            </a:r>
            <a:r>
              <a:rPr lang="ru-RU" altLang="ru-RU" sz="2000" b="1" i="1">
                <a:solidFill>
                  <a:srgbClr val="800080"/>
                </a:solidFill>
                <a:effectLst>
                  <a:outerShdw blurRad="38100" dist="38100" dir="2700000" algn="tl">
                    <a:srgbClr val="C0C0C0"/>
                  </a:outerShdw>
                </a:effectLst>
              </a:rPr>
              <a:t>Система сетевого времени (синхронизации)</a:t>
            </a:r>
            <a:r>
              <a:rPr lang="ru-RU" altLang="ru-RU" sz="2000">
                <a:solidFill>
                  <a:srgbClr val="800080"/>
                </a:solidFill>
              </a:rPr>
              <a:t> </a:t>
            </a:r>
          </a:p>
        </p:txBody>
      </p:sp>
      <p:sp>
        <p:nvSpPr>
          <p:cNvPr id="1420291" name="Text Box 3"/>
          <p:cNvSpPr txBox="1">
            <a:spLocks noChangeArrowheads="1"/>
          </p:cNvSpPr>
          <p:nvPr/>
        </p:nvSpPr>
        <p:spPr bwMode="auto">
          <a:xfrm>
            <a:off x="255588" y="557213"/>
            <a:ext cx="8634412" cy="6035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spcBef>
                <a:spcPct val="0"/>
              </a:spcBef>
            </a:pPr>
            <a:r>
              <a:rPr lang="ru-RU" altLang="ru-RU" sz="3000">
                <a:solidFill>
                  <a:srgbClr val="800080"/>
                </a:solidFill>
              </a:rPr>
              <a:t>Представленные выше рассуждения касаются наиболее общего случая, когда два удалённых сервера времени, функционирующих в симметричном режиме, независимо друг от друга измеряют сдвиги и задержки между собой. Если сервер находится в ином режиме, процедурная характеристика протокола может быть упрощена. Сервер времени копирует метки времени </a:t>
            </a:r>
            <a:r>
              <a:rPr lang="en-US" altLang="ru-RU" sz="3000" i="1">
                <a:solidFill>
                  <a:srgbClr val="800080"/>
                </a:solidFill>
              </a:rPr>
              <a:t>T</a:t>
            </a:r>
            <a:r>
              <a:rPr lang="ru-RU" altLang="ru-RU" sz="3000" i="1" baseline="-25000">
                <a:solidFill>
                  <a:srgbClr val="800080"/>
                </a:solidFill>
              </a:rPr>
              <a:t>3</a:t>
            </a:r>
            <a:r>
              <a:rPr lang="ru-RU" altLang="ru-RU" sz="3000">
                <a:solidFill>
                  <a:srgbClr val="800080"/>
                </a:solidFill>
              </a:rPr>
              <a:t> и </a:t>
            </a:r>
            <a:r>
              <a:rPr lang="en-US" altLang="ru-RU" sz="3000" i="1">
                <a:solidFill>
                  <a:srgbClr val="800080"/>
                </a:solidFill>
              </a:rPr>
              <a:t>T</a:t>
            </a:r>
            <a:r>
              <a:rPr lang="ru-RU" altLang="ru-RU" sz="3000" i="1" baseline="-25000">
                <a:solidFill>
                  <a:srgbClr val="800080"/>
                </a:solidFill>
              </a:rPr>
              <a:t>4</a:t>
            </a:r>
            <a:r>
              <a:rPr lang="ru-RU" altLang="ru-RU" sz="3000">
                <a:solidFill>
                  <a:srgbClr val="800080"/>
                </a:solidFill>
              </a:rPr>
              <a:t> из </a:t>
            </a:r>
            <a:r>
              <a:rPr lang="en-US" altLang="ru-RU" sz="3000">
                <a:solidFill>
                  <a:srgbClr val="800080"/>
                </a:solidFill>
              </a:rPr>
              <a:t>NTPv</a:t>
            </a:r>
            <a:r>
              <a:rPr lang="ru-RU" altLang="ru-RU" sz="3000">
                <a:solidFill>
                  <a:srgbClr val="800080"/>
                </a:solidFill>
              </a:rPr>
              <a:t>4-сообщения клиента в значения </a:t>
            </a:r>
            <a:r>
              <a:rPr lang="en-US" altLang="ru-RU" sz="3000" i="1">
                <a:solidFill>
                  <a:srgbClr val="800080"/>
                </a:solidFill>
              </a:rPr>
              <a:t>T</a:t>
            </a:r>
            <a:r>
              <a:rPr lang="ru-RU" altLang="ru-RU" sz="3000" i="1" baseline="-25000">
                <a:solidFill>
                  <a:srgbClr val="800080"/>
                </a:solidFill>
              </a:rPr>
              <a:t>1</a:t>
            </a:r>
            <a:r>
              <a:rPr lang="ru-RU" altLang="ru-RU" sz="3000">
                <a:solidFill>
                  <a:srgbClr val="800080"/>
                </a:solidFill>
              </a:rPr>
              <a:t> и </a:t>
            </a:r>
            <a:r>
              <a:rPr lang="en-US" altLang="ru-RU" sz="3000" i="1">
                <a:solidFill>
                  <a:srgbClr val="800080"/>
                </a:solidFill>
              </a:rPr>
              <a:t>T</a:t>
            </a:r>
            <a:r>
              <a:rPr lang="ru-RU" altLang="ru-RU" sz="3000" i="1" baseline="-25000">
                <a:solidFill>
                  <a:srgbClr val="800080"/>
                </a:solidFill>
              </a:rPr>
              <a:t>2</a:t>
            </a:r>
            <a:r>
              <a:rPr lang="ru-RU" altLang="ru-RU" sz="3000">
                <a:solidFill>
                  <a:srgbClr val="800080"/>
                </a:solidFill>
              </a:rPr>
              <a:t> </a:t>
            </a:r>
            <a:r>
              <a:rPr lang="en-US" altLang="ru-RU" sz="3000">
                <a:solidFill>
                  <a:srgbClr val="800080"/>
                </a:solidFill>
              </a:rPr>
              <a:t>NTPv</a:t>
            </a:r>
            <a:r>
              <a:rPr lang="ru-RU" altLang="ru-RU" sz="3000">
                <a:solidFill>
                  <a:srgbClr val="800080"/>
                </a:solidFill>
              </a:rPr>
              <a:t>4-сообщения сервера и добавляет метку времени </a:t>
            </a:r>
            <a:r>
              <a:rPr lang="en-US" altLang="ru-RU" sz="3000" i="1">
                <a:solidFill>
                  <a:srgbClr val="800080"/>
                </a:solidFill>
              </a:rPr>
              <a:t>T</a:t>
            </a:r>
            <a:r>
              <a:rPr lang="ru-RU" altLang="ru-RU" sz="3000" i="1" baseline="-25000">
                <a:solidFill>
                  <a:srgbClr val="800080"/>
                </a:solidFill>
              </a:rPr>
              <a:t>3</a:t>
            </a:r>
            <a:r>
              <a:rPr lang="ru-RU" altLang="ru-RU" sz="3000">
                <a:solidFill>
                  <a:srgbClr val="800080"/>
                </a:solidFill>
              </a:rPr>
              <a:t> отправки ответного </a:t>
            </a:r>
            <a:r>
              <a:rPr lang="en-US" altLang="ru-RU" sz="3000">
                <a:solidFill>
                  <a:srgbClr val="800080"/>
                </a:solidFill>
              </a:rPr>
              <a:t>NTPv</a:t>
            </a:r>
            <a:r>
              <a:rPr lang="ru-RU" altLang="ru-RU" sz="3000">
                <a:solidFill>
                  <a:srgbClr val="800080"/>
                </a:solidFill>
              </a:rPr>
              <a:t>4-сообщения перед самой передачей последнего клиенту.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ru-RU" altLang="ru-RU"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ru-RU" altLang="ru-RU"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15324</TotalTime>
  <Words>9995</Words>
  <Application>Microsoft Office PowerPoint</Application>
  <PresentationFormat>Экран (4:3)</PresentationFormat>
  <Paragraphs>846</Paragraphs>
  <Slides>100</Slides>
  <Notes>100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100</vt:i4>
      </vt:variant>
    </vt:vector>
  </HeadingPairs>
  <TitlesOfParts>
    <vt:vector size="110" baseType="lpstr">
      <vt:lpstr>Wingdings 2</vt:lpstr>
      <vt:lpstr>MS Mincho</vt:lpstr>
      <vt:lpstr>Arial</vt:lpstr>
      <vt:lpstr>Wingdings</vt:lpstr>
      <vt:lpstr>SimSun</vt:lpstr>
      <vt:lpstr>Symbol</vt:lpstr>
      <vt:lpstr>Arial Narrow</vt:lpstr>
      <vt:lpstr>Times New Roman</vt:lpstr>
      <vt:lpstr>Tahoma</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550</cp:revision>
  <dcterms:created xsi:type="dcterms:W3CDTF">2008-08-28T16:29:17Z</dcterms:created>
  <dcterms:modified xsi:type="dcterms:W3CDTF">2022-09-18T10:50:01Z</dcterms:modified>
</cp:coreProperties>
</file>