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87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FFCCFF"/>
    <a:srgbClr val="CC0000"/>
    <a:srgbClr val="FF9933"/>
    <a:srgbClr val="CCFF66"/>
    <a:srgbClr val="800080"/>
    <a:srgbClr val="9999FF"/>
    <a:srgbClr val="DCFF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42" autoAdjust="0"/>
    <p:restoredTop sz="94702" autoAdjust="0"/>
  </p:normalViewPr>
  <p:slideViewPr>
    <p:cSldViewPr showGuides="1">
      <p:cViewPr varScale="1">
        <p:scale>
          <a:sx n="105" d="100"/>
          <a:sy n="105" d="100"/>
        </p:scale>
        <p:origin x="2136" y="102"/>
      </p:cViewPr>
      <p:guideLst>
        <p:guide orient="horz" pos="1877"/>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B1747055-8E21-48CE-80D3-79B2C98A1197}" type="slidenum">
              <a:rPr lang="ru-RU" altLang="ru-RU"/>
              <a:pPr/>
              <a:t>‹#›</a:t>
            </a:fld>
            <a:endParaRPr lang="ru-RU" altLang="ru-RU"/>
          </a:p>
        </p:txBody>
      </p:sp>
    </p:spTree>
    <p:extLst>
      <p:ext uri="{BB962C8B-B14F-4D97-AF65-F5344CB8AC3E}">
        <p14:creationId xmlns:p14="http://schemas.microsoft.com/office/powerpoint/2010/main" val="1772531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01401B66-285F-424F-974F-B3057D91F054}" type="slidenum">
              <a:rPr lang="ru-RU" altLang="ru-RU"/>
              <a:pPr/>
              <a:t>‹#›</a:t>
            </a:fld>
            <a:endParaRPr lang="ru-RU" altLang="ru-RU"/>
          </a:p>
        </p:txBody>
      </p:sp>
    </p:spTree>
    <p:extLst>
      <p:ext uri="{BB962C8B-B14F-4D97-AF65-F5344CB8AC3E}">
        <p14:creationId xmlns:p14="http://schemas.microsoft.com/office/powerpoint/2010/main" val="55788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50786725-848F-4118-9E41-361A22E1DE81}" type="slidenum">
              <a:rPr lang="ru-RU" altLang="ru-RU"/>
              <a:pPr/>
              <a:t>‹#›</a:t>
            </a:fld>
            <a:endParaRPr lang="ru-RU" altLang="ru-RU"/>
          </a:p>
        </p:txBody>
      </p:sp>
    </p:spTree>
    <p:extLst>
      <p:ext uri="{BB962C8B-B14F-4D97-AF65-F5344CB8AC3E}">
        <p14:creationId xmlns:p14="http://schemas.microsoft.com/office/powerpoint/2010/main" val="312026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C9989DD4-774B-443E-9C47-A46D453C7B07}" type="slidenum">
              <a:rPr lang="ru-RU" altLang="ru-RU"/>
              <a:pPr/>
              <a:t>‹#›</a:t>
            </a:fld>
            <a:endParaRPr lang="ru-RU" altLang="ru-RU"/>
          </a:p>
        </p:txBody>
      </p:sp>
    </p:spTree>
    <p:extLst>
      <p:ext uri="{BB962C8B-B14F-4D97-AF65-F5344CB8AC3E}">
        <p14:creationId xmlns:p14="http://schemas.microsoft.com/office/powerpoint/2010/main" val="394559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E3B1B477-8908-450A-AB32-8E86B64B03FD}" type="slidenum">
              <a:rPr lang="ru-RU" altLang="ru-RU"/>
              <a:pPr/>
              <a:t>‹#›</a:t>
            </a:fld>
            <a:endParaRPr lang="ru-RU" altLang="ru-RU"/>
          </a:p>
        </p:txBody>
      </p:sp>
    </p:spTree>
    <p:extLst>
      <p:ext uri="{BB962C8B-B14F-4D97-AF65-F5344CB8AC3E}">
        <p14:creationId xmlns:p14="http://schemas.microsoft.com/office/powerpoint/2010/main" val="3345820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478C5457-E99B-4001-8401-7709ECA3EC44}" type="slidenum">
              <a:rPr lang="ru-RU" altLang="ru-RU"/>
              <a:pPr/>
              <a:t>‹#›</a:t>
            </a:fld>
            <a:endParaRPr lang="ru-RU" altLang="ru-RU"/>
          </a:p>
        </p:txBody>
      </p:sp>
    </p:spTree>
    <p:extLst>
      <p:ext uri="{BB962C8B-B14F-4D97-AF65-F5344CB8AC3E}">
        <p14:creationId xmlns:p14="http://schemas.microsoft.com/office/powerpoint/2010/main" val="3914297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a:t>Образец заголовка</a:t>
            </a:r>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AE00A9F5-042D-4E46-BEF9-776A9399A9E5}" type="slidenum">
              <a:rPr lang="ru-RU" altLang="ru-RU"/>
              <a:pPr/>
              <a:t>‹#›</a:t>
            </a:fld>
            <a:endParaRPr lang="ru-RU" altLang="ru-RU"/>
          </a:p>
        </p:txBody>
      </p:sp>
    </p:spTree>
    <p:extLst>
      <p:ext uri="{BB962C8B-B14F-4D97-AF65-F5344CB8AC3E}">
        <p14:creationId xmlns:p14="http://schemas.microsoft.com/office/powerpoint/2010/main" val="241284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416D2961-1EBA-43E6-8A26-6BB4C3AC76EF}" type="slidenum">
              <a:rPr lang="ru-RU" altLang="ru-RU"/>
              <a:pPr/>
              <a:t>‹#›</a:t>
            </a:fld>
            <a:endParaRPr lang="ru-RU" altLang="ru-RU"/>
          </a:p>
        </p:txBody>
      </p:sp>
    </p:spTree>
    <p:extLst>
      <p:ext uri="{BB962C8B-B14F-4D97-AF65-F5344CB8AC3E}">
        <p14:creationId xmlns:p14="http://schemas.microsoft.com/office/powerpoint/2010/main" val="296251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C5FDFEA4-A4EC-4CE6-85EF-096F3EB062DF}" type="slidenum">
              <a:rPr lang="ru-RU" altLang="ru-RU"/>
              <a:pPr/>
              <a:t>‹#›</a:t>
            </a:fld>
            <a:endParaRPr lang="ru-RU" altLang="ru-RU"/>
          </a:p>
        </p:txBody>
      </p:sp>
    </p:spTree>
    <p:extLst>
      <p:ext uri="{BB962C8B-B14F-4D97-AF65-F5344CB8AC3E}">
        <p14:creationId xmlns:p14="http://schemas.microsoft.com/office/powerpoint/2010/main" val="905754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FE00C5B3-C017-43AB-9462-94B3FAA87EE8}" type="slidenum">
              <a:rPr lang="ru-RU" altLang="ru-RU"/>
              <a:pPr/>
              <a:t>‹#›</a:t>
            </a:fld>
            <a:endParaRPr lang="ru-RU" altLang="ru-RU"/>
          </a:p>
        </p:txBody>
      </p:sp>
    </p:spTree>
    <p:extLst>
      <p:ext uri="{BB962C8B-B14F-4D97-AF65-F5344CB8AC3E}">
        <p14:creationId xmlns:p14="http://schemas.microsoft.com/office/powerpoint/2010/main" val="77441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3F111561-CE19-4898-8463-546ADFAEEBFD}" type="slidenum">
              <a:rPr lang="ru-RU" altLang="ru-RU"/>
              <a:pPr/>
              <a:t>‹#›</a:t>
            </a:fld>
            <a:endParaRPr lang="ru-RU" altLang="ru-RU"/>
          </a:p>
        </p:txBody>
      </p:sp>
    </p:spTree>
    <p:extLst>
      <p:ext uri="{BB962C8B-B14F-4D97-AF65-F5344CB8AC3E}">
        <p14:creationId xmlns:p14="http://schemas.microsoft.com/office/powerpoint/2010/main" val="287444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ADE142B-F207-47D2-ADDD-502ABB31C3D8}"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6053138"/>
            <a:ext cx="9144000" cy="609600"/>
          </a:xfrm>
          <a:noFill/>
        </p:spPr>
        <p:txBody>
          <a:bodyPr lIns="0" tIns="0" rIns="0" bIns="0" anchor="ctr" anchorCtr="1">
            <a:spAutoFit/>
          </a:bodyPr>
          <a:lstStyle/>
          <a:p>
            <a:pPr>
              <a:spcBef>
                <a:spcPct val="0"/>
              </a:spcBef>
            </a:pPr>
            <a:r>
              <a:rPr lang="ru-RU" altLang="ru-RU" sz="2000" dirty="0">
                <a:solidFill>
                  <a:schemeClr val="accent2"/>
                </a:solidFill>
                <a:effectLst>
                  <a:outerShdw blurRad="38100" dist="38100" dir="2700000" algn="tl">
                    <a:srgbClr val="C0C0C0"/>
                  </a:outerShdw>
                </a:effectLst>
              </a:rPr>
              <a:t>МЕЛЬНИКОВ Дмитрий Анатольевич</a:t>
            </a:r>
          </a:p>
          <a:p>
            <a:pPr>
              <a:spcBef>
                <a:spcPct val="0"/>
              </a:spcBef>
            </a:pPr>
            <a:r>
              <a:rPr lang="ru-RU" altLang="ru-RU" sz="200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566738" y="4508500"/>
            <a:ext cx="7920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058" name="Text Box 10"/>
          <p:cNvSpPr txBox="1">
            <a:spLocks noChangeArrowheads="1"/>
          </p:cNvSpPr>
          <p:nvPr/>
        </p:nvSpPr>
        <p:spPr bwMode="auto">
          <a:xfrm>
            <a:off x="792163" y="3473450"/>
            <a:ext cx="7515225" cy="1006475"/>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b="1">
                <a:solidFill>
                  <a:srgbClr val="336600"/>
                </a:solidFill>
              </a:rPr>
              <a:t>Раздел </a:t>
            </a:r>
            <a:r>
              <a:rPr lang="en-US" altLang="ru-RU" sz="2000" b="1">
                <a:solidFill>
                  <a:srgbClr val="336600"/>
                </a:solidFill>
              </a:rPr>
              <a:t>I: </a:t>
            </a:r>
            <a:r>
              <a:rPr lang="ru-RU" altLang="ru-RU" sz="2000" b="1">
                <a:solidFill>
                  <a:srgbClr val="336600"/>
                </a:solidFill>
              </a:rPr>
              <a:t>ОБЩАЯ ХАРАКТЕРИСТИКА ОРГАНИЗАЦИИ</a:t>
            </a:r>
          </a:p>
          <a:p>
            <a:pPr algn="ctr"/>
            <a:r>
              <a:rPr lang="ru-RU" altLang="ru-RU" sz="2000" b="1">
                <a:solidFill>
                  <a:srgbClr val="336600"/>
                </a:solidFill>
              </a:rPr>
              <a:t> ИНФОРМАЦИОННОГО ОБМЕНА</a:t>
            </a:r>
          </a:p>
          <a:p>
            <a:pPr algn="ctr"/>
            <a:r>
              <a:rPr lang="ru-RU" altLang="ru-RU" sz="2000" b="1">
                <a:solidFill>
                  <a:srgbClr val="336600"/>
                </a:solidFill>
              </a:rPr>
              <a:t> В ИНФОРМАЦИОННО-ТЕХНОЛОГИЧЕСКИХ СЕТЯХ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b="1" i="1">
                <a:solidFill>
                  <a:srgbClr val="CC0000"/>
                </a:solidFill>
              </a:rPr>
              <a:t>КУРС ЛЕКЦИЙ</a:t>
            </a:r>
          </a:p>
          <a:p>
            <a:pPr algn="ctr"/>
            <a:endParaRPr lang="ru-RU" altLang="ru-RU" sz="2400" b="1">
              <a:solidFill>
                <a:srgbClr val="CC0000"/>
              </a:solidFill>
            </a:endParaRPr>
          </a:p>
          <a:p>
            <a:pPr algn="ctr"/>
            <a:r>
              <a:rPr lang="ru-RU" altLang="ru-RU" sz="2800" b="1">
                <a:solidFill>
                  <a:srgbClr val="FF0000"/>
                </a:solidFill>
              </a:rPr>
              <a:t>ОРГАНИЗАЦИЯ И</a:t>
            </a:r>
          </a:p>
          <a:p>
            <a:pPr algn="ctr"/>
            <a:r>
              <a:rPr lang="ru-RU" altLang="ru-RU" sz="2800" b="1">
                <a:solidFill>
                  <a:srgbClr val="FF0000"/>
                </a:solidFill>
              </a:rPr>
              <a:t>ОБЕСПЕЧЕНИЕ БЕЗОПАСНОСТИ</a:t>
            </a:r>
          </a:p>
          <a:p>
            <a:pPr algn="ctr"/>
            <a:r>
              <a:rPr lang="ru-RU" altLang="ru-RU" sz="2800" b="1">
                <a:solidFill>
                  <a:srgbClr val="FF0000"/>
                </a:solidFill>
              </a:rPr>
              <a:t>ИНФОРМАЦИОННО-ТЕХНОЛОГИЧЕСКИХ</a:t>
            </a:r>
          </a:p>
          <a:p>
            <a:pPr algn="ctr"/>
            <a:r>
              <a:rPr lang="ru-RU" altLang="ru-RU" sz="2800" b="1">
                <a:solidFill>
                  <a:srgbClr val="FF0000"/>
                </a:solidFill>
              </a:rPr>
              <a:t>СЕТЕЙ И СИСТЕМ</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73731"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73732" name="Text Box 4"/>
          <p:cNvSpPr txBox="1">
            <a:spLocks noChangeArrowheads="1"/>
          </p:cNvSpPr>
          <p:nvPr/>
        </p:nvSpPr>
        <p:spPr bwMode="auto">
          <a:xfrm>
            <a:off x="250825" y="863600"/>
            <a:ext cx="8642350" cy="57864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i="1">
                <a:solidFill>
                  <a:srgbClr val="800080"/>
                </a:solidFill>
              </a:rPr>
              <a:t>Во-вторых</a:t>
            </a:r>
            <a:r>
              <a:rPr lang="ru-RU" altLang="ru-RU" sz="2200">
                <a:solidFill>
                  <a:srgbClr val="800080"/>
                </a:solidFill>
              </a:rPr>
              <a:t>, представление данных пакетами создает наилучшие условия для мультиплексирования потоков данных. На рис.2.2 представлена временная диаграмма, иллюстрирующая принцип мультиплексирования потоков данных. На первых трех осях изображены потоки данных (пакетов), генерируемых абонентами </a:t>
            </a:r>
            <a:r>
              <a:rPr lang="ru-RU" altLang="ru-RU" sz="2200" i="1">
                <a:solidFill>
                  <a:srgbClr val="800080"/>
                </a:solidFill>
              </a:rPr>
              <a:t>a</a:t>
            </a:r>
            <a:r>
              <a:rPr lang="ru-RU" altLang="ru-RU" sz="2200" i="1" baseline="-25000">
                <a:solidFill>
                  <a:srgbClr val="800080"/>
                </a:solidFill>
              </a:rPr>
              <a:t>1</a:t>
            </a:r>
            <a:r>
              <a:rPr lang="ru-RU" altLang="ru-RU" sz="2200">
                <a:solidFill>
                  <a:srgbClr val="800080"/>
                </a:solidFill>
              </a:rPr>
              <a:t>, </a:t>
            </a:r>
            <a:r>
              <a:rPr lang="ru-RU" altLang="ru-RU" sz="2200" i="1">
                <a:solidFill>
                  <a:srgbClr val="800080"/>
                </a:solidFill>
              </a:rPr>
              <a:t>a</a:t>
            </a:r>
            <a:r>
              <a:rPr lang="ru-RU" altLang="ru-RU" sz="2200" i="1" baseline="-25000">
                <a:solidFill>
                  <a:srgbClr val="800080"/>
                </a:solidFill>
              </a:rPr>
              <a:t>2</a:t>
            </a:r>
            <a:r>
              <a:rPr lang="ru-RU" altLang="ru-RU" sz="2200">
                <a:solidFill>
                  <a:srgbClr val="800080"/>
                </a:solidFill>
              </a:rPr>
              <a:t>, </a:t>
            </a:r>
            <a:r>
              <a:rPr lang="ru-RU" altLang="ru-RU" sz="2200" i="1">
                <a:solidFill>
                  <a:srgbClr val="800080"/>
                </a:solidFill>
              </a:rPr>
              <a:t>a</a:t>
            </a:r>
            <a:r>
              <a:rPr lang="ru-RU" altLang="ru-RU" sz="2200" i="1" baseline="-25000">
                <a:solidFill>
                  <a:srgbClr val="800080"/>
                </a:solidFill>
              </a:rPr>
              <a:t>3</a:t>
            </a:r>
            <a:r>
              <a:rPr lang="ru-RU" altLang="ru-RU" sz="2200">
                <a:solidFill>
                  <a:srgbClr val="800080"/>
                </a:solidFill>
              </a:rPr>
              <a:t>. Двойная нумерация пакетов на рисунке означает номер абонента и номер пакета в потоке. Канал используется для обслуживания трех абонентов — путем разделения во времени, т.е. поочередного предоставления канала абонентам. Благодаря этому эффективно используются линии связи, соединяющие узлы связи и ЭВМ с СПД, и одна линия связи обеспечивает работу многих взаимодействующих абонентов. Экономичность коммутации пакетов несколько снижается из-за размножения заголовков, сопровождающих каждый пакет, но эти потери окупаются за счет эффекта мультиплексирования сильно пульсирующих потоков данных, характерных для ИТС.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74755"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74756" name="Text Box 4"/>
          <p:cNvSpPr txBox="1">
            <a:spLocks noChangeArrowheads="1"/>
          </p:cNvSpPr>
          <p:nvPr/>
        </p:nvSpPr>
        <p:spPr bwMode="auto">
          <a:xfrm>
            <a:off x="250825" y="1628775"/>
            <a:ext cx="8642350" cy="39354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i="1">
                <a:solidFill>
                  <a:srgbClr val="800080"/>
                </a:solidFill>
              </a:rPr>
              <a:t>В-третьих</a:t>
            </a:r>
            <a:r>
              <a:rPr lang="ru-RU" altLang="ru-RU" sz="2800">
                <a:solidFill>
                  <a:srgbClr val="800080"/>
                </a:solidFill>
              </a:rPr>
              <a:t>, малая длина пакетов позволяет выделять для промежуточного хранения передаваемых данных меньшую емкость памяти, чем требуется для сообщений. Кроме того, использование пакетов упрощает задачу управления потоками данных, поскольку для приема потока пакетов в узлах связи нужно резервировать меньшую память, чем для приема потока сообщений.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75780" name="Text Box 4"/>
          <p:cNvSpPr txBox="1">
            <a:spLocks noChangeArrowheads="1"/>
          </p:cNvSpPr>
          <p:nvPr/>
        </p:nvSpPr>
        <p:spPr bwMode="auto">
          <a:xfrm>
            <a:off x="250825" y="728663"/>
            <a:ext cx="8642350"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i="1">
                <a:solidFill>
                  <a:srgbClr val="800080"/>
                </a:solidFill>
              </a:rPr>
              <a:t>В-четвертых</a:t>
            </a:r>
            <a:r>
              <a:rPr lang="ru-RU" altLang="ru-RU" sz="2400">
                <a:solidFill>
                  <a:srgbClr val="800080"/>
                </a:solidFill>
              </a:rPr>
              <a:t>, надежность передачи данных по линиям связи невелика. Типичная линия связи обеспечивает передачу данных с вероятностью искажений 10</a:t>
            </a:r>
            <a:r>
              <a:rPr lang="ru-RU" altLang="ru-RU" sz="2400" baseline="30000">
                <a:solidFill>
                  <a:srgbClr val="800080"/>
                </a:solidFill>
              </a:rPr>
              <a:t>-4</a:t>
            </a:r>
            <a:r>
              <a:rPr lang="ru-RU" altLang="ru-RU" sz="2400">
                <a:solidFill>
                  <a:srgbClr val="800080"/>
                </a:solidFill>
              </a:rPr>
              <a:t>... 10</a:t>
            </a:r>
            <a:r>
              <a:rPr lang="ru-RU" altLang="ru-RU" sz="2400" baseline="30000">
                <a:solidFill>
                  <a:srgbClr val="800080"/>
                </a:solidFill>
              </a:rPr>
              <a:t>-6</a:t>
            </a:r>
            <a:r>
              <a:rPr lang="ru-RU" altLang="ru-RU" sz="2400">
                <a:solidFill>
                  <a:srgbClr val="800080"/>
                </a:solidFill>
              </a:rPr>
              <a:t>. Чем больше длина передаваемого сообщения, тем больше вероятность того, что оно будет искажено помехами. Пакеты, имея незначительную длину, в большей степени гарантированы от искажений, чем сообщения. К тому же искажение исключается путем перезапроса данных (метод автоматического запроса при ошибке — ARQ: </a:t>
            </a:r>
            <a:r>
              <a:rPr lang="en-US" altLang="ru-RU" sz="2400" i="1">
                <a:solidFill>
                  <a:srgbClr val="800080"/>
                </a:solidFill>
              </a:rPr>
              <a:t>Automatic ReQuest</a:t>
            </a:r>
            <a:r>
              <a:rPr lang="ru-RU" altLang="ru-RU" sz="2400">
                <a:solidFill>
                  <a:srgbClr val="800080"/>
                </a:solidFill>
              </a:rPr>
              <a:t>). Пакеты значительно лучше согласуются с механизмом перезапросов, чем сообщения, и обеспечивают наилучшее использование пропускной способности линии связи, работающей в условиях помех. Эти обстоятельства привели к использованию коммутации пакетов в качестве основного способа организации каналов связи в СПД ИТС.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76803"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76804" name="Text Box 4"/>
          <p:cNvSpPr txBox="1">
            <a:spLocks noChangeArrowheads="1"/>
          </p:cNvSpPr>
          <p:nvPr/>
        </p:nvSpPr>
        <p:spPr bwMode="auto">
          <a:xfrm>
            <a:off x="250825" y="1358900"/>
            <a:ext cx="8642350"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Выбор длины пакетов производится исходя из размера сообщения с учетом влияния длины пакетов на время доставки данных, пропускную способность линий связи, емкость памяти и загрузку ЭВМ. Наиболее широко используются пакеты длиной 1024 бит (128 байтов). При такой длине все управляющие сообщения и большинство сообщений, генерируемых в режиме диалоговой обработки, “вкладываются” в один пакет.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77827"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77828" name="Text Box 4"/>
          <p:cNvSpPr txBox="1">
            <a:spLocks noChangeArrowheads="1"/>
          </p:cNvSpPr>
          <p:nvPr/>
        </p:nvSpPr>
        <p:spPr bwMode="auto">
          <a:xfrm>
            <a:off x="1196975" y="458788"/>
            <a:ext cx="67056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2.2. Дейтаграммы и виртуальные каналы</a:t>
            </a:r>
            <a:r>
              <a:rPr lang="ru-RU" altLang="ru-RU" sz="2400">
                <a:solidFill>
                  <a:srgbClr val="CC0000"/>
                </a:solidFill>
                <a:latin typeface="Tahoma" panose="020B0604030504040204" pitchFamily="34" charset="0"/>
              </a:rPr>
              <a:t> </a:t>
            </a:r>
          </a:p>
        </p:txBody>
      </p:sp>
      <p:sp>
        <p:nvSpPr>
          <p:cNvPr id="77829" name="Text Box 5"/>
          <p:cNvSpPr txBox="1">
            <a:spLocks noChangeArrowheads="1"/>
          </p:cNvSpPr>
          <p:nvPr/>
        </p:nvSpPr>
        <p:spPr bwMode="auto">
          <a:xfrm>
            <a:off x="971550" y="2124075"/>
            <a:ext cx="7200900" cy="33877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3600">
                <a:solidFill>
                  <a:srgbClr val="800080"/>
                </a:solidFill>
              </a:rPr>
              <a:t>В СПД с коммутацией пакетов используются два способа передачи данных между абонентами:</a:t>
            </a:r>
          </a:p>
          <a:p>
            <a:r>
              <a:rPr lang="ru-RU" altLang="ru-RU" sz="3200">
                <a:solidFill>
                  <a:srgbClr val="800080"/>
                </a:solidFill>
                <a:sym typeface="Wingdings 2" panose="05020102010507070707" pitchFamily="18" charset="2"/>
              </a:rPr>
              <a:t></a:t>
            </a:r>
            <a:r>
              <a:rPr lang="ru-RU" altLang="ru-RU" sz="3600">
                <a:solidFill>
                  <a:srgbClr val="800080"/>
                </a:solidFill>
              </a:rPr>
              <a:t> </a:t>
            </a:r>
            <a:r>
              <a:rPr lang="ru-RU" altLang="ru-RU" sz="3600" i="1">
                <a:solidFill>
                  <a:srgbClr val="800080"/>
                </a:solidFill>
              </a:rPr>
              <a:t>дейтаграммный</a:t>
            </a:r>
            <a:r>
              <a:rPr lang="ru-RU" altLang="ru-RU" sz="3600">
                <a:solidFill>
                  <a:srgbClr val="800080"/>
                </a:solidFill>
              </a:rPr>
              <a:t>;</a:t>
            </a:r>
          </a:p>
          <a:p>
            <a:r>
              <a:rPr lang="ru-RU" altLang="ru-RU" sz="3200">
                <a:solidFill>
                  <a:srgbClr val="800080"/>
                </a:solidFill>
                <a:sym typeface="Wingdings 2" panose="05020102010507070707" pitchFamily="18" charset="2"/>
              </a:rPr>
              <a:t></a:t>
            </a:r>
            <a:r>
              <a:rPr lang="ru-RU" altLang="ru-RU" sz="3600">
                <a:solidFill>
                  <a:srgbClr val="800080"/>
                </a:solidFill>
              </a:rPr>
              <a:t> </a:t>
            </a:r>
            <a:r>
              <a:rPr lang="ru-RU" altLang="ru-RU" sz="3600" i="1">
                <a:solidFill>
                  <a:srgbClr val="800080"/>
                </a:solidFill>
              </a:rPr>
              <a:t>виртуальный канал</a:t>
            </a:r>
            <a:r>
              <a:rPr lang="ru-RU" altLang="ru-RU" sz="3600">
                <a:solidFill>
                  <a:srgbClr val="800080"/>
                </a:solidFill>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78851"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78852" name="Text Box 4"/>
          <p:cNvSpPr txBox="1">
            <a:spLocks noChangeArrowheads="1"/>
          </p:cNvSpPr>
          <p:nvPr/>
        </p:nvSpPr>
        <p:spPr bwMode="auto">
          <a:xfrm>
            <a:off x="273050" y="1268413"/>
            <a:ext cx="8596313" cy="4838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i="1">
                <a:solidFill>
                  <a:srgbClr val="800080"/>
                </a:solidFill>
              </a:rPr>
              <a:t>Дейтаграммный способ </a:t>
            </a:r>
            <a:r>
              <a:rPr lang="ru-RU" altLang="ru-RU" sz="2400">
                <a:solidFill>
                  <a:srgbClr val="800080"/>
                </a:solidFill>
              </a:rPr>
              <a:t>— передача данных как отдельных, не связанных между собой пакетов. При этом пакеты, поступая в СПД, передаются ею как независимые объекты, в результате чего каждый пакет может следовать любым возможным маршрутом и совокупность пакетов поступает к получателю в любом порядке, т.е. пакет, отправленный первым, может прибыть в пункт назначения последним. При дейтаграммном способе не гарантируется ни очередность поступления пакетов получателю, ни надежность доставки пакетов. Передача дейтаграммным способом напоминает работу почты, когда информация пересылается как совокупность почтовых отправлений, например пачками писем.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79875"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79876" name="Text Box 4"/>
          <p:cNvSpPr txBox="1">
            <a:spLocks noChangeArrowheads="1"/>
          </p:cNvSpPr>
          <p:nvPr/>
        </p:nvSpPr>
        <p:spPr bwMode="auto">
          <a:xfrm>
            <a:off x="273050" y="954088"/>
            <a:ext cx="8596313"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i="1">
                <a:solidFill>
                  <a:srgbClr val="800080"/>
                </a:solidFill>
              </a:rPr>
              <a:t>Виртуальный канал </a:t>
            </a:r>
            <a:r>
              <a:rPr lang="ru-RU" altLang="ru-RU" sz="2400">
                <a:solidFill>
                  <a:srgbClr val="800080"/>
                </a:solidFill>
              </a:rPr>
              <a:t>— передача данных в виде последовательностей связанных в цепочки пакетов. Основное свойство виртуального канала — сохранение порядка поступления пакетов. Это означает, что отсутствие одного пакета в пункте назначения исключает возможность поступления всех последующих пакетов. Организация виртуального канала между двумя процессами равносильна выделению им дуплексного канала связи, по которому данные передаются в их естественной последовательности. Виртуальный канал сохраняет все вышеописанные преимущества коммутации пакетов в отношении скорости передачи и мультиплексирования, но добавляет к ним еще одно — основное свойство реального канала — сохранять естественную последовательность данных.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80899"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80900" name="Text Box 4"/>
          <p:cNvSpPr txBox="1">
            <a:spLocks noChangeArrowheads="1"/>
          </p:cNvSpPr>
          <p:nvPr/>
        </p:nvSpPr>
        <p:spPr bwMode="auto">
          <a:xfrm>
            <a:off x="273050" y="728663"/>
            <a:ext cx="8596313"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Дейтаграммный способ позволяет передавать данные без предварительных процедур установки соединений. Виртуальный канал организуется с помощью специальных процедур установления соединения, аналогичных по цели набору номера телефона в системе телефонной связи. При этом в системе телефонной связи коммутируется соединение между абонентами, которое по окончании разговора распадается на составные части, в дальнейшем используемое для установления других соединений. Таким же образом создается виртуальный канал, который после организации используется для передачи данных между другими абонентами — процессами, обеспечивающими связь в других направлениях. По окончании сеанса связи канал ликвидируется и используемые им ресурсы возвращаются для установки новых виртуальных соединений.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grpSp>
        <p:nvGrpSpPr>
          <p:cNvPr id="82342" name="Group 422"/>
          <p:cNvGrpSpPr>
            <a:grpSpLocks/>
          </p:cNvGrpSpPr>
          <p:nvPr/>
        </p:nvGrpSpPr>
        <p:grpSpPr bwMode="auto">
          <a:xfrm>
            <a:off x="250825" y="2573338"/>
            <a:ext cx="8642350" cy="3375025"/>
            <a:chOff x="158" y="1253"/>
            <a:chExt cx="5444" cy="2126"/>
          </a:xfrm>
        </p:grpSpPr>
        <p:grpSp>
          <p:nvGrpSpPr>
            <p:cNvPr id="82290" name="Group 370"/>
            <p:cNvGrpSpPr>
              <a:grpSpLocks/>
            </p:cNvGrpSpPr>
            <p:nvPr/>
          </p:nvGrpSpPr>
          <p:grpSpPr bwMode="auto">
            <a:xfrm>
              <a:off x="158" y="1253"/>
              <a:ext cx="5444" cy="709"/>
              <a:chOff x="158" y="1424"/>
              <a:chExt cx="4565" cy="453"/>
            </a:xfrm>
          </p:grpSpPr>
          <p:sp>
            <p:nvSpPr>
              <p:cNvPr id="82283" name="Rectangle 363"/>
              <p:cNvSpPr>
                <a:spLocks noChangeArrowheads="1"/>
              </p:cNvSpPr>
              <p:nvPr/>
            </p:nvSpPr>
            <p:spPr bwMode="auto">
              <a:xfrm>
                <a:off x="158" y="1424"/>
                <a:ext cx="652" cy="453"/>
              </a:xfrm>
              <a:prstGeom prst="rect">
                <a:avLst/>
              </a:prstGeom>
              <a:solidFill>
                <a:schemeClr val="accent1"/>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284" name="Rectangle 364"/>
              <p:cNvSpPr>
                <a:spLocks noChangeArrowheads="1"/>
              </p:cNvSpPr>
              <p:nvPr/>
            </p:nvSpPr>
            <p:spPr bwMode="auto">
              <a:xfrm>
                <a:off x="810" y="1424"/>
                <a:ext cx="652" cy="453"/>
              </a:xfrm>
              <a:prstGeom prst="rect">
                <a:avLst/>
              </a:prstGeom>
              <a:solidFill>
                <a:schemeClr val="accent1"/>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285" name="Rectangle 365"/>
              <p:cNvSpPr>
                <a:spLocks noChangeArrowheads="1"/>
              </p:cNvSpPr>
              <p:nvPr/>
            </p:nvSpPr>
            <p:spPr bwMode="auto">
              <a:xfrm>
                <a:off x="1463" y="1424"/>
                <a:ext cx="652" cy="453"/>
              </a:xfrm>
              <a:prstGeom prst="rect">
                <a:avLst/>
              </a:prstGeom>
              <a:solidFill>
                <a:schemeClr val="accent1"/>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286" name="Rectangle 366"/>
              <p:cNvSpPr>
                <a:spLocks noChangeArrowheads="1"/>
              </p:cNvSpPr>
              <p:nvPr/>
            </p:nvSpPr>
            <p:spPr bwMode="auto">
              <a:xfrm>
                <a:off x="2115" y="1424"/>
                <a:ext cx="652" cy="453"/>
              </a:xfrm>
              <a:prstGeom prst="rect">
                <a:avLst/>
              </a:prstGeom>
              <a:solidFill>
                <a:schemeClr val="accent1"/>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287" name="Rectangle 367"/>
              <p:cNvSpPr>
                <a:spLocks noChangeArrowheads="1"/>
              </p:cNvSpPr>
              <p:nvPr/>
            </p:nvSpPr>
            <p:spPr bwMode="auto">
              <a:xfrm>
                <a:off x="2767" y="1424"/>
                <a:ext cx="652" cy="453"/>
              </a:xfrm>
              <a:prstGeom prst="rect">
                <a:avLst/>
              </a:prstGeom>
              <a:solidFill>
                <a:schemeClr val="accent1"/>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288" name="Rectangle 368"/>
              <p:cNvSpPr>
                <a:spLocks noChangeArrowheads="1"/>
              </p:cNvSpPr>
              <p:nvPr/>
            </p:nvSpPr>
            <p:spPr bwMode="auto">
              <a:xfrm>
                <a:off x="3419" y="1424"/>
                <a:ext cx="652" cy="453"/>
              </a:xfrm>
              <a:prstGeom prst="rect">
                <a:avLst/>
              </a:prstGeom>
              <a:solidFill>
                <a:schemeClr val="accent1"/>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289" name="Rectangle 369"/>
              <p:cNvSpPr>
                <a:spLocks noChangeArrowheads="1"/>
              </p:cNvSpPr>
              <p:nvPr/>
            </p:nvSpPr>
            <p:spPr bwMode="auto">
              <a:xfrm>
                <a:off x="4071" y="1424"/>
                <a:ext cx="652" cy="453"/>
              </a:xfrm>
              <a:prstGeom prst="rect">
                <a:avLst/>
              </a:prstGeom>
              <a:solidFill>
                <a:schemeClr val="accent1"/>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82282" name="Text Box 362"/>
            <p:cNvSpPr txBox="1">
              <a:spLocks noChangeArrowheads="1"/>
            </p:cNvSpPr>
            <p:nvPr/>
          </p:nvSpPr>
          <p:spPr bwMode="auto">
            <a:xfrm>
              <a:off x="215" y="1508"/>
              <a:ext cx="65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spcBef>
                  <a:spcPct val="50000"/>
                </a:spcBef>
              </a:pPr>
              <a:r>
                <a:rPr lang="ru-RU" altLang="ru-RU" b="1">
                  <a:solidFill>
                    <a:srgbClr val="CC0000"/>
                  </a:solidFill>
                </a:rPr>
                <a:t>Способ </a:t>
              </a:r>
            </a:p>
          </p:txBody>
        </p:sp>
        <p:sp>
          <p:nvSpPr>
            <p:cNvPr id="82291" name="Text Box 371"/>
            <p:cNvSpPr txBox="1">
              <a:spLocks noChangeArrowheads="1"/>
            </p:cNvSpPr>
            <p:nvPr/>
          </p:nvSpPr>
          <p:spPr bwMode="auto">
            <a:xfrm>
              <a:off x="952" y="1451"/>
              <a:ext cx="766"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sz="1600" b="1">
                  <a:solidFill>
                    <a:srgbClr val="CC0000"/>
                  </a:solidFill>
                </a:rPr>
                <a:t>Передава-емый</a:t>
              </a:r>
            </a:p>
            <a:p>
              <a:pPr algn="ctr">
                <a:lnSpc>
                  <a:spcPct val="80000"/>
                </a:lnSpc>
              </a:pPr>
              <a:r>
                <a:rPr lang="ru-RU" altLang="ru-RU" sz="1600" b="1">
                  <a:solidFill>
                    <a:srgbClr val="CC0000"/>
                  </a:solidFill>
                </a:rPr>
                <a:t>объект </a:t>
              </a:r>
            </a:p>
          </p:txBody>
        </p:sp>
        <p:sp>
          <p:nvSpPr>
            <p:cNvPr id="82292" name="Text Box 372"/>
            <p:cNvSpPr txBox="1">
              <a:spLocks noChangeArrowheads="1"/>
            </p:cNvSpPr>
            <p:nvPr/>
          </p:nvSpPr>
          <p:spPr bwMode="auto">
            <a:xfrm>
              <a:off x="1718" y="1480"/>
              <a:ext cx="766" cy="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sz="1600" b="1">
                  <a:solidFill>
                    <a:srgbClr val="CC0000"/>
                  </a:solidFill>
                </a:rPr>
                <a:t>Порядок</a:t>
              </a:r>
            </a:p>
            <a:p>
              <a:pPr algn="ctr">
                <a:lnSpc>
                  <a:spcPct val="80000"/>
                </a:lnSpc>
              </a:pPr>
              <a:r>
                <a:rPr lang="ru-RU" altLang="ru-RU" sz="1600" b="1">
                  <a:solidFill>
                    <a:srgbClr val="CC0000"/>
                  </a:solidFill>
                </a:rPr>
                <a:t>передачи </a:t>
              </a:r>
            </a:p>
          </p:txBody>
        </p:sp>
        <p:sp>
          <p:nvSpPr>
            <p:cNvPr id="82293" name="Text Box 373"/>
            <p:cNvSpPr txBox="1">
              <a:spLocks noChangeArrowheads="1"/>
            </p:cNvSpPr>
            <p:nvPr/>
          </p:nvSpPr>
          <p:spPr bwMode="auto">
            <a:xfrm>
              <a:off x="2497" y="1281"/>
              <a:ext cx="766" cy="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70000"/>
                </a:lnSpc>
              </a:pPr>
              <a:r>
                <a:rPr lang="ru-RU" altLang="ru-RU" sz="1600" b="1">
                  <a:solidFill>
                    <a:srgbClr val="CC0000"/>
                  </a:solidFill>
                </a:rPr>
                <a:t>Способ</a:t>
              </a:r>
            </a:p>
            <a:p>
              <a:pPr algn="ctr">
                <a:lnSpc>
                  <a:spcPct val="70000"/>
                </a:lnSpc>
              </a:pPr>
              <a:r>
                <a:rPr lang="ru-RU" altLang="ru-RU" sz="1600" b="1">
                  <a:solidFill>
                    <a:srgbClr val="CC0000"/>
                  </a:solidFill>
                </a:rPr>
                <a:t>защиты сети от перепол-нения</a:t>
              </a:r>
            </a:p>
            <a:p>
              <a:pPr algn="ctr">
                <a:lnSpc>
                  <a:spcPct val="70000"/>
                </a:lnSpc>
              </a:pPr>
              <a:r>
                <a:rPr lang="ru-RU" altLang="ru-RU" sz="1600" b="1">
                  <a:solidFill>
                    <a:srgbClr val="CC0000"/>
                  </a:solidFill>
                </a:rPr>
                <a:t>пакетами </a:t>
              </a:r>
            </a:p>
          </p:txBody>
        </p:sp>
        <p:sp>
          <p:nvSpPr>
            <p:cNvPr id="82294" name="Text Box 374"/>
            <p:cNvSpPr txBox="1">
              <a:spLocks noChangeArrowheads="1"/>
            </p:cNvSpPr>
            <p:nvPr/>
          </p:nvSpPr>
          <p:spPr bwMode="auto">
            <a:xfrm>
              <a:off x="3277" y="1423"/>
              <a:ext cx="766"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sz="1600" b="1">
                  <a:solidFill>
                    <a:srgbClr val="CC0000"/>
                  </a:solidFill>
                </a:rPr>
                <a:t>Надёж-ность доставки</a:t>
              </a:r>
            </a:p>
          </p:txBody>
        </p:sp>
        <p:sp>
          <p:nvSpPr>
            <p:cNvPr id="82295" name="Text Box 375"/>
            <p:cNvSpPr txBox="1">
              <a:spLocks noChangeArrowheads="1"/>
            </p:cNvSpPr>
            <p:nvPr/>
          </p:nvSpPr>
          <p:spPr bwMode="auto">
            <a:xfrm>
              <a:off x="4042" y="1423"/>
              <a:ext cx="766"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sz="1600" b="1">
                  <a:solidFill>
                    <a:srgbClr val="CC0000"/>
                  </a:solidFill>
                </a:rPr>
                <a:t>Управле-ние в уз-лах связи </a:t>
              </a:r>
            </a:p>
          </p:txBody>
        </p:sp>
        <p:sp>
          <p:nvSpPr>
            <p:cNvPr id="82296" name="Text Box 376"/>
            <p:cNvSpPr txBox="1">
              <a:spLocks noChangeArrowheads="1"/>
            </p:cNvSpPr>
            <p:nvPr/>
          </p:nvSpPr>
          <p:spPr bwMode="auto">
            <a:xfrm>
              <a:off x="4808" y="1423"/>
              <a:ext cx="766"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sz="1600" b="1">
                  <a:solidFill>
                    <a:srgbClr val="CC0000"/>
                  </a:solidFill>
                </a:rPr>
                <a:t>Управле-ние в ГВМ</a:t>
              </a:r>
            </a:p>
            <a:p>
              <a:pPr algn="ctr">
                <a:lnSpc>
                  <a:spcPct val="80000"/>
                </a:lnSpc>
              </a:pPr>
              <a:r>
                <a:rPr lang="ru-RU" altLang="ru-RU" sz="1600" b="1">
                  <a:solidFill>
                    <a:srgbClr val="CC0000"/>
                  </a:solidFill>
                </a:rPr>
                <a:t>и ТВМ </a:t>
              </a:r>
            </a:p>
          </p:txBody>
        </p:sp>
        <p:grpSp>
          <p:nvGrpSpPr>
            <p:cNvPr id="82297" name="Group 377"/>
            <p:cNvGrpSpPr>
              <a:grpSpLocks/>
            </p:cNvGrpSpPr>
            <p:nvPr/>
          </p:nvGrpSpPr>
          <p:grpSpPr bwMode="auto">
            <a:xfrm>
              <a:off x="158" y="1962"/>
              <a:ext cx="5444" cy="709"/>
              <a:chOff x="158" y="1424"/>
              <a:chExt cx="4565" cy="453"/>
            </a:xfrm>
          </p:grpSpPr>
          <p:sp>
            <p:nvSpPr>
              <p:cNvPr id="82298" name="Rectangle 378"/>
              <p:cNvSpPr>
                <a:spLocks noChangeArrowheads="1"/>
              </p:cNvSpPr>
              <p:nvPr/>
            </p:nvSpPr>
            <p:spPr bwMode="auto">
              <a:xfrm>
                <a:off x="158" y="1424"/>
                <a:ext cx="652" cy="453"/>
              </a:xfrm>
              <a:prstGeom prst="rect">
                <a:avLst/>
              </a:prstGeom>
              <a:solidFill>
                <a:srgbClr val="DCFF97"/>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299" name="Rectangle 379"/>
              <p:cNvSpPr>
                <a:spLocks noChangeArrowheads="1"/>
              </p:cNvSpPr>
              <p:nvPr/>
            </p:nvSpPr>
            <p:spPr bwMode="auto">
              <a:xfrm>
                <a:off x="810" y="1424"/>
                <a:ext cx="652" cy="453"/>
              </a:xfrm>
              <a:prstGeom prst="rect">
                <a:avLst/>
              </a:prstGeom>
              <a:solidFill>
                <a:srgbClr val="DCFF97"/>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300" name="Rectangle 380"/>
              <p:cNvSpPr>
                <a:spLocks noChangeArrowheads="1"/>
              </p:cNvSpPr>
              <p:nvPr/>
            </p:nvSpPr>
            <p:spPr bwMode="auto">
              <a:xfrm>
                <a:off x="1463" y="1424"/>
                <a:ext cx="652" cy="453"/>
              </a:xfrm>
              <a:prstGeom prst="rect">
                <a:avLst/>
              </a:prstGeom>
              <a:solidFill>
                <a:srgbClr val="DCFF97"/>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301" name="Rectangle 381"/>
              <p:cNvSpPr>
                <a:spLocks noChangeArrowheads="1"/>
              </p:cNvSpPr>
              <p:nvPr/>
            </p:nvSpPr>
            <p:spPr bwMode="auto">
              <a:xfrm>
                <a:off x="2115" y="1424"/>
                <a:ext cx="652" cy="453"/>
              </a:xfrm>
              <a:prstGeom prst="rect">
                <a:avLst/>
              </a:prstGeom>
              <a:solidFill>
                <a:srgbClr val="DCFF97"/>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302" name="Rectangle 382"/>
              <p:cNvSpPr>
                <a:spLocks noChangeArrowheads="1"/>
              </p:cNvSpPr>
              <p:nvPr/>
            </p:nvSpPr>
            <p:spPr bwMode="auto">
              <a:xfrm>
                <a:off x="2767" y="1424"/>
                <a:ext cx="652" cy="453"/>
              </a:xfrm>
              <a:prstGeom prst="rect">
                <a:avLst/>
              </a:prstGeom>
              <a:solidFill>
                <a:srgbClr val="DCFF97"/>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303" name="Rectangle 383"/>
              <p:cNvSpPr>
                <a:spLocks noChangeArrowheads="1"/>
              </p:cNvSpPr>
              <p:nvPr/>
            </p:nvSpPr>
            <p:spPr bwMode="auto">
              <a:xfrm>
                <a:off x="3419" y="1424"/>
                <a:ext cx="652" cy="453"/>
              </a:xfrm>
              <a:prstGeom prst="rect">
                <a:avLst/>
              </a:prstGeom>
              <a:solidFill>
                <a:srgbClr val="DCFF97"/>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304" name="Rectangle 384"/>
              <p:cNvSpPr>
                <a:spLocks noChangeArrowheads="1"/>
              </p:cNvSpPr>
              <p:nvPr/>
            </p:nvSpPr>
            <p:spPr bwMode="auto">
              <a:xfrm>
                <a:off x="4071" y="1424"/>
                <a:ext cx="652" cy="453"/>
              </a:xfrm>
              <a:prstGeom prst="rect">
                <a:avLst/>
              </a:prstGeom>
              <a:solidFill>
                <a:srgbClr val="DCFF97"/>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grpSp>
          <p:nvGrpSpPr>
            <p:cNvPr id="82305" name="Group 385"/>
            <p:cNvGrpSpPr>
              <a:grpSpLocks/>
            </p:cNvGrpSpPr>
            <p:nvPr/>
          </p:nvGrpSpPr>
          <p:grpSpPr bwMode="auto">
            <a:xfrm>
              <a:off x="158" y="2670"/>
              <a:ext cx="5444" cy="709"/>
              <a:chOff x="158" y="1424"/>
              <a:chExt cx="4565" cy="453"/>
            </a:xfrm>
          </p:grpSpPr>
          <p:sp>
            <p:nvSpPr>
              <p:cNvPr id="82306" name="Rectangle 386"/>
              <p:cNvSpPr>
                <a:spLocks noChangeArrowheads="1"/>
              </p:cNvSpPr>
              <p:nvPr/>
            </p:nvSpPr>
            <p:spPr bwMode="auto">
              <a:xfrm>
                <a:off x="158" y="1424"/>
                <a:ext cx="652" cy="453"/>
              </a:xfrm>
              <a:prstGeom prst="rect">
                <a:avLst/>
              </a:prstGeom>
              <a:solidFill>
                <a:srgbClr val="FFCCFF"/>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307" name="Rectangle 387"/>
              <p:cNvSpPr>
                <a:spLocks noChangeArrowheads="1"/>
              </p:cNvSpPr>
              <p:nvPr/>
            </p:nvSpPr>
            <p:spPr bwMode="auto">
              <a:xfrm>
                <a:off x="810" y="1424"/>
                <a:ext cx="652" cy="453"/>
              </a:xfrm>
              <a:prstGeom prst="rect">
                <a:avLst/>
              </a:prstGeom>
              <a:solidFill>
                <a:srgbClr val="FFCCFF"/>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308" name="Rectangle 388"/>
              <p:cNvSpPr>
                <a:spLocks noChangeArrowheads="1"/>
              </p:cNvSpPr>
              <p:nvPr/>
            </p:nvSpPr>
            <p:spPr bwMode="auto">
              <a:xfrm>
                <a:off x="1463" y="1424"/>
                <a:ext cx="652" cy="453"/>
              </a:xfrm>
              <a:prstGeom prst="rect">
                <a:avLst/>
              </a:prstGeom>
              <a:solidFill>
                <a:srgbClr val="FFCCFF"/>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309" name="Rectangle 389"/>
              <p:cNvSpPr>
                <a:spLocks noChangeArrowheads="1"/>
              </p:cNvSpPr>
              <p:nvPr/>
            </p:nvSpPr>
            <p:spPr bwMode="auto">
              <a:xfrm>
                <a:off x="2115" y="1424"/>
                <a:ext cx="652" cy="453"/>
              </a:xfrm>
              <a:prstGeom prst="rect">
                <a:avLst/>
              </a:prstGeom>
              <a:solidFill>
                <a:srgbClr val="FFCCFF"/>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310" name="Rectangle 390"/>
              <p:cNvSpPr>
                <a:spLocks noChangeArrowheads="1"/>
              </p:cNvSpPr>
              <p:nvPr/>
            </p:nvSpPr>
            <p:spPr bwMode="auto">
              <a:xfrm>
                <a:off x="2767" y="1424"/>
                <a:ext cx="652" cy="453"/>
              </a:xfrm>
              <a:prstGeom prst="rect">
                <a:avLst/>
              </a:prstGeom>
              <a:solidFill>
                <a:srgbClr val="FFCCFF"/>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311" name="Rectangle 391"/>
              <p:cNvSpPr>
                <a:spLocks noChangeArrowheads="1"/>
              </p:cNvSpPr>
              <p:nvPr/>
            </p:nvSpPr>
            <p:spPr bwMode="auto">
              <a:xfrm>
                <a:off x="3419" y="1424"/>
                <a:ext cx="652" cy="453"/>
              </a:xfrm>
              <a:prstGeom prst="rect">
                <a:avLst/>
              </a:prstGeom>
              <a:solidFill>
                <a:srgbClr val="FFCCFF"/>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82312" name="Rectangle 392"/>
              <p:cNvSpPr>
                <a:spLocks noChangeArrowheads="1"/>
              </p:cNvSpPr>
              <p:nvPr/>
            </p:nvSpPr>
            <p:spPr bwMode="auto">
              <a:xfrm>
                <a:off x="4071" y="1424"/>
                <a:ext cx="652" cy="453"/>
              </a:xfrm>
              <a:prstGeom prst="rect">
                <a:avLst/>
              </a:prstGeom>
              <a:solidFill>
                <a:srgbClr val="FFCCFF"/>
              </a:solidFill>
              <a:ln w="38100">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sp>
          <p:nvSpPr>
            <p:cNvPr id="82321" name="Text Box 401"/>
            <p:cNvSpPr txBox="1">
              <a:spLocks noChangeArrowheads="1"/>
            </p:cNvSpPr>
            <p:nvPr/>
          </p:nvSpPr>
          <p:spPr bwMode="auto">
            <a:xfrm>
              <a:off x="158" y="2132"/>
              <a:ext cx="766" cy="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b="1" i="1">
                  <a:solidFill>
                    <a:srgbClr val="CC0000"/>
                  </a:solidFill>
                </a:rPr>
                <a:t>Дейта-грам-мный</a:t>
              </a:r>
              <a:r>
                <a:rPr lang="ru-RU" altLang="ru-RU" i="1">
                  <a:solidFill>
                    <a:srgbClr val="CC0000"/>
                  </a:solidFill>
                </a:rPr>
                <a:t> </a:t>
              </a:r>
            </a:p>
          </p:txBody>
        </p:sp>
        <p:sp>
          <p:nvSpPr>
            <p:cNvPr id="82322" name="Text Box 402"/>
            <p:cNvSpPr txBox="1">
              <a:spLocks noChangeArrowheads="1"/>
            </p:cNvSpPr>
            <p:nvPr/>
          </p:nvSpPr>
          <p:spPr bwMode="auto">
            <a:xfrm>
              <a:off x="158" y="2840"/>
              <a:ext cx="766" cy="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b="1" i="1">
                  <a:solidFill>
                    <a:srgbClr val="CC0000"/>
                  </a:solidFill>
                </a:rPr>
                <a:t>Виртуа-льный канал</a:t>
              </a:r>
              <a:r>
                <a:rPr lang="ru-RU" altLang="ru-RU">
                  <a:solidFill>
                    <a:srgbClr val="CC0000"/>
                  </a:solidFill>
                </a:rPr>
                <a:t> </a:t>
              </a:r>
              <a:r>
                <a:rPr lang="ru-RU" altLang="ru-RU" i="1">
                  <a:solidFill>
                    <a:srgbClr val="CC0000"/>
                  </a:solidFill>
                </a:rPr>
                <a:t> </a:t>
              </a:r>
            </a:p>
          </p:txBody>
        </p:sp>
        <p:sp>
          <p:nvSpPr>
            <p:cNvPr id="82324" name="Text Box 404"/>
            <p:cNvSpPr txBox="1">
              <a:spLocks noChangeArrowheads="1"/>
            </p:cNvSpPr>
            <p:nvPr/>
          </p:nvSpPr>
          <p:spPr bwMode="auto">
            <a:xfrm>
              <a:off x="924" y="2132"/>
              <a:ext cx="766" cy="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b="1">
                  <a:solidFill>
                    <a:srgbClr val="CC0000"/>
                  </a:solidFill>
                </a:rPr>
                <a:t>Отдель-ные пакеты</a:t>
              </a:r>
              <a:r>
                <a:rPr lang="ru-RU" altLang="ru-RU">
                  <a:solidFill>
                    <a:srgbClr val="CC0000"/>
                  </a:solidFill>
                </a:rPr>
                <a:t> </a:t>
              </a:r>
            </a:p>
          </p:txBody>
        </p:sp>
        <p:sp>
          <p:nvSpPr>
            <p:cNvPr id="82325" name="Text Box 405"/>
            <p:cNvSpPr txBox="1">
              <a:spLocks noChangeArrowheads="1"/>
            </p:cNvSpPr>
            <p:nvPr/>
          </p:nvSpPr>
          <p:spPr bwMode="auto">
            <a:xfrm>
              <a:off x="952" y="2840"/>
              <a:ext cx="73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ru-RU" altLang="ru-RU" b="1">
                  <a:solidFill>
                    <a:srgbClr val="CC0000"/>
                  </a:solidFill>
                </a:rPr>
                <a:t>Цепочки</a:t>
              </a:r>
            </a:p>
            <a:p>
              <a:pPr algn="ctr"/>
              <a:r>
                <a:rPr lang="ru-RU" altLang="ru-RU" b="1">
                  <a:solidFill>
                    <a:srgbClr val="CC0000"/>
                  </a:solidFill>
                </a:rPr>
                <a:t>пакетов</a:t>
              </a:r>
              <a:r>
                <a:rPr lang="ru-RU" altLang="ru-RU">
                  <a:solidFill>
                    <a:srgbClr val="CC0000"/>
                  </a:solidFill>
                </a:rPr>
                <a:t> </a:t>
              </a:r>
            </a:p>
          </p:txBody>
        </p:sp>
        <p:sp>
          <p:nvSpPr>
            <p:cNvPr id="82326" name="Text Box 406"/>
            <p:cNvSpPr txBox="1">
              <a:spLocks noChangeArrowheads="1"/>
            </p:cNvSpPr>
            <p:nvPr/>
          </p:nvSpPr>
          <p:spPr bwMode="auto">
            <a:xfrm>
              <a:off x="1718" y="2160"/>
              <a:ext cx="766"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b="1">
                  <a:solidFill>
                    <a:srgbClr val="CC0000"/>
                  </a:solidFill>
                </a:rPr>
                <a:t>Случай-ный</a:t>
              </a:r>
              <a:r>
                <a:rPr lang="ru-RU" altLang="ru-RU">
                  <a:solidFill>
                    <a:srgbClr val="CC0000"/>
                  </a:solidFill>
                </a:rPr>
                <a:t> </a:t>
              </a:r>
            </a:p>
          </p:txBody>
        </p:sp>
        <p:sp>
          <p:nvSpPr>
            <p:cNvPr id="82327" name="Text Box 407"/>
            <p:cNvSpPr txBox="1">
              <a:spLocks noChangeArrowheads="1"/>
            </p:cNvSpPr>
            <p:nvPr/>
          </p:nvSpPr>
          <p:spPr bwMode="auto">
            <a:xfrm>
              <a:off x="1718" y="2840"/>
              <a:ext cx="766" cy="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b="1">
                  <a:solidFill>
                    <a:srgbClr val="CC0000"/>
                  </a:solidFill>
                </a:rPr>
                <a:t>Последо-ватель-ный</a:t>
              </a:r>
              <a:r>
                <a:rPr lang="ru-RU" altLang="ru-RU">
                  <a:solidFill>
                    <a:srgbClr val="CC0000"/>
                  </a:solidFill>
                </a:rPr>
                <a:t> </a:t>
              </a:r>
            </a:p>
          </p:txBody>
        </p:sp>
        <p:sp>
          <p:nvSpPr>
            <p:cNvPr id="82328" name="Text Box 408"/>
            <p:cNvSpPr txBox="1">
              <a:spLocks noChangeArrowheads="1"/>
            </p:cNvSpPr>
            <p:nvPr/>
          </p:nvSpPr>
          <p:spPr bwMode="auto">
            <a:xfrm>
              <a:off x="2497" y="2132"/>
              <a:ext cx="766" cy="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b="1">
                  <a:solidFill>
                    <a:srgbClr val="CC0000"/>
                  </a:solidFill>
                </a:rPr>
                <a:t>Выбра-сывание пакетов</a:t>
              </a:r>
              <a:r>
                <a:rPr lang="ru-RU" altLang="ru-RU">
                  <a:solidFill>
                    <a:srgbClr val="CC0000"/>
                  </a:solidFill>
                </a:rPr>
                <a:t> </a:t>
              </a:r>
            </a:p>
          </p:txBody>
        </p:sp>
        <p:sp>
          <p:nvSpPr>
            <p:cNvPr id="82329" name="Text Box 409"/>
            <p:cNvSpPr txBox="1">
              <a:spLocks noChangeArrowheads="1"/>
            </p:cNvSpPr>
            <p:nvPr/>
          </p:nvSpPr>
          <p:spPr bwMode="auto">
            <a:xfrm>
              <a:off x="2511" y="2869"/>
              <a:ext cx="738"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lang="ru-RU" altLang="ru-RU" b="1">
                  <a:solidFill>
                    <a:srgbClr val="CC0000"/>
                  </a:solidFill>
                </a:rPr>
                <a:t>Запрет на</a:t>
              </a:r>
            </a:p>
            <a:p>
              <a:pPr algn="ctr"/>
              <a:r>
                <a:rPr lang="ru-RU" altLang="ru-RU" b="1">
                  <a:solidFill>
                    <a:srgbClr val="CC0000"/>
                  </a:solidFill>
                </a:rPr>
                <a:t>передачу</a:t>
              </a:r>
              <a:r>
                <a:rPr lang="ru-RU" altLang="ru-RU">
                  <a:solidFill>
                    <a:srgbClr val="CC0000"/>
                  </a:solidFill>
                </a:rPr>
                <a:t> </a:t>
              </a:r>
            </a:p>
          </p:txBody>
        </p:sp>
        <p:sp>
          <p:nvSpPr>
            <p:cNvPr id="82330" name="Text Box 410"/>
            <p:cNvSpPr txBox="1">
              <a:spLocks noChangeArrowheads="1"/>
            </p:cNvSpPr>
            <p:nvPr/>
          </p:nvSpPr>
          <p:spPr bwMode="auto">
            <a:xfrm>
              <a:off x="3277" y="2217"/>
              <a:ext cx="76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sz="2000" b="1">
                  <a:solidFill>
                    <a:srgbClr val="CC0000"/>
                  </a:solidFill>
                </a:rPr>
                <a:t>&lt; 1</a:t>
              </a:r>
              <a:r>
                <a:rPr lang="ru-RU" altLang="ru-RU" sz="2000">
                  <a:solidFill>
                    <a:srgbClr val="CC0000"/>
                  </a:solidFill>
                </a:rPr>
                <a:t> </a:t>
              </a:r>
            </a:p>
          </p:txBody>
        </p:sp>
        <p:sp>
          <p:nvSpPr>
            <p:cNvPr id="82331" name="Text Box 411"/>
            <p:cNvSpPr txBox="1">
              <a:spLocks noChangeArrowheads="1"/>
            </p:cNvSpPr>
            <p:nvPr/>
          </p:nvSpPr>
          <p:spPr bwMode="auto">
            <a:xfrm>
              <a:off x="3249" y="2925"/>
              <a:ext cx="76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sz="2000" b="1">
                  <a:solidFill>
                    <a:srgbClr val="CC0000"/>
                  </a:solidFill>
                </a:rPr>
                <a:t>1 </a:t>
              </a:r>
            </a:p>
          </p:txBody>
        </p:sp>
        <p:sp>
          <p:nvSpPr>
            <p:cNvPr id="82332" name="Text Box 412"/>
            <p:cNvSpPr txBox="1">
              <a:spLocks noChangeArrowheads="1"/>
            </p:cNvSpPr>
            <p:nvPr/>
          </p:nvSpPr>
          <p:spPr bwMode="auto">
            <a:xfrm>
              <a:off x="4042" y="2217"/>
              <a:ext cx="766"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b="1">
                  <a:solidFill>
                    <a:srgbClr val="CC0000"/>
                  </a:solidFill>
                </a:rPr>
                <a:t>Простое</a:t>
              </a:r>
              <a:r>
                <a:rPr lang="ru-RU" altLang="ru-RU">
                  <a:solidFill>
                    <a:srgbClr val="CC0000"/>
                  </a:solidFill>
                </a:rPr>
                <a:t> </a:t>
              </a:r>
            </a:p>
          </p:txBody>
        </p:sp>
        <p:sp>
          <p:nvSpPr>
            <p:cNvPr id="82333" name="Text Box 413"/>
            <p:cNvSpPr txBox="1">
              <a:spLocks noChangeArrowheads="1"/>
            </p:cNvSpPr>
            <p:nvPr/>
          </p:nvSpPr>
          <p:spPr bwMode="auto">
            <a:xfrm>
              <a:off x="4042" y="2954"/>
              <a:ext cx="766"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b="1">
                  <a:solidFill>
                    <a:srgbClr val="CC0000"/>
                  </a:solidFill>
                </a:rPr>
                <a:t>Сложно</a:t>
              </a:r>
              <a:r>
                <a:rPr lang="en-US" altLang="ru-RU" b="1">
                  <a:solidFill>
                    <a:srgbClr val="CC0000"/>
                  </a:solidFill>
                </a:rPr>
                <a:t>e</a:t>
              </a:r>
              <a:r>
                <a:rPr lang="ru-RU" altLang="ru-RU">
                  <a:solidFill>
                    <a:srgbClr val="CC0000"/>
                  </a:solidFill>
                </a:rPr>
                <a:t> </a:t>
              </a:r>
            </a:p>
          </p:txBody>
        </p:sp>
        <p:sp>
          <p:nvSpPr>
            <p:cNvPr id="82336" name="Text Box 416"/>
            <p:cNvSpPr txBox="1">
              <a:spLocks noChangeArrowheads="1"/>
            </p:cNvSpPr>
            <p:nvPr/>
          </p:nvSpPr>
          <p:spPr bwMode="auto">
            <a:xfrm>
              <a:off x="4836" y="2954"/>
              <a:ext cx="766"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b="1">
                  <a:solidFill>
                    <a:srgbClr val="CC0000"/>
                  </a:solidFill>
                </a:rPr>
                <a:t>Простое</a:t>
              </a:r>
              <a:r>
                <a:rPr lang="ru-RU" altLang="ru-RU">
                  <a:solidFill>
                    <a:srgbClr val="CC0000"/>
                  </a:solidFill>
                </a:rPr>
                <a:t> </a:t>
              </a:r>
            </a:p>
          </p:txBody>
        </p:sp>
        <p:sp>
          <p:nvSpPr>
            <p:cNvPr id="82337" name="Text Box 417"/>
            <p:cNvSpPr txBox="1">
              <a:spLocks noChangeArrowheads="1"/>
            </p:cNvSpPr>
            <p:nvPr/>
          </p:nvSpPr>
          <p:spPr bwMode="auto">
            <a:xfrm>
              <a:off x="4836" y="2217"/>
              <a:ext cx="766"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lnSpc>
                  <a:spcPct val="80000"/>
                </a:lnSpc>
              </a:pPr>
              <a:r>
                <a:rPr lang="ru-RU" altLang="ru-RU" b="1">
                  <a:solidFill>
                    <a:srgbClr val="CC0000"/>
                  </a:solidFill>
                </a:rPr>
                <a:t>Сложно</a:t>
              </a:r>
              <a:r>
                <a:rPr lang="en-US" altLang="ru-RU" b="1">
                  <a:solidFill>
                    <a:srgbClr val="CC0000"/>
                  </a:solidFill>
                </a:rPr>
                <a:t>e</a:t>
              </a:r>
              <a:r>
                <a:rPr lang="ru-RU" altLang="ru-RU">
                  <a:solidFill>
                    <a:srgbClr val="CC0000"/>
                  </a:solidFill>
                </a:rPr>
                <a:t> </a:t>
              </a:r>
            </a:p>
          </p:txBody>
        </p:sp>
      </p:grpSp>
      <p:sp>
        <p:nvSpPr>
          <p:cNvPr id="82339" name="Text Box 419"/>
          <p:cNvSpPr txBox="1">
            <a:spLocks noChangeArrowheads="1"/>
          </p:cNvSpPr>
          <p:nvPr/>
        </p:nvSpPr>
        <p:spPr bwMode="auto">
          <a:xfrm>
            <a:off x="7092950" y="998538"/>
            <a:ext cx="1800225" cy="244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A50021"/>
                </a:solidFill>
                <a:miter lim="800000"/>
                <a:headEnd/>
                <a:tailEnd/>
              </a14:hiddenLine>
            </a:ext>
          </a:extLst>
        </p:spPr>
        <p:txBody>
          <a:bodyPr lIns="0" tIns="0" rIns="0" bIns="0">
            <a:spAutoFit/>
          </a:bodyPr>
          <a:lstStyle/>
          <a:p>
            <a:pPr algn="ctr">
              <a:lnSpc>
                <a:spcPct val="80000"/>
              </a:lnSpc>
            </a:pPr>
            <a:r>
              <a:rPr lang="ru-RU" altLang="ru-RU" sz="2000" b="1">
                <a:solidFill>
                  <a:srgbClr val="CC0000"/>
                </a:solidFill>
              </a:rPr>
              <a:t>Таблица №1</a:t>
            </a:r>
            <a:r>
              <a:rPr lang="ru-RU" altLang="ru-RU" sz="2000">
                <a:solidFill>
                  <a:srgbClr val="CC0000"/>
                </a:solidFill>
              </a:rPr>
              <a:t> </a:t>
            </a:r>
          </a:p>
        </p:txBody>
      </p:sp>
      <p:sp>
        <p:nvSpPr>
          <p:cNvPr id="82341" name="Text Box 421"/>
          <p:cNvSpPr txBox="1">
            <a:spLocks noChangeArrowheads="1"/>
          </p:cNvSpPr>
          <p:nvPr/>
        </p:nvSpPr>
        <p:spPr bwMode="auto">
          <a:xfrm>
            <a:off x="971550" y="1449388"/>
            <a:ext cx="72009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b="1">
                <a:solidFill>
                  <a:srgbClr val="800080"/>
                </a:solidFill>
              </a:rPr>
              <a:t>Характеристики способов передачи данных</a:t>
            </a:r>
          </a:p>
          <a:p>
            <a:pPr algn="ctr"/>
            <a:r>
              <a:rPr lang="ru-RU" altLang="ru-RU" sz="2400" b="1">
                <a:solidFill>
                  <a:srgbClr val="800080"/>
                </a:solidFill>
              </a:rPr>
              <a:t>(коммутация пакетов)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82947"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82948" name="Text Box 4"/>
          <p:cNvSpPr txBox="1">
            <a:spLocks noChangeArrowheads="1"/>
          </p:cNvSpPr>
          <p:nvPr/>
        </p:nvSpPr>
        <p:spPr bwMode="auto">
          <a:xfrm>
            <a:off x="250825" y="684213"/>
            <a:ext cx="8642350"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Характеристики дейтаграммного способа передачи данных и способа, основанного на использовании виртуального канала, приведены в табл.1. Вероятность потери пакетов при доставке дейтаграмм равна примерно 10</a:t>
            </a:r>
            <a:r>
              <a:rPr lang="ru-RU" altLang="ru-RU" sz="2400" baseline="30000">
                <a:solidFill>
                  <a:srgbClr val="800080"/>
                </a:solidFill>
              </a:rPr>
              <a:t>-4</a:t>
            </a:r>
            <a:r>
              <a:rPr lang="ru-RU" altLang="ru-RU" sz="2400">
                <a:solidFill>
                  <a:srgbClr val="800080"/>
                </a:solidFill>
              </a:rPr>
              <a:t>. Поскольку передача данных через виртуальный канал требует слежения за номерами пакетов в строгом порядке, сложность алгоритмов управления в узлах связи, реализуемых коммутационными ЭВМ, возрастает по сравнению с дейтаграммным способом передачи пакетов. Но в то же время функция сборки сообщений из отдельных пакетов, передаваемых в форме дейтаграмм, возлагается на транспортный уровень управления главных и терминальных ЭВМ, в результате чего сложность транспортировки при дейтаграммном способе возрастает по сравнению с транспортировкой данных в СПД по виртуальному каналу.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 Box 8"/>
          <p:cNvSpPr txBox="1">
            <a:spLocks noChangeArrowheads="1"/>
          </p:cNvSpPr>
          <p:nvPr/>
        </p:nvSpPr>
        <p:spPr bwMode="auto">
          <a:xfrm>
            <a:off x="250825" y="1449388"/>
            <a:ext cx="8642350" cy="4362450"/>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a:solidFill>
                  <a:srgbClr val="800080"/>
                </a:solidFill>
              </a:rPr>
              <a:t>Базовая СПД обеспечивает информационный обмен между абонентами путем установления соединений, проходящих через узлы и линии связи (рис.1.1). Важнейшая характеристика СПД — время доставки данных, которое зависит от структуры СПД, производительности узлов связи и пропускной способности линий связи, а также от способа организации каналов связи между взаимодействующими абонентами и способа передачи данных по каналам. </a:t>
            </a:r>
          </a:p>
        </p:txBody>
      </p:sp>
      <p:sp>
        <p:nvSpPr>
          <p:cNvPr id="3082" name="Text Box 10"/>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83971"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83972" name="Text Box 4"/>
          <p:cNvSpPr txBox="1">
            <a:spLocks noChangeArrowheads="1"/>
          </p:cNvSpPr>
          <p:nvPr/>
        </p:nvSpPr>
        <p:spPr bwMode="auto">
          <a:xfrm>
            <a:off x="250825" y="1223963"/>
            <a:ext cx="8642350"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Передача данных через виртуальный канал обходится дороже, чем при дейтаграммном способе. Однако большое число пользователей вычислительных сетей считают необходимым сохранить последовательность пакетов для упрощения прикладных программ. Поэтому виртуальные каналы рассматриваются как эффективное средство при распределенной обработке данных, и способ передачи данных на основе виртуального канала реализуется в большинстве ИТС.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84995"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84996" name="Text Box 4"/>
          <p:cNvSpPr txBox="1">
            <a:spLocks noChangeArrowheads="1"/>
          </p:cNvSpPr>
          <p:nvPr/>
        </p:nvSpPr>
        <p:spPr bwMode="auto">
          <a:xfrm>
            <a:off x="250825" y="1179513"/>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Дейтаграммный способ позволяет эффективно реализовать информационный обмен между пользователями — электронную “почтовую службу”. Кроме того, при значительном числе процессов обработки данных обмен данными можно представлять в виде однопакетных сообщений, передача которых дейтаграммным способом снижает расходы на передачу данных и оказывается эффективной в ряде применений. Поэтому дейтаграммный способ передачи также используется в ИТС. Реализация дейтаграммного способа в дополнение к виртуальным каналам лишь незначительно увеличивает сложность ИТС. Поэтому во многих сетях передача данных организуется на основе и виртуального канала, и дейтаграмм.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86019"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86020" name="Text Box 4"/>
          <p:cNvSpPr txBox="1">
            <a:spLocks noChangeArrowheads="1"/>
          </p:cNvSpPr>
          <p:nvPr/>
        </p:nvSpPr>
        <p:spPr bwMode="auto">
          <a:xfrm>
            <a:off x="1196975" y="458788"/>
            <a:ext cx="67056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2.3. Базовые средства передачи данных</a:t>
            </a:r>
            <a:r>
              <a:rPr lang="ru-RU" altLang="ru-RU" sz="2400">
                <a:solidFill>
                  <a:srgbClr val="CC0000"/>
                </a:solidFill>
                <a:latin typeface="Tahoma" panose="020B0604030504040204" pitchFamily="34" charset="0"/>
              </a:rPr>
              <a:t> </a:t>
            </a:r>
          </a:p>
        </p:txBody>
      </p:sp>
      <p:sp>
        <p:nvSpPr>
          <p:cNvPr id="86022" name="Text Box 6"/>
          <p:cNvSpPr txBox="1">
            <a:spLocks noChangeArrowheads="1"/>
          </p:cNvSpPr>
          <p:nvPr/>
        </p:nvSpPr>
        <p:spPr bwMode="auto">
          <a:xfrm>
            <a:off x="250825" y="1584325"/>
            <a:ext cx="8642350" cy="4108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400">
                <a:solidFill>
                  <a:srgbClr val="800080"/>
                </a:solidFill>
              </a:rPr>
              <a:t>К моменту создания ИТС наибольшее распространение получили следующие средства связи общего пользования:</a:t>
            </a:r>
          </a:p>
          <a:p>
            <a:r>
              <a:rPr lang="ru-RU" altLang="ru-RU" sz="2200">
                <a:solidFill>
                  <a:srgbClr val="800080"/>
                </a:solidFill>
                <a:sym typeface="Wingdings 2" panose="05020102010507070707" pitchFamily="18" charset="2"/>
              </a:rPr>
              <a:t></a:t>
            </a:r>
            <a:r>
              <a:rPr lang="ru-RU" altLang="ru-RU" sz="2400">
                <a:solidFill>
                  <a:srgbClr val="800080"/>
                </a:solidFill>
                <a:sym typeface="Wingdings 2" panose="05020102010507070707" pitchFamily="18" charset="2"/>
              </a:rPr>
              <a:t> </a:t>
            </a:r>
            <a:r>
              <a:rPr lang="ru-RU" altLang="ru-RU" sz="2400">
                <a:solidFill>
                  <a:srgbClr val="800080"/>
                </a:solidFill>
              </a:rPr>
              <a:t>телефонные сети, включающие в себя автоматические</a:t>
            </a:r>
          </a:p>
          <a:p>
            <a:r>
              <a:rPr lang="ru-RU" altLang="ru-RU" sz="2400">
                <a:solidFill>
                  <a:srgbClr val="800080"/>
                </a:solidFill>
              </a:rPr>
              <a:t>    телефонные станции, абонентские и соединительные</a:t>
            </a:r>
          </a:p>
          <a:p>
            <a:r>
              <a:rPr lang="ru-RU" altLang="ru-RU" sz="2400">
                <a:solidFill>
                  <a:srgbClr val="800080"/>
                </a:solidFill>
              </a:rPr>
              <a:t>    линии, узловые и междугородние телефонные станции;</a:t>
            </a:r>
          </a:p>
          <a:p>
            <a:r>
              <a:rPr lang="ru-RU" altLang="ru-RU" sz="2200">
                <a:solidFill>
                  <a:srgbClr val="800080"/>
                </a:solidFill>
                <a:sym typeface="Wingdings 2" panose="05020102010507070707" pitchFamily="18" charset="2"/>
              </a:rPr>
              <a:t></a:t>
            </a:r>
            <a:r>
              <a:rPr lang="ru-RU" altLang="ru-RU" sz="2400">
                <a:solidFill>
                  <a:srgbClr val="800080"/>
                </a:solidFill>
                <a:sym typeface="Wingdings 2" panose="05020102010507070707" pitchFamily="18" charset="2"/>
              </a:rPr>
              <a:t> </a:t>
            </a:r>
            <a:r>
              <a:rPr lang="ru-RU" altLang="ru-RU" sz="2400">
                <a:solidFill>
                  <a:srgbClr val="800080"/>
                </a:solidFill>
              </a:rPr>
              <a:t>телеграфные сети, включающие в себя центры</a:t>
            </a:r>
          </a:p>
          <a:p>
            <a:r>
              <a:rPr lang="ru-RU" altLang="ru-RU" sz="2400">
                <a:solidFill>
                  <a:srgbClr val="800080"/>
                </a:solidFill>
              </a:rPr>
              <a:t>    коммутации каналов и сообщений, абонентские и </a:t>
            </a:r>
          </a:p>
          <a:p>
            <a:r>
              <a:rPr lang="ru-RU" altLang="ru-RU" sz="2400">
                <a:solidFill>
                  <a:srgbClr val="800080"/>
                </a:solidFill>
              </a:rPr>
              <a:t>    соединительные линии и др.;</a:t>
            </a:r>
          </a:p>
          <a:p>
            <a:r>
              <a:rPr lang="ru-RU" altLang="ru-RU" sz="2200">
                <a:solidFill>
                  <a:srgbClr val="800080"/>
                </a:solidFill>
                <a:sym typeface="Wingdings 2" panose="05020102010507070707" pitchFamily="18" charset="2"/>
              </a:rPr>
              <a:t></a:t>
            </a:r>
            <a:r>
              <a:rPr lang="ru-RU" altLang="ru-RU" sz="2400">
                <a:solidFill>
                  <a:srgbClr val="800080"/>
                </a:solidFill>
                <a:sym typeface="Wingdings 2" panose="05020102010507070707" pitchFamily="18" charset="2"/>
              </a:rPr>
              <a:t> </a:t>
            </a:r>
            <a:r>
              <a:rPr lang="ru-RU" altLang="ru-RU" sz="2400">
                <a:solidFill>
                  <a:srgbClr val="800080"/>
                </a:solidFill>
              </a:rPr>
              <a:t>интегрированные системы связи — широкополосные</a:t>
            </a:r>
          </a:p>
          <a:p>
            <a:r>
              <a:rPr lang="ru-RU" altLang="ru-RU" sz="2400">
                <a:solidFill>
                  <a:srgbClr val="800080"/>
                </a:solidFill>
              </a:rPr>
              <a:t>    линии связи для телефонии, телеграфии, передачи</a:t>
            </a:r>
          </a:p>
          <a:p>
            <a:r>
              <a:rPr lang="ru-RU" altLang="ru-RU" sz="2400">
                <a:solidFill>
                  <a:srgbClr val="800080"/>
                </a:solidFill>
              </a:rPr>
              <a:t>    изображений и телевизионных программ и т.д.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87043"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87044" name="Text Box 4"/>
          <p:cNvSpPr txBox="1">
            <a:spLocks noChangeArrowheads="1"/>
          </p:cNvSpPr>
          <p:nvPr/>
        </p:nvSpPr>
        <p:spPr bwMode="auto">
          <a:xfrm>
            <a:off x="319088" y="954088"/>
            <a:ext cx="8505825"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Средства связи общего пользования отличаются готовностью к использованию (совместно со средствами обработки данных), большой протяженностью и низкой стоимостью аренды. Однако им присущи следующие недостатки. </a:t>
            </a:r>
            <a:r>
              <a:rPr lang="ru-RU" altLang="ru-RU" sz="2600" i="1">
                <a:solidFill>
                  <a:srgbClr val="800080"/>
                </a:solidFill>
              </a:rPr>
              <a:t>Во-первых</a:t>
            </a:r>
            <a:r>
              <a:rPr lang="ru-RU" altLang="ru-RU" sz="2600">
                <a:solidFill>
                  <a:srgbClr val="800080"/>
                </a:solidFill>
              </a:rPr>
              <a:t>, невысокое качество связи в телефонных и телеграфных сетях, а именно: высокий уровень помех в линиях и коммутационной аппаратуре и негарантированность времени доставки сообщений из-за влияния многих абонентов на процесс передачи данных. </a:t>
            </a:r>
            <a:r>
              <a:rPr lang="ru-RU" altLang="ru-RU" sz="2600" i="1">
                <a:solidFill>
                  <a:srgbClr val="800080"/>
                </a:solidFill>
              </a:rPr>
              <a:t>Во-вторых</a:t>
            </a:r>
            <a:r>
              <a:rPr lang="ru-RU" altLang="ru-RU" sz="2600">
                <a:solidFill>
                  <a:srgbClr val="800080"/>
                </a:solidFill>
              </a:rPr>
              <a:t>, специфика ИТС требует специальных видов услуг для передачи, которые не обеспечиваются средствами связи общего пользования.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88067"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88068" name="Text Box 4"/>
          <p:cNvSpPr txBox="1">
            <a:spLocks noChangeArrowheads="1"/>
          </p:cNvSpPr>
          <p:nvPr/>
        </p:nvSpPr>
        <p:spPr bwMode="auto">
          <a:xfrm>
            <a:off x="250825" y="908050"/>
            <a:ext cx="86423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Эти недостатки систем связи общего пользования обусловили необходимость создания специализированных СПД для обслуживания ИТС. Базовые СПД и средства передачи данных в терминальных сетях строятся на основе выделенных линий связи и специальных средств коммутации — узлов связи на основе ЭВМ, концентраторов и удаленных мультиплексоров. За счет этого обеспечиваются высокое качество каналов связи и реализация всех способов передачи данных, необходимых для эффективного функционирования ИТС. Средства связи общего пользования, в первую очередь автоматические телефонные станции, применяются в основном в терминальных сетях для подключения абонентов к ЭВМ и узлам связи базовых СПД.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89091"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89092" name="Text Box 4"/>
          <p:cNvSpPr txBox="1">
            <a:spLocks noChangeArrowheads="1"/>
          </p:cNvSpPr>
          <p:nvPr/>
        </p:nvSpPr>
        <p:spPr bwMode="auto">
          <a:xfrm>
            <a:off x="250825" y="1179513"/>
            <a:ext cx="8642350" cy="4854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В настоящее время интенсивно разрабатываются и внедряются </a:t>
            </a:r>
            <a:r>
              <a:rPr lang="ru-RU" altLang="ru-RU" sz="2600" i="1">
                <a:solidFill>
                  <a:srgbClr val="800080"/>
                </a:solidFill>
              </a:rPr>
              <a:t>интегрированные системы связи,</a:t>
            </a:r>
            <a:r>
              <a:rPr lang="ru-RU" altLang="ru-RU" sz="2600">
                <a:solidFill>
                  <a:srgbClr val="800080"/>
                </a:solidFill>
              </a:rPr>
              <a:t> предназначенные для телефонных разговоров, телеграфирования, передачи изображения и телевизионных программ, а также передачи данных. В интегрированных сетях аналоговые сигналы, в частности речь, передаются в цифровой форме — в виде последовательности байтов. Интегрированные сети реализуют все виды услуг, необходимых в сфере обработки данных, и обеспечивают высокое качество передачи данных, поэтому они являются основой создания современных ИТС.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6148" name="Text Box 4"/>
          <p:cNvSpPr txBox="1">
            <a:spLocks noChangeArrowheads="1"/>
          </p:cNvSpPr>
          <p:nvPr/>
        </p:nvSpPr>
        <p:spPr bwMode="auto">
          <a:xfrm>
            <a:off x="250825" y="45878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2.1. Коммутация каналов, сообщений и пакетов</a:t>
            </a:r>
            <a:r>
              <a:rPr lang="ru-RU" altLang="ru-RU" sz="2400">
                <a:solidFill>
                  <a:srgbClr val="CC0000"/>
                </a:solidFill>
                <a:latin typeface="Tahoma" panose="020B0604030504040204" pitchFamily="34" charset="0"/>
              </a:rPr>
              <a:t> </a:t>
            </a:r>
            <a:r>
              <a:rPr lang="ru-RU" altLang="ru-RU" sz="2400" b="1">
                <a:solidFill>
                  <a:srgbClr val="CC0000"/>
                </a:solidFill>
                <a:latin typeface="Tahoma" panose="020B0604030504040204" pitchFamily="34" charset="0"/>
              </a:rPr>
              <a:t> </a:t>
            </a:r>
          </a:p>
        </p:txBody>
      </p:sp>
      <p:sp>
        <p:nvSpPr>
          <p:cNvPr id="6149" name="Text Box 5"/>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6150" name="Text Box 6"/>
          <p:cNvSpPr txBox="1">
            <a:spLocks noChangeArrowheads="1"/>
          </p:cNvSpPr>
          <p:nvPr/>
        </p:nvSpPr>
        <p:spPr bwMode="auto">
          <a:xfrm>
            <a:off x="250825" y="1584325"/>
            <a:ext cx="8596313" cy="4362450"/>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a:solidFill>
                  <a:srgbClr val="800080"/>
                </a:solidFill>
              </a:rPr>
              <a:t>Информационный обмен между абонентами может осуществляться тремя различными способами: коммутацией каналов, сообщений и пакетов.</a:t>
            </a:r>
            <a:endParaRPr lang="ru-RU" altLang="ru-RU" sz="2800" i="1">
              <a:solidFill>
                <a:srgbClr val="800080"/>
              </a:solidFill>
            </a:endParaRPr>
          </a:p>
          <a:p>
            <a:pPr algn="ctr"/>
            <a:r>
              <a:rPr lang="ru-RU" altLang="ru-RU" sz="2800" i="1">
                <a:solidFill>
                  <a:srgbClr val="800080"/>
                </a:solidFill>
              </a:rPr>
              <a:t>Коммутация каналов</a:t>
            </a:r>
            <a:r>
              <a:rPr lang="ru-RU" altLang="ru-RU" sz="2800">
                <a:solidFill>
                  <a:srgbClr val="800080"/>
                </a:solidFill>
              </a:rPr>
              <a:t> обеспечивает выделение физического канала для прямой передачи данных между абонентами. Процесс коммутации канала и передачи данных между абонентами СПД, изображенной на рис.2.1, представлен временной диаграммой.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Text Box 4"/>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grpSp>
        <p:nvGrpSpPr>
          <p:cNvPr id="68027" name="Group 443"/>
          <p:cNvGrpSpPr>
            <a:grpSpLocks/>
          </p:cNvGrpSpPr>
          <p:nvPr/>
        </p:nvGrpSpPr>
        <p:grpSpPr bwMode="auto">
          <a:xfrm>
            <a:off x="1098550" y="458788"/>
            <a:ext cx="6973888" cy="5989637"/>
            <a:chOff x="692" y="289"/>
            <a:chExt cx="4393" cy="3773"/>
          </a:xfrm>
        </p:grpSpPr>
        <p:grpSp>
          <p:nvGrpSpPr>
            <p:cNvPr id="67990" name="Group 406"/>
            <p:cNvGrpSpPr>
              <a:grpSpLocks/>
            </p:cNvGrpSpPr>
            <p:nvPr/>
          </p:nvGrpSpPr>
          <p:grpSpPr bwMode="auto">
            <a:xfrm>
              <a:off x="1363" y="289"/>
              <a:ext cx="3034" cy="567"/>
              <a:chOff x="1932" y="3870"/>
              <a:chExt cx="6726" cy="1254"/>
            </a:xfrm>
          </p:grpSpPr>
          <p:grpSp>
            <p:nvGrpSpPr>
              <p:cNvPr id="67991" name="Group 407"/>
              <p:cNvGrpSpPr>
                <a:grpSpLocks/>
              </p:cNvGrpSpPr>
              <p:nvPr/>
            </p:nvGrpSpPr>
            <p:grpSpPr bwMode="auto">
              <a:xfrm>
                <a:off x="1932" y="3870"/>
                <a:ext cx="6726" cy="1254"/>
                <a:chOff x="1932" y="3870"/>
                <a:chExt cx="6726" cy="1254"/>
              </a:xfrm>
            </p:grpSpPr>
            <p:sp>
              <p:nvSpPr>
                <p:cNvPr id="67992" name="Line 408"/>
                <p:cNvSpPr>
                  <a:spLocks noChangeShapeType="1"/>
                </p:cNvSpPr>
                <p:nvPr/>
              </p:nvSpPr>
              <p:spPr bwMode="auto">
                <a:xfrm>
                  <a:off x="2616" y="4497"/>
                  <a:ext cx="535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93" name="Oval 409"/>
                <p:cNvSpPr>
                  <a:spLocks noChangeArrowheads="1"/>
                </p:cNvSpPr>
                <p:nvPr/>
              </p:nvSpPr>
              <p:spPr bwMode="auto">
                <a:xfrm>
                  <a:off x="3186" y="3870"/>
                  <a:ext cx="4218" cy="1254"/>
                </a:xfrm>
                <a:prstGeom prst="ellipse">
                  <a:avLst/>
                </a:prstGeom>
                <a:noFill/>
                <a:ln w="19050">
                  <a:solidFill>
                    <a:srgbClr val="339933"/>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94" name="Line 410"/>
                <p:cNvSpPr>
                  <a:spLocks noChangeShapeType="1"/>
                </p:cNvSpPr>
                <p:nvPr/>
              </p:nvSpPr>
              <p:spPr bwMode="auto">
                <a:xfrm flipV="1">
                  <a:off x="3699" y="4155"/>
                  <a:ext cx="456" cy="6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95" name="Line 411"/>
                <p:cNvSpPr>
                  <a:spLocks noChangeShapeType="1"/>
                </p:cNvSpPr>
                <p:nvPr/>
              </p:nvSpPr>
              <p:spPr bwMode="auto">
                <a:xfrm flipV="1">
                  <a:off x="4611" y="4155"/>
                  <a:ext cx="456" cy="6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96" name="Line 412"/>
                <p:cNvSpPr>
                  <a:spLocks noChangeShapeType="1"/>
                </p:cNvSpPr>
                <p:nvPr/>
              </p:nvSpPr>
              <p:spPr bwMode="auto">
                <a:xfrm flipV="1">
                  <a:off x="5523" y="4155"/>
                  <a:ext cx="456" cy="6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97" name="Line 413"/>
                <p:cNvSpPr>
                  <a:spLocks noChangeShapeType="1"/>
                </p:cNvSpPr>
                <p:nvPr/>
              </p:nvSpPr>
              <p:spPr bwMode="auto">
                <a:xfrm flipV="1">
                  <a:off x="6435" y="4155"/>
                  <a:ext cx="456" cy="6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98" name="Line 414"/>
                <p:cNvSpPr>
                  <a:spLocks noChangeShapeType="1"/>
                </p:cNvSpPr>
                <p:nvPr/>
              </p:nvSpPr>
              <p:spPr bwMode="auto">
                <a:xfrm flipV="1">
                  <a:off x="4839" y="4098"/>
                  <a:ext cx="0" cy="7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99" name="Line 415"/>
                <p:cNvSpPr>
                  <a:spLocks noChangeShapeType="1"/>
                </p:cNvSpPr>
                <p:nvPr/>
              </p:nvSpPr>
              <p:spPr bwMode="auto">
                <a:xfrm flipV="1">
                  <a:off x="5751" y="4098"/>
                  <a:ext cx="0" cy="7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8000" name="Line 416"/>
                <p:cNvSpPr>
                  <a:spLocks noChangeShapeType="1"/>
                </p:cNvSpPr>
                <p:nvPr/>
              </p:nvSpPr>
              <p:spPr bwMode="auto">
                <a:xfrm flipV="1">
                  <a:off x="6663" y="4098"/>
                  <a:ext cx="0" cy="7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8001" name="Line 417"/>
                <p:cNvSpPr>
                  <a:spLocks noChangeShapeType="1"/>
                </p:cNvSpPr>
                <p:nvPr/>
              </p:nvSpPr>
              <p:spPr bwMode="auto">
                <a:xfrm flipV="1">
                  <a:off x="3927" y="4098"/>
                  <a:ext cx="0" cy="7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8002" name="Line 418"/>
                <p:cNvSpPr>
                  <a:spLocks noChangeShapeType="1"/>
                </p:cNvSpPr>
                <p:nvPr/>
              </p:nvSpPr>
              <p:spPr bwMode="auto">
                <a:xfrm flipH="1" flipV="1">
                  <a:off x="4611" y="4155"/>
                  <a:ext cx="456" cy="6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8003" name="Line 419"/>
                <p:cNvSpPr>
                  <a:spLocks noChangeShapeType="1"/>
                </p:cNvSpPr>
                <p:nvPr/>
              </p:nvSpPr>
              <p:spPr bwMode="auto">
                <a:xfrm flipH="1" flipV="1">
                  <a:off x="3699" y="4155"/>
                  <a:ext cx="456" cy="6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8004" name="Line 420"/>
                <p:cNvSpPr>
                  <a:spLocks noChangeShapeType="1"/>
                </p:cNvSpPr>
                <p:nvPr/>
              </p:nvSpPr>
              <p:spPr bwMode="auto">
                <a:xfrm flipH="1" flipV="1">
                  <a:off x="5523" y="4155"/>
                  <a:ext cx="456" cy="6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8005" name="Line 421"/>
                <p:cNvSpPr>
                  <a:spLocks noChangeShapeType="1"/>
                </p:cNvSpPr>
                <p:nvPr/>
              </p:nvSpPr>
              <p:spPr bwMode="auto">
                <a:xfrm flipH="1" flipV="1">
                  <a:off x="6435" y="4155"/>
                  <a:ext cx="456" cy="6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8006" name="Oval 422"/>
                <p:cNvSpPr>
                  <a:spLocks noChangeArrowheads="1"/>
                </p:cNvSpPr>
                <p:nvPr/>
              </p:nvSpPr>
              <p:spPr bwMode="auto">
                <a:xfrm>
                  <a:off x="3642" y="4212"/>
                  <a:ext cx="570" cy="570"/>
                </a:xfrm>
                <a:prstGeom prst="ellipse">
                  <a:avLst/>
                </a:prstGeom>
                <a:solidFill>
                  <a:srgbClr val="CCFF99"/>
                </a:solidFill>
                <a:ln w="28575">
                  <a:solidFill>
                    <a:srgbClr val="009999"/>
                  </a:solidFill>
                  <a:round/>
                  <a:headEnd/>
                  <a:tailEnd/>
                </a:ln>
              </p:spPr>
              <p:txBody>
                <a:bodyPr/>
                <a:lstStyle/>
                <a:p>
                  <a:endParaRPr lang="ru-RU"/>
                </a:p>
              </p:txBody>
            </p:sp>
            <p:sp>
              <p:nvSpPr>
                <p:cNvPr id="68007" name="Oval 423"/>
                <p:cNvSpPr>
                  <a:spLocks noChangeArrowheads="1"/>
                </p:cNvSpPr>
                <p:nvPr/>
              </p:nvSpPr>
              <p:spPr bwMode="auto">
                <a:xfrm>
                  <a:off x="4554" y="4212"/>
                  <a:ext cx="570" cy="570"/>
                </a:xfrm>
                <a:prstGeom prst="ellipse">
                  <a:avLst/>
                </a:prstGeom>
                <a:solidFill>
                  <a:srgbClr val="CCFF99"/>
                </a:solidFill>
                <a:ln w="28575">
                  <a:solidFill>
                    <a:srgbClr val="009999"/>
                  </a:solidFill>
                  <a:round/>
                  <a:headEnd/>
                  <a:tailEnd/>
                </a:ln>
              </p:spPr>
              <p:txBody>
                <a:bodyPr/>
                <a:lstStyle/>
                <a:p>
                  <a:endParaRPr lang="ru-RU"/>
                </a:p>
              </p:txBody>
            </p:sp>
            <p:sp>
              <p:nvSpPr>
                <p:cNvPr id="68008" name="Oval 424"/>
                <p:cNvSpPr>
                  <a:spLocks noChangeArrowheads="1"/>
                </p:cNvSpPr>
                <p:nvPr/>
              </p:nvSpPr>
              <p:spPr bwMode="auto">
                <a:xfrm>
                  <a:off x="5466" y="4212"/>
                  <a:ext cx="570" cy="570"/>
                </a:xfrm>
                <a:prstGeom prst="ellipse">
                  <a:avLst/>
                </a:prstGeom>
                <a:solidFill>
                  <a:srgbClr val="CCFF99"/>
                </a:solidFill>
                <a:ln w="28575">
                  <a:solidFill>
                    <a:srgbClr val="009999"/>
                  </a:solidFill>
                  <a:round/>
                  <a:headEnd/>
                  <a:tailEnd/>
                </a:ln>
              </p:spPr>
              <p:txBody>
                <a:bodyPr/>
                <a:lstStyle/>
                <a:p>
                  <a:endParaRPr lang="ru-RU"/>
                </a:p>
              </p:txBody>
            </p:sp>
            <p:sp>
              <p:nvSpPr>
                <p:cNvPr id="68009" name="Oval 425"/>
                <p:cNvSpPr>
                  <a:spLocks noChangeArrowheads="1"/>
                </p:cNvSpPr>
                <p:nvPr/>
              </p:nvSpPr>
              <p:spPr bwMode="auto">
                <a:xfrm>
                  <a:off x="6378" y="4212"/>
                  <a:ext cx="570" cy="570"/>
                </a:xfrm>
                <a:prstGeom prst="ellipse">
                  <a:avLst/>
                </a:prstGeom>
                <a:solidFill>
                  <a:srgbClr val="CCFF99"/>
                </a:solidFill>
                <a:ln w="28575">
                  <a:solidFill>
                    <a:srgbClr val="009999"/>
                  </a:solidFill>
                  <a:round/>
                  <a:headEnd/>
                  <a:tailEnd/>
                </a:ln>
              </p:spPr>
              <p:txBody>
                <a:bodyPr/>
                <a:lstStyle/>
                <a:p>
                  <a:endParaRPr lang="ru-RU"/>
                </a:p>
              </p:txBody>
            </p:sp>
            <p:sp>
              <p:nvSpPr>
                <p:cNvPr id="68010" name="Rectangle 426"/>
                <p:cNvSpPr>
                  <a:spLocks noChangeArrowheads="1"/>
                </p:cNvSpPr>
                <p:nvPr/>
              </p:nvSpPr>
              <p:spPr bwMode="auto">
                <a:xfrm>
                  <a:off x="1932" y="4212"/>
                  <a:ext cx="684" cy="570"/>
                </a:xfrm>
                <a:prstGeom prst="rect">
                  <a:avLst/>
                </a:prstGeom>
                <a:solidFill>
                  <a:schemeClr val="accent1"/>
                </a:solidFill>
                <a:ln w="38100">
                  <a:solidFill>
                    <a:srgbClr val="993366"/>
                  </a:solidFill>
                  <a:miter lim="800000"/>
                  <a:headEnd/>
                  <a:tailEnd/>
                </a:ln>
              </p:spPr>
              <p:txBody>
                <a:bodyPr/>
                <a:lstStyle/>
                <a:p>
                  <a:endParaRPr lang="ru-RU"/>
                </a:p>
              </p:txBody>
            </p:sp>
            <p:sp>
              <p:nvSpPr>
                <p:cNvPr id="68011" name="Rectangle 427"/>
                <p:cNvSpPr>
                  <a:spLocks noChangeArrowheads="1"/>
                </p:cNvSpPr>
                <p:nvPr/>
              </p:nvSpPr>
              <p:spPr bwMode="auto">
                <a:xfrm>
                  <a:off x="7974" y="4212"/>
                  <a:ext cx="684" cy="570"/>
                </a:xfrm>
                <a:prstGeom prst="rect">
                  <a:avLst/>
                </a:prstGeom>
                <a:solidFill>
                  <a:srgbClr val="CCFF66"/>
                </a:solidFill>
                <a:ln w="38100">
                  <a:solidFill>
                    <a:srgbClr val="339933"/>
                  </a:solidFill>
                  <a:miter lim="800000"/>
                  <a:headEnd/>
                  <a:tailEnd/>
                </a:ln>
              </p:spPr>
              <p:txBody>
                <a:bodyPr/>
                <a:lstStyle/>
                <a:p>
                  <a:endParaRPr lang="ru-RU"/>
                </a:p>
              </p:txBody>
            </p:sp>
            <p:sp>
              <p:nvSpPr>
                <p:cNvPr id="68012" name="Text Box 428"/>
                <p:cNvSpPr txBox="1">
                  <a:spLocks noChangeArrowheads="1"/>
                </p:cNvSpPr>
                <p:nvPr/>
              </p:nvSpPr>
              <p:spPr bwMode="auto">
                <a:xfrm>
                  <a:off x="3642" y="4383"/>
                  <a:ext cx="570" cy="285"/>
                </a:xfrm>
                <a:prstGeom prst="rect">
                  <a:avLst/>
                </a:prstGeom>
                <a:noFill/>
                <a:ln>
                  <a:noFill/>
                </a:ln>
                <a:effectLst>
                  <a:outerShdw dist="17961" dir="2700000" algn="ctr" rotWithShape="0">
                    <a:schemeClr val="accent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en-US" altLang="ru-RU" sz="1400" b="1" i="1">
                      <a:solidFill>
                        <a:srgbClr val="CC0000"/>
                      </a:solidFill>
                      <a:latin typeface="Tahoma" panose="020B0604030504040204" pitchFamily="34" charset="0"/>
                    </a:rPr>
                    <a:t>A</a:t>
                  </a:r>
                  <a:endParaRPr lang="ru-RU" altLang="ru-RU" sz="1400" b="1">
                    <a:solidFill>
                      <a:srgbClr val="CC0000"/>
                    </a:solidFill>
                  </a:endParaRPr>
                </a:p>
              </p:txBody>
            </p:sp>
            <p:sp>
              <p:nvSpPr>
                <p:cNvPr id="68013" name="Text Box 429"/>
                <p:cNvSpPr txBox="1">
                  <a:spLocks noChangeArrowheads="1"/>
                </p:cNvSpPr>
                <p:nvPr/>
              </p:nvSpPr>
              <p:spPr bwMode="auto">
                <a:xfrm>
                  <a:off x="4554" y="4383"/>
                  <a:ext cx="570" cy="285"/>
                </a:xfrm>
                <a:prstGeom prst="rect">
                  <a:avLst/>
                </a:prstGeom>
                <a:noFill/>
                <a:ln>
                  <a:noFill/>
                </a:ln>
                <a:effectLst>
                  <a:outerShdw dist="17961" dir="2700000" algn="ctr" rotWithShape="0">
                    <a:schemeClr val="accent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en-US" altLang="ru-RU" sz="1400" b="1" i="1">
                      <a:solidFill>
                        <a:srgbClr val="CC0000"/>
                      </a:solidFill>
                      <a:latin typeface="Tahoma" panose="020B0604030504040204" pitchFamily="34" charset="0"/>
                    </a:rPr>
                    <a:t>B</a:t>
                  </a:r>
                  <a:endParaRPr lang="ru-RU" altLang="ru-RU" sz="1400" b="1">
                    <a:solidFill>
                      <a:srgbClr val="CC0000"/>
                    </a:solidFill>
                  </a:endParaRPr>
                </a:p>
              </p:txBody>
            </p:sp>
            <p:sp>
              <p:nvSpPr>
                <p:cNvPr id="68014" name="Text Box 430"/>
                <p:cNvSpPr txBox="1">
                  <a:spLocks noChangeArrowheads="1"/>
                </p:cNvSpPr>
                <p:nvPr/>
              </p:nvSpPr>
              <p:spPr bwMode="auto">
                <a:xfrm>
                  <a:off x="5466" y="4383"/>
                  <a:ext cx="570" cy="285"/>
                </a:xfrm>
                <a:prstGeom prst="rect">
                  <a:avLst/>
                </a:prstGeom>
                <a:noFill/>
                <a:ln>
                  <a:noFill/>
                </a:ln>
                <a:effectLst>
                  <a:outerShdw dist="17961" dir="2700000" algn="ctr" rotWithShape="0">
                    <a:schemeClr val="accent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en-US" altLang="ru-RU" sz="1400" b="1" i="1">
                      <a:solidFill>
                        <a:srgbClr val="CC0000"/>
                      </a:solidFill>
                      <a:latin typeface="Tahoma" panose="020B0604030504040204" pitchFamily="34" charset="0"/>
                    </a:rPr>
                    <a:t>C</a:t>
                  </a:r>
                  <a:endParaRPr lang="ru-RU" altLang="ru-RU" sz="1400" b="1">
                    <a:solidFill>
                      <a:srgbClr val="CC0000"/>
                    </a:solidFill>
                  </a:endParaRPr>
                </a:p>
              </p:txBody>
            </p:sp>
            <p:sp>
              <p:nvSpPr>
                <p:cNvPr id="68015" name="Text Box 431"/>
                <p:cNvSpPr txBox="1">
                  <a:spLocks noChangeArrowheads="1"/>
                </p:cNvSpPr>
                <p:nvPr/>
              </p:nvSpPr>
              <p:spPr bwMode="auto">
                <a:xfrm>
                  <a:off x="6378" y="4383"/>
                  <a:ext cx="570" cy="285"/>
                </a:xfrm>
                <a:prstGeom prst="rect">
                  <a:avLst/>
                </a:prstGeom>
                <a:noFill/>
                <a:ln>
                  <a:noFill/>
                </a:ln>
                <a:effectLst>
                  <a:outerShdw dist="17961" dir="2700000" algn="ctr" rotWithShape="0">
                    <a:schemeClr val="accent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en-US" altLang="ru-RU" sz="1400" b="1" i="1">
                      <a:solidFill>
                        <a:srgbClr val="CC0000"/>
                      </a:solidFill>
                      <a:latin typeface="Tahoma" panose="020B0604030504040204" pitchFamily="34" charset="0"/>
                    </a:rPr>
                    <a:t>D</a:t>
                  </a:r>
                  <a:endParaRPr lang="ru-RU" altLang="ru-RU" sz="1400" b="1">
                    <a:solidFill>
                      <a:srgbClr val="CC0000"/>
                    </a:solidFill>
                  </a:endParaRPr>
                </a:p>
              </p:txBody>
            </p:sp>
            <p:sp>
              <p:nvSpPr>
                <p:cNvPr id="68016" name="Text Box 432"/>
                <p:cNvSpPr txBox="1">
                  <a:spLocks noChangeArrowheads="1"/>
                </p:cNvSpPr>
                <p:nvPr/>
              </p:nvSpPr>
              <p:spPr bwMode="auto">
                <a:xfrm>
                  <a:off x="8031" y="4326"/>
                  <a:ext cx="570" cy="342"/>
                </a:xfrm>
                <a:prstGeom prst="rect">
                  <a:avLst/>
                </a:prstGeom>
                <a:noFill/>
                <a:ln>
                  <a:noFill/>
                </a:ln>
                <a:effectLst>
                  <a:outerShdw dist="17961" dir="2700000" algn="ctr" rotWithShape="0">
                    <a:schemeClr val="accent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en-US" altLang="ru-RU" sz="1600" b="1" i="1">
                      <a:solidFill>
                        <a:schemeClr val="accent2"/>
                      </a:solidFill>
                      <a:latin typeface="Tahoma" panose="020B0604030504040204" pitchFamily="34" charset="0"/>
                    </a:rPr>
                    <a:t>a</a:t>
                  </a:r>
                  <a:r>
                    <a:rPr lang="en-US" altLang="ru-RU" sz="1600" b="1" i="1" baseline="-25000">
                      <a:solidFill>
                        <a:schemeClr val="accent2"/>
                      </a:solidFill>
                      <a:latin typeface="Tahoma" panose="020B0604030504040204" pitchFamily="34" charset="0"/>
                    </a:rPr>
                    <a:t>j</a:t>
                  </a:r>
                  <a:endParaRPr lang="ru-RU" altLang="ru-RU" sz="1600" b="1" i="1">
                    <a:solidFill>
                      <a:schemeClr val="accent2"/>
                    </a:solidFill>
                    <a:latin typeface="Tahoma" panose="020B0604030504040204" pitchFamily="34" charset="0"/>
                  </a:endParaRPr>
                </a:p>
              </p:txBody>
            </p:sp>
            <p:sp>
              <p:nvSpPr>
                <p:cNvPr id="68017" name="Text Box 433"/>
                <p:cNvSpPr txBox="1">
                  <a:spLocks noChangeArrowheads="1"/>
                </p:cNvSpPr>
                <p:nvPr/>
              </p:nvSpPr>
              <p:spPr bwMode="auto">
                <a:xfrm>
                  <a:off x="5010" y="4839"/>
                  <a:ext cx="570" cy="285"/>
                </a:xfrm>
                <a:prstGeom prst="rect">
                  <a:avLst/>
                </a:prstGeom>
                <a:noFill/>
                <a:ln>
                  <a:noFill/>
                </a:ln>
                <a:effectLst>
                  <a:outerShdw dist="17961" dir="2700000" algn="ctr" rotWithShape="0">
                    <a:schemeClr val="accent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400" b="1" i="1">
                      <a:solidFill>
                        <a:srgbClr val="0000CC"/>
                      </a:solidFill>
                      <a:latin typeface="Arial Narrow" panose="020B0606020202030204" pitchFamily="34" charset="0"/>
                    </a:rPr>
                    <a:t>СПД</a:t>
                  </a:r>
                </a:p>
              </p:txBody>
            </p:sp>
          </p:grpSp>
          <p:sp>
            <p:nvSpPr>
              <p:cNvPr id="68018" name="Text Box 434"/>
              <p:cNvSpPr txBox="1">
                <a:spLocks noChangeArrowheads="1"/>
              </p:cNvSpPr>
              <p:nvPr/>
            </p:nvSpPr>
            <p:spPr bwMode="auto">
              <a:xfrm>
                <a:off x="1989" y="4326"/>
                <a:ext cx="570" cy="342"/>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80000"/>
                  </a:lnSpc>
                </a:pPr>
                <a:r>
                  <a:rPr lang="en-US" altLang="ru-RU" sz="1600" b="1" i="1">
                    <a:solidFill>
                      <a:srgbClr val="CCFF66"/>
                    </a:solidFill>
                    <a:latin typeface="Tahoma" panose="020B0604030504040204" pitchFamily="34" charset="0"/>
                  </a:rPr>
                  <a:t>a</a:t>
                </a:r>
                <a:r>
                  <a:rPr lang="en-US" altLang="ru-RU" sz="1600" b="1" i="1" baseline="-25000">
                    <a:solidFill>
                      <a:srgbClr val="CCFF66"/>
                    </a:solidFill>
                    <a:latin typeface="Tahoma" panose="020B0604030504040204" pitchFamily="34" charset="0"/>
                  </a:rPr>
                  <a:t>i</a:t>
                </a:r>
                <a:endParaRPr lang="ru-RU" altLang="ru-RU" sz="1600" b="1" i="1">
                  <a:solidFill>
                    <a:srgbClr val="CCFF66"/>
                  </a:solidFill>
                  <a:latin typeface="Tahoma" panose="020B0604030504040204" pitchFamily="34" charset="0"/>
                </a:endParaRPr>
              </a:p>
            </p:txBody>
          </p:sp>
        </p:grpSp>
        <p:sp>
          <p:nvSpPr>
            <p:cNvPr id="67771" name="Rectangle 187"/>
            <p:cNvSpPr>
              <a:spLocks noChangeArrowheads="1"/>
            </p:cNvSpPr>
            <p:nvPr/>
          </p:nvSpPr>
          <p:spPr bwMode="auto">
            <a:xfrm>
              <a:off x="2862" y="1008"/>
              <a:ext cx="34" cy="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1300">
                  <a:solidFill>
                    <a:srgbClr val="000000"/>
                  </a:solidFill>
                </a:rPr>
                <a:t> </a:t>
              </a:r>
              <a:endParaRPr lang="ru-RU" altLang="ru-RU"/>
            </a:p>
          </p:txBody>
        </p:sp>
        <p:sp>
          <p:nvSpPr>
            <p:cNvPr id="67772" name="Rectangle 188"/>
            <p:cNvSpPr>
              <a:spLocks noChangeArrowheads="1"/>
            </p:cNvSpPr>
            <p:nvPr/>
          </p:nvSpPr>
          <p:spPr bwMode="auto">
            <a:xfrm>
              <a:off x="1859" y="3663"/>
              <a:ext cx="182" cy="173"/>
            </a:xfrm>
            <a:prstGeom prst="rect">
              <a:avLst/>
            </a:prstGeom>
            <a:noFill/>
            <a:ln>
              <a:noFill/>
            </a:ln>
            <a:effectLst>
              <a:outerShdw dist="17961" dir="2700000" algn="ctr" rotWithShape="0">
                <a:srgbClr val="00CC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b="1" i="1">
                  <a:solidFill>
                    <a:srgbClr val="FF3399"/>
                  </a:solidFill>
                  <a:latin typeface="Arial Narrow" panose="020B0606020202030204" pitchFamily="34" charset="0"/>
                </a:rPr>
                <a:t>U</a:t>
              </a:r>
              <a:r>
                <a:rPr lang="ru-RU" altLang="ru-RU" b="1" i="1" baseline="-25000">
                  <a:solidFill>
                    <a:srgbClr val="FF3399"/>
                  </a:solidFill>
                  <a:latin typeface="Arial Narrow" panose="020B0606020202030204" pitchFamily="34" charset="0"/>
                </a:rPr>
                <a:t>1</a:t>
              </a:r>
              <a:endParaRPr lang="ru-RU" altLang="ru-RU" b="1">
                <a:solidFill>
                  <a:srgbClr val="FF3399"/>
                </a:solidFill>
                <a:latin typeface="Arial Narrow" panose="020B0606020202030204" pitchFamily="34" charset="0"/>
              </a:endParaRPr>
            </a:p>
          </p:txBody>
        </p:sp>
        <p:sp>
          <p:nvSpPr>
            <p:cNvPr id="67773" name="Rectangle 189"/>
            <p:cNvSpPr>
              <a:spLocks noChangeArrowheads="1"/>
            </p:cNvSpPr>
            <p:nvPr/>
          </p:nvSpPr>
          <p:spPr bwMode="auto">
            <a:xfrm>
              <a:off x="4893" y="3889"/>
              <a:ext cx="192" cy="173"/>
            </a:xfrm>
            <a:prstGeom prst="rect">
              <a:avLst/>
            </a:prstGeom>
            <a:noFill/>
            <a:ln>
              <a:noFill/>
            </a:ln>
            <a:effectLst>
              <a:outerShdw dist="17961" dir="2700000" algn="ctr" rotWithShape="0">
                <a:srgbClr val="CC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b="1" i="1">
                  <a:solidFill>
                    <a:srgbClr val="009999"/>
                  </a:solidFill>
                  <a:latin typeface="Arial Narrow" panose="020B0606020202030204" pitchFamily="34" charset="0"/>
                </a:rPr>
                <a:t>U</a:t>
              </a:r>
              <a:r>
                <a:rPr lang="ru-RU" altLang="ru-RU" b="1" i="1" baseline="-25000">
                  <a:solidFill>
                    <a:srgbClr val="009999"/>
                  </a:solidFill>
                  <a:latin typeface="Arial Narrow" panose="020B0606020202030204" pitchFamily="34" charset="0"/>
                </a:rPr>
                <a:t>3</a:t>
              </a:r>
              <a:endParaRPr lang="ru-RU" altLang="ru-RU" b="1">
                <a:solidFill>
                  <a:srgbClr val="009999"/>
                </a:solidFill>
                <a:latin typeface="Arial Narrow" panose="020B0606020202030204" pitchFamily="34" charset="0"/>
              </a:endParaRPr>
            </a:p>
          </p:txBody>
        </p:sp>
        <p:sp>
          <p:nvSpPr>
            <p:cNvPr id="67774" name="Rectangle 190"/>
            <p:cNvSpPr>
              <a:spLocks noChangeArrowheads="1"/>
            </p:cNvSpPr>
            <p:nvPr/>
          </p:nvSpPr>
          <p:spPr bwMode="auto">
            <a:xfrm>
              <a:off x="3362" y="3719"/>
              <a:ext cx="186" cy="173"/>
            </a:xfrm>
            <a:prstGeom prst="rect">
              <a:avLst/>
            </a:prstGeom>
            <a:noFill/>
            <a:ln>
              <a:noFill/>
            </a:ln>
            <a:effectLst>
              <a:outerShdw dist="17961" dir="2700000" algn="ctr" rotWithShape="0">
                <a:srgbClr val="CC00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b="1" i="1">
                  <a:solidFill>
                    <a:srgbClr val="00CC00"/>
                  </a:solidFill>
                  <a:latin typeface="Arial Narrow" panose="020B0606020202030204" pitchFamily="34" charset="0"/>
                </a:rPr>
                <a:t>U</a:t>
              </a:r>
              <a:r>
                <a:rPr lang="ru-RU" altLang="ru-RU" b="1" i="1" baseline="-25000">
                  <a:solidFill>
                    <a:srgbClr val="00CC00"/>
                  </a:solidFill>
                  <a:latin typeface="Arial Narrow" panose="020B0606020202030204" pitchFamily="34" charset="0"/>
                </a:rPr>
                <a:t>2</a:t>
              </a:r>
              <a:endParaRPr lang="ru-RU" altLang="ru-RU" b="1">
                <a:solidFill>
                  <a:srgbClr val="00CC00"/>
                </a:solidFill>
                <a:latin typeface="Arial Narrow" panose="020B0606020202030204" pitchFamily="34" charset="0"/>
              </a:endParaRPr>
            </a:p>
          </p:txBody>
        </p:sp>
        <p:sp>
          <p:nvSpPr>
            <p:cNvPr id="67775" name="Freeform 191"/>
            <p:cNvSpPr>
              <a:spLocks noEditPoints="1"/>
            </p:cNvSpPr>
            <p:nvPr/>
          </p:nvSpPr>
          <p:spPr bwMode="auto">
            <a:xfrm>
              <a:off x="3235" y="1347"/>
              <a:ext cx="48" cy="2679"/>
            </a:xfrm>
            <a:custGeom>
              <a:avLst/>
              <a:gdLst>
                <a:gd name="T0" fmla="*/ 37 w 89"/>
                <a:gd name="T1" fmla="*/ 7366 h 7557"/>
                <a:gd name="T2" fmla="*/ 37 w 89"/>
                <a:gd name="T3" fmla="*/ 15 h 7557"/>
                <a:gd name="T4" fmla="*/ 37 w 89"/>
                <a:gd name="T5" fmla="*/ 10 h 7557"/>
                <a:gd name="T6" fmla="*/ 37 w 89"/>
                <a:gd name="T7" fmla="*/ 5 h 7557"/>
                <a:gd name="T8" fmla="*/ 42 w 89"/>
                <a:gd name="T9" fmla="*/ 5 h 7557"/>
                <a:gd name="T10" fmla="*/ 47 w 89"/>
                <a:gd name="T11" fmla="*/ 0 h 7557"/>
                <a:gd name="T12" fmla="*/ 52 w 89"/>
                <a:gd name="T13" fmla="*/ 5 h 7557"/>
                <a:gd name="T14" fmla="*/ 52 w 89"/>
                <a:gd name="T15" fmla="*/ 5 h 7557"/>
                <a:gd name="T16" fmla="*/ 58 w 89"/>
                <a:gd name="T17" fmla="*/ 10 h 7557"/>
                <a:gd name="T18" fmla="*/ 58 w 89"/>
                <a:gd name="T19" fmla="*/ 15 h 7557"/>
                <a:gd name="T20" fmla="*/ 58 w 89"/>
                <a:gd name="T21" fmla="*/ 7366 h 7557"/>
                <a:gd name="T22" fmla="*/ 58 w 89"/>
                <a:gd name="T23" fmla="*/ 7371 h 7557"/>
                <a:gd name="T24" fmla="*/ 52 w 89"/>
                <a:gd name="T25" fmla="*/ 7376 h 7557"/>
                <a:gd name="T26" fmla="*/ 47 w 89"/>
                <a:gd name="T27" fmla="*/ 7376 h 7557"/>
                <a:gd name="T28" fmla="*/ 47 w 89"/>
                <a:gd name="T29" fmla="*/ 7376 h 7557"/>
                <a:gd name="T30" fmla="*/ 42 w 89"/>
                <a:gd name="T31" fmla="*/ 7376 h 7557"/>
                <a:gd name="T32" fmla="*/ 37 w 89"/>
                <a:gd name="T33" fmla="*/ 7376 h 7557"/>
                <a:gd name="T34" fmla="*/ 37 w 89"/>
                <a:gd name="T35" fmla="*/ 7371 h 7557"/>
                <a:gd name="T36" fmla="*/ 37 w 89"/>
                <a:gd name="T37" fmla="*/ 7366 h 7557"/>
                <a:gd name="T38" fmla="*/ 37 w 89"/>
                <a:gd name="T39" fmla="*/ 7366 h 7557"/>
                <a:gd name="T40" fmla="*/ 89 w 89"/>
                <a:gd name="T41" fmla="*/ 7346 h 7557"/>
                <a:gd name="T42" fmla="*/ 47 w 89"/>
                <a:gd name="T43" fmla="*/ 7557 h 7557"/>
                <a:gd name="T44" fmla="*/ 0 w 89"/>
                <a:gd name="T45" fmla="*/ 7346 h 7557"/>
                <a:gd name="T46" fmla="*/ 89 w 89"/>
                <a:gd name="T47" fmla="*/ 7346 h 7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7557">
                  <a:moveTo>
                    <a:pt x="37" y="7366"/>
                  </a:moveTo>
                  <a:lnTo>
                    <a:pt x="37" y="15"/>
                  </a:lnTo>
                  <a:lnTo>
                    <a:pt x="37" y="10"/>
                  </a:lnTo>
                  <a:lnTo>
                    <a:pt x="37" y="5"/>
                  </a:lnTo>
                  <a:lnTo>
                    <a:pt x="42" y="5"/>
                  </a:lnTo>
                  <a:lnTo>
                    <a:pt x="47" y="0"/>
                  </a:lnTo>
                  <a:lnTo>
                    <a:pt x="52" y="5"/>
                  </a:lnTo>
                  <a:lnTo>
                    <a:pt x="52" y="5"/>
                  </a:lnTo>
                  <a:lnTo>
                    <a:pt x="58" y="10"/>
                  </a:lnTo>
                  <a:lnTo>
                    <a:pt x="58" y="15"/>
                  </a:lnTo>
                  <a:lnTo>
                    <a:pt x="58" y="7366"/>
                  </a:lnTo>
                  <a:lnTo>
                    <a:pt x="58" y="7371"/>
                  </a:lnTo>
                  <a:lnTo>
                    <a:pt x="52" y="7376"/>
                  </a:lnTo>
                  <a:lnTo>
                    <a:pt x="47" y="7376"/>
                  </a:lnTo>
                  <a:lnTo>
                    <a:pt x="47" y="7376"/>
                  </a:lnTo>
                  <a:lnTo>
                    <a:pt x="42" y="7376"/>
                  </a:lnTo>
                  <a:lnTo>
                    <a:pt x="37" y="7376"/>
                  </a:lnTo>
                  <a:lnTo>
                    <a:pt x="37" y="7371"/>
                  </a:lnTo>
                  <a:lnTo>
                    <a:pt x="37" y="7366"/>
                  </a:lnTo>
                  <a:lnTo>
                    <a:pt x="37" y="7366"/>
                  </a:lnTo>
                  <a:close/>
                  <a:moveTo>
                    <a:pt x="89" y="7346"/>
                  </a:moveTo>
                  <a:lnTo>
                    <a:pt x="47" y="7557"/>
                  </a:lnTo>
                  <a:lnTo>
                    <a:pt x="0" y="7346"/>
                  </a:lnTo>
                  <a:lnTo>
                    <a:pt x="89" y="7346"/>
                  </a:lnTo>
                  <a:close/>
                </a:path>
              </a:pathLst>
            </a:custGeom>
            <a:solidFill>
              <a:srgbClr val="0000CC"/>
            </a:solidFill>
            <a:ln w="3175">
              <a:solidFill>
                <a:srgbClr val="0000CC"/>
              </a:solidFill>
              <a:prstDash val="solid"/>
              <a:round/>
              <a:headEnd/>
              <a:tailEnd/>
            </a:ln>
          </p:spPr>
          <p:txBody>
            <a:bodyPr/>
            <a:lstStyle/>
            <a:p>
              <a:endParaRPr lang="ru-RU"/>
            </a:p>
          </p:txBody>
        </p:sp>
        <p:sp>
          <p:nvSpPr>
            <p:cNvPr id="67776" name="Rectangle 192"/>
            <p:cNvSpPr>
              <a:spLocks noChangeArrowheads="1"/>
            </p:cNvSpPr>
            <p:nvPr/>
          </p:nvSpPr>
          <p:spPr bwMode="auto">
            <a:xfrm>
              <a:off x="3495" y="1708"/>
              <a:ext cx="2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800">
                  <a:solidFill>
                    <a:srgbClr val="000000"/>
                  </a:solidFill>
                </a:rPr>
                <a:t> </a:t>
              </a:r>
              <a:endParaRPr lang="ru-RU" altLang="ru-RU"/>
            </a:p>
          </p:txBody>
        </p:sp>
        <p:sp>
          <p:nvSpPr>
            <p:cNvPr id="67777" name="Freeform 193"/>
            <p:cNvSpPr>
              <a:spLocks noEditPoints="1"/>
            </p:cNvSpPr>
            <p:nvPr/>
          </p:nvSpPr>
          <p:spPr bwMode="auto">
            <a:xfrm>
              <a:off x="1370" y="1347"/>
              <a:ext cx="48" cy="2679"/>
            </a:xfrm>
            <a:custGeom>
              <a:avLst/>
              <a:gdLst>
                <a:gd name="T0" fmla="*/ 37 w 89"/>
                <a:gd name="T1" fmla="*/ 7366 h 7557"/>
                <a:gd name="T2" fmla="*/ 37 w 89"/>
                <a:gd name="T3" fmla="*/ 15 h 7557"/>
                <a:gd name="T4" fmla="*/ 37 w 89"/>
                <a:gd name="T5" fmla="*/ 10 h 7557"/>
                <a:gd name="T6" fmla="*/ 37 w 89"/>
                <a:gd name="T7" fmla="*/ 5 h 7557"/>
                <a:gd name="T8" fmla="*/ 42 w 89"/>
                <a:gd name="T9" fmla="*/ 5 h 7557"/>
                <a:gd name="T10" fmla="*/ 47 w 89"/>
                <a:gd name="T11" fmla="*/ 0 h 7557"/>
                <a:gd name="T12" fmla="*/ 52 w 89"/>
                <a:gd name="T13" fmla="*/ 5 h 7557"/>
                <a:gd name="T14" fmla="*/ 52 w 89"/>
                <a:gd name="T15" fmla="*/ 5 h 7557"/>
                <a:gd name="T16" fmla="*/ 58 w 89"/>
                <a:gd name="T17" fmla="*/ 10 h 7557"/>
                <a:gd name="T18" fmla="*/ 58 w 89"/>
                <a:gd name="T19" fmla="*/ 15 h 7557"/>
                <a:gd name="T20" fmla="*/ 58 w 89"/>
                <a:gd name="T21" fmla="*/ 7366 h 7557"/>
                <a:gd name="T22" fmla="*/ 58 w 89"/>
                <a:gd name="T23" fmla="*/ 7371 h 7557"/>
                <a:gd name="T24" fmla="*/ 52 w 89"/>
                <a:gd name="T25" fmla="*/ 7376 h 7557"/>
                <a:gd name="T26" fmla="*/ 47 w 89"/>
                <a:gd name="T27" fmla="*/ 7376 h 7557"/>
                <a:gd name="T28" fmla="*/ 47 w 89"/>
                <a:gd name="T29" fmla="*/ 7376 h 7557"/>
                <a:gd name="T30" fmla="*/ 42 w 89"/>
                <a:gd name="T31" fmla="*/ 7376 h 7557"/>
                <a:gd name="T32" fmla="*/ 37 w 89"/>
                <a:gd name="T33" fmla="*/ 7376 h 7557"/>
                <a:gd name="T34" fmla="*/ 37 w 89"/>
                <a:gd name="T35" fmla="*/ 7371 h 7557"/>
                <a:gd name="T36" fmla="*/ 37 w 89"/>
                <a:gd name="T37" fmla="*/ 7366 h 7557"/>
                <a:gd name="T38" fmla="*/ 37 w 89"/>
                <a:gd name="T39" fmla="*/ 7366 h 7557"/>
                <a:gd name="T40" fmla="*/ 89 w 89"/>
                <a:gd name="T41" fmla="*/ 7346 h 7557"/>
                <a:gd name="T42" fmla="*/ 47 w 89"/>
                <a:gd name="T43" fmla="*/ 7557 h 7557"/>
                <a:gd name="T44" fmla="*/ 0 w 89"/>
                <a:gd name="T45" fmla="*/ 7346 h 7557"/>
                <a:gd name="T46" fmla="*/ 89 w 89"/>
                <a:gd name="T47" fmla="*/ 7346 h 7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7557">
                  <a:moveTo>
                    <a:pt x="37" y="7366"/>
                  </a:moveTo>
                  <a:lnTo>
                    <a:pt x="37" y="15"/>
                  </a:lnTo>
                  <a:lnTo>
                    <a:pt x="37" y="10"/>
                  </a:lnTo>
                  <a:lnTo>
                    <a:pt x="37" y="5"/>
                  </a:lnTo>
                  <a:lnTo>
                    <a:pt x="42" y="5"/>
                  </a:lnTo>
                  <a:lnTo>
                    <a:pt x="47" y="0"/>
                  </a:lnTo>
                  <a:lnTo>
                    <a:pt x="52" y="5"/>
                  </a:lnTo>
                  <a:lnTo>
                    <a:pt x="52" y="5"/>
                  </a:lnTo>
                  <a:lnTo>
                    <a:pt x="58" y="10"/>
                  </a:lnTo>
                  <a:lnTo>
                    <a:pt x="58" y="15"/>
                  </a:lnTo>
                  <a:lnTo>
                    <a:pt x="58" y="7366"/>
                  </a:lnTo>
                  <a:lnTo>
                    <a:pt x="58" y="7371"/>
                  </a:lnTo>
                  <a:lnTo>
                    <a:pt x="52" y="7376"/>
                  </a:lnTo>
                  <a:lnTo>
                    <a:pt x="47" y="7376"/>
                  </a:lnTo>
                  <a:lnTo>
                    <a:pt x="47" y="7376"/>
                  </a:lnTo>
                  <a:lnTo>
                    <a:pt x="42" y="7376"/>
                  </a:lnTo>
                  <a:lnTo>
                    <a:pt x="37" y="7376"/>
                  </a:lnTo>
                  <a:lnTo>
                    <a:pt x="37" y="7371"/>
                  </a:lnTo>
                  <a:lnTo>
                    <a:pt x="37" y="7366"/>
                  </a:lnTo>
                  <a:lnTo>
                    <a:pt x="37" y="7366"/>
                  </a:lnTo>
                  <a:close/>
                  <a:moveTo>
                    <a:pt x="89" y="7346"/>
                  </a:moveTo>
                  <a:lnTo>
                    <a:pt x="47" y="7557"/>
                  </a:lnTo>
                  <a:lnTo>
                    <a:pt x="0" y="7346"/>
                  </a:lnTo>
                  <a:lnTo>
                    <a:pt x="89" y="7346"/>
                  </a:lnTo>
                  <a:close/>
                </a:path>
              </a:pathLst>
            </a:custGeom>
            <a:solidFill>
              <a:srgbClr val="0000CC"/>
            </a:solidFill>
            <a:ln w="3175">
              <a:solidFill>
                <a:srgbClr val="0000CC"/>
              </a:solidFill>
              <a:prstDash val="solid"/>
              <a:round/>
              <a:headEnd/>
              <a:tailEnd/>
            </a:ln>
          </p:spPr>
          <p:txBody>
            <a:bodyPr/>
            <a:lstStyle/>
            <a:p>
              <a:endParaRPr lang="ru-RU"/>
            </a:p>
          </p:txBody>
        </p:sp>
        <p:sp>
          <p:nvSpPr>
            <p:cNvPr id="67778" name="Freeform 194"/>
            <p:cNvSpPr>
              <a:spLocks noEditPoints="1"/>
            </p:cNvSpPr>
            <p:nvPr/>
          </p:nvSpPr>
          <p:spPr bwMode="auto">
            <a:xfrm>
              <a:off x="1030" y="1347"/>
              <a:ext cx="49" cy="2679"/>
            </a:xfrm>
            <a:custGeom>
              <a:avLst/>
              <a:gdLst>
                <a:gd name="T0" fmla="*/ 37 w 90"/>
                <a:gd name="T1" fmla="*/ 7366 h 7557"/>
                <a:gd name="T2" fmla="*/ 37 w 90"/>
                <a:gd name="T3" fmla="*/ 15 h 7557"/>
                <a:gd name="T4" fmla="*/ 37 w 90"/>
                <a:gd name="T5" fmla="*/ 10 h 7557"/>
                <a:gd name="T6" fmla="*/ 37 w 90"/>
                <a:gd name="T7" fmla="*/ 5 h 7557"/>
                <a:gd name="T8" fmla="*/ 42 w 90"/>
                <a:gd name="T9" fmla="*/ 5 h 7557"/>
                <a:gd name="T10" fmla="*/ 48 w 90"/>
                <a:gd name="T11" fmla="*/ 0 h 7557"/>
                <a:gd name="T12" fmla="*/ 53 w 90"/>
                <a:gd name="T13" fmla="*/ 5 h 7557"/>
                <a:gd name="T14" fmla="*/ 53 w 90"/>
                <a:gd name="T15" fmla="*/ 5 h 7557"/>
                <a:gd name="T16" fmla="*/ 58 w 90"/>
                <a:gd name="T17" fmla="*/ 10 h 7557"/>
                <a:gd name="T18" fmla="*/ 58 w 90"/>
                <a:gd name="T19" fmla="*/ 15 h 7557"/>
                <a:gd name="T20" fmla="*/ 58 w 90"/>
                <a:gd name="T21" fmla="*/ 7366 h 7557"/>
                <a:gd name="T22" fmla="*/ 58 w 90"/>
                <a:gd name="T23" fmla="*/ 7371 h 7557"/>
                <a:gd name="T24" fmla="*/ 53 w 90"/>
                <a:gd name="T25" fmla="*/ 7376 h 7557"/>
                <a:gd name="T26" fmla="*/ 48 w 90"/>
                <a:gd name="T27" fmla="*/ 7376 h 7557"/>
                <a:gd name="T28" fmla="*/ 48 w 90"/>
                <a:gd name="T29" fmla="*/ 7376 h 7557"/>
                <a:gd name="T30" fmla="*/ 42 w 90"/>
                <a:gd name="T31" fmla="*/ 7376 h 7557"/>
                <a:gd name="T32" fmla="*/ 37 w 90"/>
                <a:gd name="T33" fmla="*/ 7376 h 7557"/>
                <a:gd name="T34" fmla="*/ 37 w 90"/>
                <a:gd name="T35" fmla="*/ 7371 h 7557"/>
                <a:gd name="T36" fmla="*/ 37 w 90"/>
                <a:gd name="T37" fmla="*/ 7366 h 7557"/>
                <a:gd name="T38" fmla="*/ 37 w 90"/>
                <a:gd name="T39" fmla="*/ 7366 h 7557"/>
                <a:gd name="T40" fmla="*/ 90 w 90"/>
                <a:gd name="T41" fmla="*/ 7346 h 7557"/>
                <a:gd name="T42" fmla="*/ 48 w 90"/>
                <a:gd name="T43" fmla="*/ 7557 h 7557"/>
                <a:gd name="T44" fmla="*/ 0 w 90"/>
                <a:gd name="T45" fmla="*/ 7346 h 7557"/>
                <a:gd name="T46" fmla="*/ 90 w 90"/>
                <a:gd name="T47" fmla="*/ 7346 h 7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7557">
                  <a:moveTo>
                    <a:pt x="37" y="7366"/>
                  </a:moveTo>
                  <a:lnTo>
                    <a:pt x="37" y="15"/>
                  </a:lnTo>
                  <a:lnTo>
                    <a:pt x="37" y="10"/>
                  </a:lnTo>
                  <a:lnTo>
                    <a:pt x="37" y="5"/>
                  </a:lnTo>
                  <a:lnTo>
                    <a:pt x="42" y="5"/>
                  </a:lnTo>
                  <a:lnTo>
                    <a:pt x="48" y="0"/>
                  </a:lnTo>
                  <a:lnTo>
                    <a:pt x="53" y="5"/>
                  </a:lnTo>
                  <a:lnTo>
                    <a:pt x="53" y="5"/>
                  </a:lnTo>
                  <a:lnTo>
                    <a:pt x="58" y="10"/>
                  </a:lnTo>
                  <a:lnTo>
                    <a:pt x="58" y="15"/>
                  </a:lnTo>
                  <a:lnTo>
                    <a:pt x="58" y="7366"/>
                  </a:lnTo>
                  <a:lnTo>
                    <a:pt x="58" y="7371"/>
                  </a:lnTo>
                  <a:lnTo>
                    <a:pt x="53" y="7376"/>
                  </a:lnTo>
                  <a:lnTo>
                    <a:pt x="48" y="7376"/>
                  </a:lnTo>
                  <a:lnTo>
                    <a:pt x="48" y="7376"/>
                  </a:lnTo>
                  <a:lnTo>
                    <a:pt x="42" y="7376"/>
                  </a:lnTo>
                  <a:lnTo>
                    <a:pt x="37" y="7376"/>
                  </a:lnTo>
                  <a:lnTo>
                    <a:pt x="37" y="7371"/>
                  </a:lnTo>
                  <a:lnTo>
                    <a:pt x="37" y="7366"/>
                  </a:lnTo>
                  <a:lnTo>
                    <a:pt x="37" y="7366"/>
                  </a:lnTo>
                  <a:close/>
                  <a:moveTo>
                    <a:pt x="90" y="7346"/>
                  </a:moveTo>
                  <a:lnTo>
                    <a:pt x="48" y="7557"/>
                  </a:lnTo>
                  <a:lnTo>
                    <a:pt x="0" y="7346"/>
                  </a:lnTo>
                  <a:lnTo>
                    <a:pt x="90" y="7346"/>
                  </a:lnTo>
                  <a:close/>
                </a:path>
              </a:pathLst>
            </a:custGeom>
            <a:solidFill>
              <a:srgbClr val="0000CC"/>
            </a:solidFill>
            <a:ln w="3175">
              <a:solidFill>
                <a:srgbClr val="0000CC"/>
              </a:solidFill>
              <a:prstDash val="solid"/>
              <a:round/>
              <a:headEnd/>
              <a:tailEnd/>
            </a:ln>
          </p:spPr>
          <p:txBody>
            <a:bodyPr/>
            <a:lstStyle/>
            <a:p>
              <a:endParaRPr lang="ru-RU"/>
            </a:p>
          </p:txBody>
        </p:sp>
        <p:sp>
          <p:nvSpPr>
            <p:cNvPr id="67779" name="Freeform 195"/>
            <p:cNvSpPr>
              <a:spLocks noEditPoints="1"/>
            </p:cNvSpPr>
            <p:nvPr/>
          </p:nvSpPr>
          <p:spPr bwMode="auto">
            <a:xfrm>
              <a:off x="1709" y="1347"/>
              <a:ext cx="48" cy="2679"/>
            </a:xfrm>
            <a:custGeom>
              <a:avLst/>
              <a:gdLst>
                <a:gd name="T0" fmla="*/ 37 w 90"/>
                <a:gd name="T1" fmla="*/ 7366 h 7557"/>
                <a:gd name="T2" fmla="*/ 37 w 90"/>
                <a:gd name="T3" fmla="*/ 15 h 7557"/>
                <a:gd name="T4" fmla="*/ 37 w 90"/>
                <a:gd name="T5" fmla="*/ 10 h 7557"/>
                <a:gd name="T6" fmla="*/ 37 w 90"/>
                <a:gd name="T7" fmla="*/ 5 h 7557"/>
                <a:gd name="T8" fmla="*/ 42 w 90"/>
                <a:gd name="T9" fmla="*/ 5 h 7557"/>
                <a:gd name="T10" fmla="*/ 48 w 90"/>
                <a:gd name="T11" fmla="*/ 0 h 7557"/>
                <a:gd name="T12" fmla="*/ 53 w 90"/>
                <a:gd name="T13" fmla="*/ 5 h 7557"/>
                <a:gd name="T14" fmla="*/ 53 w 90"/>
                <a:gd name="T15" fmla="*/ 5 h 7557"/>
                <a:gd name="T16" fmla="*/ 58 w 90"/>
                <a:gd name="T17" fmla="*/ 10 h 7557"/>
                <a:gd name="T18" fmla="*/ 58 w 90"/>
                <a:gd name="T19" fmla="*/ 15 h 7557"/>
                <a:gd name="T20" fmla="*/ 58 w 90"/>
                <a:gd name="T21" fmla="*/ 7366 h 7557"/>
                <a:gd name="T22" fmla="*/ 58 w 90"/>
                <a:gd name="T23" fmla="*/ 7371 h 7557"/>
                <a:gd name="T24" fmla="*/ 53 w 90"/>
                <a:gd name="T25" fmla="*/ 7376 h 7557"/>
                <a:gd name="T26" fmla="*/ 48 w 90"/>
                <a:gd name="T27" fmla="*/ 7376 h 7557"/>
                <a:gd name="T28" fmla="*/ 48 w 90"/>
                <a:gd name="T29" fmla="*/ 7376 h 7557"/>
                <a:gd name="T30" fmla="*/ 42 w 90"/>
                <a:gd name="T31" fmla="*/ 7376 h 7557"/>
                <a:gd name="T32" fmla="*/ 37 w 90"/>
                <a:gd name="T33" fmla="*/ 7376 h 7557"/>
                <a:gd name="T34" fmla="*/ 37 w 90"/>
                <a:gd name="T35" fmla="*/ 7371 h 7557"/>
                <a:gd name="T36" fmla="*/ 37 w 90"/>
                <a:gd name="T37" fmla="*/ 7366 h 7557"/>
                <a:gd name="T38" fmla="*/ 37 w 90"/>
                <a:gd name="T39" fmla="*/ 7366 h 7557"/>
                <a:gd name="T40" fmla="*/ 90 w 90"/>
                <a:gd name="T41" fmla="*/ 7346 h 7557"/>
                <a:gd name="T42" fmla="*/ 48 w 90"/>
                <a:gd name="T43" fmla="*/ 7557 h 7557"/>
                <a:gd name="T44" fmla="*/ 0 w 90"/>
                <a:gd name="T45" fmla="*/ 7346 h 7557"/>
                <a:gd name="T46" fmla="*/ 90 w 90"/>
                <a:gd name="T47" fmla="*/ 7346 h 7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7557">
                  <a:moveTo>
                    <a:pt x="37" y="7366"/>
                  </a:moveTo>
                  <a:lnTo>
                    <a:pt x="37" y="15"/>
                  </a:lnTo>
                  <a:lnTo>
                    <a:pt x="37" y="10"/>
                  </a:lnTo>
                  <a:lnTo>
                    <a:pt x="37" y="5"/>
                  </a:lnTo>
                  <a:lnTo>
                    <a:pt x="42" y="5"/>
                  </a:lnTo>
                  <a:lnTo>
                    <a:pt x="48" y="0"/>
                  </a:lnTo>
                  <a:lnTo>
                    <a:pt x="53" y="5"/>
                  </a:lnTo>
                  <a:lnTo>
                    <a:pt x="53" y="5"/>
                  </a:lnTo>
                  <a:lnTo>
                    <a:pt x="58" y="10"/>
                  </a:lnTo>
                  <a:lnTo>
                    <a:pt x="58" y="15"/>
                  </a:lnTo>
                  <a:lnTo>
                    <a:pt x="58" y="7366"/>
                  </a:lnTo>
                  <a:lnTo>
                    <a:pt x="58" y="7371"/>
                  </a:lnTo>
                  <a:lnTo>
                    <a:pt x="53" y="7376"/>
                  </a:lnTo>
                  <a:lnTo>
                    <a:pt x="48" y="7376"/>
                  </a:lnTo>
                  <a:lnTo>
                    <a:pt x="48" y="7376"/>
                  </a:lnTo>
                  <a:lnTo>
                    <a:pt x="42" y="7376"/>
                  </a:lnTo>
                  <a:lnTo>
                    <a:pt x="37" y="7376"/>
                  </a:lnTo>
                  <a:lnTo>
                    <a:pt x="37" y="7371"/>
                  </a:lnTo>
                  <a:lnTo>
                    <a:pt x="37" y="7366"/>
                  </a:lnTo>
                  <a:lnTo>
                    <a:pt x="37" y="7366"/>
                  </a:lnTo>
                  <a:close/>
                  <a:moveTo>
                    <a:pt x="90" y="7346"/>
                  </a:moveTo>
                  <a:lnTo>
                    <a:pt x="48" y="7557"/>
                  </a:lnTo>
                  <a:lnTo>
                    <a:pt x="0" y="7346"/>
                  </a:lnTo>
                  <a:lnTo>
                    <a:pt x="90" y="7346"/>
                  </a:lnTo>
                  <a:close/>
                </a:path>
              </a:pathLst>
            </a:custGeom>
            <a:solidFill>
              <a:srgbClr val="0000CC"/>
            </a:solidFill>
            <a:ln w="3175">
              <a:solidFill>
                <a:srgbClr val="0000CC"/>
              </a:solidFill>
              <a:prstDash val="solid"/>
              <a:round/>
              <a:headEnd/>
              <a:tailEnd/>
            </a:ln>
          </p:spPr>
          <p:txBody>
            <a:bodyPr/>
            <a:lstStyle/>
            <a:p>
              <a:endParaRPr lang="ru-RU"/>
            </a:p>
          </p:txBody>
        </p:sp>
        <p:sp>
          <p:nvSpPr>
            <p:cNvPr id="67780" name="Freeform 196"/>
            <p:cNvSpPr>
              <a:spLocks noEditPoints="1"/>
            </p:cNvSpPr>
            <p:nvPr/>
          </p:nvSpPr>
          <p:spPr bwMode="auto">
            <a:xfrm>
              <a:off x="692" y="1347"/>
              <a:ext cx="47" cy="2679"/>
            </a:xfrm>
            <a:custGeom>
              <a:avLst/>
              <a:gdLst>
                <a:gd name="T0" fmla="*/ 37 w 89"/>
                <a:gd name="T1" fmla="*/ 7366 h 7557"/>
                <a:gd name="T2" fmla="*/ 37 w 89"/>
                <a:gd name="T3" fmla="*/ 15 h 7557"/>
                <a:gd name="T4" fmla="*/ 37 w 89"/>
                <a:gd name="T5" fmla="*/ 10 h 7557"/>
                <a:gd name="T6" fmla="*/ 37 w 89"/>
                <a:gd name="T7" fmla="*/ 5 h 7557"/>
                <a:gd name="T8" fmla="*/ 42 w 89"/>
                <a:gd name="T9" fmla="*/ 5 h 7557"/>
                <a:gd name="T10" fmla="*/ 47 w 89"/>
                <a:gd name="T11" fmla="*/ 0 h 7557"/>
                <a:gd name="T12" fmla="*/ 52 w 89"/>
                <a:gd name="T13" fmla="*/ 5 h 7557"/>
                <a:gd name="T14" fmla="*/ 52 w 89"/>
                <a:gd name="T15" fmla="*/ 5 h 7557"/>
                <a:gd name="T16" fmla="*/ 58 w 89"/>
                <a:gd name="T17" fmla="*/ 10 h 7557"/>
                <a:gd name="T18" fmla="*/ 58 w 89"/>
                <a:gd name="T19" fmla="*/ 15 h 7557"/>
                <a:gd name="T20" fmla="*/ 58 w 89"/>
                <a:gd name="T21" fmla="*/ 7366 h 7557"/>
                <a:gd name="T22" fmla="*/ 58 w 89"/>
                <a:gd name="T23" fmla="*/ 7371 h 7557"/>
                <a:gd name="T24" fmla="*/ 52 w 89"/>
                <a:gd name="T25" fmla="*/ 7376 h 7557"/>
                <a:gd name="T26" fmla="*/ 47 w 89"/>
                <a:gd name="T27" fmla="*/ 7376 h 7557"/>
                <a:gd name="T28" fmla="*/ 47 w 89"/>
                <a:gd name="T29" fmla="*/ 7376 h 7557"/>
                <a:gd name="T30" fmla="*/ 42 w 89"/>
                <a:gd name="T31" fmla="*/ 7376 h 7557"/>
                <a:gd name="T32" fmla="*/ 37 w 89"/>
                <a:gd name="T33" fmla="*/ 7376 h 7557"/>
                <a:gd name="T34" fmla="*/ 37 w 89"/>
                <a:gd name="T35" fmla="*/ 7371 h 7557"/>
                <a:gd name="T36" fmla="*/ 37 w 89"/>
                <a:gd name="T37" fmla="*/ 7366 h 7557"/>
                <a:gd name="T38" fmla="*/ 37 w 89"/>
                <a:gd name="T39" fmla="*/ 7366 h 7557"/>
                <a:gd name="T40" fmla="*/ 89 w 89"/>
                <a:gd name="T41" fmla="*/ 7346 h 7557"/>
                <a:gd name="T42" fmla="*/ 47 w 89"/>
                <a:gd name="T43" fmla="*/ 7557 h 7557"/>
                <a:gd name="T44" fmla="*/ 0 w 89"/>
                <a:gd name="T45" fmla="*/ 7346 h 7557"/>
                <a:gd name="T46" fmla="*/ 89 w 89"/>
                <a:gd name="T47" fmla="*/ 7346 h 7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7557">
                  <a:moveTo>
                    <a:pt x="37" y="7366"/>
                  </a:moveTo>
                  <a:lnTo>
                    <a:pt x="37" y="15"/>
                  </a:lnTo>
                  <a:lnTo>
                    <a:pt x="37" y="10"/>
                  </a:lnTo>
                  <a:lnTo>
                    <a:pt x="37" y="5"/>
                  </a:lnTo>
                  <a:lnTo>
                    <a:pt x="42" y="5"/>
                  </a:lnTo>
                  <a:lnTo>
                    <a:pt x="47" y="0"/>
                  </a:lnTo>
                  <a:lnTo>
                    <a:pt x="52" y="5"/>
                  </a:lnTo>
                  <a:lnTo>
                    <a:pt x="52" y="5"/>
                  </a:lnTo>
                  <a:lnTo>
                    <a:pt x="58" y="10"/>
                  </a:lnTo>
                  <a:lnTo>
                    <a:pt x="58" y="15"/>
                  </a:lnTo>
                  <a:lnTo>
                    <a:pt x="58" y="7366"/>
                  </a:lnTo>
                  <a:lnTo>
                    <a:pt x="58" y="7371"/>
                  </a:lnTo>
                  <a:lnTo>
                    <a:pt x="52" y="7376"/>
                  </a:lnTo>
                  <a:lnTo>
                    <a:pt x="47" y="7376"/>
                  </a:lnTo>
                  <a:lnTo>
                    <a:pt x="47" y="7376"/>
                  </a:lnTo>
                  <a:lnTo>
                    <a:pt x="42" y="7376"/>
                  </a:lnTo>
                  <a:lnTo>
                    <a:pt x="37" y="7376"/>
                  </a:lnTo>
                  <a:lnTo>
                    <a:pt x="37" y="7371"/>
                  </a:lnTo>
                  <a:lnTo>
                    <a:pt x="37" y="7366"/>
                  </a:lnTo>
                  <a:lnTo>
                    <a:pt x="37" y="7366"/>
                  </a:lnTo>
                  <a:close/>
                  <a:moveTo>
                    <a:pt x="89" y="7346"/>
                  </a:moveTo>
                  <a:lnTo>
                    <a:pt x="47" y="7557"/>
                  </a:lnTo>
                  <a:lnTo>
                    <a:pt x="0" y="7346"/>
                  </a:lnTo>
                  <a:lnTo>
                    <a:pt x="89" y="7346"/>
                  </a:lnTo>
                  <a:close/>
                </a:path>
              </a:pathLst>
            </a:custGeom>
            <a:solidFill>
              <a:srgbClr val="0000CC"/>
            </a:solidFill>
            <a:ln w="3175">
              <a:solidFill>
                <a:srgbClr val="0000CC"/>
              </a:solidFill>
              <a:prstDash val="solid"/>
              <a:round/>
              <a:headEnd/>
              <a:tailEnd/>
            </a:ln>
          </p:spPr>
          <p:txBody>
            <a:bodyPr/>
            <a:lstStyle/>
            <a:p>
              <a:endParaRPr lang="ru-RU"/>
            </a:p>
          </p:txBody>
        </p:sp>
        <p:sp>
          <p:nvSpPr>
            <p:cNvPr id="67781" name="Freeform 197"/>
            <p:cNvSpPr>
              <a:spLocks noEditPoints="1"/>
            </p:cNvSpPr>
            <p:nvPr/>
          </p:nvSpPr>
          <p:spPr bwMode="auto">
            <a:xfrm>
              <a:off x="2217" y="1347"/>
              <a:ext cx="49" cy="2679"/>
            </a:xfrm>
            <a:custGeom>
              <a:avLst/>
              <a:gdLst>
                <a:gd name="T0" fmla="*/ 37 w 90"/>
                <a:gd name="T1" fmla="*/ 7366 h 7557"/>
                <a:gd name="T2" fmla="*/ 37 w 90"/>
                <a:gd name="T3" fmla="*/ 15 h 7557"/>
                <a:gd name="T4" fmla="*/ 37 w 90"/>
                <a:gd name="T5" fmla="*/ 10 h 7557"/>
                <a:gd name="T6" fmla="*/ 37 w 90"/>
                <a:gd name="T7" fmla="*/ 5 h 7557"/>
                <a:gd name="T8" fmla="*/ 42 w 90"/>
                <a:gd name="T9" fmla="*/ 5 h 7557"/>
                <a:gd name="T10" fmla="*/ 48 w 90"/>
                <a:gd name="T11" fmla="*/ 0 h 7557"/>
                <a:gd name="T12" fmla="*/ 53 w 90"/>
                <a:gd name="T13" fmla="*/ 5 h 7557"/>
                <a:gd name="T14" fmla="*/ 53 w 90"/>
                <a:gd name="T15" fmla="*/ 5 h 7557"/>
                <a:gd name="T16" fmla="*/ 58 w 90"/>
                <a:gd name="T17" fmla="*/ 10 h 7557"/>
                <a:gd name="T18" fmla="*/ 58 w 90"/>
                <a:gd name="T19" fmla="*/ 15 h 7557"/>
                <a:gd name="T20" fmla="*/ 58 w 90"/>
                <a:gd name="T21" fmla="*/ 7366 h 7557"/>
                <a:gd name="T22" fmla="*/ 58 w 90"/>
                <a:gd name="T23" fmla="*/ 7371 h 7557"/>
                <a:gd name="T24" fmla="*/ 53 w 90"/>
                <a:gd name="T25" fmla="*/ 7376 h 7557"/>
                <a:gd name="T26" fmla="*/ 48 w 90"/>
                <a:gd name="T27" fmla="*/ 7376 h 7557"/>
                <a:gd name="T28" fmla="*/ 48 w 90"/>
                <a:gd name="T29" fmla="*/ 7376 h 7557"/>
                <a:gd name="T30" fmla="*/ 42 w 90"/>
                <a:gd name="T31" fmla="*/ 7376 h 7557"/>
                <a:gd name="T32" fmla="*/ 37 w 90"/>
                <a:gd name="T33" fmla="*/ 7376 h 7557"/>
                <a:gd name="T34" fmla="*/ 37 w 90"/>
                <a:gd name="T35" fmla="*/ 7371 h 7557"/>
                <a:gd name="T36" fmla="*/ 37 w 90"/>
                <a:gd name="T37" fmla="*/ 7366 h 7557"/>
                <a:gd name="T38" fmla="*/ 37 w 90"/>
                <a:gd name="T39" fmla="*/ 7366 h 7557"/>
                <a:gd name="T40" fmla="*/ 90 w 90"/>
                <a:gd name="T41" fmla="*/ 7346 h 7557"/>
                <a:gd name="T42" fmla="*/ 48 w 90"/>
                <a:gd name="T43" fmla="*/ 7557 h 7557"/>
                <a:gd name="T44" fmla="*/ 0 w 90"/>
                <a:gd name="T45" fmla="*/ 7346 h 7557"/>
                <a:gd name="T46" fmla="*/ 90 w 90"/>
                <a:gd name="T47" fmla="*/ 7346 h 7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7557">
                  <a:moveTo>
                    <a:pt x="37" y="7366"/>
                  </a:moveTo>
                  <a:lnTo>
                    <a:pt x="37" y="15"/>
                  </a:lnTo>
                  <a:lnTo>
                    <a:pt x="37" y="10"/>
                  </a:lnTo>
                  <a:lnTo>
                    <a:pt x="37" y="5"/>
                  </a:lnTo>
                  <a:lnTo>
                    <a:pt x="42" y="5"/>
                  </a:lnTo>
                  <a:lnTo>
                    <a:pt x="48" y="0"/>
                  </a:lnTo>
                  <a:lnTo>
                    <a:pt x="53" y="5"/>
                  </a:lnTo>
                  <a:lnTo>
                    <a:pt x="53" y="5"/>
                  </a:lnTo>
                  <a:lnTo>
                    <a:pt x="58" y="10"/>
                  </a:lnTo>
                  <a:lnTo>
                    <a:pt x="58" y="15"/>
                  </a:lnTo>
                  <a:lnTo>
                    <a:pt x="58" y="7366"/>
                  </a:lnTo>
                  <a:lnTo>
                    <a:pt x="58" y="7371"/>
                  </a:lnTo>
                  <a:lnTo>
                    <a:pt x="53" y="7376"/>
                  </a:lnTo>
                  <a:lnTo>
                    <a:pt x="48" y="7376"/>
                  </a:lnTo>
                  <a:lnTo>
                    <a:pt x="48" y="7376"/>
                  </a:lnTo>
                  <a:lnTo>
                    <a:pt x="42" y="7376"/>
                  </a:lnTo>
                  <a:lnTo>
                    <a:pt x="37" y="7376"/>
                  </a:lnTo>
                  <a:lnTo>
                    <a:pt x="37" y="7371"/>
                  </a:lnTo>
                  <a:lnTo>
                    <a:pt x="37" y="7366"/>
                  </a:lnTo>
                  <a:lnTo>
                    <a:pt x="37" y="7366"/>
                  </a:lnTo>
                  <a:close/>
                  <a:moveTo>
                    <a:pt x="90" y="7346"/>
                  </a:moveTo>
                  <a:lnTo>
                    <a:pt x="48" y="7557"/>
                  </a:lnTo>
                  <a:lnTo>
                    <a:pt x="0" y="7346"/>
                  </a:lnTo>
                  <a:lnTo>
                    <a:pt x="90" y="7346"/>
                  </a:lnTo>
                  <a:close/>
                </a:path>
              </a:pathLst>
            </a:custGeom>
            <a:solidFill>
              <a:srgbClr val="0000CC"/>
            </a:solidFill>
            <a:ln w="3175">
              <a:solidFill>
                <a:srgbClr val="0000CC"/>
              </a:solidFill>
              <a:prstDash val="solid"/>
              <a:round/>
              <a:headEnd/>
              <a:tailEnd/>
            </a:ln>
          </p:spPr>
          <p:txBody>
            <a:bodyPr/>
            <a:lstStyle/>
            <a:p>
              <a:endParaRPr lang="ru-RU"/>
            </a:p>
          </p:txBody>
        </p:sp>
        <p:sp>
          <p:nvSpPr>
            <p:cNvPr id="67782" name="Freeform 198"/>
            <p:cNvSpPr>
              <a:spLocks noEditPoints="1"/>
            </p:cNvSpPr>
            <p:nvPr/>
          </p:nvSpPr>
          <p:spPr bwMode="auto">
            <a:xfrm>
              <a:off x="2557" y="1347"/>
              <a:ext cx="48" cy="2679"/>
            </a:xfrm>
            <a:custGeom>
              <a:avLst/>
              <a:gdLst>
                <a:gd name="T0" fmla="*/ 37 w 89"/>
                <a:gd name="T1" fmla="*/ 7366 h 7557"/>
                <a:gd name="T2" fmla="*/ 37 w 89"/>
                <a:gd name="T3" fmla="*/ 15 h 7557"/>
                <a:gd name="T4" fmla="*/ 37 w 89"/>
                <a:gd name="T5" fmla="*/ 10 h 7557"/>
                <a:gd name="T6" fmla="*/ 37 w 89"/>
                <a:gd name="T7" fmla="*/ 5 h 7557"/>
                <a:gd name="T8" fmla="*/ 42 w 89"/>
                <a:gd name="T9" fmla="*/ 5 h 7557"/>
                <a:gd name="T10" fmla="*/ 47 w 89"/>
                <a:gd name="T11" fmla="*/ 0 h 7557"/>
                <a:gd name="T12" fmla="*/ 52 w 89"/>
                <a:gd name="T13" fmla="*/ 5 h 7557"/>
                <a:gd name="T14" fmla="*/ 52 w 89"/>
                <a:gd name="T15" fmla="*/ 5 h 7557"/>
                <a:gd name="T16" fmla="*/ 58 w 89"/>
                <a:gd name="T17" fmla="*/ 10 h 7557"/>
                <a:gd name="T18" fmla="*/ 58 w 89"/>
                <a:gd name="T19" fmla="*/ 15 h 7557"/>
                <a:gd name="T20" fmla="*/ 58 w 89"/>
                <a:gd name="T21" fmla="*/ 7366 h 7557"/>
                <a:gd name="T22" fmla="*/ 58 w 89"/>
                <a:gd name="T23" fmla="*/ 7371 h 7557"/>
                <a:gd name="T24" fmla="*/ 52 w 89"/>
                <a:gd name="T25" fmla="*/ 7376 h 7557"/>
                <a:gd name="T26" fmla="*/ 47 w 89"/>
                <a:gd name="T27" fmla="*/ 7376 h 7557"/>
                <a:gd name="T28" fmla="*/ 47 w 89"/>
                <a:gd name="T29" fmla="*/ 7376 h 7557"/>
                <a:gd name="T30" fmla="*/ 42 w 89"/>
                <a:gd name="T31" fmla="*/ 7376 h 7557"/>
                <a:gd name="T32" fmla="*/ 37 w 89"/>
                <a:gd name="T33" fmla="*/ 7376 h 7557"/>
                <a:gd name="T34" fmla="*/ 37 w 89"/>
                <a:gd name="T35" fmla="*/ 7371 h 7557"/>
                <a:gd name="T36" fmla="*/ 37 w 89"/>
                <a:gd name="T37" fmla="*/ 7366 h 7557"/>
                <a:gd name="T38" fmla="*/ 37 w 89"/>
                <a:gd name="T39" fmla="*/ 7366 h 7557"/>
                <a:gd name="T40" fmla="*/ 89 w 89"/>
                <a:gd name="T41" fmla="*/ 7346 h 7557"/>
                <a:gd name="T42" fmla="*/ 47 w 89"/>
                <a:gd name="T43" fmla="*/ 7557 h 7557"/>
                <a:gd name="T44" fmla="*/ 0 w 89"/>
                <a:gd name="T45" fmla="*/ 7346 h 7557"/>
                <a:gd name="T46" fmla="*/ 89 w 89"/>
                <a:gd name="T47" fmla="*/ 7346 h 7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7557">
                  <a:moveTo>
                    <a:pt x="37" y="7366"/>
                  </a:moveTo>
                  <a:lnTo>
                    <a:pt x="37" y="15"/>
                  </a:lnTo>
                  <a:lnTo>
                    <a:pt x="37" y="10"/>
                  </a:lnTo>
                  <a:lnTo>
                    <a:pt x="37" y="5"/>
                  </a:lnTo>
                  <a:lnTo>
                    <a:pt x="42" y="5"/>
                  </a:lnTo>
                  <a:lnTo>
                    <a:pt x="47" y="0"/>
                  </a:lnTo>
                  <a:lnTo>
                    <a:pt x="52" y="5"/>
                  </a:lnTo>
                  <a:lnTo>
                    <a:pt x="52" y="5"/>
                  </a:lnTo>
                  <a:lnTo>
                    <a:pt x="58" y="10"/>
                  </a:lnTo>
                  <a:lnTo>
                    <a:pt x="58" y="15"/>
                  </a:lnTo>
                  <a:lnTo>
                    <a:pt x="58" y="7366"/>
                  </a:lnTo>
                  <a:lnTo>
                    <a:pt x="58" y="7371"/>
                  </a:lnTo>
                  <a:lnTo>
                    <a:pt x="52" y="7376"/>
                  </a:lnTo>
                  <a:lnTo>
                    <a:pt x="47" y="7376"/>
                  </a:lnTo>
                  <a:lnTo>
                    <a:pt x="47" y="7376"/>
                  </a:lnTo>
                  <a:lnTo>
                    <a:pt x="42" y="7376"/>
                  </a:lnTo>
                  <a:lnTo>
                    <a:pt x="37" y="7376"/>
                  </a:lnTo>
                  <a:lnTo>
                    <a:pt x="37" y="7371"/>
                  </a:lnTo>
                  <a:lnTo>
                    <a:pt x="37" y="7366"/>
                  </a:lnTo>
                  <a:lnTo>
                    <a:pt x="37" y="7366"/>
                  </a:lnTo>
                  <a:close/>
                  <a:moveTo>
                    <a:pt x="89" y="7346"/>
                  </a:moveTo>
                  <a:lnTo>
                    <a:pt x="47" y="7557"/>
                  </a:lnTo>
                  <a:lnTo>
                    <a:pt x="0" y="7346"/>
                  </a:lnTo>
                  <a:lnTo>
                    <a:pt x="89" y="7346"/>
                  </a:lnTo>
                  <a:close/>
                </a:path>
              </a:pathLst>
            </a:custGeom>
            <a:solidFill>
              <a:srgbClr val="0000CC"/>
            </a:solidFill>
            <a:ln w="3175">
              <a:solidFill>
                <a:srgbClr val="0000CC"/>
              </a:solidFill>
              <a:prstDash val="solid"/>
              <a:round/>
              <a:headEnd/>
              <a:tailEnd/>
            </a:ln>
          </p:spPr>
          <p:txBody>
            <a:bodyPr/>
            <a:lstStyle/>
            <a:p>
              <a:endParaRPr lang="ru-RU"/>
            </a:p>
          </p:txBody>
        </p:sp>
        <p:sp>
          <p:nvSpPr>
            <p:cNvPr id="67783" name="Freeform 199"/>
            <p:cNvSpPr>
              <a:spLocks noEditPoints="1"/>
            </p:cNvSpPr>
            <p:nvPr/>
          </p:nvSpPr>
          <p:spPr bwMode="auto">
            <a:xfrm>
              <a:off x="2896" y="1347"/>
              <a:ext cx="48" cy="2679"/>
            </a:xfrm>
            <a:custGeom>
              <a:avLst/>
              <a:gdLst>
                <a:gd name="T0" fmla="*/ 37 w 90"/>
                <a:gd name="T1" fmla="*/ 7366 h 7557"/>
                <a:gd name="T2" fmla="*/ 37 w 90"/>
                <a:gd name="T3" fmla="*/ 15 h 7557"/>
                <a:gd name="T4" fmla="*/ 37 w 90"/>
                <a:gd name="T5" fmla="*/ 10 h 7557"/>
                <a:gd name="T6" fmla="*/ 37 w 90"/>
                <a:gd name="T7" fmla="*/ 5 h 7557"/>
                <a:gd name="T8" fmla="*/ 42 w 90"/>
                <a:gd name="T9" fmla="*/ 5 h 7557"/>
                <a:gd name="T10" fmla="*/ 48 w 90"/>
                <a:gd name="T11" fmla="*/ 0 h 7557"/>
                <a:gd name="T12" fmla="*/ 53 w 90"/>
                <a:gd name="T13" fmla="*/ 5 h 7557"/>
                <a:gd name="T14" fmla="*/ 53 w 90"/>
                <a:gd name="T15" fmla="*/ 5 h 7557"/>
                <a:gd name="T16" fmla="*/ 58 w 90"/>
                <a:gd name="T17" fmla="*/ 10 h 7557"/>
                <a:gd name="T18" fmla="*/ 58 w 90"/>
                <a:gd name="T19" fmla="*/ 15 h 7557"/>
                <a:gd name="T20" fmla="*/ 58 w 90"/>
                <a:gd name="T21" fmla="*/ 7366 h 7557"/>
                <a:gd name="T22" fmla="*/ 58 w 90"/>
                <a:gd name="T23" fmla="*/ 7371 h 7557"/>
                <a:gd name="T24" fmla="*/ 53 w 90"/>
                <a:gd name="T25" fmla="*/ 7376 h 7557"/>
                <a:gd name="T26" fmla="*/ 48 w 90"/>
                <a:gd name="T27" fmla="*/ 7376 h 7557"/>
                <a:gd name="T28" fmla="*/ 48 w 90"/>
                <a:gd name="T29" fmla="*/ 7376 h 7557"/>
                <a:gd name="T30" fmla="*/ 42 w 90"/>
                <a:gd name="T31" fmla="*/ 7376 h 7557"/>
                <a:gd name="T32" fmla="*/ 37 w 90"/>
                <a:gd name="T33" fmla="*/ 7376 h 7557"/>
                <a:gd name="T34" fmla="*/ 37 w 90"/>
                <a:gd name="T35" fmla="*/ 7371 h 7557"/>
                <a:gd name="T36" fmla="*/ 37 w 90"/>
                <a:gd name="T37" fmla="*/ 7366 h 7557"/>
                <a:gd name="T38" fmla="*/ 37 w 90"/>
                <a:gd name="T39" fmla="*/ 7366 h 7557"/>
                <a:gd name="T40" fmla="*/ 90 w 90"/>
                <a:gd name="T41" fmla="*/ 7346 h 7557"/>
                <a:gd name="T42" fmla="*/ 48 w 90"/>
                <a:gd name="T43" fmla="*/ 7557 h 7557"/>
                <a:gd name="T44" fmla="*/ 0 w 90"/>
                <a:gd name="T45" fmla="*/ 7346 h 7557"/>
                <a:gd name="T46" fmla="*/ 90 w 90"/>
                <a:gd name="T47" fmla="*/ 7346 h 7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7557">
                  <a:moveTo>
                    <a:pt x="37" y="7366"/>
                  </a:moveTo>
                  <a:lnTo>
                    <a:pt x="37" y="15"/>
                  </a:lnTo>
                  <a:lnTo>
                    <a:pt x="37" y="10"/>
                  </a:lnTo>
                  <a:lnTo>
                    <a:pt x="37" y="5"/>
                  </a:lnTo>
                  <a:lnTo>
                    <a:pt x="42" y="5"/>
                  </a:lnTo>
                  <a:lnTo>
                    <a:pt x="48" y="0"/>
                  </a:lnTo>
                  <a:lnTo>
                    <a:pt x="53" y="5"/>
                  </a:lnTo>
                  <a:lnTo>
                    <a:pt x="53" y="5"/>
                  </a:lnTo>
                  <a:lnTo>
                    <a:pt x="58" y="10"/>
                  </a:lnTo>
                  <a:lnTo>
                    <a:pt x="58" y="15"/>
                  </a:lnTo>
                  <a:lnTo>
                    <a:pt x="58" y="7366"/>
                  </a:lnTo>
                  <a:lnTo>
                    <a:pt x="58" y="7371"/>
                  </a:lnTo>
                  <a:lnTo>
                    <a:pt x="53" y="7376"/>
                  </a:lnTo>
                  <a:lnTo>
                    <a:pt x="48" y="7376"/>
                  </a:lnTo>
                  <a:lnTo>
                    <a:pt x="48" y="7376"/>
                  </a:lnTo>
                  <a:lnTo>
                    <a:pt x="42" y="7376"/>
                  </a:lnTo>
                  <a:lnTo>
                    <a:pt x="37" y="7376"/>
                  </a:lnTo>
                  <a:lnTo>
                    <a:pt x="37" y="7371"/>
                  </a:lnTo>
                  <a:lnTo>
                    <a:pt x="37" y="7366"/>
                  </a:lnTo>
                  <a:lnTo>
                    <a:pt x="37" y="7366"/>
                  </a:lnTo>
                  <a:close/>
                  <a:moveTo>
                    <a:pt x="90" y="7346"/>
                  </a:moveTo>
                  <a:lnTo>
                    <a:pt x="48" y="7557"/>
                  </a:lnTo>
                  <a:lnTo>
                    <a:pt x="0" y="7346"/>
                  </a:lnTo>
                  <a:lnTo>
                    <a:pt x="90" y="7346"/>
                  </a:lnTo>
                  <a:close/>
                </a:path>
              </a:pathLst>
            </a:custGeom>
            <a:solidFill>
              <a:srgbClr val="0000CC"/>
            </a:solidFill>
            <a:ln w="3175">
              <a:solidFill>
                <a:srgbClr val="0000CC"/>
              </a:solidFill>
              <a:prstDash val="solid"/>
              <a:round/>
              <a:headEnd/>
              <a:tailEnd/>
            </a:ln>
          </p:spPr>
          <p:txBody>
            <a:bodyPr/>
            <a:lstStyle/>
            <a:p>
              <a:endParaRPr lang="ru-RU"/>
            </a:p>
          </p:txBody>
        </p:sp>
        <p:sp>
          <p:nvSpPr>
            <p:cNvPr id="67784" name="Freeform 200"/>
            <p:cNvSpPr>
              <a:spLocks noEditPoints="1"/>
            </p:cNvSpPr>
            <p:nvPr/>
          </p:nvSpPr>
          <p:spPr bwMode="auto">
            <a:xfrm>
              <a:off x="4761" y="1347"/>
              <a:ext cx="48" cy="2679"/>
            </a:xfrm>
            <a:custGeom>
              <a:avLst/>
              <a:gdLst>
                <a:gd name="T0" fmla="*/ 37 w 90"/>
                <a:gd name="T1" fmla="*/ 7366 h 7557"/>
                <a:gd name="T2" fmla="*/ 37 w 90"/>
                <a:gd name="T3" fmla="*/ 15 h 7557"/>
                <a:gd name="T4" fmla="*/ 37 w 90"/>
                <a:gd name="T5" fmla="*/ 10 h 7557"/>
                <a:gd name="T6" fmla="*/ 37 w 90"/>
                <a:gd name="T7" fmla="*/ 5 h 7557"/>
                <a:gd name="T8" fmla="*/ 42 w 90"/>
                <a:gd name="T9" fmla="*/ 5 h 7557"/>
                <a:gd name="T10" fmla="*/ 48 w 90"/>
                <a:gd name="T11" fmla="*/ 0 h 7557"/>
                <a:gd name="T12" fmla="*/ 53 w 90"/>
                <a:gd name="T13" fmla="*/ 5 h 7557"/>
                <a:gd name="T14" fmla="*/ 53 w 90"/>
                <a:gd name="T15" fmla="*/ 5 h 7557"/>
                <a:gd name="T16" fmla="*/ 58 w 90"/>
                <a:gd name="T17" fmla="*/ 10 h 7557"/>
                <a:gd name="T18" fmla="*/ 58 w 90"/>
                <a:gd name="T19" fmla="*/ 15 h 7557"/>
                <a:gd name="T20" fmla="*/ 58 w 90"/>
                <a:gd name="T21" fmla="*/ 7366 h 7557"/>
                <a:gd name="T22" fmla="*/ 58 w 90"/>
                <a:gd name="T23" fmla="*/ 7371 h 7557"/>
                <a:gd name="T24" fmla="*/ 53 w 90"/>
                <a:gd name="T25" fmla="*/ 7376 h 7557"/>
                <a:gd name="T26" fmla="*/ 48 w 90"/>
                <a:gd name="T27" fmla="*/ 7376 h 7557"/>
                <a:gd name="T28" fmla="*/ 48 w 90"/>
                <a:gd name="T29" fmla="*/ 7376 h 7557"/>
                <a:gd name="T30" fmla="*/ 42 w 90"/>
                <a:gd name="T31" fmla="*/ 7376 h 7557"/>
                <a:gd name="T32" fmla="*/ 37 w 90"/>
                <a:gd name="T33" fmla="*/ 7376 h 7557"/>
                <a:gd name="T34" fmla="*/ 37 w 90"/>
                <a:gd name="T35" fmla="*/ 7371 h 7557"/>
                <a:gd name="T36" fmla="*/ 37 w 90"/>
                <a:gd name="T37" fmla="*/ 7366 h 7557"/>
                <a:gd name="T38" fmla="*/ 37 w 90"/>
                <a:gd name="T39" fmla="*/ 7366 h 7557"/>
                <a:gd name="T40" fmla="*/ 90 w 90"/>
                <a:gd name="T41" fmla="*/ 7346 h 7557"/>
                <a:gd name="T42" fmla="*/ 48 w 90"/>
                <a:gd name="T43" fmla="*/ 7557 h 7557"/>
                <a:gd name="T44" fmla="*/ 0 w 90"/>
                <a:gd name="T45" fmla="*/ 7346 h 7557"/>
                <a:gd name="T46" fmla="*/ 90 w 90"/>
                <a:gd name="T47" fmla="*/ 7346 h 7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7557">
                  <a:moveTo>
                    <a:pt x="37" y="7366"/>
                  </a:moveTo>
                  <a:lnTo>
                    <a:pt x="37" y="15"/>
                  </a:lnTo>
                  <a:lnTo>
                    <a:pt x="37" y="10"/>
                  </a:lnTo>
                  <a:lnTo>
                    <a:pt x="37" y="5"/>
                  </a:lnTo>
                  <a:lnTo>
                    <a:pt x="42" y="5"/>
                  </a:lnTo>
                  <a:lnTo>
                    <a:pt x="48" y="0"/>
                  </a:lnTo>
                  <a:lnTo>
                    <a:pt x="53" y="5"/>
                  </a:lnTo>
                  <a:lnTo>
                    <a:pt x="53" y="5"/>
                  </a:lnTo>
                  <a:lnTo>
                    <a:pt x="58" y="10"/>
                  </a:lnTo>
                  <a:lnTo>
                    <a:pt x="58" y="15"/>
                  </a:lnTo>
                  <a:lnTo>
                    <a:pt x="58" y="7366"/>
                  </a:lnTo>
                  <a:lnTo>
                    <a:pt x="58" y="7371"/>
                  </a:lnTo>
                  <a:lnTo>
                    <a:pt x="53" y="7376"/>
                  </a:lnTo>
                  <a:lnTo>
                    <a:pt x="48" y="7376"/>
                  </a:lnTo>
                  <a:lnTo>
                    <a:pt x="48" y="7376"/>
                  </a:lnTo>
                  <a:lnTo>
                    <a:pt x="42" y="7376"/>
                  </a:lnTo>
                  <a:lnTo>
                    <a:pt x="37" y="7376"/>
                  </a:lnTo>
                  <a:lnTo>
                    <a:pt x="37" y="7371"/>
                  </a:lnTo>
                  <a:lnTo>
                    <a:pt x="37" y="7366"/>
                  </a:lnTo>
                  <a:lnTo>
                    <a:pt x="37" y="7366"/>
                  </a:lnTo>
                  <a:close/>
                  <a:moveTo>
                    <a:pt x="90" y="7346"/>
                  </a:moveTo>
                  <a:lnTo>
                    <a:pt x="48" y="7557"/>
                  </a:lnTo>
                  <a:lnTo>
                    <a:pt x="0" y="7346"/>
                  </a:lnTo>
                  <a:lnTo>
                    <a:pt x="90" y="7346"/>
                  </a:lnTo>
                  <a:close/>
                </a:path>
              </a:pathLst>
            </a:custGeom>
            <a:solidFill>
              <a:srgbClr val="0000CC"/>
            </a:solidFill>
            <a:ln w="3175">
              <a:solidFill>
                <a:srgbClr val="0000CC"/>
              </a:solidFill>
              <a:prstDash val="solid"/>
              <a:round/>
              <a:headEnd/>
              <a:tailEnd/>
            </a:ln>
          </p:spPr>
          <p:txBody>
            <a:bodyPr/>
            <a:lstStyle/>
            <a:p>
              <a:endParaRPr lang="ru-RU"/>
            </a:p>
          </p:txBody>
        </p:sp>
        <p:sp>
          <p:nvSpPr>
            <p:cNvPr id="67785" name="Freeform 201"/>
            <p:cNvSpPr>
              <a:spLocks noEditPoints="1"/>
            </p:cNvSpPr>
            <p:nvPr/>
          </p:nvSpPr>
          <p:spPr bwMode="auto">
            <a:xfrm>
              <a:off x="4422" y="1347"/>
              <a:ext cx="48" cy="2679"/>
            </a:xfrm>
            <a:custGeom>
              <a:avLst/>
              <a:gdLst>
                <a:gd name="T0" fmla="*/ 37 w 89"/>
                <a:gd name="T1" fmla="*/ 7366 h 7557"/>
                <a:gd name="T2" fmla="*/ 37 w 89"/>
                <a:gd name="T3" fmla="*/ 15 h 7557"/>
                <a:gd name="T4" fmla="*/ 37 w 89"/>
                <a:gd name="T5" fmla="*/ 10 h 7557"/>
                <a:gd name="T6" fmla="*/ 37 w 89"/>
                <a:gd name="T7" fmla="*/ 5 h 7557"/>
                <a:gd name="T8" fmla="*/ 42 w 89"/>
                <a:gd name="T9" fmla="*/ 5 h 7557"/>
                <a:gd name="T10" fmla="*/ 47 w 89"/>
                <a:gd name="T11" fmla="*/ 0 h 7557"/>
                <a:gd name="T12" fmla="*/ 52 w 89"/>
                <a:gd name="T13" fmla="*/ 5 h 7557"/>
                <a:gd name="T14" fmla="*/ 52 w 89"/>
                <a:gd name="T15" fmla="*/ 5 h 7557"/>
                <a:gd name="T16" fmla="*/ 58 w 89"/>
                <a:gd name="T17" fmla="*/ 10 h 7557"/>
                <a:gd name="T18" fmla="*/ 58 w 89"/>
                <a:gd name="T19" fmla="*/ 15 h 7557"/>
                <a:gd name="T20" fmla="*/ 58 w 89"/>
                <a:gd name="T21" fmla="*/ 7366 h 7557"/>
                <a:gd name="T22" fmla="*/ 58 w 89"/>
                <a:gd name="T23" fmla="*/ 7371 h 7557"/>
                <a:gd name="T24" fmla="*/ 52 w 89"/>
                <a:gd name="T25" fmla="*/ 7376 h 7557"/>
                <a:gd name="T26" fmla="*/ 47 w 89"/>
                <a:gd name="T27" fmla="*/ 7376 h 7557"/>
                <a:gd name="T28" fmla="*/ 47 w 89"/>
                <a:gd name="T29" fmla="*/ 7376 h 7557"/>
                <a:gd name="T30" fmla="*/ 42 w 89"/>
                <a:gd name="T31" fmla="*/ 7376 h 7557"/>
                <a:gd name="T32" fmla="*/ 37 w 89"/>
                <a:gd name="T33" fmla="*/ 7376 h 7557"/>
                <a:gd name="T34" fmla="*/ 37 w 89"/>
                <a:gd name="T35" fmla="*/ 7371 h 7557"/>
                <a:gd name="T36" fmla="*/ 37 w 89"/>
                <a:gd name="T37" fmla="*/ 7366 h 7557"/>
                <a:gd name="T38" fmla="*/ 37 w 89"/>
                <a:gd name="T39" fmla="*/ 7366 h 7557"/>
                <a:gd name="T40" fmla="*/ 89 w 89"/>
                <a:gd name="T41" fmla="*/ 7346 h 7557"/>
                <a:gd name="T42" fmla="*/ 47 w 89"/>
                <a:gd name="T43" fmla="*/ 7557 h 7557"/>
                <a:gd name="T44" fmla="*/ 0 w 89"/>
                <a:gd name="T45" fmla="*/ 7346 h 7557"/>
                <a:gd name="T46" fmla="*/ 89 w 89"/>
                <a:gd name="T47" fmla="*/ 7346 h 7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7557">
                  <a:moveTo>
                    <a:pt x="37" y="7366"/>
                  </a:moveTo>
                  <a:lnTo>
                    <a:pt x="37" y="15"/>
                  </a:lnTo>
                  <a:lnTo>
                    <a:pt x="37" y="10"/>
                  </a:lnTo>
                  <a:lnTo>
                    <a:pt x="37" y="5"/>
                  </a:lnTo>
                  <a:lnTo>
                    <a:pt x="42" y="5"/>
                  </a:lnTo>
                  <a:lnTo>
                    <a:pt x="47" y="0"/>
                  </a:lnTo>
                  <a:lnTo>
                    <a:pt x="52" y="5"/>
                  </a:lnTo>
                  <a:lnTo>
                    <a:pt x="52" y="5"/>
                  </a:lnTo>
                  <a:lnTo>
                    <a:pt x="58" y="10"/>
                  </a:lnTo>
                  <a:lnTo>
                    <a:pt x="58" y="15"/>
                  </a:lnTo>
                  <a:lnTo>
                    <a:pt x="58" y="7366"/>
                  </a:lnTo>
                  <a:lnTo>
                    <a:pt x="58" y="7371"/>
                  </a:lnTo>
                  <a:lnTo>
                    <a:pt x="52" y="7376"/>
                  </a:lnTo>
                  <a:lnTo>
                    <a:pt x="47" y="7376"/>
                  </a:lnTo>
                  <a:lnTo>
                    <a:pt x="47" y="7376"/>
                  </a:lnTo>
                  <a:lnTo>
                    <a:pt x="42" y="7376"/>
                  </a:lnTo>
                  <a:lnTo>
                    <a:pt x="37" y="7376"/>
                  </a:lnTo>
                  <a:lnTo>
                    <a:pt x="37" y="7371"/>
                  </a:lnTo>
                  <a:lnTo>
                    <a:pt x="37" y="7366"/>
                  </a:lnTo>
                  <a:lnTo>
                    <a:pt x="37" y="7366"/>
                  </a:lnTo>
                  <a:close/>
                  <a:moveTo>
                    <a:pt x="89" y="7346"/>
                  </a:moveTo>
                  <a:lnTo>
                    <a:pt x="47" y="7557"/>
                  </a:lnTo>
                  <a:lnTo>
                    <a:pt x="0" y="7346"/>
                  </a:lnTo>
                  <a:lnTo>
                    <a:pt x="89" y="7346"/>
                  </a:lnTo>
                  <a:close/>
                </a:path>
              </a:pathLst>
            </a:custGeom>
            <a:solidFill>
              <a:srgbClr val="0000CC"/>
            </a:solidFill>
            <a:ln w="3175">
              <a:solidFill>
                <a:srgbClr val="0000CC"/>
              </a:solidFill>
              <a:prstDash val="solid"/>
              <a:round/>
              <a:headEnd/>
              <a:tailEnd/>
            </a:ln>
          </p:spPr>
          <p:txBody>
            <a:bodyPr/>
            <a:lstStyle/>
            <a:p>
              <a:endParaRPr lang="ru-RU"/>
            </a:p>
          </p:txBody>
        </p:sp>
        <p:sp>
          <p:nvSpPr>
            <p:cNvPr id="67786" name="Freeform 202"/>
            <p:cNvSpPr>
              <a:spLocks noEditPoints="1"/>
            </p:cNvSpPr>
            <p:nvPr/>
          </p:nvSpPr>
          <p:spPr bwMode="auto">
            <a:xfrm>
              <a:off x="4083" y="1347"/>
              <a:ext cx="48" cy="2679"/>
            </a:xfrm>
            <a:custGeom>
              <a:avLst/>
              <a:gdLst>
                <a:gd name="T0" fmla="*/ 37 w 90"/>
                <a:gd name="T1" fmla="*/ 7366 h 7557"/>
                <a:gd name="T2" fmla="*/ 37 w 90"/>
                <a:gd name="T3" fmla="*/ 15 h 7557"/>
                <a:gd name="T4" fmla="*/ 37 w 90"/>
                <a:gd name="T5" fmla="*/ 10 h 7557"/>
                <a:gd name="T6" fmla="*/ 37 w 90"/>
                <a:gd name="T7" fmla="*/ 5 h 7557"/>
                <a:gd name="T8" fmla="*/ 42 w 90"/>
                <a:gd name="T9" fmla="*/ 5 h 7557"/>
                <a:gd name="T10" fmla="*/ 47 w 90"/>
                <a:gd name="T11" fmla="*/ 0 h 7557"/>
                <a:gd name="T12" fmla="*/ 53 w 90"/>
                <a:gd name="T13" fmla="*/ 5 h 7557"/>
                <a:gd name="T14" fmla="*/ 53 w 90"/>
                <a:gd name="T15" fmla="*/ 5 h 7557"/>
                <a:gd name="T16" fmla="*/ 58 w 90"/>
                <a:gd name="T17" fmla="*/ 10 h 7557"/>
                <a:gd name="T18" fmla="*/ 58 w 90"/>
                <a:gd name="T19" fmla="*/ 15 h 7557"/>
                <a:gd name="T20" fmla="*/ 58 w 90"/>
                <a:gd name="T21" fmla="*/ 7366 h 7557"/>
                <a:gd name="T22" fmla="*/ 58 w 90"/>
                <a:gd name="T23" fmla="*/ 7371 h 7557"/>
                <a:gd name="T24" fmla="*/ 53 w 90"/>
                <a:gd name="T25" fmla="*/ 7376 h 7557"/>
                <a:gd name="T26" fmla="*/ 47 w 90"/>
                <a:gd name="T27" fmla="*/ 7376 h 7557"/>
                <a:gd name="T28" fmla="*/ 47 w 90"/>
                <a:gd name="T29" fmla="*/ 7376 h 7557"/>
                <a:gd name="T30" fmla="*/ 42 w 90"/>
                <a:gd name="T31" fmla="*/ 7376 h 7557"/>
                <a:gd name="T32" fmla="*/ 37 w 90"/>
                <a:gd name="T33" fmla="*/ 7376 h 7557"/>
                <a:gd name="T34" fmla="*/ 37 w 90"/>
                <a:gd name="T35" fmla="*/ 7371 h 7557"/>
                <a:gd name="T36" fmla="*/ 37 w 90"/>
                <a:gd name="T37" fmla="*/ 7366 h 7557"/>
                <a:gd name="T38" fmla="*/ 37 w 90"/>
                <a:gd name="T39" fmla="*/ 7366 h 7557"/>
                <a:gd name="T40" fmla="*/ 90 w 90"/>
                <a:gd name="T41" fmla="*/ 7346 h 7557"/>
                <a:gd name="T42" fmla="*/ 47 w 90"/>
                <a:gd name="T43" fmla="*/ 7557 h 7557"/>
                <a:gd name="T44" fmla="*/ 0 w 90"/>
                <a:gd name="T45" fmla="*/ 7346 h 7557"/>
                <a:gd name="T46" fmla="*/ 90 w 90"/>
                <a:gd name="T47" fmla="*/ 7346 h 7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0" h="7557">
                  <a:moveTo>
                    <a:pt x="37" y="7366"/>
                  </a:moveTo>
                  <a:lnTo>
                    <a:pt x="37" y="15"/>
                  </a:lnTo>
                  <a:lnTo>
                    <a:pt x="37" y="10"/>
                  </a:lnTo>
                  <a:lnTo>
                    <a:pt x="37" y="5"/>
                  </a:lnTo>
                  <a:lnTo>
                    <a:pt x="42" y="5"/>
                  </a:lnTo>
                  <a:lnTo>
                    <a:pt x="47" y="0"/>
                  </a:lnTo>
                  <a:lnTo>
                    <a:pt x="53" y="5"/>
                  </a:lnTo>
                  <a:lnTo>
                    <a:pt x="53" y="5"/>
                  </a:lnTo>
                  <a:lnTo>
                    <a:pt x="58" y="10"/>
                  </a:lnTo>
                  <a:lnTo>
                    <a:pt x="58" y="15"/>
                  </a:lnTo>
                  <a:lnTo>
                    <a:pt x="58" y="7366"/>
                  </a:lnTo>
                  <a:lnTo>
                    <a:pt x="58" y="7371"/>
                  </a:lnTo>
                  <a:lnTo>
                    <a:pt x="53" y="7376"/>
                  </a:lnTo>
                  <a:lnTo>
                    <a:pt x="47" y="7376"/>
                  </a:lnTo>
                  <a:lnTo>
                    <a:pt x="47" y="7376"/>
                  </a:lnTo>
                  <a:lnTo>
                    <a:pt x="42" y="7376"/>
                  </a:lnTo>
                  <a:lnTo>
                    <a:pt x="37" y="7376"/>
                  </a:lnTo>
                  <a:lnTo>
                    <a:pt x="37" y="7371"/>
                  </a:lnTo>
                  <a:lnTo>
                    <a:pt x="37" y="7366"/>
                  </a:lnTo>
                  <a:lnTo>
                    <a:pt x="37" y="7366"/>
                  </a:lnTo>
                  <a:close/>
                  <a:moveTo>
                    <a:pt x="90" y="7346"/>
                  </a:moveTo>
                  <a:lnTo>
                    <a:pt x="47" y="7557"/>
                  </a:lnTo>
                  <a:lnTo>
                    <a:pt x="0" y="7346"/>
                  </a:lnTo>
                  <a:lnTo>
                    <a:pt x="90" y="7346"/>
                  </a:lnTo>
                  <a:close/>
                </a:path>
              </a:pathLst>
            </a:custGeom>
            <a:solidFill>
              <a:srgbClr val="0000CC"/>
            </a:solidFill>
            <a:ln w="3175">
              <a:solidFill>
                <a:srgbClr val="0000CC"/>
              </a:solidFill>
              <a:prstDash val="solid"/>
              <a:round/>
              <a:headEnd/>
              <a:tailEnd/>
            </a:ln>
          </p:spPr>
          <p:txBody>
            <a:bodyPr/>
            <a:lstStyle/>
            <a:p>
              <a:endParaRPr lang="ru-RU"/>
            </a:p>
          </p:txBody>
        </p:sp>
        <p:sp>
          <p:nvSpPr>
            <p:cNvPr id="67787" name="Freeform 203"/>
            <p:cNvSpPr>
              <a:spLocks noEditPoints="1"/>
            </p:cNvSpPr>
            <p:nvPr/>
          </p:nvSpPr>
          <p:spPr bwMode="auto">
            <a:xfrm>
              <a:off x="3744" y="1347"/>
              <a:ext cx="48" cy="2679"/>
            </a:xfrm>
            <a:custGeom>
              <a:avLst/>
              <a:gdLst>
                <a:gd name="T0" fmla="*/ 36 w 89"/>
                <a:gd name="T1" fmla="*/ 7366 h 7557"/>
                <a:gd name="T2" fmla="*/ 36 w 89"/>
                <a:gd name="T3" fmla="*/ 15 h 7557"/>
                <a:gd name="T4" fmla="*/ 36 w 89"/>
                <a:gd name="T5" fmla="*/ 10 h 7557"/>
                <a:gd name="T6" fmla="*/ 36 w 89"/>
                <a:gd name="T7" fmla="*/ 5 h 7557"/>
                <a:gd name="T8" fmla="*/ 42 w 89"/>
                <a:gd name="T9" fmla="*/ 5 h 7557"/>
                <a:gd name="T10" fmla="*/ 47 w 89"/>
                <a:gd name="T11" fmla="*/ 0 h 7557"/>
                <a:gd name="T12" fmla="*/ 52 w 89"/>
                <a:gd name="T13" fmla="*/ 5 h 7557"/>
                <a:gd name="T14" fmla="*/ 52 w 89"/>
                <a:gd name="T15" fmla="*/ 5 h 7557"/>
                <a:gd name="T16" fmla="*/ 57 w 89"/>
                <a:gd name="T17" fmla="*/ 10 h 7557"/>
                <a:gd name="T18" fmla="*/ 57 w 89"/>
                <a:gd name="T19" fmla="*/ 15 h 7557"/>
                <a:gd name="T20" fmla="*/ 57 w 89"/>
                <a:gd name="T21" fmla="*/ 7366 h 7557"/>
                <a:gd name="T22" fmla="*/ 57 w 89"/>
                <a:gd name="T23" fmla="*/ 7371 h 7557"/>
                <a:gd name="T24" fmla="*/ 52 w 89"/>
                <a:gd name="T25" fmla="*/ 7376 h 7557"/>
                <a:gd name="T26" fmla="*/ 47 w 89"/>
                <a:gd name="T27" fmla="*/ 7376 h 7557"/>
                <a:gd name="T28" fmla="*/ 47 w 89"/>
                <a:gd name="T29" fmla="*/ 7376 h 7557"/>
                <a:gd name="T30" fmla="*/ 42 w 89"/>
                <a:gd name="T31" fmla="*/ 7376 h 7557"/>
                <a:gd name="T32" fmla="*/ 36 w 89"/>
                <a:gd name="T33" fmla="*/ 7376 h 7557"/>
                <a:gd name="T34" fmla="*/ 36 w 89"/>
                <a:gd name="T35" fmla="*/ 7371 h 7557"/>
                <a:gd name="T36" fmla="*/ 36 w 89"/>
                <a:gd name="T37" fmla="*/ 7366 h 7557"/>
                <a:gd name="T38" fmla="*/ 36 w 89"/>
                <a:gd name="T39" fmla="*/ 7366 h 7557"/>
                <a:gd name="T40" fmla="*/ 89 w 89"/>
                <a:gd name="T41" fmla="*/ 7346 h 7557"/>
                <a:gd name="T42" fmla="*/ 47 w 89"/>
                <a:gd name="T43" fmla="*/ 7557 h 7557"/>
                <a:gd name="T44" fmla="*/ 0 w 89"/>
                <a:gd name="T45" fmla="*/ 7346 h 7557"/>
                <a:gd name="T46" fmla="*/ 89 w 89"/>
                <a:gd name="T47" fmla="*/ 7346 h 7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 h="7557">
                  <a:moveTo>
                    <a:pt x="36" y="7366"/>
                  </a:moveTo>
                  <a:lnTo>
                    <a:pt x="36" y="15"/>
                  </a:lnTo>
                  <a:lnTo>
                    <a:pt x="36" y="10"/>
                  </a:lnTo>
                  <a:lnTo>
                    <a:pt x="36" y="5"/>
                  </a:lnTo>
                  <a:lnTo>
                    <a:pt x="42" y="5"/>
                  </a:lnTo>
                  <a:lnTo>
                    <a:pt x="47" y="0"/>
                  </a:lnTo>
                  <a:lnTo>
                    <a:pt x="52" y="5"/>
                  </a:lnTo>
                  <a:lnTo>
                    <a:pt x="52" y="5"/>
                  </a:lnTo>
                  <a:lnTo>
                    <a:pt x="57" y="10"/>
                  </a:lnTo>
                  <a:lnTo>
                    <a:pt x="57" y="15"/>
                  </a:lnTo>
                  <a:lnTo>
                    <a:pt x="57" y="7366"/>
                  </a:lnTo>
                  <a:lnTo>
                    <a:pt x="57" y="7371"/>
                  </a:lnTo>
                  <a:lnTo>
                    <a:pt x="52" y="7376"/>
                  </a:lnTo>
                  <a:lnTo>
                    <a:pt x="47" y="7376"/>
                  </a:lnTo>
                  <a:lnTo>
                    <a:pt x="47" y="7376"/>
                  </a:lnTo>
                  <a:lnTo>
                    <a:pt x="42" y="7376"/>
                  </a:lnTo>
                  <a:lnTo>
                    <a:pt x="36" y="7376"/>
                  </a:lnTo>
                  <a:lnTo>
                    <a:pt x="36" y="7371"/>
                  </a:lnTo>
                  <a:lnTo>
                    <a:pt x="36" y="7366"/>
                  </a:lnTo>
                  <a:lnTo>
                    <a:pt x="36" y="7366"/>
                  </a:lnTo>
                  <a:close/>
                  <a:moveTo>
                    <a:pt x="89" y="7346"/>
                  </a:moveTo>
                  <a:lnTo>
                    <a:pt x="47" y="7557"/>
                  </a:lnTo>
                  <a:lnTo>
                    <a:pt x="0" y="7346"/>
                  </a:lnTo>
                  <a:lnTo>
                    <a:pt x="89" y="7346"/>
                  </a:lnTo>
                  <a:close/>
                </a:path>
              </a:pathLst>
            </a:custGeom>
            <a:solidFill>
              <a:srgbClr val="0000CC"/>
            </a:solidFill>
            <a:ln w="3175">
              <a:solidFill>
                <a:srgbClr val="0000CC"/>
              </a:solidFill>
              <a:prstDash val="solid"/>
              <a:round/>
              <a:headEnd/>
              <a:tailEnd/>
            </a:ln>
          </p:spPr>
          <p:txBody>
            <a:bodyPr/>
            <a:lstStyle/>
            <a:p>
              <a:endParaRPr lang="ru-RU"/>
            </a:p>
          </p:txBody>
        </p:sp>
        <p:sp>
          <p:nvSpPr>
            <p:cNvPr id="67792" name="Freeform 208"/>
            <p:cNvSpPr>
              <a:spLocks noEditPoints="1"/>
            </p:cNvSpPr>
            <p:nvPr/>
          </p:nvSpPr>
          <p:spPr bwMode="auto">
            <a:xfrm>
              <a:off x="1370" y="1994"/>
              <a:ext cx="48" cy="214"/>
            </a:xfrm>
            <a:custGeom>
              <a:avLst/>
              <a:gdLst>
                <a:gd name="T0" fmla="*/ 37 w 89"/>
                <a:gd name="T1" fmla="*/ 413 h 604"/>
                <a:gd name="T2" fmla="*/ 37 w 89"/>
                <a:gd name="T3" fmla="*/ 0 h 604"/>
                <a:gd name="T4" fmla="*/ 58 w 89"/>
                <a:gd name="T5" fmla="*/ 0 h 604"/>
                <a:gd name="T6" fmla="*/ 58 w 89"/>
                <a:gd name="T7" fmla="*/ 413 h 604"/>
                <a:gd name="T8" fmla="*/ 37 w 89"/>
                <a:gd name="T9" fmla="*/ 413 h 604"/>
                <a:gd name="T10" fmla="*/ 89 w 89"/>
                <a:gd name="T11" fmla="*/ 393 h 604"/>
                <a:gd name="T12" fmla="*/ 47 w 89"/>
                <a:gd name="T13" fmla="*/ 604 h 604"/>
                <a:gd name="T14" fmla="*/ 0 w 89"/>
                <a:gd name="T15" fmla="*/ 393 h 604"/>
                <a:gd name="T16" fmla="*/ 89 w 89"/>
                <a:gd name="T17" fmla="*/ 39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604">
                  <a:moveTo>
                    <a:pt x="37" y="413"/>
                  </a:moveTo>
                  <a:lnTo>
                    <a:pt x="37" y="0"/>
                  </a:lnTo>
                  <a:lnTo>
                    <a:pt x="58" y="0"/>
                  </a:lnTo>
                  <a:lnTo>
                    <a:pt x="58" y="413"/>
                  </a:lnTo>
                  <a:lnTo>
                    <a:pt x="37" y="413"/>
                  </a:lnTo>
                  <a:close/>
                  <a:moveTo>
                    <a:pt x="89" y="393"/>
                  </a:moveTo>
                  <a:lnTo>
                    <a:pt x="47" y="604"/>
                  </a:lnTo>
                  <a:lnTo>
                    <a:pt x="0" y="393"/>
                  </a:lnTo>
                  <a:lnTo>
                    <a:pt x="89" y="393"/>
                  </a:lnTo>
                  <a:close/>
                </a:path>
              </a:pathLst>
            </a:custGeom>
            <a:solidFill>
              <a:srgbClr val="3399FF"/>
            </a:solidFill>
            <a:ln w="3175">
              <a:solidFill>
                <a:srgbClr val="3399FF"/>
              </a:solidFill>
              <a:prstDash val="solid"/>
              <a:round/>
              <a:headEnd/>
              <a:tailEnd/>
            </a:ln>
          </p:spPr>
          <p:txBody>
            <a:bodyPr/>
            <a:lstStyle/>
            <a:p>
              <a:endParaRPr lang="ru-RU"/>
            </a:p>
          </p:txBody>
        </p:sp>
        <p:sp>
          <p:nvSpPr>
            <p:cNvPr id="67796" name="Line 212"/>
            <p:cNvSpPr>
              <a:spLocks noChangeShapeType="1"/>
            </p:cNvSpPr>
            <p:nvPr/>
          </p:nvSpPr>
          <p:spPr bwMode="auto">
            <a:xfrm>
              <a:off x="717" y="2635"/>
              <a:ext cx="1017" cy="108"/>
            </a:xfrm>
            <a:prstGeom prst="line">
              <a:avLst/>
            </a:prstGeom>
            <a:noFill/>
            <a:ln w="3810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797" name="Line 213"/>
            <p:cNvSpPr>
              <a:spLocks noChangeShapeType="1"/>
            </p:cNvSpPr>
            <p:nvPr/>
          </p:nvSpPr>
          <p:spPr bwMode="auto">
            <a:xfrm>
              <a:off x="717" y="2743"/>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798" name="Line 214"/>
            <p:cNvSpPr>
              <a:spLocks noChangeShapeType="1"/>
            </p:cNvSpPr>
            <p:nvPr/>
          </p:nvSpPr>
          <p:spPr bwMode="auto">
            <a:xfrm>
              <a:off x="717" y="2850"/>
              <a:ext cx="1017" cy="106"/>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799" name="Line 215"/>
            <p:cNvSpPr>
              <a:spLocks noChangeShapeType="1"/>
            </p:cNvSpPr>
            <p:nvPr/>
          </p:nvSpPr>
          <p:spPr bwMode="auto">
            <a:xfrm>
              <a:off x="717" y="2956"/>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00" name="Line 216"/>
            <p:cNvSpPr>
              <a:spLocks noChangeShapeType="1"/>
            </p:cNvSpPr>
            <p:nvPr/>
          </p:nvSpPr>
          <p:spPr bwMode="auto">
            <a:xfrm>
              <a:off x="717" y="3063"/>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01" name="Line 217"/>
            <p:cNvSpPr>
              <a:spLocks noChangeShapeType="1"/>
            </p:cNvSpPr>
            <p:nvPr/>
          </p:nvSpPr>
          <p:spPr bwMode="auto">
            <a:xfrm>
              <a:off x="717" y="3170"/>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02" name="Line 218"/>
            <p:cNvSpPr>
              <a:spLocks noChangeShapeType="1"/>
            </p:cNvSpPr>
            <p:nvPr/>
          </p:nvSpPr>
          <p:spPr bwMode="auto">
            <a:xfrm>
              <a:off x="717" y="3277"/>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03" name="Line 219"/>
            <p:cNvSpPr>
              <a:spLocks noChangeShapeType="1"/>
            </p:cNvSpPr>
            <p:nvPr/>
          </p:nvSpPr>
          <p:spPr bwMode="auto">
            <a:xfrm>
              <a:off x="717" y="3384"/>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04" name="Line 220"/>
            <p:cNvSpPr>
              <a:spLocks noChangeShapeType="1"/>
            </p:cNvSpPr>
            <p:nvPr/>
          </p:nvSpPr>
          <p:spPr bwMode="auto">
            <a:xfrm>
              <a:off x="717" y="3491"/>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05" name="Line 221"/>
            <p:cNvSpPr>
              <a:spLocks noChangeShapeType="1"/>
            </p:cNvSpPr>
            <p:nvPr/>
          </p:nvSpPr>
          <p:spPr bwMode="auto">
            <a:xfrm>
              <a:off x="717" y="3598"/>
              <a:ext cx="1017" cy="107"/>
            </a:xfrm>
            <a:prstGeom prst="line">
              <a:avLst/>
            </a:prstGeom>
            <a:noFill/>
            <a:ln w="3810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06" name="Line 222"/>
            <p:cNvSpPr>
              <a:spLocks noChangeShapeType="1"/>
            </p:cNvSpPr>
            <p:nvPr/>
          </p:nvSpPr>
          <p:spPr bwMode="auto">
            <a:xfrm>
              <a:off x="717" y="2689"/>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07" name="Line 223"/>
            <p:cNvSpPr>
              <a:spLocks noChangeShapeType="1"/>
            </p:cNvSpPr>
            <p:nvPr/>
          </p:nvSpPr>
          <p:spPr bwMode="auto">
            <a:xfrm>
              <a:off x="717" y="2796"/>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08" name="Line 224"/>
            <p:cNvSpPr>
              <a:spLocks noChangeShapeType="1"/>
            </p:cNvSpPr>
            <p:nvPr/>
          </p:nvSpPr>
          <p:spPr bwMode="auto">
            <a:xfrm>
              <a:off x="717" y="2903"/>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09" name="Line 225"/>
            <p:cNvSpPr>
              <a:spLocks noChangeShapeType="1"/>
            </p:cNvSpPr>
            <p:nvPr/>
          </p:nvSpPr>
          <p:spPr bwMode="auto">
            <a:xfrm>
              <a:off x="717" y="3010"/>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10" name="Line 226"/>
            <p:cNvSpPr>
              <a:spLocks noChangeShapeType="1"/>
            </p:cNvSpPr>
            <p:nvPr/>
          </p:nvSpPr>
          <p:spPr bwMode="auto">
            <a:xfrm>
              <a:off x="717" y="3117"/>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11" name="Line 227"/>
            <p:cNvSpPr>
              <a:spLocks noChangeShapeType="1"/>
            </p:cNvSpPr>
            <p:nvPr/>
          </p:nvSpPr>
          <p:spPr bwMode="auto">
            <a:xfrm>
              <a:off x="717" y="3224"/>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12" name="Line 228"/>
            <p:cNvSpPr>
              <a:spLocks noChangeShapeType="1"/>
            </p:cNvSpPr>
            <p:nvPr/>
          </p:nvSpPr>
          <p:spPr bwMode="auto">
            <a:xfrm>
              <a:off x="717" y="3331"/>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13" name="Line 229"/>
            <p:cNvSpPr>
              <a:spLocks noChangeShapeType="1"/>
            </p:cNvSpPr>
            <p:nvPr/>
          </p:nvSpPr>
          <p:spPr bwMode="auto">
            <a:xfrm>
              <a:off x="717" y="3544"/>
              <a:ext cx="1017" cy="107"/>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14" name="Line 230"/>
            <p:cNvSpPr>
              <a:spLocks noChangeShapeType="1"/>
            </p:cNvSpPr>
            <p:nvPr/>
          </p:nvSpPr>
          <p:spPr bwMode="auto">
            <a:xfrm>
              <a:off x="717" y="3438"/>
              <a:ext cx="1017" cy="106"/>
            </a:xfrm>
            <a:prstGeom prst="line">
              <a:avLst/>
            </a:prstGeom>
            <a:noFill/>
            <a:ln w="19050">
              <a:solidFill>
                <a:srgbClr val="FF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15" name="Line 231"/>
            <p:cNvSpPr>
              <a:spLocks noChangeShapeType="1"/>
            </p:cNvSpPr>
            <p:nvPr/>
          </p:nvSpPr>
          <p:spPr bwMode="auto">
            <a:xfrm>
              <a:off x="2243" y="2047"/>
              <a:ext cx="339" cy="54"/>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16" name="Line 232"/>
            <p:cNvSpPr>
              <a:spLocks noChangeShapeType="1"/>
            </p:cNvSpPr>
            <p:nvPr/>
          </p:nvSpPr>
          <p:spPr bwMode="auto">
            <a:xfrm>
              <a:off x="2243" y="1673"/>
              <a:ext cx="339" cy="5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17" name="Line 233"/>
            <p:cNvSpPr>
              <a:spLocks noChangeShapeType="1"/>
            </p:cNvSpPr>
            <p:nvPr/>
          </p:nvSpPr>
          <p:spPr bwMode="auto">
            <a:xfrm>
              <a:off x="2243" y="1994"/>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18" name="Line 234"/>
            <p:cNvSpPr>
              <a:spLocks noChangeShapeType="1"/>
            </p:cNvSpPr>
            <p:nvPr/>
          </p:nvSpPr>
          <p:spPr bwMode="auto">
            <a:xfrm>
              <a:off x="2243" y="1727"/>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19" name="Line 235"/>
            <p:cNvSpPr>
              <a:spLocks noChangeShapeType="1"/>
            </p:cNvSpPr>
            <p:nvPr/>
          </p:nvSpPr>
          <p:spPr bwMode="auto">
            <a:xfrm>
              <a:off x="2243" y="1834"/>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20" name="Line 236"/>
            <p:cNvSpPr>
              <a:spLocks noChangeShapeType="1"/>
            </p:cNvSpPr>
            <p:nvPr/>
          </p:nvSpPr>
          <p:spPr bwMode="auto">
            <a:xfrm>
              <a:off x="2243" y="1941"/>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21" name="Line 237"/>
            <p:cNvSpPr>
              <a:spLocks noChangeShapeType="1"/>
            </p:cNvSpPr>
            <p:nvPr/>
          </p:nvSpPr>
          <p:spPr bwMode="auto">
            <a:xfrm>
              <a:off x="2243" y="2101"/>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22" name="Line 238"/>
            <p:cNvSpPr>
              <a:spLocks noChangeShapeType="1"/>
            </p:cNvSpPr>
            <p:nvPr/>
          </p:nvSpPr>
          <p:spPr bwMode="auto">
            <a:xfrm>
              <a:off x="2243" y="2154"/>
              <a:ext cx="339" cy="54"/>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23" name="Line 239"/>
            <p:cNvSpPr>
              <a:spLocks noChangeShapeType="1"/>
            </p:cNvSpPr>
            <p:nvPr/>
          </p:nvSpPr>
          <p:spPr bwMode="auto">
            <a:xfrm>
              <a:off x="2921" y="3224"/>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24" name="Line 240"/>
            <p:cNvSpPr>
              <a:spLocks noChangeShapeType="1"/>
            </p:cNvSpPr>
            <p:nvPr/>
          </p:nvSpPr>
          <p:spPr bwMode="auto">
            <a:xfrm>
              <a:off x="2921" y="3170"/>
              <a:ext cx="339" cy="5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25" name="Line 241"/>
            <p:cNvSpPr>
              <a:spLocks noChangeShapeType="1"/>
            </p:cNvSpPr>
            <p:nvPr/>
          </p:nvSpPr>
          <p:spPr bwMode="auto">
            <a:xfrm>
              <a:off x="2582" y="2315"/>
              <a:ext cx="339" cy="53"/>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26" name="Line 242"/>
            <p:cNvSpPr>
              <a:spLocks noChangeShapeType="1"/>
            </p:cNvSpPr>
            <p:nvPr/>
          </p:nvSpPr>
          <p:spPr bwMode="auto">
            <a:xfrm>
              <a:off x="2582" y="2422"/>
              <a:ext cx="339" cy="53"/>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27" name="Line 243"/>
            <p:cNvSpPr>
              <a:spLocks noChangeShapeType="1"/>
            </p:cNvSpPr>
            <p:nvPr/>
          </p:nvSpPr>
          <p:spPr bwMode="auto">
            <a:xfrm>
              <a:off x="2582" y="2475"/>
              <a:ext cx="339" cy="54"/>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28" name="Line 244"/>
            <p:cNvSpPr>
              <a:spLocks noChangeShapeType="1"/>
            </p:cNvSpPr>
            <p:nvPr/>
          </p:nvSpPr>
          <p:spPr bwMode="auto">
            <a:xfrm>
              <a:off x="2582" y="2529"/>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29" name="Line 245"/>
            <p:cNvSpPr>
              <a:spLocks noChangeShapeType="1"/>
            </p:cNvSpPr>
            <p:nvPr/>
          </p:nvSpPr>
          <p:spPr bwMode="auto">
            <a:xfrm>
              <a:off x="2582" y="2582"/>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30" name="Line 246"/>
            <p:cNvSpPr>
              <a:spLocks noChangeShapeType="1"/>
            </p:cNvSpPr>
            <p:nvPr/>
          </p:nvSpPr>
          <p:spPr bwMode="auto">
            <a:xfrm>
              <a:off x="2243" y="1887"/>
              <a:ext cx="339" cy="54"/>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31" name="Line 247"/>
            <p:cNvSpPr>
              <a:spLocks noChangeShapeType="1"/>
            </p:cNvSpPr>
            <p:nvPr/>
          </p:nvSpPr>
          <p:spPr bwMode="auto">
            <a:xfrm>
              <a:off x="2243" y="1780"/>
              <a:ext cx="339" cy="54"/>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32" name="Line 248"/>
            <p:cNvSpPr>
              <a:spLocks noChangeShapeType="1"/>
            </p:cNvSpPr>
            <p:nvPr/>
          </p:nvSpPr>
          <p:spPr bwMode="auto">
            <a:xfrm>
              <a:off x="2243" y="1566"/>
              <a:ext cx="339" cy="5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33" name="Line 249"/>
            <p:cNvSpPr>
              <a:spLocks noChangeShapeType="1"/>
            </p:cNvSpPr>
            <p:nvPr/>
          </p:nvSpPr>
          <p:spPr bwMode="auto">
            <a:xfrm>
              <a:off x="2243" y="2208"/>
              <a:ext cx="339" cy="53"/>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34" name="Line 250"/>
            <p:cNvSpPr>
              <a:spLocks noChangeShapeType="1"/>
            </p:cNvSpPr>
            <p:nvPr/>
          </p:nvSpPr>
          <p:spPr bwMode="auto">
            <a:xfrm>
              <a:off x="2921" y="3063"/>
              <a:ext cx="339" cy="5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35" name="Line 251"/>
            <p:cNvSpPr>
              <a:spLocks noChangeShapeType="1"/>
            </p:cNvSpPr>
            <p:nvPr/>
          </p:nvSpPr>
          <p:spPr bwMode="auto">
            <a:xfrm>
              <a:off x="2921" y="3651"/>
              <a:ext cx="339" cy="54"/>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36" name="Line 252"/>
            <p:cNvSpPr>
              <a:spLocks noChangeShapeType="1"/>
            </p:cNvSpPr>
            <p:nvPr/>
          </p:nvSpPr>
          <p:spPr bwMode="auto">
            <a:xfrm>
              <a:off x="2921" y="3598"/>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37" name="Line 253"/>
            <p:cNvSpPr>
              <a:spLocks noChangeShapeType="1"/>
            </p:cNvSpPr>
            <p:nvPr/>
          </p:nvSpPr>
          <p:spPr bwMode="auto">
            <a:xfrm>
              <a:off x="2921" y="3544"/>
              <a:ext cx="339" cy="54"/>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38" name="Line 254"/>
            <p:cNvSpPr>
              <a:spLocks noChangeShapeType="1"/>
            </p:cNvSpPr>
            <p:nvPr/>
          </p:nvSpPr>
          <p:spPr bwMode="auto">
            <a:xfrm>
              <a:off x="2921" y="3491"/>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39" name="Line 255"/>
            <p:cNvSpPr>
              <a:spLocks noChangeShapeType="1"/>
            </p:cNvSpPr>
            <p:nvPr/>
          </p:nvSpPr>
          <p:spPr bwMode="auto">
            <a:xfrm>
              <a:off x="2921" y="3438"/>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40" name="Line 256"/>
            <p:cNvSpPr>
              <a:spLocks noChangeShapeType="1"/>
            </p:cNvSpPr>
            <p:nvPr/>
          </p:nvSpPr>
          <p:spPr bwMode="auto">
            <a:xfrm>
              <a:off x="2921" y="3277"/>
              <a:ext cx="339" cy="54"/>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41" name="Line 257"/>
            <p:cNvSpPr>
              <a:spLocks noChangeShapeType="1"/>
            </p:cNvSpPr>
            <p:nvPr/>
          </p:nvSpPr>
          <p:spPr bwMode="auto">
            <a:xfrm>
              <a:off x="2921" y="3384"/>
              <a:ext cx="339" cy="54"/>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42" name="Line 258"/>
            <p:cNvSpPr>
              <a:spLocks noChangeShapeType="1"/>
            </p:cNvSpPr>
            <p:nvPr/>
          </p:nvSpPr>
          <p:spPr bwMode="auto">
            <a:xfrm>
              <a:off x="2921" y="3331"/>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43" name="Line 259"/>
            <p:cNvSpPr>
              <a:spLocks noChangeShapeType="1"/>
            </p:cNvSpPr>
            <p:nvPr/>
          </p:nvSpPr>
          <p:spPr bwMode="auto">
            <a:xfrm>
              <a:off x="2582" y="2956"/>
              <a:ext cx="339" cy="5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44" name="Line 260"/>
            <p:cNvSpPr>
              <a:spLocks noChangeShapeType="1"/>
            </p:cNvSpPr>
            <p:nvPr/>
          </p:nvSpPr>
          <p:spPr bwMode="auto">
            <a:xfrm>
              <a:off x="2582" y="2903"/>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45" name="Line 261"/>
            <p:cNvSpPr>
              <a:spLocks noChangeShapeType="1"/>
            </p:cNvSpPr>
            <p:nvPr/>
          </p:nvSpPr>
          <p:spPr bwMode="auto">
            <a:xfrm>
              <a:off x="2582" y="2850"/>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46" name="Line 262"/>
            <p:cNvSpPr>
              <a:spLocks noChangeShapeType="1"/>
            </p:cNvSpPr>
            <p:nvPr/>
          </p:nvSpPr>
          <p:spPr bwMode="auto">
            <a:xfrm>
              <a:off x="2582" y="2796"/>
              <a:ext cx="339" cy="54"/>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47" name="Line 263"/>
            <p:cNvSpPr>
              <a:spLocks noChangeShapeType="1"/>
            </p:cNvSpPr>
            <p:nvPr/>
          </p:nvSpPr>
          <p:spPr bwMode="auto">
            <a:xfrm>
              <a:off x="2582" y="2743"/>
              <a:ext cx="339" cy="53"/>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48" name="Line 264"/>
            <p:cNvSpPr>
              <a:spLocks noChangeShapeType="1"/>
            </p:cNvSpPr>
            <p:nvPr/>
          </p:nvSpPr>
          <p:spPr bwMode="auto">
            <a:xfrm>
              <a:off x="2582" y="2689"/>
              <a:ext cx="339" cy="54"/>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49" name="Line 265"/>
            <p:cNvSpPr>
              <a:spLocks noChangeShapeType="1"/>
            </p:cNvSpPr>
            <p:nvPr/>
          </p:nvSpPr>
          <p:spPr bwMode="auto">
            <a:xfrm>
              <a:off x="2582" y="2635"/>
              <a:ext cx="339" cy="54"/>
            </a:xfrm>
            <a:prstGeom prst="line">
              <a:avLst/>
            </a:prstGeom>
            <a:noFill/>
            <a:ln w="1905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50" name="Line 266"/>
            <p:cNvSpPr>
              <a:spLocks noChangeShapeType="1"/>
            </p:cNvSpPr>
            <p:nvPr/>
          </p:nvSpPr>
          <p:spPr bwMode="auto">
            <a:xfrm>
              <a:off x="2921" y="3705"/>
              <a:ext cx="339" cy="54"/>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51" name="Line 267"/>
            <p:cNvSpPr>
              <a:spLocks noChangeShapeType="1"/>
            </p:cNvSpPr>
            <p:nvPr/>
          </p:nvSpPr>
          <p:spPr bwMode="auto">
            <a:xfrm>
              <a:off x="3769" y="1566"/>
              <a:ext cx="339" cy="54"/>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52" name="Line 268"/>
            <p:cNvSpPr>
              <a:spLocks noChangeShapeType="1"/>
            </p:cNvSpPr>
            <p:nvPr/>
          </p:nvSpPr>
          <p:spPr bwMode="auto">
            <a:xfrm>
              <a:off x="3769" y="1673"/>
              <a:ext cx="339" cy="54"/>
            </a:xfrm>
            <a:prstGeom prst="line">
              <a:avLst/>
            </a:prstGeom>
            <a:noFill/>
            <a:ln w="2667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53" name="Line 269"/>
            <p:cNvSpPr>
              <a:spLocks noChangeShapeType="1"/>
            </p:cNvSpPr>
            <p:nvPr/>
          </p:nvSpPr>
          <p:spPr bwMode="auto">
            <a:xfrm>
              <a:off x="3769" y="1727"/>
              <a:ext cx="339"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54" name="Line 270"/>
            <p:cNvSpPr>
              <a:spLocks noChangeShapeType="1"/>
            </p:cNvSpPr>
            <p:nvPr/>
          </p:nvSpPr>
          <p:spPr bwMode="auto">
            <a:xfrm>
              <a:off x="3769" y="1780"/>
              <a:ext cx="339"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55" name="Line 271"/>
            <p:cNvSpPr>
              <a:spLocks noChangeShapeType="1"/>
            </p:cNvSpPr>
            <p:nvPr/>
          </p:nvSpPr>
          <p:spPr bwMode="auto">
            <a:xfrm>
              <a:off x="3769" y="1834"/>
              <a:ext cx="339"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56" name="Line 272"/>
            <p:cNvSpPr>
              <a:spLocks noChangeShapeType="1"/>
            </p:cNvSpPr>
            <p:nvPr/>
          </p:nvSpPr>
          <p:spPr bwMode="auto">
            <a:xfrm>
              <a:off x="3769" y="1887"/>
              <a:ext cx="339"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57" name="Line 273"/>
            <p:cNvSpPr>
              <a:spLocks noChangeShapeType="1"/>
            </p:cNvSpPr>
            <p:nvPr/>
          </p:nvSpPr>
          <p:spPr bwMode="auto">
            <a:xfrm>
              <a:off x="3769" y="1941"/>
              <a:ext cx="339"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58" name="Line 274"/>
            <p:cNvSpPr>
              <a:spLocks noChangeShapeType="1"/>
            </p:cNvSpPr>
            <p:nvPr/>
          </p:nvSpPr>
          <p:spPr bwMode="auto">
            <a:xfrm>
              <a:off x="3769" y="1994"/>
              <a:ext cx="339"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59" name="Line 275"/>
            <p:cNvSpPr>
              <a:spLocks noChangeShapeType="1"/>
            </p:cNvSpPr>
            <p:nvPr/>
          </p:nvSpPr>
          <p:spPr bwMode="auto">
            <a:xfrm>
              <a:off x="3769" y="2368"/>
              <a:ext cx="339" cy="54"/>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60" name="Line 276"/>
            <p:cNvSpPr>
              <a:spLocks noChangeShapeType="1"/>
            </p:cNvSpPr>
            <p:nvPr/>
          </p:nvSpPr>
          <p:spPr bwMode="auto">
            <a:xfrm>
              <a:off x="3769" y="2422"/>
              <a:ext cx="339"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61" name="Line 277"/>
            <p:cNvSpPr>
              <a:spLocks noChangeShapeType="1"/>
            </p:cNvSpPr>
            <p:nvPr/>
          </p:nvSpPr>
          <p:spPr bwMode="auto">
            <a:xfrm>
              <a:off x="3769" y="2529"/>
              <a:ext cx="339"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62" name="Line 278"/>
            <p:cNvSpPr>
              <a:spLocks noChangeShapeType="1"/>
            </p:cNvSpPr>
            <p:nvPr/>
          </p:nvSpPr>
          <p:spPr bwMode="auto">
            <a:xfrm>
              <a:off x="3769" y="2796"/>
              <a:ext cx="339" cy="54"/>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63" name="Line 279"/>
            <p:cNvSpPr>
              <a:spLocks noChangeShapeType="1"/>
            </p:cNvSpPr>
            <p:nvPr/>
          </p:nvSpPr>
          <p:spPr bwMode="auto">
            <a:xfrm>
              <a:off x="4108" y="2101"/>
              <a:ext cx="339"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64" name="Line 280"/>
            <p:cNvSpPr>
              <a:spLocks noChangeShapeType="1"/>
            </p:cNvSpPr>
            <p:nvPr/>
          </p:nvSpPr>
          <p:spPr bwMode="auto">
            <a:xfrm>
              <a:off x="4108" y="2208"/>
              <a:ext cx="339"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65" name="Line 281"/>
            <p:cNvSpPr>
              <a:spLocks noChangeShapeType="1"/>
            </p:cNvSpPr>
            <p:nvPr/>
          </p:nvSpPr>
          <p:spPr bwMode="auto">
            <a:xfrm>
              <a:off x="4108" y="2475"/>
              <a:ext cx="339" cy="54"/>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66" name="Line 282"/>
            <p:cNvSpPr>
              <a:spLocks noChangeShapeType="1"/>
            </p:cNvSpPr>
            <p:nvPr/>
          </p:nvSpPr>
          <p:spPr bwMode="auto">
            <a:xfrm>
              <a:off x="4108" y="2529"/>
              <a:ext cx="339"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67" name="Line 283"/>
            <p:cNvSpPr>
              <a:spLocks noChangeShapeType="1"/>
            </p:cNvSpPr>
            <p:nvPr/>
          </p:nvSpPr>
          <p:spPr bwMode="auto">
            <a:xfrm>
              <a:off x="3769" y="2101"/>
              <a:ext cx="339"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68" name="Line 284"/>
            <p:cNvSpPr>
              <a:spLocks noChangeShapeType="1"/>
            </p:cNvSpPr>
            <p:nvPr/>
          </p:nvSpPr>
          <p:spPr bwMode="auto">
            <a:xfrm>
              <a:off x="3769" y="2154"/>
              <a:ext cx="339"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69" name="Line 285"/>
            <p:cNvSpPr>
              <a:spLocks noChangeShapeType="1"/>
            </p:cNvSpPr>
            <p:nvPr/>
          </p:nvSpPr>
          <p:spPr bwMode="auto">
            <a:xfrm>
              <a:off x="3769" y="2208"/>
              <a:ext cx="339"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70" name="Line 286"/>
            <p:cNvSpPr>
              <a:spLocks noChangeShapeType="1"/>
            </p:cNvSpPr>
            <p:nvPr/>
          </p:nvSpPr>
          <p:spPr bwMode="auto">
            <a:xfrm>
              <a:off x="3769" y="2261"/>
              <a:ext cx="339"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71" name="Line 287"/>
            <p:cNvSpPr>
              <a:spLocks noChangeShapeType="1"/>
            </p:cNvSpPr>
            <p:nvPr/>
          </p:nvSpPr>
          <p:spPr bwMode="auto">
            <a:xfrm>
              <a:off x="3769" y="2315"/>
              <a:ext cx="339"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72" name="Line 288"/>
            <p:cNvSpPr>
              <a:spLocks noChangeShapeType="1"/>
            </p:cNvSpPr>
            <p:nvPr/>
          </p:nvSpPr>
          <p:spPr bwMode="auto">
            <a:xfrm>
              <a:off x="3769" y="2582"/>
              <a:ext cx="339"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73" name="Line 289"/>
            <p:cNvSpPr>
              <a:spLocks noChangeShapeType="1"/>
            </p:cNvSpPr>
            <p:nvPr/>
          </p:nvSpPr>
          <p:spPr bwMode="auto">
            <a:xfrm>
              <a:off x="3769" y="2635"/>
              <a:ext cx="339"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74" name="Line 290"/>
            <p:cNvSpPr>
              <a:spLocks noChangeShapeType="1"/>
            </p:cNvSpPr>
            <p:nvPr/>
          </p:nvSpPr>
          <p:spPr bwMode="auto">
            <a:xfrm>
              <a:off x="3769" y="2689"/>
              <a:ext cx="339"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75" name="Line 291"/>
            <p:cNvSpPr>
              <a:spLocks noChangeShapeType="1"/>
            </p:cNvSpPr>
            <p:nvPr/>
          </p:nvSpPr>
          <p:spPr bwMode="auto">
            <a:xfrm>
              <a:off x="3769" y="2743"/>
              <a:ext cx="339"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76" name="Line 292"/>
            <p:cNvSpPr>
              <a:spLocks noChangeShapeType="1"/>
            </p:cNvSpPr>
            <p:nvPr/>
          </p:nvSpPr>
          <p:spPr bwMode="auto">
            <a:xfrm>
              <a:off x="4108" y="2261"/>
              <a:ext cx="339"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77" name="Line 293"/>
            <p:cNvSpPr>
              <a:spLocks noChangeShapeType="1"/>
            </p:cNvSpPr>
            <p:nvPr/>
          </p:nvSpPr>
          <p:spPr bwMode="auto">
            <a:xfrm>
              <a:off x="4108" y="2315"/>
              <a:ext cx="339"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78" name="Line 294"/>
            <p:cNvSpPr>
              <a:spLocks noChangeShapeType="1"/>
            </p:cNvSpPr>
            <p:nvPr/>
          </p:nvSpPr>
          <p:spPr bwMode="auto">
            <a:xfrm>
              <a:off x="4108" y="2368"/>
              <a:ext cx="339"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79" name="Line 295"/>
            <p:cNvSpPr>
              <a:spLocks noChangeShapeType="1"/>
            </p:cNvSpPr>
            <p:nvPr/>
          </p:nvSpPr>
          <p:spPr bwMode="auto">
            <a:xfrm>
              <a:off x="4108" y="2422"/>
              <a:ext cx="339"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80" name="Line 296"/>
            <p:cNvSpPr>
              <a:spLocks noChangeShapeType="1"/>
            </p:cNvSpPr>
            <p:nvPr/>
          </p:nvSpPr>
          <p:spPr bwMode="auto">
            <a:xfrm>
              <a:off x="4108" y="3170"/>
              <a:ext cx="339"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81" name="Line 297"/>
            <p:cNvSpPr>
              <a:spLocks noChangeShapeType="1"/>
            </p:cNvSpPr>
            <p:nvPr/>
          </p:nvSpPr>
          <p:spPr bwMode="auto">
            <a:xfrm>
              <a:off x="4108" y="3277"/>
              <a:ext cx="339"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82" name="Line 298"/>
            <p:cNvSpPr>
              <a:spLocks noChangeShapeType="1"/>
            </p:cNvSpPr>
            <p:nvPr/>
          </p:nvSpPr>
          <p:spPr bwMode="auto">
            <a:xfrm>
              <a:off x="4108" y="3224"/>
              <a:ext cx="339"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83" name="Line 299"/>
            <p:cNvSpPr>
              <a:spLocks noChangeShapeType="1"/>
            </p:cNvSpPr>
            <p:nvPr/>
          </p:nvSpPr>
          <p:spPr bwMode="auto">
            <a:xfrm>
              <a:off x="4108" y="3117"/>
              <a:ext cx="339"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84" name="Line 300"/>
            <p:cNvSpPr>
              <a:spLocks noChangeShapeType="1"/>
            </p:cNvSpPr>
            <p:nvPr/>
          </p:nvSpPr>
          <p:spPr bwMode="auto">
            <a:xfrm>
              <a:off x="4108" y="2850"/>
              <a:ext cx="339"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85" name="Line 301"/>
            <p:cNvSpPr>
              <a:spLocks noChangeShapeType="1"/>
            </p:cNvSpPr>
            <p:nvPr/>
          </p:nvSpPr>
          <p:spPr bwMode="auto">
            <a:xfrm>
              <a:off x="4108" y="2796"/>
              <a:ext cx="339"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86" name="Line 302"/>
            <p:cNvSpPr>
              <a:spLocks noChangeShapeType="1"/>
            </p:cNvSpPr>
            <p:nvPr/>
          </p:nvSpPr>
          <p:spPr bwMode="auto">
            <a:xfrm>
              <a:off x="4108" y="2743"/>
              <a:ext cx="339"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87" name="Line 303"/>
            <p:cNvSpPr>
              <a:spLocks noChangeShapeType="1"/>
            </p:cNvSpPr>
            <p:nvPr/>
          </p:nvSpPr>
          <p:spPr bwMode="auto">
            <a:xfrm>
              <a:off x="4108" y="2689"/>
              <a:ext cx="339"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88" name="Line 304"/>
            <p:cNvSpPr>
              <a:spLocks noChangeShapeType="1"/>
            </p:cNvSpPr>
            <p:nvPr/>
          </p:nvSpPr>
          <p:spPr bwMode="auto">
            <a:xfrm>
              <a:off x="4447" y="3170"/>
              <a:ext cx="340" cy="54"/>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89" name="Line 305"/>
            <p:cNvSpPr>
              <a:spLocks noChangeShapeType="1"/>
            </p:cNvSpPr>
            <p:nvPr/>
          </p:nvSpPr>
          <p:spPr bwMode="auto">
            <a:xfrm>
              <a:off x="4447" y="3010"/>
              <a:ext cx="340"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90" name="Line 306"/>
            <p:cNvSpPr>
              <a:spLocks noChangeShapeType="1"/>
            </p:cNvSpPr>
            <p:nvPr/>
          </p:nvSpPr>
          <p:spPr bwMode="auto">
            <a:xfrm>
              <a:off x="4447" y="3063"/>
              <a:ext cx="340" cy="54"/>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91" name="Line 307"/>
            <p:cNvSpPr>
              <a:spLocks noChangeShapeType="1"/>
            </p:cNvSpPr>
            <p:nvPr/>
          </p:nvSpPr>
          <p:spPr bwMode="auto">
            <a:xfrm>
              <a:off x="4447" y="2743"/>
              <a:ext cx="340"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92" name="Line 308"/>
            <p:cNvSpPr>
              <a:spLocks noChangeShapeType="1"/>
            </p:cNvSpPr>
            <p:nvPr/>
          </p:nvSpPr>
          <p:spPr bwMode="auto">
            <a:xfrm>
              <a:off x="4447" y="2635"/>
              <a:ext cx="340" cy="54"/>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93" name="Line 309"/>
            <p:cNvSpPr>
              <a:spLocks noChangeShapeType="1"/>
            </p:cNvSpPr>
            <p:nvPr/>
          </p:nvSpPr>
          <p:spPr bwMode="auto">
            <a:xfrm>
              <a:off x="4108" y="3331"/>
              <a:ext cx="339"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94" name="Line 310"/>
            <p:cNvSpPr>
              <a:spLocks noChangeShapeType="1"/>
            </p:cNvSpPr>
            <p:nvPr/>
          </p:nvSpPr>
          <p:spPr bwMode="auto">
            <a:xfrm>
              <a:off x="4108" y="3063"/>
              <a:ext cx="339" cy="54"/>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95" name="Line 311"/>
            <p:cNvSpPr>
              <a:spLocks noChangeShapeType="1"/>
            </p:cNvSpPr>
            <p:nvPr/>
          </p:nvSpPr>
          <p:spPr bwMode="auto">
            <a:xfrm>
              <a:off x="4108" y="2956"/>
              <a:ext cx="339" cy="54"/>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96" name="Line 312"/>
            <p:cNvSpPr>
              <a:spLocks noChangeShapeType="1"/>
            </p:cNvSpPr>
            <p:nvPr/>
          </p:nvSpPr>
          <p:spPr bwMode="auto">
            <a:xfrm>
              <a:off x="4108" y="2903"/>
              <a:ext cx="339"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97" name="Line 313"/>
            <p:cNvSpPr>
              <a:spLocks noChangeShapeType="1"/>
            </p:cNvSpPr>
            <p:nvPr/>
          </p:nvSpPr>
          <p:spPr bwMode="auto">
            <a:xfrm>
              <a:off x="4108" y="2635"/>
              <a:ext cx="339" cy="54"/>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98" name="Line 314"/>
            <p:cNvSpPr>
              <a:spLocks noChangeShapeType="1"/>
            </p:cNvSpPr>
            <p:nvPr/>
          </p:nvSpPr>
          <p:spPr bwMode="auto">
            <a:xfrm>
              <a:off x="4447" y="2850"/>
              <a:ext cx="340"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899" name="Line 315"/>
            <p:cNvSpPr>
              <a:spLocks noChangeShapeType="1"/>
            </p:cNvSpPr>
            <p:nvPr/>
          </p:nvSpPr>
          <p:spPr bwMode="auto">
            <a:xfrm>
              <a:off x="4447" y="2903"/>
              <a:ext cx="340"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00" name="Line 316"/>
            <p:cNvSpPr>
              <a:spLocks noChangeShapeType="1"/>
            </p:cNvSpPr>
            <p:nvPr/>
          </p:nvSpPr>
          <p:spPr bwMode="auto">
            <a:xfrm>
              <a:off x="4447" y="2956"/>
              <a:ext cx="340"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01" name="Line 317"/>
            <p:cNvSpPr>
              <a:spLocks noChangeShapeType="1"/>
            </p:cNvSpPr>
            <p:nvPr/>
          </p:nvSpPr>
          <p:spPr bwMode="auto">
            <a:xfrm>
              <a:off x="4447" y="3705"/>
              <a:ext cx="340"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02" name="Line 318"/>
            <p:cNvSpPr>
              <a:spLocks noChangeShapeType="1"/>
            </p:cNvSpPr>
            <p:nvPr/>
          </p:nvSpPr>
          <p:spPr bwMode="auto">
            <a:xfrm>
              <a:off x="4447" y="3651"/>
              <a:ext cx="340"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03" name="Line 319"/>
            <p:cNvSpPr>
              <a:spLocks noChangeShapeType="1"/>
            </p:cNvSpPr>
            <p:nvPr/>
          </p:nvSpPr>
          <p:spPr bwMode="auto">
            <a:xfrm>
              <a:off x="4447" y="3384"/>
              <a:ext cx="340"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04" name="Line 320"/>
            <p:cNvSpPr>
              <a:spLocks noChangeShapeType="1"/>
            </p:cNvSpPr>
            <p:nvPr/>
          </p:nvSpPr>
          <p:spPr bwMode="auto">
            <a:xfrm>
              <a:off x="4447" y="3331"/>
              <a:ext cx="340"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05" name="Line 321"/>
            <p:cNvSpPr>
              <a:spLocks noChangeShapeType="1"/>
            </p:cNvSpPr>
            <p:nvPr/>
          </p:nvSpPr>
          <p:spPr bwMode="auto">
            <a:xfrm>
              <a:off x="4447" y="3277"/>
              <a:ext cx="340"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06" name="Line 322"/>
            <p:cNvSpPr>
              <a:spLocks noChangeShapeType="1"/>
            </p:cNvSpPr>
            <p:nvPr/>
          </p:nvSpPr>
          <p:spPr bwMode="auto">
            <a:xfrm>
              <a:off x="4447" y="3224"/>
              <a:ext cx="340"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07" name="Line 323"/>
            <p:cNvSpPr>
              <a:spLocks noChangeShapeType="1"/>
            </p:cNvSpPr>
            <p:nvPr/>
          </p:nvSpPr>
          <p:spPr bwMode="auto">
            <a:xfrm>
              <a:off x="4447" y="2796"/>
              <a:ext cx="340" cy="54"/>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08" name="Line 324"/>
            <p:cNvSpPr>
              <a:spLocks noChangeShapeType="1"/>
            </p:cNvSpPr>
            <p:nvPr/>
          </p:nvSpPr>
          <p:spPr bwMode="auto">
            <a:xfrm>
              <a:off x="4447" y="3438"/>
              <a:ext cx="340"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09" name="Line 325"/>
            <p:cNvSpPr>
              <a:spLocks noChangeShapeType="1"/>
            </p:cNvSpPr>
            <p:nvPr/>
          </p:nvSpPr>
          <p:spPr bwMode="auto">
            <a:xfrm>
              <a:off x="4447" y="3598"/>
              <a:ext cx="340"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10" name="Line 326"/>
            <p:cNvSpPr>
              <a:spLocks noChangeShapeType="1"/>
            </p:cNvSpPr>
            <p:nvPr/>
          </p:nvSpPr>
          <p:spPr bwMode="auto">
            <a:xfrm>
              <a:off x="4447" y="3491"/>
              <a:ext cx="340" cy="53"/>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11" name="Line 327"/>
            <p:cNvSpPr>
              <a:spLocks noChangeShapeType="1"/>
            </p:cNvSpPr>
            <p:nvPr/>
          </p:nvSpPr>
          <p:spPr bwMode="auto">
            <a:xfrm>
              <a:off x="4447" y="3865"/>
              <a:ext cx="340" cy="54"/>
            </a:xfrm>
            <a:prstGeom prst="line">
              <a:avLst/>
            </a:prstGeom>
            <a:noFill/>
            <a:ln w="3810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12" name="Line 328"/>
            <p:cNvSpPr>
              <a:spLocks noChangeShapeType="1"/>
            </p:cNvSpPr>
            <p:nvPr/>
          </p:nvSpPr>
          <p:spPr bwMode="auto">
            <a:xfrm>
              <a:off x="4447" y="3759"/>
              <a:ext cx="340"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13" name="Line 329"/>
            <p:cNvSpPr>
              <a:spLocks noChangeShapeType="1"/>
            </p:cNvSpPr>
            <p:nvPr/>
          </p:nvSpPr>
          <p:spPr bwMode="auto">
            <a:xfrm>
              <a:off x="4447" y="3812"/>
              <a:ext cx="340" cy="53"/>
            </a:xfrm>
            <a:prstGeom prst="line">
              <a:avLst/>
            </a:prstGeom>
            <a:noFill/>
            <a:ln w="1905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14" name="Line 330"/>
            <p:cNvSpPr>
              <a:spLocks noChangeShapeType="1"/>
            </p:cNvSpPr>
            <p:nvPr/>
          </p:nvSpPr>
          <p:spPr bwMode="auto">
            <a:xfrm>
              <a:off x="2243" y="1352"/>
              <a:ext cx="1017"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15" name="Line 331"/>
            <p:cNvSpPr>
              <a:spLocks noChangeShapeType="1"/>
            </p:cNvSpPr>
            <p:nvPr/>
          </p:nvSpPr>
          <p:spPr bwMode="auto">
            <a:xfrm>
              <a:off x="3769" y="1352"/>
              <a:ext cx="1018"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16" name="Line 332"/>
            <p:cNvSpPr>
              <a:spLocks noChangeShapeType="1"/>
            </p:cNvSpPr>
            <p:nvPr/>
          </p:nvSpPr>
          <p:spPr bwMode="auto">
            <a:xfrm>
              <a:off x="717" y="1352"/>
              <a:ext cx="1017"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17" name="Line 333"/>
            <p:cNvSpPr>
              <a:spLocks noChangeShapeType="1"/>
            </p:cNvSpPr>
            <p:nvPr/>
          </p:nvSpPr>
          <p:spPr bwMode="auto">
            <a:xfrm flipH="1">
              <a:off x="2455" y="1620"/>
              <a:ext cx="127" cy="80"/>
            </a:xfrm>
            <a:prstGeom prst="line">
              <a:avLst/>
            </a:prstGeom>
            <a:noFill/>
            <a:ln w="1016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18" name="Line 334"/>
            <p:cNvSpPr>
              <a:spLocks noChangeShapeType="1"/>
            </p:cNvSpPr>
            <p:nvPr/>
          </p:nvSpPr>
          <p:spPr bwMode="auto">
            <a:xfrm flipH="1">
              <a:off x="2285" y="1593"/>
              <a:ext cx="128" cy="80"/>
            </a:xfrm>
            <a:prstGeom prst="line">
              <a:avLst/>
            </a:prstGeom>
            <a:noFill/>
            <a:ln w="1016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19" name="Line 335"/>
            <p:cNvSpPr>
              <a:spLocks noChangeShapeType="1"/>
            </p:cNvSpPr>
            <p:nvPr/>
          </p:nvSpPr>
          <p:spPr bwMode="auto">
            <a:xfrm flipH="1">
              <a:off x="3981" y="1620"/>
              <a:ext cx="127" cy="80"/>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20" name="Line 336"/>
            <p:cNvSpPr>
              <a:spLocks noChangeShapeType="1"/>
            </p:cNvSpPr>
            <p:nvPr/>
          </p:nvSpPr>
          <p:spPr bwMode="auto">
            <a:xfrm flipH="1">
              <a:off x="3812" y="1593"/>
              <a:ext cx="126" cy="80"/>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21" name="Line 337"/>
            <p:cNvSpPr>
              <a:spLocks noChangeShapeType="1"/>
            </p:cNvSpPr>
            <p:nvPr/>
          </p:nvSpPr>
          <p:spPr bwMode="auto">
            <a:xfrm flipH="1">
              <a:off x="2794" y="2368"/>
              <a:ext cx="127" cy="80"/>
            </a:xfrm>
            <a:prstGeom prst="line">
              <a:avLst/>
            </a:prstGeom>
            <a:noFill/>
            <a:ln w="1016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22" name="Line 338"/>
            <p:cNvSpPr>
              <a:spLocks noChangeShapeType="1"/>
            </p:cNvSpPr>
            <p:nvPr/>
          </p:nvSpPr>
          <p:spPr bwMode="auto">
            <a:xfrm flipH="1">
              <a:off x="3981" y="2047"/>
              <a:ext cx="127" cy="80"/>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23" name="Line 339"/>
            <p:cNvSpPr>
              <a:spLocks noChangeShapeType="1"/>
            </p:cNvSpPr>
            <p:nvPr/>
          </p:nvSpPr>
          <p:spPr bwMode="auto">
            <a:xfrm flipH="1">
              <a:off x="3812" y="2021"/>
              <a:ext cx="126" cy="80"/>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24" name="Line 340"/>
            <p:cNvSpPr>
              <a:spLocks noChangeShapeType="1"/>
            </p:cNvSpPr>
            <p:nvPr/>
          </p:nvSpPr>
          <p:spPr bwMode="auto">
            <a:xfrm flipH="1">
              <a:off x="4320" y="2154"/>
              <a:ext cx="127" cy="81"/>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25" name="Line 341"/>
            <p:cNvSpPr>
              <a:spLocks noChangeShapeType="1"/>
            </p:cNvSpPr>
            <p:nvPr/>
          </p:nvSpPr>
          <p:spPr bwMode="auto">
            <a:xfrm flipH="1">
              <a:off x="3981" y="2475"/>
              <a:ext cx="127" cy="80"/>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26" name="Line 342"/>
            <p:cNvSpPr>
              <a:spLocks noChangeShapeType="1"/>
            </p:cNvSpPr>
            <p:nvPr/>
          </p:nvSpPr>
          <p:spPr bwMode="auto">
            <a:xfrm flipH="1">
              <a:off x="4150" y="2127"/>
              <a:ext cx="128" cy="81"/>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27" name="Line 343"/>
            <p:cNvSpPr>
              <a:spLocks noChangeShapeType="1"/>
            </p:cNvSpPr>
            <p:nvPr/>
          </p:nvSpPr>
          <p:spPr bwMode="auto">
            <a:xfrm flipH="1">
              <a:off x="2625" y="2342"/>
              <a:ext cx="126" cy="80"/>
            </a:xfrm>
            <a:prstGeom prst="line">
              <a:avLst/>
            </a:prstGeom>
            <a:noFill/>
            <a:ln w="1016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28" name="Line 344"/>
            <p:cNvSpPr>
              <a:spLocks noChangeShapeType="1"/>
            </p:cNvSpPr>
            <p:nvPr/>
          </p:nvSpPr>
          <p:spPr bwMode="auto">
            <a:xfrm flipH="1">
              <a:off x="3812" y="2448"/>
              <a:ext cx="126" cy="81"/>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29" name="Line 345"/>
            <p:cNvSpPr>
              <a:spLocks noChangeShapeType="1"/>
            </p:cNvSpPr>
            <p:nvPr/>
          </p:nvSpPr>
          <p:spPr bwMode="auto">
            <a:xfrm flipH="1">
              <a:off x="4150" y="2555"/>
              <a:ext cx="128" cy="80"/>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30" name="Line 346"/>
            <p:cNvSpPr>
              <a:spLocks noChangeShapeType="1"/>
            </p:cNvSpPr>
            <p:nvPr/>
          </p:nvSpPr>
          <p:spPr bwMode="auto">
            <a:xfrm flipH="1">
              <a:off x="4659" y="2689"/>
              <a:ext cx="128" cy="80"/>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31" name="Line 347"/>
            <p:cNvSpPr>
              <a:spLocks noChangeShapeType="1"/>
            </p:cNvSpPr>
            <p:nvPr/>
          </p:nvSpPr>
          <p:spPr bwMode="auto">
            <a:xfrm flipH="1">
              <a:off x="4320" y="2582"/>
              <a:ext cx="127" cy="80"/>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32" name="Line 348"/>
            <p:cNvSpPr>
              <a:spLocks noChangeShapeType="1"/>
            </p:cNvSpPr>
            <p:nvPr/>
          </p:nvSpPr>
          <p:spPr bwMode="auto">
            <a:xfrm flipH="1">
              <a:off x="2963" y="3090"/>
              <a:ext cx="128" cy="80"/>
            </a:xfrm>
            <a:prstGeom prst="line">
              <a:avLst/>
            </a:prstGeom>
            <a:noFill/>
            <a:ln w="1016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33" name="Line 349"/>
            <p:cNvSpPr>
              <a:spLocks noChangeShapeType="1"/>
            </p:cNvSpPr>
            <p:nvPr/>
          </p:nvSpPr>
          <p:spPr bwMode="auto">
            <a:xfrm flipH="1">
              <a:off x="3133" y="3117"/>
              <a:ext cx="127" cy="80"/>
            </a:xfrm>
            <a:prstGeom prst="line">
              <a:avLst/>
            </a:prstGeom>
            <a:noFill/>
            <a:ln w="10160">
              <a:solidFill>
                <a:srgbClr val="00CC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34" name="Line 350"/>
            <p:cNvSpPr>
              <a:spLocks noChangeShapeType="1"/>
            </p:cNvSpPr>
            <p:nvPr/>
          </p:nvSpPr>
          <p:spPr bwMode="auto">
            <a:xfrm flipH="1">
              <a:off x="4490" y="2662"/>
              <a:ext cx="127" cy="81"/>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35" name="Line 351"/>
            <p:cNvSpPr>
              <a:spLocks noChangeShapeType="1"/>
            </p:cNvSpPr>
            <p:nvPr/>
          </p:nvSpPr>
          <p:spPr bwMode="auto">
            <a:xfrm flipH="1">
              <a:off x="4659" y="3117"/>
              <a:ext cx="128" cy="80"/>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36" name="Line 352"/>
            <p:cNvSpPr>
              <a:spLocks noChangeShapeType="1"/>
            </p:cNvSpPr>
            <p:nvPr/>
          </p:nvSpPr>
          <p:spPr bwMode="auto">
            <a:xfrm flipH="1">
              <a:off x="4150" y="2983"/>
              <a:ext cx="128" cy="80"/>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37" name="Line 353"/>
            <p:cNvSpPr>
              <a:spLocks noChangeShapeType="1"/>
            </p:cNvSpPr>
            <p:nvPr/>
          </p:nvSpPr>
          <p:spPr bwMode="auto">
            <a:xfrm flipH="1">
              <a:off x="4320" y="3010"/>
              <a:ext cx="127" cy="80"/>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38" name="Line 354"/>
            <p:cNvSpPr>
              <a:spLocks noChangeShapeType="1"/>
            </p:cNvSpPr>
            <p:nvPr/>
          </p:nvSpPr>
          <p:spPr bwMode="auto">
            <a:xfrm flipH="1">
              <a:off x="4490" y="3090"/>
              <a:ext cx="127" cy="80"/>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39" name="Line 355"/>
            <p:cNvSpPr>
              <a:spLocks noChangeShapeType="1"/>
            </p:cNvSpPr>
            <p:nvPr/>
          </p:nvSpPr>
          <p:spPr bwMode="auto">
            <a:xfrm flipH="1">
              <a:off x="4490" y="3518"/>
              <a:ext cx="127" cy="80"/>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40" name="Line 356"/>
            <p:cNvSpPr>
              <a:spLocks noChangeShapeType="1"/>
            </p:cNvSpPr>
            <p:nvPr/>
          </p:nvSpPr>
          <p:spPr bwMode="auto">
            <a:xfrm flipH="1">
              <a:off x="4659" y="3544"/>
              <a:ext cx="128" cy="81"/>
            </a:xfrm>
            <a:prstGeom prst="line">
              <a:avLst/>
            </a:prstGeom>
            <a:noFill/>
            <a:ln w="10160">
              <a:solidFill>
                <a:srgbClr val="0099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41" name="Rectangle 357"/>
            <p:cNvSpPr>
              <a:spLocks noChangeArrowheads="1"/>
            </p:cNvSpPr>
            <p:nvPr/>
          </p:nvSpPr>
          <p:spPr bwMode="auto">
            <a:xfrm>
              <a:off x="1525" y="1388"/>
              <a:ext cx="2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800">
                  <a:solidFill>
                    <a:srgbClr val="000000"/>
                  </a:solidFill>
                </a:rPr>
                <a:t> </a:t>
              </a:r>
              <a:endParaRPr lang="ru-RU" altLang="ru-RU"/>
            </a:p>
          </p:txBody>
        </p:sp>
        <p:sp>
          <p:nvSpPr>
            <p:cNvPr id="67942" name="Rectangle 358"/>
            <p:cNvSpPr>
              <a:spLocks noChangeArrowheads="1"/>
            </p:cNvSpPr>
            <p:nvPr/>
          </p:nvSpPr>
          <p:spPr bwMode="auto">
            <a:xfrm>
              <a:off x="1497" y="1456"/>
              <a:ext cx="2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800">
                  <a:solidFill>
                    <a:srgbClr val="000000"/>
                  </a:solidFill>
                </a:rPr>
                <a:t> </a:t>
              </a:r>
              <a:endParaRPr lang="ru-RU" altLang="ru-RU"/>
            </a:p>
          </p:txBody>
        </p:sp>
        <p:sp>
          <p:nvSpPr>
            <p:cNvPr id="67943" name="Rectangle 359"/>
            <p:cNvSpPr>
              <a:spLocks noChangeArrowheads="1"/>
            </p:cNvSpPr>
            <p:nvPr/>
          </p:nvSpPr>
          <p:spPr bwMode="auto">
            <a:xfrm>
              <a:off x="2994" y="1388"/>
              <a:ext cx="2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800">
                  <a:solidFill>
                    <a:srgbClr val="000000"/>
                  </a:solidFill>
                </a:rPr>
                <a:t> </a:t>
              </a:r>
              <a:endParaRPr lang="ru-RU" altLang="ru-RU"/>
            </a:p>
          </p:txBody>
        </p:sp>
        <p:sp>
          <p:nvSpPr>
            <p:cNvPr id="67944" name="Rectangle 360"/>
            <p:cNvSpPr>
              <a:spLocks noChangeArrowheads="1"/>
            </p:cNvSpPr>
            <p:nvPr/>
          </p:nvSpPr>
          <p:spPr bwMode="auto">
            <a:xfrm>
              <a:off x="2983" y="1456"/>
              <a:ext cx="2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800">
                  <a:solidFill>
                    <a:srgbClr val="000000"/>
                  </a:solidFill>
                </a:rPr>
                <a:t> </a:t>
              </a:r>
              <a:endParaRPr lang="ru-RU" altLang="ru-RU"/>
            </a:p>
          </p:txBody>
        </p:sp>
        <p:sp>
          <p:nvSpPr>
            <p:cNvPr id="67945" name="Rectangle 361"/>
            <p:cNvSpPr>
              <a:spLocks noChangeArrowheads="1"/>
            </p:cNvSpPr>
            <p:nvPr/>
          </p:nvSpPr>
          <p:spPr bwMode="auto">
            <a:xfrm>
              <a:off x="2265" y="2484"/>
              <a:ext cx="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ru-RU" altLang="ru-RU"/>
            </a:p>
          </p:txBody>
        </p:sp>
        <p:sp>
          <p:nvSpPr>
            <p:cNvPr id="67946" name="Rectangle 362"/>
            <p:cNvSpPr>
              <a:spLocks noChangeArrowheads="1"/>
            </p:cNvSpPr>
            <p:nvPr/>
          </p:nvSpPr>
          <p:spPr bwMode="auto">
            <a:xfrm>
              <a:off x="2283" y="2552"/>
              <a:ext cx="2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800">
                  <a:solidFill>
                    <a:srgbClr val="000000"/>
                  </a:solidFill>
                </a:rPr>
                <a:t> </a:t>
              </a:r>
              <a:endParaRPr lang="ru-RU" altLang="ru-RU"/>
            </a:p>
          </p:txBody>
        </p:sp>
        <p:sp>
          <p:nvSpPr>
            <p:cNvPr id="67947" name="Rectangle 363"/>
            <p:cNvSpPr>
              <a:spLocks noChangeArrowheads="1"/>
            </p:cNvSpPr>
            <p:nvPr/>
          </p:nvSpPr>
          <p:spPr bwMode="auto">
            <a:xfrm>
              <a:off x="2243" y="2620"/>
              <a:ext cx="2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800">
                  <a:solidFill>
                    <a:srgbClr val="000000"/>
                  </a:solidFill>
                </a:rPr>
                <a:t> </a:t>
              </a:r>
              <a:endParaRPr lang="ru-RU" altLang="ru-RU"/>
            </a:p>
          </p:txBody>
        </p:sp>
        <p:sp>
          <p:nvSpPr>
            <p:cNvPr id="67948" name="Rectangle 364"/>
            <p:cNvSpPr>
              <a:spLocks noChangeArrowheads="1"/>
            </p:cNvSpPr>
            <p:nvPr/>
          </p:nvSpPr>
          <p:spPr bwMode="auto">
            <a:xfrm>
              <a:off x="3198" y="1628"/>
              <a:ext cx="24"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800">
                  <a:solidFill>
                    <a:srgbClr val="000000"/>
                  </a:solidFill>
                </a:rPr>
                <a:t> </a:t>
              </a:r>
              <a:endParaRPr lang="ru-RU" altLang="ru-RU"/>
            </a:p>
          </p:txBody>
        </p:sp>
        <p:sp>
          <p:nvSpPr>
            <p:cNvPr id="67949" name="Rectangle 365"/>
            <p:cNvSpPr>
              <a:spLocks noChangeArrowheads="1"/>
            </p:cNvSpPr>
            <p:nvPr/>
          </p:nvSpPr>
          <p:spPr bwMode="auto">
            <a:xfrm>
              <a:off x="3107" y="1949"/>
              <a:ext cx="2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800">
                  <a:solidFill>
                    <a:srgbClr val="000000"/>
                  </a:solidFill>
                </a:rPr>
                <a:t> </a:t>
              </a:r>
              <a:endParaRPr lang="ru-RU" altLang="ru-RU"/>
            </a:p>
          </p:txBody>
        </p:sp>
        <p:sp>
          <p:nvSpPr>
            <p:cNvPr id="67950" name="Rectangle 366"/>
            <p:cNvSpPr>
              <a:spLocks noChangeArrowheads="1"/>
            </p:cNvSpPr>
            <p:nvPr/>
          </p:nvSpPr>
          <p:spPr bwMode="auto">
            <a:xfrm>
              <a:off x="2435" y="3098"/>
              <a:ext cx="23"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800">
                  <a:solidFill>
                    <a:srgbClr val="000000"/>
                  </a:solidFill>
                </a:rPr>
                <a:t> </a:t>
              </a:r>
              <a:endParaRPr lang="ru-RU" altLang="ru-RU"/>
            </a:p>
          </p:txBody>
        </p:sp>
        <p:sp>
          <p:nvSpPr>
            <p:cNvPr id="67951" name="Rectangle 367"/>
            <p:cNvSpPr>
              <a:spLocks noChangeArrowheads="1"/>
            </p:cNvSpPr>
            <p:nvPr/>
          </p:nvSpPr>
          <p:spPr bwMode="auto">
            <a:xfrm>
              <a:off x="2379" y="3167"/>
              <a:ext cx="22"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800">
                  <a:solidFill>
                    <a:srgbClr val="000000"/>
                  </a:solidFill>
                </a:rPr>
                <a:t> </a:t>
              </a:r>
              <a:endParaRPr lang="ru-RU" altLang="ru-RU"/>
            </a:p>
          </p:txBody>
        </p:sp>
        <p:sp>
          <p:nvSpPr>
            <p:cNvPr id="67952" name="Rectangle 368"/>
            <p:cNvSpPr>
              <a:spLocks noChangeArrowheads="1"/>
            </p:cNvSpPr>
            <p:nvPr/>
          </p:nvSpPr>
          <p:spPr bwMode="auto">
            <a:xfrm>
              <a:off x="3144" y="1229"/>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1200" i="1">
                  <a:solidFill>
                    <a:srgbClr val="000000"/>
                  </a:solidFill>
                </a:rPr>
                <a:t> </a:t>
              </a:r>
              <a:endParaRPr lang="ru-RU" altLang="ru-RU"/>
            </a:p>
          </p:txBody>
        </p:sp>
        <p:sp>
          <p:nvSpPr>
            <p:cNvPr id="67953" name="Rectangle 369"/>
            <p:cNvSpPr>
              <a:spLocks noChangeArrowheads="1"/>
            </p:cNvSpPr>
            <p:nvPr/>
          </p:nvSpPr>
          <p:spPr bwMode="auto">
            <a:xfrm>
              <a:off x="4648" y="1229"/>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1200" i="1">
                  <a:solidFill>
                    <a:srgbClr val="000000"/>
                  </a:solidFill>
                </a:rPr>
                <a:t> </a:t>
              </a:r>
              <a:endParaRPr lang="ru-RU" altLang="ru-RU"/>
            </a:p>
          </p:txBody>
        </p:sp>
        <p:sp>
          <p:nvSpPr>
            <p:cNvPr id="67954" name="Rectangle 370"/>
            <p:cNvSpPr>
              <a:spLocks noChangeArrowheads="1"/>
            </p:cNvSpPr>
            <p:nvPr/>
          </p:nvSpPr>
          <p:spPr bwMode="auto">
            <a:xfrm>
              <a:off x="711" y="1196"/>
              <a:ext cx="1057" cy="134"/>
            </a:xfrm>
            <a:prstGeom prst="rect">
              <a:avLst/>
            </a:prstGeom>
            <a:noFill/>
            <a:ln>
              <a:noFill/>
            </a:ln>
            <a:effectLst>
              <a:outerShdw dist="12700" algn="ctr" rotWithShape="0">
                <a:srgbClr val="FFCC66"/>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1400" i="1">
                  <a:solidFill>
                    <a:srgbClr val="006600"/>
                  </a:solidFill>
                  <a:latin typeface="Arial Narrow" panose="020B0606020202030204" pitchFamily="34" charset="0"/>
                </a:rPr>
                <a:t>A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B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C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D</a:t>
              </a:r>
              <a:endParaRPr lang="ru-RU" altLang="ru-RU" sz="1400">
                <a:solidFill>
                  <a:srgbClr val="006600"/>
                </a:solidFill>
                <a:latin typeface="Arial Narrow" panose="020B0606020202030204" pitchFamily="34" charset="0"/>
              </a:endParaRPr>
            </a:p>
          </p:txBody>
        </p:sp>
        <p:sp>
          <p:nvSpPr>
            <p:cNvPr id="67955" name="Rectangle 371"/>
            <p:cNvSpPr>
              <a:spLocks noChangeArrowheads="1"/>
            </p:cNvSpPr>
            <p:nvPr/>
          </p:nvSpPr>
          <p:spPr bwMode="auto">
            <a:xfrm>
              <a:off x="1460" y="1015"/>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1200" i="1">
                  <a:solidFill>
                    <a:srgbClr val="000000"/>
                  </a:solidFill>
                </a:rPr>
                <a:t> </a:t>
              </a:r>
              <a:endParaRPr lang="ru-RU" altLang="ru-RU"/>
            </a:p>
          </p:txBody>
        </p:sp>
        <p:sp>
          <p:nvSpPr>
            <p:cNvPr id="67956" name="Rectangle 372"/>
            <p:cNvSpPr>
              <a:spLocks noChangeArrowheads="1"/>
            </p:cNvSpPr>
            <p:nvPr/>
          </p:nvSpPr>
          <p:spPr bwMode="auto">
            <a:xfrm>
              <a:off x="1384" y="109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1200" i="1">
                  <a:solidFill>
                    <a:srgbClr val="000000"/>
                  </a:solidFill>
                </a:rPr>
                <a:t> </a:t>
              </a:r>
              <a:endParaRPr lang="ru-RU" altLang="ru-RU"/>
            </a:p>
          </p:txBody>
        </p:sp>
        <p:sp>
          <p:nvSpPr>
            <p:cNvPr id="67957" name="Rectangle 373"/>
            <p:cNvSpPr>
              <a:spLocks noChangeArrowheads="1"/>
            </p:cNvSpPr>
            <p:nvPr/>
          </p:nvSpPr>
          <p:spPr bwMode="auto">
            <a:xfrm>
              <a:off x="2985" y="1015"/>
              <a:ext cx="2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1200" i="1">
                  <a:solidFill>
                    <a:srgbClr val="000000"/>
                  </a:solidFill>
                </a:rPr>
                <a:t> </a:t>
              </a:r>
              <a:endParaRPr lang="ru-RU" altLang="ru-RU"/>
            </a:p>
          </p:txBody>
        </p:sp>
        <p:sp>
          <p:nvSpPr>
            <p:cNvPr id="67958" name="Rectangle 374"/>
            <p:cNvSpPr>
              <a:spLocks noChangeArrowheads="1"/>
            </p:cNvSpPr>
            <p:nvPr/>
          </p:nvSpPr>
          <p:spPr bwMode="auto">
            <a:xfrm>
              <a:off x="2952" y="109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1200" i="1">
                  <a:solidFill>
                    <a:srgbClr val="000000"/>
                  </a:solidFill>
                </a:rPr>
                <a:t> </a:t>
              </a:r>
              <a:endParaRPr lang="ru-RU" altLang="ru-RU"/>
            </a:p>
          </p:txBody>
        </p:sp>
        <p:sp>
          <p:nvSpPr>
            <p:cNvPr id="67959" name="Rectangle 375"/>
            <p:cNvSpPr>
              <a:spLocks noChangeArrowheads="1"/>
            </p:cNvSpPr>
            <p:nvPr/>
          </p:nvSpPr>
          <p:spPr bwMode="auto">
            <a:xfrm>
              <a:off x="4490" y="1015"/>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1200" i="1">
                  <a:solidFill>
                    <a:srgbClr val="000000"/>
                  </a:solidFill>
                </a:rPr>
                <a:t> </a:t>
              </a:r>
              <a:endParaRPr lang="ru-RU" altLang="ru-RU"/>
            </a:p>
          </p:txBody>
        </p:sp>
        <p:sp>
          <p:nvSpPr>
            <p:cNvPr id="67960" name="Rectangle 376"/>
            <p:cNvSpPr>
              <a:spLocks noChangeArrowheads="1"/>
            </p:cNvSpPr>
            <p:nvPr/>
          </p:nvSpPr>
          <p:spPr bwMode="auto">
            <a:xfrm>
              <a:off x="4418" y="1097"/>
              <a:ext cx="2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1200" i="1">
                  <a:solidFill>
                    <a:srgbClr val="000000"/>
                  </a:solidFill>
                </a:rPr>
                <a:t> </a:t>
              </a:r>
              <a:endParaRPr lang="ru-RU" altLang="ru-RU"/>
            </a:p>
          </p:txBody>
        </p:sp>
        <p:sp>
          <p:nvSpPr>
            <p:cNvPr id="67961" name="Line 377"/>
            <p:cNvSpPr>
              <a:spLocks noChangeShapeType="1"/>
            </p:cNvSpPr>
            <p:nvPr/>
          </p:nvSpPr>
          <p:spPr bwMode="auto">
            <a:xfrm>
              <a:off x="1734" y="3705"/>
              <a:ext cx="127" cy="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62" name="Line 378"/>
            <p:cNvSpPr>
              <a:spLocks noChangeShapeType="1"/>
            </p:cNvSpPr>
            <p:nvPr/>
          </p:nvSpPr>
          <p:spPr bwMode="auto">
            <a:xfrm>
              <a:off x="3260" y="3759"/>
              <a:ext cx="128" cy="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63" name="Line 379"/>
            <p:cNvSpPr>
              <a:spLocks noChangeShapeType="1"/>
            </p:cNvSpPr>
            <p:nvPr/>
          </p:nvSpPr>
          <p:spPr bwMode="auto">
            <a:xfrm>
              <a:off x="4787" y="3919"/>
              <a:ext cx="127" cy="0"/>
            </a:xfrm>
            <a:prstGeom prst="line">
              <a:avLst/>
            </a:prstGeom>
            <a:noFill/>
            <a:ln w="19050">
              <a:solidFill>
                <a:srgbClr val="FF99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7964" name="Rectangle 380"/>
            <p:cNvSpPr>
              <a:spLocks noChangeArrowheads="1"/>
            </p:cNvSpPr>
            <p:nvPr/>
          </p:nvSpPr>
          <p:spPr bwMode="auto">
            <a:xfrm>
              <a:off x="725" y="3804"/>
              <a:ext cx="105" cy="173"/>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b="1" i="1">
                  <a:solidFill>
                    <a:srgbClr val="FF3300"/>
                  </a:solidFill>
                  <a:latin typeface="Tahoma" panose="020B0604030504040204" pitchFamily="34" charset="0"/>
                </a:rPr>
                <a:t>t</a:t>
              </a:r>
              <a:endParaRPr lang="ru-RU" altLang="ru-RU" b="1">
                <a:solidFill>
                  <a:srgbClr val="FF3300"/>
                </a:solidFill>
                <a:latin typeface="Tahoma" panose="020B0604030504040204" pitchFamily="34" charset="0"/>
              </a:endParaRPr>
            </a:p>
          </p:txBody>
        </p:sp>
        <p:sp>
          <p:nvSpPr>
            <p:cNvPr id="67967" name="Rectangle 383"/>
            <p:cNvSpPr>
              <a:spLocks noChangeArrowheads="1"/>
            </p:cNvSpPr>
            <p:nvPr/>
          </p:nvSpPr>
          <p:spPr bwMode="auto">
            <a:xfrm>
              <a:off x="1888" y="2387"/>
              <a:ext cx="521" cy="402"/>
            </a:xfrm>
            <a:prstGeom prst="rect">
              <a:avLst/>
            </a:prstGeom>
            <a:noFill/>
            <a:ln>
              <a:noFill/>
            </a:ln>
            <a:effectLst>
              <a:outerShdw dist="17961" dir="2700000" algn="ctr" rotWithShape="0">
                <a:srgbClr val="0066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ru-RU" altLang="ru-RU" sz="1400">
                  <a:solidFill>
                    <a:schemeClr val="accent1"/>
                  </a:solidFill>
                  <a:latin typeface="Arial Narrow" panose="020B0606020202030204" pitchFamily="34" charset="0"/>
                </a:rPr>
                <a:t>Сигнал</a:t>
              </a:r>
            </a:p>
            <a:p>
              <a:r>
                <a:rPr lang="ru-RU" altLang="ru-RU" sz="1400">
                  <a:solidFill>
                    <a:schemeClr val="accent1"/>
                  </a:solidFill>
                  <a:latin typeface="Arial Narrow" panose="020B0606020202030204" pitchFamily="34" charset="0"/>
                </a:rPr>
                <a:t>обратной</a:t>
              </a:r>
            </a:p>
            <a:p>
              <a:r>
                <a:rPr lang="ru-RU" altLang="ru-RU" sz="1400">
                  <a:solidFill>
                    <a:schemeClr val="accent1"/>
                  </a:solidFill>
                  <a:latin typeface="Arial Narrow" panose="020B0606020202030204" pitchFamily="34" charset="0"/>
                </a:rPr>
                <a:t>связи</a:t>
              </a:r>
            </a:p>
          </p:txBody>
        </p:sp>
        <p:sp>
          <p:nvSpPr>
            <p:cNvPr id="67968" name="AutoShape 384"/>
            <p:cNvSpPr>
              <a:spLocks/>
            </p:cNvSpPr>
            <p:nvPr/>
          </p:nvSpPr>
          <p:spPr bwMode="auto">
            <a:xfrm>
              <a:off x="750" y="1364"/>
              <a:ext cx="94" cy="187"/>
            </a:xfrm>
            <a:prstGeom prst="rightBrace">
              <a:avLst>
                <a:gd name="adj1" fmla="val 22150"/>
                <a:gd name="adj2" fmla="val 50000"/>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71" name="Rectangle 387"/>
            <p:cNvSpPr>
              <a:spLocks noChangeArrowheads="1"/>
            </p:cNvSpPr>
            <p:nvPr/>
          </p:nvSpPr>
          <p:spPr bwMode="auto">
            <a:xfrm>
              <a:off x="739" y="913"/>
              <a:ext cx="964" cy="276"/>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80000"/>
                </a:lnSpc>
              </a:pPr>
              <a:r>
                <a:rPr lang="ru-RU" altLang="ru-RU" b="1" i="1">
                  <a:solidFill>
                    <a:schemeClr val="accent2"/>
                  </a:solidFill>
                </a:rPr>
                <a:t>Коммутация</a:t>
              </a:r>
            </a:p>
            <a:p>
              <a:pPr algn="ctr">
                <a:lnSpc>
                  <a:spcPct val="80000"/>
                </a:lnSpc>
              </a:pPr>
              <a:r>
                <a:rPr lang="ru-RU" altLang="ru-RU" b="1" i="1">
                  <a:solidFill>
                    <a:schemeClr val="accent2"/>
                  </a:solidFill>
                </a:rPr>
                <a:t>каналов</a:t>
              </a:r>
              <a:endParaRPr lang="ru-RU" altLang="ru-RU" b="1">
                <a:solidFill>
                  <a:schemeClr val="accent2"/>
                </a:solidFill>
              </a:endParaRPr>
            </a:p>
          </p:txBody>
        </p:sp>
        <p:sp>
          <p:nvSpPr>
            <p:cNvPr id="67972" name="Rectangle 388"/>
            <p:cNvSpPr>
              <a:spLocks noChangeArrowheads="1"/>
            </p:cNvSpPr>
            <p:nvPr/>
          </p:nvSpPr>
          <p:spPr bwMode="auto">
            <a:xfrm>
              <a:off x="2242" y="913"/>
              <a:ext cx="961" cy="276"/>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80000"/>
                </a:lnSpc>
              </a:pPr>
              <a:r>
                <a:rPr lang="ru-RU" altLang="ru-RU" b="1" i="1">
                  <a:solidFill>
                    <a:srgbClr val="9900CC"/>
                  </a:solidFill>
                </a:rPr>
                <a:t>Коммутация</a:t>
              </a:r>
            </a:p>
            <a:p>
              <a:pPr algn="ctr">
                <a:lnSpc>
                  <a:spcPct val="80000"/>
                </a:lnSpc>
              </a:pPr>
              <a:r>
                <a:rPr lang="ru-RU" altLang="ru-RU" b="1" i="1">
                  <a:solidFill>
                    <a:srgbClr val="9900CC"/>
                  </a:solidFill>
                </a:rPr>
                <a:t>сообщений</a:t>
              </a:r>
              <a:endParaRPr lang="ru-RU" altLang="ru-RU" b="1">
                <a:solidFill>
                  <a:srgbClr val="9900CC"/>
                </a:solidFill>
              </a:endParaRPr>
            </a:p>
          </p:txBody>
        </p:sp>
        <p:sp>
          <p:nvSpPr>
            <p:cNvPr id="67973" name="Rectangle 389"/>
            <p:cNvSpPr>
              <a:spLocks noChangeArrowheads="1"/>
            </p:cNvSpPr>
            <p:nvPr/>
          </p:nvSpPr>
          <p:spPr bwMode="auto">
            <a:xfrm>
              <a:off x="3801" y="913"/>
              <a:ext cx="964" cy="276"/>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0000"/>
                  </a:solidFill>
                  <a:miter lim="800000"/>
                  <a:headEnd/>
                  <a:tailEnd/>
                </a14:hiddenLine>
              </a:ext>
            </a:extLst>
          </p:spPr>
          <p:txBody>
            <a:bodyPr lIns="0" tIns="0" rIns="0" bIns="0">
              <a:spAutoFit/>
            </a:bodyPr>
            <a:lstStyle/>
            <a:p>
              <a:pPr algn="ctr">
                <a:lnSpc>
                  <a:spcPct val="80000"/>
                </a:lnSpc>
              </a:pPr>
              <a:r>
                <a:rPr lang="ru-RU" altLang="ru-RU" b="1" i="1">
                  <a:solidFill>
                    <a:srgbClr val="CC0000"/>
                  </a:solidFill>
                </a:rPr>
                <a:t>Коммутация</a:t>
              </a:r>
              <a:endParaRPr lang="en-US" altLang="ru-RU" b="1" i="1">
                <a:solidFill>
                  <a:srgbClr val="CC0000"/>
                </a:solidFill>
              </a:endParaRPr>
            </a:p>
            <a:p>
              <a:pPr algn="ctr">
                <a:lnSpc>
                  <a:spcPct val="80000"/>
                </a:lnSpc>
              </a:pPr>
              <a:r>
                <a:rPr lang="ru-RU" altLang="ru-RU" b="1" i="1">
                  <a:solidFill>
                    <a:srgbClr val="CC0000"/>
                  </a:solidFill>
                </a:rPr>
                <a:t>пакетов</a:t>
              </a:r>
              <a:endParaRPr lang="ru-RU" altLang="ru-RU" b="1">
                <a:solidFill>
                  <a:srgbClr val="CC0000"/>
                </a:solidFill>
              </a:endParaRPr>
            </a:p>
          </p:txBody>
        </p:sp>
        <p:sp>
          <p:nvSpPr>
            <p:cNvPr id="67974" name="AutoShape 390"/>
            <p:cNvSpPr>
              <a:spLocks/>
            </p:cNvSpPr>
            <p:nvPr/>
          </p:nvSpPr>
          <p:spPr bwMode="auto">
            <a:xfrm>
              <a:off x="2613" y="1573"/>
              <a:ext cx="94" cy="151"/>
            </a:xfrm>
            <a:prstGeom prst="rightBrace">
              <a:avLst>
                <a:gd name="adj1" fmla="val 17886"/>
                <a:gd name="adj2" fmla="val 50000"/>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75" name="Rectangle 391"/>
            <p:cNvSpPr>
              <a:spLocks noChangeArrowheads="1"/>
            </p:cNvSpPr>
            <p:nvPr/>
          </p:nvSpPr>
          <p:spPr bwMode="auto">
            <a:xfrm>
              <a:off x="867" y="1338"/>
              <a:ext cx="752" cy="268"/>
            </a:xfrm>
            <a:prstGeom prst="rect">
              <a:avLst/>
            </a:prstGeom>
            <a:noFill/>
            <a:ln>
              <a:noFill/>
            </a:ln>
            <a:effectLst>
              <a:outerShdw dist="17961" dir="2700000" algn="ctr" rotWithShape="0">
                <a:srgbClr val="0066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ru-RU" altLang="ru-RU" sz="1400">
                  <a:solidFill>
                    <a:schemeClr val="accent1"/>
                  </a:solidFill>
                  <a:latin typeface="Arial Narrow" panose="020B0606020202030204" pitchFamily="34" charset="0"/>
                </a:rPr>
                <a:t>Проключение</a:t>
              </a:r>
            </a:p>
            <a:p>
              <a:r>
                <a:rPr lang="ru-RU" altLang="ru-RU" sz="1400">
                  <a:solidFill>
                    <a:schemeClr val="accent1"/>
                  </a:solidFill>
                  <a:latin typeface="Arial Narrow" panose="020B0606020202030204" pitchFamily="34" charset="0"/>
                </a:rPr>
                <a:t>соединения</a:t>
              </a:r>
            </a:p>
          </p:txBody>
        </p:sp>
        <p:sp>
          <p:nvSpPr>
            <p:cNvPr id="67976" name="AutoShape 392"/>
            <p:cNvSpPr>
              <a:spLocks/>
            </p:cNvSpPr>
            <p:nvPr/>
          </p:nvSpPr>
          <p:spPr bwMode="auto">
            <a:xfrm>
              <a:off x="2262" y="1361"/>
              <a:ext cx="118" cy="188"/>
            </a:xfrm>
            <a:prstGeom prst="rightBrace">
              <a:avLst>
                <a:gd name="adj1" fmla="val 17739"/>
                <a:gd name="adj2" fmla="val 50000"/>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77" name="Rectangle 393"/>
            <p:cNvSpPr>
              <a:spLocks noChangeArrowheads="1"/>
            </p:cNvSpPr>
            <p:nvPr/>
          </p:nvSpPr>
          <p:spPr bwMode="auto">
            <a:xfrm>
              <a:off x="2398" y="1395"/>
              <a:ext cx="1207" cy="134"/>
            </a:xfrm>
            <a:prstGeom prst="rect">
              <a:avLst/>
            </a:prstGeom>
            <a:noFill/>
            <a:ln>
              <a:noFill/>
            </a:ln>
            <a:effectLst>
              <a:outerShdw dist="17961" dir="2700000" algn="ctr" rotWithShape="0">
                <a:srgbClr val="0066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400">
                  <a:solidFill>
                    <a:schemeClr val="accent1"/>
                  </a:solidFill>
                  <a:latin typeface="Arial Narrow" panose="020B0606020202030204" pitchFamily="34" charset="0"/>
                </a:rPr>
                <a:t>Обработка сообщения</a:t>
              </a:r>
            </a:p>
          </p:txBody>
        </p:sp>
        <p:sp>
          <p:nvSpPr>
            <p:cNvPr id="67978" name="AutoShape 394"/>
            <p:cNvSpPr>
              <a:spLocks/>
            </p:cNvSpPr>
            <p:nvPr/>
          </p:nvSpPr>
          <p:spPr bwMode="auto">
            <a:xfrm>
              <a:off x="3795" y="1363"/>
              <a:ext cx="78" cy="188"/>
            </a:xfrm>
            <a:prstGeom prst="rightBrace">
              <a:avLst>
                <a:gd name="adj1" fmla="val 26836"/>
                <a:gd name="adj2" fmla="val 50000"/>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80" name="AutoShape 396"/>
            <p:cNvSpPr>
              <a:spLocks/>
            </p:cNvSpPr>
            <p:nvPr/>
          </p:nvSpPr>
          <p:spPr bwMode="auto">
            <a:xfrm>
              <a:off x="1770" y="2515"/>
              <a:ext cx="95" cy="142"/>
            </a:xfrm>
            <a:prstGeom prst="rightBrace">
              <a:avLst>
                <a:gd name="adj1" fmla="val 16643"/>
                <a:gd name="adj2" fmla="val 50000"/>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81" name="AutoShape 397"/>
            <p:cNvSpPr>
              <a:spLocks/>
            </p:cNvSpPr>
            <p:nvPr/>
          </p:nvSpPr>
          <p:spPr bwMode="auto">
            <a:xfrm>
              <a:off x="1775" y="2661"/>
              <a:ext cx="94" cy="1036"/>
            </a:xfrm>
            <a:prstGeom prst="rightBrace">
              <a:avLst>
                <a:gd name="adj1" fmla="val 29441"/>
                <a:gd name="adj2" fmla="val 50000"/>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83" name="AutoShape 399"/>
            <p:cNvSpPr>
              <a:spLocks/>
            </p:cNvSpPr>
            <p:nvPr/>
          </p:nvSpPr>
          <p:spPr bwMode="auto">
            <a:xfrm>
              <a:off x="2618" y="1730"/>
              <a:ext cx="94" cy="529"/>
            </a:xfrm>
            <a:prstGeom prst="rightBrace">
              <a:avLst>
                <a:gd name="adj1" fmla="val 23032"/>
                <a:gd name="adj2" fmla="val 52931"/>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84" name="Rectangle 400"/>
            <p:cNvSpPr>
              <a:spLocks noChangeArrowheads="1"/>
            </p:cNvSpPr>
            <p:nvPr/>
          </p:nvSpPr>
          <p:spPr bwMode="auto">
            <a:xfrm>
              <a:off x="2710" y="1565"/>
              <a:ext cx="588" cy="134"/>
            </a:xfrm>
            <a:prstGeom prst="rect">
              <a:avLst/>
            </a:prstGeom>
            <a:noFill/>
            <a:ln>
              <a:noFill/>
            </a:ln>
            <a:effectLst>
              <a:outerShdw dist="17961" dir="2700000" algn="ctr" rotWithShape="0">
                <a:srgbClr val="0066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400">
                  <a:solidFill>
                    <a:schemeClr val="accent1"/>
                  </a:solidFill>
                  <a:latin typeface="Arial Narrow" panose="020B0606020202030204" pitchFamily="34" charset="0"/>
                </a:rPr>
                <a:t>Заголовок</a:t>
              </a:r>
            </a:p>
          </p:txBody>
        </p:sp>
        <p:sp>
          <p:nvSpPr>
            <p:cNvPr id="67985" name="AutoShape 401"/>
            <p:cNvSpPr>
              <a:spLocks/>
            </p:cNvSpPr>
            <p:nvPr/>
          </p:nvSpPr>
          <p:spPr bwMode="auto">
            <a:xfrm>
              <a:off x="2101" y="1561"/>
              <a:ext cx="109" cy="649"/>
            </a:xfrm>
            <a:prstGeom prst="leftBrace">
              <a:avLst>
                <a:gd name="adj1" fmla="val 22769"/>
                <a:gd name="adj2" fmla="val 50000"/>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7986" name="Rectangle 402"/>
            <p:cNvSpPr>
              <a:spLocks noChangeArrowheads="1"/>
            </p:cNvSpPr>
            <p:nvPr/>
          </p:nvSpPr>
          <p:spPr bwMode="auto">
            <a:xfrm>
              <a:off x="1576" y="1743"/>
              <a:ext cx="519" cy="268"/>
            </a:xfrm>
            <a:prstGeom prst="rect">
              <a:avLst/>
            </a:prstGeom>
            <a:noFill/>
            <a:ln>
              <a:noFill/>
            </a:ln>
            <a:effectLst>
              <a:outerShdw dist="17961" dir="2700000" algn="ctr" rotWithShape="0">
                <a:srgbClr val="0066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ru-RU" altLang="ru-RU" sz="1400">
                  <a:solidFill>
                    <a:schemeClr val="accent1"/>
                  </a:solidFill>
                  <a:latin typeface="Arial Narrow" panose="020B0606020202030204" pitchFamily="34" charset="0"/>
                </a:rPr>
                <a:t>Передача</a:t>
              </a:r>
            </a:p>
            <a:p>
              <a:pPr algn="r"/>
              <a:r>
                <a:rPr lang="ru-RU" altLang="ru-RU" sz="1400">
                  <a:solidFill>
                    <a:schemeClr val="accent1"/>
                  </a:solidFill>
                  <a:latin typeface="Arial Narrow" panose="020B0606020202030204" pitchFamily="34" charset="0"/>
                </a:rPr>
                <a:t>данных</a:t>
              </a:r>
            </a:p>
          </p:txBody>
        </p:sp>
        <p:sp>
          <p:nvSpPr>
            <p:cNvPr id="67987" name="Rectangle 403"/>
            <p:cNvSpPr>
              <a:spLocks noChangeArrowheads="1"/>
            </p:cNvSpPr>
            <p:nvPr/>
          </p:nvSpPr>
          <p:spPr bwMode="auto">
            <a:xfrm>
              <a:off x="2710" y="1933"/>
              <a:ext cx="443" cy="134"/>
            </a:xfrm>
            <a:prstGeom prst="rect">
              <a:avLst/>
            </a:prstGeom>
            <a:noFill/>
            <a:ln>
              <a:noFill/>
            </a:ln>
            <a:effectLst>
              <a:outerShdw dist="17961" dir="2700000" algn="ctr" rotWithShape="0">
                <a:srgbClr val="0066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400">
                  <a:solidFill>
                    <a:schemeClr val="accent1"/>
                  </a:solidFill>
                  <a:latin typeface="Arial Narrow" panose="020B0606020202030204" pitchFamily="34" charset="0"/>
                </a:rPr>
                <a:t>Данные</a:t>
              </a:r>
            </a:p>
          </p:txBody>
        </p:sp>
        <p:sp>
          <p:nvSpPr>
            <p:cNvPr id="67988" name="AutoShape 404"/>
            <p:cNvSpPr>
              <a:spLocks/>
            </p:cNvSpPr>
            <p:nvPr/>
          </p:nvSpPr>
          <p:spPr bwMode="auto">
            <a:xfrm>
              <a:off x="3630" y="1564"/>
              <a:ext cx="109" cy="380"/>
            </a:xfrm>
            <a:prstGeom prst="leftBrace">
              <a:avLst>
                <a:gd name="adj1" fmla="val 13332"/>
                <a:gd name="adj2" fmla="val 53157"/>
              </a:avLst>
            </a:pr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8019" name="Rectangle 435"/>
            <p:cNvSpPr>
              <a:spLocks noChangeArrowheads="1"/>
            </p:cNvSpPr>
            <p:nvPr/>
          </p:nvSpPr>
          <p:spPr bwMode="auto">
            <a:xfrm>
              <a:off x="2214" y="1196"/>
              <a:ext cx="1057" cy="134"/>
            </a:xfrm>
            <a:prstGeom prst="rect">
              <a:avLst/>
            </a:prstGeom>
            <a:noFill/>
            <a:ln>
              <a:noFill/>
            </a:ln>
            <a:effectLst>
              <a:outerShdw dist="12700" algn="ctr" rotWithShape="0">
                <a:srgbClr val="FFCC66"/>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1400" i="1">
                  <a:solidFill>
                    <a:srgbClr val="006600"/>
                  </a:solidFill>
                  <a:latin typeface="Arial Narrow" panose="020B0606020202030204" pitchFamily="34" charset="0"/>
                </a:rPr>
                <a:t>A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B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C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D</a:t>
              </a:r>
              <a:endParaRPr lang="ru-RU" altLang="ru-RU" sz="1400">
                <a:solidFill>
                  <a:srgbClr val="006600"/>
                </a:solidFill>
                <a:latin typeface="Arial Narrow" panose="020B0606020202030204" pitchFamily="34" charset="0"/>
              </a:endParaRPr>
            </a:p>
          </p:txBody>
        </p:sp>
        <p:sp>
          <p:nvSpPr>
            <p:cNvPr id="68020" name="Rectangle 436"/>
            <p:cNvSpPr>
              <a:spLocks noChangeArrowheads="1"/>
            </p:cNvSpPr>
            <p:nvPr/>
          </p:nvSpPr>
          <p:spPr bwMode="auto">
            <a:xfrm>
              <a:off x="3744" y="1196"/>
              <a:ext cx="1057" cy="134"/>
            </a:xfrm>
            <a:prstGeom prst="rect">
              <a:avLst/>
            </a:prstGeom>
            <a:noFill/>
            <a:ln>
              <a:noFill/>
            </a:ln>
            <a:effectLst>
              <a:outerShdw dist="12700" algn="ctr" rotWithShape="0">
                <a:srgbClr val="FFCC66"/>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1400" i="1">
                  <a:solidFill>
                    <a:srgbClr val="006600"/>
                  </a:solidFill>
                  <a:latin typeface="Arial Narrow" panose="020B0606020202030204" pitchFamily="34" charset="0"/>
                </a:rPr>
                <a:t>A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B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C   </a:t>
              </a:r>
              <a:r>
                <a:rPr lang="ru-RU" altLang="ru-RU" sz="1400" i="1">
                  <a:solidFill>
                    <a:srgbClr val="006600"/>
                  </a:solidFill>
                  <a:latin typeface="Arial Narrow" panose="020B0606020202030204" pitchFamily="34" charset="0"/>
                </a:rPr>
                <a:t>    </a:t>
              </a:r>
              <a:r>
                <a:rPr lang="en-US" altLang="ru-RU" sz="1400" i="1">
                  <a:solidFill>
                    <a:srgbClr val="006600"/>
                  </a:solidFill>
                  <a:latin typeface="Arial Narrow" panose="020B0606020202030204" pitchFamily="34" charset="0"/>
                </a:rPr>
                <a:t>   D</a:t>
              </a:r>
              <a:endParaRPr lang="ru-RU" altLang="ru-RU" sz="1400">
                <a:solidFill>
                  <a:srgbClr val="006600"/>
                </a:solidFill>
                <a:latin typeface="Arial Narrow" panose="020B0606020202030204" pitchFamily="34" charset="0"/>
              </a:endParaRPr>
            </a:p>
          </p:txBody>
        </p:sp>
        <p:sp>
          <p:nvSpPr>
            <p:cNvPr id="68022" name="Rectangle 438"/>
            <p:cNvSpPr>
              <a:spLocks noChangeArrowheads="1"/>
            </p:cNvSpPr>
            <p:nvPr/>
          </p:nvSpPr>
          <p:spPr bwMode="auto">
            <a:xfrm>
              <a:off x="3078" y="1678"/>
              <a:ext cx="519" cy="268"/>
            </a:xfrm>
            <a:prstGeom prst="rect">
              <a:avLst/>
            </a:prstGeom>
            <a:noFill/>
            <a:ln>
              <a:noFill/>
            </a:ln>
            <a:effectLst>
              <a:outerShdw dist="17961" dir="2700000" algn="ctr" rotWithShape="0">
                <a:srgbClr val="0066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r>
                <a:rPr lang="ru-RU" altLang="ru-RU" sz="1400">
                  <a:solidFill>
                    <a:schemeClr val="accent1"/>
                  </a:solidFill>
                  <a:latin typeface="Arial Narrow" panose="020B0606020202030204" pitchFamily="34" charset="0"/>
                </a:rPr>
                <a:t>Передача</a:t>
              </a:r>
            </a:p>
            <a:p>
              <a:pPr algn="r"/>
              <a:r>
                <a:rPr lang="ru-RU" altLang="ru-RU" sz="1400">
                  <a:solidFill>
                    <a:schemeClr val="accent1"/>
                  </a:solidFill>
                  <a:latin typeface="Arial Narrow" panose="020B0606020202030204" pitchFamily="34" charset="0"/>
                </a:rPr>
                <a:t>данных</a:t>
              </a:r>
            </a:p>
          </p:txBody>
        </p:sp>
        <p:sp>
          <p:nvSpPr>
            <p:cNvPr id="68023" name="Rectangle 439"/>
            <p:cNvSpPr>
              <a:spLocks noChangeArrowheads="1"/>
            </p:cNvSpPr>
            <p:nvPr/>
          </p:nvSpPr>
          <p:spPr bwMode="auto">
            <a:xfrm>
              <a:off x="1888" y="3039"/>
              <a:ext cx="519" cy="268"/>
            </a:xfrm>
            <a:prstGeom prst="rect">
              <a:avLst/>
            </a:prstGeom>
            <a:noFill/>
            <a:ln>
              <a:noFill/>
            </a:ln>
            <a:effectLst>
              <a:outerShdw dist="17961" dir="2700000" algn="ctr" rotWithShape="0">
                <a:srgbClr val="0066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ru-RU" altLang="ru-RU" sz="1400">
                  <a:solidFill>
                    <a:schemeClr val="accent1"/>
                  </a:solidFill>
                  <a:latin typeface="Arial Narrow" panose="020B0606020202030204" pitchFamily="34" charset="0"/>
                </a:rPr>
                <a:t>Передача</a:t>
              </a:r>
            </a:p>
            <a:p>
              <a:r>
                <a:rPr lang="ru-RU" altLang="ru-RU" sz="1400">
                  <a:solidFill>
                    <a:schemeClr val="accent1"/>
                  </a:solidFill>
                  <a:latin typeface="Arial Narrow" panose="020B0606020202030204" pitchFamily="34" charset="0"/>
                </a:rPr>
                <a:t>данных</a:t>
              </a:r>
            </a:p>
          </p:txBody>
        </p:sp>
        <p:sp>
          <p:nvSpPr>
            <p:cNvPr id="68024" name="Rectangle 440"/>
            <p:cNvSpPr>
              <a:spLocks noChangeArrowheads="1"/>
            </p:cNvSpPr>
            <p:nvPr/>
          </p:nvSpPr>
          <p:spPr bwMode="auto">
            <a:xfrm>
              <a:off x="3872" y="1395"/>
              <a:ext cx="1207" cy="134"/>
            </a:xfrm>
            <a:prstGeom prst="rect">
              <a:avLst/>
            </a:prstGeom>
            <a:noFill/>
            <a:ln>
              <a:noFill/>
            </a:ln>
            <a:effectLst>
              <a:outerShdw dist="17961" dir="2700000" algn="ctr" rotWithShape="0">
                <a:srgbClr val="0066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400">
                  <a:solidFill>
                    <a:schemeClr val="accent1"/>
                  </a:solidFill>
                  <a:latin typeface="Arial Narrow" panose="020B0606020202030204" pitchFamily="34" charset="0"/>
                </a:rPr>
                <a:t>Обработка сообщения</a:t>
              </a:r>
            </a:p>
          </p:txBody>
        </p:sp>
        <p:sp>
          <p:nvSpPr>
            <p:cNvPr id="67788" name="Freeform 204"/>
            <p:cNvSpPr>
              <a:spLocks noEditPoints="1"/>
            </p:cNvSpPr>
            <p:nvPr/>
          </p:nvSpPr>
          <p:spPr bwMode="auto">
            <a:xfrm>
              <a:off x="714" y="1563"/>
              <a:ext cx="342" cy="110"/>
            </a:xfrm>
            <a:custGeom>
              <a:avLst/>
              <a:gdLst>
                <a:gd name="T0" fmla="*/ 452 w 636"/>
                <a:gd name="T1" fmla="*/ 236 h 311"/>
                <a:gd name="T2" fmla="*/ 0 w 636"/>
                <a:gd name="T3" fmla="*/ 15 h 311"/>
                <a:gd name="T4" fmla="*/ 10 w 636"/>
                <a:gd name="T5" fmla="*/ 0 h 311"/>
                <a:gd name="T6" fmla="*/ 462 w 636"/>
                <a:gd name="T7" fmla="*/ 216 h 311"/>
                <a:gd name="T8" fmla="*/ 452 w 636"/>
                <a:gd name="T9" fmla="*/ 236 h 311"/>
                <a:gd name="T10" fmla="*/ 457 w 636"/>
                <a:gd name="T11" fmla="*/ 181 h 311"/>
                <a:gd name="T12" fmla="*/ 636 w 636"/>
                <a:gd name="T13" fmla="*/ 311 h 311"/>
                <a:gd name="T14" fmla="*/ 420 w 636"/>
                <a:gd name="T15" fmla="*/ 256 h 311"/>
                <a:gd name="T16" fmla="*/ 457 w 636"/>
                <a:gd name="T17" fmla="*/ 18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6" h="311">
                  <a:moveTo>
                    <a:pt x="452" y="236"/>
                  </a:moveTo>
                  <a:lnTo>
                    <a:pt x="0" y="15"/>
                  </a:lnTo>
                  <a:lnTo>
                    <a:pt x="10" y="0"/>
                  </a:lnTo>
                  <a:lnTo>
                    <a:pt x="462" y="216"/>
                  </a:lnTo>
                  <a:lnTo>
                    <a:pt x="452" y="236"/>
                  </a:lnTo>
                  <a:close/>
                  <a:moveTo>
                    <a:pt x="457" y="181"/>
                  </a:moveTo>
                  <a:lnTo>
                    <a:pt x="636" y="311"/>
                  </a:lnTo>
                  <a:lnTo>
                    <a:pt x="420" y="256"/>
                  </a:lnTo>
                  <a:lnTo>
                    <a:pt x="457" y="181"/>
                  </a:lnTo>
                  <a:close/>
                </a:path>
              </a:pathLst>
            </a:custGeom>
            <a:solidFill>
              <a:srgbClr val="3399FF"/>
            </a:solidFill>
            <a:ln w="3175">
              <a:solidFill>
                <a:srgbClr val="3399FF"/>
              </a:solidFill>
              <a:prstDash val="solid"/>
              <a:round/>
              <a:headEnd/>
              <a:tailEnd/>
            </a:ln>
          </p:spPr>
          <p:txBody>
            <a:bodyPr/>
            <a:lstStyle/>
            <a:p>
              <a:endParaRPr lang="ru-RU"/>
            </a:p>
          </p:txBody>
        </p:sp>
        <p:sp>
          <p:nvSpPr>
            <p:cNvPr id="67789" name="Freeform 205"/>
            <p:cNvSpPr>
              <a:spLocks noEditPoints="1"/>
            </p:cNvSpPr>
            <p:nvPr/>
          </p:nvSpPr>
          <p:spPr bwMode="auto">
            <a:xfrm>
              <a:off x="692" y="1352"/>
              <a:ext cx="47" cy="214"/>
            </a:xfrm>
            <a:custGeom>
              <a:avLst/>
              <a:gdLst>
                <a:gd name="T0" fmla="*/ 37 w 89"/>
                <a:gd name="T1" fmla="*/ 413 h 604"/>
                <a:gd name="T2" fmla="*/ 37 w 89"/>
                <a:gd name="T3" fmla="*/ 0 h 604"/>
                <a:gd name="T4" fmla="*/ 58 w 89"/>
                <a:gd name="T5" fmla="*/ 0 h 604"/>
                <a:gd name="T6" fmla="*/ 58 w 89"/>
                <a:gd name="T7" fmla="*/ 413 h 604"/>
                <a:gd name="T8" fmla="*/ 37 w 89"/>
                <a:gd name="T9" fmla="*/ 413 h 604"/>
                <a:gd name="T10" fmla="*/ 89 w 89"/>
                <a:gd name="T11" fmla="*/ 393 h 604"/>
                <a:gd name="T12" fmla="*/ 47 w 89"/>
                <a:gd name="T13" fmla="*/ 604 h 604"/>
                <a:gd name="T14" fmla="*/ 0 w 89"/>
                <a:gd name="T15" fmla="*/ 393 h 604"/>
                <a:gd name="T16" fmla="*/ 89 w 89"/>
                <a:gd name="T17" fmla="*/ 39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604">
                  <a:moveTo>
                    <a:pt x="37" y="413"/>
                  </a:moveTo>
                  <a:lnTo>
                    <a:pt x="37" y="0"/>
                  </a:lnTo>
                  <a:lnTo>
                    <a:pt x="58" y="0"/>
                  </a:lnTo>
                  <a:lnTo>
                    <a:pt x="58" y="413"/>
                  </a:lnTo>
                  <a:lnTo>
                    <a:pt x="37" y="413"/>
                  </a:lnTo>
                  <a:close/>
                  <a:moveTo>
                    <a:pt x="89" y="393"/>
                  </a:moveTo>
                  <a:lnTo>
                    <a:pt x="47" y="604"/>
                  </a:lnTo>
                  <a:lnTo>
                    <a:pt x="0" y="393"/>
                  </a:lnTo>
                  <a:lnTo>
                    <a:pt x="89" y="393"/>
                  </a:lnTo>
                  <a:close/>
                </a:path>
              </a:pathLst>
            </a:custGeom>
            <a:solidFill>
              <a:srgbClr val="3399FF"/>
            </a:solidFill>
            <a:ln w="3175">
              <a:solidFill>
                <a:srgbClr val="3399FF"/>
              </a:solidFill>
              <a:prstDash val="solid"/>
              <a:round/>
              <a:headEnd/>
              <a:tailEnd/>
            </a:ln>
          </p:spPr>
          <p:txBody>
            <a:bodyPr/>
            <a:lstStyle/>
            <a:p>
              <a:endParaRPr lang="ru-RU"/>
            </a:p>
          </p:txBody>
        </p:sp>
        <p:sp>
          <p:nvSpPr>
            <p:cNvPr id="67790" name="Freeform 206"/>
            <p:cNvSpPr>
              <a:spLocks noEditPoints="1"/>
            </p:cNvSpPr>
            <p:nvPr/>
          </p:nvSpPr>
          <p:spPr bwMode="auto">
            <a:xfrm>
              <a:off x="1030" y="1673"/>
              <a:ext cx="49" cy="214"/>
            </a:xfrm>
            <a:custGeom>
              <a:avLst/>
              <a:gdLst>
                <a:gd name="T0" fmla="*/ 37 w 90"/>
                <a:gd name="T1" fmla="*/ 413 h 604"/>
                <a:gd name="T2" fmla="*/ 37 w 90"/>
                <a:gd name="T3" fmla="*/ 0 h 604"/>
                <a:gd name="T4" fmla="*/ 58 w 90"/>
                <a:gd name="T5" fmla="*/ 0 h 604"/>
                <a:gd name="T6" fmla="*/ 58 w 90"/>
                <a:gd name="T7" fmla="*/ 413 h 604"/>
                <a:gd name="T8" fmla="*/ 37 w 90"/>
                <a:gd name="T9" fmla="*/ 413 h 604"/>
                <a:gd name="T10" fmla="*/ 90 w 90"/>
                <a:gd name="T11" fmla="*/ 393 h 604"/>
                <a:gd name="T12" fmla="*/ 48 w 90"/>
                <a:gd name="T13" fmla="*/ 604 h 604"/>
                <a:gd name="T14" fmla="*/ 0 w 90"/>
                <a:gd name="T15" fmla="*/ 393 h 604"/>
                <a:gd name="T16" fmla="*/ 90 w 90"/>
                <a:gd name="T17" fmla="*/ 39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04">
                  <a:moveTo>
                    <a:pt x="37" y="413"/>
                  </a:moveTo>
                  <a:lnTo>
                    <a:pt x="37" y="0"/>
                  </a:lnTo>
                  <a:lnTo>
                    <a:pt x="58" y="0"/>
                  </a:lnTo>
                  <a:lnTo>
                    <a:pt x="58" y="413"/>
                  </a:lnTo>
                  <a:lnTo>
                    <a:pt x="37" y="413"/>
                  </a:lnTo>
                  <a:close/>
                  <a:moveTo>
                    <a:pt x="90" y="393"/>
                  </a:moveTo>
                  <a:lnTo>
                    <a:pt x="48" y="604"/>
                  </a:lnTo>
                  <a:lnTo>
                    <a:pt x="0" y="393"/>
                  </a:lnTo>
                  <a:lnTo>
                    <a:pt x="90" y="393"/>
                  </a:lnTo>
                  <a:close/>
                </a:path>
              </a:pathLst>
            </a:custGeom>
            <a:solidFill>
              <a:srgbClr val="3399FF"/>
            </a:solidFill>
            <a:ln w="3175">
              <a:solidFill>
                <a:srgbClr val="3399FF"/>
              </a:solidFill>
              <a:prstDash val="solid"/>
              <a:round/>
              <a:headEnd/>
              <a:tailEnd/>
            </a:ln>
          </p:spPr>
          <p:txBody>
            <a:bodyPr/>
            <a:lstStyle/>
            <a:p>
              <a:endParaRPr lang="ru-RU"/>
            </a:p>
          </p:txBody>
        </p:sp>
        <p:sp>
          <p:nvSpPr>
            <p:cNvPr id="67791" name="Freeform 207"/>
            <p:cNvSpPr>
              <a:spLocks noEditPoints="1"/>
            </p:cNvSpPr>
            <p:nvPr/>
          </p:nvSpPr>
          <p:spPr bwMode="auto">
            <a:xfrm>
              <a:off x="1053" y="1884"/>
              <a:ext cx="342" cy="110"/>
            </a:xfrm>
            <a:custGeom>
              <a:avLst/>
              <a:gdLst>
                <a:gd name="T0" fmla="*/ 452 w 636"/>
                <a:gd name="T1" fmla="*/ 236 h 311"/>
                <a:gd name="T2" fmla="*/ 0 w 636"/>
                <a:gd name="T3" fmla="*/ 15 h 311"/>
                <a:gd name="T4" fmla="*/ 11 w 636"/>
                <a:gd name="T5" fmla="*/ 0 h 311"/>
                <a:gd name="T6" fmla="*/ 463 w 636"/>
                <a:gd name="T7" fmla="*/ 216 h 311"/>
                <a:gd name="T8" fmla="*/ 452 w 636"/>
                <a:gd name="T9" fmla="*/ 236 h 311"/>
                <a:gd name="T10" fmla="*/ 457 w 636"/>
                <a:gd name="T11" fmla="*/ 181 h 311"/>
                <a:gd name="T12" fmla="*/ 636 w 636"/>
                <a:gd name="T13" fmla="*/ 311 h 311"/>
                <a:gd name="T14" fmla="*/ 421 w 636"/>
                <a:gd name="T15" fmla="*/ 256 h 311"/>
                <a:gd name="T16" fmla="*/ 457 w 636"/>
                <a:gd name="T17" fmla="*/ 18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6" h="311">
                  <a:moveTo>
                    <a:pt x="452" y="236"/>
                  </a:moveTo>
                  <a:lnTo>
                    <a:pt x="0" y="15"/>
                  </a:lnTo>
                  <a:lnTo>
                    <a:pt x="11" y="0"/>
                  </a:lnTo>
                  <a:lnTo>
                    <a:pt x="463" y="216"/>
                  </a:lnTo>
                  <a:lnTo>
                    <a:pt x="452" y="236"/>
                  </a:lnTo>
                  <a:close/>
                  <a:moveTo>
                    <a:pt x="457" y="181"/>
                  </a:moveTo>
                  <a:lnTo>
                    <a:pt x="636" y="311"/>
                  </a:lnTo>
                  <a:lnTo>
                    <a:pt x="421" y="256"/>
                  </a:lnTo>
                  <a:lnTo>
                    <a:pt x="457" y="181"/>
                  </a:lnTo>
                  <a:close/>
                </a:path>
              </a:pathLst>
            </a:custGeom>
            <a:solidFill>
              <a:srgbClr val="3399FF"/>
            </a:solidFill>
            <a:ln w="3175">
              <a:solidFill>
                <a:srgbClr val="3399FF"/>
              </a:solidFill>
              <a:prstDash val="solid"/>
              <a:round/>
              <a:headEnd/>
              <a:tailEnd/>
            </a:ln>
          </p:spPr>
          <p:txBody>
            <a:bodyPr/>
            <a:lstStyle/>
            <a:p>
              <a:endParaRPr lang="ru-RU"/>
            </a:p>
          </p:txBody>
        </p:sp>
        <p:sp>
          <p:nvSpPr>
            <p:cNvPr id="67793" name="Freeform 209"/>
            <p:cNvSpPr>
              <a:spLocks noEditPoints="1"/>
            </p:cNvSpPr>
            <p:nvPr/>
          </p:nvSpPr>
          <p:spPr bwMode="auto">
            <a:xfrm>
              <a:off x="1392" y="2204"/>
              <a:ext cx="342" cy="111"/>
            </a:xfrm>
            <a:custGeom>
              <a:avLst/>
              <a:gdLst>
                <a:gd name="T0" fmla="*/ 452 w 636"/>
                <a:gd name="T1" fmla="*/ 236 h 311"/>
                <a:gd name="T2" fmla="*/ 0 w 636"/>
                <a:gd name="T3" fmla="*/ 15 h 311"/>
                <a:gd name="T4" fmla="*/ 10 w 636"/>
                <a:gd name="T5" fmla="*/ 0 h 311"/>
                <a:gd name="T6" fmla="*/ 462 w 636"/>
                <a:gd name="T7" fmla="*/ 216 h 311"/>
                <a:gd name="T8" fmla="*/ 452 w 636"/>
                <a:gd name="T9" fmla="*/ 236 h 311"/>
                <a:gd name="T10" fmla="*/ 457 w 636"/>
                <a:gd name="T11" fmla="*/ 181 h 311"/>
                <a:gd name="T12" fmla="*/ 636 w 636"/>
                <a:gd name="T13" fmla="*/ 311 h 311"/>
                <a:gd name="T14" fmla="*/ 420 w 636"/>
                <a:gd name="T15" fmla="*/ 256 h 311"/>
                <a:gd name="T16" fmla="*/ 457 w 636"/>
                <a:gd name="T17" fmla="*/ 181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6" h="311">
                  <a:moveTo>
                    <a:pt x="452" y="236"/>
                  </a:moveTo>
                  <a:lnTo>
                    <a:pt x="0" y="15"/>
                  </a:lnTo>
                  <a:lnTo>
                    <a:pt x="10" y="0"/>
                  </a:lnTo>
                  <a:lnTo>
                    <a:pt x="462" y="216"/>
                  </a:lnTo>
                  <a:lnTo>
                    <a:pt x="452" y="236"/>
                  </a:lnTo>
                  <a:close/>
                  <a:moveTo>
                    <a:pt x="457" y="181"/>
                  </a:moveTo>
                  <a:lnTo>
                    <a:pt x="636" y="311"/>
                  </a:lnTo>
                  <a:lnTo>
                    <a:pt x="420" y="256"/>
                  </a:lnTo>
                  <a:lnTo>
                    <a:pt x="457" y="181"/>
                  </a:lnTo>
                  <a:close/>
                </a:path>
              </a:pathLst>
            </a:custGeom>
            <a:solidFill>
              <a:srgbClr val="3399FF"/>
            </a:solidFill>
            <a:ln w="3175">
              <a:solidFill>
                <a:srgbClr val="3399FF"/>
              </a:solidFill>
              <a:prstDash val="solid"/>
              <a:round/>
              <a:headEnd/>
              <a:tailEnd/>
            </a:ln>
          </p:spPr>
          <p:txBody>
            <a:bodyPr/>
            <a:lstStyle/>
            <a:p>
              <a:endParaRPr lang="ru-RU"/>
            </a:p>
          </p:txBody>
        </p:sp>
        <p:sp>
          <p:nvSpPr>
            <p:cNvPr id="67794" name="Freeform 210"/>
            <p:cNvSpPr>
              <a:spLocks noEditPoints="1"/>
            </p:cNvSpPr>
            <p:nvPr/>
          </p:nvSpPr>
          <p:spPr bwMode="auto">
            <a:xfrm>
              <a:off x="1709" y="2315"/>
              <a:ext cx="48" cy="214"/>
            </a:xfrm>
            <a:custGeom>
              <a:avLst/>
              <a:gdLst>
                <a:gd name="T0" fmla="*/ 37 w 90"/>
                <a:gd name="T1" fmla="*/ 413 h 604"/>
                <a:gd name="T2" fmla="*/ 37 w 90"/>
                <a:gd name="T3" fmla="*/ 0 h 604"/>
                <a:gd name="T4" fmla="*/ 58 w 90"/>
                <a:gd name="T5" fmla="*/ 0 h 604"/>
                <a:gd name="T6" fmla="*/ 58 w 90"/>
                <a:gd name="T7" fmla="*/ 413 h 604"/>
                <a:gd name="T8" fmla="*/ 37 w 90"/>
                <a:gd name="T9" fmla="*/ 413 h 604"/>
                <a:gd name="T10" fmla="*/ 90 w 90"/>
                <a:gd name="T11" fmla="*/ 393 h 604"/>
                <a:gd name="T12" fmla="*/ 48 w 90"/>
                <a:gd name="T13" fmla="*/ 604 h 604"/>
                <a:gd name="T14" fmla="*/ 0 w 90"/>
                <a:gd name="T15" fmla="*/ 393 h 604"/>
                <a:gd name="T16" fmla="*/ 90 w 90"/>
                <a:gd name="T17" fmla="*/ 393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0" h="604">
                  <a:moveTo>
                    <a:pt x="37" y="413"/>
                  </a:moveTo>
                  <a:lnTo>
                    <a:pt x="37" y="0"/>
                  </a:lnTo>
                  <a:lnTo>
                    <a:pt x="58" y="0"/>
                  </a:lnTo>
                  <a:lnTo>
                    <a:pt x="58" y="413"/>
                  </a:lnTo>
                  <a:lnTo>
                    <a:pt x="37" y="413"/>
                  </a:lnTo>
                  <a:close/>
                  <a:moveTo>
                    <a:pt x="90" y="393"/>
                  </a:moveTo>
                  <a:lnTo>
                    <a:pt x="48" y="604"/>
                  </a:lnTo>
                  <a:lnTo>
                    <a:pt x="0" y="393"/>
                  </a:lnTo>
                  <a:lnTo>
                    <a:pt x="90" y="393"/>
                  </a:lnTo>
                  <a:close/>
                </a:path>
              </a:pathLst>
            </a:custGeom>
            <a:solidFill>
              <a:srgbClr val="3399FF"/>
            </a:solidFill>
            <a:ln w="3175">
              <a:solidFill>
                <a:srgbClr val="3399FF"/>
              </a:solidFill>
              <a:prstDash val="solid"/>
              <a:round/>
              <a:headEnd/>
              <a:tailEnd/>
            </a:ln>
          </p:spPr>
          <p:txBody>
            <a:bodyPr/>
            <a:lstStyle/>
            <a:p>
              <a:endParaRPr lang="ru-RU"/>
            </a:p>
          </p:txBody>
        </p:sp>
        <p:sp>
          <p:nvSpPr>
            <p:cNvPr id="67795" name="Freeform 211"/>
            <p:cNvSpPr>
              <a:spLocks noEditPoints="1"/>
            </p:cNvSpPr>
            <p:nvPr/>
          </p:nvSpPr>
          <p:spPr bwMode="auto">
            <a:xfrm>
              <a:off x="717" y="2525"/>
              <a:ext cx="1017" cy="112"/>
            </a:xfrm>
            <a:custGeom>
              <a:avLst/>
              <a:gdLst>
                <a:gd name="T0" fmla="*/ 189 w 1892"/>
                <a:gd name="T1" fmla="*/ 271 h 316"/>
                <a:gd name="T2" fmla="*/ 1892 w 1892"/>
                <a:gd name="T3" fmla="*/ 0 h 316"/>
                <a:gd name="T4" fmla="*/ 1892 w 1892"/>
                <a:gd name="T5" fmla="*/ 20 h 316"/>
                <a:gd name="T6" fmla="*/ 194 w 1892"/>
                <a:gd name="T7" fmla="*/ 291 h 316"/>
                <a:gd name="T8" fmla="*/ 189 w 1892"/>
                <a:gd name="T9" fmla="*/ 271 h 316"/>
                <a:gd name="T10" fmla="*/ 221 w 1892"/>
                <a:gd name="T11" fmla="*/ 316 h 316"/>
                <a:gd name="T12" fmla="*/ 0 w 1892"/>
                <a:gd name="T13" fmla="*/ 311 h 316"/>
                <a:gd name="T14" fmla="*/ 205 w 1892"/>
                <a:gd name="T15" fmla="*/ 236 h 316"/>
                <a:gd name="T16" fmla="*/ 221 w 1892"/>
                <a:gd name="T17" fmla="*/ 31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92" h="316">
                  <a:moveTo>
                    <a:pt x="189" y="271"/>
                  </a:moveTo>
                  <a:lnTo>
                    <a:pt x="1892" y="0"/>
                  </a:lnTo>
                  <a:lnTo>
                    <a:pt x="1892" y="20"/>
                  </a:lnTo>
                  <a:lnTo>
                    <a:pt x="194" y="291"/>
                  </a:lnTo>
                  <a:lnTo>
                    <a:pt x="189" y="271"/>
                  </a:lnTo>
                  <a:close/>
                  <a:moveTo>
                    <a:pt x="221" y="316"/>
                  </a:moveTo>
                  <a:lnTo>
                    <a:pt x="0" y="311"/>
                  </a:lnTo>
                  <a:lnTo>
                    <a:pt x="205" y="236"/>
                  </a:lnTo>
                  <a:lnTo>
                    <a:pt x="221" y="316"/>
                  </a:lnTo>
                  <a:close/>
                </a:path>
              </a:pathLst>
            </a:custGeom>
            <a:solidFill>
              <a:srgbClr val="3399FF"/>
            </a:solidFill>
            <a:ln w="3175">
              <a:solidFill>
                <a:srgbClr val="3399FF"/>
              </a:solidFill>
              <a:prstDash val="solid"/>
              <a:round/>
              <a:headEnd/>
              <a:tailEnd/>
            </a:ln>
          </p:spPr>
          <p:txBody>
            <a:bodyPr/>
            <a:lstStyle/>
            <a:p>
              <a:endParaRPr lang="ru-RU"/>
            </a:p>
          </p:txBody>
        </p:sp>
        <p:sp>
          <p:nvSpPr>
            <p:cNvPr id="68025" name="Rectangle 441"/>
            <p:cNvSpPr>
              <a:spLocks noChangeArrowheads="1"/>
            </p:cNvSpPr>
            <p:nvPr/>
          </p:nvSpPr>
          <p:spPr bwMode="auto">
            <a:xfrm>
              <a:off x="2597" y="3804"/>
              <a:ext cx="105" cy="173"/>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b="1" i="1">
                  <a:solidFill>
                    <a:srgbClr val="FF3300"/>
                  </a:solidFill>
                  <a:latin typeface="Tahoma" panose="020B0604030504040204" pitchFamily="34" charset="0"/>
                </a:rPr>
                <a:t>t</a:t>
              </a:r>
              <a:endParaRPr lang="ru-RU" altLang="ru-RU" b="1">
                <a:solidFill>
                  <a:srgbClr val="FF3300"/>
                </a:solidFill>
                <a:latin typeface="Tahoma" panose="020B0604030504040204" pitchFamily="34" charset="0"/>
              </a:endParaRPr>
            </a:p>
          </p:txBody>
        </p:sp>
        <p:sp>
          <p:nvSpPr>
            <p:cNvPr id="68026" name="Rectangle 442"/>
            <p:cNvSpPr>
              <a:spLocks noChangeArrowheads="1"/>
            </p:cNvSpPr>
            <p:nvPr/>
          </p:nvSpPr>
          <p:spPr bwMode="auto">
            <a:xfrm>
              <a:off x="3787" y="3804"/>
              <a:ext cx="105" cy="173"/>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b="1" i="1">
                  <a:solidFill>
                    <a:srgbClr val="FF3300"/>
                  </a:solidFill>
                  <a:latin typeface="Tahoma" panose="020B0604030504040204" pitchFamily="34" charset="0"/>
                </a:rPr>
                <a:t>t</a:t>
              </a:r>
              <a:endParaRPr lang="ru-RU" altLang="ru-RU" b="1">
                <a:solidFill>
                  <a:srgbClr val="FF3300"/>
                </a:solidFill>
                <a:latin typeface="Tahoma" panose="020B0604030504040204" pitchFamily="34" charset="0"/>
              </a:endParaRPr>
            </a:p>
          </p:txBody>
        </p:sp>
      </p:grpSp>
      <p:sp>
        <p:nvSpPr>
          <p:cNvPr id="68028" name="Text Box 444"/>
          <p:cNvSpPr txBox="1">
            <a:spLocks noChangeArrowheads="1"/>
          </p:cNvSpPr>
          <p:nvPr/>
        </p:nvSpPr>
        <p:spPr bwMode="auto">
          <a:xfrm>
            <a:off x="295275" y="6354763"/>
            <a:ext cx="8551863" cy="4270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b="1">
                <a:solidFill>
                  <a:srgbClr val="800080"/>
                </a:solidFill>
              </a:rPr>
              <a:t>Рис.2.1. Коммутация каналов, сообщений и пакетов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68611"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68612" name="Text Box 4"/>
          <p:cNvSpPr txBox="1">
            <a:spLocks noChangeArrowheads="1"/>
          </p:cNvSpPr>
          <p:nvPr/>
        </p:nvSpPr>
        <p:spPr bwMode="auto">
          <a:xfrm>
            <a:off x="250825" y="1089025"/>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a:solidFill>
                  <a:srgbClr val="800080"/>
                </a:solidFill>
              </a:rPr>
              <a:t>Абонент </a:t>
            </a:r>
            <a:r>
              <a:rPr lang="ru-RU" altLang="ru-RU" sz="2400" i="1">
                <a:solidFill>
                  <a:srgbClr val="800080"/>
                </a:solidFill>
              </a:rPr>
              <a:t>a</a:t>
            </a:r>
            <a:r>
              <a:rPr lang="en-US" altLang="ru-RU" sz="2400" i="1" baseline="-25000">
                <a:solidFill>
                  <a:srgbClr val="800080"/>
                </a:solidFill>
              </a:rPr>
              <a:t>i </a:t>
            </a:r>
            <a:r>
              <a:rPr lang="ru-RU" altLang="ru-RU" sz="2400">
                <a:solidFill>
                  <a:srgbClr val="800080"/>
                </a:solidFill>
              </a:rPr>
              <a:t>инициирует установление связи с абонентом </a:t>
            </a:r>
            <a:r>
              <a:rPr lang="ru-RU" altLang="ru-RU" sz="2400" i="1">
                <a:solidFill>
                  <a:srgbClr val="800080"/>
                </a:solidFill>
              </a:rPr>
              <a:t>a</a:t>
            </a:r>
            <a:r>
              <a:rPr lang="en-US" altLang="ru-RU" sz="2400" i="1" baseline="-25000">
                <a:solidFill>
                  <a:srgbClr val="800080"/>
                </a:solidFill>
              </a:rPr>
              <a:t>j</a:t>
            </a:r>
            <a:r>
              <a:rPr lang="ru-RU" altLang="ru-RU" sz="2400">
                <a:solidFill>
                  <a:srgbClr val="800080"/>
                </a:solidFill>
              </a:rPr>
              <a:t>. Узел связи </a:t>
            </a:r>
            <a:r>
              <a:rPr lang="ru-RU" altLang="ru-RU" sz="2400" i="1">
                <a:solidFill>
                  <a:srgbClr val="800080"/>
                </a:solidFill>
              </a:rPr>
              <a:t>А</a:t>
            </a:r>
            <a:r>
              <a:rPr lang="ru-RU" altLang="ru-RU" sz="2400">
                <a:solidFill>
                  <a:srgbClr val="800080"/>
                </a:solidFill>
              </a:rPr>
              <a:t>, реагируя на адрес абонента </a:t>
            </a:r>
            <a:r>
              <a:rPr lang="ru-RU" altLang="ru-RU" sz="2400" i="1">
                <a:solidFill>
                  <a:srgbClr val="800080"/>
                </a:solidFill>
              </a:rPr>
              <a:t>a</a:t>
            </a:r>
            <a:r>
              <a:rPr lang="en-US" altLang="ru-RU" sz="2400" i="1" baseline="-25000">
                <a:solidFill>
                  <a:srgbClr val="800080"/>
                </a:solidFill>
              </a:rPr>
              <a:t>j</a:t>
            </a:r>
            <a:r>
              <a:rPr lang="ru-RU" altLang="ru-RU" sz="2400">
                <a:solidFill>
                  <a:srgbClr val="800080"/>
                </a:solidFill>
              </a:rPr>
              <a:t>, проключает соединение, в результате чего линия абонента </a:t>
            </a:r>
            <a:r>
              <a:rPr lang="ru-RU" altLang="ru-RU" sz="2400" i="1">
                <a:solidFill>
                  <a:srgbClr val="800080"/>
                </a:solidFill>
              </a:rPr>
              <a:t>a</a:t>
            </a:r>
            <a:r>
              <a:rPr lang="en-US" altLang="ru-RU" sz="2400" i="1" baseline="-25000">
                <a:solidFill>
                  <a:srgbClr val="800080"/>
                </a:solidFill>
              </a:rPr>
              <a:t>i</a:t>
            </a:r>
            <a:r>
              <a:rPr lang="ru-RU" altLang="ru-RU" sz="2400" baseline="-25000">
                <a:solidFill>
                  <a:srgbClr val="800080"/>
                </a:solidFill>
              </a:rPr>
              <a:t> </a:t>
            </a:r>
            <a:r>
              <a:rPr lang="ru-RU" altLang="ru-RU" sz="2400">
                <a:solidFill>
                  <a:srgbClr val="800080"/>
                </a:solidFill>
              </a:rPr>
              <a:t>коммутируется с линией, соединяющей узел </a:t>
            </a:r>
            <a:r>
              <a:rPr lang="ru-RU" altLang="ru-RU" sz="2400" i="1">
                <a:solidFill>
                  <a:srgbClr val="800080"/>
                </a:solidFill>
              </a:rPr>
              <a:t>А</a:t>
            </a:r>
            <a:r>
              <a:rPr lang="ru-RU" altLang="ru-RU" sz="2400">
                <a:solidFill>
                  <a:srgbClr val="800080"/>
                </a:solidFill>
              </a:rPr>
              <a:t> с узлом </a:t>
            </a:r>
            <a:r>
              <a:rPr lang="ru-RU" altLang="ru-RU" sz="2400" i="1">
                <a:solidFill>
                  <a:srgbClr val="800080"/>
                </a:solidFill>
              </a:rPr>
              <a:t>В</a:t>
            </a:r>
            <a:r>
              <a:rPr lang="ru-RU" altLang="ru-RU" sz="2400">
                <a:solidFill>
                  <a:srgbClr val="800080"/>
                </a:solidFill>
              </a:rPr>
              <a:t>. Затем процедура проключения соединения повторяется с узлами </a:t>
            </a:r>
            <a:r>
              <a:rPr lang="ru-RU" altLang="ru-RU" sz="2400" i="1">
                <a:solidFill>
                  <a:srgbClr val="800080"/>
                </a:solidFill>
              </a:rPr>
              <a:t>В</a:t>
            </a:r>
            <a:r>
              <a:rPr lang="ru-RU" altLang="ru-RU" sz="2400">
                <a:solidFill>
                  <a:srgbClr val="800080"/>
                </a:solidFill>
              </a:rPr>
              <a:t>, </a:t>
            </a:r>
            <a:r>
              <a:rPr lang="ru-RU" altLang="ru-RU" sz="2400" i="1">
                <a:solidFill>
                  <a:srgbClr val="800080"/>
                </a:solidFill>
              </a:rPr>
              <a:t>С</a:t>
            </a:r>
            <a:r>
              <a:rPr lang="ru-RU" altLang="ru-RU" sz="2400">
                <a:solidFill>
                  <a:srgbClr val="800080"/>
                </a:solidFill>
              </a:rPr>
              <a:t> и </a:t>
            </a:r>
            <a:r>
              <a:rPr lang="ru-RU" altLang="ru-RU" sz="2400" i="1">
                <a:solidFill>
                  <a:srgbClr val="800080"/>
                </a:solidFill>
              </a:rPr>
              <a:t>D</a:t>
            </a:r>
            <a:r>
              <a:rPr lang="ru-RU" altLang="ru-RU" sz="2400">
                <a:solidFill>
                  <a:srgbClr val="800080"/>
                </a:solidFill>
              </a:rPr>
              <a:t>, в результате чего между абонентами </a:t>
            </a:r>
            <a:r>
              <a:rPr lang="ru-RU" altLang="ru-RU" sz="2400" i="1">
                <a:solidFill>
                  <a:srgbClr val="800080"/>
                </a:solidFill>
              </a:rPr>
              <a:t>a</a:t>
            </a:r>
            <a:r>
              <a:rPr lang="en-US" altLang="ru-RU" sz="2400" i="1" baseline="-25000">
                <a:solidFill>
                  <a:srgbClr val="800080"/>
                </a:solidFill>
              </a:rPr>
              <a:t>i</a:t>
            </a:r>
            <a:r>
              <a:rPr lang="ru-RU" altLang="ru-RU" sz="2400">
                <a:solidFill>
                  <a:srgbClr val="800080"/>
                </a:solidFill>
              </a:rPr>
              <a:t> и </a:t>
            </a:r>
            <a:r>
              <a:rPr lang="ru-RU" altLang="ru-RU" sz="2400" i="1">
                <a:solidFill>
                  <a:srgbClr val="800080"/>
                </a:solidFill>
              </a:rPr>
              <a:t>a</a:t>
            </a:r>
            <a:r>
              <a:rPr lang="en-US" altLang="ru-RU" sz="2400" i="1" baseline="-25000">
                <a:solidFill>
                  <a:srgbClr val="800080"/>
                </a:solidFill>
              </a:rPr>
              <a:t>j</a:t>
            </a:r>
            <a:r>
              <a:rPr lang="ru-RU" altLang="ru-RU" sz="2400">
                <a:solidFill>
                  <a:srgbClr val="800080"/>
                </a:solidFill>
              </a:rPr>
              <a:t> коммутируется канал. По окончании коммутации узел </a:t>
            </a:r>
            <a:r>
              <a:rPr lang="ru-RU" altLang="ru-RU" sz="2400" i="1">
                <a:solidFill>
                  <a:srgbClr val="800080"/>
                </a:solidFill>
              </a:rPr>
              <a:t>D</a:t>
            </a:r>
            <a:r>
              <a:rPr lang="ru-RU" altLang="ru-RU" sz="2400">
                <a:solidFill>
                  <a:srgbClr val="800080"/>
                </a:solidFill>
              </a:rPr>
              <a:t> (или абонент </a:t>
            </a:r>
            <a:r>
              <a:rPr lang="ru-RU" altLang="ru-RU" sz="2400" i="1">
                <a:solidFill>
                  <a:srgbClr val="800080"/>
                </a:solidFill>
              </a:rPr>
              <a:t>a</a:t>
            </a:r>
            <a:r>
              <a:rPr lang="en-US" altLang="ru-RU" sz="2400" i="1" baseline="-25000">
                <a:solidFill>
                  <a:srgbClr val="800080"/>
                </a:solidFill>
              </a:rPr>
              <a:t>j</a:t>
            </a:r>
            <a:r>
              <a:rPr lang="ru-RU" altLang="ru-RU" sz="2400">
                <a:solidFill>
                  <a:srgbClr val="800080"/>
                </a:solidFill>
              </a:rPr>
              <a:t>) посылает сигнал обратной связи, после получения которого абонент </a:t>
            </a:r>
            <a:r>
              <a:rPr lang="ru-RU" altLang="ru-RU" sz="2400" i="1">
                <a:solidFill>
                  <a:srgbClr val="800080"/>
                </a:solidFill>
              </a:rPr>
              <a:t>a</a:t>
            </a:r>
            <a:r>
              <a:rPr lang="en-US" altLang="ru-RU" sz="2400" i="1" baseline="-25000">
                <a:solidFill>
                  <a:srgbClr val="800080"/>
                </a:solidFill>
              </a:rPr>
              <a:t>i</a:t>
            </a:r>
            <a:r>
              <a:rPr lang="ru-RU" altLang="ru-RU" sz="2400">
                <a:solidFill>
                  <a:srgbClr val="800080"/>
                </a:solidFill>
              </a:rPr>
              <a:t> начинает передавать данные. Время передачи данных зависит от длины передаваемого сообщения, пропускной способности канала (скорости передачи данных) и времени распространения сигнала по каналу. Значение </a:t>
            </a:r>
            <a:r>
              <a:rPr lang="ru-RU" altLang="ru-RU" sz="2400" i="1">
                <a:solidFill>
                  <a:srgbClr val="800080"/>
                </a:solidFill>
              </a:rPr>
              <a:t>U</a:t>
            </a:r>
            <a:r>
              <a:rPr lang="ru-RU" altLang="ru-RU" sz="2400" i="1" baseline="-25000">
                <a:solidFill>
                  <a:srgbClr val="800080"/>
                </a:solidFill>
              </a:rPr>
              <a:t>1</a:t>
            </a:r>
            <a:r>
              <a:rPr lang="ru-RU" altLang="ru-RU" sz="2400" i="1">
                <a:solidFill>
                  <a:srgbClr val="800080"/>
                </a:solidFill>
              </a:rPr>
              <a:t> </a:t>
            </a:r>
            <a:r>
              <a:rPr lang="ru-RU" altLang="ru-RU" sz="2400">
                <a:solidFill>
                  <a:srgbClr val="800080"/>
                </a:solidFill>
              </a:rPr>
              <a:t>определяет время доставки сообщения.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69635"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69636" name="Text Box 4"/>
          <p:cNvSpPr txBox="1">
            <a:spLocks noChangeArrowheads="1"/>
          </p:cNvSpPr>
          <p:nvPr/>
        </p:nvSpPr>
        <p:spPr bwMode="auto">
          <a:xfrm>
            <a:off x="273050" y="728663"/>
            <a:ext cx="8596313"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i="1">
                <a:solidFill>
                  <a:srgbClr val="800080"/>
                </a:solidFill>
              </a:rPr>
              <a:t>Коммутация сообщений </a:t>
            </a:r>
            <a:r>
              <a:rPr lang="ru-RU" altLang="ru-RU" sz="2400">
                <a:solidFill>
                  <a:srgbClr val="800080"/>
                </a:solidFill>
              </a:rPr>
              <a:t>производится путем передачи сообщения, содержащего заголовок и данные, по маршруту, определяемому узлами сети. В заголовке сообщения указывается адрес абонента </a:t>
            </a:r>
            <a:r>
              <a:rPr lang="ru-RU" altLang="ru-RU" sz="2400" i="1">
                <a:solidFill>
                  <a:srgbClr val="800080"/>
                </a:solidFill>
              </a:rPr>
              <a:t>a</a:t>
            </a:r>
            <a:r>
              <a:rPr lang="en-US" altLang="ru-RU" sz="2400" i="1" baseline="-25000">
                <a:solidFill>
                  <a:srgbClr val="800080"/>
                </a:solidFill>
              </a:rPr>
              <a:t>j</a:t>
            </a:r>
            <a:r>
              <a:rPr lang="en-US" altLang="ru-RU" sz="2400">
                <a:solidFill>
                  <a:srgbClr val="800080"/>
                </a:solidFill>
              </a:rPr>
              <a:t> </a:t>
            </a:r>
            <a:r>
              <a:rPr lang="ru-RU" altLang="ru-RU" sz="2400">
                <a:solidFill>
                  <a:srgbClr val="800080"/>
                </a:solidFill>
              </a:rPr>
              <a:t>— получателя сообщения. Сообщение, генерируемое отправителем - абонентом </a:t>
            </a:r>
            <a:r>
              <a:rPr lang="ru-RU" altLang="ru-RU" sz="2400" i="1">
                <a:solidFill>
                  <a:srgbClr val="800080"/>
                </a:solidFill>
              </a:rPr>
              <a:t>a</a:t>
            </a:r>
            <a:r>
              <a:rPr lang="en-US" altLang="ru-RU" sz="2400" i="1" baseline="-25000">
                <a:solidFill>
                  <a:srgbClr val="800080"/>
                </a:solidFill>
              </a:rPr>
              <a:t>i</a:t>
            </a:r>
            <a:r>
              <a:rPr lang="ru-RU" altLang="ru-RU" sz="2400">
                <a:solidFill>
                  <a:srgbClr val="800080"/>
                </a:solidFill>
              </a:rPr>
              <a:t>, принимается узлом </a:t>
            </a:r>
            <a:r>
              <a:rPr lang="ru-RU" altLang="ru-RU" sz="2400" i="1">
                <a:solidFill>
                  <a:srgbClr val="800080"/>
                </a:solidFill>
              </a:rPr>
              <a:t>А</a:t>
            </a:r>
            <a:r>
              <a:rPr lang="ru-RU" altLang="ru-RU" sz="2400">
                <a:solidFill>
                  <a:srgbClr val="800080"/>
                </a:solidFill>
              </a:rPr>
              <a:t> и хранится в памяти узла. Узел </a:t>
            </a:r>
            <a:r>
              <a:rPr lang="ru-RU" altLang="ru-RU" sz="2400" i="1">
                <a:solidFill>
                  <a:srgbClr val="800080"/>
                </a:solidFill>
              </a:rPr>
              <a:t>A</a:t>
            </a:r>
            <a:r>
              <a:rPr lang="ru-RU" altLang="ru-RU" sz="2400">
                <a:solidFill>
                  <a:srgbClr val="800080"/>
                </a:solidFill>
              </a:rPr>
              <a:t> обрабатывает заголовок сообщения и определяет маршрут передачи сообщения, ведущий к узлу </a:t>
            </a:r>
            <a:r>
              <a:rPr lang="ru-RU" altLang="ru-RU" sz="2400" i="1">
                <a:solidFill>
                  <a:srgbClr val="800080"/>
                </a:solidFill>
              </a:rPr>
              <a:t>В</a:t>
            </a:r>
            <a:r>
              <a:rPr lang="ru-RU" altLang="ru-RU" sz="2400">
                <a:solidFill>
                  <a:srgbClr val="800080"/>
                </a:solidFill>
              </a:rPr>
              <a:t>. Узел </a:t>
            </a:r>
            <a:r>
              <a:rPr lang="ru-RU" altLang="ru-RU" sz="2400" i="1">
                <a:solidFill>
                  <a:srgbClr val="800080"/>
                </a:solidFill>
              </a:rPr>
              <a:t>В</a:t>
            </a:r>
            <a:r>
              <a:rPr lang="ru-RU" altLang="ru-RU" sz="2400">
                <a:solidFill>
                  <a:srgbClr val="800080"/>
                </a:solidFill>
              </a:rPr>
              <a:t> принимает сообщение, размещая его в памяти, а по окончании приема обрабатывает заголовок и выводит сообщение из памяти на линию связи, ведущую к следующему узлу. Процесс приема, обработки и передачи сообщения повторяется последовательно всеми узлами на маршруте от абонента </a:t>
            </a:r>
            <a:r>
              <a:rPr lang="ru-RU" altLang="ru-RU" sz="2400" i="1">
                <a:solidFill>
                  <a:srgbClr val="800080"/>
                </a:solidFill>
              </a:rPr>
              <a:t>a</a:t>
            </a:r>
            <a:r>
              <a:rPr lang="en-US" altLang="ru-RU" sz="2400" i="1" baseline="-25000">
                <a:solidFill>
                  <a:srgbClr val="800080"/>
                </a:solidFill>
              </a:rPr>
              <a:t>i</a:t>
            </a:r>
            <a:r>
              <a:rPr lang="ru-RU" altLang="ru-RU" sz="2400">
                <a:solidFill>
                  <a:srgbClr val="800080"/>
                </a:solidFill>
              </a:rPr>
              <a:t> до абонента </a:t>
            </a:r>
            <a:r>
              <a:rPr lang="ru-RU" altLang="ru-RU" sz="2400" i="1">
                <a:solidFill>
                  <a:srgbClr val="800080"/>
                </a:solidFill>
              </a:rPr>
              <a:t>a</a:t>
            </a:r>
            <a:r>
              <a:rPr lang="en-US" altLang="ru-RU" sz="2400" i="1" baseline="-25000">
                <a:solidFill>
                  <a:srgbClr val="800080"/>
                </a:solidFill>
              </a:rPr>
              <a:t>j</a:t>
            </a:r>
            <a:r>
              <a:rPr lang="ru-RU" altLang="ru-RU" sz="2400">
                <a:solidFill>
                  <a:srgbClr val="800080"/>
                </a:solidFill>
              </a:rPr>
              <a:t>. Значение </a:t>
            </a:r>
            <a:r>
              <a:rPr lang="ru-RU" altLang="ru-RU" sz="2400" i="1">
                <a:solidFill>
                  <a:srgbClr val="800080"/>
                </a:solidFill>
              </a:rPr>
              <a:t>U</a:t>
            </a:r>
            <a:r>
              <a:rPr lang="ru-RU" altLang="ru-RU" sz="2400" i="1" baseline="-25000">
                <a:solidFill>
                  <a:srgbClr val="800080"/>
                </a:solidFill>
              </a:rPr>
              <a:t>2</a:t>
            </a:r>
            <a:r>
              <a:rPr lang="ru-RU" altLang="ru-RU" sz="2400">
                <a:solidFill>
                  <a:srgbClr val="800080"/>
                </a:solidFill>
              </a:rPr>
              <a:t> определяет время доставки данных при коммутации сообщений.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70659"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70660" name="Text Box 4"/>
          <p:cNvSpPr txBox="1">
            <a:spLocks noChangeArrowheads="1"/>
          </p:cNvSpPr>
          <p:nvPr/>
        </p:nvSpPr>
        <p:spPr bwMode="auto">
          <a:xfrm>
            <a:off x="250825" y="1268413"/>
            <a:ext cx="8642350"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i="1">
                <a:solidFill>
                  <a:srgbClr val="800080"/>
                </a:solidFill>
              </a:rPr>
              <a:t>Коммутация пакетов </a:t>
            </a:r>
            <a:r>
              <a:rPr lang="ru-RU" altLang="ru-RU" sz="2800">
                <a:solidFill>
                  <a:srgbClr val="800080"/>
                </a:solidFill>
              </a:rPr>
              <a:t>производится путем разбивки сообщения на пакеты — элементы сообщения, снабженные заголовком и имеющие фиксированную максимальную длину, — и последующей передачи пакетов по маршруту, определяемому узлами сети. Передача данных при коммутации пакетов происходит так же, как и при коммутации сообщений, но данные разделяются на последовательность пакетов 1, 2, ..., длина которых ограничена предельным значением, например 1024 битов.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71683"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71684" name="Text Box 4"/>
          <p:cNvSpPr txBox="1">
            <a:spLocks noChangeArrowheads="1"/>
          </p:cNvSpPr>
          <p:nvPr/>
        </p:nvSpPr>
        <p:spPr bwMode="auto">
          <a:xfrm>
            <a:off x="206375" y="908050"/>
            <a:ext cx="8686800" cy="56435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800">
                <a:solidFill>
                  <a:srgbClr val="800080"/>
                </a:solidFill>
              </a:rPr>
              <a:t>В ИТС коммутация пакетов — основной способ передачи данных. Это обусловлено отчасти тем, что коммутация пакетов приводит к малым задержкам при передаче данных через СПД, а также следующими обстоятельствами.</a:t>
            </a:r>
          </a:p>
          <a:p>
            <a:pPr algn="ctr"/>
            <a:r>
              <a:rPr lang="ru-RU" altLang="ru-RU" sz="2800" i="1">
                <a:solidFill>
                  <a:srgbClr val="800080"/>
                </a:solidFill>
              </a:rPr>
              <a:t>Во-первых</a:t>
            </a:r>
            <a:r>
              <a:rPr lang="ru-RU" altLang="ru-RU" sz="2800">
                <a:solidFill>
                  <a:srgbClr val="800080"/>
                </a:solidFill>
              </a:rPr>
              <a:t>, способ коммутации каналов требует, чтобы все соединительные линии, из которых формируется канал, имели одинаковую пропускную способность, что крайне ужесточает требования к структуре СПД. Коммутация сообщений и пакетов позволяет передавать данные по линиям связи с любой пропускной способностью.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250825" y="1125538"/>
            <a:ext cx="86423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endParaRPr lang="ru-RU" altLang="ru-RU" sz="2400">
              <a:solidFill>
                <a:srgbClr val="800080"/>
              </a:solidFill>
              <a:latin typeface="Tahoma" panose="020B0604030504040204" pitchFamily="34" charset="0"/>
            </a:endParaRPr>
          </a:p>
        </p:txBody>
      </p:sp>
      <p:sp>
        <p:nvSpPr>
          <p:cNvPr id="72707" name="Text Box 3"/>
          <p:cNvSpPr txBox="1">
            <a:spLocks noChangeArrowheads="1"/>
          </p:cNvSpPr>
          <p:nvPr/>
        </p:nvSpPr>
        <p:spPr bwMode="auto">
          <a:xfrm>
            <a:off x="0" y="0"/>
            <a:ext cx="7920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№2: </a:t>
            </a:r>
            <a:r>
              <a:rPr lang="ru-RU" altLang="ru-RU" sz="2000" b="1" i="1">
                <a:solidFill>
                  <a:srgbClr val="800080"/>
                </a:solidFill>
                <a:effectLst>
                  <a:outerShdw blurRad="38100" dist="38100" dir="2700000" algn="tl">
                    <a:srgbClr val="C0C0C0"/>
                  </a:outerShdw>
                </a:effectLst>
              </a:rPr>
              <a:t>Методы коммутации и передачи данных в ИТС</a:t>
            </a:r>
            <a:r>
              <a:rPr lang="ru-RU" altLang="ru-RU" sz="2000">
                <a:solidFill>
                  <a:srgbClr val="800080"/>
                </a:solidFill>
              </a:rPr>
              <a:t> </a:t>
            </a:r>
          </a:p>
        </p:txBody>
      </p:sp>
      <p:sp>
        <p:nvSpPr>
          <p:cNvPr id="72822" name="Rectangle 118"/>
          <p:cNvSpPr>
            <a:spLocks noChangeArrowheads="1"/>
          </p:cNvSpPr>
          <p:nvPr/>
        </p:nvSpPr>
        <p:spPr bwMode="auto">
          <a:xfrm>
            <a:off x="1241425" y="5184775"/>
            <a:ext cx="6661150" cy="730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2400" b="1">
                <a:solidFill>
                  <a:srgbClr val="800080"/>
                </a:solidFill>
                <a:latin typeface="Tahoma" panose="020B0604030504040204" pitchFamily="34" charset="0"/>
              </a:rPr>
              <a:t>Рис.2.2. </a:t>
            </a:r>
            <a:r>
              <a:rPr lang="ru-RU" altLang="ru-RU" sz="2400" b="1">
                <a:solidFill>
                  <a:srgbClr val="800080"/>
                </a:solidFill>
                <a:latin typeface="Tahoma" panose="020B0604030504040204" pitchFamily="34" charset="0"/>
              </a:rPr>
              <a:t>Временное объединение </a:t>
            </a:r>
            <a:r>
              <a:rPr lang="en-US" altLang="ru-RU" sz="2400" b="1">
                <a:solidFill>
                  <a:srgbClr val="800080"/>
                </a:solidFill>
                <a:latin typeface="Tahoma" panose="020B0604030504040204" pitchFamily="34" charset="0"/>
              </a:rPr>
              <a:t>(</a:t>
            </a:r>
            <a:r>
              <a:rPr lang="ru-RU" altLang="ru-RU" sz="2400" b="1">
                <a:solidFill>
                  <a:srgbClr val="800080"/>
                </a:solidFill>
                <a:latin typeface="Tahoma" panose="020B0604030504040204" pitchFamily="34" charset="0"/>
              </a:rPr>
              <a:t>мультиплексирование</a:t>
            </a:r>
            <a:r>
              <a:rPr lang="en-US" altLang="ru-RU" sz="2400" b="1">
                <a:solidFill>
                  <a:srgbClr val="800080"/>
                </a:solidFill>
                <a:latin typeface="Tahoma" panose="020B0604030504040204" pitchFamily="34" charset="0"/>
              </a:rPr>
              <a:t>) </a:t>
            </a:r>
            <a:r>
              <a:rPr lang="ru-RU" altLang="ru-RU" sz="2400" b="1">
                <a:solidFill>
                  <a:srgbClr val="800080"/>
                </a:solidFill>
                <a:latin typeface="Tahoma" panose="020B0604030504040204" pitchFamily="34" charset="0"/>
              </a:rPr>
              <a:t>потоков данных</a:t>
            </a:r>
          </a:p>
        </p:txBody>
      </p:sp>
      <p:grpSp>
        <p:nvGrpSpPr>
          <p:cNvPr id="72828" name="Group 124"/>
          <p:cNvGrpSpPr>
            <a:grpSpLocks/>
          </p:cNvGrpSpPr>
          <p:nvPr/>
        </p:nvGrpSpPr>
        <p:grpSpPr bwMode="auto">
          <a:xfrm>
            <a:off x="1196975" y="1330325"/>
            <a:ext cx="6796088" cy="3419475"/>
            <a:chOff x="754" y="838"/>
            <a:chExt cx="4281" cy="2154"/>
          </a:xfrm>
        </p:grpSpPr>
        <p:sp>
          <p:nvSpPr>
            <p:cNvPr id="72715" name="Rectangle 11" descr="Широкий диагональный 2"/>
            <p:cNvSpPr>
              <a:spLocks noChangeArrowheads="1"/>
            </p:cNvSpPr>
            <p:nvPr/>
          </p:nvSpPr>
          <p:spPr bwMode="auto">
            <a:xfrm>
              <a:off x="4295" y="2440"/>
              <a:ext cx="430" cy="295"/>
            </a:xfrm>
            <a:prstGeom prst="rect">
              <a:avLst/>
            </a:prstGeom>
            <a:pattFill prst="wdUpDiag">
              <a:fgClr>
                <a:srgbClr val="CCFF99"/>
              </a:fgClr>
              <a:bgClr>
                <a:schemeClr val="bg1"/>
              </a:bgClr>
            </a:pattFill>
            <a:ln w="28575">
              <a:solidFill>
                <a:srgbClr val="008000"/>
              </a:solidFill>
              <a:miter lim="800000"/>
              <a:headEnd/>
              <a:tailEnd/>
            </a:ln>
          </p:spPr>
          <p:txBody>
            <a:bodyPr/>
            <a:lstStyle/>
            <a:p>
              <a:endParaRPr lang="ru-RU"/>
            </a:p>
          </p:txBody>
        </p:sp>
        <p:sp>
          <p:nvSpPr>
            <p:cNvPr id="72717" name="Rectangle 13" descr="Широкий диагональный 2"/>
            <p:cNvSpPr>
              <a:spLocks noChangeArrowheads="1"/>
            </p:cNvSpPr>
            <p:nvPr/>
          </p:nvSpPr>
          <p:spPr bwMode="auto">
            <a:xfrm>
              <a:off x="3817" y="2440"/>
              <a:ext cx="418" cy="295"/>
            </a:xfrm>
            <a:prstGeom prst="rect">
              <a:avLst/>
            </a:prstGeom>
            <a:pattFill prst="wdUpDiag">
              <a:fgClr>
                <a:srgbClr val="CCFF99"/>
              </a:fgClr>
              <a:bgClr>
                <a:schemeClr val="bg1"/>
              </a:bgClr>
            </a:pattFill>
            <a:ln w="28575">
              <a:solidFill>
                <a:srgbClr val="008000"/>
              </a:solidFill>
              <a:miter lim="800000"/>
              <a:headEnd/>
              <a:tailEnd/>
            </a:ln>
          </p:spPr>
          <p:txBody>
            <a:bodyPr/>
            <a:lstStyle/>
            <a:p>
              <a:endParaRPr lang="ru-RU"/>
            </a:p>
          </p:txBody>
        </p:sp>
        <p:sp>
          <p:nvSpPr>
            <p:cNvPr id="72719" name="Rectangle 15" descr="Широкий диагональный 2"/>
            <p:cNvSpPr>
              <a:spLocks noChangeArrowheads="1"/>
            </p:cNvSpPr>
            <p:nvPr/>
          </p:nvSpPr>
          <p:spPr bwMode="auto">
            <a:xfrm>
              <a:off x="3328" y="2440"/>
              <a:ext cx="428" cy="295"/>
            </a:xfrm>
            <a:prstGeom prst="rect">
              <a:avLst/>
            </a:prstGeom>
            <a:pattFill prst="wdUpDiag">
              <a:fgClr>
                <a:schemeClr val="accent1"/>
              </a:fgClr>
              <a:bgClr>
                <a:schemeClr val="bg1"/>
              </a:bgClr>
            </a:pattFill>
            <a:ln w="28575">
              <a:solidFill>
                <a:srgbClr val="006699"/>
              </a:solidFill>
              <a:miter lim="800000"/>
              <a:headEnd/>
              <a:tailEnd/>
            </a:ln>
          </p:spPr>
          <p:txBody>
            <a:bodyPr/>
            <a:lstStyle/>
            <a:p>
              <a:endParaRPr lang="ru-RU"/>
            </a:p>
          </p:txBody>
        </p:sp>
        <p:sp>
          <p:nvSpPr>
            <p:cNvPr id="72721" name="Rectangle 17" descr="Широкий диагональный 2"/>
            <p:cNvSpPr>
              <a:spLocks noChangeArrowheads="1"/>
            </p:cNvSpPr>
            <p:nvPr/>
          </p:nvSpPr>
          <p:spPr bwMode="auto">
            <a:xfrm>
              <a:off x="1082" y="1390"/>
              <a:ext cx="419" cy="304"/>
            </a:xfrm>
            <a:prstGeom prst="rect">
              <a:avLst/>
            </a:prstGeom>
            <a:pattFill prst="wdUpDiag">
              <a:fgClr>
                <a:srgbClr val="FFCCFF"/>
              </a:fgClr>
              <a:bgClr>
                <a:schemeClr val="bg1"/>
              </a:bgClr>
            </a:pattFill>
            <a:ln w="28575">
              <a:solidFill>
                <a:srgbClr val="D60093"/>
              </a:solidFill>
              <a:miter lim="800000"/>
              <a:headEnd/>
              <a:tailEnd/>
            </a:ln>
          </p:spPr>
          <p:txBody>
            <a:bodyPr/>
            <a:lstStyle/>
            <a:p>
              <a:endParaRPr lang="ru-RU"/>
            </a:p>
          </p:txBody>
        </p:sp>
        <p:sp>
          <p:nvSpPr>
            <p:cNvPr id="72723" name="Rectangle 19" descr="Широкий диагональный 2"/>
            <p:cNvSpPr>
              <a:spLocks noChangeArrowheads="1"/>
            </p:cNvSpPr>
            <p:nvPr/>
          </p:nvSpPr>
          <p:spPr bwMode="auto">
            <a:xfrm>
              <a:off x="1751" y="1390"/>
              <a:ext cx="419" cy="304"/>
            </a:xfrm>
            <a:prstGeom prst="rect">
              <a:avLst/>
            </a:prstGeom>
            <a:pattFill prst="wdUpDiag">
              <a:fgClr>
                <a:srgbClr val="FFCCFF"/>
              </a:fgClr>
              <a:bgClr>
                <a:schemeClr val="bg1"/>
              </a:bgClr>
            </a:pattFill>
            <a:ln w="28575">
              <a:solidFill>
                <a:srgbClr val="D60093"/>
              </a:solidFill>
              <a:miter lim="800000"/>
              <a:headEnd/>
              <a:tailEnd/>
            </a:ln>
          </p:spPr>
          <p:txBody>
            <a:bodyPr/>
            <a:lstStyle/>
            <a:p>
              <a:endParaRPr lang="ru-RU"/>
            </a:p>
          </p:txBody>
        </p:sp>
        <p:sp>
          <p:nvSpPr>
            <p:cNvPr id="72725" name="Rectangle 21" descr="Широкий диагональный 2"/>
            <p:cNvSpPr>
              <a:spLocks noChangeArrowheads="1"/>
            </p:cNvSpPr>
            <p:nvPr/>
          </p:nvSpPr>
          <p:spPr bwMode="auto">
            <a:xfrm>
              <a:off x="2540" y="838"/>
              <a:ext cx="429" cy="303"/>
            </a:xfrm>
            <a:prstGeom prst="rect">
              <a:avLst/>
            </a:prstGeom>
            <a:pattFill prst="wdUpDiag">
              <a:fgClr>
                <a:srgbClr val="CCFF99"/>
              </a:fgClr>
              <a:bgClr>
                <a:schemeClr val="bg1"/>
              </a:bgClr>
            </a:pattFill>
            <a:ln w="28575">
              <a:solidFill>
                <a:srgbClr val="008000"/>
              </a:solidFill>
              <a:miter lim="800000"/>
              <a:headEnd/>
              <a:tailEnd/>
            </a:ln>
          </p:spPr>
          <p:txBody>
            <a:bodyPr/>
            <a:lstStyle/>
            <a:p>
              <a:endParaRPr lang="ru-RU"/>
            </a:p>
          </p:txBody>
        </p:sp>
        <p:sp>
          <p:nvSpPr>
            <p:cNvPr id="72727" name="Rectangle 23" descr="Широкий диагональный 2"/>
            <p:cNvSpPr>
              <a:spLocks noChangeArrowheads="1"/>
            </p:cNvSpPr>
            <p:nvPr/>
          </p:nvSpPr>
          <p:spPr bwMode="auto">
            <a:xfrm>
              <a:off x="4115" y="838"/>
              <a:ext cx="430" cy="303"/>
            </a:xfrm>
            <a:prstGeom prst="rect">
              <a:avLst/>
            </a:prstGeom>
            <a:pattFill prst="wdUpDiag">
              <a:fgClr>
                <a:srgbClr val="CCFF99"/>
              </a:fgClr>
              <a:bgClr>
                <a:schemeClr val="bg1"/>
              </a:bgClr>
            </a:pattFill>
            <a:ln w="28575">
              <a:solidFill>
                <a:srgbClr val="008000"/>
              </a:solidFill>
              <a:miter lim="800000"/>
              <a:headEnd/>
              <a:tailEnd/>
            </a:ln>
          </p:spPr>
          <p:txBody>
            <a:bodyPr/>
            <a:lstStyle/>
            <a:p>
              <a:endParaRPr lang="ru-RU"/>
            </a:p>
          </p:txBody>
        </p:sp>
        <p:sp>
          <p:nvSpPr>
            <p:cNvPr id="72729" name="Rectangle 25" descr="Широкий диагональный 2"/>
            <p:cNvSpPr>
              <a:spLocks noChangeArrowheads="1"/>
            </p:cNvSpPr>
            <p:nvPr/>
          </p:nvSpPr>
          <p:spPr bwMode="auto">
            <a:xfrm>
              <a:off x="3626" y="838"/>
              <a:ext cx="431" cy="303"/>
            </a:xfrm>
            <a:prstGeom prst="rect">
              <a:avLst/>
            </a:prstGeom>
            <a:pattFill prst="wdUpDiag">
              <a:fgClr>
                <a:srgbClr val="CCFF99"/>
              </a:fgClr>
              <a:bgClr>
                <a:schemeClr val="bg1"/>
              </a:bgClr>
            </a:pattFill>
            <a:ln w="28575">
              <a:solidFill>
                <a:srgbClr val="008000"/>
              </a:solidFill>
              <a:miter lim="800000"/>
              <a:headEnd/>
              <a:tailEnd/>
            </a:ln>
          </p:spPr>
          <p:txBody>
            <a:bodyPr/>
            <a:lstStyle/>
            <a:p>
              <a:endParaRPr lang="ru-RU"/>
            </a:p>
          </p:txBody>
        </p:sp>
        <p:sp>
          <p:nvSpPr>
            <p:cNvPr id="72730" name="Rectangle 26"/>
            <p:cNvSpPr>
              <a:spLocks noChangeArrowheads="1"/>
            </p:cNvSpPr>
            <p:nvPr/>
          </p:nvSpPr>
          <p:spPr bwMode="auto">
            <a:xfrm>
              <a:off x="3088" y="1887"/>
              <a:ext cx="419" cy="3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ru-RU"/>
            </a:p>
          </p:txBody>
        </p:sp>
        <p:sp>
          <p:nvSpPr>
            <p:cNvPr id="72731" name="Rectangle 27" descr="Широкий диагональный 2"/>
            <p:cNvSpPr>
              <a:spLocks noChangeArrowheads="1"/>
            </p:cNvSpPr>
            <p:nvPr/>
          </p:nvSpPr>
          <p:spPr bwMode="auto">
            <a:xfrm>
              <a:off x="3088" y="1887"/>
              <a:ext cx="419" cy="305"/>
            </a:xfrm>
            <a:prstGeom prst="rect">
              <a:avLst/>
            </a:prstGeom>
            <a:pattFill prst="wdUpDiag">
              <a:fgClr>
                <a:schemeClr val="accent1"/>
              </a:fgClr>
              <a:bgClr>
                <a:schemeClr val="bg1"/>
              </a:bgClr>
            </a:pattFill>
            <a:ln w="28575">
              <a:solidFill>
                <a:srgbClr val="006699"/>
              </a:solidFill>
              <a:miter lim="800000"/>
              <a:headEnd/>
              <a:tailEnd/>
            </a:ln>
          </p:spPr>
          <p:txBody>
            <a:bodyPr/>
            <a:lstStyle/>
            <a:p>
              <a:endParaRPr lang="ru-RU"/>
            </a:p>
          </p:txBody>
        </p:sp>
        <p:sp>
          <p:nvSpPr>
            <p:cNvPr id="72733" name="Rectangle 29" descr="Широкий диагональный 2"/>
            <p:cNvSpPr>
              <a:spLocks noChangeArrowheads="1"/>
            </p:cNvSpPr>
            <p:nvPr/>
          </p:nvSpPr>
          <p:spPr bwMode="auto">
            <a:xfrm>
              <a:off x="2049" y="838"/>
              <a:ext cx="431" cy="303"/>
            </a:xfrm>
            <a:prstGeom prst="rect">
              <a:avLst/>
            </a:prstGeom>
            <a:pattFill prst="wdUpDiag">
              <a:fgClr>
                <a:srgbClr val="CCFF99"/>
              </a:fgClr>
              <a:bgClr>
                <a:schemeClr val="bg1"/>
              </a:bgClr>
            </a:pattFill>
            <a:ln w="28575">
              <a:solidFill>
                <a:srgbClr val="008000"/>
              </a:solidFill>
              <a:miter lim="800000"/>
              <a:headEnd/>
              <a:tailEnd/>
            </a:ln>
          </p:spPr>
          <p:txBody>
            <a:bodyPr/>
            <a:lstStyle/>
            <a:p>
              <a:endParaRPr lang="ru-RU"/>
            </a:p>
          </p:txBody>
        </p:sp>
        <p:sp>
          <p:nvSpPr>
            <p:cNvPr id="72735" name="Rectangle 31" descr="Широкий диагональный 2"/>
            <p:cNvSpPr>
              <a:spLocks noChangeArrowheads="1"/>
            </p:cNvSpPr>
            <p:nvPr/>
          </p:nvSpPr>
          <p:spPr bwMode="auto">
            <a:xfrm>
              <a:off x="2838" y="2440"/>
              <a:ext cx="430" cy="295"/>
            </a:xfrm>
            <a:prstGeom prst="rect">
              <a:avLst/>
            </a:prstGeom>
            <a:pattFill prst="wdUpDiag">
              <a:fgClr>
                <a:srgbClr val="CCFF99"/>
              </a:fgClr>
              <a:bgClr>
                <a:schemeClr val="bg1"/>
              </a:bgClr>
            </a:pattFill>
            <a:ln w="28575">
              <a:solidFill>
                <a:srgbClr val="008000"/>
              </a:solidFill>
              <a:miter lim="800000"/>
              <a:headEnd/>
              <a:tailEnd/>
            </a:ln>
          </p:spPr>
          <p:txBody>
            <a:bodyPr/>
            <a:lstStyle/>
            <a:p>
              <a:endParaRPr lang="ru-RU"/>
            </a:p>
          </p:txBody>
        </p:sp>
        <p:sp>
          <p:nvSpPr>
            <p:cNvPr id="72737" name="Rectangle 33" descr="Широкий диагональный 2"/>
            <p:cNvSpPr>
              <a:spLocks noChangeArrowheads="1"/>
            </p:cNvSpPr>
            <p:nvPr/>
          </p:nvSpPr>
          <p:spPr bwMode="auto">
            <a:xfrm>
              <a:off x="2360" y="2440"/>
              <a:ext cx="418" cy="295"/>
            </a:xfrm>
            <a:prstGeom prst="rect">
              <a:avLst/>
            </a:prstGeom>
            <a:pattFill prst="wdUpDiag">
              <a:fgClr>
                <a:srgbClr val="CCFF99"/>
              </a:fgClr>
              <a:bgClr>
                <a:schemeClr val="bg1"/>
              </a:bgClr>
            </a:pattFill>
            <a:ln w="28575">
              <a:solidFill>
                <a:srgbClr val="008000"/>
              </a:solidFill>
              <a:miter lim="800000"/>
              <a:headEnd/>
              <a:tailEnd/>
            </a:ln>
          </p:spPr>
          <p:txBody>
            <a:bodyPr/>
            <a:lstStyle/>
            <a:p>
              <a:endParaRPr lang="ru-RU"/>
            </a:p>
          </p:txBody>
        </p:sp>
        <p:sp>
          <p:nvSpPr>
            <p:cNvPr id="72739" name="Rectangle 35" descr="Широкий диагональный 2"/>
            <p:cNvSpPr>
              <a:spLocks noChangeArrowheads="1"/>
            </p:cNvSpPr>
            <p:nvPr/>
          </p:nvSpPr>
          <p:spPr bwMode="auto">
            <a:xfrm>
              <a:off x="1871" y="2440"/>
              <a:ext cx="418" cy="295"/>
            </a:xfrm>
            <a:prstGeom prst="rect">
              <a:avLst/>
            </a:prstGeom>
            <a:pattFill prst="wdUpDiag">
              <a:fgClr>
                <a:srgbClr val="FFCCFF"/>
              </a:fgClr>
              <a:bgClr>
                <a:schemeClr val="bg1"/>
              </a:bgClr>
            </a:pattFill>
            <a:ln w="28575">
              <a:solidFill>
                <a:srgbClr val="D60093"/>
              </a:solidFill>
              <a:miter lim="800000"/>
              <a:headEnd/>
              <a:tailEnd/>
            </a:ln>
          </p:spPr>
          <p:txBody>
            <a:bodyPr/>
            <a:lstStyle/>
            <a:p>
              <a:endParaRPr lang="ru-RU"/>
            </a:p>
          </p:txBody>
        </p:sp>
        <p:sp>
          <p:nvSpPr>
            <p:cNvPr id="72741" name="Rectangle 37" descr="Широкий диагональный 2"/>
            <p:cNvSpPr>
              <a:spLocks noChangeArrowheads="1"/>
            </p:cNvSpPr>
            <p:nvPr/>
          </p:nvSpPr>
          <p:spPr bwMode="auto">
            <a:xfrm>
              <a:off x="1381" y="2440"/>
              <a:ext cx="430" cy="295"/>
            </a:xfrm>
            <a:prstGeom prst="rect">
              <a:avLst/>
            </a:prstGeom>
            <a:pattFill prst="wdUpDiag">
              <a:fgClr>
                <a:srgbClr val="FFCCFF"/>
              </a:fgClr>
              <a:bgClr>
                <a:schemeClr val="bg1"/>
              </a:bgClr>
            </a:pattFill>
            <a:ln w="28575">
              <a:solidFill>
                <a:srgbClr val="D60093"/>
              </a:solidFill>
              <a:miter lim="800000"/>
              <a:headEnd/>
              <a:tailEnd/>
            </a:ln>
          </p:spPr>
          <p:txBody>
            <a:bodyPr/>
            <a:lstStyle/>
            <a:p>
              <a:endParaRPr lang="ru-RU"/>
            </a:p>
          </p:txBody>
        </p:sp>
        <p:sp>
          <p:nvSpPr>
            <p:cNvPr id="72743" name="Rectangle 39" descr="Широкий диагональный 2"/>
            <p:cNvSpPr>
              <a:spLocks noChangeArrowheads="1"/>
            </p:cNvSpPr>
            <p:nvPr/>
          </p:nvSpPr>
          <p:spPr bwMode="auto">
            <a:xfrm>
              <a:off x="891" y="2440"/>
              <a:ext cx="431" cy="295"/>
            </a:xfrm>
            <a:prstGeom prst="rect">
              <a:avLst/>
            </a:prstGeom>
            <a:pattFill prst="wdUpDiag">
              <a:fgClr>
                <a:srgbClr val="CCFF99"/>
              </a:fgClr>
              <a:bgClr>
                <a:schemeClr val="bg1"/>
              </a:bgClr>
            </a:pattFill>
            <a:ln w="28575">
              <a:solidFill>
                <a:srgbClr val="008000"/>
              </a:solidFill>
              <a:miter lim="800000"/>
              <a:headEnd/>
              <a:tailEnd/>
            </a:ln>
          </p:spPr>
          <p:txBody>
            <a:bodyPr/>
            <a:lstStyle/>
            <a:p>
              <a:endParaRPr lang="ru-RU"/>
            </a:p>
          </p:txBody>
        </p:sp>
        <p:sp>
          <p:nvSpPr>
            <p:cNvPr id="72745" name="Rectangle 41" descr="Широкий диагональный 2"/>
            <p:cNvSpPr>
              <a:spLocks noChangeArrowheads="1"/>
            </p:cNvSpPr>
            <p:nvPr/>
          </p:nvSpPr>
          <p:spPr bwMode="auto">
            <a:xfrm>
              <a:off x="833" y="838"/>
              <a:ext cx="428" cy="303"/>
            </a:xfrm>
            <a:prstGeom prst="rect">
              <a:avLst/>
            </a:prstGeom>
            <a:pattFill prst="wdUpDiag">
              <a:fgClr>
                <a:srgbClr val="CCFF99"/>
              </a:fgClr>
              <a:bgClr>
                <a:schemeClr val="bg1"/>
              </a:bgClr>
            </a:pattFill>
            <a:ln w="28575">
              <a:solidFill>
                <a:srgbClr val="008000"/>
              </a:solidFill>
              <a:miter lim="800000"/>
              <a:headEnd/>
              <a:tailEnd/>
            </a:ln>
          </p:spPr>
          <p:txBody>
            <a:bodyPr/>
            <a:lstStyle/>
            <a:p>
              <a:endParaRPr lang="ru-RU"/>
            </a:p>
          </p:txBody>
        </p:sp>
        <p:sp>
          <p:nvSpPr>
            <p:cNvPr id="72746" name="Freeform 42"/>
            <p:cNvSpPr>
              <a:spLocks noEditPoints="1"/>
            </p:cNvSpPr>
            <p:nvPr/>
          </p:nvSpPr>
          <p:spPr bwMode="auto">
            <a:xfrm>
              <a:off x="772" y="1114"/>
              <a:ext cx="4263" cy="56"/>
            </a:xfrm>
            <a:custGeom>
              <a:avLst/>
              <a:gdLst>
                <a:gd name="T0" fmla="*/ 0 w 5343"/>
                <a:gd name="T1" fmla="*/ 27 h 80"/>
                <a:gd name="T2" fmla="*/ 5148 w 5343"/>
                <a:gd name="T3" fmla="*/ 27 h 80"/>
                <a:gd name="T4" fmla="*/ 5148 w 5343"/>
                <a:gd name="T5" fmla="*/ 53 h 80"/>
                <a:gd name="T6" fmla="*/ 0 w 5343"/>
                <a:gd name="T7" fmla="*/ 53 h 80"/>
                <a:gd name="T8" fmla="*/ 0 w 5343"/>
                <a:gd name="T9" fmla="*/ 27 h 80"/>
                <a:gd name="T10" fmla="*/ 5133 w 5343"/>
                <a:gd name="T11" fmla="*/ 0 h 80"/>
                <a:gd name="T12" fmla="*/ 5343 w 5343"/>
                <a:gd name="T13" fmla="*/ 40 h 80"/>
                <a:gd name="T14" fmla="*/ 5133 w 5343"/>
                <a:gd name="T15" fmla="*/ 80 h 80"/>
                <a:gd name="T16" fmla="*/ 5133 w 5343"/>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43" h="80">
                  <a:moveTo>
                    <a:pt x="0" y="27"/>
                  </a:moveTo>
                  <a:lnTo>
                    <a:pt x="5148" y="27"/>
                  </a:lnTo>
                  <a:lnTo>
                    <a:pt x="5148" y="53"/>
                  </a:lnTo>
                  <a:lnTo>
                    <a:pt x="0" y="53"/>
                  </a:lnTo>
                  <a:lnTo>
                    <a:pt x="0" y="27"/>
                  </a:lnTo>
                  <a:close/>
                  <a:moveTo>
                    <a:pt x="5133" y="0"/>
                  </a:moveTo>
                  <a:lnTo>
                    <a:pt x="5343" y="40"/>
                  </a:lnTo>
                  <a:lnTo>
                    <a:pt x="5133" y="80"/>
                  </a:lnTo>
                  <a:lnTo>
                    <a:pt x="5133" y="0"/>
                  </a:lnTo>
                  <a:close/>
                </a:path>
              </a:pathLst>
            </a:custGeom>
            <a:solidFill>
              <a:srgbClr val="A50021"/>
            </a:solidFill>
            <a:ln w="38100" cmpd="sng">
              <a:solidFill>
                <a:srgbClr val="A50021"/>
              </a:solidFill>
              <a:prstDash val="solid"/>
              <a:round/>
              <a:headEnd/>
              <a:tailEnd/>
            </a:ln>
          </p:spPr>
          <p:txBody>
            <a:bodyPr/>
            <a:lstStyle/>
            <a:p>
              <a:endParaRPr lang="ru-RU"/>
            </a:p>
          </p:txBody>
        </p:sp>
        <p:sp>
          <p:nvSpPr>
            <p:cNvPr id="72747" name="Freeform 43"/>
            <p:cNvSpPr>
              <a:spLocks noEditPoints="1"/>
            </p:cNvSpPr>
            <p:nvPr/>
          </p:nvSpPr>
          <p:spPr bwMode="auto">
            <a:xfrm>
              <a:off x="772" y="1667"/>
              <a:ext cx="4263" cy="55"/>
            </a:xfrm>
            <a:custGeom>
              <a:avLst/>
              <a:gdLst>
                <a:gd name="T0" fmla="*/ 0 w 5343"/>
                <a:gd name="T1" fmla="*/ 27 h 80"/>
                <a:gd name="T2" fmla="*/ 5148 w 5343"/>
                <a:gd name="T3" fmla="*/ 27 h 80"/>
                <a:gd name="T4" fmla="*/ 5148 w 5343"/>
                <a:gd name="T5" fmla="*/ 40 h 80"/>
                <a:gd name="T6" fmla="*/ 0 w 5343"/>
                <a:gd name="T7" fmla="*/ 40 h 80"/>
                <a:gd name="T8" fmla="*/ 0 w 5343"/>
                <a:gd name="T9" fmla="*/ 27 h 80"/>
                <a:gd name="T10" fmla="*/ 5133 w 5343"/>
                <a:gd name="T11" fmla="*/ 0 h 80"/>
                <a:gd name="T12" fmla="*/ 5343 w 5343"/>
                <a:gd name="T13" fmla="*/ 40 h 80"/>
                <a:gd name="T14" fmla="*/ 5133 w 5343"/>
                <a:gd name="T15" fmla="*/ 80 h 80"/>
                <a:gd name="T16" fmla="*/ 5133 w 5343"/>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43" h="80">
                  <a:moveTo>
                    <a:pt x="0" y="27"/>
                  </a:moveTo>
                  <a:lnTo>
                    <a:pt x="5148" y="27"/>
                  </a:lnTo>
                  <a:lnTo>
                    <a:pt x="5148" y="40"/>
                  </a:lnTo>
                  <a:lnTo>
                    <a:pt x="0" y="40"/>
                  </a:lnTo>
                  <a:lnTo>
                    <a:pt x="0" y="27"/>
                  </a:lnTo>
                  <a:close/>
                  <a:moveTo>
                    <a:pt x="5133" y="0"/>
                  </a:moveTo>
                  <a:lnTo>
                    <a:pt x="5343" y="40"/>
                  </a:lnTo>
                  <a:lnTo>
                    <a:pt x="5133" y="80"/>
                  </a:lnTo>
                  <a:lnTo>
                    <a:pt x="5133" y="0"/>
                  </a:lnTo>
                  <a:close/>
                </a:path>
              </a:pathLst>
            </a:custGeom>
            <a:solidFill>
              <a:srgbClr val="A50021"/>
            </a:solidFill>
            <a:ln w="38100" cmpd="sng">
              <a:solidFill>
                <a:srgbClr val="A50021"/>
              </a:solidFill>
              <a:prstDash val="solid"/>
              <a:round/>
              <a:headEnd/>
              <a:tailEnd/>
            </a:ln>
          </p:spPr>
          <p:txBody>
            <a:bodyPr/>
            <a:lstStyle/>
            <a:p>
              <a:endParaRPr lang="ru-RU"/>
            </a:p>
          </p:txBody>
        </p:sp>
        <p:sp>
          <p:nvSpPr>
            <p:cNvPr id="72748" name="Freeform 44"/>
            <p:cNvSpPr>
              <a:spLocks noEditPoints="1"/>
            </p:cNvSpPr>
            <p:nvPr/>
          </p:nvSpPr>
          <p:spPr bwMode="auto">
            <a:xfrm>
              <a:off x="772" y="2164"/>
              <a:ext cx="4263" cy="55"/>
            </a:xfrm>
            <a:custGeom>
              <a:avLst/>
              <a:gdLst>
                <a:gd name="T0" fmla="*/ 0 w 5343"/>
                <a:gd name="T1" fmla="*/ 27 h 80"/>
                <a:gd name="T2" fmla="*/ 5148 w 5343"/>
                <a:gd name="T3" fmla="*/ 27 h 80"/>
                <a:gd name="T4" fmla="*/ 5148 w 5343"/>
                <a:gd name="T5" fmla="*/ 53 h 80"/>
                <a:gd name="T6" fmla="*/ 0 w 5343"/>
                <a:gd name="T7" fmla="*/ 53 h 80"/>
                <a:gd name="T8" fmla="*/ 0 w 5343"/>
                <a:gd name="T9" fmla="*/ 27 h 80"/>
                <a:gd name="T10" fmla="*/ 5133 w 5343"/>
                <a:gd name="T11" fmla="*/ 0 h 80"/>
                <a:gd name="T12" fmla="*/ 5343 w 5343"/>
                <a:gd name="T13" fmla="*/ 40 h 80"/>
                <a:gd name="T14" fmla="*/ 5133 w 5343"/>
                <a:gd name="T15" fmla="*/ 80 h 80"/>
                <a:gd name="T16" fmla="*/ 5133 w 5343"/>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43" h="80">
                  <a:moveTo>
                    <a:pt x="0" y="27"/>
                  </a:moveTo>
                  <a:lnTo>
                    <a:pt x="5148" y="27"/>
                  </a:lnTo>
                  <a:lnTo>
                    <a:pt x="5148" y="53"/>
                  </a:lnTo>
                  <a:lnTo>
                    <a:pt x="0" y="53"/>
                  </a:lnTo>
                  <a:lnTo>
                    <a:pt x="0" y="27"/>
                  </a:lnTo>
                  <a:close/>
                  <a:moveTo>
                    <a:pt x="5133" y="0"/>
                  </a:moveTo>
                  <a:lnTo>
                    <a:pt x="5343" y="40"/>
                  </a:lnTo>
                  <a:lnTo>
                    <a:pt x="5133" y="80"/>
                  </a:lnTo>
                  <a:lnTo>
                    <a:pt x="5133" y="0"/>
                  </a:lnTo>
                  <a:close/>
                </a:path>
              </a:pathLst>
            </a:custGeom>
            <a:solidFill>
              <a:srgbClr val="A50021"/>
            </a:solidFill>
            <a:ln w="38100" cmpd="sng">
              <a:solidFill>
                <a:srgbClr val="A50021"/>
              </a:solidFill>
              <a:prstDash val="solid"/>
              <a:round/>
              <a:headEnd/>
              <a:tailEnd/>
            </a:ln>
          </p:spPr>
          <p:txBody>
            <a:bodyPr/>
            <a:lstStyle/>
            <a:p>
              <a:endParaRPr lang="ru-RU"/>
            </a:p>
          </p:txBody>
        </p:sp>
        <p:sp>
          <p:nvSpPr>
            <p:cNvPr id="72749" name="Freeform 45"/>
            <p:cNvSpPr>
              <a:spLocks noEditPoints="1"/>
            </p:cNvSpPr>
            <p:nvPr/>
          </p:nvSpPr>
          <p:spPr bwMode="auto">
            <a:xfrm>
              <a:off x="772" y="2707"/>
              <a:ext cx="4263" cy="56"/>
            </a:xfrm>
            <a:custGeom>
              <a:avLst/>
              <a:gdLst>
                <a:gd name="T0" fmla="*/ 0 w 5343"/>
                <a:gd name="T1" fmla="*/ 40 h 80"/>
                <a:gd name="T2" fmla="*/ 5148 w 5343"/>
                <a:gd name="T3" fmla="*/ 40 h 80"/>
                <a:gd name="T4" fmla="*/ 5148 w 5343"/>
                <a:gd name="T5" fmla="*/ 53 h 80"/>
                <a:gd name="T6" fmla="*/ 0 w 5343"/>
                <a:gd name="T7" fmla="*/ 53 h 80"/>
                <a:gd name="T8" fmla="*/ 0 w 5343"/>
                <a:gd name="T9" fmla="*/ 40 h 80"/>
                <a:gd name="T10" fmla="*/ 5133 w 5343"/>
                <a:gd name="T11" fmla="*/ 0 h 80"/>
                <a:gd name="T12" fmla="*/ 5343 w 5343"/>
                <a:gd name="T13" fmla="*/ 40 h 80"/>
                <a:gd name="T14" fmla="*/ 5133 w 5343"/>
                <a:gd name="T15" fmla="*/ 80 h 80"/>
                <a:gd name="T16" fmla="*/ 5133 w 5343"/>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43" h="80">
                  <a:moveTo>
                    <a:pt x="0" y="40"/>
                  </a:moveTo>
                  <a:lnTo>
                    <a:pt x="5148" y="40"/>
                  </a:lnTo>
                  <a:lnTo>
                    <a:pt x="5148" y="53"/>
                  </a:lnTo>
                  <a:lnTo>
                    <a:pt x="0" y="53"/>
                  </a:lnTo>
                  <a:lnTo>
                    <a:pt x="0" y="40"/>
                  </a:lnTo>
                  <a:close/>
                  <a:moveTo>
                    <a:pt x="5133" y="0"/>
                  </a:moveTo>
                  <a:lnTo>
                    <a:pt x="5343" y="40"/>
                  </a:lnTo>
                  <a:lnTo>
                    <a:pt x="5133" y="80"/>
                  </a:lnTo>
                  <a:lnTo>
                    <a:pt x="5133" y="0"/>
                  </a:lnTo>
                  <a:close/>
                </a:path>
              </a:pathLst>
            </a:custGeom>
            <a:solidFill>
              <a:srgbClr val="A50021"/>
            </a:solidFill>
            <a:ln w="38100" cmpd="sng">
              <a:solidFill>
                <a:srgbClr val="A50021"/>
              </a:solidFill>
              <a:prstDash val="solid"/>
              <a:round/>
              <a:headEnd/>
              <a:tailEnd/>
            </a:ln>
          </p:spPr>
          <p:txBody>
            <a:bodyPr/>
            <a:lstStyle/>
            <a:p>
              <a:endParaRPr lang="ru-RU"/>
            </a:p>
          </p:txBody>
        </p:sp>
        <p:sp>
          <p:nvSpPr>
            <p:cNvPr id="72751" name="Rectangle 47"/>
            <p:cNvSpPr>
              <a:spLocks noChangeArrowheads="1"/>
            </p:cNvSpPr>
            <p:nvPr/>
          </p:nvSpPr>
          <p:spPr bwMode="auto">
            <a:xfrm>
              <a:off x="924" y="902"/>
              <a:ext cx="251"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2000" i="1">
                  <a:solidFill>
                    <a:srgbClr val="006600"/>
                  </a:solidFill>
                </a:rPr>
                <a:t>1.1</a:t>
              </a:r>
              <a:endParaRPr lang="ru-RU" altLang="ru-RU" sz="2000">
                <a:solidFill>
                  <a:srgbClr val="006600"/>
                </a:solidFill>
              </a:endParaRPr>
            </a:p>
          </p:txBody>
        </p:sp>
        <p:sp>
          <p:nvSpPr>
            <p:cNvPr id="72754" name="Rectangle 50"/>
            <p:cNvSpPr>
              <a:spLocks noChangeArrowheads="1"/>
            </p:cNvSpPr>
            <p:nvPr/>
          </p:nvSpPr>
          <p:spPr bwMode="auto">
            <a:xfrm>
              <a:off x="981" y="2494"/>
              <a:ext cx="254"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006600"/>
                  </a:solidFill>
                </a:rPr>
                <a:t>1.1</a:t>
              </a:r>
              <a:endParaRPr lang="ru-RU" altLang="ru-RU" sz="2000">
                <a:solidFill>
                  <a:srgbClr val="006600"/>
                </a:solidFill>
              </a:endParaRPr>
            </a:p>
          </p:txBody>
        </p:sp>
        <p:sp>
          <p:nvSpPr>
            <p:cNvPr id="72757" name="Rectangle 53"/>
            <p:cNvSpPr>
              <a:spLocks noChangeArrowheads="1"/>
            </p:cNvSpPr>
            <p:nvPr/>
          </p:nvSpPr>
          <p:spPr bwMode="auto">
            <a:xfrm>
              <a:off x="2136" y="902"/>
              <a:ext cx="254"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006600"/>
                  </a:solidFill>
                </a:rPr>
                <a:t>1.2</a:t>
              </a:r>
              <a:endParaRPr lang="ru-RU" altLang="ru-RU" sz="2000">
                <a:solidFill>
                  <a:srgbClr val="006600"/>
                </a:solidFill>
              </a:endParaRPr>
            </a:p>
          </p:txBody>
        </p:sp>
        <p:sp>
          <p:nvSpPr>
            <p:cNvPr id="72760" name="Rectangle 56"/>
            <p:cNvSpPr>
              <a:spLocks noChangeArrowheads="1"/>
            </p:cNvSpPr>
            <p:nvPr/>
          </p:nvSpPr>
          <p:spPr bwMode="auto">
            <a:xfrm>
              <a:off x="2437" y="2494"/>
              <a:ext cx="254"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006600"/>
                  </a:solidFill>
                </a:rPr>
                <a:t>1.2</a:t>
              </a:r>
              <a:endParaRPr lang="ru-RU" altLang="ru-RU" sz="2000">
                <a:solidFill>
                  <a:srgbClr val="006600"/>
                </a:solidFill>
              </a:endParaRPr>
            </a:p>
          </p:txBody>
        </p:sp>
        <p:sp>
          <p:nvSpPr>
            <p:cNvPr id="72763" name="Rectangle 59"/>
            <p:cNvSpPr>
              <a:spLocks noChangeArrowheads="1"/>
            </p:cNvSpPr>
            <p:nvPr/>
          </p:nvSpPr>
          <p:spPr bwMode="auto">
            <a:xfrm>
              <a:off x="2627" y="902"/>
              <a:ext cx="254"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006600"/>
                  </a:solidFill>
                </a:rPr>
                <a:t>1.3</a:t>
              </a:r>
              <a:endParaRPr lang="ru-RU" altLang="ru-RU" sz="2000">
                <a:solidFill>
                  <a:srgbClr val="006600"/>
                </a:solidFill>
              </a:endParaRPr>
            </a:p>
          </p:txBody>
        </p:sp>
        <p:sp>
          <p:nvSpPr>
            <p:cNvPr id="72766" name="Rectangle 62"/>
            <p:cNvSpPr>
              <a:spLocks noChangeArrowheads="1"/>
            </p:cNvSpPr>
            <p:nvPr/>
          </p:nvSpPr>
          <p:spPr bwMode="auto">
            <a:xfrm>
              <a:off x="3714" y="902"/>
              <a:ext cx="254"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006600"/>
                  </a:solidFill>
                </a:rPr>
                <a:t>1.4</a:t>
              </a:r>
              <a:endParaRPr lang="ru-RU" altLang="ru-RU" sz="2000">
                <a:solidFill>
                  <a:srgbClr val="006600"/>
                </a:solidFill>
              </a:endParaRPr>
            </a:p>
          </p:txBody>
        </p:sp>
        <p:sp>
          <p:nvSpPr>
            <p:cNvPr id="72769" name="Rectangle 65"/>
            <p:cNvSpPr>
              <a:spLocks noChangeArrowheads="1"/>
            </p:cNvSpPr>
            <p:nvPr/>
          </p:nvSpPr>
          <p:spPr bwMode="auto">
            <a:xfrm>
              <a:off x="3904" y="2494"/>
              <a:ext cx="254"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006600"/>
                  </a:solidFill>
                </a:rPr>
                <a:t>1.4</a:t>
              </a:r>
              <a:endParaRPr lang="ru-RU" altLang="ru-RU" sz="2000">
                <a:solidFill>
                  <a:srgbClr val="006600"/>
                </a:solidFill>
              </a:endParaRPr>
            </a:p>
          </p:txBody>
        </p:sp>
        <p:sp>
          <p:nvSpPr>
            <p:cNvPr id="72772" name="Rectangle 68"/>
            <p:cNvSpPr>
              <a:spLocks noChangeArrowheads="1"/>
            </p:cNvSpPr>
            <p:nvPr/>
          </p:nvSpPr>
          <p:spPr bwMode="auto">
            <a:xfrm>
              <a:off x="4203" y="902"/>
              <a:ext cx="254"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006600"/>
                  </a:solidFill>
                </a:rPr>
                <a:t>1.5</a:t>
              </a:r>
              <a:endParaRPr lang="ru-RU" altLang="ru-RU" sz="2000">
                <a:solidFill>
                  <a:srgbClr val="006600"/>
                </a:solidFill>
              </a:endParaRPr>
            </a:p>
          </p:txBody>
        </p:sp>
        <p:sp>
          <p:nvSpPr>
            <p:cNvPr id="72775" name="Rectangle 71"/>
            <p:cNvSpPr>
              <a:spLocks noChangeArrowheads="1"/>
            </p:cNvSpPr>
            <p:nvPr/>
          </p:nvSpPr>
          <p:spPr bwMode="auto">
            <a:xfrm>
              <a:off x="4383" y="2494"/>
              <a:ext cx="254"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006600"/>
                  </a:solidFill>
                </a:rPr>
                <a:t>1.5</a:t>
              </a:r>
              <a:endParaRPr lang="ru-RU" altLang="ru-RU" sz="2000">
                <a:solidFill>
                  <a:srgbClr val="006600"/>
                </a:solidFill>
              </a:endParaRPr>
            </a:p>
          </p:txBody>
        </p:sp>
        <p:sp>
          <p:nvSpPr>
            <p:cNvPr id="72778" name="Rectangle 74"/>
            <p:cNvSpPr>
              <a:spLocks noChangeArrowheads="1"/>
            </p:cNvSpPr>
            <p:nvPr/>
          </p:nvSpPr>
          <p:spPr bwMode="auto">
            <a:xfrm>
              <a:off x="1151" y="1447"/>
              <a:ext cx="261"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CC0000"/>
                  </a:solidFill>
                </a:rPr>
                <a:t>2.1</a:t>
              </a:r>
              <a:endParaRPr lang="ru-RU" altLang="ru-RU" sz="2000">
                <a:solidFill>
                  <a:srgbClr val="CC0000"/>
                </a:solidFill>
              </a:endParaRPr>
            </a:p>
          </p:txBody>
        </p:sp>
        <p:sp>
          <p:nvSpPr>
            <p:cNvPr id="72781" name="Rectangle 77"/>
            <p:cNvSpPr>
              <a:spLocks noChangeArrowheads="1"/>
            </p:cNvSpPr>
            <p:nvPr/>
          </p:nvSpPr>
          <p:spPr bwMode="auto">
            <a:xfrm>
              <a:off x="2926" y="2494"/>
              <a:ext cx="254"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006600"/>
                  </a:solidFill>
                </a:rPr>
                <a:t>1.3</a:t>
              </a:r>
              <a:endParaRPr lang="ru-RU" altLang="ru-RU" sz="2000">
                <a:solidFill>
                  <a:srgbClr val="006600"/>
                </a:solidFill>
              </a:endParaRPr>
            </a:p>
          </p:txBody>
        </p:sp>
        <p:sp>
          <p:nvSpPr>
            <p:cNvPr id="72784" name="Rectangle 80"/>
            <p:cNvSpPr>
              <a:spLocks noChangeArrowheads="1"/>
            </p:cNvSpPr>
            <p:nvPr/>
          </p:nvSpPr>
          <p:spPr bwMode="auto">
            <a:xfrm>
              <a:off x="1463" y="2494"/>
              <a:ext cx="261"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CC0000"/>
                  </a:solidFill>
                </a:rPr>
                <a:t>2.1</a:t>
              </a:r>
              <a:endParaRPr lang="ru-RU" altLang="ru-RU" sz="2000">
                <a:solidFill>
                  <a:srgbClr val="CC0000"/>
                </a:solidFill>
              </a:endParaRPr>
            </a:p>
          </p:txBody>
        </p:sp>
        <p:sp>
          <p:nvSpPr>
            <p:cNvPr id="72787" name="Rectangle 83"/>
            <p:cNvSpPr>
              <a:spLocks noChangeArrowheads="1"/>
            </p:cNvSpPr>
            <p:nvPr/>
          </p:nvSpPr>
          <p:spPr bwMode="auto">
            <a:xfrm>
              <a:off x="3163" y="1954"/>
              <a:ext cx="267"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333399"/>
                  </a:solidFill>
                </a:rPr>
                <a:t>3.1</a:t>
              </a:r>
              <a:endParaRPr lang="ru-RU" altLang="ru-RU" sz="2000">
                <a:solidFill>
                  <a:srgbClr val="333399"/>
                </a:solidFill>
              </a:endParaRPr>
            </a:p>
          </p:txBody>
        </p:sp>
        <p:sp>
          <p:nvSpPr>
            <p:cNvPr id="72790" name="Rectangle 86"/>
            <p:cNvSpPr>
              <a:spLocks noChangeArrowheads="1"/>
            </p:cNvSpPr>
            <p:nvPr/>
          </p:nvSpPr>
          <p:spPr bwMode="auto">
            <a:xfrm>
              <a:off x="3402" y="2494"/>
              <a:ext cx="267"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333399"/>
                  </a:solidFill>
                </a:rPr>
                <a:t>3.1</a:t>
              </a:r>
              <a:endParaRPr lang="ru-RU" altLang="ru-RU" sz="2000">
                <a:solidFill>
                  <a:srgbClr val="333399"/>
                </a:solidFill>
              </a:endParaRPr>
            </a:p>
          </p:txBody>
        </p:sp>
        <p:sp>
          <p:nvSpPr>
            <p:cNvPr id="72793" name="Rectangle 89"/>
            <p:cNvSpPr>
              <a:spLocks noChangeArrowheads="1"/>
            </p:cNvSpPr>
            <p:nvPr/>
          </p:nvSpPr>
          <p:spPr bwMode="auto">
            <a:xfrm>
              <a:off x="1833" y="1447"/>
              <a:ext cx="261"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CC0000"/>
                  </a:solidFill>
                </a:rPr>
                <a:t>2.2</a:t>
              </a:r>
              <a:endParaRPr lang="ru-RU" altLang="ru-RU" sz="2000">
                <a:solidFill>
                  <a:srgbClr val="CC0000"/>
                </a:solidFill>
              </a:endParaRPr>
            </a:p>
          </p:txBody>
        </p:sp>
        <p:sp>
          <p:nvSpPr>
            <p:cNvPr id="72796" name="Rectangle 92"/>
            <p:cNvSpPr>
              <a:spLocks noChangeArrowheads="1"/>
            </p:cNvSpPr>
            <p:nvPr/>
          </p:nvSpPr>
          <p:spPr bwMode="auto">
            <a:xfrm>
              <a:off x="1949" y="2494"/>
              <a:ext cx="261"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ru-RU" sz="2000" i="1">
                  <a:solidFill>
                    <a:srgbClr val="CC0000"/>
                  </a:solidFill>
                </a:rPr>
                <a:t>2.2</a:t>
              </a:r>
              <a:endParaRPr lang="ru-RU" altLang="ru-RU" sz="2000">
                <a:solidFill>
                  <a:srgbClr val="CC0000"/>
                </a:solidFill>
              </a:endParaRPr>
            </a:p>
          </p:txBody>
        </p:sp>
        <p:sp>
          <p:nvSpPr>
            <p:cNvPr id="72799" name="Rectangle 95"/>
            <p:cNvSpPr>
              <a:spLocks noChangeArrowheads="1"/>
            </p:cNvSpPr>
            <p:nvPr/>
          </p:nvSpPr>
          <p:spPr bwMode="auto">
            <a:xfrm>
              <a:off x="754" y="1139"/>
              <a:ext cx="227"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2000" b="1" i="1">
                  <a:solidFill>
                    <a:srgbClr val="336600"/>
                  </a:solidFill>
                </a:rPr>
                <a:t>a</a:t>
              </a:r>
              <a:r>
                <a:rPr lang="en-US" altLang="ru-RU" sz="2000" b="1" i="1" baseline="-25000">
                  <a:solidFill>
                    <a:srgbClr val="336600"/>
                  </a:solidFill>
                </a:rPr>
                <a:t>1</a:t>
              </a:r>
              <a:endParaRPr lang="ru-RU" altLang="ru-RU" sz="2000" b="1" i="1" baseline="-25000">
                <a:solidFill>
                  <a:srgbClr val="336600"/>
                </a:solidFill>
              </a:endParaRPr>
            </a:p>
          </p:txBody>
        </p:sp>
        <p:sp>
          <p:nvSpPr>
            <p:cNvPr id="72807" name="Rectangle 103"/>
            <p:cNvSpPr>
              <a:spLocks noChangeArrowheads="1"/>
            </p:cNvSpPr>
            <p:nvPr/>
          </p:nvSpPr>
          <p:spPr bwMode="auto">
            <a:xfrm>
              <a:off x="782" y="2755"/>
              <a:ext cx="567" cy="23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ru-RU" altLang="ru-RU" sz="2400" b="1" i="1">
                  <a:solidFill>
                    <a:srgbClr val="336600"/>
                  </a:solidFill>
                </a:rPr>
                <a:t>Канал</a:t>
              </a:r>
              <a:endParaRPr lang="ru-RU" altLang="ru-RU" sz="2400" b="1">
                <a:solidFill>
                  <a:srgbClr val="336600"/>
                </a:solidFill>
              </a:endParaRPr>
            </a:p>
          </p:txBody>
        </p:sp>
        <p:sp>
          <p:nvSpPr>
            <p:cNvPr id="72810" name="Rectangle 106"/>
            <p:cNvSpPr>
              <a:spLocks noChangeArrowheads="1"/>
            </p:cNvSpPr>
            <p:nvPr/>
          </p:nvSpPr>
          <p:spPr bwMode="auto">
            <a:xfrm>
              <a:off x="4879" y="1750"/>
              <a:ext cx="66"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ru-RU" sz="2000" b="1" i="1">
                  <a:solidFill>
                    <a:srgbClr val="A50021"/>
                  </a:solidFill>
                  <a:latin typeface="Tahoma" panose="020B0604030504040204" pitchFamily="34" charset="0"/>
                </a:rPr>
                <a:t>t</a:t>
              </a:r>
              <a:endParaRPr lang="ru-RU" altLang="ru-RU" sz="2000" b="1">
                <a:solidFill>
                  <a:srgbClr val="A50021"/>
                </a:solidFill>
                <a:latin typeface="Tahoma" panose="020B0604030504040204" pitchFamily="34" charset="0"/>
              </a:endParaRPr>
            </a:p>
          </p:txBody>
        </p:sp>
        <p:sp>
          <p:nvSpPr>
            <p:cNvPr id="72813" name="Rectangle 109"/>
            <p:cNvSpPr>
              <a:spLocks noChangeArrowheads="1"/>
            </p:cNvSpPr>
            <p:nvPr/>
          </p:nvSpPr>
          <p:spPr bwMode="auto">
            <a:xfrm>
              <a:off x="4879" y="1198"/>
              <a:ext cx="66"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ru-RU" sz="2000" b="1" i="1">
                  <a:solidFill>
                    <a:srgbClr val="A50021"/>
                  </a:solidFill>
                  <a:latin typeface="Tahoma" panose="020B0604030504040204" pitchFamily="34" charset="0"/>
                </a:rPr>
                <a:t>t</a:t>
              </a:r>
              <a:endParaRPr lang="ru-RU" altLang="ru-RU" sz="2000" b="1">
                <a:solidFill>
                  <a:srgbClr val="A50021"/>
                </a:solidFill>
                <a:latin typeface="Tahoma" panose="020B0604030504040204" pitchFamily="34" charset="0"/>
              </a:endParaRPr>
            </a:p>
          </p:txBody>
        </p:sp>
        <p:sp>
          <p:nvSpPr>
            <p:cNvPr id="72814" name="Rectangle 110"/>
            <p:cNvSpPr>
              <a:spLocks noChangeArrowheads="1"/>
            </p:cNvSpPr>
            <p:nvPr/>
          </p:nvSpPr>
          <p:spPr bwMode="auto">
            <a:xfrm>
              <a:off x="4939" y="1271"/>
              <a:ext cx="14" cy="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ru-RU" sz="500" i="1">
                  <a:solidFill>
                    <a:srgbClr val="000000"/>
                  </a:solidFill>
                  <a:latin typeface="Tahoma" panose="020B0604030504040204" pitchFamily="34" charset="0"/>
                </a:rPr>
                <a:t> </a:t>
              </a:r>
              <a:endParaRPr lang="ru-RU" altLang="ru-RU"/>
            </a:p>
          </p:txBody>
        </p:sp>
        <p:sp>
          <p:nvSpPr>
            <p:cNvPr id="72816" name="Rectangle 112"/>
            <p:cNvSpPr>
              <a:spLocks noChangeArrowheads="1"/>
            </p:cNvSpPr>
            <p:nvPr/>
          </p:nvSpPr>
          <p:spPr bwMode="auto">
            <a:xfrm>
              <a:off x="4879" y="2800"/>
              <a:ext cx="66"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ru-RU" sz="2000" b="1" i="1">
                  <a:solidFill>
                    <a:srgbClr val="A50021"/>
                  </a:solidFill>
                  <a:latin typeface="Tahoma" panose="020B0604030504040204" pitchFamily="34" charset="0"/>
                </a:rPr>
                <a:t>t</a:t>
              </a:r>
              <a:endParaRPr lang="ru-RU" altLang="ru-RU" sz="2000" b="1">
                <a:solidFill>
                  <a:srgbClr val="A50021"/>
                </a:solidFill>
                <a:latin typeface="Tahoma" panose="020B0604030504040204" pitchFamily="34" charset="0"/>
              </a:endParaRPr>
            </a:p>
          </p:txBody>
        </p:sp>
        <p:sp>
          <p:nvSpPr>
            <p:cNvPr id="72819" name="Rectangle 115"/>
            <p:cNvSpPr>
              <a:spLocks noChangeArrowheads="1"/>
            </p:cNvSpPr>
            <p:nvPr/>
          </p:nvSpPr>
          <p:spPr bwMode="auto">
            <a:xfrm>
              <a:off x="4879" y="2246"/>
              <a:ext cx="66"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ru-RU" sz="2000" b="1" i="1">
                  <a:solidFill>
                    <a:srgbClr val="A50021"/>
                  </a:solidFill>
                  <a:latin typeface="Tahoma" panose="020B0604030504040204" pitchFamily="34" charset="0"/>
                </a:rPr>
                <a:t>t</a:t>
              </a:r>
              <a:endParaRPr lang="ru-RU" altLang="ru-RU" sz="2000" b="1">
                <a:solidFill>
                  <a:srgbClr val="A50021"/>
                </a:solidFill>
                <a:latin typeface="Tahoma" panose="020B0604030504040204" pitchFamily="34" charset="0"/>
              </a:endParaRPr>
            </a:p>
          </p:txBody>
        </p:sp>
        <p:sp>
          <p:nvSpPr>
            <p:cNvPr id="72826" name="Rectangle 122"/>
            <p:cNvSpPr>
              <a:spLocks noChangeArrowheads="1"/>
            </p:cNvSpPr>
            <p:nvPr/>
          </p:nvSpPr>
          <p:spPr bwMode="auto">
            <a:xfrm>
              <a:off x="754" y="1685"/>
              <a:ext cx="227"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2000" b="1" i="1">
                  <a:solidFill>
                    <a:srgbClr val="336600"/>
                  </a:solidFill>
                </a:rPr>
                <a:t>a</a:t>
              </a:r>
              <a:r>
                <a:rPr lang="en-US" altLang="ru-RU" sz="2000" b="1" i="1" baseline="-25000">
                  <a:solidFill>
                    <a:srgbClr val="336600"/>
                  </a:solidFill>
                </a:rPr>
                <a:t>2</a:t>
              </a:r>
              <a:endParaRPr lang="ru-RU" altLang="ru-RU" sz="2000" b="1" i="1" baseline="-25000">
                <a:solidFill>
                  <a:srgbClr val="336600"/>
                </a:solidFill>
              </a:endParaRPr>
            </a:p>
          </p:txBody>
        </p:sp>
        <p:sp>
          <p:nvSpPr>
            <p:cNvPr id="72827" name="Rectangle 123"/>
            <p:cNvSpPr>
              <a:spLocks noChangeArrowheads="1"/>
            </p:cNvSpPr>
            <p:nvPr/>
          </p:nvSpPr>
          <p:spPr bwMode="auto">
            <a:xfrm>
              <a:off x="754" y="2188"/>
              <a:ext cx="227"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2000" b="1" i="1">
                  <a:solidFill>
                    <a:srgbClr val="336600"/>
                  </a:solidFill>
                </a:rPr>
                <a:t>a</a:t>
              </a:r>
              <a:r>
                <a:rPr lang="en-US" altLang="ru-RU" sz="2000" b="1" i="1" baseline="-25000">
                  <a:solidFill>
                    <a:srgbClr val="336600"/>
                  </a:solidFill>
                </a:rPr>
                <a:t>3</a:t>
              </a:r>
              <a:endParaRPr lang="ru-RU" altLang="ru-RU" sz="2000" b="1" i="1" baseline="-25000">
                <a:solidFill>
                  <a:srgbClr val="336600"/>
                </a:solidFill>
              </a:endParaRPr>
            </a:p>
          </p:txBody>
        </p:sp>
      </p:grpSp>
    </p:spTree>
  </p:cSld>
  <p:clrMapOvr>
    <a:masterClrMapping/>
  </p:clrMapOvr>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2288</Words>
  <Application>Microsoft Office PowerPoint</Application>
  <PresentationFormat>Экран (4:3)</PresentationFormat>
  <Paragraphs>188</Paragraphs>
  <Slides>25</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25</vt:i4>
      </vt:variant>
    </vt:vector>
  </HeadingPairs>
  <TitlesOfParts>
    <vt:vector size="29" baseType="lpstr">
      <vt:lpstr>Arial</vt:lpstr>
      <vt:lpstr>Arial Narrow</vt:lpstr>
      <vt:lpstr>Tahoma</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Петров Коля</cp:lastModifiedBy>
  <cp:revision>81</cp:revision>
  <dcterms:created xsi:type="dcterms:W3CDTF">2008-08-28T16:29:17Z</dcterms:created>
  <dcterms:modified xsi:type="dcterms:W3CDTF">2024-10-04T09:13:46Z</dcterms:modified>
</cp:coreProperties>
</file>