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81" r:id="rId5"/>
    <p:sldId id="282" r:id="rId6"/>
    <p:sldId id="283" r:id="rId7"/>
    <p:sldId id="292" r:id="rId8"/>
    <p:sldId id="293" r:id="rId9"/>
    <p:sldId id="294" r:id="rId10"/>
    <p:sldId id="295" r:id="rId11"/>
    <p:sldId id="296" r:id="rId12"/>
    <p:sldId id="297" r:id="rId13"/>
    <p:sldId id="298" r:id="rId14"/>
    <p:sldId id="299" r:id="rId15"/>
    <p:sldId id="300" r:id="rId16"/>
    <p:sldId id="308" r:id="rId17"/>
    <p:sldId id="301" r:id="rId18"/>
    <p:sldId id="302" r:id="rId19"/>
    <p:sldId id="303" r:id="rId20"/>
    <p:sldId id="304" r:id="rId21"/>
    <p:sldId id="305" r:id="rId22"/>
    <p:sldId id="306"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395" r:id="rId110"/>
    <p:sldId id="396" r:id="rId111"/>
    <p:sldId id="397" r:id="rId112"/>
    <p:sldId id="398" r:id="rId113"/>
    <p:sldId id="399" r:id="rId114"/>
    <p:sldId id="400" r:id="rId115"/>
    <p:sldId id="401" r:id="rId116"/>
    <p:sldId id="402" r:id="rId117"/>
    <p:sldId id="403" r:id="rId118"/>
    <p:sldId id="404" r:id="rId119"/>
    <p:sldId id="405" r:id="rId120"/>
    <p:sldId id="406" r:id="rId121"/>
    <p:sldId id="407" r:id="rId122"/>
    <p:sldId id="408" r:id="rId123"/>
    <p:sldId id="409" r:id="rId124"/>
    <p:sldId id="410" r:id="rId125"/>
    <p:sldId id="412" r:id="rId126"/>
    <p:sldId id="411" r:id="rId127"/>
  </p:sldIdLst>
  <p:sldSz cx="9144000" cy="6858000" type="screen4x3"/>
  <p:notesSz cx="6858000" cy="9144000"/>
  <p:defaultTextStyle>
    <a:defPPr>
      <a:defRPr lang="ru-RU"/>
    </a:defPPr>
    <a:lvl1pPr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00"/>
    <a:srgbClr val="FFFFCC"/>
    <a:srgbClr val="CC0066"/>
    <a:srgbClr val="FFCCCC"/>
    <a:srgbClr val="996633"/>
    <a:srgbClr val="C5FFC5"/>
    <a:srgbClr val="AFF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3" autoAdjust="0"/>
    <p:restoredTop sz="94702" autoAdjust="0"/>
  </p:normalViewPr>
  <p:slideViewPr>
    <p:cSldViewPr snapToGrid="0" showGuides="1">
      <p:cViewPr varScale="1">
        <p:scale>
          <a:sx n="114" d="100"/>
          <a:sy n="114" d="100"/>
        </p:scale>
        <p:origin x="1920" y="114"/>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582"/>
    </p:cViewPr>
  </p:sorter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1A591504-BA9A-4EEB-AAE7-FEB893C33F71}" type="slidenum">
              <a:rPr lang="ru-RU" altLang="ru-RU"/>
              <a:pPr/>
              <a:t>‹#›</a:t>
            </a:fld>
            <a:endParaRPr lang="ru-RU" altLang="ru-RU"/>
          </a:p>
        </p:txBody>
      </p:sp>
    </p:spTree>
    <p:extLst>
      <p:ext uri="{BB962C8B-B14F-4D97-AF65-F5344CB8AC3E}">
        <p14:creationId xmlns:p14="http://schemas.microsoft.com/office/powerpoint/2010/main" val="5443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88067470-8D89-4BBA-8413-082A53B09C2F}" type="slidenum">
              <a:rPr lang="ru-RU" altLang="ru-RU"/>
              <a:pPr/>
              <a:t>‹#›</a:t>
            </a:fld>
            <a:endParaRPr lang="ru-RU" altLang="ru-RU"/>
          </a:p>
        </p:txBody>
      </p:sp>
    </p:spTree>
    <p:extLst>
      <p:ext uri="{BB962C8B-B14F-4D97-AF65-F5344CB8AC3E}">
        <p14:creationId xmlns:p14="http://schemas.microsoft.com/office/powerpoint/2010/main" val="389614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C14FB31D-37F4-4BF7-87C0-05A4B963092D}" type="slidenum">
              <a:rPr lang="ru-RU" altLang="ru-RU"/>
              <a:pPr/>
              <a:t>‹#›</a:t>
            </a:fld>
            <a:endParaRPr lang="ru-RU" altLang="ru-RU"/>
          </a:p>
        </p:txBody>
      </p:sp>
    </p:spTree>
    <p:extLst>
      <p:ext uri="{BB962C8B-B14F-4D97-AF65-F5344CB8AC3E}">
        <p14:creationId xmlns:p14="http://schemas.microsoft.com/office/powerpoint/2010/main" val="264167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E4FE9995-0D23-4ECF-96AE-046330399F33}" type="slidenum">
              <a:rPr lang="ru-RU" altLang="ru-RU"/>
              <a:pPr/>
              <a:t>‹#›</a:t>
            </a:fld>
            <a:endParaRPr lang="ru-RU" altLang="ru-RU"/>
          </a:p>
        </p:txBody>
      </p:sp>
    </p:spTree>
    <p:extLst>
      <p:ext uri="{BB962C8B-B14F-4D97-AF65-F5344CB8AC3E}">
        <p14:creationId xmlns:p14="http://schemas.microsoft.com/office/powerpoint/2010/main" val="399387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484F9867-9291-44A9-975C-90B606D53F6D}" type="slidenum">
              <a:rPr lang="ru-RU" altLang="ru-RU"/>
              <a:pPr/>
              <a:t>‹#›</a:t>
            </a:fld>
            <a:endParaRPr lang="ru-RU" altLang="ru-RU"/>
          </a:p>
        </p:txBody>
      </p:sp>
    </p:spTree>
    <p:extLst>
      <p:ext uri="{BB962C8B-B14F-4D97-AF65-F5344CB8AC3E}">
        <p14:creationId xmlns:p14="http://schemas.microsoft.com/office/powerpoint/2010/main" val="9807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45B36041-D32E-4BD4-8E77-31B32B92467D}" type="slidenum">
              <a:rPr lang="ru-RU" altLang="ru-RU"/>
              <a:pPr/>
              <a:t>‹#›</a:t>
            </a:fld>
            <a:endParaRPr lang="ru-RU" altLang="ru-RU"/>
          </a:p>
        </p:txBody>
      </p:sp>
    </p:spTree>
    <p:extLst>
      <p:ext uri="{BB962C8B-B14F-4D97-AF65-F5344CB8AC3E}">
        <p14:creationId xmlns:p14="http://schemas.microsoft.com/office/powerpoint/2010/main" val="362493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21CA1EA9-2268-41F8-A997-444257CF52D0}" type="slidenum">
              <a:rPr lang="ru-RU" altLang="ru-RU"/>
              <a:pPr/>
              <a:t>‹#›</a:t>
            </a:fld>
            <a:endParaRPr lang="ru-RU" altLang="ru-RU"/>
          </a:p>
        </p:txBody>
      </p:sp>
    </p:spTree>
    <p:extLst>
      <p:ext uri="{BB962C8B-B14F-4D97-AF65-F5344CB8AC3E}">
        <p14:creationId xmlns:p14="http://schemas.microsoft.com/office/powerpoint/2010/main" val="14566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F54971A0-F844-4409-8340-2660DB38C1D4}" type="slidenum">
              <a:rPr lang="ru-RU" altLang="ru-RU"/>
              <a:pPr/>
              <a:t>‹#›</a:t>
            </a:fld>
            <a:endParaRPr lang="ru-RU" altLang="ru-RU"/>
          </a:p>
        </p:txBody>
      </p:sp>
    </p:spTree>
    <p:extLst>
      <p:ext uri="{BB962C8B-B14F-4D97-AF65-F5344CB8AC3E}">
        <p14:creationId xmlns:p14="http://schemas.microsoft.com/office/powerpoint/2010/main" val="64096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8DA86F30-E7B9-4379-9804-D73561C3A8AC}" type="slidenum">
              <a:rPr lang="ru-RU" altLang="ru-RU"/>
              <a:pPr/>
              <a:t>‹#›</a:t>
            </a:fld>
            <a:endParaRPr lang="ru-RU" altLang="ru-RU"/>
          </a:p>
        </p:txBody>
      </p:sp>
    </p:spTree>
    <p:extLst>
      <p:ext uri="{BB962C8B-B14F-4D97-AF65-F5344CB8AC3E}">
        <p14:creationId xmlns:p14="http://schemas.microsoft.com/office/powerpoint/2010/main" val="249381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10D6EB2F-4CE6-4239-BAD1-B13728F90179}" type="slidenum">
              <a:rPr lang="ru-RU" altLang="ru-RU"/>
              <a:pPr/>
              <a:t>‹#›</a:t>
            </a:fld>
            <a:endParaRPr lang="ru-RU" altLang="ru-RU"/>
          </a:p>
        </p:txBody>
      </p:sp>
    </p:spTree>
    <p:extLst>
      <p:ext uri="{BB962C8B-B14F-4D97-AF65-F5344CB8AC3E}">
        <p14:creationId xmlns:p14="http://schemas.microsoft.com/office/powerpoint/2010/main" val="335227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6BD12CA-813C-4D5D-BF35-EF0C5EBBE2DF}" type="slidenum">
              <a:rPr lang="ru-RU" altLang="ru-RU"/>
              <a:pPr/>
              <a:t>‹#›</a:t>
            </a:fld>
            <a:endParaRPr lang="ru-RU" altLang="ru-RU"/>
          </a:p>
        </p:txBody>
      </p:sp>
    </p:spTree>
    <p:extLst>
      <p:ext uri="{BB962C8B-B14F-4D97-AF65-F5344CB8AC3E}">
        <p14:creationId xmlns:p14="http://schemas.microsoft.com/office/powerpoint/2010/main" val="62413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6C8336-36DB-4D1F-9368-C27779B0D52F}"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image" Target="../media/image3.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a:solidFill>
                  <a:schemeClr val="accent2"/>
                </a:solidFill>
                <a:effectLst>
                  <a:outerShdw blurRad="38100" dist="38100" dir="2700000" algn="tl">
                    <a:srgbClr val="C0C0C0"/>
                  </a:outerShdw>
                </a:effectLst>
              </a:rPr>
              <a:t>доктор технических наук, доцент</a:t>
            </a:r>
          </a:p>
        </p:txBody>
      </p:sp>
      <p:sp>
        <p:nvSpPr>
          <p:cNvPr id="2052" name="Text Box 4"/>
          <p:cNvSpPr txBox="1">
            <a:spLocks noChangeArrowheads="1"/>
          </p:cNvSpPr>
          <p:nvPr/>
        </p:nvSpPr>
        <p:spPr bwMode="auto">
          <a:xfrm>
            <a:off x="501650" y="4279900"/>
            <a:ext cx="8159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 ИТС. Понятие архитектуры безопасности ИТС. Архитектура безопасности ЭМВОС</a:t>
            </a:r>
            <a:r>
              <a:rPr lang="ru-RU" altLang="ru-RU" sz="2000" b="1">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sz="1800"/>
          </a:p>
        </p:txBody>
      </p:sp>
      <p:sp>
        <p:nvSpPr>
          <p:cNvPr id="2058" name="Text Box 10"/>
          <p:cNvSpPr txBox="1">
            <a:spLocks noChangeArrowheads="1"/>
          </p:cNvSpPr>
          <p:nvPr/>
        </p:nvSpPr>
        <p:spPr bwMode="auto">
          <a:xfrm>
            <a:off x="792163" y="3549650"/>
            <a:ext cx="7515225" cy="3968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III: </a:t>
            </a:r>
            <a:r>
              <a:rPr lang="ru-RU" altLang="ru-RU" sz="2000" b="1">
                <a:solidFill>
                  <a:srgbClr val="336600"/>
                </a:solidFill>
              </a:rPr>
              <a:t>АРХИТЕКТУРА БЕЗОПАСНОСТИ ИТС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i="1">
                <a:solidFill>
                  <a:srgbClr val="CC0000"/>
                </a:solidFill>
              </a:rPr>
              <a:t>КУРС ЛЕКЦИЙ</a:t>
            </a:r>
          </a:p>
          <a:p>
            <a:pPr algn="ctr"/>
            <a:endParaRPr lang="ru-RU" altLang="ru-RU"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219075" y="1689100"/>
            <a:ext cx="8655050" cy="399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200">
                <a:solidFill>
                  <a:srgbClr val="800080"/>
                </a:solidFill>
              </a:rPr>
              <a:t>Очевидно, что сами угрозы могут варьироваться, изменяться и обновляться, так как в основе таких угроз лежит человек, поведение которого не предсказуемо, но с точки зрения их реализации (претворения в жизнь) и достижения результата, они все приводят к последствиям, которые могут быть объединены в группы (виды). </a:t>
            </a:r>
          </a:p>
        </p:txBody>
      </p:sp>
      <p:sp>
        <p:nvSpPr>
          <p:cNvPr id="239621" name="Text Box 5"/>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2803" name="Text Box 3"/>
          <p:cNvSpPr txBox="1">
            <a:spLocks noChangeArrowheads="1"/>
          </p:cNvSpPr>
          <p:nvPr/>
        </p:nvSpPr>
        <p:spPr bwMode="auto">
          <a:xfrm>
            <a:off x="263525" y="1452563"/>
            <a:ext cx="860425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m"/>
            </a:pPr>
            <a:r>
              <a:rPr lang="ru-RU" altLang="ru-RU" b="1" i="1">
                <a:solidFill>
                  <a:srgbClr val="800080"/>
                </a:solidFill>
              </a:rPr>
              <a:t>целостность данных</a:t>
            </a:r>
            <a:r>
              <a:rPr lang="ru-RU" altLang="ru-RU">
                <a:solidFill>
                  <a:srgbClr val="800080"/>
                </a:solidFill>
              </a:rPr>
              <a:t> (</a:t>
            </a:r>
            <a:r>
              <a:rPr lang="en-US" altLang="ru-RU">
                <a:solidFill>
                  <a:srgbClr val="800080"/>
                </a:solidFill>
              </a:rPr>
              <a:t>data integrity</a:t>
            </a:r>
            <a:r>
              <a:rPr lang="ru-RU" altLang="ru-RU">
                <a:solidFill>
                  <a:srgbClr val="800080"/>
                </a:solidFill>
              </a:rPr>
              <a:t>). Эта услуга может быть пяти видов: </a:t>
            </a:r>
          </a:p>
        </p:txBody>
      </p:sp>
      <p:sp>
        <p:nvSpPr>
          <p:cNvPr id="332804" name="Text Box 4"/>
          <p:cNvSpPr txBox="1">
            <a:spLocks noChangeArrowheads="1"/>
          </p:cNvSpPr>
          <p:nvPr/>
        </p:nvSpPr>
        <p:spPr bwMode="auto">
          <a:xfrm>
            <a:off x="538163" y="2630488"/>
            <a:ext cx="8329612"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u"/>
            </a:pPr>
            <a:r>
              <a:rPr lang="ru-RU" altLang="ru-RU">
                <a:solidFill>
                  <a:srgbClr val="800080"/>
                </a:solidFill>
              </a:rPr>
              <a:t>целостность соединения с его последующим восстановлением (</a:t>
            </a:r>
            <a:r>
              <a:rPr lang="en-US" altLang="ru-RU">
                <a:solidFill>
                  <a:srgbClr val="800080"/>
                </a:solidFill>
              </a:rPr>
              <a:t>connection integrity with recovery</a:t>
            </a:r>
            <a:r>
              <a:rPr lang="ru-RU" altLang="ru-RU">
                <a:solidFill>
                  <a:srgbClr val="800080"/>
                </a:solidFill>
              </a:rPr>
              <a:t>). Эта услуга обеспечивает целостность всех данных пользователя на </a:t>
            </a:r>
            <a:r>
              <a:rPr lang="en-US" altLang="ru-RU" i="1">
                <a:solidFill>
                  <a:srgbClr val="800080"/>
                </a:solidFill>
              </a:rPr>
              <a:t>n</a:t>
            </a:r>
            <a:r>
              <a:rPr lang="ru-RU" altLang="ru-RU">
                <a:solidFill>
                  <a:srgbClr val="800080"/>
                </a:solidFill>
              </a:rPr>
              <a:t>-ом уровне архитектуры ЭМВОС после установления соединения на этом уровне, а также выявление любой модификации, ложной вставки, ложного удаления или повтора любых данных в пределах всей последовательности дейтаграмм (с попыткой восстановления всей последовательности);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3827" name="Text Box 3"/>
          <p:cNvSpPr txBox="1">
            <a:spLocks noChangeArrowheads="1"/>
          </p:cNvSpPr>
          <p:nvPr/>
        </p:nvSpPr>
        <p:spPr bwMode="auto">
          <a:xfrm>
            <a:off x="238125" y="1139825"/>
            <a:ext cx="8905875" cy="5543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v"/>
            </a:pPr>
            <a:r>
              <a:rPr lang="ru-RU" altLang="ru-RU" sz="2100" b="1" i="1">
                <a:solidFill>
                  <a:srgbClr val="800080"/>
                </a:solidFill>
              </a:rPr>
              <a:t>целостность соединения без его последующего восстановления</a:t>
            </a:r>
            <a:r>
              <a:rPr lang="ru-RU" altLang="ru-RU" sz="2100">
                <a:solidFill>
                  <a:srgbClr val="800080"/>
                </a:solidFill>
              </a:rPr>
              <a:t> (</a:t>
            </a:r>
            <a:r>
              <a:rPr lang="en-US" altLang="ru-RU" sz="2100">
                <a:solidFill>
                  <a:srgbClr val="800080"/>
                </a:solidFill>
              </a:rPr>
              <a:t>connection integrity without recovery</a:t>
            </a:r>
            <a:r>
              <a:rPr lang="ru-RU" altLang="ru-RU" sz="2100">
                <a:solidFill>
                  <a:srgbClr val="800080"/>
                </a:solidFill>
              </a:rPr>
              <a:t>). Эта услуга обеспечивает целостность всех данных пользователя на </a:t>
            </a:r>
            <a:r>
              <a:rPr lang="en-US" altLang="ru-RU" sz="2100" i="1">
                <a:solidFill>
                  <a:srgbClr val="800080"/>
                </a:solidFill>
              </a:rPr>
              <a:t>n</a:t>
            </a:r>
            <a:r>
              <a:rPr lang="ru-RU" altLang="ru-RU" sz="2100">
                <a:solidFill>
                  <a:srgbClr val="800080"/>
                </a:solidFill>
              </a:rPr>
              <a:t>-ом уровне архитектуры ЭМВОС после установления соединения на этом уровне, а также выявление любой модификации, ложной вставки, ложного удаления или повторной передачи любых данных в пределах всей последовательности дейтаграмм (без попытки восстановления все последовательности);</a:t>
            </a:r>
          </a:p>
          <a:p>
            <a:pPr>
              <a:buFont typeface="Wingdings 2" panose="05020102010507070707" pitchFamily="18" charset="2"/>
              <a:buChar char="w"/>
            </a:pPr>
            <a:r>
              <a:rPr lang="ru-RU" altLang="ru-RU" sz="2100" b="1" i="1">
                <a:solidFill>
                  <a:srgbClr val="800080"/>
                </a:solidFill>
              </a:rPr>
              <a:t>целостность отдельных полей при организации виртуального соединения</a:t>
            </a:r>
            <a:r>
              <a:rPr lang="ru-RU" altLang="ru-RU" sz="2100">
                <a:solidFill>
                  <a:srgbClr val="800080"/>
                </a:solidFill>
              </a:rPr>
              <a:t> (</a:t>
            </a:r>
            <a:r>
              <a:rPr lang="en-US" altLang="ru-RU" sz="2100">
                <a:solidFill>
                  <a:srgbClr val="800080"/>
                </a:solidFill>
              </a:rPr>
              <a:t>selective field connection integrity</a:t>
            </a:r>
            <a:r>
              <a:rPr lang="ru-RU" altLang="ru-RU" sz="2100">
                <a:solidFill>
                  <a:srgbClr val="800080"/>
                </a:solidFill>
              </a:rPr>
              <a:t>). Эта услуга обеспечивает целостность отдельных полей сообщения пользователя на </a:t>
            </a:r>
            <a:r>
              <a:rPr lang="en-US" altLang="ru-RU" sz="2100" i="1">
                <a:solidFill>
                  <a:srgbClr val="800080"/>
                </a:solidFill>
              </a:rPr>
              <a:t>n</a:t>
            </a:r>
            <a:r>
              <a:rPr lang="ru-RU" altLang="ru-RU" sz="2100">
                <a:solidFill>
                  <a:srgbClr val="800080"/>
                </a:solidFill>
              </a:rPr>
              <a:t>-ом уровне архитектуры ЭМВОС в рамках протокольного сообщения этого уровня, передаваемого по виртуальному соединению, а также выбирает способ обнаружения “повреждённых” отдельных полей вследствие их модификации, ложной вставки, ложного удаления или повторной передачи;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4851" name="Text Box 3"/>
          <p:cNvSpPr txBox="1">
            <a:spLocks noChangeArrowheads="1"/>
          </p:cNvSpPr>
          <p:nvPr/>
        </p:nvSpPr>
        <p:spPr bwMode="auto">
          <a:xfrm>
            <a:off x="312738" y="1665288"/>
            <a:ext cx="8543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sz="1800" b="1"/>
          </a:p>
        </p:txBody>
      </p:sp>
      <p:sp>
        <p:nvSpPr>
          <p:cNvPr id="334852" name="Text Box 4"/>
          <p:cNvSpPr txBox="1">
            <a:spLocks noChangeArrowheads="1"/>
          </p:cNvSpPr>
          <p:nvPr/>
        </p:nvSpPr>
        <p:spPr bwMode="auto">
          <a:xfrm>
            <a:off x="214313" y="1138238"/>
            <a:ext cx="8718550" cy="5543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x"/>
            </a:pPr>
            <a:r>
              <a:rPr lang="ru-RU" altLang="ru-RU" sz="2100" b="1" i="1">
                <a:solidFill>
                  <a:srgbClr val="800080"/>
                </a:solidFill>
              </a:rPr>
              <a:t>целостность информационного обмена без установления соединения</a:t>
            </a:r>
            <a:r>
              <a:rPr lang="ru-RU" altLang="ru-RU" sz="2100">
                <a:solidFill>
                  <a:srgbClr val="800080"/>
                </a:solidFill>
              </a:rPr>
              <a:t> (</a:t>
            </a:r>
            <a:r>
              <a:rPr lang="en-US" altLang="ru-RU" sz="2100">
                <a:solidFill>
                  <a:srgbClr val="800080"/>
                </a:solidFill>
              </a:rPr>
              <a:t>connectionless integrity</a:t>
            </a:r>
            <a:r>
              <a:rPr lang="ru-RU" altLang="ru-RU" sz="2100">
                <a:solidFill>
                  <a:srgbClr val="800080"/>
                </a:solidFill>
              </a:rPr>
              <a:t>). Если эта услуга предоставляется на </a:t>
            </a:r>
            <a:r>
              <a:rPr lang="en-US" altLang="ru-RU" sz="2100" i="1">
                <a:solidFill>
                  <a:srgbClr val="800080"/>
                </a:solidFill>
              </a:rPr>
              <a:t>n</a:t>
            </a:r>
            <a:r>
              <a:rPr lang="ru-RU" altLang="ru-RU" sz="2100">
                <a:solidFill>
                  <a:srgbClr val="800080"/>
                </a:solidFill>
              </a:rPr>
              <a:t>-ом уровне архитектуры ЭМВОС, то она обеспечивает гарантированную целостность при запросе субъекта (</a:t>
            </a:r>
            <a:r>
              <a:rPr lang="en-US" altLang="ru-RU" sz="2100" i="1">
                <a:solidFill>
                  <a:srgbClr val="800080"/>
                </a:solidFill>
              </a:rPr>
              <a:t>n</a:t>
            </a:r>
            <a:r>
              <a:rPr lang="ru-RU" altLang="ru-RU" sz="2100" i="1">
                <a:solidFill>
                  <a:srgbClr val="800080"/>
                </a:solidFill>
              </a:rPr>
              <a:t>+1</a:t>
            </a:r>
            <a:r>
              <a:rPr lang="ru-RU" altLang="ru-RU" sz="2100">
                <a:solidFill>
                  <a:srgbClr val="800080"/>
                </a:solidFill>
              </a:rPr>
              <a:t>)-го уровня. Кроме того, данная услуга обеспечивает целостность одиночной дейтаграммы (дейтаграммный режим доставки сообщений), а также может выбирать способ обнаружения модификации принятой дейтаграммы. Более того, она может выбрать способ (но не любой среди всех возможных) обнаружения повторной передачи дейтаграммы;</a:t>
            </a:r>
          </a:p>
          <a:p>
            <a:pPr>
              <a:buFont typeface="Wingdings 2" panose="05020102010507070707" pitchFamily="18" charset="2"/>
              <a:buChar char="y"/>
            </a:pPr>
            <a:r>
              <a:rPr lang="ru-RU" altLang="ru-RU" sz="2100" b="1" i="1">
                <a:solidFill>
                  <a:srgbClr val="800080"/>
                </a:solidFill>
              </a:rPr>
              <a:t>целостность отдельных полей при организации информационного обмена без установления соединения</a:t>
            </a:r>
            <a:r>
              <a:rPr lang="ru-RU" altLang="ru-RU" sz="2100">
                <a:solidFill>
                  <a:srgbClr val="800080"/>
                </a:solidFill>
              </a:rPr>
              <a:t> (</a:t>
            </a:r>
            <a:r>
              <a:rPr lang="en-US" altLang="ru-RU" sz="2100">
                <a:solidFill>
                  <a:srgbClr val="800080"/>
                </a:solidFill>
              </a:rPr>
              <a:t>selective field connectionless integrity</a:t>
            </a:r>
            <a:r>
              <a:rPr lang="ru-RU" altLang="ru-RU" sz="2100">
                <a:solidFill>
                  <a:srgbClr val="800080"/>
                </a:solidFill>
              </a:rPr>
              <a:t>). Эта услуга обеспечивает целостность отдельных полей одиночной дейтаграммы (дейтаграммный режим доставки сообщений), а также может выбирать способ обнаружения модификации отдельных полей;</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5875" name="Text Box 3"/>
          <p:cNvSpPr txBox="1">
            <a:spLocks noChangeArrowheads="1"/>
          </p:cNvSpPr>
          <p:nvPr/>
        </p:nvSpPr>
        <p:spPr bwMode="auto">
          <a:xfrm>
            <a:off x="225425" y="1554163"/>
            <a:ext cx="8642350" cy="88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n"/>
            </a:pPr>
            <a:r>
              <a:rPr lang="ru-RU" altLang="ru-RU" sz="2600" b="1" i="1">
                <a:solidFill>
                  <a:srgbClr val="800080"/>
                </a:solidFill>
              </a:rPr>
              <a:t>неотказуемость</a:t>
            </a:r>
            <a:r>
              <a:rPr lang="ru-RU" altLang="ru-RU" sz="2600" i="1">
                <a:solidFill>
                  <a:srgbClr val="800080"/>
                </a:solidFill>
              </a:rPr>
              <a:t> </a:t>
            </a:r>
            <a:r>
              <a:rPr lang="ru-RU" altLang="ru-RU" sz="2600">
                <a:solidFill>
                  <a:srgbClr val="800080"/>
                </a:solidFill>
              </a:rPr>
              <a:t>(</a:t>
            </a:r>
            <a:r>
              <a:rPr lang="en-US" altLang="ru-RU" sz="2600">
                <a:solidFill>
                  <a:srgbClr val="800080"/>
                </a:solidFill>
              </a:rPr>
              <a:t>non</a:t>
            </a:r>
            <a:r>
              <a:rPr lang="ru-RU" altLang="ru-RU" sz="2600">
                <a:solidFill>
                  <a:srgbClr val="800080"/>
                </a:solidFill>
              </a:rPr>
              <a:t>-</a:t>
            </a:r>
            <a:r>
              <a:rPr lang="en-US" altLang="ru-RU" sz="2600">
                <a:solidFill>
                  <a:srgbClr val="800080"/>
                </a:solidFill>
              </a:rPr>
              <a:t>repudiation</a:t>
            </a:r>
            <a:r>
              <a:rPr lang="ru-RU" altLang="ru-RU" sz="2600">
                <a:solidFill>
                  <a:srgbClr val="800080"/>
                </a:solidFill>
              </a:rPr>
              <a:t>). Эта услуга может быть двух видов:</a:t>
            </a:r>
          </a:p>
        </p:txBody>
      </p:sp>
      <p:sp>
        <p:nvSpPr>
          <p:cNvPr id="335876" name="Text Box 4"/>
          <p:cNvSpPr txBox="1">
            <a:spLocks noChangeArrowheads="1"/>
          </p:cNvSpPr>
          <p:nvPr/>
        </p:nvSpPr>
        <p:spPr bwMode="auto">
          <a:xfrm>
            <a:off x="539750" y="2555875"/>
            <a:ext cx="8228013"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u"/>
            </a:pPr>
            <a:r>
              <a:rPr lang="ru-RU" altLang="ru-RU" b="1" i="1">
                <a:solidFill>
                  <a:srgbClr val="800080"/>
                </a:solidFill>
              </a:rPr>
              <a:t>защита от ложного отказа источника</a:t>
            </a:r>
            <a:r>
              <a:rPr lang="ru-RU" altLang="ru-RU" i="1">
                <a:solidFill>
                  <a:srgbClr val="800080"/>
                </a:solidFill>
              </a:rPr>
              <a:t> </a:t>
            </a:r>
            <a:r>
              <a:rPr lang="ru-RU" altLang="ru-RU">
                <a:solidFill>
                  <a:srgbClr val="800080"/>
                </a:solidFill>
              </a:rPr>
              <a:t>(</a:t>
            </a:r>
            <a:r>
              <a:rPr lang="en-US" altLang="ru-RU">
                <a:solidFill>
                  <a:srgbClr val="800080"/>
                </a:solidFill>
              </a:rPr>
              <a:t>non</a:t>
            </a:r>
            <a:r>
              <a:rPr lang="ru-RU" altLang="ru-RU">
                <a:solidFill>
                  <a:srgbClr val="800080"/>
                </a:solidFill>
              </a:rPr>
              <a:t>-</a:t>
            </a:r>
            <a:r>
              <a:rPr lang="en-US" altLang="ru-RU">
                <a:solidFill>
                  <a:srgbClr val="800080"/>
                </a:solidFill>
              </a:rPr>
              <a:t>repudiation with proof of origin</a:t>
            </a:r>
            <a:r>
              <a:rPr lang="ru-RU" altLang="ru-RU">
                <a:solidFill>
                  <a:srgbClr val="800080"/>
                </a:solidFill>
              </a:rPr>
              <a:t>). Эта услуга защищает получателя данных от любой попытки отправителя умышленно отказаться от передачи этих данных или их компонентов;</a:t>
            </a:r>
          </a:p>
          <a:p>
            <a:pPr>
              <a:buFont typeface="Wingdings 2" panose="05020102010507070707" pitchFamily="18" charset="2"/>
              <a:buChar char="v"/>
            </a:pPr>
            <a:r>
              <a:rPr lang="ru-RU" altLang="ru-RU" b="1" i="1">
                <a:solidFill>
                  <a:srgbClr val="800080"/>
                </a:solidFill>
              </a:rPr>
              <a:t>защита от ложного отказа получателя</a:t>
            </a:r>
            <a:r>
              <a:rPr lang="ru-RU" altLang="ru-RU" i="1">
                <a:solidFill>
                  <a:srgbClr val="800080"/>
                </a:solidFill>
              </a:rPr>
              <a:t> </a:t>
            </a:r>
            <a:r>
              <a:rPr lang="ru-RU" altLang="ru-RU">
                <a:solidFill>
                  <a:srgbClr val="800080"/>
                </a:solidFill>
              </a:rPr>
              <a:t>(</a:t>
            </a:r>
            <a:r>
              <a:rPr lang="en-US" altLang="ru-RU">
                <a:solidFill>
                  <a:srgbClr val="800080"/>
                </a:solidFill>
              </a:rPr>
              <a:t>non</a:t>
            </a:r>
            <a:r>
              <a:rPr lang="ru-RU" altLang="ru-RU">
                <a:solidFill>
                  <a:srgbClr val="800080"/>
                </a:solidFill>
              </a:rPr>
              <a:t>-</a:t>
            </a:r>
            <a:r>
              <a:rPr lang="en-US" altLang="ru-RU">
                <a:solidFill>
                  <a:srgbClr val="800080"/>
                </a:solidFill>
              </a:rPr>
              <a:t>repudiation with proof delivery</a:t>
            </a:r>
            <a:r>
              <a:rPr lang="ru-RU" altLang="ru-RU">
                <a:solidFill>
                  <a:srgbClr val="800080"/>
                </a:solidFill>
              </a:rPr>
              <a:t>). Эта услуга защищает отправителя данных от любой попытки получателя умышленно отказаться от получения этих данных или их компонентов.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6899" name="Text Box 3"/>
          <p:cNvSpPr txBox="1">
            <a:spLocks noChangeArrowheads="1"/>
          </p:cNvSpPr>
          <p:nvPr/>
        </p:nvSpPr>
        <p:spPr bwMode="auto">
          <a:xfrm>
            <a:off x="287338" y="1790700"/>
            <a:ext cx="8629650" cy="4200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CC3300"/>
                </a:solidFill>
              </a:rPr>
              <a:t>Рекомендация </a:t>
            </a:r>
            <a:r>
              <a:rPr lang="en-US" altLang="ru-RU" b="1">
                <a:solidFill>
                  <a:srgbClr val="CC3300"/>
                </a:solidFill>
              </a:rPr>
              <a:t>ITU</a:t>
            </a:r>
            <a:r>
              <a:rPr lang="ru-RU" altLang="ru-RU" b="1">
                <a:solidFill>
                  <a:srgbClr val="CC3300"/>
                </a:solidFill>
              </a:rPr>
              <a:t>-</a:t>
            </a:r>
            <a:r>
              <a:rPr lang="en-US" altLang="ru-RU" b="1">
                <a:solidFill>
                  <a:srgbClr val="CC3300"/>
                </a:solidFill>
              </a:rPr>
              <a:t>T </a:t>
            </a:r>
            <a:r>
              <a:rPr lang="ru-RU" altLang="ru-RU" b="1">
                <a:solidFill>
                  <a:srgbClr val="CC3300"/>
                </a:solidFill>
              </a:rPr>
              <a:t>Х.800 вводит следующие способы обеспечения безопасности</a:t>
            </a:r>
            <a:r>
              <a:rPr lang="ru-RU" altLang="ru-RU">
                <a:solidFill>
                  <a:srgbClr val="CC3300"/>
                </a:solidFill>
              </a:rPr>
              <a:t>:</a:t>
            </a:r>
          </a:p>
          <a:p>
            <a:endParaRPr lang="ru-RU" altLang="ru-RU" sz="1000">
              <a:solidFill>
                <a:srgbClr val="800080"/>
              </a:solidFill>
            </a:endParaRPr>
          </a:p>
          <a:p>
            <a:endParaRPr lang="ru-RU" altLang="ru-RU" sz="1000">
              <a:solidFill>
                <a:srgbClr val="800080"/>
              </a:solidFill>
            </a:endParaRPr>
          </a:p>
          <a:p>
            <a:endParaRPr lang="ru-RU" altLang="ru-RU" sz="1000">
              <a:solidFill>
                <a:srgbClr val="800080"/>
              </a:solidFill>
            </a:endParaRPr>
          </a:p>
          <a:p>
            <a:pPr>
              <a:buFont typeface="Wingdings 2" panose="05020102010507070707" pitchFamily="18" charset="2"/>
              <a:buChar char="j"/>
            </a:pPr>
            <a:r>
              <a:rPr lang="ru-RU" altLang="ru-RU" b="1" i="1">
                <a:solidFill>
                  <a:srgbClr val="800080"/>
                </a:solidFill>
              </a:rPr>
              <a:t>шифрование</a:t>
            </a:r>
            <a:r>
              <a:rPr lang="ru-RU" altLang="ru-RU">
                <a:solidFill>
                  <a:srgbClr val="800080"/>
                </a:solidFill>
              </a:rPr>
              <a:t> (</a:t>
            </a:r>
            <a:r>
              <a:rPr lang="en-US" altLang="ru-RU">
                <a:solidFill>
                  <a:srgbClr val="800080"/>
                </a:solidFill>
              </a:rPr>
              <a:t>encipherment</a:t>
            </a:r>
            <a:r>
              <a:rPr lang="ru-RU" altLang="ru-RU">
                <a:solidFill>
                  <a:srgbClr val="800080"/>
                </a:solidFill>
              </a:rPr>
              <a:t>). С помощью шифрования можно обеспечить конфиденциальность данных или информации о потоке трафика. Кроме этого шифрование может использоваться и в других способах обеспечения ИБ;</a:t>
            </a:r>
          </a:p>
          <a:p>
            <a:pPr>
              <a:buFont typeface="Wingdings 2" panose="05020102010507070707" pitchFamily="18" charset="2"/>
              <a:buNone/>
            </a:pPr>
            <a:endParaRPr lang="ru-RU" altLang="ru-RU">
              <a:solidFill>
                <a:srgbClr val="800080"/>
              </a:solidFill>
            </a:endParaRPr>
          </a:p>
          <a:p>
            <a:pPr>
              <a:buFont typeface="Wingdings 2" panose="05020102010507070707" pitchFamily="18" charset="2"/>
              <a:buChar char="k"/>
            </a:pPr>
            <a:r>
              <a:rPr lang="ru-RU" altLang="ru-RU" b="1" i="1">
                <a:solidFill>
                  <a:srgbClr val="800080"/>
                </a:solidFill>
              </a:rPr>
              <a:t>электронная цифровая подпись</a:t>
            </a:r>
            <a:r>
              <a:rPr lang="ru-RU" altLang="ru-RU">
                <a:solidFill>
                  <a:srgbClr val="800080"/>
                </a:solidFill>
              </a:rPr>
              <a:t> (ЭЦП). Применение ЭЦП предусматривает реализацию двух процедур:</a:t>
            </a:r>
            <a:r>
              <a:rPr lang="ru-RU" altLang="ru-RU" b="1">
                <a:solidFill>
                  <a:srgbClr val="800080"/>
                </a:solidFill>
              </a:rPr>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7923" name="Text Box 3"/>
          <p:cNvSpPr txBox="1">
            <a:spLocks noChangeArrowheads="1"/>
          </p:cNvSpPr>
          <p:nvPr/>
        </p:nvSpPr>
        <p:spPr bwMode="auto">
          <a:xfrm>
            <a:off x="201613" y="1289050"/>
            <a:ext cx="8942387"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u"/>
            </a:pPr>
            <a:r>
              <a:rPr lang="ru-RU" altLang="ru-RU" b="1" i="1">
                <a:solidFill>
                  <a:srgbClr val="800080"/>
                </a:solidFill>
              </a:rPr>
              <a:t>собственно процедура формирования ЭЦП</a:t>
            </a:r>
            <a:r>
              <a:rPr lang="ru-RU" altLang="ru-RU">
                <a:solidFill>
                  <a:srgbClr val="800080"/>
                </a:solidFill>
              </a:rPr>
              <a:t> (подписывание электронного сообщения). В этой процедуре используется информация, которая секретна (то есть уникальна или конфиденциальна) с точки зрения субъекта — автора подписи. Формирование ЭЦП предусматривает либо шифрование сообщения, либо вычисление криптографической проверочной суммы сообщения, используя для этого секретную информацию автора подписи в качестве секретного ключа;</a:t>
            </a:r>
          </a:p>
          <a:p>
            <a:pPr>
              <a:buFont typeface="Wingdings 2" panose="05020102010507070707" pitchFamily="18" charset="2"/>
              <a:buChar char="v"/>
            </a:pPr>
            <a:r>
              <a:rPr lang="ru-RU" altLang="ru-RU" b="1" i="1">
                <a:solidFill>
                  <a:srgbClr val="800080"/>
                </a:solidFill>
              </a:rPr>
              <a:t>процедура проверки подписанного электронного сообщения</a:t>
            </a:r>
            <a:r>
              <a:rPr lang="ru-RU" altLang="ru-RU">
                <a:solidFill>
                  <a:srgbClr val="800080"/>
                </a:solidFill>
              </a:rPr>
              <a:t>. В этой процедуре используются дополнительные процедуры и информация, которые являются общеизвестными, но из которых нельзя получить секретную информацию автора подписи.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8947" name="Text Box 3"/>
          <p:cNvSpPr txBox="1">
            <a:spLocks noChangeArrowheads="1"/>
          </p:cNvSpPr>
          <p:nvPr/>
        </p:nvSpPr>
        <p:spPr bwMode="auto">
          <a:xfrm>
            <a:off x="225425" y="1501775"/>
            <a:ext cx="86804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Основным свойством ЭЦП является то, что подпись может быть сформирована только на основе использования секретной информации автора ЭЦП. Таким образом, после проверки ЭЦП, она в последующем (причём в любой момент времени) может быть удостоверена доверенной третьей стороной (например, судьёй или третейским судьёй), то есть последняя может доказать то, что только владелец уникальной секретной информации мог сформировать (быть автором) ЭЦП;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9971" name="Text Box 3"/>
          <p:cNvSpPr txBox="1">
            <a:spLocks noChangeArrowheads="1"/>
          </p:cNvSpPr>
          <p:nvPr/>
        </p:nvSpPr>
        <p:spPr bwMode="auto">
          <a:xfrm>
            <a:off x="201613" y="1403350"/>
            <a:ext cx="8642350" cy="51165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l"/>
            </a:pPr>
            <a:r>
              <a:rPr lang="ru-RU" altLang="ru-RU" sz="2200" b="1" i="1">
                <a:solidFill>
                  <a:srgbClr val="800080"/>
                </a:solidFill>
              </a:rPr>
              <a:t>управление доступом</a:t>
            </a:r>
            <a:r>
              <a:rPr lang="ru-RU" altLang="ru-RU" sz="2200">
                <a:solidFill>
                  <a:srgbClr val="800080"/>
                </a:solidFill>
              </a:rPr>
              <a:t>. При управлении доступом могут использоваться, либо аутентификация личности субъекта, либо информация о субъекте (например, принадлежность к известной группе субъектов), либо мандат доступа с целью определения и реализации прав доступа субъекта. Если же субъект пытается использовать неавторизованный ресурс или авторизованный ресурс недозволенным способом, то функция управления доступа будет блокировать попытку и дополнительно может оповещать об инциденте с целью включения сигнала тревоги и/или записи об инциденте в исходные данные для проведения аудита СОИБ. При передаче данных в дейтаграммном режиме любое оповещение передающей стороны об отказе ей в доступе может быть объяснено только как обман средств управления доступом источником данных.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0995" name="Text Box 3"/>
          <p:cNvSpPr txBox="1">
            <a:spLocks noChangeArrowheads="1"/>
          </p:cNvSpPr>
          <p:nvPr/>
        </p:nvSpPr>
        <p:spPr bwMode="auto">
          <a:xfrm>
            <a:off x="274638" y="1752600"/>
            <a:ext cx="8555037" cy="3937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3600">
                <a:solidFill>
                  <a:srgbClr val="800080"/>
                </a:solidFill>
              </a:rPr>
              <a:t>Способы управления доступом могут быть реализованы с помощью соответствующих средств защиты (средств управления доступом), размещаемых на одной (или обеих) стороне виртуального соединения и/или в любой промежуточной точке;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2019" name="Text Box 3"/>
          <p:cNvSpPr txBox="1">
            <a:spLocks noChangeArrowheads="1"/>
          </p:cNvSpPr>
          <p:nvPr/>
        </p:nvSpPr>
        <p:spPr bwMode="auto">
          <a:xfrm>
            <a:off x="250825" y="1416050"/>
            <a:ext cx="861695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m"/>
            </a:pPr>
            <a:r>
              <a:rPr lang="ru-RU" altLang="ru-RU" b="1" i="1">
                <a:solidFill>
                  <a:srgbClr val="800080"/>
                </a:solidFill>
              </a:rPr>
              <a:t>целостность данных</a:t>
            </a:r>
            <a:r>
              <a:rPr lang="ru-RU" altLang="ru-RU">
                <a:solidFill>
                  <a:srgbClr val="800080"/>
                </a:solidFill>
              </a:rPr>
              <a:t>. Существуют два вида услуг по обеспечению целостности данных: </a:t>
            </a:r>
          </a:p>
        </p:txBody>
      </p:sp>
      <p:sp>
        <p:nvSpPr>
          <p:cNvPr id="342020" name="Text Box 4"/>
          <p:cNvSpPr txBox="1">
            <a:spLocks noChangeArrowheads="1"/>
          </p:cNvSpPr>
          <p:nvPr/>
        </p:nvSpPr>
        <p:spPr bwMode="auto">
          <a:xfrm>
            <a:off x="539750" y="2384425"/>
            <a:ext cx="8353425"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tabLst>
                <a:tab pos="363538" algn="l"/>
              </a:tabLst>
              <a:defRPr>
                <a:solidFill>
                  <a:schemeClr val="tx1"/>
                </a:solidFill>
                <a:latin typeface="Arial" panose="020B0604020202020204" pitchFamily="34" charset="0"/>
                <a:cs typeface="Arial" panose="020B0604020202020204" pitchFamily="34" charset="0"/>
              </a:defRPr>
            </a:lvl1pPr>
            <a:lvl2pPr marL="630238">
              <a:tabLst>
                <a:tab pos="363538" algn="l"/>
              </a:tabLst>
              <a:defRPr>
                <a:solidFill>
                  <a:schemeClr val="tx1"/>
                </a:solidFill>
                <a:latin typeface="Arial" panose="020B0604020202020204" pitchFamily="34" charset="0"/>
                <a:cs typeface="Arial" panose="020B0604020202020204" pitchFamily="34" charset="0"/>
              </a:defRPr>
            </a:lvl2pPr>
            <a:lvl3pPr>
              <a:tabLst>
                <a:tab pos="363538" algn="l"/>
              </a:tabLst>
              <a:defRPr>
                <a:solidFill>
                  <a:schemeClr val="tx1"/>
                </a:solidFill>
                <a:latin typeface="Arial" panose="020B0604020202020204" pitchFamily="34" charset="0"/>
                <a:cs typeface="Arial" panose="020B0604020202020204" pitchFamily="34" charset="0"/>
              </a:defRPr>
            </a:lvl3pPr>
            <a:lvl4pPr>
              <a:tabLst>
                <a:tab pos="363538" algn="l"/>
              </a:tabLst>
              <a:defRPr>
                <a:solidFill>
                  <a:schemeClr val="tx1"/>
                </a:solidFill>
                <a:latin typeface="Arial" panose="020B0604020202020204" pitchFamily="34" charset="0"/>
                <a:cs typeface="Arial" panose="020B0604020202020204" pitchFamily="34" charset="0"/>
              </a:defRPr>
            </a:lvl4pPr>
            <a:lvl5pPr>
              <a:tabLst>
                <a:tab pos="363538"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363538"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363538"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363538"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363538" algn="l"/>
              </a:tabLs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u"/>
            </a:pPr>
            <a:r>
              <a:rPr lang="ru-RU" altLang="ru-RU" b="1" i="1">
                <a:solidFill>
                  <a:srgbClr val="800080"/>
                </a:solidFill>
              </a:rPr>
              <a:t>целостность одного сообщения или поля данных</a:t>
            </a:r>
            <a:r>
              <a:rPr lang="ru-RU" altLang="ru-RU">
                <a:solidFill>
                  <a:srgbClr val="800080"/>
                </a:solidFill>
              </a:rPr>
              <a:t>;</a:t>
            </a:r>
          </a:p>
          <a:p>
            <a:pPr>
              <a:buFont typeface="Wingdings 2" panose="05020102010507070707" pitchFamily="18" charset="2"/>
              <a:buChar char="v"/>
            </a:pPr>
            <a:r>
              <a:rPr lang="ru-RU" altLang="ru-RU" b="1" i="1">
                <a:solidFill>
                  <a:srgbClr val="800080"/>
                </a:solidFill>
              </a:rPr>
              <a:t>целостность потока сообщений или полей данных</a:t>
            </a:r>
            <a:r>
              <a:rPr lang="ru-RU" altLang="ru-RU">
                <a:solidFill>
                  <a:srgbClr val="800080"/>
                </a:solidFill>
              </a:rPr>
              <a:t>.</a:t>
            </a:r>
          </a:p>
        </p:txBody>
      </p:sp>
      <p:sp>
        <p:nvSpPr>
          <p:cNvPr id="342021" name="Text Box 5"/>
          <p:cNvSpPr txBox="1">
            <a:spLocks noChangeArrowheads="1"/>
          </p:cNvSpPr>
          <p:nvPr/>
        </p:nvSpPr>
        <p:spPr bwMode="auto">
          <a:xfrm>
            <a:off x="225425" y="4021138"/>
            <a:ext cx="8642350" cy="2647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a:solidFill>
                  <a:srgbClr val="800080"/>
                </a:solidFill>
              </a:rPr>
              <a:t>В общем, для реализации этих двух видов услуг используются разные способы обеспечения целостности, хотя реализация второй без реализации первой бессмысленна. Обеспечение целостности одиночного сообщения или поля предполагает два процесса, один из которых осуществляется отправителем, а другой — получателем: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Text Box 3"/>
          <p:cNvSpPr txBox="1">
            <a:spLocks noChangeArrowheads="1"/>
          </p:cNvSpPr>
          <p:nvPr/>
        </p:nvSpPr>
        <p:spPr bwMode="auto">
          <a:xfrm>
            <a:off x="319088" y="1262063"/>
            <a:ext cx="8556625" cy="53133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30000"/>
              </a:lnSpc>
            </a:pPr>
            <a:r>
              <a:rPr lang="ru-RU" altLang="ru-RU">
                <a:solidFill>
                  <a:srgbClr val="800080"/>
                </a:solidFill>
              </a:rPr>
              <a:t>Специалисты, занимающиеся проблемой информационной безопасности в </a:t>
            </a:r>
            <a:r>
              <a:rPr lang="en-US" altLang="ru-RU">
                <a:solidFill>
                  <a:srgbClr val="800080"/>
                </a:solidFill>
              </a:rPr>
              <a:t>Internet</a:t>
            </a:r>
            <a:r>
              <a:rPr lang="ru-RU" altLang="ru-RU">
                <a:solidFill>
                  <a:srgbClr val="800080"/>
                </a:solidFill>
              </a:rPr>
              <a:t>, определили четыре вида последствий угроз: вскрытие, обман, разрушение, захват (узурпация). Последствием воздействия угроз является нарушение безопасности системы ИТС (рис.20.1). Рассмотрим эти последствия угроз, а также перечень и сущность различных видов угрожающих воздействий, которые являются причинами дискредитации системы безопасности ИТС. (Угрожающие действия, являющиеся следствием случайных событий (природных явлений) обозначены “*”.) </a:t>
            </a:r>
          </a:p>
        </p:txBody>
      </p:sp>
      <p:sp>
        <p:nvSpPr>
          <p:cNvPr id="240646"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3043" name="Text Box 3"/>
          <p:cNvSpPr txBox="1">
            <a:spLocks noChangeArrowheads="1"/>
          </p:cNvSpPr>
          <p:nvPr/>
        </p:nvSpPr>
        <p:spPr bwMode="auto">
          <a:xfrm>
            <a:off x="238125" y="1176338"/>
            <a:ext cx="8755063" cy="31067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u"/>
            </a:pPr>
            <a:r>
              <a:rPr lang="ru-RU" altLang="ru-RU" sz="2200">
                <a:solidFill>
                  <a:srgbClr val="800080"/>
                </a:solidFill>
              </a:rPr>
              <a:t>отправитель присоединяет к сообщению параметр, который является функцией самого сообщения. Этот параметр может быть дополнительной информацией (например, блочный проверочный код или криптографической проверочной суммой), которая сама может быть зашифрована;</a:t>
            </a:r>
          </a:p>
          <a:p>
            <a:pPr>
              <a:buFont typeface="Wingdings 2" panose="05020102010507070707" pitchFamily="18" charset="2"/>
              <a:buChar char="v"/>
            </a:pPr>
            <a:r>
              <a:rPr lang="ru-RU" altLang="ru-RU" sz="2200">
                <a:solidFill>
                  <a:srgbClr val="800080"/>
                </a:solidFill>
              </a:rPr>
              <a:t>получатель формирует соответствующий параметр и сравнивает его с полученным параметром с целью установления факта модификации сообщения в процессе передачи.</a:t>
            </a:r>
            <a:r>
              <a:rPr lang="ru-RU" altLang="ru-RU" sz="2200" b="1">
                <a:solidFill>
                  <a:srgbClr val="800080"/>
                </a:solidFill>
              </a:rPr>
              <a:t> </a:t>
            </a:r>
          </a:p>
        </p:txBody>
      </p:sp>
      <p:sp>
        <p:nvSpPr>
          <p:cNvPr id="343044" name="Text Box 4"/>
          <p:cNvSpPr txBox="1">
            <a:spLocks noChangeArrowheads="1"/>
          </p:cNvSpPr>
          <p:nvPr/>
        </p:nvSpPr>
        <p:spPr bwMode="auto">
          <a:xfrm>
            <a:off x="0" y="4532313"/>
            <a:ext cx="9144000" cy="21018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При использовании только одного такого способа невозможно обеспечить защиту от атак типа “Повторная передача сообщения”. На соответствующих уровнях архитектуры ЭМВОС обнаружение манипуляции с данными может привести к процедуре восстановления (например, с помощью повторной передачи или исправления ошибки) на этом или более высоком уровне.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4067" name="Text Box 3"/>
          <p:cNvSpPr txBox="1">
            <a:spLocks noChangeArrowheads="1"/>
          </p:cNvSpPr>
          <p:nvPr/>
        </p:nvSpPr>
        <p:spPr bwMode="auto">
          <a:xfrm>
            <a:off x="188913" y="1603375"/>
            <a:ext cx="8766175"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a:solidFill>
                  <a:srgbClr val="800080"/>
                </a:solidFill>
              </a:rPr>
              <a:t>При доставке данных в режиме виртуального соединения обеспечение целостности последовательности сообщений (то есть защита против нарушения порядка следования, потери, повторной передачи и вставки или модификации сообщений) требует применения дополнительного способа точного соблюдения порядка следования сообщений, например, последовательной нумерации сообщений, включения в них меток времени или их криптографической “связки”.</a:t>
            </a:r>
          </a:p>
          <a:p>
            <a:pPr algn="ctr"/>
            <a:r>
              <a:rPr lang="ru-RU" altLang="ru-RU">
                <a:solidFill>
                  <a:srgbClr val="800080"/>
                </a:solidFill>
              </a:rPr>
              <a:t>В дейтаграммном режиме доставки сообщений для защиты от некоторых подвидов атак типа “Повторная передача сообщения” может использоваться процедура включения в сообщения меток времени;</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5092" name="Text Box 4"/>
          <p:cNvSpPr txBox="1">
            <a:spLocks noChangeArrowheads="1"/>
          </p:cNvSpPr>
          <p:nvPr/>
        </p:nvSpPr>
        <p:spPr bwMode="auto">
          <a:xfrm>
            <a:off x="212725" y="1265238"/>
            <a:ext cx="8680450" cy="51006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n"/>
            </a:pPr>
            <a:r>
              <a:rPr lang="ru-RU" altLang="ru-RU" b="1" i="1">
                <a:solidFill>
                  <a:srgbClr val="800080"/>
                </a:solidFill>
              </a:rPr>
              <a:t>обмен аутентификационной информацией</a:t>
            </a:r>
            <a:r>
              <a:rPr lang="ru-RU" altLang="ru-RU">
                <a:solidFill>
                  <a:srgbClr val="800080"/>
                </a:solidFill>
              </a:rPr>
              <a:t>. Средства защиты, реализующие данный способ, могут встраиваться на </a:t>
            </a:r>
            <a:r>
              <a:rPr lang="en-US" altLang="ru-RU" i="1">
                <a:solidFill>
                  <a:srgbClr val="800080"/>
                </a:solidFill>
              </a:rPr>
              <a:t>n</a:t>
            </a:r>
            <a:r>
              <a:rPr lang="ru-RU" altLang="ru-RU">
                <a:solidFill>
                  <a:srgbClr val="800080"/>
                </a:solidFill>
              </a:rPr>
              <a:t>-ом уровне архитектуры ЭМВОС с целью обеспечения аутентификации взаимодействующего субъекта. Если средство аутентификации субъекта не аутентифицировало последнего, то это приводит к удалению или прерыванию соединения и может повлечь за собой оповещение администрации СОИБ об инциденте и/или дополнение исходных данных для проведения аудита СОИБ записью о произошедшем инциденте.</a:t>
            </a:r>
          </a:p>
          <a:p>
            <a:pPr algn="ctr">
              <a:spcBef>
                <a:spcPct val="50000"/>
              </a:spcBef>
              <a:buFont typeface="Wingdings 2" panose="05020102010507070707" pitchFamily="18" charset="2"/>
              <a:buNone/>
            </a:pPr>
            <a:r>
              <a:rPr lang="ru-RU" altLang="ru-RU" sz="2600">
                <a:solidFill>
                  <a:srgbClr val="800080"/>
                </a:solidFill>
              </a:rPr>
              <a:t>Этот способ обеспечения ИБ может основываться на использовании:</a:t>
            </a:r>
            <a:r>
              <a:rPr lang="ru-RU" altLang="ru-RU">
                <a:solidFill>
                  <a:srgbClr val="800080"/>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6115" name="Text Box 3"/>
          <p:cNvSpPr txBox="1">
            <a:spLocks noChangeArrowheads="1"/>
          </p:cNvSpPr>
          <p:nvPr/>
        </p:nvSpPr>
        <p:spPr bwMode="auto">
          <a:xfrm>
            <a:off x="500063" y="1263650"/>
            <a:ext cx="8128000"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u"/>
            </a:pPr>
            <a:r>
              <a:rPr lang="ru-RU" altLang="ru-RU">
                <a:solidFill>
                  <a:srgbClr val="800080"/>
                </a:solidFill>
              </a:rPr>
              <a:t>аутентификационной информации (например, пароли), которая передаётся отправителем и проверяется получателем;</a:t>
            </a:r>
          </a:p>
          <a:p>
            <a:pPr>
              <a:buFont typeface="Wingdings 2" panose="05020102010507070707" pitchFamily="18" charset="2"/>
              <a:buChar char="v"/>
            </a:pPr>
            <a:r>
              <a:rPr lang="ru-RU" altLang="ru-RU">
                <a:solidFill>
                  <a:srgbClr val="800080"/>
                </a:solidFill>
              </a:rPr>
              <a:t>криптографических алгоритмов;</a:t>
            </a:r>
          </a:p>
          <a:p>
            <a:pPr>
              <a:buFont typeface="Wingdings 2" panose="05020102010507070707" pitchFamily="18" charset="2"/>
              <a:buChar char="w"/>
            </a:pPr>
            <a:r>
              <a:rPr lang="ru-RU" altLang="ru-RU">
                <a:solidFill>
                  <a:srgbClr val="800080"/>
                </a:solidFill>
              </a:rPr>
              <a:t>особенностей и/или собственности субъекта; </a:t>
            </a:r>
          </a:p>
        </p:txBody>
      </p:sp>
      <p:sp>
        <p:nvSpPr>
          <p:cNvPr id="346116" name="Text Box 4"/>
          <p:cNvSpPr txBox="1">
            <a:spLocks noChangeArrowheads="1"/>
          </p:cNvSpPr>
          <p:nvPr/>
        </p:nvSpPr>
        <p:spPr bwMode="auto">
          <a:xfrm>
            <a:off x="212725" y="3432175"/>
            <a:ext cx="8680450" cy="2870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o"/>
            </a:pPr>
            <a:r>
              <a:rPr lang="ru-RU" altLang="ru-RU" sz="2600" b="1" i="1">
                <a:solidFill>
                  <a:srgbClr val="800080"/>
                </a:solidFill>
              </a:rPr>
              <a:t>заполнение трафика</a:t>
            </a:r>
            <a:r>
              <a:rPr lang="ru-RU" altLang="ru-RU" sz="2600">
                <a:solidFill>
                  <a:srgbClr val="800080"/>
                </a:solidFill>
              </a:rPr>
              <a:t>. Средства защиты, реализующие заполнение трафика могут использоваться для обеспечения различных уровней защиты от анализа трафика. Этот способ может быть эффективным только тогда, когда заполнение трафика защищено с помощью услуги конфиденциальности;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7139" name="Text Box 3"/>
          <p:cNvSpPr txBox="1">
            <a:spLocks noChangeArrowheads="1"/>
          </p:cNvSpPr>
          <p:nvPr/>
        </p:nvSpPr>
        <p:spPr bwMode="auto">
          <a:xfrm>
            <a:off x="238125" y="1703388"/>
            <a:ext cx="8642350"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p"/>
            </a:pPr>
            <a:r>
              <a:rPr lang="ru-RU" altLang="ru-RU" b="1" i="1">
                <a:solidFill>
                  <a:srgbClr val="800080"/>
                </a:solidFill>
              </a:rPr>
              <a:t>управление маршрутизацией</a:t>
            </a:r>
            <a:r>
              <a:rPr lang="ru-RU" altLang="ru-RU">
                <a:solidFill>
                  <a:srgbClr val="800080"/>
                </a:solidFill>
              </a:rPr>
              <a:t>. Маршруты доставки, либо могут выбираться динамически, либо могут быть заранее спланированы с учётом использования только защищённых подсетей, ретрансляционных участков или каналов/линий связи. </a:t>
            </a:r>
          </a:p>
        </p:txBody>
      </p:sp>
      <p:sp>
        <p:nvSpPr>
          <p:cNvPr id="347140" name="Text Box 4"/>
          <p:cNvSpPr txBox="1">
            <a:spLocks noChangeArrowheads="1"/>
          </p:cNvSpPr>
          <p:nvPr/>
        </p:nvSpPr>
        <p:spPr bwMode="auto">
          <a:xfrm>
            <a:off x="238125" y="4133850"/>
            <a:ext cx="864235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Оконечные (прикладные) системы в целях выявления постоянных атак, связанных с манипуляцией данными, могут затребовать от провайдера сетевых услуг формирование соединения с использованием различных маршрутов.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8163" name="Text Box 3"/>
          <p:cNvSpPr txBox="1">
            <a:spLocks noChangeArrowheads="1"/>
          </p:cNvSpPr>
          <p:nvPr/>
        </p:nvSpPr>
        <p:spPr bwMode="auto">
          <a:xfrm>
            <a:off x="250825" y="1665288"/>
            <a:ext cx="86169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Маркеры безопасности для обеспечения надёжной доставки данных могут быть запрещены в соответствие с политикой безопасности при передаче таких данных через надёжные подсети, ретрансляционные участки или каналы/линии связи. Кроме этого, инициатор соединения (или отправитель, в случае дейтаграммного режима доставки) может заявить протест относительно предоставляемых маршрутов доставки и при этом запросить, чтобы определенные подсети, ретрансляционные участки или каналы/линии связи были исключены из маршрутов доставки;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49187" name="Text Box 3"/>
          <p:cNvSpPr txBox="1">
            <a:spLocks noChangeArrowheads="1"/>
          </p:cNvSpPr>
          <p:nvPr/>
        </p:nvSpPr>
        <p:spPr bwMode="auto">
          <a:xfrm>
            <a:off x="212725" y="1403350"/>
            <a:ext cx="8605838" cy="51165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q"/>
            </a:pPr>
            <a:r>
              <a:rPr lang="ru-RU" altLang="ru-RU" sz="2200" b="1" i="1">
                <a:solidFill>
                  <a:srgbClr val="800080"/>
                </a:solidFill>
              </a:rPr>
              <a:t>нотаризация</a:t>
            </a:r>
            <a:r>
              <a:rPr lang="ru-RU" altLang="ru-RU" sz="2200">
                <a:solidFill>
                  <a:srgbClr val="800080"/>
                </a:solidFill>
              </a:rPr>
              <a:t> (нотариальное заверение). Свойства (такие как целостность, авторство, время и получатель) данных, которые циркулируют между двумя или более субъектами, могут быть гарантированы с помощью нотариального заверения. Гарантии предоставляются нотариусом, выступающим в роли ДТС, которому доверяют взаимодействующие субъекты и который хранит необходимую информацию для подтверждения востребованной гарантии путём свидетельствования. Каждая сторона информационного обмена может использовать средства ЭЦП, шифрования и защиты целостности как соответствующие услуги, предоставляемые нотариусом. При запросе нотариального заверения данные циркулируют между взаимодействующими субъектами, с использованием защищённого соединения, и нотариусом.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50211" name="Text Box 3"/>
          <p:cNvSpPr txBox="1">
            <a:spLocks noChangeArrowheads="1"/>
          </p:cNvSpPr>
          <p:nvPr/>
        </p:nvSpPr>
        <p:spPr bwMode="auto">
          <a:xfrm>
            <a:off x="225425" y="1239838"/>
            <a:ext cx="8616950"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a:solidFill>
                  <a:srgbClr val="CC3300"/>
                </a:solidFill>
              </a:rPr>
              <a:t>Рекомендация </a:t>
            </a:r>
            <a:r>
              <a:rPr lang="en-US" altLang="ru-RU" b="1">
                <a:solidFill>
                  <a:srgbClr val="CC3300"/>
                </a:solidFill>
              </a:rPr>
              <a:t>ITU</a:t>
            </a:r>
            <a:r>
              <a:rPr lang="ru-RU" altLang="ru-RU" b="1">
                <a:solidFill>
                  <a:srgbClr val="CC3300"/>
                </a:solidFill>
              </a:rPr>
              <a:t>-</a:t>
            </a:r>
            <a:r>
              <a:rPr lang="en-US" altLang="ru-RU" b="1">
                <a:solidFill>
                  <a:srgbClr val="CC3300"/>
                </a:solidFill>
              </a:rPr>
              <a:t>T </a:t>
            </a:r>
            <a:r>
              <a:rPr lang="ru-RU" altLang="ru-RU" b="1">
                <a:solidFill>
                  <a:srgbClr val="CC3300"/>
                </a:solidFill>
              </a:rPr>
              <a:t>Х.800 вводит следующие общесистемные способы обеспечения безопасности (то есть независимые от архитектуры ЭМВОС)</a:t>
            </a:r>
            <a:r>
              <a:rPr lang="ru-RU" altLang="ru-RU">
                <a:solidFill>
                  <a:srgbClr val="CC3300"/>
                </a:solidFill>
              </a:rPr>
              <a:t>:</a:t>
            </a:r>
          </a:p>
        </p:txBody>
      </p:sp>
      <p:sp>
        <p:nvSpPr>
          <p:cNvPr id="350212" name="Text Box 4"/>
          <p:cNvSpPr txBox="1">
            <a:spLocks noChangeArrowheads="1"/>
          </p:cNvSpPr>
          <p:nvPr/>
        </p:nvSpPr>
        <p:spPr bwMode="auto">
          <a:xfrm>
            <a:off x="250825" y="2643188"/>
            <a:ext cx="8605838" cy="3935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u"/>
            </a:pPr>
            <a:r>
              <a:rPr lang="ru-RU" altLang="ru-RU" sz="2800" b="1" i="1">
                <a:solidFill>
                  <a:srgbClr val="800080"/>
                </a:solidFill>
              </a:rPr>
              <a:t>надёжность (гарантированность) функционирования</a:t>
            </a:r>
            <a:r>
              <a:rPr lang="ru-RU" altLang="ru-RU" sz="2800">
                <a:solidFill>
                  <a:srgbClr val="800080"/>
                </a:solidFill>
              </a:rPr>
              <a:t>. Обеспечение надёжности функционирования используется, в первую очередь, для корректной реализации других способов обеспечения ИБ в средствах защиты. Любая процедура, напрямую обеспечивающая реализацию способа безопасности или доступ к услуге по обеспечению безопасности, должна заслуживать доверия;</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51235" name="Text Box 3"/>
          <p:cNvSpPr txBox="1">
            <a:spLocks noChangeArrowheads="1"/>
          </p:cNvSpPr>
          <p:nvPr/>
        </p:nvSpPr>
        <p:spPr bwMode="auto">
          <a:xfrm>
            <a:off x="250825" y="1577975"/>
            <a:ext cx="86296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v"/>
            </a:pPr>
            <a:r>
              <a:rPr lang="ru-RU" altLang="ru-RU" sz="2600" b="1" i="1">
                <a:solidFill>
                  <a:srgbClr val="800080"/>
                </a:solidFill>
              </a:rPr>
              <a:t>использование маркеров безопасности</a:t>
            </a:r>
            <a:r>
              <a:rPr lang="ru-RU" altLang="ru-RU" sz="2600">
                <a:solidFill>
                  <a:srgbClr val="800080"/>
                </a:solidFill>
              </a:rPr>
              <a:t>. Ресурсы, включая собственно данные, могут иметь маркеры безопасности, непосредственно связанные с ними, например, для указания критичности уровня. Маркеры безопасности могут представлять собой дополнительные данные, которые связаны с транслируемыми данными. Соответствующие маркеры безопасности должны быть чётко идентифицируемыми, чтобы они могли быть корректно проверены. Кроме того, они должны быть отделены (иметь границу) от данных, с которыми они связаны;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52259" name="Text Box 3"/>
          <p:cNvSpPr txBox="1">
            <a:spLocks noChangeArrowheads="1"/>
          </p:cNvSpPr>
          <p:nvPr/>
        </p:nvSpPr>
        <p:spPr bwMode="auto">
          <a:xfrm>
            <a:off x="238125" y="1754188"/>
            <a:ext cx="8605838" cy="43640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w"/>
            </a:pPr>
            <a:r>
              <a:rPr lang="ru-RU" altLang="ru-RU" sz="2800" b="1" i="1">
                <a:solidFill>
                  <a:srgbClr val="800080"/>
                </a:solidFill>
              </a:rPr>
              <a:t>обнаружение событий</a:t>
            </a:r>
            <a:r>
              <a:rPr lang="ru-RU" altLang="ru-RU" sz="2800">
                <a:solidFill>
                  <a:srgbClr val="800080"/>
                </a:solidFill>
              </a:rPr>
              <a:t>, влияющих на безопасность;</a:t>
            </a:r>
          </a:p>
          <a:p>
            <a:pPr>
              <a:spcBef>
                <a:spcPct val="50000"/>
              </a:spcBef>
              <a:buFont typeface="Wingdings 2" panose="05020102010507070707" pitchFamily="18" charset="2"/>
              <a:buChar char="x"/>
            </a:pPr>
            <a:r>
              <a:rPr lang="ru-RU" altLang="ru-RU" sz="2800" b="1" i="1">
                <a:solidFill>
                  <a:srgbClr val="800080"/>
                </a:solidFill>
              </a:rPr>
              <a:t>накопление и использование исходных данных для аудита безопасности</a:t>
            </a:r>
            <a:r>
              <a:rPr lang="ru-RU" altLang="ru-RU" sz="2800">
                <a:solidFill>
                  <a:srgbClr val="800080"/>
                </a:solidFill>
              </a:rPr>
              <a:t>;</a:t>
            </a:r>
          </a:p>
          <a:p>
            <a:pPr>
              <a:spcBef>
                <a:spcPct val="50000"/>
              </a:spcBef>
              <a:buFont typeface="Wingdings 2" panose="05020102010507070707" pitchFamily="18" charset="2"/>
              <a:buChar char="y"/>
            </a:pPr>
            <a:r>
              <a:rPr lang="ru-RU" altLang="ru-RU" sz="2800" b="1" i="1">
                <a:solidFill>
                  <a:srgbClr val="800080"/>
                </a:solidFill>
              </a:rPr>
              <a:t>восстановление безопасности</a:t>
            </a:r>
            <a:r>
              <a:rPr lang="ru-RU" altLang="ru-RU" sz="2800">
                <a:solidFill>
                  <a:srgbClr val="800080"/>
                </a:solidFill>
              </a:rPr>
              <a:t>. Этот способ связан с запросами средств защиты, реализующих другие способы безопасности, на выполнение процедур восстановления на основе принятых правил.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70"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1860" name="Text Box 196"/>
          <p:cNvSpPr txBox="1">
            <a:spLocks noChangeArrowheads="1"/>
          </p:cNvSpPr>
          <p:nvPr/>
        </p:nvSpPr>
        <p:spPr bwMode="auto">
          <a:xfrm>
            <a:off x="522288" y="6353175"/>
            <a:ext cx="8099425" cy="304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sz="2000" b="1">
                <a:solidFill>
                  <a:srgbClr val="800080"/>
                </a:solidFill>
              </a:rPr>
              <a:t>Рис</a:t>
            </a:r>
            <a:r>
              <a:rPr lang="ru-RU" altLang="ru-RU" sz="2000" b="1">
                <a:solidFill>
                  <a:srgbClr val="800080"/>
                </a:solidFill>
                <a:latin typeface="Tahoma" panose="020B0604030504040204" pitchFamily="34" charset="0"/>
                <a:cs typeface="Tahoma" panose="020B0604030504040204" pitchFamily="34" charset="0"/>
              </a:rPr>
              <a:t>.20.1,а. </a:t>
            </a:r>
            <a:r>
              <a:rPr lang="ru-RU" altLang="ru-RU" sz="2000" b="1">
                <a:solidFill>
                  <a:srgbClr val="800080"/>
                </a:solidFill>
              </a:rPr>
              <a:t>Модель возможных источников угроз ИБ ИТС</a:t>
            </a:r>
            <a:endParaRPr lang="en-US" altLang="ru-RU" sz="2000" b="1">
              <a:solidFill>
                <a:srgbClr val="800080"/>
              </a:solidFill>
            </a:endParaRPr>
          </a:p>
        </p:txBody>
      </p:sp>
      <p:grpSp>
        <p:nvGrpSpPr>
          <p:cNvPr id="241974" name="Group 310"/>
          <p:cNvGrpSpPr>
            <a:grpSpLocks/>
          </p:cNvGrpSpPr>
          <p:nvPr/>
        </p:nvGrpSpPr>
        <p:grpSpPr bwMode="auto">
          <a:xfrm>
            <a:off x="322263" y="1112838"/>
            <a:ext cx="8497887" cy="5218112"/>
            <a:chOff x="203" y="701"/>
            <a:chExt cx="5353" cy="3287"/>
          </a:xfrm>
        </p:grpSpPr>
        <p:grpSp>
          <p:nvGrpSpPr>
            <p:cNvPr id="241672" name="Group 8"/>
            <p:cNvGrpSpPr>
              <a:grpSpLocks/>
            </p:cNvGrpSpPr>
            <p:nvPr/>
          </p:nvGrpSpPr>
          <p:grpSpPr bwMode="auto">
            <a:xfrm>
              <a:off x="3771" y="774"/>
              <a:ext cx="122" cy="361"/>
              <a:chOff x="3804" y="935"/>
              <a:chExt cx="122" cy="280"/>
            </a:xfrm>
          </p:grpSpPr>
          <p:sp>
            <p:nvSpPr>
              <p:cNvPr id="241673" name="Oval 9"/>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674" name="Group 10"/>
              <p:cNvGrpSpPr>
                <a:grpSpLocks/>
              </p:cNvGrpSpPr>
              <p:nvPr/>
            </p:nvGrpSpPr>
            <p:grpSpPr bwMode="auto">
              <a:xfrm>
                <a:off x="3804" y="935"/>
                <a:ext cx="122" cy="280"/>
                <a:chOff x="3511" y="6174"/>
                <a:chExt cx="308" cy="924"/>
              </a:xfrm>
            </p:grpSpPr>
            <p:sp>
              <p:nvSpPr>
                <p:cNvPr id="241675" name="Oval 11"/>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76" name="Oval 12"/>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77" name="Rectangle 13"/>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78" name="Oval 14"/>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79" name="Rectangle 15"/>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0" name="Rectangle 16"/>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1" name="Oval 17"/>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2" name="Oval 18"/>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3" name="Oval 19"/>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4" name="Rectangle 20"/>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5" name="Rectangle 21"/>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86" name="Rectangle 22"/>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1687" name="Text Box 23"/>
            <p:cNvSpPr txBox="1">
              <a:spLocks noChangeArrowheads="1"/>
            </p:cNvSpPr>
            <p:nvPr/>
          </p:nvSpPr>
          <p:spPr bwMode="auto">
            <a:xfrm>
              <a:off x="3066" y="3423"/>
              <a:ext cx="2472" cy="565"/>
            </a:xfrm>
            <a:prstGeom prst="rect">
              <a:avLst/>
            </a:prstGeom>
            <a:noFill/>
            <a:ln w="12700" algn="ctr">
              <a:solidFill>
                <a:srgbClr val="FF0000"/>
              </a:solidFill>
              <a:prstDash val="dashDot"/>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36000" rIns="18000" bIns="0"/>
            <a:lstStyle/>
            <a:p>
              <a:pPr algn="ctr">
                <a:lnSpc>
                  <a:spcPct val="80000"/>
                </a:lnSpc>
              </a:pPr>
              <a:r>
                <a:rPr lang="ru-RU" altLang="ru-RU" sz="1400" b="1">
                  <a:solidFill>
                    <a:srgbClr val="FF0000"/>
                  </a:solidFill>
                  <a:effectLst>
                    <a:outerShdw blurRad="38100" dist="38100" dir="2700000" algn="tl">
                      <a:srgbClr val="C0C0C0"/>
                    </a:outerShdw>
                  </a:effectLst>
                </a:rPr>
                <a:t>ВРЕДОНОСНОЕ ПРОГРАММНОЕ ОБСПЕЧЕНИЕ</a:t>
              </a:r>
              <a:endParaRPr lang="en-US" altLang="ru-RU" sz="1400" b="1">
                <a:solidFill>
                  <a:srgbClr val="FF0000"/>
                </a:solidFill>
                <a:effectLst>
                  <a:outerShdw blurRad="38100" dist="38100" dir="2700000" algn="tl">
                    <a:srgbClr val="C0C0C0"/>
                  </a:outerShdw>
                </a:effectLst>
              </a:endParaRPr>
            </a:p>
            <a:p>
              <a:pPr algn="ctr">
                <a:lnSpc>
                  <a:spcPct val="80000"/>
                </a:lnSpc>
              </a:pPr>
              <a:r>
                <a:rPr lang="ru-RU" altLang="ru-RU" sz="1400">
                  <a:solidFill>
                    <a:srgbClr val="FF6600"/>
                  </a:solidFill>
                  <a:effectLst>
                    <a:outerShdw blurRad="38100" dist="38100" dir="2700000" algn="tl">
                      <a:srgbClr val="C0C0C0"/>
                    </a:outerShdw>
                  </a:effectLst>
                </a:rPr>
                <a:t>Попытки преодолеть защиту, управление доступом, идентификация пользователей, управление ограничениями</a:t>
              </a:r>
              <a:endParaRPr lang="en-US" altLang="ru-RU" sz="1400">
                <a:solidFill>
                  <a:srgbClr val="FF6600"/>
                </a:solidFill>
                <a:effectLst>
                  <a:outerShdw blurRad="38100" dist="38100" dir="2700000" algn="tl">
                    <a:srgbClr val="C0C0C0"/>
                  </a:outerShdw>
                </a:effectLst>
              </a:endParaRPr>
            </a:p>
          </p:txBody>
        </p:sp>
        <p:grpSp>
          <p:nvGrpSpPr>
            <p:cNvPr id="241688" name="Group 24"/>
            <p:cNvGrpSpPr>
              <a:grpSpLocks/>
            </p:cNvGrpSpPr>
            <p:nvPr/>
          </p:nvGrpSpPr>
          <p:grpSpPr bwMode="auto">
            <a:xfrm>
              <a:off x="1771" y="3084"/>
              <a:ext cx="407" cy="342"/>
              <a:chOff x="1299" y="2618"/>
              <a:chExt cx="1428" cy="1664"/>
            </a:xfrm>
          </p:grpSpPr>
          <p:grpSp>
            <p:nvGrpSpPr>
              <p:cNvPr id="241689" name="Group 25"/>
              <p:cNvGrpSpPr>
                <a:grpSpLocks/>
              </p:cNvGrpSpPr>
              <p:nvPr/>
            </p:nvGrpSpPr>
            <p:grpSpPr bwMode="auto">
              <a:xfrm>
                <a:off x="2055" y="2898"/>
                <a:ext cx="56" cy="1384"/>
                <a:chOff x="2055" y="2898"/>
                <a:chExt cx="56" cy="1384"/>
              </a:xfrm>
            </p:grpSpPr>
            <p:grpSp>
              <p:nvGrpSpPr>
                <p:cNvPr id="241690" name="Group 26"/>
                <p:cNvGrpSpPr>
                  <a:grpSpLocks/>
                </p:cNvGrpSpPr>
                <p:nvPr/>
              </p:nvGrpSpPr>
              <p:grpSpPr bwMode="auto">
                <a:xfrm>
                  <a:off x="2083" y="2926"/>
                  <a:ext cx="0" cy="1356"/>
                  <a:chOff x="2094" y="2942"/>
                  <a:chExt cx="0" cy="1356"/>
                </a:xfrm>
              </p:grpSpPr>
              <p:sp>
                <p:nvSpPr>
                  <p:cNvPr id="241691" name="Line 27"/>
                  <p:cNvSpPr>
                    <a:spLocks noChangeShapeType="1"/>
                  </p:cNvSpPr>
                  <p:nvPr/>
                </p:nvSpPr>
                <p:spPr bwMode="auto">
                  <a:xfrm>
                    <a:off x="2094" y="2942"/>
                    <a:ext cx="0" cy="339"/>
                  </a:xfrm>
                  <a:prstGeom prst="line">
                    <a:avLst/>
                  </a:prstGeom>
                  <a:noFill/>
                  <a:ln w="63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92" name="Line 28"/>
                  <p:cNvSpPr>
                    <a:spLocks noChangeShapeType="1"/>
                  </p:cNvSpPr>
                  <p:nvPr/>
                </p:nvSpPr>
                <p:spPr bwMode="auto">
                  <a:xfrm>
                    <a:off x="2094" y="3281"/>
                    <a:ext cx="0" cy="33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93" name="Line 29"/>
                  <p:cNvSpPr>
                    <a:spLocks noChangeShapeType="1"/>
                  </p:cNvSpPr>
                  <p:nvPr/>
                </p:nvSpPr>
                <p:spPr bwMode="auto">
                  <a:xfrm>
                    <a:off x="2094" y="3620"/>
                    <a:ext cx="0" cy="33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94" name="Line 30"/>
                  <p:cNvSpPr>
                    <a:spLocks noChangeShapeType="1"/>
                  </p:cNvSpPr>
                  <p:nvPr/>
                </p:nvSpPr>
                <p:spPr bwMode="auto">
                  <a:xfrm>
                    <a:off x="2094" y="3959"/>
                    <a:ext cx="0" cy="3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695" name="Oval 31"/>
                <p:cNvSpPr>
                  <a:spLocks noChangeArrowheads="1"/>
                </p:cNvSpPr>
                <p:nvPr/>
              </p:nvSpPr>
              <p:spPr bwMode="auto">
                <a:xfrm>
                  <a:off x="2055" y="2898"/>
                  <a:ext cx="56" cy="56"/>
                </a:xfrm>
                <a:prstGeom prst="ellipse">
                  <a:avLst/>
                </a:prstGeom>
                <a:solidFill>
                  <a:srgbClr val="00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696" name="Group 32"/>
              <p:cNvGrpSpPr>
                <a:grpSpLocks/>
              </p:cNvGrpSpPr>
              <p:nvPr/>
            </p:nvGrpSpPr>
            <p:grpSpPr bwMode="auto">
              <a:xfrm rot="2640129">
                <a:off x="2195" y="2646"/>
                <a:ext cx="532" cy="532"/>
                <a:chOff x="2111" y="2366"/>
                <a:chExt cx="532" cy="532"/>
              </a:xfrm>
            </p:grpSpPr>
            <p:sp>
              <p:nvSpPr>
                <p:cNvPr id="241697" name="Arc 33"/>
                <p:cNvSpPr>
                  <a:spLocks/>
                </p:cNvSpPr>
                <p:nvPr/>
              </p:nvSpPr>
              <p:spPr bwMode="auto">
                <a:xfrm>
                  <a:off x="2111" y="2814"/>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98" name="Arc 34"/>
                <p:cNvSpPr>
                  <a:spLocks/>
                </p:cNvSpPr>
                <p:nvPr/>
              </p:nvSpPr>
              <p:spPr bwMode="auto">
                <a:xfrm>
                  <a:off x="2167" y="2702"/>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699" name="Arc 35"/>
                <p:cNvSpPr>
                  <a:spLocks/>
                </p:cNvSpPr>
                <p:nvPr/>
              </p:nvSpPr>
              <p:spPr bwMode="auto">
                <a:xfrm>
                  <a:off x="2223" y="2590"/>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00" name="Arc 36"/>
                <p:cNvSpPr>
                  <a:spLocks/>
                </p:cNvSpPr>
                <p:nvPr/>
              </p:nvSpPr>
              <p:spPr bwMode="auto">
                <a:xfrm>
                  <a:off x="2279" y="2478"/>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01" name="Arc 37"/>
                <p:cNvSpPr>
                  <a:spLocks/>
                </p:cNvSpPr>
                <p:nvPr/>
              </p:nvSpPr>
              <p:spPr bwMode="auto">
                <a:xfrm>
                  <a:off x="2335" y="2366"/>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02" name="Group 38"/>
              <p:cNvGrpSpPr>
                <a:grpSpLocks/>
              </p:cNvGrpSpPr>
              <p:nvPr/>
            </p:nvGrpSpPr>
            <p:grpSpPr bwMode="auto">
              <a:xfrm rot="-2450935">
                <a:off x="1299" y="2618"/>
                <a:ext cx="644" cy="588"/>
                <a:chOff x="1299" y="2282"/>
                <a:chExt cx="644" cy="588"/>
              </a:xfrm>
            </p:grpSpPr>
            <p:sp>
              <p:nvSpPr>
                <p:cNvPr id="241703" name="Arc 39"/>
                <p:cNvSpPr>
                  <a:spLocks/>
                </p:cNvSpPr>
                <p:nvPr/>
              </p:nvSpPr>
              <p:spPr bwMode="auto">
                <a:xfrm flipV="1">
                  <a:off x="1859" y="2786"/>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04" name="Arc 40"/>
                <p:cNvSpPr>
                  <a:spLocks/>
                </p:cNvSpPr>
                <p:nvPr/>
              </p:nvSpPr>
              <p:spPr bwMode="auto">
                <a:xfrm flipV="1">
                  <a:off x="1747" y="2674"/>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05" name="Arc 41"/>
                <p:cNvSpPr>
                  <a:spLocks/>
                </p:cNvSpPr>
                <p:nvPr/>
              </p:nvSpPr>
              <p:spPr bwMode="auto">
                <a:xfrm flipV="1">
                  <a:off x="1607" y="2562"/>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06" name="Arc 42"/>
                <p:cNvSpPr>
                  <a:spLocks/>
                </p:cNvSpPr>
                <p:nvPr/>
              </p:nvSpPr>
              <p:spPr bwMode="auto">
                <a:xfrm flipV="1">
                  <a:off x="1467" y="2422"/>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07" name="Arc 43"/>
                <p:cNvSpPr>
                  <a:spLocks/>
                </p:cNvSpPr>
                <p:nvPr/>
              </p:nvSpPr>
              <p:spPr bwMode="auto">
                <a:xfrm flipV="1">
                  <a:off x="1299" y="2282"/>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708" name="Group 44"/>
            <p:cNvGrpSpPr>
              <a:grpSpLocks/>
            </p:cNvGrpSpPr>
            <p:nvPr/>
          </p:nvGrpSpPr>
          <p:grpSpPr bwMode="auto">
            <a:xfrm rot="335235">
              <a:off x="3985" y="1090"/>
              <a:ext cx="930" cy="472"/>
              <a:chOff x="3208" y="2281"/>
              <a:chExt cx="2726" cy="1828"/>
            </a:xfrm>
          </p:grpSpPr>
          <p:grpSp>
            <p:nvGrpSpPr>
              <p:cNvPr id="241709" name="Group 45"/>
              <p:cNvGrpSpPr>
                <a:grpSpLocks/>
              </p:cNvGrpSpPr>
              <p:nvPr/>
            </p:nvGrpSpPr>
            <p:grpSpPr bwMode="auto">
              <a:xfrm>
                <a:off x="3208" y="2281"/>
                <a:ext cx="2726" cy="1828"/>
                <a:chOff x="3208" y="2281"/>
                <a:chExt cx="2726" cy="1828"/>
              </a:xfrm>
            </p:grpSpPr>
            <p:grpSp>
              <p:nvGrpSpPr>
                <p:cNvPr id="241710" name="Group 46"/>
                <p:cNvGrpSpPr>
                  <a:grpSpLocks/>
                </p:cNvGrpSpPr>
                <p:nvPr/>
              </p:nvGrpSpPr>
              <p:grpSpPr bwMode="auto">
                <a:xfrm>
                  <a:off x="3208" y="2281"/>
                  <a:ext cx="2726" cy="1828"/>
                  <a:chOff x="3208" y="2281"/>
                  <a:chExt cx="2611" cy="1828"/>
                </a:xfrm>
              </p:grpSpPr>
              <p:sp>
                <p:nvSpPr>
                  <p:cNvPr id="241711" name="Oval 47"/>
                  <p:cNvSpPr>
                    <a:spLocks noChangeArrowheads="1"/>
                  </p:cNvSpPr>
                  <p:nvPr/>
                </p:nvSpPr>
                <p:spPr bwMode="auto">
                  <a:xfrm>
                    <a:off x="3208" y="2553"/>
                    <a:ext cx="1178" cy="1113"/>
                  </a:xfrm>
                  <a:prstGeom prst="ellipse">
                    <a:avLst/>
                  </a:prstGeom>
                  <a:solidFill>
                    <a:srgbClr val="FFFFCC"/>
                  </a:solidFill>
                  <a:ln w="19050" algn="ctr">
                    <a:solidFill>
                      <a:srgbClr val="CC0066"/>
                    </a:solidFill>
                    <a:round/>
                    <a:headEnd/>
                    <a:tailEnd/>
                  </a:ln>
                  <a:effectLst>
                    <a:outerShdw dist="50800" dir="5400000" algn="ctr" rotWithShape="0">
                      <a:srgbClr val="FF9933"/>
                    </a:outerShdw>
                  </a:effectLst>
                </p:spPr>
                <p:txBody>
                  <a:bodyPr/>
                  <a:lstStyle/>
                  <a:p>
                    <a:endParaRPr lang="ru-RU"/>
                  </a:p>
                </p:txBody>
              </p:sp>
              <p:sp>
                <p:nvSpPr>
                  <p:cNvPr id="241712" name="Oval 48"/>
                  <p:cNvSpPr>
                    <a:spLocks noChangeArrowheads="1"/>
                  </p:cNvSpPr>
                  <p:nvPr/>
                </p:nvSpPr>
                <p:spPr bwMode="auto">
                  <a:xfrm>
                    <a:off x="3677" y="3154"/>
                    <a:ext cx="1178" cy="916"/>
                  </a:xfrm>
                  <a:prstGeom prst="ellipse">
                    <a:avLst/>
                  </a:prstGeom>
                  <a:solidFill>
                    <a:srgbClr val="FFFFCC"/>
                  </a:solidFill>
                  <a:ln w="19050" algn="ctr">
                    <a:solidFill>
                      <a:srgbClr val="CC0066"/>
                    </a:solidFill>
                    <a:round/>
                    <a:headEnd/>
                    <a:tailEnd/>
                  </a:ln>
                  <a:effectLst>
                    <a:outerShdw dist="52363" dir="6242175" algn="ctr" rotWithShape="0">
                      <a:srgbClr val="FF9933"/>
                    </a:outerShdw>
                  </a:effectLst>
                </p:spPr>
                <p:txBody>
                  <a:bodyPr/>
                  <a:lstStyle/>
                  <a:p>
                    <a:endParaRPr lang="ru-RU"/>
                  </a:p>
                </p:txBody>
              </p:sp>
              <p:sp>
                <p:nvSpPr>
                  <p:cNvPr id="241713" name="Oval 49"/>
                  <p:cNvSpPr>
                    <a:spLocks noChangeArrowheads="1"/>
                  </p:cNvSpPr>
                  <p:nvPr/>
                </p:nvSpPr>
                <p:spPr bwMode="auto">
                  <a:xfrm>
                    <a:off x="3738" y="2281"/>
                    <a:ext cx="1423" cy="1276"/>
                  </a:xfrm>
                  <a:prstGeom prst="ellipse">
                    <a:avLst/>
                  </a:prstGeom>
                  <a:solidFill>
                    <a:srgbClr val="FFFFCC"/>
                  </a:solidFill>
                  <a:ln w="19050" algn="ctr">
                    <a:solidFill>
                      <a:srgbClr val="CC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14" name="Oval 50"/>
                  <p:cNvSpPr>
                    <a:spLocks noChangeArrowheads="1"/>
                  </p:cNvSpPr>
                  <p:nvPr/>
                </p:nvSpPr>
                <p:spPr bwMode="auto">
                  <a:xfrm>
                    <a:off x="4141" y="2898"/>
                    <a:ext cx="1489" cy="1211"/>
                  </a:xfrm>
                  <a:prstGeom prst="ellipse">
                    <a:avLst/>
                  </a:prstGeom>
                  <a:solidFill>
                    <a:srgbClr val="FFFFCC"/>
                  </a:solidFill>
                  <a:ln w="19050" algn="ctr">
                    <a:solidFill>
                      <a:srgbClr val="CC0066"/>
                    </a:solidFill>
                    <a:round/>
                    <a:headEnd/>
                    <a:tailEnd/>
                  </a:ln>
                  <a:effectLst>
                    <a:outerShdw dist="52363" dir="4557825" algn="ctr" rotWithShape="0">
                      <a:srgbClr val="FF9933"/>
                    </a:outerShdw>
                  </a:effectLst>
                </p:spPr>
                <p:txBody>
                  <a:bodyPr/>
                  <a:lstStyle/>
                  <a:p>
                    <a:endParaRPr lang="ru-RU"/>
                  </a:p>
                </p:txBody>
              </p:sp>
              <p:sp>
                <p:nvSpPr>
                  <p:cNvPr id="241715" name="Oval 51"/>
                  <p:cNvSpPr>
                    <a:spLocks noChangeArrowheads="1"/>
                  </p:cNvSpPr>
                  <p:nvPr/>
                </p:nvSpPr>
                <p:spPr bwMode="auto">
                  <a:xfrm>
                    <a:off x="4281" y="2499"/>
                    <a:ext cx="1538" cy="1292"/>
                  </a:xfrm>
                  <a:prstGeom prst="ellipse">
                    <a:avLst/>
                  </a:prstGeom>
                  <a:solidFill>
                    <a:srgbClr val="FFFFCC"/>
                  </a:solidFill>
                  <a:ln w="19050" algn="ctr">
                    <a:solidFill>
                      <a:srgbClr val="CC0066"/>
                    </a:solidFill>
                    <a:round/>
                    <a:headEnd/>
                    <a:tailEnd/>
                  </a:ln>
                  <a:effectLst>
                    <a:outerShdw dist="45791" dir="2021404" algn="ctr" rotWithShape="0">
                      <a:srgbClr val="FF9933"/>
                    </a:outerShdw>
                  </a:effectLst>
                </p:spPr>
                <p:txBody>
                  <a:bodyPr/>
                  <a:lstStyle/>
                  <a:p>
                    <a:endParaRPr lang="ru-RU"/>
                  </a:p>
                </p:txBody>
              </p:sp>
            </p:grpSp>
            <p:sp>
              <p:nvSpPr>
                <p:cNvPr id="241716" name="Oval 52"/>
                <p:cNvSpPr>
                  <a:spLocks noChangeArrowheads="1"/>
                </p:cNvSpPr>
                <p:nvPr/>
              </p:nvSpPr>
              <p:spPr bwMode="auto">
                <a:xfrm>
                  <a:off x="3437" y="2569"/>
                  <a:ext cx="2289" cy="1243"/>
                </a:xfrm>
                <a:prstGeom prst="ellipse">
                  <a:avLst/>
                </a:prstGeom>
                <a:solidFill>
                  <a:srgbClr val="FFFFCC"/>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717" name="Oval 53"/>
              <p:cNvSpPr>
                <a:spLocks noChangeArrowheads="1"/>
              </p:cNvSpPr>
              <p:nvPr/>
            </p:nvSpPr>
            <p:spPr bwMode="auto">
              <a:xfrm>
                <a:off x="3993" y="3305"/>
                <a:ext cx="1571" cy="670"/>
              </a:xfrm>
              <a:prstGeom prst="ellipse">
                <a:avLst/>
              </a:prstGeom>
              <a:solidFill>
                <a:srgbClr val="FFFFCC"/>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718" name="Line 54"/>
            <p:cNvSpPr>
              <a:spLocks noChangeShapeType="1"/>
            </p:cNvSpPr>
            <p:nvPr/>
          </p:nvSpPr>
          <p:spPr bwMode="auto">
            <a:xfrm flipH="1">
              <a:off x="4290" y="1515"/>
              <a:ext cx="67" cy="926"/>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719" name="Group 55"/>
            <p:cNvGrpSpPr>
              <a:grpSpLocks/>
            </p:cNvGrpSpPr>
            <p:nvPr/>
          </p:nvGrpSpPr>
          <p:grpSpPr bwMode="auto">
            <a:xfrm>
              <a:off x="4373" y="2103"/>
              <a:ext cx="408" cy="341"/>
              <a:chOff x="1299" y="2618"/>
              <a:chExt cx="1428" cy="1664"/>
            </a:xfrm>
          </p:grpSpPr>
          <p:grpSp>
            <p:nvGrpSpPr>
              <p:cNvPr id="241720" name="Group 56"/>
              <p:cNvGrpSpPr>
                <a:grpSpLocks/>
              </p:cNvGrpSpPr>
              <p:nvPr/>
            </p:nvGrpSpPr>
            <p:grpSpPr bwMode="auto">
              <a:xfrm>
                <a:off x="2055" y="2898"/>
                <a:ext cx="56" cy="1384"/>
                <a:chOff x="2055" y="2898"/>
                <a:chExt cx="56" cy="1384"/>
              </a:xfrm>
            </p:grpSpPr>
            <p:grpSp>
              <p:nvGrpSpPr>
                <p:cNvPr id="241721" name="Group 57"/>
                <p:cNvGrpSpPr>
                  <a:grpSpLocks/>
                </p:cNvGrpSpPr>
                <p:nvPr/>
              </p:nvGrpSpPr>
              <p:grpSpPr bwMode="auto">
                <a:xfrm>
                  <a:off x="2083" y="2926"/>
                  <a:ext cx="0" cy="1356"/>
                  <a:chOff x="2094" y="2942"/>
                  <a:chExt cx="0" cy="1356"/>
                </a:xfrm>
              </p:grpSpPr>
              <p:sp>
                <p:nvSpPr>
                  <p:cNvPr id="241722" name="Line 58"/>
                  <p:cNvSpPr>
                    <a:spLocks noChangeShapeType="1"/>
                  </p:cNvSpPr>
                  <p:nvPr/>
                </p:nvSpPr>
                <p:spPr bwMode="auto">
                  <a:xfrm>
                    <a:off x="2094" y="2942"/>
                    <a:ext cx="0" cy="339"/>
                  </a:xfrm>
                  <a:prstGeom prst="line">
                    <a:avLst/>
                  </a:prstGeom>
                  <a:noFill/>
                  <a:ln w="63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23" name="Line 59"/>
                  <p:cNvSpPr>
                    <a:spLocks noChangeShapeType="1"/>
                  </p:cNvSpPr>
                  <p:nvPr/>
                </p:nvSpPr>
                <p:spPr bwMode="auto">
                  <a:xfrm>
                    <a:off x="2094" y="3281"/>
                    <a:ext cx="0" cy="33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24" name="Line 60"/>
                  <p:cNvSpPr>
                    <a:spLocks noChangeShapeType="1"/>
                  </p:cNvSpPr>
                  <p:nvPr/>
                </p:nvSpPr>
                <p:spPr bwMode="auto">
                  <a:xfrm>
                    <a:off x="2094" y="3620"/>
                    <a:ext cx="0" cy="33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25" name="Line 61"/>
                  <p:cNvSpPr>
                    <a:spLocks noChangeShapeType="1"/>
                  </p:cNvSpPr>
                  <p:nvPr/>
                </p:nvSpPr>
                <p:spPr bwMode="auto">
                  <a:xfrm>
                    <a:off x="2094" y="3959"/>
                    <a:ext cx="0" cy="3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726" name="Oval 62"/>
                <p:cNvSpPr>
                  <a:spLocks noChangeArrowheads="1"/>
                </p:cNvSpPr>
                <p:nvPr/>
              </p:nvSpPr>
              <p:spPr bwMode="auto">
                <a:xfrm>
                  <a:off x="2055" y="2898"/>
                  <a:ext cx="56" cy="56"/>
                </a:xfrm>
                <a:prstGeom prst="ellipse">
                  <a:avLst/>
                </a:prstGeom>
                <a:solidFill>
                  <a:srgbClr val="00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27" name="Group 63"/>
              <p:cNvGrpSpPr>
                <a:grpSpLocks/>
              </p:cNvGrpSpPr>
              <p:nvPr/>
            </p:nvGrpSpPr>
            <p:grpSpPr bwMode="auto">
              <a:xfrm rot="2640129">
                <a:off x="2195" y="2646"/>
                <a:ext cx="532" cy="532"/>
                <a:chOff x="2111" y="2366"/>
                <a:chExt cx="532" cy="532"/>
              </a:xfrm>
            </p:grpSpPr>
            <p:sp>
              <p:nvSpPr>
                <p:cNvPr id="241728" name="Arc 64"/>
                <p:cNvSpPr>
                  <a:spLocks/>
                </p:cNvSpPr>
                <p:nvPr/>
              </p:nvSpPr>
              <p:spPr bwMode="auto">
                <a:xfrm>
                  <a:off x="2111" y="2814"/>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29" name="Arc 65"/>
                <p:cNvSpPr>
                  <a:spLocks/>
                </p:cNvSpPr>
                <p:nvPr/>
              </p:nvSpPr>
              <p:spPr bwMode="auto">
                <a:xfrm>
                  <a:off x="2167" y="2702"/>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0" name="Arc 66"/>
                <p:cNvSpPr>
                  <a:spLocks/>
                </p:cNvSpPr>
                <p:nvPr/>
              </p:nvSpPr>
              <p:spPr bwMode="auto">
                <a:xfrm>
                  <a:off x="2223" y="2590"/>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1" name="Arc 67"/>
                <p:cNvSpPr>
                  <a:spLocks/>
                </p:cNvSpPr>
                <p:nvPr/>
              </p:nvSpPr>
              <p:spPr bwMode="auto">
                <a:xfrm>
                  <a:off x="2279" y="2478"/>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2" name="Arc 68"/>
                <p:cNvSpPr>
                  <a:spLocks/>
                </p:cNvSpPr>
                <p:nvPr/>
              </p:nvSpPr>
              <p:spPr bwMode="auto">
                <a:xfrm>
                  <a:off x="2335" y="2366"/>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33" name="Group 69"/>
              <p:cNvGrpSpPr>
                <a:grpSpLocks/>
              </p:cNvGrpSpPr>
              <p:nvPr/>
            </p:nvGrpSpPr>
            <p:grpSpPr bwMode="auto">
              <a:xfrm rot="-2450935">
                <a:off x="1299" y="2618"/>
                <a:ext cx="644" cy="588"/>
                <a:chOff x="1299" y="2282"/>
                <a:chExt cx="644" cy="588"/>
              </a:xfrm>
            </p:grpSpPr>
            <p:sp>
              <p:nvSpPr>
                <p:cNvPr id="241734" name="Arc 70"/>
                <p:cNvSpPr>
                  <a:spLocks/>
                </p:cNvSpPr>
                <p:nvPr/>
              </p:nvSpPr>
              <p:spPr bwMode="auto">
                <a:xfrm flipV="1">
                  <a:off x="1859" y="2786"/>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5" name="Arc 71"/>
                <p:cNvSpPr>
                  <a:spLocks/>
                </p:cNvSpPr>
                <p:nvPr/>
              </p:nvSpPr>
              <p:spPr bwMode="auto">
                <a:xfrm flipV="1">
                  <a:off x="1747" y="2674"/>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6" name="Arc 72"/>
                <p:cNvSpPr>
                  <a:spLocks/>
                </p:cNvSpPr>
                <p:nvPr/>
              </p:nvSpPr>
              <p:spPr bwMode="auto">
                <a:xfrm flipV="1">
                  <a:off x="1607" y="2562"/>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7" name="Arc 73"/>
                <p:cNvSpPr>
                  <a:spLocks/>
                </p:cNvSpPr>
                <p:nvPr/>
              </p:nvSpPr>
              <p:spPr bwMode="auto">
                <a:xfrm flipV="1">
                  <a:off x="1467" y="2422"/>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38" name="Arc 74"/>
                <p:cNvSpPr>
                  <a:spLocks/>
                </p:cNvSpPr>
                <p:nvPr/>
              </p:nvSpPr>
              <p:spPr bwMode="auto">
                <a:xfrm flipV="1">
                  <a:off x="1299" y="2282"/>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739" name="Group 75"/>
            <p:cNvGrpSpPr>
              <a:grpSpLocks/>
            </p:cNvGrpSpPr>
            <p:nvPr/>
          </p:nvGrpSpPr>
          <p:grpSpPr bwMode="auto">
            <a:xfrm rot="17759758">
              <a:off x="4397" y="1764"/>
              <a:ext cx="671" cy="67"/>
              <a:chOff x="1868" y="2942"/>
              <a:chExt cx="2147" cy="226"/>
            </a:xfrm>
          </p:grpSpPr>
          <p:sp>
            <p:nvSpPr>
              <p:cNvPr id="241740" name="Line 76"/>
              <p:cNvSpPr>
                <a:spLocks noChangeShapeType="1"/>
              </p:cNvSpPr>
              <p:nvPr/>
            </p:nvSpPr>
            <p:spPr bwMode="auto">
              <a:xfrm>
                <a:off x="2772" y="2942"/>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41" name="Line 77"/>
              <p:cNvSpPr>
                <a:spLocks noChangeShapeType="1"/>
              </p:cNvSpPr>
              <p:nvPr/>
            </p:nvSpPr>
            <p:spPr bwMode="auto">
              <a:xfrm>
                <a:off x="2772" y="2942"/>
                <a:ext cx="339" cy="226"/>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42" name="Line 78"/>
              <p:cNvSpPr>
                <a:spLocks noChangeShapeType="1"/>
              </p:cNvSpPr>
              <p:nvPr/>
            </p:nvSpPr>
            <p:spPr bwMode="auto">
              <a:xfrm flipH="1" flipV="1">
                <a:off x="1868" y="3055"/>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743" name="Text Box 79"/>
            <p:cNvSpPr txBox="1">
              <a:spLocks noChangeArrowheads="1"/>
            </p:cNvSpPr>
            <p:nvPr/>
          </p:nvSpPr>
          <p:spPr bwMode="auto">
            <a:xfrm>
              <a:off x="4321" y="1247"/>
              <a:ext cx="381" cy="15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600" b="1">
                  <a:solidFill>
                    <a:srgbClr val="000066"/>
                  </a:solidFill>
                </a:rPr>
                <a:t>ЛВС</a:t>
              </a:r>
              <a:endParaRPr lang="en-US" altLang="ru-RU" sz="1600">
                <a:solidFill>
                  <a:srgbClr val="000066"/>
                </a:solidFill>
                <a:latin typeface="Arial Narrow" panose="020B0606020202030204" pitchFamily="34" charset="0"/>
              </a:endParaRPr>
            </a:p>
          </p:txBody>
        </p:sp>
        <p:sp>
          <p:nvSpPr>
            <p:cNvPr id="241744" name="Text Box 80"/>
            <p:cNvSpPr txBox="1">
              <a:spLocks noChangeArrowheads="1"/>
            </p:cNvSpPr>
            <p:nvPr/>
          </p:nvSpPr>
          <p:spPr bwMode="auto">
            <a:xfrm>
              <a:off x="871" y="3170"/>
              <a:ext cx="726" cy="15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ПРОЦЕССОР</a:t>
              </a:r>
              <a:endParaRPr lang="en-US" altLang="ru-RU" sz="1400">
                <a:solidFill>
                  <a:srgbClr val="000066"/>
                </a:solidFill>
                <a:latin typeface="Arial Narrow" panose="020B0606020202030204" pitchFamily="34" charset="0"/>
              </a:endParaRPr>
            </a:p>
          </p:txBody>
        </p:sp>
        <p:sp>
          <p:nvSpPr>
            <p:cNvPr id="241745" name="AutoShape 81"/>
            <p:cNvSpPr>
              <a:spLocks noChangeArrowheads="1"/>
            </p:cNvSpPr>
            <p:nvPr/>
          </p:nvSpPr>
          <p:spPr bwMode="auto">
            <a:xfrm>
              <a:off x="1816" y="701"/>
              <a:ext cx="1883" cy="684"/>
            </a:xfrm>
            <a:prstGeom prst="wedgeRoundRectCallout">
              <a:avLst>
                <a:gd name="adj1" fmla="val 80963"/>
                <a:gd name="adj2" fmla="val 43713"/>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a:lnSpc>
                  <a:spcPct val="90000"/>
                </a:lnSpc>
              </a:pPr>
              <a:r>
                <a:rPr lang="ru-RU" altLang="ru-RU" sz="1400" b="1">
                  <a:solidFill>
                    <a:srgbClr val="FF0000"/>
                  </a:solidFill>
                  <a:effectLst>
                    <a:outerShdw blurRad="38100" dist="38100" dir="2700000" algn="tl">
                      <a:srgbClr val="C0C0C0"/>
                    </a:outerShdw>
                  </a:effectLst>
                </a:rPr>
                <a:t>СИСТЕМНЫЙ ПРОГРАММИСТ</a:t>
              </a:r>
              <a:endParaRPr lang="en-US" altLang="ru-RU" sz="1400" b="1">
                <a:solidFill>
                  <a:srgbClr val="FF0000"/>
                </a:solidFill>
                <a:effectLst>
                  <a:outerShdw blurRad="38100" dist="38100" dir="2700000" algn="tl">
                    <a:srgbClr val="C0C0C0"/>
                  </a:outerShdw>
                </a:effectLst>
              </a:endParaRPr>
            </a:p>
            <a:p>
              <a:pPr algn="ctr">
                <a:lnSpc>
                  <a:spcPct val="90000"/>
                </a:lnSpc>
              </a:pPr>
              <a:r>
                <a:rPr lang="ru-RU" altLang="ru-RU" sz="1400">
                  <a:solidFill>
                    <a:srgbClr val="FF6600"/>
                  </a:solidFill>
                  <a:effectLst>
                    <a:outerShdw blurRad="38100" dist="38100" dir="2700000" algn="tl">
                      <a:srgbClr val="C0C0C0"/>
                    </a:outerShdw>
                  </a:effectLst>
                </a:rPr>
                <a:t>Нарушает защиту ПО,</a:t>
              </a:r>
            </a:p>
            <a:p>
              <a:pPr algn="ctr">
                <a:lnSpc>
                  <a:spcPct val="90000"/>
                </a:lnSpc>
              </a:pPr>
              <a:r>
                <a:rPr lang="ru-RU" altLang="ru-RU" sz="1400">
                  <a:solidFill>
                    <a:srgbClr val="FF6600"/>
                  </a:solidFill>
                  <a:effectLst>
                    <a:outerShdw blurRad="38100" dist="38100" dir="2700000" algn="tl">
                      <a:srgbClr val="C0C0C0"/>
                    </a:outerShdw>
                  </a:effectLst>
                </a:rPr>
                <a:t>обеспечивает себе право входа в систему, выявляет механизмы защиты</a:t>
              </a:r>
              <a:endParaRPr lang="en-US" altLang="ru-RU" sz="1400">
                <a:solidFill>
                  <a:srgbClr val="FF6600"/>
                </a:solidFill>
                <a:effectLst>
                  <a:outerShdw blurRad="38100" dist="38100" dir="2700000" algn="tl">
                    <a:srgbClr val="C0C0C0"/>
                  </a:outerShdw>
                </a:effectLst>
              </a:endParaRPr>
            </a:p>
          </p:txBody>
        </p:sp>
        <p:sp>
          <p:nvSpPr>
            <p:cNvPr id="241746" name="Text Box 82"/>
            <p:cNvSpPr txBox="1">
              <a:spLocks noChangeArrowheads="1"/>
            </p:cNvSpPr>
            <p:nvPr/>
          </p:nvSpPr>
          <p:spPr bwMode="auto">
            <a:xfrm>
              <a:off x="4992" y="2455"/>
              <a:ext cx="272" cy="134"/>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БД</a:t>
              </a:r>
              <a:endParaRPr lang="en-US" altLang="ru-RU" sz="1400">
                <a:solidFill>
                  <a:srgbClr val="000066"/>
                </a:solidFill>
                <a:latin typeface="Arial Narrow" panose="020B0606020202030204" pitchFamily="34" charset="0"/>
              </a:endParaRPr>
            </a:p>
          </p:txBody>
        </p:sp>
        <p:grpSp>
          <p:nvGrpSpPr>
            <p:cNvPr id="241747" name="Group 83"/>
            <p:cNvGrpSpPr>
              <a:grpSpLocks/>
            </p:cNvGrpSpPr>
            <p:nvPr/>
          </p:nvGrpSpPr>
          <p:grpSpPr bwMode="auto">
            <a:xfrm>
              <a:off x="546" y="3125"/>
              <a:ext cx="303" cy="325"/>
              <a:chOff x="2447" y="3243"/>
              <a:chExt cx="741" cy="798"/>
            </a:xfrm>
          </p:grpSpPr>
          <p:grpSp>
            <p:nvGrpSpPr>
              <p:cNvPr id="241748" name="Group 84"/>
              <p:cNvGrpSpPr>
                <a:grpSpLocks/>
              </p:cNvGrpSpPr>
              <p:nvPr/>
            </p:nvGrpSpPr>
            <p:grpSpPr bwMode="auto">
              <a:xfrm>
                <a:off x="2447" y="3243"/>
                <a:ext cx="399" cy="570"/>
                <a:chOff x="1649" y="3528"/>
                <a:chExt cx="684" cy="909"/>
              </a:xfrm>
            </p:grpSpPr>
            <p:sp>
              <p:nvSpPr>
                <p:cNvPr id="241749" name="Oval 85"/>
                <p:cNvSpPr>
                  <a:spLocks noChangeArrowheads="1"/>
                </p:cNvSpPr>
                <p:nvPr/>
              </p:nvSpPr>
              <p:spPr bwMode="auto">
                <a:xfrm>
                  <a:off x="1649" y="4098"/>
                  <a:ext cx="684" cy="339"/>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0" name="Oval 86"/>
                <p:cNvSpPr>
                  <a:spLocks noChangeArrowheads="1"/>
                </p:cNvSpPr>
                <p:nvPr/>
              </p:nvSpPr>
              <p:spPr bwMode="auto">
                <a:xfrm>
                  <a:off x="1649" y="4041"/>
                  <a:ext cx="684" cy="339"/>
                </a:xfrm>
                <a:prstGeom prst="ellipse">
                  <a:avLst/>
                </a:prstGeom>
                <a:solidFill>
                  <a:srgbClr val="FFFF99"/>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1" name="Rectangle 87"/>
                <p:cNvSpPr>
                  <a:spLocks noChangeArrowheads="1"/>
                </p:cNvSpPr>
                <p:nvPr/>
              </p:nvSpPr>
              <p:spPr bwMode="auto">
                <a:xfrm>
                  <a:off x="1649" y="3699"/>
                  <a:ext cx="684" cy="513"/>
                </a:xfrm>
                <a:prstGeom prst="rect">
                  <a:avLst/>
                </a:prstGeom>
                <a:solidFill>
                  <a:srgbClr val="FFFF99"/>
                </a:solidFill>
                <a:ln w="9525"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2" name="Oval 88"/>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3" name="Line 89"/>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4" name="Line 90"/>
                <p:cNvSpPr>
                  <a:spLocks noChangeShapeType="1"/>
                </p:cNvSpPr>
                <p:nvPr/>
              </p:nvSpPr>
              <p:spPr bwMode="auto">
                <a:xfrm>
                  <a:off x="2333" y="3699"/>
                  <a:ext cx="0" cy="570"/>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55" name="Group 91"/>
              <p:cNvGrpSpPr>
                <a:grpSpLocks/>
              </p:cNvGrpSpPr>
              <p:nvPr/>
            </p:nvGrpSpPr>
            <p:grpSpPr bwMode="auto">
              <a:xfrm>
                <a:off x="2618" y="3357"/>
                <a:ext cx="399" cy="570"/>
                <a:chOff x="1649" y="3528"/>
                <a:chExt cx="684" cy="909"/>
              </a:xfrm>
            </p:grpSpPr>
            <p:sp>
              <p:nvSpPr>
                <p:cNvPr id="241756" name="Oval 92"/>
                <p:cNvSpPr>
                  <a:spLocks noChangeArrowheads="1"/>
                </p:cNvSpPr>
                <p:nvPr/>
              </p:nvSpPr>
              <p:spPr bwMode="auto">
                <a:xfrm>
                  <a:off x="1649" y="4098"/>
                  <a:ext cx="684" cy="339"/>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7" name="Oval 93"/>
                <p:cNvSpPr>
                  <a:spLocks noChangeArrowheads="1"/>
                </p:cNvSpPr>
                <p:nvPr/>
              </p:nvSpPr>
              <p:spPr bwMode="auto">
                <a:xfrm>
                  <a:off x="1649" y="4041"/>
                  <a:ext cx="684" cy="339"/>
                </a:xfrm>
                <a:prstGeom prst="ellipse">
                  <a:avLst/>
                </a:prstGeom>
                <a:solidFill>
                  <a:srgbClr val="FFFF99"/>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8" name="Rectangle 94"/>
                <p:cNvSpPr>
                  <a:spLocks noChangeArrowheads="1"/>
                </p:cNvSpPr>
                <p:nvPr/>
              </p:nvSpPr>
              <p:spPr bwMode="auto">
                <a:xfrm>
                  <a:off x="1649" y="3699"/>
                  <a:ext cx="684" cy="513"/>
                </a:xfrm>
                <a:prstGeom prst="rect">
                  <a:avLst/>
                </a:prstGeom>
                <a:solidFill>
                  <a:srgbClr val="FFFF99"/>
                </a:solidFill>
                <a:ln w="9525"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59" name="Oval 95"/>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0" name="Line 96"/>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1" name="Line 97"/>
                <p:cNvSpPr>
                  <a:spLocks noChangeShapeType="1"/>
                </p:cNvSpPr>
                <p:nvPr/>
              </p:nvSpPr>
              <p:spPr bwMode="auto">
                <a:xfrm>
                  <a:off x="2333" y="3699"/>
                  <a:ext cx="0" cy="570"/>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62" name="Group 98"/>
              <p:cNvGrpSpPr>
                <a:grpSpLocks/>
              </p:cNvGrpSpPr>
              <p:nvPr/>
            </p:nvGrpSpPr>
            <p:grpSpPr bwMode="auto">
              <a:xfrm>
                <a:off x="2789" y="3471"/>
                <a:ext cx="399" cy="570"/>
                <a:chOff x="1649" y="3528"/>
                <a:chExt cx="684" cy="909"/>
              </a:xfrm>
            </p:grpSpPr>
            <p:sp>
              <p:nvSpPr>
                <p:cNvPr id="241763" name="Oval 99"/>
                <p:cNvSpPr>
                  <a:spLocks noChangeArrowheads="1"/>
                </p:cNvSpPr>
                <p:nvPr/>
              </p:nvSpPr>
              <p:spPr bwMode="auto">
                <a:xfrm>
                  <a:off x="1649" y="4098"/>
                  <a:ext cx="684" cy="339"/>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4" name="Oval 100"/>
                <p:cNvSpPr>
                  <a:spLocks noChangeArrowheads="1"/>
                </p:cNvSpPr>
                <p:nvPr/>
              </p:nvSpPr>
              <p:spPr bwMode="auto">
                <a:xfrm>
                  <a:off x="1649" y="4041"/>
                  <a:ext cx="684" cy="339"/>
                </a:xfrm>
                <a:prstGeom prst="ellipse">
                  <a:avLst/>
                </a:prstGeom>
                <a:solidFill>
                  <a:srgbClr val="FFFF99"/>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5" name="Rectangle 101"/>
                <p:cNvSpPr>
                  <a:spLocks noChangeArrowheads="1"/>
                </p:cNvSpPr>
                <p:nvPr/>
              </p:nvSpPr>
              <p:spPr bwMode="auto">
                <a:xfrm>
                  <a:off x="1649" y="3699"/>
                  <a:ext cx="684" cy="513"/>
                </a:xfrm>
                <a:prstGeom prst="rect">
                  <a:avLst/>
                </a:prstGeom>
                <a:solidFill>
                  <a:srgbClr val="FFFF99"/>
                </a:solidFill>
                <a:ln w="9525"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6" name="Oval 102"/>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7" name="Line 103"/>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68" name="Line 104"/>
                <p:cNvSpPr>
                  <a:spLocks noChangeShapeType="1"/>
                </p:cNvSpPr>
                <p:nvPr/>
              </p:nvSpPr>
              <p:spPr bwMode="auto">
                <a:xfrm>
                  <a:off x="2333"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1769" name="Freeform 105"/>
            <p:cNvSpPr>
              <a:spLocks/>
            </p:cNvSpPr>
            <p:nvPr/>
          </p:nvSpPr>
          <p:spPr bwMode="auto">
            <a:xfrm>
              <a:off x="773" y="3444"/>
              <a:ext cx="94" cy="112"/>
            </a:xfrm>
            <a:custGeom>
              <a:avLst/>
              <a:gdLst>
                <a:gd name="T0" fmla="*/ 0 w 114"/>
                <a:gd name="T1" fmla="*/ 0 h 114"/>
                <a:gd name="T2" fmla="*/ 0 w 114"/>
                <a:gd name="T3" fmla="*/ 114 h 114"/>
                <a:gd name="T4" fmla="*/ 114 w 114"/>
                <a:gd name="T5" fmla="*/ 114 h 114"/>
              </a:gdLst>
              <a:ahLst/>
              <a:cxnLst>
                <a:cxn ang="0">
                  <a:pos x="T0" y="T1"/>
                </a:cxn>
                <a:cxn ang="0">
                  <a:pos x="T2" y="T3"/>
                </a:cxn>
                <a:cxn ang="0">
                  <a:pos x="T4" y="T5"/>
                </a:cxn>
              </a:cxnLst>
              <a:rect l="0" t="0" r="r" b="b"/>
              <a:pathLst>
                <a:path w="114" h="114">
                  <a:moveTo>
                    <a:pt x="0" y="0"/>
                  </a:moveTo>
                  <a:lnTo>
                    <a:pt x="0" y="114"/>
                  </a:lnTo>
                  <a:lnTo>
                    <a:pt x="114" y="114"/>
                  </a:lnTo>
                </a:path>
              </a:pathLst>
            </a:custGeom>
            <a:noFill/>
            <a:ln w="1270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70" name="Text Box 106"/>
            <p:cNvSpPr txBox="1">
              <a:spLocks noChangeArrowheads="1"/>
            </p:cNvSpPr>
            <p:nvPr/>
          </p:nvSpPr>
          <p:spPr bwMode="auto">
            <a:xfrm>
              <a:off x="4935" y="1164"/>
              <a:ext cx="621" cy="26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Радио-терминал</a:t>
              </a:r>
              <a:endParaRPr lang="en-US" altLang="ru-RU">
                <a:solidFill>
                  <a:srgbClr val="000066"/>
                </a:solidFill>
                <a:latin typeface="Arial Narrow" panose="020B0606020202030204" pitchFamily="34" charset="0"/>
              </a:endParaRPr>
            </a:p>
          </p:txBody>
        </p:sp>
        <p:sp>
          <p:nvSpPr>
            <p:cNvPr id="241771" name="AutoShape 107"/>
            <p:cNvSpPr>
              <a:spLocks noChangeArrowheads="1"/>
            </p:cNvSpPr>
            <p:nvPr/>
          </p:nvSpPr>
          <p:spPr bwMode="auto">
            <a:xfrm>
              <a:off x="1862" y="2321"/>
              <a:ext cx="998" cy="492"/>
            </a:xfrm>
            <a:prstGeom prst="wedgeRoundRectCallout">
              <a:avLst>
                <a:gd name="adj1" fmla="val 222944"/>
                <a:gd name="adj2" fmla="val -107722"/>
                <a:gd name="adj3" fmla="val 16667"/>
              </a:avLst>
            </a:prstGeom>
            <a:noFill/>
            <a:ln w="9525"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GB" altLang="ru-RU">
                <a:solidFill>
                  <a:srgbClr val="000000"/>
                </a:solidFill>
                <a:latin typeface="Arial Narrow" panose="020B0606020202030204" pitchFamily="34" charset="0"/>
              </a:endParaRPr>
            </a:p>
          </p:txBody>
        </p:sp>
        <p:sp>
          <p:nvSpPr>
            <p:cNvPr id="241772" name="AutoShape 108"/>
            <p:cNvSpPr>
              <a:spLocks noChangeArrowheads="1"/>
            </p:cNvSpPr>
            <p:nvPr/>
          </p:nvSpPr>
          <p:spPr bwMode="auto">
            <a:xfrm>
              <a:off x="1862" y="2321"/>
              <a:ext cx="998" cy="492"/>
            </a:xfrm>
            <a:prstGeom prst="wedgeRoundRectCallout">
              <a:avLst>
                <a:gd name="adj1" fmla="val 106412"/>
                <a:gd name="adj2" fmla="val -10366"/>
                <a:gd name="adj3" fmla="val 16667"/>
              </a:avLst>
            </a:prstGeom>
            <a:noFill/>
            <a:ln w="9525"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a:solidFill>
                    <a:srgbClr val="FF6600"/>
                  </a:solidFill>
                  <a:effectLst>
                    <a:outerShdw blurRad="38100" dist="38100" dir="2700000" algn="tl">
                      <a:srgbClr val="C0C0C0"/>
                    </a:outerShdw>
                  </a:effectLst>
                </a:rPr>
                <a:t>Радиоперехват,</a:t>
              </a:r>
            </a:p>
            <a:p>
              <a:pPr algn="ctr"/>
              <a:r>
                <a:rPr lang="ru-RU" altLang="ru-RU" sz="1400">
                  <a:solidFill>
                    <a:srgbClr val="FF6600"/>
                  </a:solidFill>
                  <a:effectLst>
                    <a:outerShdw blurRad="38100" dist="38100" dir="2700000" algn="tl">
                      <a:srgbClr val="C0C0C0"/>
                    </a:outerShdw>
                  </a:effectLst>
                </a:rPr>
                <a:t>радиоконтроль,</a:t>
              </a:r>
            </a:p>
            <a:p>
              <a:pPr algn="ctr"/>
              <a:r>
                <a:rPr lang="ru-RU" altLang="ru-RU" sz="1400">
                  <a:solidFill>
                    <a:srgbClr val="FF6600"/>
                  </a:solidFill>
                  <a:effectLst>
                    <a:outerShdw blurRad="38100" dist="38100" dir="2700000" algn="tl">
                      <a:srgbClr val="C0C0C0"/>
                    </a:outerShdw>
                  </a:effectLst>
                </a:rPr>
                <a:t>радиопомехи</a:t>
              </a:r>
              <a:endParaRPr lang="en-US" altLang="ru-RU" sz="1400">
                <a:solidFill>
                  <a:srgbClr val="FF6600"/>
                </a:solidFill>
                <a:effectLst>
                  <a:outerShdw blurRad="38100" dist="38100" dir="2700000" algn="tl">
                    <a:srgbClr val="C0C0C0"/>
                  </a:outerShdw>
                </a:effectLst>
              </a:endParaRPr>
            </a:p>
          </p:txBody>
        </p:sp>
        <p:sp>
          <p:nvSpPr>
            <p:cNvPr id="241773" name="Freeform 109"/>
            <p:cNvSpPr>
              <a:spLocks/>
            </p:cNvSpPr>
            <p:nvPr/>
          </p:nvSpPr>
          <p:spPr bwMode="auto">
            <a:xfrm>
              <a:off x="2026" y="2920"/>
              <a:ext cx="2233" cy="762"/>
            </a:xfrm>
            <a:custGeom>
              <a:avLst/>
              <a:gdLst>
                <a:gd name="T0" fmla="*/ 0 w 4604"/>
                <a:gd name="T1" fmla="*/ 2004 h 2004"/>
                <a:gd name="T2" fmla="*/ 1531 w 4604"/>
                <a:gd name="T3" fmla="*/ 1510 h 2004"/>
                <a:gd name="T4" fmla="*/ 2411 w 4604"/>
                <a:gd name="T5" fmla="*/ 680 h 2004"/>
                <a:gd name="T6" fmla="*/ 3771 w 4604"/>
                <a:gd name="T7" fmla="*/ 510 h 2004"/>
                <a:gd name="T8" fmla="*/ 4604 w 4604"/>
                <a:gd name="T9" fmla="*/ 0 h 2004"/>
              </a:gdLst>
              <a:ahLst/>
              <a:cxnLst>
                <a:cxn ang="0">
                  <a:pos x="T0" y="T1"/>
                </a:cxn>
                <a:cxn ang="0">
                  <a:pos x="T2" y="T3"/>
                </a:cxn>
                <a:cxn ang="0">
                  <a:pos x="T4" y="T5"/>
                </a:cxn>
                <a:cxn ang="0">
                  <a:pos x="T6" y="T7"/>
                </a:cxn>
                <a:cxn ang="0">
                  <a:pos x="T8" y="T9"/>
                </a:cxn>
              </a:cxnLst>
              <a:rect l="0" t="0" r="r" b="b"/>
              <a:pathLst>
                <a:path w="4604" h="2004">
                  <a:moveTo>
                    <a:pt x="0" y="2004"/>
                  </a:moveTo>
                  <a:cubicBezTo>
                    <a:pt x="255" y="1922"/>
                    <a:pt x="1129" y="1731"/>
                    <a:pt x="1531" y="1510"/>
                  </a:cubicBezTo>
                  <a:cubicBezTo>
                    <a:pt x="1933" y="1289"/>
                    <a:pt x="2038" y="847"/>
                    <a:pt x="2411" y="680"/>
                  </a:cubicBezTo>
                  <a:cubicBezTo>
                    <a:pt x="2784" y="513"/>
                    <a:pt x="3406" y="623"/>
                    <a:pt x="3771" y="510"/>
                  </a:cubicBezTo>
                  <a:cubicBezTo>
                    <a:pt x="4136" y="397"/>
                    <a:pt x="4431" y="106"/>
                    <a:pt x="4604" y="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74" name="Text Box 110"/>
            <p:cNvSpPr txBox="1">
              <a:spLocks noChangeArrowheads="1"/>
            </p:cNvSpPr>
            <p:nvPr/>
          </p:nvSpPr>
          <p:spPr bwMode="auto">
            <a:xfrm>
              <a:off x="4352" y="2840"/>
              <a:ext cx="1204" cy="41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ЦЕНТР</a:t>
              </a:r>
            </a:p>
            <a:p>
              <a:pPr algn="ctr"/>
              <a:r>
                <a:rPr lang="ru-RU" altLang="ru-RU" sz="1400" b="1">
                  <a:solidFill>
                    <a:srgbClr val="000066"/>
                  </a:solidFill>
                </a:rPr>
                <a:t>АВТОМАТИЧЕСКОЙ</a:t>
              </a:r>
            </a:p>
            <a:p>
              <a:pPr algn="ctr"/>
              <a:r>
                <a:rPr lang="ru-RU" altLang="ru-RU" sz="1400" b="1">
                  <a:solidFill>
                    <a:srgbClr val="000066"/>
                  </a:solidFill>
                </a:rPr>
                <a:t>КОММУТАЦИИ</a:t>
              </a:r>
              <a:endParaRPr lang="en-US" altLang="ru-RU" sz="1400">
                <a:solidFill>
                  <a:srgbClr val="000066"/>
                </a:solidFill>
                <a:latin typeface="Arial Narrow" panose="020B0606020202030204" pitchFamily="34" charset="0"/>
              </a:endParaRPr>
            </a:p>
          </p:txBody>
        </p:sp>
        <p:grpSp>
          <p:nvGrpSpPr>
            <p:cNvPr id="241776" name="Group 112"/>
            <p:cNvGrpSpPr>
              <a:grpSpLocks/>
            </p:cNvGrpSpPr>
            <p:nvPr/>
          </p:nvGrpSpPr>
          <p:grpSpPr bwMode="auto">
            <a:xfrm rot="-1360757">
              <a:off x="2050" y="2586"/>
              <a:ext cx="2438" cy="86"/>
              <a:chOff x="1868" y="2942"/>
              <a:chExt cx="2147" cy="226"/>
            </a:xfrm>
          </p:grpSpPr>
          <p:sp>
            <p:nvSpPr>
              <p:cNvPr id="241777" name="Line 113"/>
              <p:cNvSpPr>
                <a:spLocks noChangeShapeType="1"/>
              </p:cNvSpPr>
              <p:nvPr/>
            </p:nvSpPr>
            <p:spPr bwMode="auto">
              <a:xfrm>
                <a:off x="2772" y="2942"/>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78" name="Line 114"/>
              <p:cNvSpPr>
                <a:spLocks noChangeShapeType="1"/>
              </p:cNvSpPr>
              <p:nvPr/>
            </p:nvSpPr>
            <p:spPr bwMode="auto">
              <a:xfrm>
                <a:off x="2772" y="2942"/>
                <a:ext cx="339" cy="226"/>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79" name="Line 115"/>
              <p:cNvSpPr>
                <a:spLocks noChangeShapeType="1"/>
              </p:cNvSpPr>
              <p:nvPr/>
            </p:nvSpPr>
            <p:spPr bwMode="auto">
              <a:xfrm flipH="1" flipV="1">
                <a:off x="1868" y="3055"/>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80" name="Group 116"/>
            <p:cNvGrpSpPr>
              <a:grpSpLocks/>
            </p:cNvGrpSpPr>
            <p:nvPr/>
          </p:nvGrpSpPr>
          <p:grpSpPr bwMode="auto">
            <a:xfrm>
              <a:off x="4810" y="1427"/>
              <a:ext cx="278" cy="197"/>
              <a:chOff x="1299" y="2618"/>
              <a:chExt cx="1428" cy="1664"/>
            </a:xfrm>
          </p:grpSpPr>
          <p:grpSp>
            <p:nvGrpSpPr>
              <p:cNvPr id="241781" name="Group 117"/>
              <p:cNvGrpSpPr>
                <a:grpSpLocks/>
              </p:cNvGrpSpPr>
              <p:nvPr/>
            </p:nvGrpSpPr>
            <p:grpSpPr bwMode="auto">
              <a:xfrm>
                <a:off x="2055" y="2898"/>
                <a:ext cx="56" cy="1384"/>
                <a:chOff x="2055" y="2898"/>
                <a:chExt cx="56" cy="1384"/>
              </a:xfrm>
            </p:grpSpPr>
            <p:grpSp>
              <p:nvGrpSpPr>
                <p:cNvPr id="241782" name="Group 118"/>
                <p:cNvGrpSpPr>
                  <a:grpSpLocks/>
                </p:cNvGrpSpPr>
                <p:nvPr/>
              </p:nvGrpSpPr>
              <p:grpSpPr bwMode="auto">
                <a:xfrm>
                  <a:off x="2083" y="2926"/>
                  <a:ext cx="0" cy="1356"/>
                  <a:chOff x="2094" y="2942"/>
                  <a:chExt cx="0" cy="1356"/>
                </a:xfrm>
              </p:grpSpPr>
              <p:sp>
                <p:nvSpPr>
                  <p:cNvPr id="241783" name="Line 119"/>
                  <p:cNvSpPr>
                    <a:spLocks noChangeShapeType="1"/>
                  </p:cNvSpPr>
                  <p:nvPr/>
                </p:nvSpPr>
                <p:spPr bwMode="auto">
                  <a:xfrm>
                    <a:off x="2094" y="2942"/>
                    <a:ext cx="0" cy="339"/>
                  </a:xfrm>
                  <a:prstGeom prst="line">
                    <a:avLst/>
                  </a:prstGeom>
                  <a:noFill/>
                  <a:ln w="63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84" name="Line 120"/>
                  <p:cNvSpPr>
                    <a:spLocks noChangeShapeType="1"/>
                  </p:cNvSpPr>
                  <p:nvPr/>
                </p:nvSpPr>
                <p:spPr bwMode="auto">
                  <a:xfrm>
                    <a:off x="2094" y="3281"/>
                    <a:ext cx="0" cy="33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85" name="Line 121"/>
                  <p:cNvSpPr>
                    <a:spLocks noChangeShapeType="1"/>
                  </p:cNvSpPr>
                  <p:nvPr/>
                </p:nvSpPr>
                <p:spPr bwMode="auto">
                  <a:xfrm>
                    <a:off x="2094" y="3620"/>
                    <a:ext cx="0" cy="33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86" name="Line 122"/>
                  <p:cNvSpPr>
                    <a:spLocks noChangeShapeType="1"/>
                  </p:cNvSpPr>
                  <p:nvPr/>
                </p:nvSpPr>
                <p:spPr bwMode="auto">
                  <a:xfrm>
                    <a:off x="2094" y="3959"/>
                    <a:ext cx="0" cy="3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787" name="Oval 123"/>
                <p:cNvSpPr>
                  <a:spLocks noChangeArrowheads="1"/>
                </p:cNvSpPr>
                <p:nvPr/>
              </p:nvSpPr>
              <p:spPr bwMode="auto">
                <a:xfrm>
                  <a:off x="2055" y="2898"/>
                  <a:ext cx="56" cy="56"/>
                </a:xfrm>
                <a:prstGeom prst="ellipse">
                  <a:avLst/>
                </a:prstGeom>
                <a:solidFill>
                  <a:srgbClr val="00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88" name="Group 124"/>
              <p:cNvGrpSpPr>
                <a:grpSpLocks/>
              </p:cNvGrpSpPr>
              <p:nvPr/>
            </p:nvGrpSpPr>
            <p:grpSpPr bwMode="auto">
              <a:xfrm rot="2640129">
                <a:off x="2195" y="2646"/>
                <a:ext cx="532" cy="532"/>
                <a:chOff x="2111" y="2366"/>
                <a:chExt cx="532" cy="532"/>
              </a:xfrm>
            </p:grpSpPr>
            <p:sp>
              <p:nvSpPr>
                <p:cNvPr id="241789" name="Arc 125"/>
                <p:cNvSpPr>
                  <a:spLocks/>
                </p:cNvSpPr>
                <p:nvPr/>
              </p:nvSpPr>
              <p:spPr bwMode="auto">
                <a:xfrm>
                  <a:off x="2111" y="2814"/>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0" name="Arc 126"/>
                <p:cNvSpPr>
                  <a:spLocks/>
                </p:cNvSpPr>
                <p:nvPr/>
              </p:nvSpPr>
              <p:spPr bwMode="auto">
                <a:xfrm>
                  <a:off x="2167" y="2702"/>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1" name="Arc 127"/>
                <p:cNvSpPr>
                  <a:spLocks/>
                </p:cNvSpPr>
                <p:nvPr/>
              </p:nvSpPr>
              <p:spPr bwMode="auto">
                <a:xfrm>
                  <a:off x="2223" y="2590"/>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2" name="Arc 128"/>
                <p:cNvSpPr>
                  <a:spLocks/>
                </p:cNvSpPr>
                <p:nvPr/>
              </p:nvSpPr>
              <p:spPr bwMode="auto">
                <a:xfrm>
                  <a:off x="2279" y="2478"/>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3" name="Arc 129"/>
                <p:cNvSpPr>
                  <a:spLocks/>
                </p:cNvSpPr>
                <p:nvPr/>
              </p:nvSpPr>
              <p:spPr bwMode="auto">
                <a:xfrm>
                  <a:off x="2335" y="2366"/>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794" name="Group 130"/>
              <p:cNvGrpSpPr>
                <a:grpSpLocks/>
              </p:cNvGrpSpPr>
              <p:nvPr/>
            </p:nvGrpSpPr>
            <p:grpSpPr bwMode="auto">
              <a:xfrm rot="-2450935">
                <a:off x="1299" y="2618"/>
                <a:ext cx="644" cy="588"/>
                <a:chOff x="1299" y="2282"/>
                <a:chExt cx="644" cy="588"/>
              </a:xfrm>
            </p:grpSpPr>
            <p:sp>
              <p:nvSpPr>
                <p:cNvPr id="241795" name="Arc 131"/>
                <p:cNvSpPr>
                  <a:spLocks/>
                </p:cNvSpPr>
                <p:nvPr/>
              </p:nvSpPr>
              <p:spPr bwMode="auto">
                <a:xfrm flipV="1">
                  <a:off x="1859" y="2786"/>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6" name="Arc 132"/>
                <p:cNvSpPr>
                  <a:spLocks/>
                </p:cNvSpPr>
                <p:nvPr/>
              </p:nvSpPr>
              <p:spPr bwMode="auto">
                <a:xfrm flipV="1">
                  <a:off x="1747" y="2674"/>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7" name="Arc 133"/>
                <p:cNvSpPr>
                  <a:spLocks/>
                </p:cNvSpPr>
                <p:nvPr/>
              </p:nvSpPr>
              <p:spPr bwMode="auto">
                <a:xfrm flipV="1">
                  <a:off x="1607" y="2562"/>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8" name="Arc 134"/>
                <p:cNvSpPr>
                  <a:spLocks/>
                </p:cNvSpPr>
                <p:nvPr/>
              </p:nvSpPr>
              <p:spPr bwMode="auto">
                <a:xfrm flipV="1">
                  <a:off x="1467" y="2422"/>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799" name="Arc 135"/>
                <p:cNvSpPr>
                  <a:spLocks/>
                </p:cNvSpPr>
                <p:nvPr/>
              </p:nvSpPr>
              <p:spPr bwMode="auto">
                <a:xfrm flipV="1">
                  <a:off x="1299" y="2282"/>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00" name="Group 136"/>
            <p:cNvGrpSpPr>
              <a:grpSpLocks/>
            </p:cNvGrpSpPr>
            <p:nvPr/>
          </p:nvGrpSpPr>
          <p:grpSpPr bwMode="auto">
            <a:xfrm rot="-5149373">
              <a:off x="1113" y="3510"/>
              <a:ext cx="311" cy="264"/>
              <a:chOff x="1526" y="3022"/>
              <a:chExt cx="396" cy="355"/>
            </a:xfrm>
          </p:grpSpPr>
          <p:grpSp>
            <p:nvGrpSpPr>
              <p:cNvPr id="241801" name="Group 137"/>
              <p:cNvGrpSpPr>
                <a:grpSpLocks/>
              </p:cNvGrpSpPr>
              <p:nvPr/>
            </p:nvGrpSpPr>
            <p:grpSpPr bwMode="auto">
              <a:xfrm>
                <a:off x="1603" y="3022"/>
                <a:ext cx="230" cy="355"/>
                <a:chOff x="8547" y="7387"/>
                <a:chExt cx="477" cy="1003"/>
              </a:xfrm>
            </p:grpSpPr>
            <p:sp>
              <p:nvSpPr>
                <p:cNvPr id="241802" name="Freeform 138"/>
                <p:cNvSpPr>
                  <a:spLocks/>
                </p:cNvSpPr>
                <p:nvPr/>
              </p:nvSpPr>
              <p:spPr bwMode="auto">
                <a:xfrm>
                  <a:off x="8547" y="7405"/>
                  <a:ext cx="143" cy="985"/>
                </a:xfrm>
                <a:custGeom>
                  <a:avLst/>
                  <a:gdLst>
                    <a:gd name="T0" fmla="*/ 13 w 143"/>
                    <a:gd name="T1" fmla="*/ 0 h 1030"/>
                    <a:gd name="T2" fmla="*/ 123 w 143"/>
                    <a:gd name="T3" fmla="*/ 270 h 1030"/>
                    <a:gd name="T4" fmla="*/ 3 w 143"/>
                    <a:gd name="T5" fmla="*/ 650 h 1030"/>
                    <a:gd name="T6" fmla="*/ 143 w 143"/>
                    <a:gd name="T7" fmla="*/ 1030 h 1030"/>
                  </a:gdLst>
                  <a:ahLst/>
                  <a:cxnLst>
                    <a:cxn ang="0">
                      <a:pos x="T0" y="T1"/>
                    </a:cxn>
                    <a:cxn ang="0">
                      <a:pos x="T2" y="T3"/>
                    </a:cxn>
                    <a:cxn ang="0">
                      <a:pos x="T4" y="T5"/>
                    </a:cxn>
                    <a:cxn ang="0">
                      <a:pos x="T6" y="T7"/>
                    </a:cxn>
                  </a:cxnLst>
                  <a:rect l="0" t="0" r="r" b="b"/>
                  <a:pathLst>
                    <a:path w="143" h="1030">
                      <a:moveTo>
                        <a:pt x="13" y="0"/>
                      </a:moveTo>
                      <a:cubicBezTo>
                        <a:pt x="31" y="45"/>
                        <a:pt x="125" y="162"/>
                        <a:pt x="123" y="270"/>
                      </a:cubicBezTo>
                      <a:cubicBezTo>
                        <a:pt x="121" y="378"/>
                        <a:pt x="0" y="523"/>
                        <a:pt x="3" y="650"/>
                      </a:cubicBezTo>
                      <a:cubicBezTo>
                        <a:pt x="6" y="777"/>
                        <a:pt x="114" y="951"/>
                        <a:pt x="143" y="103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03" name="Freeform 139"/>
                <p:cNvSpPr>
                  <a:spLocks/>
                </p:cNvSpPr>
                <p:nvPr/>
              </p:nvSpPr>
              <p:spPr bwMode="auto">
                <a:xfrm>
                  <a:off x="8874" y="7387"/>
                  <a:ext cx="150" cy="992"/>
                </a:xfrm>
                <a:custGeom>
                  <a:avLst/>
                  <a:gdLst>
                    <a:gd name="T0" fmla="*/ 13 w 143"/>
                    <a:gd name="T1" fmla="*/ 0 h 1030"/>
                    <a:gd name="T2" fmla="*/ 123 w 143"/>
                    <a:gd name="T3" fmla="*/ 270 h 1030"/>
                    <a:gd name="T4" fmla="*/ 3 w 143"/>
                    <a:gd name="T5" fmla="*/ 650 h 1030"/>
                    <a:gd name="T6" fmla="*/ 143 w 143"/>
                    <a:gd name="T7" fmla="*/ 1030 h 1030"/>
                  </a:gdLst>
                  <a:ahLst/>
                  <a:cxnLst>
                    <a:cxn ang="0">
                      <a:pos x="T0" y="T1"/>
                    </a:cxn>
                    <a:cxn ang="0">
                      <a:pos x="T2" y="T3"/>
                    </a:cxn>
                    <a:cxn ang="0">
                      <a:pos x="T4" y="T5"/>
                    </a:cxn>
                    <a:cxn ang="0">
                      <a:pos x="T6" y="T7"/>
                    </a:cxn>
                  </a:cxnLst>
                  <a:rect l="0" t="0" r="r" b="b"/>
                  <a:pathLst>
                    <a:path w="143" h="1030">
                      <a:moveTo>
                        <a:pt x="13" y="0"/>
                      </a:moveTo>
                      <a:cubicBezTo>
                        <a:pt x="31" y="45"/>
                        <a:pt x="125" y="162"/>
                        <a:pt x="123" y="270"/>
                      </a:cubicBezTo>
                      <a:cubicBezTo>
                        <a:pt x="121" y="378"/>
                        <a:pt x="0" y="523"/>
                        <a:pt x="3" y="650"/>
                      </a:cubicBezTo>
                      <a:cubicBezTo>
                        <a:pt x="6" y="777"/>
                        <a:pt x="114" y="951"/>
                        <a:pt x="143" y="103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04" name="Group 140"/>
                <p:cNvGrpSpPr>
                  <a:grpSpLocks/>
                </p:cNvGrpSpPr>
                <p:nvPr/>
              </p:nvGrpSpPr>
              <p:grpSpPr bwMode="auto">
                <a:xfrm>
                  <a:off x="8691" y="7490"/>
                  <a:ext cx="196" cy="28"/>
                  <a:chOff x="6095" y="5067"/>
                  <a:chExt cx="399" cy="57"/>
                </a:xfrm>
              </p:grpSpPr>
              <p:sp>
                <p:nvSpPr>
                  <p:cNvPr id="241805" name="Oval 141"/>
                  <p:cNvSpPr>
                    <a:spLocks noChangeArrowheads="1"/>
                  </p:cNvSpPr>
                  <p:nvPr/>
                </p:nvSpPr>
                <p:spPr bwMode="auto">
                  <a:xfrm>
                    <a:off x="6095" y="5067"/>
                    <a:ext cx="57" cy="57"/>
                  </a:xfrm>
                  <a:prstGeom prst="ellipse">
                    <a:avLst/>
                  </a:prstGeom>
                  <a:solidFill>
                    <a:srgbClr val="000000"/>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06" name="Oval 142"/>
                  <p:cNvSpPr>
                    <a:spLocks noChangeArrowheads="1"/>
                  </p:cNvSpPr>
                  <p:nvPr/>
                </p:nvSpPr>
                <p:spPr bwMode="auto">
                  <a:xfrm>
                    <a:off x="6266" y="5067"/>
                    <a:ext cx="57" cy="57"/>
                  </a:xfrm>
                  <a:prstGeom prst="ellipse">
                    <a:avLst/>
                  </a:prstGeom>
                  <a:solidFill>
                    <a:srgbClr val="000000"/>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07" name="Oval 143"/>
                  <p:cNvSpPr>
                    <a:spLocks noChangeArrowheads="1"/>
                  </p:cNvSpPr>
                  <p:nvPr/>
                </p:nvSpPr>
                <p:spPr bwMode="auto">
                  <a:xfrm>
                    <a:off x="6437" y="5067"/>
                    <a:ext cx="57" cy="57"/>
                  </a:xfrm>
                  <a:prstGeom prst="ellipse">
                    <a:avLst/>
                  </a:prstGeom>
                  <a:solidFill>
                    <a:srgbClr val="000000"/>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808" name="Group 144"/>
                <p:cNvGrpSpPr>
                  <a:grpSpLocks/>
                </p:cNvGrpSpPr>
                <p:nvPr/>
              </p:nvGrpSpPr>
              <p:grpSpPr bwMode="auto">
                <a:xfrm>
                  <a:off x="8719" y="8274"/>
                  <a:ext cx="196" cy="28"/>
                  <a:chOff x="6095" y="5067"/>
                  <a:chExt cx="399" cy="57"/>
                </a:xfrm>
              </p:grpSpPr>
              <p:sp>
                <p:nvSpPr>
                  <p:cNvPr id="241809" name="Oval 145"/>
                  <p:cNvSpPr>
                    <a:spLocks noChangeArrowheads="1"/>
                  </p:cNvSpPr>
                  <p:nvPr/>
                </p:nvSpPr>
                <p:spPr bwMode="auto">
                  <a:xfrm>
                    <a:off x="6095" y="5067"/>
                    <a:ext cx="57" cy="57"/>
                  </a:xfrm>
                  <a:prstGeom prst="ellipse">
                    <a:avLst/>
                  </a:prstGeom>
                  <a:solidFill>
                    <a:srgbClr val="000000"/>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10" name="Oval 146"/>
                  <p:cNvSpPr>
                    <a:spLocks noChangeArrowheads="1"/>
                  </p:cNvSpPr>
                  <p:nvPr/>
                </p:nvSpPr>
                <p:spPr bwMode="auto">
                  <a:xfrm>
                    <a:off x="6266" y="5067"/>
                    <a:ext cx="57" cy="57"/>
                  </a:xfrm>
                  <a:prstGeom prst="ellipse">
                    <a:avLst/>
                  </a:prstGeom>
                  <a:solidFill>
                    <a:srgbClr val="000000"/>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11" name="Oval 147"/>
                  <p:cNvSpPr>
                    <a:spLocks noChangeArrowheads="1"/>
                  </p:cNvSpPr>
                  <p:nvPr/>
                </p:nvSpPr>
                <p:spPr bwMode="auto">
                  <a:xfrm>
                    <a:off x="6437" y="5067"/>
                    <a:ext cx="57" cy="57"/>
                  </a:xfrm>
                  <a:prstGeom prst="ellipse">
                    <a:avLst/>
                  </a:prstGeom>
                  <a:solidFill>
                    <a:srgbClr val="000000"/>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12" name="Group 148"/>
              <p:cNvGrpSpPr>
                <a:grpSpLocks/>
              </p:cNvGrpSpPr>
              <p:nvPr/>
            </p:nvGrpSpPr>
            <p:grpSpPr bwMode="auto">
              <a:xfrm>
                <a:off x="1526" y="3124"/>
                <a:ext cx="396" cy="126"/>
                <a:chOff x="3890" y="6910"/>
                <a:chExt cx="820" cy="390"/>
              </a:xfrm>
            </p:grpSpPr>
            <p:sp>
              <p:nvSpPr>
                <p:cNvPr id="241813" name="Rectangle 149"/>
                <p:cNvSpPr>
                  <a:spLocks noChangeArrowheads="1"/>
                </p:cNvSpPr>
                <p:nvPr/>
              </p:nvSpPr>
              <p:spPr bwMode="auto">
                <a:xfrm>
                  <a:off x="3900" y="6910"/>
                  <a:ext cx="810" cy="90"/>
                </a:xfrm>
                <a:prstGeom prst="rect">
                  <a:avLst/>
                </a:prstGeom>
                <a:solidFill>
                  <a:srgbClr val="C5FFC5"/>
                </a:solidFill>
                <a:ln>
                  <a:noFill/>
                </a:ln>
                <a:effectLst/>
                <a:extLst>
                  <a:ext uri="{91240B29-F687-4F45-9708-019B960494DF}">
                    <a14:hiddenLine xmlns:a14="http://schemas.microsoft.com/office/drawing/2010/main" w="9525" algn="ctr">
                      <a:solidFill>
                        <a:srgbClr val="9966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14" name="Rectangle 150"/>
                <p:cNvSpPr>
                  <a:spLocks noChangeArrowheads="1"/>
                </p:cNvSpPr>
                <p:nvPr/>
              </p:nvSpPr>
              <p:spPr bwMode="auto">
                <a:xfrm>
                  <a:off x="3890" y="7060"/>
                  <a:ext cx="810" cy="90"/>
                </a:xfrm>
                <a:prstGeom prst="rect">
                  <a:avLst/>
                </a:prstGeom>
                <a:solidFill>
                  <a:srgbClr val="C5FFC5"/>
                </a:solidFill>
                <a:ln>
                  <a:noFill/>
                </a:ln>
                <a:effectLst/>
                <a:extLst>
                  <a:ext uri="{91240B29-F687-4F45-9708-019B960494DF}">
                    <a14:hiddenLine xmlns:a14="http://schemas.microsoft.com/office/drawing/2010/main" w="9525" algn="ctr">
                      <a:solidFill>
                        <a:srgbClr val="9966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15" name="Rectangle 151"/>
                <p:cNvSpPr>
                  <a:spLocks noChangeArrowheads="1"/>
                </p:cNvSpPr>
                <p:nvPr/>
              </p:nvSpPr>
              <p:spPr bwMode="auto">
                <a:xfrm>
                  <a:off x="3900" y="7210"/>
                  <a:ext cx="810" cy="90"/>
                </a:xfrm>
                <a:prstGeom prst="rect">
                  <a:avLst/>
                </a:prstGeom>
                <a:solidFill>
                  <a:srgbClr val="C5FFC5"/>
                </a:solidFill>
                <a:ln>
                  <a:noFill/>
                </a:ln>
                <a:effectLst/>
                <a:extLst>
                  <a:ext uri="{91240B29-F687-4F45-9708-019B960494DF}">
                    <a14:hiddenLine xmlns:a14="http://schemas.microsoft.com/office/drawing/2010/main" w="9525" algn="ctr">
                      <a:solidFill>
                        <a:srgbClr val="9966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1816" name="Freeform 152"/>
            <p:cNvSpPr>
              <a:spLocks/>
            </p:cNvSpPr>
            <p:nvPr/>
          </p:nvSpPr>
          <p:spPr bwMode="auto">
            <a:xfrm>
              <a:off x="2024" y="2825"/>
              <a:ext cx="1985" cy="616"/>
            </a:xfrm>
            <a:custGeom>
              <a:avLst/>
              <a:gdLst>
                <a:gd name="T0" fmla="*/ 0 w 4112"/>
                <a:gd name="T1" fmla="*/ 1627 h 1627"/>
                <a:gd name="T2" fmla="*/ 1392 w 4112"/>
                <a:gd name="T3" fmla="*/ 1255 h 1627"/>
                <a:gd name="T4" fmla="*/ 2100 w 4112"/>
                <a:gd name="T5" fmla="*/ 481 h 1627"/>
                <a:gd name="T6" fmla="*/ 3521 w 4112"/>
                <a:gd name="T7" fmla="*/ 275 h 1627"/>
                <a:gd name="T8" fmla="*/ 4112 w 4112"/>
                <a:gd name="T9" fmla="*/ 0 h 1627"/>
              </a:gdLst>
              <a:ahLst/>
              <a:cxnLst>
                <a:cxn ang="0">
                  <a:pos x="T0" y="T1"/>
                </a:cxn>
                <a:cxn ang="0">
                  <a:pos x="T2" y="T3"/>
                </a:cxn>
                <a:cxn ang="0">
                  <a:pos x="T4" y="T5"/>
                </a:cxn>
                <a:cxn ang="0">
                  <a:pos x="T6" y="T7"/>
                </a:cxn>
                <a:cxn ang="0">
                  <a:pos x="T8" y="T9"/>
                </a:cxn>
              </a:cxnLst>
              <a:rect l="0" t="0" r="r" b="b"/>
              <a:pathLst>
                <a:path w="4112" h="1627">
                  <a:moveTo>
                    <a:pt x="0" y="1627"/>
                  </a:moveTo>
                  <a:cubicBezTo>
                    <a:pt x="232" y="1565"/>
                    <a:pt x="1043" y="1447"/>
                    <a:pt x="1392" y="1255"/>
                  </a:cubicBezTo>
                  <a:cubicBezTo>
                    <a:pt x="1742" y="1064"/>
                    <a:pt x="1745" y="644"/>
                    <a:pt x="2100" y="481"/>
                  </a:cubicBezTo>
                  <a:cubicBezTo>
                    <a:pt x="2455" y="318"/>
                    <a:pt x="3186" y="355"/>
                    <a:pt x="3521" y="275"/>
                  </a:cubicBezTo>
                  <a:cubicBezTo>
                    <a:pt x="3856" y="195"/>
                    <a:pt x="3989" y="57"/>
                    <a:pt x="4112" y="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17" name="Line 153"/>
            <p:cNvSpPr>
              <a:spLocks noChangeShapeType="1"/>
            </p:cNvSpPr>
            <p:nvPr/>
          </p:nvSpPr>
          <p:spPr bwMode="auto">
            <a:xfrm>
              <a:off x="4612" y="2706"/>
              <a:ext cx="110" cy="0"/>
            </a:xfrm>
            <a:prstGeom prst="line">
              <a:avLst/>
            </a:prstGeom>
            <a:noFill/>
            <a:ln w="127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18" name="Group 154"/>
            <p:cNvGrpSpPr>
              <a:grpSpLocks/>
            </p:cNvGrpSpPr>
            <p:nvPr/>
          </p:nvGrpSpPr>
          <p:grpSpPr bwMode="auto">
            <a:xfrm flipH="1">
              <a:off x="4691" y="2454"/>
              <a:ext cx="302" cy="324"/>
              <a:chOff x="2447" y="3243"/>
              <a:chExt cx="741" cy="798"/>
            </a:xfrm>
          </p:grpSpPr>
          <p:grpSp>
            <p:nvGrpSpPr>
              <p:cNvPr id="241819" name="Group 155"/>
              <p:cNvGrpSpPr>
                <a:grpSpLocks/>
              </p:cNvGrpSpPr>
              <p:nvPr/>
            </p:nvGrpSpPr>
            <p:grpSpPr bwMode="auto">
              <a:xfrm>
                <a:off x="2447" y="3243"/>
                <a:ext cx="399" cy="570"/>
                <a:chOff x="1649" y="3528"/>
                <a:chExt cx="684" cy="909"/>
              </a:xfrm>
            </p:grpSpPr>
            <p:sp>
              <p:nvSpPr>
                <p:cNvPr id="241820" name="Oval 156"/>
                <p:cNvSpPr>
                  <a:spLocks noChangeArrowheads="1"/>
                </p:cNvSpPr>
                <p:nvPr/>
              </p:nvSpPr>
              <p:spPr bwMode="auto">
                <a:xfrm>
                  <a:off x="1649" y="4098"/>
                  <a:ext cx="684" cy="339"/>
                </a:xfrm>
                <a:prstGeom prst="ellipse">
                  <a:avLst/>
                </a:prstGeom>
                <a:solidFill>
                  <a:srgbClr val="996633"/>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1" name="Oval 157"/>
                <p:cNvSpPr>
                  <a:spLocks noChangeArrowheads="1"/>
                </p:cNvSpPr>
                <p:nvPr/>
              </p:nvSpPr>
              <p:spPr bwMode="auto">
                <a:xfrm>
                  <a:off x="1649" y="4041"/>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2" name="Rectangle 158"/>
                <p:cNvSpPr>
                  <a:spLocks noChangeArrowheads="1"/>
                </p:cNvSpPr>
                <p:nvPr/>
              </p:nvSpPr>
              <p:spPr bwMode="auto">
                <a:xfrm>
                  <a:off x="1649" y="3699"/>
                  <a:ext cx="684" cy="513"/>
                </a:xfrm>
                <a:prstGeom prst="rect">
                  <a:avLst/>
                </a:prstGeom>
                <a:solidFill>
                  <a:srgbClr val="FFFF99"/>
                </a:solidFill>
                <a:ln w="19050"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3" name="Oval 159"/>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4" name="Line 160"/>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5" name="Line 161"/>
                <p:cNvSpPr>
                  <a:spLocks noChangeShapeType="1"/>
                </p:cNvSpPr>
                <p:nvPr/>
              </p:nvSpPr>
              <p:spPr bwMode="auto">
                <a:xfrm>
                  <a:off x="2333" y="3699"/>
                  <a:ext cx="0" cy="57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826" name="Group 162"/>
              <p:cNvGrpSpPr>
                <a:grpSpLocks/>
              </p:cNvGrpSpPr>
              <p:nvPr/>
            </p:nvGrpSpPr>
            <p:grpSpPr bwMode="auto">
              <a:xfrm>
                <a:off x="2618" y="3357"/>
                <a:ext cx="399" cy="570"/>
                <a:chOff x="1649" y="3528"/>
                <a:chExt cx="684" cy="909"/>
              </a:xfrm>
            </p:grpSpPr>
            <p:sp>
              <p:nvSpPr>
                <p:cNvPr id="241827" name="Oval 163"/>
                <p:cNvSpPr>
                  <a:spLocks noChangeArrowheads="1"/>
                </p:cNvSpPr>
                <p:nvPr/>
              </p:nvSpPr>
              <p:spPr bwMode="auto">
                <a:xfrm>
                  <a:off x="1649" y="4098"/>
                  <a:ext cx="684" cy="339"/>
                </a:xfrm>
                <a:prstGeom prst="ellipse">
                  <a:avLst/>
                </a:prstGeom>
                <a:solidFill>
                  <a:srgbClr val="996633"/>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8" name="Oval 164"/>
                <p:cNvSpPr>
                  <a:spLocks noChangeArrowheads="1"/>
                </p:cNvSpPr>
                <p:nvPr/>
              </p:nvSpPr>
              <p:spPr bwMode="auto">
                <a:xfrm>
                  <a:off x="1649" y="4041"/>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29" name="Rectangle 165"/>
                <p:cNvSpPr>
                  <a:spLocks noChangeArrowheads="1"/>
                </p:cNvSpPr>
                <p:nvPr/>
              </p:nvSpPr>
              <p:spPr bwMode="auto">
                <a:xfrm>
                  <a:off x="1649" y="3699"/>
                  <a:ext cx="684" cy="513"/>
                </a:xfrm>
                <a:prstGeom prst="rect">
                  <a:avLst/>
                </a:prstGeom>
                <a:solidFill>
                  <a:srgbClr val="FFFF99"/>
                </a:solidFill>
                <a:ln w="19050"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0" name="Oval 166"/>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1" name="Line 167"/>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2" name="Line 168"/>
                <p:cNvSpPr>
                  <a:spLocks noChangeShapeType="1"/>
                </p:cNvSpPr>
                <p:nvPr/>
              </p:nvSpPr>
              <p:spPr bwMode="auto">
                <a:xfrm>
                  <a:off x="2333" y="3699"/>
                  <a:ext cx="0" cy="57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1833" name="Group 169"/>
              <p:cNvGrpSpPr>
                <a:grpSpLocks/>
              </p:cNvGrpSpPr>
              <p:nvPr/>
            </p:nvGrpSpPr>
            <p:grpSpPr bwMode="auto">
              <a:xfrm>
                <a:off x="2789" y="3471"/>
                <a:ext cx="399" cy="570"/>
                <a:chOff x="1649" y="3528"/>
                <a:chExt cx="684" cy="909"/>
              </a:xfrm>
            </p:grpSpPr>
            <p:sp>
              <p:nvSpPr>
                <p:cNvPr id="241834" name="Oval 170"/>
                <p:cNvSpPr>
                  <a:spLocks noChangeArrowheads="1"/>
                </p:cNvSpPr>
                <p:nvPr/>
              </p:nvSpPr>
              <p:spPr bwMode="auto">
                <a:xfrm>
                  <a:off x="1649" y="4098"/>
                  <a:ext cx="684" cy="339"/>
                </a:xfrm>
                <a:prstGeom prst="ellipse">
                  <a:avLst/>
                </a:prstGeom>
                <a:solidFill>
                  <a:srgbClr val="996633"/>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5" name="Oval 171"/>
                <p:cNvSpPr>
                  <a:spLocks noChangeArrowheads="1"/>
                </p:cNvSpPr>
                <p:nvPr/>
              </p:nvSpPr>
              <p:spPr bwMode="auto">
                <a:xfrm>
                  <a:off x="1649" y="4041"/>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6" name="Rectangle 172"/>
                <p:cNvSpPr>
                  <a:spLocks noChangeArrowheads="1"/>
                </p:cNvSpPr>
                <p:nvPr/>
              </p:nvSpPr>
              <p:spPr bwMode="auto">
                <a:xfrm flipV="1">
                  <a:off x="1649" y="3699"/>
                  <a:ext cx="684" cy="513"/>
                </a:xfrm>
                <a:prstGeom prst="rect">
                  <a:avLst/>
                </a:prstGeom>
                <a:solidFill>
                  <a:srgbClr val="FFFF99"/>
                </a:solidFill>
                <a:ln w="19050"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7" name="Oval 173"/>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8" name="Line 174"/>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39" name="Line 175"/>
                <p:cNvSpPr>
                  <a:spLocks noChangeShapeType="1"/>
                </p:cNvSpPr>
                <p:nvPr/>
              </p:nvSpPr>
              <p:spPr bwMode="auto">
                <a:xfrm>
                  <a:off x="2333"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40" name="Group 176"/>
            <p:cNvGrpSpPr>
              <a:grpSpLocks/>
            </p:cNvGrpSpPr>
            <p:nvPr/>
          </p:nvGrpSpPr>
          <p:grpSpPr bwMode="auto">
            <a:xfrm>
              <a:off x="3838" y="2857"/>
              <a:ext cx="349" cy="137"/>
              <a:chOff x="3949" y="2795"/>
              <a:chExt cx="349" cy="139"/>
            </a:xfrm>
          </p:grpSpPr>
          <p:sp>
            <p:nvSpPr>
              <p:cNvPr id="241841" name="Freeform 177"/>
              <p:cNvSpPr>
                <a:spLocks/>
              </p:cNvSpPr>
              <p:nvPr/>
            </p:nvSpPr>
            <p:spPr bwMode="auto">
              <a:xfrm>
                <a:off x="4158" y="2855"/>
                <a:ext cx="140" cy="69"/>
              </a:xfrm>
              <a:custGeom>
                <a:avLst/>
                <a:gdLst>
                  <a:gd name="T0" fmla="*/ 0 w 201"/>
                  <a:gd name="T1" fmla="*/ 123 h 123"/>
                  <a:gd name="T2" fmla="*/ 201 w 201"/>
                  <a:gd name="T3" fmla="*/ 0 h 123"/>
                </a:gdLst>
                <a:ahLst/>
                <a:cxnLst>
                  <a:cxn ang="0">
                    <a:pos x="T0" y="T1"/>
                  </a:cxn>
                  <a:cxn ang="0">
                    <a:pos x="T2" y="T3"/>
                  </a:cxn>
                </a:cxnLst>
                <a:rect l="0" t="0" r="r" b="b"/>
                <a:pathLst>
                  <a:path w="201" h="123">
                    <a:moveTo>
                      <a:pt x="0" y="123"/>
                    </a:move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42" name="Freeform 178"/>
              <p:cNvSpPr>
                <a:spLocks/>
              </p:cNvSpPr>
              <p:nvPr/>
            </p:nvSpPr>
            <p:spPr bwMode="auto">
              <a:xfrm>
                <a:off x="4074" y="2829"/>
                <a:ext cx="82" cy="40"/>
              </a:xfrm>
              <a:custGeom>
                <a:avLst/>
                <a:gdLst>
                  <a:gd name="T0" fmla="*/ 0 w 201"/>
                  <a:gd name="T1" fmla="*/ 123 h 123"/>
                  <a:gd name="T2" fmla="*/ 3 w 201"/>
                  <a:gd name="T3" fmla="*/ 117 h 123"/>
                  <a:gd name="T4" fmla="*/ 201 w 201"/>
                  <a:gd name="T5" fmla="*/ 0 h 123"/>
                </a:gdLst>
                <a:ahLst/>
                <a:cxnLst>
                  <a:cxn ang="0">
                    <a:pos x="T0" y="T1"/>
                  </a:cxn>
                  <a:cxn ang="0">
                    <a:pos x="T2" y="T3"/>
                  </a:cxn>
                  <a:cxn ang="0">
                    <a:pos x="T4" y="T5"/>
                  </a:cxn>
                </a:cxnLst>
                <a:rect l="0" t="0" r="r" b="b"/>
                <a:pathLst>
                  <a:path w="201" h="123">
                    <a:moveTo>
                      <a:pt x="0" y="123"/>
                    </a:moveTo>
                    <a:lnTo>
                      <a:pt x="3" y="117"/>
                    </a:ln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43" name="Freeform 179"/>
              <p:cNvSpPr>
                <a:spLocks/>
              </p:cNvSpPr>
              <p:nvPr/>
            </p:nvSpPr>
            <p:spPr bwMode="auto">
              <a:xfrm>
                <a:off x="4033" y="2795"/>
                <a:ext cx="90" cy="44"/>
              </a:xfrm>
              <a:custGeom>
                <a:avLst/>
                <a:gdLst>
                  <a:gd name="T0" fmla="*/ 0 w 201"/>
                  <a:gd name="T1" fmla="*/ 123 h 123"/>
                  <a:gd name="T2" fmla="*/ 3 w 201"/>
                  <a:gd name="T3" fmla="*/ 117 h 123"/>
                  <a:gd name="T4" fmla="*/ 201 w 201"/>
                  <a:gd name="T5" fmla="*/ 0 h 123"/>
                </a:gdLst>
                <a:ahLst/>
                <a:cxnLst>
                  <a:cxn ang="0">
                    <a:pos x="T0" y="T1"/>
                  </a:cxn>
                  <a:cxn ang="0">
                    <a:pos x="T2" y="T3"/>
                  </a:cxn>
                  <a:cxn ang="0">
                    <a:pos x="T4" y="T5"/>
                  </a:cxn>
                </a:cxnLst>
                <a:rect l="0" t="0" r="r" b="b"/>
                <a:pathLst>
                  <a:path w="201" h="123">
                    <a:moveTo>
                      <a:pt x="0" y="123"/>
                    </a:moveTo>
                    <a:lnTo>
                      <a:pt x="3" y="117"/>
                    </a:ln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44" name="Freeform 180"/>
              <p:cNvSpPr>
                <a:spLocks/>
              </p:cNvSpPr>
              <p:nvPr/>
            </p:nvSpPr>
            <p:spPr bwMode="auto">
              <a:xfrm>
                <a:off x="4116" y="2855"/>
                <a:ext cx="90" cy="44"/>
              </a:xfrm>
              <a:custGeom>
                <a:avLst/>
                <a:gdLst>
                  <a:gd name="T0" fmla="*/ 0 w 201"/>
                  <a:gd name="T1" fmla="*/ 123 h 123"/>
                  <a:gd name="T2" fmla="*/ 3 w 201"/>
                  <a:gd name="T3" fmla="*/ 117 h 123"/>
                  <a:gd name="T4" fmla="*/ 201 w 201"/>
                  <a:gd name="T5" fmla="*/ 0 h 123"/>
                </a:gdLst>
                <a:ahLst/>
                <a:cxnLst>
                  <a:cxn ang="0">
                    <a:pos x="T0" y="T1"/>
                  </a:cxn>
                  <a:cxn ang="0">
                    <a:pos x="T2" y="T3"/>
                  </a:cxn>
                  <a:cxn ang="0">
                    <a:pos x="T4" y="T5"/>
                  </a:cxn>
                </a:cxnLst>
                <a:rect l="0" t="0" r="r" b="b"/>
                <a:pathLst>
                  <a:path w="201" h="123">
                    <a:moveTo>
                      <a:pt x="0" y="123"/>
                    </a:moveTo>
                    <a:lnTo>
                      <a:pt x="3" y="117"/>
                    </a:ln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45" name="Group 181"/>
              <p:cNvGrpSpPr>
                <a:grpSpLocks/>
              </p:cNvGrpSpPr>
              <p:nvPr/>
            </p:nvGrpSpPr>
            <p:grpSpPr bwMode="auto">
              <a:xfrm rot="2567401">
                <a:off x="3949" y="2912"/>
                <a:ext cx="163" cy="22"/>
                <a:chOff x="6095" y="5067"/>
                <a:chExt cx="399" cy="57"/>
              </a:xfrm>
            </p:grpSpPr>
            <p:sp>
              <p:nvSpPr>
                <p:cNvPr id="241846" name="Oval 182"/>
                <p:cNvSpPr>
                  <a:spLocks noChangeArrowheads="1"/>
                </p:cNvSpPr>
                <p:nvPr/>
              </p:nvSpPr>
              <p:spPr bwMode="auto">
                <a:xfrm>
                  <a:off x="6095"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47" name="Oval 183"/>
                <p:cNvSpPr>
                  <a:spLocks noChangeArrowheads="1"/>
                </p:cNvSpPr>
                <p:nvPr/>
              </p:nvSpPr>
              <p:spPr bwMode="auto">
                <a:xfrm>
                  <a:off x="6266"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48" name="Oval 184"/>
                <p:cNvSpPr>
                  <a:spLocks noChangeArrowheads="1"/>
                </p:cNvSpPr>
                <p:nvPr/>
              </p:nvSpPr>
              <p:spPr bwMode="auto">
                <a:xfrm>
                  <a:off x="6437"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50" name="Group 186"/>
            <p:cNvGrpSpPr>
              <a:grpSpLocks/>
            </p:cNvGrpSpPr>
            <p:nvPr/>
          </p:nvGrpSpPr>
          <p:grpSpPr bwMode="auto">
            <a:xfrm>
              <a:off x="2022" y="3464"/>
              <a:ext cx="152" cy="172"/>
              <a:chOff x="2133" y="3411"/>
              <a:chExt cx="152" cy="174"/>
            </a:xfrm>
          </p:grpSpPr>
          <p:sp>
            <p:nvSpPr>
              <p:cNvPr id="241851" name="Line 187"/>
              <p:cNvSpPr>
                <a:spLocks noChangeShapeType="1"/>
              </p:cNvSpPr>
              <p:nvPr/>
            </p:nvSpPr>
            <p:spPr bwMode="auto">
              <a:xfrm flipV="1">
                <a:off x="2133" y="3560"/>
                <a:ext cx="105" cy="25"/>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52" name="Line 188"/>
              <p:cNvSpPr>
                <a:spLocks noChangeShapeType="1"/>
              </p:cNvSpPr>
              <p:nvPr/>
            </p:nvSpPr>
            <p:spPr bwMode="auto">
              <a:xfrm flipV="1">
                <a:off x="2134" y="3521"/>
                <a:ext cx="84" cy="18"/>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53" name="Line 189"/>
              <p:cNvSpPr>
                <a:spLocks noChangeShapeType="1"/>
              </p:cNvSpPr>
              <p:nvPr/>
            </p:nvSpPr>
            <p:spPr bwMode="auto">
              <a:xfrm flipV="1">
                <a:off x="2134" y="3479"/>
                <a:ext cx="69" cy="17"/>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54" name="Line 190"/>
              <p:cNvSpPr>
                <a:spLocks noChangeShapeType="1"/>
              </p:cNvSpPr>
              <p:nvPr/>
            </p:nvSpPr>
            <p:spPr bwMode="auto">
              <a:xfrm flipV="1">
                <a:off x="2134" y="3433"/>
                <a:ext cx="59" cy="14"/>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55" name="Group 191"/>
              <p:cNvGrpSpPr>
                <a:grpSpLocks/>
              </p:cNvGrpSpPr>
              <p:nvPr/>
            </p:nvGrpSpPr>
            <p:grpSpPr bwMode="auto">
              <a:xfrm rot="3755030">
                <a:off x="2207" y="3462"/>
                <a:ext cx="130" cy="27"/>
                <a:chOff x="6095" y="5067"/>
                <a:chExt cx="399" cy="57"/>
              </a:xfrm>
            </p:grpSpPr>
            <p:sp>
              <p:nvSpPr>
                <p:cNvPr id="241856" name="Oval 192"/>
                <p:cNvSpPr>
                  <a:spLocks noChangeArrowheads="1"/>
                </p:cNvSpPr>
                <p:nvPr/>
              </p:nvSpPr>
              <p:spPr bwMode="auto">
                <a:xfrm>
                  <a:off x="6095"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57" name="Oval 193"/>
                <p:cNvSpPr>
                  <a:spLocks noChangeArrowheads="1"/>
                </p:cNvSpPr>
                <p:nvPr/>
              </p:nvSpPr>
              <p:spPr bwMode="auto">
                <a:xfrm>
                  <a:off x="6266"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58" name="Oval 194"/>
                <p:cNvSpPr>
                  <a:spLocks noChangeArrowheads="1"/>
                </p:cNvSpPr>
                <p:nvPr/>
              </p:nvSpPr>
              <p:spPr bwMode="auto">
                <a:xfrm>
                  <a:off x="6437"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61" name="Group 197"/>
            <p:cNvGrpSpPr>
              <a:grpSpLocks/>
            </p:cNvGrpSpPr>
            <p:nvPr/>
          </p:nvGrpSpPr>
          <p:grpSpPr bwMode="auto">
            <a:xfrm>
              <a:off x="1641" y="1000"/>
              <a:ext cx="122" cy="361"/>
              <a:chOff x="3804" y="935"/>
              <a:chExt cx="122" cy="280"/>
            </a:xfrm>
          </p:grpSpPr>
          <p:sp>
            <p:nvSpPr>
              <p:cNvPr id="241862" name="Oval 198"/>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63" name="Group 199"/>
              <p:cNvGrpSpPr>
                <a:grpSpLocks/>
              </p:cNvGrpSpPr>
              <p:nvPr/>
            </p:nvGrpSpPr>
            <p:grpSpPr bwMode="auto">
              <a:xfrm>
                <a:off x="3804" y="935"/>
                <a:ext cx="122" cy="280"/>
                <a:chOff x="3511" y="6174"/>
                <a:chExt cx="308" cy="924"/>
              </a:xfrm>
            </p:grpSpPr>
            <p:sp>
              <p:nvSpPr>
                <p:cNvPr id="241864" name="Oval 200"/>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65" name="Oval 201"/>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66" name="Rectangle 202"/>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67" name="Oval 203"/>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68" name="Rectangle 204"/>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69" name="Rectangle 205"/>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70" name="Oval 206"/>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71" name="Oval 207"/>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72" name="Oval 208"/>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73" name="Rectangle 209"/>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74" name="Rectangle 210"/>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75" name="Rectangle 211"/>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76" name="Group 212"/>
            <p:cNvGrpSpPr>
              <a:grpSpLocks/>
            </p:cNvGrpSpPr>
            <p:nvPr/>
          </p:nvGrpSpPr>
          <p:grpSpPr bwMode="auto">
            <a:xfrm>
              <a:off x="203" y="2351"/>
              <a:ext cx="122" cy="361"/>
              <a:chOff x="3804" y="935"/>
              <a:chExt cx="122" cy="280"/>
            </a:xfrm>
          </p:grpSpPr>
          <p:sp>
            <p:nvSpPr>
              <p:cNvPr id="241877" name="Oval 213"/>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78" name="Group 214"/>
              <p:cNvGrpSpPr>
                <a:grpSpLocks/>
              </p:cNvGrpSpPr>
              <p:nvPr/>
            </p:nvGrpSpPr>
            <p:grpSpPr bwMode="auto">
              <a:xfrm>
                <a:off x="3804" y="935"/>
                <a:ext cx="122" cy="280"/>
                <a:chOff x="3511" y="6174"/>
                <a:chExt cx="308" cy="924"/>
              </a:xfrm>
            </p:grpSpPr>
            <p:sp>
              <p:nvSpPr>
                <p:cNvPr id="241879" name="Oval 215"/>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0" name="Oval 216"/>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1" name="Rectangle 217"/>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2" name="Oval 218"/>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3" name="Rectangle 219"/>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4" name="Rectangle 220"/>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5" name="Oval 221"/>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6" name="Oval 222"/>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7" name="Oval 223"/>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8" name="Rectangle 224"/>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89" name="Rectangle 225"/>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90" name="Rectangle 226"/>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891" name="Group 227"/>
            <p:cNvGrpSpPr>
              <a:grpSpLocks/>
            </p:cNvGrpSpPr>
            <p:nvPr/>
          </p:nvGrpSpPr>
          <p:grpSpPr bwMode="auto">
            <a:xfrm>
              <a:off x="1665" y="2590"/>
              <a:ext cx="122" cy="361"/>
              <a:chOff x="3804" y="935"/>
              <a:chExt cx="122" cy="280"/>
            </a:xfrm>
          </p:grpSpPr>
          <p:sp>
            <p:nvSpPr>
              <p:cNvPr id="241892" name="Oval 228"/>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893" name="Group 229"/>
              <p:cNvGrpSpPr>
                <a:grpSpLocks/>
              </p:cNvGrpSpPr>
              <p:nvPr/>
            </p:nvGrpSpPr>
            <p:grpSpPr bwMode="auto">
              <a:xfrm>
                <a:off x="3804" y="935"/>
                <a:ext cx="122" cy="280"/>
                <a:chOff x="3511" y="6174"/>
                <a:chExt cx="308" cy="924"/>
              </a:xfrm>
            </p:grpSpPr>
            <p:sp>
              <p:nvSpPr>
                <p:cNvPr id="241894" name="Oval 230"/>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95" name="Oval 231"/>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96" name="Rectangle 232"/>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97" name="Oval 233"/>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98" name="Rectangle 234"/>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899" name="Rectangle 235"/>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00" name="Oval 236"/>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01" name="Oval 237"/>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02" name="Oval 238"/>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03" name="Rectangle 239"/>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04" name="Rectangle 240"/>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05" name="Rectangle 241"/>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1906" name="Text Box 242"/>
            <p:cNvSpPr txBox="1">
              <a:spLocks noChangeArrowheads="1"/>
            </p:cNvSpPr>
            <p:nvPr/>
          </p:nvSpPr>
          <p:spPr bwMode="auto">
            <a:xfrm>
              <a:off x="2889" y="1392"/>
              <a:ext cx="639" cy="26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Удаленный терминал</a:t>
              </a:r>
              <a:endParaRPr lang="en-US" altLang="ru-RU">
                <a:solidFill>
                  <a:srgbClr val="000066"/>
                </a:solidFill>
                <a:latin typeface="Arial Narrow" panose="020B0606020202030204" pitchFamily="34" charset="0"/>
              </a:endParaRPr>
            </a:p>
          </p:txBody>
        </p:sp>
        <p:pic>
          <p:nvPicPr>
            <p:cNvPr id="241907" name="Picture 243" descr="j03985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 y="1478"/>
              <a:ext cx="646" cy="478"/>
            </a:xfrm>
            <a:prstGeom prst="rect">
              <a:avLst/>
            </a:prstGeom>
            <a:noFill/>
            <a:extLst>
              <a:ext uri="{909E8E84-426E-40DD-AFC4-6F175D3DCCD1}">
                <a14:hiddenFill xmlns:a14="http://schemas.microsoft.com/office/drawing/2010/main">
                  <a:solidFill>
                    <a:srgbClr val="FFFFFF"/>
                  </a:solidFill>
                </a14:hiddenFill>
              </a:ext>
            </a:extLst>
          </p:spPr>
        </p:pic>
        <p:sp>
          <p:nvSpPr>
            <p:cNvPr id="241908" name="AutoShape 244"/>
            <p:cNvSpPr>
              <a:spLocks noChangeArrowheads="1"/>
            </p:cNvSpPr>
            <p:nvPr/>
          </p:nvSpPr>
          <p:spPr bwMode="auto">
            <a:xfrm>
              <a:off x="308" y="915"/>
              <a:ext cx="1277" cy="795"/>
            </a:xfrm>
            <a:prstGeom prst="wedgeRoundRectCallout">
              <a:avLst>
                <a:gd name="adj1" fmla="val 107713"/>
                <a:gd name="adj2" fmla="val 42954"/>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90000"/>
                </a:lnSpc>
              </a:pPr>
              <a:r>
                <a:rPr lang="ru-RU" altLang="ru-RU" sz="1400" b="1">
                  <a:solidFill>
                    <a:srgbClr val="FF0000"/>
                  </a:solidFill>
                  <a:effectLst>
                    <a:outerShdw blurRad="38100" dist="38100" dir="2700000" algn="tl">
                      <a:srgbClr val="C0C0C0"/>
                    </a:outerShdw>
                  </a:effectLst>
                </a:rPr>
                <a:t>ОПЕРАТОР</a:t>
              </a:r>
              <a:endParaRPr lang="en-US" altLang="ru-RU" sz="1400" b="1">
                <a:solidFill>
                  <a:srgbClr val="FF0000"/>
                </a:solidFill>
                <a:effectLst>
                  <a:outerShdw blurRad="38100" dist="38100" dir="2700000" algn="tl">
                    <a:srgbClr val="C0C0C0"/>
                  </a:outerShdw>
                </a:effectLst>
              </a:endParaRPr>
            </a:p>
            <a:p>
              <a:pPr algn="ctr">
                <a:lnSpc>
                  <a:spcPct val="90000"/>
                </a:lnSpc>
              </a:pPr>
              <a:r>
                <a:rPr lang="ru-RU" altLang="ru-RU" sz="1400">
                  <a:solidFill>
                    <a:srgbClr val="FF6600"/>
                  </a:solidFill>
                  <a:effectLst>
                    <a:outerShdw blurRad="38100" dist="38100" dir="2700000" algn="tl">
                      <a:srgbClr val="C0C0C0"/>
                    </a:outerShdw>
                  </a:effectLst>
                </a:rPr>
                <a:t>Может заменить защищенный монитор на незащищенный,</a:t>
              </a:r>
            </a:p>
            <a:p>
              <a:pPr algn="ctr">
                <a:lnSpc>
                  <a:spcPct val="90000"/>
                </a:lnSpc>
              </a:pPr>
              <a:r>
                <a:rPr lang="ru-RU" altLang="ru-RU" sz="1400">
                  <a:solidFill>
                    <a:srgbClr val="FF6600"/>
                  </a:solidFill>
                  <a:effectLst>
                    <a:outerShdw blurRad="38100" dist="38100" dir="2700000" algn="tl">
                      <a:srgbClr val="C0C0C0"/>
                    </a:outerShdw>
                  </a:effectLst>
                </a:rPr>
                <a:t>выявляет механизмы защиты</a:t>
              </a:r>
              <a:endParaRPr lang="en-US" altLang="ru-RU" sz="1800">
                <a:effectLst>
                  <a:outerShdw blurRad="38100" dist="38100" dir="2700000" algn="tl">
                    <a:srgbClr val="C0C0C0"/>
                  </a:outerShdw>
                </a:effectLst>
              </a:endParaRPr>
            </a:p>
          </p:txBody>
        </p:sp>
        <p:sp>
          <p:nvSpPr>
            <p:cNvPr id="241909" name="Line 245"/>
            <p:cNvSpPr>
              <a:spLocks noChangeShapeType="1"/>
            </p:cNvSpPr>
            <p:nvPr/>
          </p:nvSpPr>
          <p:spPr bwMode="auto">
            <a:xfrm>
              <a:off x="2875" y="1722"/>
              <a:ext cx="1125" cy="801"/>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pic>
          <p:nvPicPr>
            <p:cNvPr id="241910" name="Picture 246" descr="j02332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52" y="3341"/>
              <a:ext cx="288" cy="581"/>
            </a:xfrm>
            <a:prstGeom prst="rect">
              <a:avLst/>
            </a:prstGeom>
            <a:noFill/>
            <a:extLst>
              <a:ext uri="{909E8E84-426E-40DD-AFC4-6F175D3DCCD1}">
                <a14:hiddenFill xmlns:a14="http://schemas.microsoft.com/office/drawing/2010/main">
                  <a:solidFill>
                    <a:srgbClr val="FFFFFF"/>
                  </a:solidFill>
                </a14:hiddenFill>
              </a:ext>
            </a:extLst>
          </p:spPr>
        </p:pic>
        <p:pic>
          <p:nvPicPr>
            <p:cNvPr id="241911" name="Picture 247" descr="j02824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694" y="1894"/>
              <a:ext cx="572" cy="414"/>
            </a:xfrm>
            <a:prstGeom prst="rect">
              <a:avLst/>
            </a:prstGeom>
            <a:noFill/>
            <a:extLst>
              <a:ext uri="{909E8E84-426E-40DD-AFC4-6F175D3DCCD1}">
                <a14:hiddenFill xmlns:a14="http://schemas.microsoft.com/office/drawing/2010/main">
                  <a:solidFill>
                    <a:srgbClr val="FFFFFF"/>
                  </a:solidFill>
                </a14:hiddenFill>
              </a:ext>
            </a:extLst>
          </p:spPr>
        </p:pic>
        <p:sp>
          <p:nvSpPr>
            <p:cNvPr id="241912" name="Line 248"/>
            <p:cNvSpPr>
              <a:spLocks noChangeShapeType="1"/>
            </p:cNvSpPr>
            <p:nvPr/>
          </p:nvSpPr>
          <p:spPr bwMode="auto">
            <a:xfrm>
              <a:off x="2224" y="2147"/>
              <a:ext cx="1776" cy="418"/>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13" name="AutoShape 249"/>
            <p:cNvSpPr>
              <a:spLocks noChangeArrowheads="1"/>
            </p:cNvSpPr>
            <p:nvPr/>
          </p:nvSpPr>
          <p:spPr bwMode="auto">
            <a:xfrm>
              <a:off x="393" y="2089"/>
              <a:ext cx="1089" cy="855"/>
            </a:xfrm>
            <a:prstGeom prst="wedgeRoundRectCallout">
              <a:avLst>
                <a:gd name="adj1" fmla="val 81681"/>
                <a:gd name="adj2" fmla="val -37486"/>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0000"/>
                </a:lnSpc>
              </a:pPr>
              <a:r>
                <a:rPr lang="ru-RU" altLang="ru-RU" sz="1400" b="1">
                  <a:solidFill>
                    <a:srgbClr val="FF0000"/>
                  </a:solidFill>
                  <a:effectLst>
                    <a:outerShdw blurRad="38100" dist="38100" dir="2700000" algn="tl">
                      <a:srgbClr val="C0C0C0"/>
                    </a:outerShdw>
                  </a:effectLst>
                </a:rPr>
                <a:t>ПОЛЬЗОВАТЕЛЬ</a:t>
              </a:r>
              <a:endParaRPr lang="en-US" altLang="ru-RU" sz="1400" b="1">
                <a:solidFill>
                  <a:srgbClr val="FF0000"/>
                </a:solidFill>
                <a:effectLst>
                  <a:outerShdw blurRad="38100" dist="38100" dir="2700000" algn="tl">
                    <a:srgbClr val="C0C0C0"/>
                  </a:outerShdw>
                </a:effectLst>
              </a:endParaRPr>
            </a:p>
            <a:p>
              <a:pPr algn="ctr"/>
              <a:r>
                <a:rPr lang="ru-RU" altLang="ru-RU" sz="1400">
                  <a:solidFill>
                    <a:srgbClr val="FF6600"/>
                  </a:solidFill>
                  <a:effectLst>
                    <a:outerShdw blurRad="38100" dist="38100" dir="2700000" algn="tl">
                      <a:srgbClr val="C0C0C0"/>
                    </a:outerShdw>
                  </a:effectLst>
                </a:rPr>
                <a:t>Идентификация,</a:t>
              </a:r>
            </a:p>
            <a:p>
              <a:pPr algn="ctr"/>
              <a:r>
                <a:rPr lang="ru-RU" altLang="ru-RU" sz="1400">
                  <a:solidFill>
                    <a:srgbClr val="FF6600"/>
                  </a:solidFill>
                  <a:effectLst>
                    <a:outerShdw blurRad="38100" dist="38100" dir="2700000" algn="tl">
                      <a:srgbClr val="C0C0C0"/>
                    </a:outerShdw>
                  </a:effectLst>
                </a:rPr>
                <a:t>подтверждение</a:t>
              </a:r>
            </a:p>
            <a:p>
              <a:pPr algn="ctr"/>
              <a:r>
                <a:rPr lang="ru-RU" altLang="ru-RU" sz="1400">
                  <a:solidFill>
                    <a:srgbClr val="FF6600"/>
                  </a:solidFill>
                  <a:effectLst>
                    <a:outerShdw blurRad="38100" dist="38100" dir="2700000" algn="tl">
                      <a:srgbClr val="C0C0C0"/>
                    </a:outerShdw>
                  </a:effectLst>
                </a:rPr>
                <a:t>подлинности,</a:t>
              </a:r>
            </a:p>
            <a:p>
              <a:pPr algn="ctr"/>
              <a:r>
                <a:rPr lang="ru-RU" altLang="ru-RU" sz="1400">
                  <a:solidFill>
                    <a:srgbClr val="FF6600"/>
                  </a:solidFill>
                  <a:effectLst>
                    <a:outerShdw blurRad="38100" dist="38100" dir="2700000" algn="tl">
                      <a:srgbClr val="C0C0C0"/>
                    </a:outerShdw>
                  </a:effectLst>
                </a:rPr>
                <a:t>искусная</a:t>
              </a:r>
            </a:p>
            <a:p>
              <a:pPr algn="ctr"/>
              <a:r>
                <a:rPr lang="ru-RU" altLang="ru-RU" sz="1400">
                  <a:solidFill>
                    <a:srgbClr val="FF6600"/>
                  </a:solidFill>
                  <a:effectLst>
                    <a:outerShdw blurRad="38100" dist="38100" dir="2700000" algn="tl">
                      <a:srgbClr val="C0C0C0"/>
                    </a:outerShdw>
                  </a:effectLst>
                </a:rPr>
                <a:t>модификация ПО</a:t>
              </a:r>
              <a:endParaRPr lang="en-US" altLang="ru-RU" sz="1400">
                <a:solidFill>
                  <a:srgbClr val="FF6600"/>
                </a:solidFill>
                <a:effectLst>
                  <a:outerShdw blurRad="38100" dist="38100" dir="2700000" algn="tl">
                    <a:srgbClr val="C0C0C0"/>
                  </a:outerShdw>
                </a:effectLst>
              </a:endParaRPr>
            </a:p>
          </p:txBody>
        </p:sp>
        <p:pic>
          <p:nvPicPr>
            <p:cNvPr id="241914" name="Picture 250" descr="j02978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562" y="1505"/>
              <a:ext cx="564" cy="435"/>
            </a:xfrm>
            <a:prstGeom prst="rect">
              <a:avLst/>
            </a:prstGeom>
            <a:noFill/>
            <a:extLst>
              <a:ext uri="{909E8E84-426E-40DD-AFC4-6F175D3DCCD1}">
                <a14:hiddenFill xmlns:a14="http://schemas.microsoft.com/office/drawing/2010/main">
                  <a:solidFill>
                    <a:srgbClr val="FFFFFF"/>
                  </a:solidFill>
                </a14:hiddenFill>
              </a:ext>
            </a:extLst>
          </p:spPr>
        </p:pic>
        <p:sp>
          <p:nvSpPr>
            <p:cNvPr id="241915" name="Line 251"/>
            <p:cNvSpPr>
              <a:spLocks noChangeShapeType="1"/>
            </p:cNvSpPr>
            <p:nvPr/>
          </p:nvSpPr>
          <p:spPr bwMode="auto">
            <a:xfrm>
              <a:off x="3897" y="1855"/>
              <a:ext cx="103" cy="626"/>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916" name="Group 252"/>
            <p:cNvGrpSpPr>
              <a:grpSpLocks/>
            </p:cNvGrpSpPr>
            <p:nvPr/>
          </p:nvGrpSpPr>
          <p:grpSpPr bwMode="auto">
            <a:xfrm>
              <a:off x="4874" y="1606"/>
              <a:ext cx="531" cy="452"/>
              <a:chOff x="3243" y="1744"/>
              <a:chExt cx="1050" cy="831"/>
            </a:xfrm>
          </p:grpSpPr>
          <p:sp>
            <p:nvSpPr>
              <p:cNvPr id="241917" name="Freeform 253"/>
              <p:cNvSpPr>
                <a:spLocks/>
              </p:cNvSpPr>
              <p:nvPr/>
            </p:nvSpPr>
            <p:spPr bwMode="auto">
              <a:xfrm>
                <a:off x="4150" y="2027"/>
                <a:ext cx="2" cy="2"/>
              </a:xfrm>
              <a:custGeom>
                <a:avLst/>
                <a:gdLst>
                  <a:gd name="T0" fmla="*/ 0 w 2"/>
                  <a:gd name="T1" fmla="*/ 0 h 4"/>
                  <a:gd name="T2" fmla="*/ 1 w 2"/>
                  <a:gd name="T3" fmla="*/ 2 h 4"/>
                  <a:gd name="T4" fmla="*/ 1 w 2"/>
                  <a:gd name="T5" fmla="*/ 2 h 4"/>
                  <a:gd name="T6" fmla="*/ 1 w 2"/>
                  <a:gd name="T7" fmla="*/ 3 h 4"/>
                  <a:gd name="T8" fmla="*/ 2 w 2"/>
                  <a:gd name="T9" fmla="*/ 4 h 4"/>
                  <a:gd name="T10" fmla="*/ 1 w 2"/>
                  <a:gd name="T11" fmla="*/ 3 h 4"/>
                  <a:gd name="T12" fmla="*/ 1 w 2"/>
                  <a:gd name="T13" fmla="*/ 2 h 4"/>
                  <a:gd name="T14" fmla="*/ 0 w 2"/>
                  <a:gd name="T15" fmla="*/ 2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0"/>
                    </a:moveTo>
                    <a:lnTo>
                      <a:pt x="1" y="2"/>
                    </a:lnTo>
                    <a:lnTo>
                      <a:pt x="1" y="2"/>
                    </a:lnTo>
                    <a:lnTo>
                      <a:pt x="1" y="3"/>
                    </a:lnTo>
                    <a:lnTo>
                      <a:pt x="2" y="4"/>
                    </a:lnTo>
                    <a:lnTo>
                      <a:pt x="1" y="3"/>
                    </a:lnTo>
                    <a:lnTo>
                      <a:pt x="1" y="2"/>
                    </a:lnTo>
                    <a:lnTo>
                      <a:pt x="0" y="2"/>
                    </a:lnTo>
                    <a:lnTo>
                      <a:pt x="0" y="0"/>
                    </a:lnTo>
                    <a:close/>
                  </a:path>
                </a:pathLst>
              </a:custGeom>
              <a:solidFill>
                <a:srgbClr val="96D3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18" name="Freeform 254"/>
              <p:cNvSpPr>
                <a:spLocks/>
              </p:cNvSpPr>
              <p:nvPr/>
            </p:nvSpPr>
            <p:spPr bwMode="auto">
              <a:xfrm>
                <a:off x="3258" y="1759"/>
                <a:ext cx="1021" cy="804"/>
              </a:xfrm>
              <a:custGeom>
                <a:avLst/>
                <a:gdLst>
                  <a:gd name="T0" fmla="*/ 115 w 2042"/>
                  <a:gd name="T1" fmla="*/ 0 h 1607"/>
                  <a:gd name="T2" fmla="*/ 760 w 2042"/>
                  <a:gd name="T3" fmla="*/ 1153 h 1607"/>
                  <a:gd name="T4" fmla="*/ 734 w 2042"/>
                  <a:gd name="T5" fmla="*/ 1211 h 1607"/>
                  <a:gd name="T6" fmla="*/ 785 w 2042"/>
                  <a:gd name="T7" fmla="*/ 1317 h 1607"/>
                  <a:gd name="T8" fmla="*/ 1738 w 2042"/>
                  <a:gd name="T9" fmla="*/ 1427 h 1607"/>
                  <a:gd name="T10" fmla="*/ 1973 w 2042"/>
                  <a:gd name="T11" fmla="*/ 1019 h 1607"/>
                  <a:gd name="T12" fmla="*/ 2026 w 2042"/>
                  <a:gd name="T13" fmla="*/ 1019 h 1607"/>
                  <a:gd name="T14" fmla="*/ 2042 w 2042"/>
                  <a:gd name="T15" fmla="*/ 1106 h 1607"/>
                  <a:gd name="T16" fmla="*/ 1772 w 2042"/>
                  <a:gd name="T17" fmla="*/ 1607 h 1607"/>
                  <a:gd name="T18" fmla="*/ 686 w 2042"/>
                  <a:gd name="T19" fmla="*/ 1446 h 1607"/>
                  <a:gd name="T20" fmla="*/ 654 w 2042"/>
                  <a:gd name="T21" fmla="*/ 1327 h 1607"/>
                  <a:gd name="T22" fmla="*/ 637 w 2042"/>
                  <a:gd name="T23" fmla="*/ 1207 h 1607"/>
                  <a:gd name="T24" fmla="*/ 0 w 2042"/>
                  <a:gd name="T25" fmla="*/ 148 h 1607"/>
                  <a:gd name="T26" fmla="*/ 115 w 2042"/>
                  <a:gd name="T27" fmla="*/ 0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2" h="1607">
                    <a:moveTo>
                      <a:pt x="115" y="0"/>
                    </a:moveTo>
                    <a:lnTo>
                      <a:pt x="760" y="1153"/>
                    </a:lnTo>
                    <a:lnTo>
                      <a:pt x="734" y="1211"/>
                    </a:lnTo>
                    <a:lnTo>
                      <a:pt x="785" y="1317"/>
                    </a:lnTo>
                    <a:lnTo>
                      <a:pt x="1738" y="1427"/>
                    </a:lnTo>
                    <a:lnTo>
                      <a:pt x="1973" y="1019"/>
                    </a:lnTo>
                    <a:lnTo>
                      <a:pt x="2026" y="1019"/>
                    </a:lnTo>
                    <a:lnTo>
                      <a:pt x="2042" y="1106"/>
                    </a:lnTo>
                    <a:lnTo>
                      <a:pt x="1772" y="1607"/>
                    </a:lnTo>
                    <a:lnTo>
                      <a:pt x="686" y="1446"/>
                    </a:lnTo>
                    <a:lnTo>
                      <a:pt x="654" y="1327"/>
                    </a:lnTo>
                    <a:lnTo>
                      <a:pt x="637" y="1207"/>
                    </a:lnTo>
                    <a:lnTo>
                      <a:pt x="0" y="148"/>
                    </a:lnTo>
                    <a:lnTo>
                      <a:pt x="115" y="0"/>
                    </a:lnTo>
                    <a:close/>
                  </a:path>
                </a:pathLst>
              </a:custGeom>
              <a:solidFill>
                <a:srgbClr val="A07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19" name="Freeform 255"/>
              <p:cNvSpPr>
                <a:spLocks/>
              </p:cNvSpPr>
              <p:nvPr/>
            </p:nvSpPr>
            <p:spPr bwMode="auto">
              <a:xfrm>
                <a:off x="3570" y="2347"/>
                <a:ext cx="86" cy="84"/>
              </a:xfrm>
              <a:custGeom>
                <a:avLst/>
                <a:gdLst>
                  <a:gd name="T0" fmla="*/ 98 w 172"/>
                  <a:gd name="T1" fmla="*/ 166 h 167"/>
                  <a:gd name="T2" fmla="*/ 81 w 172"/>
                  <a:gd name="T3" fmla="*/ 167 h 167"/>
                  <a:gd name="T4" fmla="*/ 64 w 172"/>
                  <a:gd name="T5" fmla="*/ 165 h 167"/>
                  <a:gd name="T6" fmla="*/ 49 w 172"/>
                  <a:gd name="T7" fmla="*/ 159 h 167"/>
                  <a:gd name="T8" fmla="*/ 35 w 172"/>
                  <a:gd name="T9" fmla="*/ 151 h 167"/>
                  <a:gd name="T10" fmla="*/ 22 w 172"/>
                  <a:gd name="T11" fmla="*/ 139 h 167"/>
                  <a:gd name="T12" fmla="*/ 13 w 172"/>
                  <a:gd name="T13" fmla="*/ 127 h 167"/>
                  <a:gd name="T14" fmla="*/ 6 w 172"/>
                  <a:gd name="T15" fmla="*/ 112 h 167"/>
                  <a:gd name="T16" fmla="*/ 2 w 172"/>
                  <a:gd name="T17" fmla="*/ 96 h 167"/>
                  <a:gd name="T18" fmla="*/ 0 w 172"/>
                  <a:gd name="T19" fmla="*/ 79 h 167"/>
                  <a:gd name="T20" fmla="*/ 4 w 172"/>
                  <a:gd name="T21" fmla="*/ 63 h 167"/>
                  <a:gd name="T22" fmla="*/ 9 w 172"/>
                  <a:gd name="T23" fmla="*/ 47 h 167"/>
                  <a:gd name="T24" fmla="*/ 18 w 172"/>
                  <a:gd name="T25" fmla="*/ 35 h 167"/>
                  <a:gd name="T26" fmla="*/ 28 w 172"/>
                  <a:gd name="T27" fmla="*/ 22 h 167"/>
                  <a:gd name="T28" fmla="*/ 42 w 172"/>
                  <a:gd name="T29" fmla="*/ 13 h 167"/>
                  <a:gd name="T30" fmla="*/ 57 w 172"/>
                  <a:gd name="T31" fmla="*/ 6 h 167"/>
                  <a:gd name="T32" fmla="*/ 74 w 172"/>
                  <a:gd name="T33" fmla="*/ 1 h 167"/>
                  <a:gd name="T34" fmla="*/ 91 w 172"/>
                  <a:gd name="T35" fmla="*/ 0 h 167"/>
                  <a:gd name="T36" fmla="*/ 109 w 172"/>
                  <a:gd name="T37" fmla="*/ 2 h 167"/>
                  <a:gd name="T38" fmla="*/ 124 w 172"/>
                  <a:gd name="T39" fmla="*/ 8 h 167"/>
                  <a:gd name="T40" fmla="*/ 139 w 172"/>
                  <a:gd name="T41" fmla="*/ 16 h 167"/>
                  <a:gd name="T42" fmla="*/ 150 w 172"/>
                  <a:gd name="T43" fmla="*/ 28 h 167"/>
                  <a:gd name="T44" fmla="*/ 161 w 172"/>
                  <a:gd name="T45" fmla="*/ 40 h 167"/>
                  <a:gd name="T46" fmla="*/ 168 w 172"/>
                  <a:gd name="T47" fmla="*/ 55 h 167"/>
                  <a:gd name="T48" fmla="*/ 171 w 172"/>
                  <a:gd name="T49" fmla="*/ 71 h 167"/>
                  <a:gd name="T50" fmla="*/ 172 w 172"/>
                  <a:gd name="T51" fmla="*/ 88 h 167"/>
                  <a:gd name="T52" fmla="*/ 169 w 172"/>
                  <a:gd name="T53" fmla="*/ 104 h 167"/>
                  <a:gd name="T54" fmla="*/ 164 w 172"/>
                  <a:gd name="T55" fmla="*/ 120 h 167"/>
                  <a:gd name="T56" fmla="*/ 155 w 172"/>
                  <a:gd name="T57" fmla="*/ 132 h 167"/>
                  <a:gd name="T58" fmla="*/ 144 w 172"/>
                  <a:gd name="T59" fmla="*/ 145 h 167"/>
                  <a:gd name="T60" fmla="*/ 131 w 172"/>
                  <a:gd name="T61" fmla="*/ 154 h 167"/>
                  <a:gd name="T62" fmla="*/ 116 w 172"/>
                  <a:gd name="T63" fmla="*/ 161 h 167"/>
                  <a:gd name="T64" fmla="*/ 98 w 172"/>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67">
                    <a:moveTo>
                      <a:pt x="98" y="166"/>
                    </a:moveTo>
                    <a:lnTo>
                      <a:pt x="81" y="167"/>
                    </a:lnTo>
                    <a:lnTo>
                      <a:pt x="64" y="165"/>
                    </a:lnTo>
                    <a:lnTo>
                      <a:pt x="49" y="159"/>
                    </a:lnTo>
                    <a:lnTo>
                      <a:pt x="35" y="151"/>
                    </a:lnTo>
                    <a:lnTo>
                      <a:pt x="22" y="139"/>
                    </a:lnTo>
                    <a:lnTo>
                      <a:pt x="13" y="127"/>
                    </a:lnTo>
                    <a:lnTo>
                      <a:pt x="6" y="112"/>
                    </a:lnTo>
                    <a:lnTo>
                      <a:pt x="2" y="96"/>
                    </a:lnTo>
                    <a:lnTo>
                      <a:pt x="0" y="79"/>
                    </a:lnTo>
                    <a:lnTo>
                      <a:pt x="4" y="63"/>
                    </a:lnTo>
                    <a:lnTo>
                      <a:pt x="9" y="47"/>
                    </a:lnTo>
                    <a:lnTo>
                      <a:pt x="18" y="35"/>
                    </a:lnTo>
                    <a:lnTo>
                      <a:pt x="28" y="22"/>
                    </a:lnTo>
                    <a:lnTo>
                      <a:pt x="42" y="13"/>
                    </a:lnTo>
                    <a:lnTo>
                      <a:pt x="57" y="6"/>
                    </a:lnTo>
                    <a:lnTo>
                      <a:pt x="74" y="1"/>
                    </a:lnTo>
                    <a:lnTo>
                      <a:pt x="91" y="0"/>
                    </a:lnTo>
                    <a:lnTo>
                      <a:pt x="109" y="2"/>
                    </a:lnTo>
                    <a:lnTo>
                      <a:pt x="124" y="8"/>
                    </a:lnTo>
                    <a:lnTo>
                      <a:pt x="139" y="16"/>
                    </a:lnTo>
                    <a:lnTo>
                      <a:pt x="150" y="28"/>
                    </a:lnTo>
                    <a:lnTo>
                      <a:pt x="161" y="40"/>
                    </a:lnTo>
                    <a:lnTo>
                      <a:pt x="168" y="55"/>
                    </a:lnTo>
                    <a:lnTo>
                      <a:pt x="171" y="71"/>
                    </a:lnTo>
                    <a:lnTo>
                      <a:pt x="172" y="88"/>
                    </a:lnTo>
                    <a:lnTo>
                      <a:pt x="169" y="104"/>
                    </a:lnTo>
                    <a:lnTo>
                      <a:pt x="164" y="120"/>
                    </a:lnTo>
                    <a:lnTo>
                      <a:pt x="155" y="132"/>
                    </a:lnTo>
                    <a:lnTo>
                      <a:pt x="144" y="145"/>
                    </a:lnTo>
                    <a:lnTo>
                      <a:pt x="131" y="154"/>
                    </a:lnTo>
                    <a:lnTo>
                      <a:pt x="116" y="161"/>
                    </a:lnTo>
                    <a:lnTo>
                      <a:pt x="98" y="166"/>
                    </a:lnTo>
                    <a:close/>
                  </a:path>
                </a:pathLst>
              </a:custGeom>
              <a:solidFill>
                <a:srgbClr val="A07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0" name="Freeform 256"/>
              <p:cNvSpPr>
                <a:spLocks/>
              </p:cNvSpPr>
              <p:nvPr/>
            </p:nvSpPr>
            <p:spPr bwMode="auto">
              <a:xfrm>
                <a:off x="3309" y="1756"/>
                <a:ext cx="942" cy="717"/>
              </a:xfrm>
              <a:custGeom>
                <a:avLst/>
                <a:gdLst>
                  <a:gd name="T0" fmla="*/ 1884 w 1884"/>
                  <a:gd name="T1" fmla="*/ 1029 h 1434"/>
                  <a:gd name="T2" fmla="*/ 1637 w 1884"/>
                  <a:gd name="T3" fmla="*/ 1434 h 1434"/>
                  <a:gd name="T4" fmla="*/ 676 w 1884"/>
                  <a:gd name="T5" fmla="*/ 1332 h 1434"/>
                  <a:gd name="T6" fmla="*/ 678 w 1884"/>
                  <a:gd name="T7" fmla="*/ 1327 h 1434"/>
                  <a:gd name="T8" fmla="*/ 682 w 1884"/>
                  <a:gd name="T9" fmla="*/ 1315 h 1434"/>
                  <a:gd name="T10" fmla="*/ 688 w 1884"/>
                  <a:gd name="T11" fmla="*/ 1298 h 1434"/>
                  <a:gd name="T12" fmla="*/ 691 w 1884"/>
                  <a:gd name="T13" fmla="*/ 1276 h 1434"/>
                  <a:gd name="T14" fmla="*/ 689 w 1884"/>
                  <a:gd name="T15" fmla="*/ 1252 h 1434"/>
                  <a:gd name="T16" fmla="*/ 680 w 1884"/>
                  <a:gd name="T17" fmla="*/ 1228 h 1434"/>
                  <a:gd name="T18" fmla="*/ 662 w 1884"/>
                  <a:gd name="T19" fmla="*/ 1205 h 1434"/>
                  <a:gd name="T20" fmla="*/ 631 w 1884"/>
                  <a:gd name="T21" fmla="*/ 1185 h 1434"/>
                  <a:gd name="T22" fmla="*/ 0 w 1884"/>
                  <a:gd name="T23" fmla="*/ 0 h 1434"/>
                  <a:gd name="T24" fmla="*/ 828 w 1884"/>
                  <a:gd name="T25" fmla="*/ 182 h 1434"/>
                  <a:gd name="T26" fmla="*/ 1096 w 1884"/>
                  <a:gd name="T27" fmla="*/ 875 h 1434"/>
                  <a:gd name="T28" fmla="*/ 1009 w 1884"/>
                  <a:gd name="T29" fmla="*/ 928 h 1434"/>
                  <a:gd name="T30" fmla="*/ 1012 w 1884"/>
                  <a:gd name="T31" fmla="*/ 930 h 1434"/>
                  <a:gd name="T32" fmla="*/ 1024 w 1884"/>
                  <a:gd name="T33" fmla="*/ 933 h 1434"/>
                  <a:gd name="T34" fmla="*/ 1039 w 1884"/>
                  <a:gd name="T35" fmla="*/ 939 h 1434"/>
                  <a:gd name="T36" fmla="*/ 1056 w 1884"/>
                  <a:gd name="T37" fmla="*/ 948 h 1434"/>
                  <a:gd name="T38" fmla="*/ 1073 w 1884"/>
                  <a:gd name="T39" fmla="*/ 962 h 1434"/>
                  <a:gd name="T40" fmla="*/ 1089 w 1884"/>
                  <a:gd name="T41" fmla="*/ 980 h 1434"/>
                  <a:gd name="T42" fmla="*/ 1101 w 1884"/>
                  <a:gd name="T43" fmla="*/ 1003 h 1434"/>
                  <a:gd name="T44" fmla="*/ 1106 w 1884"/>
                  <a:gd name="T45" fmla="*/ 1033 h 1434"/>
                  <a:gd name="T46" fmla="*/ 1185 w 1884"/>
                  <a:gd name="T47" fmla="*/ 995 h 1434"/>
                  <a:gd name="T48" fmla="*/ 1884 w 1884"/>
                  <a:gd name="T49" fmla="*/ 1029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4" h="1434">
                    <a:moveTo>
                      <a:pt x="1884" y="1029"/>
                    </a:moveTo>
                    <a:lnTo>
                      <a:pt x="1637" y="1434"/>
                    </a:lnTo>
                    <a:lnTo>
                      <a:pt x="676" y="1332"/>
                    </a:lnTo>
                    <a:lnTo>
                      <a:pt x="678" y="1327"/>
                    </a:lnTo>
                    <a:lnTo>
                      <a:pt x="682" y="1315"/>
                    </a:lnTo>
                    <a:lnTo>
                      <a:pt x="688" y="1298"/>
                    </a:lnTo>
                    <a:lnTo>
                      <a:pt x="691" y="1276"/>
                    </a:lnTo>
                    <a:lnTo>
                      <a:pt x="689" y="1252"/>
                    </a:lnTo>
                    <a:lnTo>
                      <a:pt x="680" y="1228"/>
                    </a:lnTo>
                    <a:lnTo>
                      <a:pt x="662" y="1205"/>
                    </a:lnTo>
                    <a:lnTo>
                      <a:pt x="631" y="1185"/>
                    </a:lnTo>
                    <a:lnTo>
                      <a:pt x="0" y="0"/>
                    </a:lnTo>
                    <a:lnTo>
                      <a:pt x="828" y="182"/>
                    </a:lnTo>
                    <a:lnTo>
                      <a:pt x="1096" y="875"/>
                    </a:lnTo>
                    <a:lnTo>
                      <a:pt x="1009" y="928"/>
                    </a:lnTo>
                    <a:lnTo>
                      <a:pt x="1012" y="930"/>
                    </a:lnTo>
                    <a:lnTo>
                      <a:pt x="1024" y="933"/>
                    </a:lnTo>
                    <a:lnTo>
                      <a:pt x="1039" y="939"/>
                    </a:lnTo>
                    <a:lnTo>
                      <a:pt x="1056" y="948"/>
                    </a:lnTo>
                    <a:lnTo>
                      <a:pt x="1073" y="962"/>
                    </a:lnTo>
                    <a:lnTo>
                      <a:pt x="1089" y="980"/>
                    </a:lnTo>
                    <a:lnTo>
                      <a:pt x="1101" y="1003"/>
                    </a:lnTo>
                    <a:lnTo>
                      <a:pt x="1106" y="1033"/>
                    </a:lnTo>
                    <a:lnTo>
                      <a:pt x="1185" y="995"/>
                    </a:lnTo>
                    <a:lnTo>
                      <a:pt x="1884" y="1029"/>
                    </a:lnTo>
                    <a:close/>
                  </a:path>
                </a:pathLst>
              </a:custGeom>
              <a:solidFill>
                <a:srgbClr val="CCC1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1" name="Freeform 257"/>
              <p:cNvSpPr>
                <a:spLocks/>
              </p:cNvSpPr>
              <p:nvPr/>
            </p:nvSpPr>
            <p:spPr bwMode="auto">
              <a:xfrm>
                <a:off x="3982" y="2340"/>
                <a:ext cx="92" cy="70"/>
              </a:xfrm>
              <a:custGeom>
                <a:avLst/>
                <a:gdLst>
                  <a:gd name="T0" fmla="*/ 185 w 185"/>
                  <a:gd name="T1" fmla="*/ 5 h 141"/>
                  <a:gd name="T2" fmla="*/ 127 w 185"/>
                  <a:gd name="T3" fmla="*/ 0 h 141"/>
                  <a:gd name="T4" fmla="*/ 0 w 185"/>
                  <a:gd name="T5" fmla="*/ 124 h 141"/>
                  <a:gd name="T6" fmla="*/ 99 w 185"/>
                  <a:gd name="T7" fmla="*/ 141 h 141"/>
                  <a:gd name="T8" fmla="*/ 185 w 185"/>
                  <a:gd name="T9" fmla="*/ 5 h 141"/>
                </a:gdLst>
                <a:ahLst/>
                <a:cxnLst>
                  <a:cxn ang="0">
                    <a:pos x="T0" y="T1"/>
                  </a:cxn>
                  <a:cxn ang="0">
                    <a:pos x="T2" y="T3"/>
                  </a:cxn>
                  <a:cxn ang="0">
                    <a:pos x="T4" y="T5"/>
                  </a:cxn>
                  <a:cxn ang="0">
                    <a:pos x="T6" y="T7"/>
                  </a:cxn>
                  <a:cxn ang="0">
                    <a:pos x="T8" y="T9"/>
                  </a:cxn>
                </a:cxnLst>
                <a:rect l="0" t="0" r="r" b="b"/>
                <a:pathLst>
                  <a:path w="185" h="141">
                    <a:moveTo>
                      <a:pt x="185" y="5"/>
                    </a:moveTo>
                    <a:lnTo>
                      <a:pt x="127" y="0"/>
                    </a:lnTo>
                    <a:lnTo>
                      <a:pt x="0" y="124"/>
                    </a:lnTo>
                    <a:lnTo>
                      <a:pt x="99" y="141"/>
                    </a:lnTo>
                    <a:lnTo>
                      <a:pt x="185" y="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2" name="Freeform 258"/>
              <p:cNvSpPr>
                <a:spLocks/>
              </p:cNvSpPr>
              <p:nvPr/>
            </p:nvSpPr>
            <p:spPr bwMode="auto">
              <a:xfrm>
                <a:off x="3809" y="2297"/>
                <a:ext cx="238" cy="98"/>
              </a:xfrm>
              <a:custGeom>
                <a:avLst/>
                <a:gdLst>
                  <a:gd name="T0" fmla="*/ 474 w 474"/>
                  <a:gd name="T1" fmla="*/ 14 h 194"/>
                  <a:gd name="T2" fmla="*/ 295 w 474"/>
                  <a:gd name="T3" fmla="*/ 194 h 194"/>
                  <a:gd name="T4" fmla="*/ 0 w 474"/>
                  <a:gd name="T5" fmla="*/ 159 h 194"/>
                  <a:gd name="T6" fmla="*/ 239 w 474"/>
                  <a:gd name="T7" fmla="*/ 0 h 194"/>
                  <a:gd name="T8" fmla="*/ 474 w 474"/>
                  <a:gd name="T9" fmla="*/ 14 h 194"/>
                </a:gdLst>
                <a:ahLst/>
                <a:cxnLst>
                  <a:cxn ang="0">
                    <a:pos x="T0" y="T1"/>
                  </a:cxn>
                  <a:cxn ang="0">
                    <a:pos x="T2" y="T3"/>
                  </a:cxn>
                  <a:cxn ang="0">
                    <a:pos x="T4" y="T5"/>
                  </a:cxn>
                  <a:cxn ang="0">
                    <a:pos x="T6" y="T7"/>
                  </a:cxn>
                  <a:cxn ang="0">
                    <a:pos x="T8" y="T9"/>
                  </a:cxn>
                </a:cxnLst>
                <a:rect l="0" t="0" r="r" b="b"/>
                <a:pathLst>
                  <a:path w="474" h="194">
                    <a:moveTo>
                      <a:pt x="474" y="14"/>
                    </a:moveTo>
                    <a:lnTo>
                      <a:pt x="295" y="194"/>
                    </a:lnTo>
                    <a:lnTo>
                      <a:pt x="0" y="159"/>
                    </a:lnTo>
                    <a:lnTo>
                      <a:pt x="239" y="0"/>
                    </a:lnTo>
                    <a:lnTo>
                      <a:pt x="474" y="1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3" name="Freeform 259"/>
              <p:cNvSpPr>
                <a:spLocks/>
              </p:cNvSpPr>
              <p:nvPr/>
            </p:nvSpPr>
            <p:spPr bwMode="auto">
              <a:xfrm>
                <a:off x="3393" y="1836"/>
                <a:ext cx="388" cy="341"/>
              </a:xfrm>
              <a:custGeom>
                <a:avLst/>
                <a:gdLst>
                  <a:gd name="T0" fmla="*/ 776 w 776"/>
                  <a:gd name="T1" fmla="*/ 606 h 682"/>
                  <a:gd name="T2" fmla="*/ 378 w 776"/>
                  <a:gd name="T3" fmla="*/ 682 h 682"/>
                  <a:gd name="T4" fmla="*/ 0 w 776"/>
                  <a:gd name="T5" fmla="*/ 0 h 682"/>
                  <a:gd name="T6" fmla="*/ 569 w 776"/>
                  <a:gd name="T7" fmla="*/ 97 h 682"/>
                  <a:gd name="T8" fmla="*/ 776 w 776"/>
                  <a:gd name="T9" fmla="*/ 606 h 682"/>
                </a:gdLst>
                <a:ahLst/>
                <a:cxnLst>
                  <a:cxn ang="0">
                    <a:pos x="T0" y="T1"/>
                  </a:cxn>
                  <a:cxn ang="0">
                    <a:pos x="T2" y="T3"/>
                  </a:cxn>
                  <a:cxn ang="0">
                    <a:pos x="T4" y="T5"/>
                  </a:cxn>
                  <a:cxn ang="0">
                    <a:pos x="T6" y="T7"/>
                  </a:cxn>
                  <a:cxn ang="0">
                    <a:pos x="T8" y="T9"/>
                  </a:cxn>
                </a:cxnLst>
                <a:rect l="0" t="0" r="r" b="b"/>
                <a:pathLst>
                  <a:path w="776" h="682">
                    <a:moveTo>
                      <a:pt x="776" y="606"/>
                    </a:moveTo>
                    <a:lnTo>
                      <a:pt x="378" y="682"/>
                    </a:lnTo>
                    <a:lnTo>
                      <a:pt x="0" y="0"/>
                    </a:lnTo>
                    <a:lnTo>
                      <a:pt x="569" y="97"/>
                    </a:lnTo>
                    <a:lnTo>
                      <a:pt x="776" y="606"/>
                    </a:lnTo>
                    <a:close/>
                  </a:path>
                </a:pathLst>
              </a:custGeom>
              <a:solidFill>
                <a:srgbClr val="0099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4" name="Freeform 260"/>
              <p:cNvSpPr>
                <a:spLocks/>
              </p:cNvSpPr>
              <p:nvPr/>
            </p:nvSpPr>
            <p:spPr bwMode="auto">
              <a:xfrm>
                <a:off x="3243" y="1744"/>
                <a:ext cx="1050" cy="831"/>
              </a:xfrm>
              <a:custGeom>
                <a:avLst/>
                <a:gdLst>
                  <a:gd name="T0" fmla="*/ 123 w 2099"/>
                  <a:gd name="T1" fmla="*/ 0 h 1662"/>
                  <a:gd name="T2" fmla="*/ 1261 w 2099"/>
                  <a:gd name="T3" fmla="*/ 911 h 1662"/>
                  <a:gd name="T4" fmla="*/ 809 w 2099"/>
                  <a:gd name="T5" fmla="*/ 1036 h 1662"/>
                  <a:gd name="T6" fmla="*/ 939 w 2099"/>
                  <a:gd name="T7" fmla="*/ 216 h 1662"/>
                  <a:gd name="T8" fmla="*/ 53 w 2099"/>
                  <a:gd name="T9" fmla="*/ 181 h 1662"/>
                  <a:gd name="T10" fmla="*/ 675 w 2099"/>
                  <a:gd name="T11" fmla="*/ 1248 h 1662"/>
                  <a:gd name="T12" fmla="*/ 671 w 2099"/>
                  <a:gd name="T13" fmla="*/ 1268 h 1662"/>
                  <a:gd name="T14" fmla="*/ 671 w 2099"/>
                  <a:gd name="T15" fmla="*/ 1305 h 1662"/>
                  <a:gd name="T16" fmla="*/ 675 w 2099"/>
                  <a:gd name="T17" fmla="*/ 1315 h 1662"/>
                  <a:gd name="T18" fmla="*/ 682 w 2099"/>
                  <a:gd name="T19" fmla="*/ 1324 h 1662"/>
                  <a:gd name="T20" fmla="*/ 692 w 2099"/>
                  <a:gd name="T21" fmla="*/ 1334 h 1662"/>
                  <a:gd name="T22" fmla="*/ 705 w 2099"/>
                  <a:gd name="T23" fmla="*/ 1342 h 1662"/>
                  <a:gd name="T24" fmla="*/ 733 w 2099"/>
                  <a:gd name="T25" fmla="*/ 1453 h 1662"/>
                  <a:gd name="T26" fmla="*/ 2054 w 2099"/>
                  <a:gd name="T27" fmla="*/ 1127 h 1662"/>
                  <a:gd name="T28" fmla="*/ 1317 w 2099"/>
                  <a:gd name="T29" fmla="*/ 1041 h 1662"/>
                  <a:gd name="T30" fmla="*/ 1218 w 2099"/>
                  <a:gd name="T31" fmla="*/ 1064 h 1662"/>
                  <a:gd name="T32" fmla="*/ 1206 w 2099"/>
                  <a:gd name="T33" fmla="*/ 1034 h 1662"/>
                  <a:gd name="T34" fmla="*/ 1189 w 2099"/>
                  <a:gd name="T35" fmla="*/ 1018 h 1662"/>
                  <a:gd name="T36" fmla="*/ 637 w 2099"/>
                  <a:gd name="T37" fmla="*/ 994 h 1662"/>
                  <a:gd name="T38" fmla="*/ 858 w 2099"/>
                  <a:gd name="T39" fmla="*/ 299 h 1662"/>
                  <a:gd name="T40" fmla="*/ 687 w 2099"/>
                  <a:gd name="T41" fmla="*/ 848 h 1662"/>
                  <a:gd name="T42" fmla="*/ 1008 w 2099"/>
                  <a:gd name="T43" fmla="*/ 819 h 1662"/>
                  <a:gd name="T44" fmla="*/ 256 w 2099"/>
                  <a:gd name="T45" fmla="*/ 152 h 1662"/>
                  <a:gd name="T46" fmla="*/ 1146 w 2099"/>
                  <a:gd name="T47" fmla="*/ 867 h 1662"/>
                  <a:gd name="T48" fmla="*/ 775 w 2099"/>
                  <a:gd name="T49" fmla="*/ 1154 h 1662"/>
                  <a:gd name="T50" fmla="*/ 1197 w 2099"/>
                  <a:gd name="T51" fmla="*/ 973 h 1662"/>
                  <a:gd name="T52" fmla="*/ 1214 w 2099"/>
                  <a:gd name="T53" fmla="*/ 983 h 1662"/>
                  <a:gd name="T54" fmla="*/ 1228 w 2099"/>
                  <a:gd name="T55" fmla="*/ 996 h 1662"/>
                  <a:gd name="T56" fmla="*/ 1240 w 2099"/>
                  <a:gd name="T57" fmla="*/ 1012 h 1662"/>
                  <a:gd name="T58" fmla="*/ 1249 w 2099"/>
                  <a:gd name="T59" fmla="*/ 1027 h 1662"/>
                  <a:gd name="T60" fmla="*/ 2083 w 2099"/>
                  <a:gd name="T61" fmla="*/ 1028 h 1662"/>
                  <a:gd name="T62" fmla="*/ 1815 w 2099"/>
                  <a:gd name="T63" fmla="*/ 1662 h 1662"/>
                  <a:gd name="T64" fmla="*/ 676 w 2099"/>
                  <a:gd name="T65" fmla="*/ 1375 h 1662"/>
                  <a:gd name="T66" fmla="*/ 658 w 2099"/>
                  <a:gd name="T67" fmla="*/ 1362 h 1662"/>
                  <a:gd name="T68" fmla="*/ 644 w 2099"/>
                  <a:gd name="T69" fmla="*/ 1348 h 1662"/>
                  <a:gd name="T70" fmla="*/ 634 w 2099"/>
                  <a:gd name="T71" fmla="*/ 1331 h 1662"/>
                  <a:gd name="T72" fmla="*/ 628 w 2099"/>
                  <a:gd name="T73" fmla="*/ 1314 h 1662"/>
                  <a:gd name="T74" fmla="*/ 625 w 2099"/>
                  <a:gd name="T75" fmla="*/ 1269 h 1662"/>
                  <a:gd name="T76" fmla="*/ 631 w 2099"/>
                  <a:gd name="T77" fmla="*/ 1235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9" h="1662">
                    <a:moveTo>
                      <a:pt x="0" y="179"/>
                    </a:moveTo>
                    <a:lnTo>
                      <a:pt x="123" y="0"/>
                    </a:lnTo>
                    <a:lnTo>
                      <a:pt x="970" y="178"/>
                    </a:lnTo>
                    <a:lnTo>
                      <a:pt x="1261" y="911"/>
                    </a:lnTo>
                    <a:lnTo>
                      <a:pt x="826" y="1077"/>
                    </a:lnTo>
                    <a:lnTo>
                      <a:pt x="809" y="1036"/>
                    </a:lnTo>
                    <a:lnTo>
                      <a:pt x="1205" y="887"/>
                    </a:lnTo>
                    <a:lnTo>
                      <a:pt x="939" y="216"/>
                    </a:lnTo>
                    <a:lnTo>
                      <a:pt x="142" y="48"/>
                    </a:lnTo>
                    <a:lnTo>
                      <a:pt x="53" y="181"/>
                    </a:lnTo>
                    <a:lnTo>
                      <a:pt x="684" y="1237"/>
                    </a:lnTo>
                    <a:lnTo>
                      <a:pt x="675" y="1248"/>
                    </a:lnTo>
                    <a:lnTo>
                      <a:pt x="674" y="1254"/>
                    </a:lnTo>
                    <a:lnTo>
                      <a:pt x="671" y="1268"/>
                    </a:lnTo>
                    <a:lnTo>
                      <a:pt x="669" y="1285"/>
                    </a:lnTo>
                    <a:lnTo>
                      <a:pt x="671" y="1305"/>
                    </a:lnTo>
                    <a:lnTo>
                      <a:pt x="672" y="1309"/>
                    </a:lnTo>
                    <a:lnTo>
                      <a:pt x="675" y="1315"/>
                    </a:lnTo>
                    <a:lnTo>
                      <a:pt x="678" y="1320"/>
                    </a:lnTo>
                    <a:lnTo>
                      <a:pt x="682" y="1324"/>
                    </a:lnTo>
                    <a:lnTo>
                      <a:pt x="687" y="1329"/>
                    </a:lnTo>
                    <a:lnTo>
                      <a:pt x="692" y="1334"/>
                    </a:lnTo>
                    <a:lnTo>
                      <a:pt x="698" y="1338"/>
                    </a:lnTo>
                    <a:lnTo>
                      <a:pt x="705" y="1342"/>
                    </a:lnTo>
                    <a:lnTo>
                      <a:pt x="716" y="1346"/>
                    </a:lnTo>
                    <a:lnTo>
                      <a:pt x="733" y="1453"/>
                    </a:lnTo>
                    <a:lnTo>
                      <a:pt x="1791" y="1614"/>
                    </a:lnTo>
                    <a:lnTo>
                      <a:pt x="2054" y="1127"/>
                    </a:lnTo>
                    <a:lnTo>
                      <a:pt x="2046" y="1071"/>
                    </a:lnTo>
                    <a:lnTo>
                      <a:pt x="1317" y="1041"/>
                    </a:lnTo>
                    <a:lnTo>
                      <a:pt x="1226" y="1087"/>
                    </a:lnTo>
                    <a:lnTo>
                      <a:pt x="1218" y="1064"/>
                    </a:lnTo>
                    <a:lnTo>
                      <a:pt x="1212" y="1047"/>
                    </a:lnTo>
                    <a:lnTo>
                      <a:pt x="1206" y="1034"/>
                    </a:lnTo>
                    <a:lnTo>
                      <a:pt x="1199" y="1025"/>
                    </a:lnTo>
                    <a:lnTo>
                      <a:pt x="1189" y="1018"/>
                    </a:lnTo>
                    <a:lnTo>
                      <a:pt x="756" y="1210"/>
                    </a:lnTo>
                    <a:lnTo>
                      <a:pt x="637" y="994"/>
                    </a:lnTo>
                    <a:lnTo>
                      <a:pt x="1089" y="843"/>
                    </a:lnTo>
                    <a:lnTo>
                      <a:pt x="858" y="299"/>
                    </a:lnTo>
                    <a:lnTo>
                      <a:pt x="342" y="211"/>
                    </a:lnTo>
                    <a:lnTo>
                      <a:pt x="687" y="848"/>
                    </a:lnTo>
                    <a:lnTo>
                      <a:pt x="994" y="777"/>
                    </a:lnTo>
                    <a:lnTo>
                      <a:pt x="1008" y="819"/>
                    </a:lnTo>
                    <a:lnTo>
                      <a:pt x="667" y="899"/>
                    </a:lnTo>
                    <a:lnTo>
                      <a:pt x="256" y="152"/>
                    </a:lnTo>
                    <a:lnTo>
                      <a:pt x="890" y="260"/>
                    </a:lnTo>
                    <a:lnTo>
                      <a:pt x="1146" y="867"/>
                    </a:lnTo>
                    <a:lnTo>
                      <a:pt x="699" y="1017"/>
                    </a:lnTo>
                    <a:lnTo>
                      <a:pt x="775" y="1154"/>
                    </a:lnTo>
                    <a:lnTo>
                      <a:pt x="1189" y="970"/>
                    </a:lnTo>
                    <a:lnTo>
                      <a:pt x="1197" y="973"/>
                    </a:lnTo>
                    <a:lnTo>
                      <a:pt x="1206" y="978"/>
                    </a:lnTo>
                    <a:lnTo>
                      <a:pt x="1214" y="983"/>
                    </a:lnTo>
                    <a:lnTo>
                      <a:pt x="1221" y="989"/>
                    </a:lnTo>
                    <a:lnTo>
                      <a:pt x="1228" y="996"/>
                    </a:lnTo>
                    <a:lnTo>
                      <a:pt x="1234" y="1004"/>
                    </a:lnTo>
                    <a:lnTo>
                      <a:pt x="1240" y="1012"/>
                    </a:lnTo>
                    <a:lnTo>
                      <a:pt x="1244" y="1019"/>
                    </a:lnTo>
                    <a:lnTo>
                      <a:pt x="1249" y="1027"/>
                    </a:lnTo>
                    <a:lnTo>
                      <a:pt x="1308" y="997"/>
                    </a:lnTo>
                    <a:lnTo>
                      <a:pt x="2083" y="1028"/>
                    </a:lnTo>
                    <a:lnTo>
                      <a:pt x="2099" y="1136"/>
                    </a:lnTo>
                    <a:lnTo>
                      <a:pt x="1815" y="1662"/>
                    </a:lnTo>
                    <a:lnTo>
                      <a:pt x="696" y="1492"/>
                    </a:lnTo>
                    <a:lnTo>
                      <a:pt x="676" y="1375"/>
                    </a:lnTo>
                    <a:lnTo>
                      <a:pt x="667" y="1369"/>
                    </a:lnTo>
                    <a:lnTo>
                      <a:pt x="658" y="1362"/>
                    </a:lnTo>
                    <a:lnTo>
                      <a:pt x="651" y="1356"/>
                    </a:lnTo>
                    <a:lnTo>
                      <a:pt x="644" y="1348"/>
                    </a:lnTo>
                    <a:lnTo>
                      <a:pt x="638" y="1339"/>
                    </a:lnTo>
                    <a:lnTo>
                      <a:pt x="634" y="1331"/>
                    </a:lnTo>
                    <a:lnTo>
                      <a:pt x="630" y="1323"/>
                    </a:lnTo>
                    <a:lnTo>
                      <a:pt x="628" y="1314"/>
                    </a:lnTo>
                    <a:lnTo>
                      <a:pt x="625" y="1292"/>
                    </a:lnTo>
                    <a:lnTo>
                      <a:pt x="625" y="1269"/>
                    </a:lnTo>
                    <a:lnTo>
                      <a:pt x="627" y="1250"/>
                    </a:lnTo>
                    <a:lnTo>
                      <a:pt x="631" y="1235"/>
                    </a:lnTo>
                    <a:lnTo>
                      <a:pt x="0" y="1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5" name="Freeform 261"/>
              <p:cNvSpPr>
                <a:spLocks/>
              </p:cNvSpPr>
              <p:nvPr/>
            </p:nvSpPr>
            <p:spPr bwMode="auto">
              <a:xfrm>
                <a:off x="3639" y="2283"/>
                <a:ext cx="594" cy="200"/>
              </a:xfrm>
              <a:custGeom>
                <a:avLst/>
                <a:gdLst>
                  <a:gd name="T0" fmla="*/ 708 w 1189"/>
                  <a:gd name="T1" fmla="*/ 256 h 400"/>
                  <a:gd name="T2" fmla="*/ 233 w 1189"/>
                  <a:gd name="T3" fmla="*/ 212 h 400"/>
                  <a:gd name="T4" fmla="*/ 565 w 1189"/>
                  <a:gd name="T5" fmla="*/ 0 h 400"/>
                  <a:gd name="T6" fmla="*/ 1189 w 1189"/>
                  <a:gd name="T7" fmla="*/ 36 h 400"/>
                  <a:gd name="T8" fmla="*/ 984 w 1189"/>
                  <a:gd name="T9" fmla="*/ 400 h 400"/>
                  <a:gd name="T10" fmla="*/ 13 w 1189"/>
                  <a:gd name="T11" fmla="*/ 294 h 400"/>
                  <a:gd name="T12" fmla="*/ 0 w 1189"/>
                  <a:gd name="T13" fmla="*/ 246 h 400"/>
                  <a:gd name="T14" fmla="*/ 346 w 1189"/>
                  <a:gd name="T15" fmla="*/ 39 h 400"/>
                  <a:gd name="T16" fmla="*/ 369 w 1189"/>
                  <a:gd name="T17" fmla="*/ 76 h 400"/>
                  <a:gd name="T18" fmla="*/ 69 w 1189"/>
                  <a:gd name="T19" fmla="*/ 256 h 400"/>
                  <a:gd name="T20" fmla="*/ 959 w 1189"/>
                  <a:gd name="T21" fmla="*/ 354 h 400"/>
                  <a:gd name="T22" fmla="*/ 1117 w 1189"/>
                  <a:gd name="T23" fmla="*/ 75 h 400"/>
                  <a:gd name="T24" fmla="*/ 577 w 1189"/>
                  <a:gd name="T25" fmla="*/ 44 h 400"/>
                  <a:gd name="T26" fmla="*/ 364 w 1189"/>
                  <a:gd name="T27" fmla="*/ 180 h 400"/>
                  <a:gd name="T28" fmla="*/ 690 w 1189"/>
                  <a:gd name="T29" fmla="*/ 211 h 400"/>
                  <a:gd name="T30" fmla="*/ 804 w 1189"/>
                  <a:gd name="T31" fmla="*/ 84 h 400"/>
                  <a:gd name="T32" fmla="*/ 920 w 1189"/>
                  <a:gd name="T33" fmla="*/ 90 h 400"/>
                  <a:gd name="T34" fmla="*/ 795 w 1189"/>
                  <a:gd name="T35" fmla="*/ 264 h 400"/>
                  <a:gd name="T36" fmla="*/ 750 w 1189"/>
                  <a:gd name="T37" fmla="*/ 258 h 400"/>
                  <a:gd name="T38" fmla="*/ 845 w 1189"/>
                  <a:gd name="T39" fmla="*/ 130 h 400"/>
                  <a:gd name="T40" fmla="*/ 822 w 1189"/>
                  <a:gd name="T41" fmla="*/ 129 h 400"/>
                  <a:gd name="T42" fmla="*/ 708 w 1189"/>
                  <a:gd name="T43" fmla="*/ 25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9" h="400">
                    <a:moveTo>
                      <a:pt x="708" y="256"/>
                    </a:moveTo>
                    <a:lnTo>
                      <a:pt x="233" y="212"/>
                    </a:lnTo>
                    <a:lnTo>
                      <a:pt x="565" y="0"/>
                    </a:lnTo>
                    <a:lnTo>
                      <a:pt x="1189" y="36"/>
                    </a:lnTo>
                    <a:lnTo>
                      <a:pt x="984" y="400"/>
                    </a:lnTo>
                    <a:lnTo>
                      <a:pt x="13" y="294"/>
                    </a:lnTo>
                    <a:lnTo>
                      <a:pt x="0" y="246"/>
                    </a:lnTo>
                    <a:lnTo>
                      <a:pt x="346" y="39"/>
                    </a:lnTo>
                    <a:lnTo>
                      <a:pt x="369" y="76"/>
                    </a:lnTo>
                    <a:lnTo>
                      <a:pt x="69" y="256"/>
                    </a:lnTo>
                    <a:lnTo>
                      <a:pt x="959" y="354"/>
                    </a:lnTo>
                    <a:lnTo>
                      <a:pt x="1117" y="75"/>
                    </a:lnTo>
                    <a:lnTo>
                      <a:pt x="577" y="44"/>
                    </a:lnTo>
                    <a:lnTo>
                      <a:pt x="364" y="180"/>
                    </a:lnTo>
                    <a:lnTo>
                      <a:pt x="690" y="211"/>
                    </a:lnTo>
                    <a:lnTo>
                      <a:pt x="804" y="84"/>
                    </a:lnTo>
                    <a:lnTo>
                      <a:pt x="920" y="90"/>
                    </a:lnTo>
                    <a:lnTo>
                      <a:pt x="795" y="264"/>
                    </a:lnTo>
                    <a:lnTo>
                      <a:pt x="750" y="258"/>
                    </a:lnTo>
                    <a:lnTo>
                      <a:pt x="845" y="130"/>
                    </a:lnTo>
                    <a:lnTo>
                      <a:pt x="822" y="129"/>
                    </a:lnTo>
                    <a:lnTo>
                      <a:pt x="708"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1926" name="Freeform 262"/>
              <p:cNvSpPr>
                <a:spLocks/>
              </p:cNvSpPr>
              <p:nvPr/>
            </p:nvSpPr>
            <p:spPr bwMode="auto">
              <a:xfrm>
                <a:off x="4100" y="2349"/>
                <a:ext cx="38" cy="55"/>
              </a:xfrm>
              <a:custGeom>
                <a:avLst/>
                <a:gdLst>
                  <a:gd name="T0" fmla="*/ 13 w 74"/>
                  <a:gd name="T1" fmla="*/ 110 h 110"/>
                  <a:gd name="T2" fmla="*/ 3 w 74"/>
                  <a:gd name="T3" fmla="*/ 91 h 110"/>
                  <a:gd name="T4" fmla="*/ 0 w 74"/>
                  <a:gd name="T5" fmla="*/ 74 h 110"/>
                  <a:gd name="T6" fmla="*/ 0 w 74"/>
                  <a:gd name="T7" fmla="*/ 60 h 110"/>
                  <a:gd name="T8" fmla="*/ 2 w 74"/>
                  <a:gd name="T9" fmla="*/ 49 h 110"/>
                  <a:gd name="T10" fmla="*/ 8 w 74"/>
                  <a:gd name="T11" fmla="*/ 37 h 110"/>
                  <a:gd name="T12" fmla="*/ 16 w 74"/>
                  <a:gd name="T13" fmla="*/ 27 h 110"/>
                  <a:gd name="T14" fmla="*/ 26 w 74"/>
                  <a:gd name="T15" fmla="*/ 19 h 110"/>
                  <a:gd name="T16" fmla="*/ 35 w 74"/>
                  <a:gd name="T17" fmla="*/ 12 h 110"/>
                  <a:gd name="T18" fmla="*/ 44 w 74"/>
                  <a:gd name="T19" fmla="*/ 7 h 110"/>
                  <a:gd name="T20" fmla="*/ 54 w 74"/>
                  <a:gd name="T21" fmla="*/ 4 h 110"/>
                  <a:gd name="T22" fmla="*/ 59 w 74"/>
                  <a:gd name="T23" fmla="*/ 2 h 110"/>
                  <a:gd name="T24" fmla="*/ 63 w 74"/>
                  <a:gd name="T25" fmla="*/ 0 h 110"/>
                  <a:gd name="T26" fmla="*/ 74 w 74"/>
                  <a:gd name="T27" fmla="*/ 43 h 110"/>
                  <a:gd name="T28" fmla="*/ 74 w 74"/>
                  <a:gd name="T29" fmla="*/ 43 h 110"/>
                  <a:gd name="T30" fmla="*/ 65 w 74"/>
                  <a:gd name="T31" fmla="*/ 47 h 110"/>
                  <a:gd name="T32" fmla="*/ 56 w 74"/>
                  <a:gd name="T33" fmla="*/ 51 h 110"/>
                  <a:gd name="T34" fmla="*/ 47 w 74"/>
                  <a:gd name="T35" fmla="*/ 57 h 110"/>
                  <a:gd name="T36" fmla="*/ 42 w 74"/>
                  <a:gd name="T37" fmla="*/ 64 h 110"/>
                  <a:gd name="T38" fmla="*/ 42 w 74"/>
                  <a:gd name="T39" fmla="*/ 70 h 110"/>
                  <a:gd name="T40" fmla="*/ 43 w 74"/>
                  <a:gd name="T41" fmla="*/ 74 h 110"/>
                  <a:gd name="T42" fmla="*/ 46 w 74"/>
                  <a:gd name="T43" fmla="*/ 80 h 110"/>
                  <a:gd name="T44" fmla="*/ 49 w 74"/>
                  <a:gd name="T45" fmla="*/ 85 h 110"/>
                  <a:gd name="T46" fmla="*/ 13 w 74"/>
                  <a:gd name="T4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110">
                    <a:moveTo>
                      <a:pt x="13" y="110"/>
                    </a:moveTo>
                    <a:lnTo>
                      <a:pt x="3" y="91"/>
                    </a:lnTo>
                    <a:lnTo>
                      <a:pt x="0" y="74"/>
                    </a:lnTo>
                    <a:lnTo>
                      <a:pt x="0" y="60"/>
                    </a:lnTo>
                    <a:lnTo>
                      <a:pt x="2" y="49"/>
                    </a:lnTo>
                    <a:lnTo>
                      <a:pt x="8" y="37"/>
                    </a:lnTo>
                    <a:lnTo>
                      <a:pt x="16" y="27"/>
                    </a:lnTo>
                    <a:lnTo>
                      <a:pt x="26" y="19"/>
                    </a:lnTo>
                    <a:lnTo>
                      <a:pt x="35" y="12"/>
                    </a:lnTo>
                    <a:lnTo>
                      <a:pt x="44" y="7"/>
                    </a:lnTo>
                    <a:lnTo>
                      <a:pt x="54" y="4"/>
                    </a:lnTo>
                    <a:lnTo>
                      <a:pt x="59" y="2"/>
                    </a:lnTo>
                    <a:lnTo>
                      <a:pt x="63" y="0"/>
                    </a:lnTo>
                    <a:lnTo>
                      <a:pt x="74" y="43"/>
                    </a:lnTo>
                    <a:lnTo>
                      <a:pt x="74" y="43"/>
                    </a:lnTo>
                    <a:lnTo>
                      <a:pt x="65" y="47"/>
                    </a:lnTo>
                    <a:lnTo>
                      <a:pt x="56" y="51"/>
                    </a:lnTo>
                    <a:lnTo>
                      <a:pt x="47" y="57"/>
                    </a:lnTo>
                    <a:lnTo>
                      <a:pt x="42" y="64"/>
                    </a:lnTo>
                    <a:lnTo>
                      <a:pt x="42" y="70"/>
                    </a:lnTo>
                    <a:lnTo>
                      <a:pt x="43" y="74"/>
                    </a:lnTo>
                    <a:lnTo>
                      <a:pt x="46" y="80"/>
                    </a:lnTo>
                    <a:lnTo>
                      <a:pt x="49" y="85"/>
                    </a:lnTo>
                    <a:lnTo>
                      <a:pt x="13"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nvGrpSpPr>
            <p:cNvPr id="241927" name="Group 263"/>
            <p:cNvGrpSpPr>
              <a:grpSpLocks/>
            </p:cNvGrpSpPr>
            <p:nvPr/>
          </p:nvGrpSpPr>
          <p:grpSpPr bwMode="auto">
            <a:xfrm>
              <a:off x="5312" y="1456"/>
              <a:ext cx="122" cy="361"/>
              <a:chOff x="3804" y="935"/>
              <a:chExt cx="122" cy="280"/>
            </a:xfrm>
          </p:grpSpPr>
          <p:sp>
            <p:nvSpPr>
              <p:cNvPr id="241928" name="Oval 264"/>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1929" name="Group 265"/>
              <p:cNvGrpSpPr>
                <a:grpSpLocks/>
              </p:cNvGrpSpPr>
              <p:nvPr/>
            </p:nvGrpSpPr>
            <p:grpSpPr bwMode="auto">
              <a:xfrm>
                <a:off x="3804" y="935"/>
                <a:ext cx="122" cy="280"/>
                <a:chOff x="3511" y="6174"/>
                <a:chExt cx="308" cy="924"/>
              </a:xfrm>
            </p:grpSpPr>
            <p:sp>
              <p:nvSpPr>
                <p:cNvPr id="241930" name="Oval 266"/>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1" name="Oval 267"/>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2" name="Rectangle 268"/>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3" name="Oval 269"/>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4" name="Rectangle 270"/>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5" name="Rectangle 271"/>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6" name="Oval 272"/>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7" name="Oval 273"/>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8" name="Oval 274"/>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39" name="Rectangle 275"/>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40" name="Rectangle 276"/>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41" name="Rectangle 277"/>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1942" name="Group 278"/>
            <p:cNvGrpSpPr>
              <a:grpSpLocks/>
            </p:cNvGrpSpPr>
            <p:nvPr/>
          </p:nvGrpSpPr>
          <p:grpSpPr bwMode="auto">
            <a:xfrm rot="1951493">
              <a:off x="2810" y="3066"/>
              <a:ext cx="396" cy="186"/>
              <a:chOff x="3890" y="6910"/>
              <a:chExt cx="820" cy="390"/>
            </a:xfrm>
          </p:grpSpPr>
          <p:sp>
            <p:nvSpPr>
              <p:cNvPr id="241943" name="Rectangle 279"/>
              <p:cNvSpPr>
                <a:spLocks noChangeArrowheads="1"/>
              </p:cNvSpPr>
              <p:nvPr/>
            </p:nvSpPr>
            <p:spPr bwMode="auto">
              <a:xfrm>
                <a:off x="3900" y="6910"/>
                <a:ext cx="810" cy="90"/>
              </a:xfrm>
              <a:prstGeom prst="rect">
                <a:avLst/>
              </a:prstGeom>
              <a:solidFill>
                <a:srgbClr val="DD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44" name="Rectangle 280"/>
              <p:cNvSpPr>
                <a:spLocks noChangeArrowheads="1"/>
              </p:cNvSpPr>
              <p:nvPr/>
            </p:nvSpPr>
            <p:spPr bwMode="auto">
              <a:xfrm>
                <a:off x="3890" y="7060"/>
                <a:ext cx="810" cy="90"/>
              </a:xfrm>
              <a:prstGeom prst="rect">
                <a:avLst/>
              </a:prstGeom>
              <a:solidFill>
                <a:srgbClr val="DD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1945" name="Rectangle 281"/>
              <p:cNvSpPr>
                <a:spLocks noChangeArrowheads="1"/>
              </p:cNvSpPr>
              <p:nvPr/>
            </p:nvSpPr>
            <p:spPr bwMode="auto">
              <a:xfrm>
                <a:off x="3900" y="7210"/>
                <a:ext cx="810" cy="90"/>
              </a:xfrm>
              <a:prstGeom prst="rect">
                <a:avLst/>
              </a:prstGeom>
              <a:solidFill>
                <a:srgbClr val="DD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1946" name="Text Box 282"/>
            <p:cNvSpPr txBox="1">
              <a:spLocks noChangeArrowheads="1"/>
            </p:cNvSpPr>
            <p:nvPr/>
          </p:nvSpPr>
          <p:spPr bwMode="auto">
            <a:xfrm>
              <a:off x="2944" y="3214"/>
              <a:ext cx="1254" cy="16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ЛИНИИ СВЯЗИ</a:t>
              </a:r>
              <a:endParaRPr lang="en-US" altLang="ru-RU" sz="1400">
                <a:solidFill>
                  <a:srgbClr val="000066"/>
                </a:solidFill>
                <a:latin typeface="Arial Narrow" panose="020B0606020202030204" pitchFamily="34" charset="0"/>
              </a:endParaRPr>
            </a:p>
          </p:txBody>
        </p:sp>
        <p:grpSp>
          <p:nvGrpSpPr>
            <p:cNvPr id="241962" name="Group 298"/>
            <p:cNvGrpSpPr>
              <a:grpSpLocks/>
            </p:cNvGrpSpPr>
            <p:nvPr/>
          </p:nvGrpSpPr>
          <p:grpSpPr bwMode="auto">
            <a:xfrm>
              <a:off x="4013" y="2447"/>
              <a:ext cx="626" cy="469"/>
              <a:chOff x="4013" y="2447"/>
              <a:chExt cx="626" cy="469"/>
            </a:xfrm>
          </p:grpSpPr>
          <p:sp>
            <p:nvSpPr>
              <p:cNvPr id="241952" name="Freeform 288"/>
              <p:cNvSpPr>
                <a:spLocks/>
              </p:cNvSpPr>
              <p:nvPr/>
            </p:nvSpPr>
            <p:spPr bwMode="auto">
              <a:xfrm>
                <a:off x="4013" y="2447"/>
                <a:ext cx="626" cy="469"/>
              </a:xfrm>
              <a:custGeom>
                <a:avLst/>
                <a:gdLst>
                  <a:gd name="T0" fmla="*/ 626 w 626"/>
                  <a:gd name="T1" fmla="*/ 237 h 469"/>
                  <a:gd name="T2" fmla="*/ 626 w 626"/>
                  <a:gd name="T3" fmla="*/ 0 h 469"/>
                  <a:gd name="T4" fmla="*/ 310 w 626"/>
                  <a:gd name="T5" fmla="*/ 0 h 469"/>
                  <a:gd name="T6" fmla="*/ 0 w 626"/>
                  <a:gd name="T7" fmla="*/ 0 h 469"/>
                  <a:gd name="T8" fmla="*/ 0 w 626"/>
                  <a:gd name="T9" fmla="*/ 237 h 469"/>
                  <a:gd name="T10" fmla="*/ 0 w 626"/>
                  <a:gd name="T11" fmla="*/ 429 h 469"/>
                  <a:gd name="T12" fmla="*/ 33 w 626"/>
                  <a:gd name="T13" fmla="*/ 429 h 469"/>
                  <a:gd name="T14" fmla="*/ 33 w 626"/>
                  <a:gd name="T15" fmla="*/ 469 h 469"/>
                  <a:gd name="T16" fmla="*/ 313 w 626"/>
                  <a:gd name="T17" fmla="*/ 469 h 469"/>
                  <a:gd name="T18" fmla="*/ 596 w 626"/>
                  <a:gd name="T19" fmla="*/ 469 h 469"/>
                  <a:gd name="T20" fmla="*/ 596 w 626"/>
                  <a:gd name="T21" fmla="*/ 429 h 469"/>
                  <a:gd name="T22" fmla="*/ 626 w 626"/>
                  <a:gd name="T23" fmla="*/ 429 h 469"/>
                  <a:gd name="T24" fmla="*/ 626 w 626"/>
                  <a:gd name="T25" fmla="*/ 2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6" h="469">
                    <a:moveTo>
                      <a:pt x="626" y="237"/>
                    </a:moveTo>
                    <a:lnTo>
                      <a:pt x="626" y="0"/>
                    </a:lnTo>
                    <a:lnTo>
                      <a:pt x="310" y="0"/>
                    </a:lnTo>
                    <a:lnTo>
                      <a:pt x="0" y="0"/>
                    </a:lnTo>
                    <a:lnTo>
                      <a:pt x="0" y="237"/>
                    </a:lnTo>
                    <a:lnTo>
                      <a:pt x="0" y="429"/>
                    </a:lnTo>
                    <a:lnTo>
                      <a:pt x="33" y="429"/>
                    </a:lnTo>
                    <a:lnTo>
                      <a:pt x="33" y="469"/>
                    </a:lnTo>
                    <a:lnTo>
                      <a:pt x="313" y="469"/>
                    </a:lnTo>
                    <a:lnTo>
                      <a:pt x="596" y="469"/>
                    </a:lnTo>
                    <a:lnTo>
                      <a:pt x="596" y="429"/>
                    </a:lnTo>
                    <a:lnTo>
                      <a:pt x="626" y="429"/>
                    </a:lnTo>
                    <a:lnTo>
                      <a:pt x="626" y="237"/>
                    </a:lnTo>
                    <a:close/>
                  </a:path>
                </a:pathLst>
              </a:custGeom>
              <a:solidFill>
                <a:schemeClr val="accent1"/>
              </a:solidFill>
              <a:ln w="19050" cmpd="sng">
                <a:solidFill>
                  <a:srgbClr val="800080"/>
                </a:solidFill>
                <a:prstDash val="solid"/>
                <a:round/>
                <a:headEnd/>
                <a:tailEnd/>
              </a:ln>
            </p:spPr>
            <p:txBody>
              <a:bodyPr/>
              <a:lstStyle/>
              <a:p>
                <a:endParaRPr lang="ru-RU"/>
              </a:p>
            </p:txBody>
          </p:sp>
          <p:sp>
            <p:nvSpPr>
              <p:cNvPr id="241953" name="Freeform 289"/>
              <p:cNvSpPr>
                <a:spLocks/>
              </p:cNvSpPr>
              <p:nvPr/>
            </p:nvSpPr>
            <p:spPr bwMode="auto">
              <a:xfrm>
                <a:off x="4046" y="2876"/>
                <a:ext cx="563" cy="1"/>
              </a:xfrm>
              <a:custGeom>
                <a:avLst/>
                <a:gdLst>
                  <a:gd name="T0" fmla="*/ 0 w 563"/>
                  <a:gd name="T1" fmla="*/ 92 w 563"/>
                  <a:gd name="T2" fmla="*/ 444 w 563"/>
                  <a:gd name="T3" fmla="*/ 563 w 563"/>
                  <a:gd name="T4" fmla="*/ 0 w 563"/>
                </a:gdLst>
                <a:ahLst/>
                <a:cxnLst>
                  <a:cxn ang="0">
                    <a:pos x="T0" y="0"/>
                  </a:cxn>
                  <a:cxn ang="0">
                    <a:pos x="T1" y="0"/>
                  </a:cxn>
                  <a:cxn ang="0">
                    <a:pos x="T2" y="0"/>
                  </a:cxn>
                  <a:cxn ang="0">
                    <a:pos x="T3" y="0"/>
                  </a:cxn>
                  <a:cxn ang="0">
                    <a:pos x="T4" y="0"/>
                  </a:cxn>
                </a:cxnLst>
                <a:rect l="0" t="0" r="r" b="b"/>
                <a:pathLst>
                  <a:path w="563">
                    <a:moveTo>
                      <a:pt x="0" y="0"/>
                    </a:moveTo>
                    <a:lnTo>
                      <a:pt x="92" y="0"/>
                    </a:lnTo>
                    <a:lnTo>
                      <a:pt x="444" y="0"/>
                    </a:lnTo>
                    <a:lnTo>
                      <a:pt x="563" y="0"/>
                    </a:lnTo>
                    <a:lnTo>
                      <a:pt x="0"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54" name="Freeform 290"/>
              <p:cNvSpPr>
                <a:spLocks/>
              </p:cNvSpPr>
              <p:nvPr/>
            </p:nvSpPr>
            <p:spPr bwMode="auto">
              <a:xfrm>
                <a:off x="4056" y="2499"/>
                <a:ext cx="132" cy="333"/>
              </a:xfrm>
              <a:custGeom>
                <a:avLst/>
                <a:gdLst>
                  <a:gd name="T0" fmla="*/ 20 w 132"/>
                  <a:gd name="T1" fmla="*/ 0 h 333"/>
                  <a:gd name="T2" fmla="*/ 132 w 132"/>
                  <a:gd name="T3" fmla="*/ 0 h 333"/>
                  <a:gd name="T4" fmla="*/ 0 w 132"/>
                  <a:gd name="T5" fmla="*/ 22 h 333"/>
                  <a:gd name="T6" fmla="*/ 102 w 132"/>
                  <a:gd name="T7" fmla="*/ 22 h 333"/>
                  <a:gd name="T8" fmla="*/ 0 w 132"/>
                  <a:gd name="T9" fmla="*/ 22 h 333"/>
                  <a:gd name="T10" fmla="*/ 20 w 132"/>
                  <a:gd name="T11" fmla="*/ 44 h 333"/>
                  <a:gd name="T12" fmla="*/ 132 w 132"/>
                  <a:gd name="T13" fmla="*/ 44 h 333"/>
                  <a:gd name="T14" fmla="*/ 0 w 132"/>
                  <a:gd name="T15" fmla="*/ 66 h 333"/>
                  <a:gd name="T16" fmla="*/ 102 w 132"/>
                  <a:gd name="T17" fmla="*/ 66 h 333"/>
                  <a:gd name="T18" fmla="*/ 0 w 132"/>
                  <a:gd name="T19" fmla="*/ 66 h 333"/>
                  <a:gd name="T20" fmla="*/ 20 w 132"/>
                  <a:gd name="T21" fmla="*/ 89 h 333"/>
                  <a:gd name="T22" fmla="*/ 132 w 132"/>
                  <a:gd name="T23" fmla="*/ 89 h 333"/>
                  <a:gd name="T24" fmla="*/ 0 w 132"/>
                  <a:gd name="T25" fmla="*/ 111 h 333"/>
                  <a:gd name="T26" fmla="*/ 102 w 132"/>
                  <a:gd name="T27" fmla="*/ 111 h 333"/>
                  <a:gd name="T28" fmla="*/ 0 w 132"/>
                  <a:gd name="T29" fmla="*/ 111 h 333"/>
                  <a:gd name="T30" fmla="*/ 20 w 132"/>
                  <a:gd name="T31" fmla="*/ 133 h 333"/>
                  <a:gd name="T32" fmla="*/ 132 w 132"/>
                  <a:gd name="T33" fmla="*/ 133 h 333"/>
                  <a:gd name="T34" fmla="*/ 0 w 132"/>
                  <a:gd name="T35" fmla="*/ 155 h 333"/>
                  <a:gd name="T36" fmla="*/ 102 w 132"/>
                  <a:gd name="T37" fmla="*/ 155 h 333"/>
                  <a:gd name="T38" fmla="*/ 0 w 132"/>
                  <a:gd name="T39" fmla="*/ 155 h 333"/>
                  <a:gd name="T40" fmla="*/ 20 w 132"/>
                  <a:gd name="T41" fmla="*/ 177 h 333"/>
                  <a:gd name="T42" fmla="*/ 132 w 132"/>
                  <a:gd name="T43" fmla="*/ 177 h 333"/>
                  <a:gd name="T44" fmla="*/ 0 w 132"/>
                  <a:gd name="T45" fmla="*/ 200 h 333"/>
                  <a:gd name="T46" fmla="*/ 102 w 132"/>
                  <a:gd name="T47" fmla="*/ 200 h 333"/>
                  <a:gd name="T48" fmla="*/ 0 w 132"/>
                  <a:gd name="T49" fmla="*/ 200 h 333"/>
                  <a:gd name="T50" fmla="*/ 20 w 132"/>
                  <a:gd name="T51" fmla="*/ 222 h 333"/>
                  <a:gd name="T52" fmla="*/ 132 w 132"/>
                  <a:gd name="T53" fmla="*/ 222 h 333"/>
                  <a:gd name="T54" fmla="*/ 0 w 132"/>
                  <a:gd name="T55" fmla="*/ 244 h 333"/>
                  <a:gd name="T56" fmla="*/ 102 w 132"/>
                  <a:gd name="T57" fmla="*/ 244 h 333"/>
                  <a:gd name="T58" fmla="*/ 0 w 132"/>
                  <a:gd name="T59" fmla="*/ 244 h 333"/>
                  <a:gd name="T60" fmla="*/ 20 w 132"/>
                  <a:gd name="T61" fmla="*/ 266 h 333"/>
                  <a:gd name="T62" fmla="*/ 132 w 132"/>
                  <a:gd name="T63" fmla="*/ 266 h 333"/>
                  <a:gd name="T64" fmla="*/ 0 w 132"/>
                  <a:gd name="T65" fmla="*/ 288 h 333"/>
                  <a:gd name="T66" fmla="*/ 102 w 132"/>
                  <a:gd name="T67" fmla="*/ 288 h 333"/>
                  <a:gd name="T68" fmla="*/ 0 w 132"/>
                  <a:gd name="T69" fmla="*/ 288 h 333"/>
                  <a:gd name="T70" fmla="*/ 20 w 132"/>
                  <a:gd name="T71" fmla="*/ 311 h 333"/>
                  <a:gd name="T72" fmla="*/ 132 w 132"/>
                  <a:gd name="T73" fmla="*/ 311 h 333"/>
                  <a:gd name="T74" fmla="*/ 0 w 132"/>
                  <a:gd name="T75" fmla="*/ 333 h 333"/>
                  <a:gd name="T76" fmla="*/ 102 w 132"/>
                  <a:gd name="T77" fmla="*/ 333 h 333"/>
                  <a:gd name="T78" fmla="*/ 0 w 132"/>
                  <a:gd name="T7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333">
                    <a:moveTo>
                      <a:pt x="0" y="0"/>
                    </a:moveTo>
                    <a:lnTo>
                      <a:pt x="20" y="0"/>
                    </a:lnTo>
                    <a:lnTo>
                      <a:pt x="102" y="0"/>
                    </a:lnTo>
                    <a:lnTo>
                      <a:pt x="132" y="0"/>
                    </a:lnTo>
                    <a:lnTo>
                      <a:pt x="0" y="0"/>
                    </a:lnTo>
                    <a:lnTo>
                      <a:pt x="0" y="22"/>
                    </a:lnTo>
                    <a:lnTo>
                      <a:pt x="20" y="22"/>
                    </a:lnTo>
                    <a:lnTo>
                      <a:pt x="102" y="22"/>
                    </a:lnTo>
                    <a:lnTo>
                      <a:pt x="132" y="22"/>
                    </a:lnTo>
                    <a:lnTo>
                      <a:pt x="0" y="22"/>
                    </a:lnTo>
                    <a:lnTo>
                      <a:pt x="0" y="44"/>
                    </a:lnTo>
                    <a:lnTo>
                      <a:pt x="20" y="44"/>
                    </a:lnTo>
                    <a:lnTo>
                      <a:pt x="102" y="44"/>
                    </a:lnTo>
                    <a:lnTo>
                      <a:pt x="132" y="44"/>
                    </a:lnTo>
                    <a:lnTo>
                      <a:pt x="0" y="44"/>
                    </a:lnTo>
                    <a:lnTo>
                      <a:pt x="0" y="66"/>
                    </a:lnTo>
                    <a:lnTo>
                      <a:pt x="20" y="66"/>
                    </a:lnTo>
                    <a:lnTo>
                      <a:pt x="102" y="66"/>
                    </a:lnTo>
                    <a:lnTo>
                      <a:pt x="132" y="66"/>
                    </a:lnTo>
                    <a:lnTo>
                      <a:pt x="0" y="66"/>
                    </a:lnTo>
                    <a:lnTo>
                      <a:pt x="0" y="89"/>
                    </a:lnTo>
                    <a:lnTo>
                      <a:pt x="20" y="89"/>
                    </a:lnTo>
                    <a:lnTo>
                      <a:pt x="102" y="89"/>
                    </a:lnTo>
                    <a:lnTo>
                      <a:pt x="132" y="89"/>
                    </a:lnTo>
                    <a:lnTo>
                      <a:pt x="0" y="89"/>
                    </a:lnTo>
                    <a:lnTo>
                      <a:pt x="0" y="111"/>
                    </a:lnTo>
                    <a:lnTo>
                      <a:pt x="20" y="111"/>
                    </a:lnTo>
                    <a:lnTo>
                      <a:pt x="102" y="111"/>
                    </a:lnTo>
                    <a:lnTo>
                      <a:pt x="132" y="111"/>
                    </a:lnTo>
                    <a:lnTo>
                      <a:pt x="0" y="111"/>
                    </a:lnTo>
                    <a:lnTo>
                      <a:pt x="0" y="133"/>
                    </a:lnTo>
                    <a:lnTo>
                      <a:pt x="20" y="133"/>
                    </a:lnTo>
                    <a:lnTo>
                      <a:pt x="102" y="133"/>
                    </a:lnTo>
                    <a:lnTo>
                      <a:pt x="132" y="133"/>
                    </a:lnTo>
                    <a:lnTo>
                      <a:pt x="0" y="133"/>
                    </a:lnTo>
                    <a:lnTo>
                      <a:pt x="0" y="155"/>
                    </a:lnTo>
                    <a:lnTo>
                      <a:pt x="20" y="155"/>
                    </a:lnTo>
                    <a:lnTo>
                      <a:pt x="102" y="155"/>
                    </a:lnTo>
                    <a:lnTo>
                      <a:pt x="132" y="155"/>
                    </a:lnTo>
                    <a:lnTo>
                      <a:pt x="0" y="155"/>
                    </a:lnTo>
                    <a:lnTo>
                      <a:pt x="0" y="177"/>
                    </a:lnTo>
                    <a:lnTo>
                      <a:pt x="20" y="177"/>
                    </a:lnTo>
                    <a:lnTo>
                      <a:pt x="102" y="177"/>
                    </a:lnTo>
                    <a:lnTo>
                      <a:pt x="132" y="177"/>
                    </a:lnTo>
                    <a:lnTo>
                      <a:pt x="0" y="177"/>
                    </a:lnTo>
                    <a:lnTo>
                      <a:pt x="0" y="200"/>
                    </a:lnTo>
                    <a:lnTo>
                      <a:pt x="20" y="200"/>
                    </a:lnTo>
                    <a:lnTo>
                      <a:pt x="102" y="200"/>
                    </a:lnTo>
                    <a:lnTo>
                      <a:pt x="132" y="200"/>
                    </a:lnTo>
                    <a:lnTo>
                      <a:pt x="0" y="200"/>
                    </a:lnTo>
                    <a:lnTo>
                      <a:pt x="0" y="222"/>
                    </a:lnTo>
                    <a:lnTo>
                      <a:pt x="20" y="222"/>
                    </a:lnTo>
                    <a:lnTo>
                      <a:pt x="102" y="222"/>
                    </a:lnTo>
                    <a:lnTo>
                      <a:pt x="132" y="222"/>
                    </a:lnTo>
                    <a:lnTo>
                      <a:pt x="0" y="222"/>
                    </a:lnTo>
                    <a:lnTo>
                      <a:pt x="0" y="244"/>
                    </a:lnTo>
                    <a:lnTo>
                      <a:pt x="20" y="244"/>
                    </a:lnTo>
                    <a:lnTo>
                      <a:pt x="102" y="244"/>
                    </a:lnTo>
                    <a:lnTo>
                      <a:pt x="132" y="244"/>
                    </a:lnTo>
                    <a:lnTo>
                      <a:pt x="0" y="244"/>
                    </a:lnTo>
                    <a:lnTo>
                      <a:pt x="0" y="266"/>
                    </a:lnTo>
                    <a:lnTo>
                      <a:pt x="20" y="266"/>
                    </a:lnTo>
                    <a:lnTo>
                      <a:pt x="102" y="266"/>
                    </a:lnTo>
                    <a:lnTo>
                      <a:pt x="132" y="266"/>
                    </a:lnTo>
                    <a:lnTo>
                      <a:pt x="0" y="266"/>
                    </a:lnTo>
                    <a:lnTo>
                      <a:pt x="0" y="288"/>
                    </a:lnTo>
                    <a:lnTo>
                      <a:pt x="20" y="288"/>
                    </a:lnTo>
                    <a:lnTo>
                      <a:pt x="102" y="288"/>
                    </a:lnTo>
                    <a:lnTo>
                      <a:pt x="132" y="288"/>
                    </a:lnTo>
                    <a:lnTo>
                      <a:pt x="0" y="288"/>
                    </a:lnTo>
                    <a:lnTo>
                      <a:pt x="0" y="311"/>
                    </a:lnTo>
                    <a:lnTo>
                      <a:pt x="20" y="311"/>
                    </a:lnTo>
                    <a:lnTo>
                      <a:pt x="102" y="311"/>
                    </a:lnTo>
                    <a:lnTo>
                      <a:pt x="132" y="311"/>
                    </a:lnTo>
                    <a:lnTo>
                      <a:pt x="0" y="311"/>
                    </a:lnTo>
                    <a:lnTo>
                      <a:pt x="0" y="333"/>
                    </a:lnTo>
                    <a:lnTo>
                      <a:pt x="20" y="333"/>
                    </a:lnTo>
                    <a:lnTo>
                      <a:pt x="102" y="333"/>
                    </a:lnTo>
                    <a:lnTo>
                      <a:pt x="132" y="333"/>
                    </a:lnTo>
                    <a:lnTo>
                      <a:pt x="0" y="333"/>
                    </a:lnTo>
                  </a:path>
                </a:pathLst>
              </a:custGeom>
              <a:noFill/>
              <a:ln w="12700" cmpd="sng">
                <a:solidFill>
                  <a:srgbClr val="FFFF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55" name="Freeform 291"/>
              <p:cNvSpPr>
                <a:spLocks/>
              </p:cNvSpPr>
              <p:nvPr/>
            </p:nvSpPr>
            <p:spPr bwMode="auto">
              <a:xfrm>
                <a:off x="4072" y="2876"/>
                <a:ext cx="517" cy="40"/>
              </a:xfrm>
              <a:custGeom>
                <a:avLst/>
                <a:gdLst>
                  <a:gd name="T0" fmla="*/ 0 w 517"/>
                  <a:gd name="T1" fmla="*/ 8 h 40"/>
                  <a:gd name="T2" fmla="*/ 0 w 517"/>
                  <a:gd name="T3" fmla="*/ 40 h 40"/>
                  <a:gd name="T4" fmla="*/ 17 w 517"/>
                  <a:gd name="T5" fmla="*/ 0 h 40"/>
                  <a:gd name="T6" fmla="*/ 17 w 517"/>
                  <a:gd name="T7" fmla="*/ 32 h 40"/>
                  <a:gd name="T8" fmla="*/ 17 w 517"/>
                  <a:gd name="T9" fmla="*/ 0 h 40"/>
                  <a:gd name="T10" fmla="*/ 43 w 517"/>
                  <a:gd name="T11" fmla="*/ 8 h 40"/>
                  <a:gd name="T12" fmla="*/ 43 w 517"/>
                  <a:gd name="T13" fmla="*/ 40 h 40"/>
                  <a:gd name="T14" fmla="*/ 66 w 517"/>
                  <a:gd name="T15" fmla="*/ 0 h 40"/>
                  <a:gd name="T16" fmla="*/ 66 w 517"/>
                  <a:gd name="T17" fmla="*/ 32 h 40"/>
                  <a:gd name="T18" fmla="*/ 66 w 517"/>
                  <a:gd name="T19" fmla="*/ 0 h 40"/>
                  <a:gd name="T20" fmla="*/ 89 w 517"/>
                  <a:gd name="T21" fmla="*/ 8 h 40"/>
                  <a:gd name="T22" fmla="*/ 89 w 517"/>
                  <a:gd name="T23" fmla="*/ 40 h 40"/>
                  <a:gd name="T24" fmla="*/ 116 w 517"/>
                  <a:gd name="T25" fmla="*/ 0 h 40"/>
                  <a:gd name="T26" fmla="*/ 116 w 517"/>
                  <a:gd name="T27" fmla="*/ 32 h 40"/>
                  <a:gd name="T28" fmla="*/ 116 w 517"/>
                  <a:gd name="T29" fmla="*/ 0 h 40"/>
                  <a:gd name="T30" fmla="*/ 139 w 517"/>
                  <a:gd name="T31" fmla="*/ 8 h 40"/>
                  <a:gd name="T32" fmla="*/ 139 w 517"/>
                  <a:gd name="T33" fmla="*/ 40 h 40"/>
                  <a:gd name="T34" fmla="*/ 162 w 517"/>
                  <a:gd name="T35" fmla="*/ 0 h 40"/>
                  <a:gd name="T36" fmla="*/ 162 w 517"/>
                  <a:gd name="T37" fmla="*/ 32 h 40"/>
                  <a:gd name="T38" fmla="*/ 162 w 517"/>
                  <a:gd name="T39" fmla="*/ 0 h 40"/>
                  <a:gd name="T40" fmla="*/ 188 w 517"/>
                  <a:gd name="T41" fmla="*/ 8 h 40"/>
                  <a:gd name="T42" fmla="*/ 188 w 517"/>
                  <a:gd name="T43" fmla="*/ 40 h 40"/>
                  <a:gd name="T44" fmla="*/ 211 w 517"/>
                  <a:gd name="T45" fmla="*/ 0 h 40"/>
                  <a:gd name="T46" fmla="*/ 211 w 517"/>
                  <a:gd name="T47" fmla="*/ 32 h 40"/>
                  <a:gd name="T48" fmla="*/ 211 w 517"/>
                  <a:gd name="T49" fmla="*/ 0 h 40"/>
                  <a:gd name="T50" fmla="*/ 234 w 517"/>
                  <a:gd name="T51" fmla="*/ 8 h 40"/>
                  <a:gd name="T52" fmla="*/ 234 w 517"/>
                  <a:gd name="T53" fmla="*/ 40 h 40"/>
                  <a:gd name="T54" fmla="*/ 257 w 517"/>
                  <a:gd name="T55" fmla="*/ 0 h 40"/>
                  <a:gd name="T56" fmla="*/ 257 w 517"/>
                  <a:gd name="T57" fmla="*/ 32 h 40"/>
                  <a:gd name="T58" fmla="*/ 257 w 517"/>
                  <a:gd name="T59" fmla="*/ 0 h 40"/>
                  <a:gd name="T60" fmla="*/ 283 w 517"/>
                  <a:gd name="T61" fmla="*/ 8 h 40"/>
                  <a:gd name="T62" fmla="*/ 283 w 517"/>
                  <a:gd name="T63" fmla="*/ 40 h 40"/>
                  <a:gd name="T64" fmla="*/ 303 w 517"/>
                  <a:gd name="T65" fmla="*/ 0 h 40"/>
                  <a:gd name="T66" fmla="*/ 303 w 517"/>
                  <a:gd name="T67" fmla="*/ 32 h 40"/>
                  <a:gd name="T68" fmla="*/ 303 w 517"/>
                  <a:gd name="T69" fmla="*/ 0 h 40"/>
                  <a:gd name="T70" fmla="*/ 326 w 517"/>
                  <a:gd name="T71" fmla="*/ 8 h 40"/>
                  <a:gd name="T72" fmla="*/ 326 w 517"/>
                  <a:gd name="T73" fmla="*/ 40 h 40"/>
                  <a:gd name="T74" fmla="*/ 349 w 517"/>
                  <a:gd name="T75" fmla="*/ 0 h 40"/>
                  <a:gd name="T76" fmla="*/ 349 w 517"/>
                  <a:gd name="T77" fmla="*/ 32 h 40"/>
                  <a:gd name="T78" fmla="*/ 349 w 517"/>
                  <a:gd name="T79" fmla="*/ 0 h 40"/>
                  <a:gd name="T80" fmla="*/ 376 w 517"/>
                  <a:gd name="T81" fmla="*/ 8 h 40"/>
                  <a:gd name="T82" fmla="*/ 376 w 517"/>
                  <a:gd name="T83" fmla="*/ 40 h 40"/>
                  <a:gd name="T84" fmla="*/ 399 w 517"/>
                  <a:gd name="T85" fmla="*/ 0 h 40"/>
                  <a:gd name="T86" fmla="*/ 399 w 517"/>
                  <a:gd name="T87" fmla="*/ 32 h 40"/>
                  <a:gd name="T88" fmla="*/ 399 w 517"/>
                  <a:gd name="T89" fmla="*/ 0 h 40"/>
                  <a:gd name="T90" fmla="*/ 422 w 517"/>
                  <a:gd name="T91" fmla="*/ 8 h 40"/>
                  <a:gd name="T92" fmla="*/ 422 w 517"/>
                  <a:gd name="T93" fmla="*/ 40 h 40"/>
                  <a:gd name="T94" fmla="*/ 445 w 517"/>
                  <a:gd name="T95" fmla="*/ 0 h 40"/>
                  <a:gd name="T96" fmla="*/ 445 w 517"/>
                  <a:gd name="T97" fmla="*/ 32 h 40"/>
                  <a:gd name="T98" fmla="*/ 445 w 517"/>
                  <a:gd name="T99" fmla="*/ 0 h 40"/>
                  <a:gd name="T100" fmla="*/ 471 w 517"/>
                  <a:gd name="T101" fmla="*/ 8 h 40"/>
                  <a:gd name="T102" fmla="*/ 471 w 517"/>
                  <a:gd name="T103" fmla="*/ 40 h 40"/>
                  <a:gd name="T104" fmla="*/ 494 w 517"/>
                  <a:gd name="T105" fmla="*/ 0 h 40"/>
                  <a:gd name="T106" fmla="*/ 494 w 517"/>
                  <a:gd name="T107" fmla="*/ 32 h 40"/>
                  <a:gd name="T108" fmla="*/ 494 w 517"/>
                  <a:gd name="T109" fmla="*/ 0 h 40"/>
                  <a:gd name="T110" fmla="*/ 517 w 517"/>
                  <a:gd name="T111" fmla="*/ 8 h 40"/>
                  <a:gd name="T112" fmla="*/ 517 w 517"/>
                  <a:gd name="T11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7" h="40">
                    <a:moveTo>
                      <a:pt x="0" y="0"/>
                    </a:moveTo>
                    <a:lnTo>
                      <a:pt x="0" y="8"/>
                    </a:lnTo>
                    <a:lnTo>
                      <a:pt x="0" y="32"/>
                    </a:lnTo>
                    <a:lnTo>
                      <a:pt x="0" y="40"/>
                    </a:lnTo>
                    <a:lnTo>
                      <a:pt x="0" y="0"/>
                    </a:lnTo>
                    <a:lnTo>
                      <a:pt x="17" y="0"/>
                    </a:lnTo>
                    <a:lnTo>
                      <a:pt x="17" y="8"/>
                    </a:lnTo>
                    <a:lnTo>
                      <a:pt x="17" y="32"/>
                    </a:lnTo>
                    <a:lnTo>
                      <a:pt x="17" y="40"/>
                    </a:lnTo>
                    <a:lnTo>
                      <a:pt x="17" y="0"/>
                    </a:lnTo>
                    <a:lnTo>
                      <a:pt x="43" y="0"/>
                    </a:lnTo>
                    <a:lnTo>
                      <a:pt x="43" y="8"/>
                    </a:lnTo>
                    <a:lnTo>
                      <a:pt x="43" y="32"/>
                    </a:lnTo>
                    <a:lnTo>
                      <a:pt x="43" y="40"/>
                    </a:lnTo>
                    <a:lnTo>
                      <a:pt x="43" y="0"/>
                    </a:lnTo>
                    <a:lnTo>
                      <a:pt x="66" y="0"/>
                    </a:lnTo>
                    <a:lnTo>
                      <a:pt x="66" y="8"/>
                    </a:lnTo>
                    <a:lnTo>
                      <a:pt x="66" y="32"/>
                    </a:lnTo>
                    <a:lnTo>
                      <a:pt x="66" y="40"/>
                    </a:lnTo>
                    <a:lnTo>
                      <a:pt x="66" y="0"/>
                    </a:lnTo>
                    <a:lnTo>
                      <a:pt x="89" y="0"/>
                    </a:lnTo>
                    <a:lnTo>
                      <a:pt x="89" y="8"/>
                    </a:lnTo>
                    <a:lnTo>
                      <a:pt x="89" y="32"/>
                    </a:lnTo>
                    <a:lnTo>
                      <a:pt x="89" y="40"/>
                    </a:lnTo>
                    <a:lnTo>
                      <a:pt x="89" y="0"/>
                    </a:lnTo>
                    <a:lnTo>
                      <a:pt x="116" y="0"/>
                    </a:lnTo>
                    <a:lnTo>
                      <a:pt x="116" y="8"/>
                    </a:lnTo>
                    <a:lnTo>
                      <a:pt x="116" y="32"/>
                    </a:lnTo>
                    <a:lnTo>
                      <a:pt x="116" y="40"/>
                    </a:lnTo>
                    <a:lnTo>
                      <a:pt x="116" y="0"/>
                    </a:lnTo>
                    <a:lnTo>
                      <a:pt x="139" y="0"/>
                    </a:lnTo>
                    <a:lnTo>
                      <a:pt x="139" y="8"/>
                    </a:lnTo>
                    <a:lnTo>
                      <a:pt x="139" y="32"/>
                    </a:lnTo>
                    <a:lnTo>
                      <a:pt x="139" y="40"/>
                    </a:lnTo>
                    <a:lnTo>
                      <a:pt x="139" y="0"/>
                    </a:lnTo>
                    <a:lnTo>
                      <a:pt x="162" y="0"/>
                    </a:lnTo>
                    <a:lnTo>
                      <a:pt x="162" y="8"/>
                    </a:lnTo>
                    <a:lnTo>
                      <a:pt x="162" y="32"/>
                    </a:lnTo>
                    <a:lnTo>
                      <a:pt x="162" y="40"/>
                    </a:lnTo>
                    <a:lnTo>
                      <a:pt x="162" y="0"/>
                    </a:lnTo>
                    <a:lnTo>
                      <a:pt x="188" y="0"/>
                    </a:lnTo>
                    <a:lnTo>
                      <a:pt x="188" y="8"/>
                    </a:lnTo>
                    <a:lnTo>
                      <a:pt x="188" y="32"/>
                    </a:lnTo>
                    <a:lnTo>
                      <a:pt x="188" y="40"/>
                    </a:lnTo>
                    <a:lnTo>
                      <a:pt x="188" y="0"/>
                    </a:lnTo>
                    <a:lnTo>
                      <a:pt x="211" y="0"/>
                    </a:lnTo>
                    <a:lnTo>
                      <a:pt x="211" y="8"/>
                    </a:lnTo>
                    <a:lnTo>
                      <a:pt x="211" y="32"/>
                    </a:lnTo>
                    <a:lnTo>
                      <a:pt x="211" y="40"/>
                    </a:lnTo>
                    <a:lnTo>
                      <a:pt x="211" y="0"/>
                    </a:lnTo>
                    <a:lnTo>
                      <a:pt x="234" y="0"/>
                    </a:lnTo>
                    <a:lnTo>
                      <a:pt x="234" y="8"/>
                    </a:lnTo>
                    <a:lnTo>
                      <a:pt x="234" y="32"/>
                    </a:lnTo>
                    <a:lnTo>
                      <a:pt x="234" y="40"/>
                    </a:lnTo>
                    <a:lnTo>
                      <a:pt x="234" y="0"/>
                    </a:lnTo>
                    <a:lnTo>
                      <a:pt x="257" y="0"/>
                    </a:lnTo>
                    <a:lnTo>
                      <a:pt x="257" y="8"/>
                    </a:lnTo>
                    <a:lnTo>
                      <a:pt x="257" y="32"/>
                    </a:lnTo>
                    <a:lnTo>
                      <a:pt x="257" y="40"/>
                    </a:lnTo>
                    <a:lnTo>
                      <a:pt x="257" y="0"/>
                    </a:lnTo>
                    <a:lnTo>
                      <a:pt x="283" y="0"/>
                    </a:lnTo>
                    <a:lnTo>
                      <a:pt x="283" y="8"/>
                    </a:lnTo>
                    <a:lnTo>
                      <a:pt x="283" y="32"/>
                    </a:lnTo>
                    <a:lnTo>
                      <a:pt x="283" y="40"/>
                    </a:lnTo>
                    <a:lnTo>
                      <a:pt x="283" y="0"/>
                    </a:lnTo>
                    <a:lnTo>
                      <a:pt x="303" y="0"/>
                    </a:lnTo>
                    <a:lnTo>
                      <a:pt x="303" y="8"/>
                    </a:lnTo>
                    <a:lnTo>
                      <a:pt x="303" y="32"/>
                    </a:lnTo>
                    <a:lnTo>
                      <a:pt x="303" y="40"/>
                    </a:lnTo>
                    <a:lnTo>
                      <a:pt x="303" y="0"/>
                    </a:lnTo>
                    <a:lnTo>
                      <a:pt x="326" y="0"/>
                    </a:lnTo>
                    <a:lnTo>
                      <a:pt x="326" y="8"/>
                    </a:lnTo>
                    <a:lnTo>
                      <a:pt x="326" y="32"/>
                    </a:lnTo>
                    <a:lnTo>
                      <a:pt x="326" y="40"/>
                    </a:lnTo>
                    <a:lnTo>
                      <a:pt x="326" y="0"/>
                    </a:lnTo>
                    <a:lnTo>
                      <a:pt x="349" y="0"/>
                    </a:lnTo>
                    <a:lnTo>
                      <a:pt x="349" y="8"/>
                    </a:lnTo>
                    <a:lnTo>
                      <a:pt x="349" y="32"/>
                    </a:lnTo>
                    <a:lnTo>
                      <a:pt x="349" y="40"/>
                    </a:lnTo>
                    <a:lnTo>
                      <a:pt x="349" y="0"/>
                    </a:lnTo>
                    <a:lnTo>
                      <a:pt x="376" y="0"/>
                    </a:lnTo>
                    <a:lnTo>
                      <a:pt x="376" y="8"/>
                    </a:lnTo>
                    <a:lnTo>
                      <a:pt x="376" y="32"/>
                    </a:lnTo>
                    <a:lnTo>
                      <a:pt x="376" y="40"/>
                    </a:lnTo>
                    <a:lnTo>
                      <a:pt x="376" y="0"/>
                    </a:lnTo>
                    <a:lnTo>
                      <a:pt x="399" y="0"/>
                    </a:lnTo>
                    <a:lnTo>
                      <a:pt x="399" y="8"/>
                    </a:lnTo>
                    <a:lnTo>
                      <a:pt x="399" y="32"/>
                    </a:lnTo>
                    <a:lnTo>
                      <a:pt x="399" y="40"/>
                    </a:lnTo>
                    <a:lnTo>
                      <a:pt x="399" y="0"/>
                    </a:lnTo>
                    <a:lnTo>
                      <a:pt x="422" y="0"/>
                    </a:lnTo>
                    <a:lnTo>
                      <a:pt x="422" y="8"/>
                    </a:lnTo>
                    <a:lnTo>
                      <a:pt x="422" y="32"/>
                    </a:lnTo>
                    <a:lnTo>
                      <a:pt x="422" y="40"/>
                    </a:lnTo>
                    <a:lnTo>
                      <a:pt x="422" y="0"/>
                    </a:lnTo>
                    <a:lnTo>
                      <a:pt x="445" y="0"/>
                    </a:lnTo>
                    <a:lnTo>
                      <a:pt x="445" y="8"/>
                    </a:lnTo>
                    <a:lnTo>
                      <a:pt x="445" y="32"/>
                    </a:lnTo>
                    <a:lnTo>
                      <a:pt x="445" y="40"/>
                    </a:lnTo>
                    <a:lnTo>
                      <a:pt x="445" y="0"/>
                    </a:lnTo>
                    <a:lnTo>
                      <a:pt x="471" y="0"/>
                    </a:lnTo>
                    <a:lnTo>
                      <a:pt x="471" y="8"/>
                    </a:lnTo>
                    <a:lnTo>
                      <a:pt x="471" y="32"/>
                    </a:lnTo>
                    <a:lnTo>
                      <a:pt x="471" y="40"/>
                    </a:lnTo>
                    <a:lnTo>
                      <a:pt x="471" y="0"/>
                    </a:lnTo>
                    <a:lnTo>
                      <a:pt x="494" y="0"/>
                    </a:lnTo>
                    <a:lnTo>
                      <a:pt x="494" y="8"/>
                    </a:lnTo>
                    <a:lnTo>
                      <a:pt x="494" y="32"/>
                    </a:lnTo>
                    <a:lnTo>
                      <a:pt x="494" y="40"/>
                    </a:lnTo>
                    <a:lnTo>
                      <a:pt x="494" y="0"/>
                    </a:lnTo>
                    <a:lnTo>
                      <a:pt x="517" y="0"/>
                    </a:lnTo>
                    <a:lnTo>
                      <a:pt x="517" y="8"/>
                    </a:lnTo>
                    <a:lnTo>
                      <a:pt x="517" y="32"/>
                    </a:lnTo>
                    <a:lnTo>
                      <a:pt x="517" y="40"/>
                    </a:lnTo>
                    <a:lnTo>
                      <a:pt x="517"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56" name="Rectangle 292"/>
              <p:cNvSpPr>
                <a:spLocks noChangeArrowheads="1"/>
              </p:cNvSpPr>
              <p:nvPr/>
            </p:nvSpPr>
            <p:spPr bwMode="auto">
              <a:xfrm>
                <a:off x="4056" y="2479"/>
                <a:ext cx="132" cy="370"/>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57" name="Rectangle 293"/>
              <p:cNvSpPr>
                <a:spLocks noChangeArrowheads="1"/>
              </p:cNvSpPr>
              <p:nvPr/>
            </p:nvSpPr>
            <p:spPr bwMode="auto">
              <a:xfrm>
                <a:off x="4224" y="2479"/>
                <a:ext cx="20" cy="148"/>
              </a:xfrm>
              <a:prstGeom prst="rect">
                <a:avLst/>
              </a:prstGeom>
              <a:solidFill>
                <a:srgbClr val="AFFFAF"/>
              </a:solidFill>
              <a:ln w="19050">
                <a:solidFill>
                  <a:srgbClr val="800080"/>
                </a:solidFill>
                <a:miter lim="800000"/>
                <a:headEnd/>
                <a:tailEnd/>
              </a:ln>
            </p:spPr>
            <p:txBody>
              <a:bodyPr/>
              <a:lstStyle/>
              <a:p>
                <a:endParaRPr lang="ru-RU"/>
              </a:p>
            </p:txBody>
          </p:sp>
          <p:sp>
            <p:nvSpPr>
              <p:cNvPr id="241958" name="Rectangle 294"/>
              <p:cNvSpPr>
                <a:spLocks noChangeArrowheads="1"/>
              </p:cNvSpPr>
              <p:nvPr/>
            </p:nvSpPr>
            <p:spPr bwMode="auto">
              <a:xfrm>
                <a:off x="4221" y="2662"/>
                <a:ext cx="29" cy="17"/>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59" name="Rectangle 295"/>
              <p:cNvSpPr>
                <a:spLocks noChangeArrowheads="1"/>
              </p:cNvSpPr>
              <p:nvPr/>
            </p:nvSpPr>
            <p:spPr bwMode="auto">
              <a:xfrm>
                <a:off x="4273" y="2479"/>
                <a:ext cx="102" cy="86"/>
              </a:xfrm>
              <a:prstGeom prst="rect">
                <a:avLst/>
              </a:prstGeom>
              <a:solidFill>
                <a:srgbClr val="FFCCCC"/>
              </a:solidFill>
              <a:ln w="19050">
                <a:solidFill>
                  <a:srgbClr val="800080"/>
                </a:solidFill>
                <a:miter lim="800000"/>
                <a:headEnd/>
                <a:tailEnd/>
              </a:ln>
            </p:spPr>
            <p:txBody>
              <a:bodyPr/>
              <a:lstStyle/>
              <a:p>
                <a:endParaRPr lang="ru-RU"/>
              </a:p>
            </p:txBody>
          </p:sp>
          <p:sp>
            <p:nvSpPr>
              <p:cNvPr id="241960" name="Rectangle 296"/>
              <p:cNvSpPr>
                <a:spLocks noChangeArrowheads="1"/>
              </p:cNvSpPr>
              <p:nvPr/>
            </p:nvSpPr>
            <p:spPr bwMode="auto">
              <a:xfrm>
                <a:off x="4408" y="2479"/>
                <a:ext cx="191" cy="86"/>
              </a:xfrm>
              <a:prstGeom prst="rect">
                <a:avLst/>
              </a:prstGeom>
              <a:solidFill>
                <a:srgbClr val="FFFF99"/>
              </a:solidFill>
              <a:ln w="19050">
                <a:solidFill>
                  <a:srgbClr val="800080"/>
                </a:solidFill>
                <a:miter lim="800000"/>
                <a:headEnd/>
                <a:tailEnd/>
              </a:ln>
            </p:spPr>
            <p:txBody>
              <a:bodyPr/>
              <a:lstStyle/>
              <a:p>
                <a:endParaRPr lang="ru-RU"/>
              </a:p>
            </p:txBody>
          </p:sp>
          <p:sp>
            <p:nvSpPr>
              <p:cNvPr id="241961" name="Rectangle 297"/>
              <p:cNvSpPr>
                <a:spLocks noChangeArrowheads="1"/>
              </p:cNvSpPr>
              <p:nvPr/>
            </p:nvSpPr>
            <p:spPr bwMode="auto">
              <a:xfrm>
                <a:off x="4553" y="2588"/>
                <a:ext cx="53" cy="96"/>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241963" name="Group 299"/>
            <p:cNvGrpSpPr>
              <a:grpSpLocks/>
            </p:cNvGrpSpPr>
            <p:nvPr/>
          </p:nvGrpSpPr>
          <p:grpSpPr bwMode="auto">
            <a:xfrm>
              <a:off x="1398" y="3420"/>
              <a:ext cx="626" cy="469"/>
              <a:chOff x="4013" y="2447"/>
              <a:chExt cx="626" cy="469"/>
            </a:xfrm>
          </p:grpSpPr>
          <p:sp>
            <p:nvSpPr>
              <p:cNvPr id="241964" name="Freeform 300"/>
              <p:cNvSpPr>
                <a:spLocks/>
              </p:cNvSpPr>
              <p:nvPr/>
            </p:nvSpPr>
            <p:spPr bwMode="auto">
              <a:xfrm>
                <a:off x="4013" y="2447"/>
                <a:ext cx="626" cy="469"/>
              </a:xfrm>
              <a:custGeom>
                <a:avLst/>
                <a:gdLst>
                  <a:gd name="T0" fmla="*/ 626 w 626"/>
                  <a:gd name="T1" fmla="*/ 237 h 469"/>
                  <a:gd name="T2" fmla="*/ 626 w 626"/>
                  <a:gd name="T3" fmla="*/ 0 h 469"/>
                  <a:gd name="T4" fmla="*/ 310 w 626"/>
                  <a:gd name="T5" fmla="*/ 0 h 469"/>
                  <a:gd name="T6" fmla="*/ 0 w 626"/>
                  <a:gd name="T7" fmla="*/ 0 h 469"/>
                  <a:gd name="T8" fmla="*/ 0 w 626"/>
                  <a:gd name="T9" fmla="*/ 237 h 469"/>
                  <a:gd name="T10" fmla="*/ 0 w 626"/>
                  <a:gd name="T11" fmla="*/ 429 h 469"/>
                  <a:gd name="T12" fmla="*/ 33 w 626"/>
                  <a:gd name="T13" fmla="*/ 429 h 469"/>
                  <a:gd name="T14" fmla="*/ 33 w 626"/>
                  <a:gd name="T15" fmla="*/ 469 h 469"/>
                  <a:gd name="T16" fmla="*/ 313 w 626"/>
                  <a:gd name="T17" fmla="*/ 469 h 469"/>
                  <a:gd name="T18" fmla="*/ 596 w 626"/>
                  <a:gd name="T19" fmla="*/ 469 h 469"/>
                  <a:gd name="T20" fmla="*/ 596 w 626"/>
                  <a:gd name="T21" fmla="*/ 429 h 469"/>
                  <a:gd name="T22" fmla="*/ 626 w 626"/>
                  <a:gd name="T23" fmla="*/ 429 h 469"/>
                  <a:gd name="T24" fmla="*/ 626 w 626"/>
                  <a:gd name="T25" fmla="*/ 2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6" h="469">
                    <a:moveTo>
                      <a:pt x="626" y="237"/>
                    </a:moveTo>
                    <a:lnTo>
                      <a:pt x="626" y="0"/>
                    </a:lnTo>
                    <a:lnTo>
                      <a:pt x="310" y="0"/>
                    </a:lnTo>
                    <a:lnTo>
                      <a:pt x="0" y="0"/>
                    </a:lnTo>
                    <a:lnTo>
                      <a:pt x="0" y="237"/>
                    </a:lnTo>
                    <a:lnTo>
                      <a:pt x="0" y="429"/>
                    </a:lnTo>
                    <a:lnTo>
                      <a:pt x="33" y="429"/>
                    </a:lnTo>
                    <a:lnTo>
                      <a:pt x="33" y="469"/>
                    </a:lnTo>
                    <a:lnTo>
                      <a:pt x="313" y="469"/>
                    </a:lnTo>
                    <a:lnTo>
                      <a:pt x="596" y="469"/>
                    </a:lnTo>
                    <a:lnTo>
                      <a:pt x="596" y="429"/>
                    </a:lnTo>
                    <a:lnTo>
                      <a:pt x="626" y="429"/>
                    </a:lnTo>
                    <a:lnTo>
                      <a:pt x="626" y="237"/>
                    </a:lnTo>
                    <a:close/>
                  </a:path>
                </a:pathLst>
              </a:custGeom>
              <a:solidFill>
                <a:schemeClr val="accent1"/>
              </a:solidFill>
              <a:ln w="19050" cmpd="sng">
                <a:solidFill>
                  <a:srgbClr val="800080"/>
                </a:solidFill>
                <a:prstDash val="solid"/>
                <a:round/>
                <a:headEnd/>
                <a:tailEnd/>
              </a:ln>
            </p:spPr>
            <p:txBody>
              <a:bodyPr/>
              <a:lstStyle/>
              <a:p>
                <a:endParaRPr lang="ru-RU"/>
              </a:p>
            </p:txBody>
          </p:sp>
          <p:sp>
            <p:nvSpPr>
              <p:cNvPr id="241965" name="Freeform 301"/>
              <p:cNvSpPr>
                <a:spLocks/>
              </p:cNvSpPr>
              <p:nvPr/>
            </p:nvSpPr>
            <p:spPr bwMode="auto">
              <a:xfrm>
                <a:off x="4046" y="2876"/>
                <a:ext cx="563" cy="1"/>
              </a:xfrm>
              <a:custGeom>
                <a:avLst/>
                <a:gdLst>
                  <a:gd name="T0" fmla="*/ 0 w 563"/>
                  <a:gd name="T1" fmla="*/ 92 w 563"/>
                  <a:gd name="T2" fmla="*/ 444 w 563"/>
                  <a:gd name="T3" fmla="*/ 563 w 563"/>
                  <a:gd name="T4" fmla="*/ 0 w 563"/>
                </a:gdLst>
                <a:ahLst/>
                <a:cxnLst>
                  <a:cxn ang="0">
                    <a:pos x="T0" y="0"/>
                  </a:cxn>
                  <a:cxn ang="0">
                    <a:pos x="T1" y="0"/>
                  </a:cxn>
                  <a:cxn ang="0">
                    <a:pos x="T2" y="0"/>
                  </a:cxn>
                  <a:cxn ang="0">
                    <a:pos x="T3" y="0"/>
                  </a:cxn>
                  <a:cxn ang="0">
                    <a:pos x="T4" y="0"/>
                  </a:cxn>
                </a:cxnLst>
                <a:rect l="0" t="0" r="r" b="b"/>
                <a:pathLst>
                  <a:path w="563">
                    <a:moveTo>
                      <a:pt x="0" y="0"/>
                    </a:moveTo>
                    <a:lnTo>
                      <a:pt x="92" y="0"/>
                    </a:lnTo>
                    <a:lnTo>
                      <a:pt x="444" y="0"/>
                    </a:lnTo>
                    <a:lnTo>
                      <a:pt x="563" y="0"/>
                    </a:lnTo>
                    <a:lnTo>
                      <a:pt x="0"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66" name="Freeform 302"/>
              <p:cNvSpPr>
                <a:spLocks/>
              </p:cNvSpPr>
              <p:nvPr/>
            </p:nvSpPr>
            <p:spPr bwMode="auto">
              <a:xfrm>
                <a:off x="4056" y="2499"/>
                <a:ext cx="132" cy="333"/>
              </a:xfrm>
              <a:custGeom>
                <a:avLst/>
                <a:gdLst>
                  <a:gd name="T0" fmla="*/ 20 w 132"/>
                  <a:gd name="T1" fmla="*/ 0 h 333"/>
                  <a:gd name="T2" fmla="*/ 132 w 132"/>
                  <a:gd name="T3" fmla="*/ 0 h 333"/>
                  <a:gd name="T4" fmla="*/ 0 w 132"/>
                  <a:gd name="T5" fmla="*/ 22 h 333"/>
                  <a:gd name="T6" fmla="*/ 102 w 132"/>
                  <a:gd name="T7" fmla="*/ 22 h 333"/>
                  <a:gd name="T8" fmla="*/ 0 w 132"/>
                  <a:gd name="T9" fmla="*/ 22 h 333"/>
                  <a:gd name="T10" fmla="*/ 20 w 132"/>
                  <a:gd name="T11" fmla="*/ 44 h 333"/>
                  <a:gd name="T12" fmla="*/ 132 w 132"/>
                  <a:gd name="T13" fmla="*/ 44 h 333"/>
                  <a:gd name="T14" fmla="*/ 0 w 132"/>
                  <a:gd name="T15" fmla="*/ 66 h 333"/>
                  <a:gd name="T16" fmla="*/ 102 w 132"/>
                  <a:gd name="T17" fmla="*/ 66 h 333"/>
                  <a:gd name="T18" fmla="*/ 0 w 132"/>
                  <a:gd name="T19" fmla="*/ 66 h 333"/>
                  <a:gd name="T20" fmla="*/ 20 w 132"/>
                  <a:gd name="T21" fmla="*/ 89 h 333"/>
                  <a:gd name="T22" fmla="*/ 132 w 132"/>
                  <a:gd name="T23" fmla="*/ 89 h 333"/>
                  <a:gd name="T24" fmla="*/ 0 w 132"/>
                  <a:gd name="T25" fmla="*/ 111 h 333"/>
                  <a:gd name="T26" fmla="*/ 102 w 132"/>
                  <a:gd name="T27" fmla="*/ 111 h 333"/>
                  <a:gd name="T28" fmla="*/ 0 w 132"/>
                  <a:gd name="T29" fmla="*/ 111 h 333"/>
                  <a:gd name="T30" fmla="*/ 20 w 132"/>
                  <a:gd name="T31" fmla="*/ 133 h 333"/>
                  <a:gd name="T32" fmla="*/ 132 w 132"/>
                  <a:gd name="T33" fmla="*/ 133 h 333"/>
                  <a:gd name="T34" fmla="*/ 0 w 132"/>
                  <a:gd name="T35" fmla="*/ 155 h 333"/>
                  <a:gd name="T36" fmla="*/ 102 w 132"/>
                  <a:gd name="T37" fmla="*/ 155 h 333"/>
                  <a:gd name="T38" fmla="*/ 0 w 132"/>
                  <a:gd name="T39" fmla="*/ 155 h 333"/>
                  <a:gd name="T40" fmla="*/ 20 w 132"/>
                  <a:gd name="T41" fmla="*/ 177 h 333"/>
                  <a:gd name="T42" fmla="*/ 132 w 132"/>
                  <a:gd name="T43" fmla="*/ 177 h 333"/>
                  <a:gd name="T44" fmla="*/ 0 w 132"/>
                  <a:gd name="T45" fmla="*/ 200 h 333"/>
                  <a:gd name="T46" fmla="*/ 102 w 132"/>
                  <a:gd name="T47" fmla="*/ 200 h 333"/>
                  <a:gd name="T48" fmla="*/ 0 w 132"/>
                  <a:gd name="T49" fmla="*/ 200 h 333"/>
                  <a:gd name="T50" fmla="*/ 20 w 132"/>
                  <a:gd name="T51" fmla="*/ 222 h 333"/>
                  <a:gd name="T52" fmla="*/ 132 w 132"/>
                  <a:gd name="T53" fmla="*/ 222 h 333"/>
                  <a:gd name="T54" fmla="*/ 0 w 132"/>
                  <a:gd name="T55" fmla="*/ 244 h 333"/>
                  <a:gd name="T56" fmla="*/ 102 w 132"/>
                  <a:gd name="T57" fmla="*/ 244 h 333"/>
                  <a:gd name="T58" fmla="*/ 0 w 132"/>
                  <a:gd name="T59" fmla="*/ 244 h 333"/>
                  <a:gd name="T60" fmla="*/ 20 w 132"/>
                  <a:gd name="T61" fmla="*/ 266 h 333"/>
                  <a:gd name="T62" fmla="*/ 132 w 132"/>
                  <a:gd name="T63" fmla="*/ 266 h 333"/>
                  <a:gd name="T64" fmla="*/ 0 w 132"/>
                  <a:gd name="T65" fmla="*/ 288 h 333"/>
                  <a:gd name="T66" fmla="*/ 102 w 132"/>
                  <a:gd name="T67" fmla="*/ 288 h 333"/>
                  <a:gd name="T68" fmla="*/ 0 w 132"/>
                  <a:gd name="T69" fmla="*/ 288 h 333"/>
                  <a:gd name="T70" fmla="*/ 20 w 132"/>
                  <a:gd name="T71" fmla="*/ 311 h 333"/>
                  <a:gd name="T72" fmla="*/ 132 w 132"/>
                  <a:gd name="T73" fmla="*/ 311 h 333"/>
                  <a:gd name="T74" fmla="*/ 0 w 132"/>
                  <a:gd name="T75" fmla="*/ 333 h 333"/>
                  <a:gd name="T76" fmla="*/ 102 w 132"/>
                  <a:gd name="T77" fmla="*/ 333 h 333"/>
                  <a:gd name="T78" fmla="*/ 0 w 132"/>
                  <a:gd name="T7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333">
                    <a:moveTo>
                      <a:pt x="0" y="0"/>
                    </a:moveTo>
                    <a:lnTo>
                      <a:pt x="20" y="0"/>
                    </a:lnTo>
                    <a:lnTo>
                      <a:pt x="102" y="0"/>
                    </a:lnTo>
                    <a:lnTo>
                      <a:pt x="132" y="0"/>
                    </a:lnTo>
                    <a:lnTo>
                      <a:pt x="0" y="0"/>
                    </a:lnTo>
                    <a:lnTo>
                      <a:pt x="0" y="22"/>
                    </a:lnTo>
                    <a:lnTo>
                      <a:pt x="20" y="22"/>
                    </a:lnTo>
                    <a:lnTo>
                      <a:pt x="102" y="22"/>
                    </a:lnTo>
                    <a:lnTo>
                      <a:pt x="132" y="22"/>
                    </a:lnTo>
                    <a:lnTo>
                      <a:pt x="0" y="22"/>
                    </a:lnTo>
                    <a:lnTo>
                      <a:pt x="0" y="44"/>
                    </a:lnTo>
                    <a:lnTo>
                      <a:pt x="20" y="44"/>
                    </a:lnTo>
                    <a:lnTo>
                      <a:pt x="102" y="44"/>
                    </a:lnTo>
                    <a:lnTo>
                      <a:pt x="132" y="44"/>
                    </a:lnTo>
                    <a:lnTo>
                      <a:pt x="0" y="44"/>
                    </a:lnTo>
                    <a:lnTo>
                      <a:pt x="0" y="66"/>
                    </a:lnTo>
                    <a:lnTo>
                      <a:pt x="20" y="66"/>
                    </a:lnTo>
                    <a:lnTo>
                      <a:pt x="102" y="66"/>
                    </a:lnTo>
                    <a:lnTo>
                      <a:pt x="132" y="66"/>
                    </a:lnTo>
                    <a:lnTo>
                      <a:pt x="0" y="66"/>
                    </a:lnTo>
                    <a:lnTo>
                      <a:pt x="0" y="89"/>
                    </a:lnTo>
                    <a:lnTo>
                      <a:pt x="20" y="89"/>
                    </a:lnTo>
                    <a:lnTo>
                      <a:pt x="102" y="89"/>
                    </a:lnTo>
                    <a:lnTo>
                      <a:pt x="132" y="89"/>
                    </a:lnTo>
                    <a:lnTo>
                      <a:pt x="0" y="89"/>
                    </a:lnTo>
                    <a:lnTo>
                      <a:pt x="0" y="111"/>
                    </a:lnTo>
                    <a:lnTo>
                      <a:pt x="20" y="111"/>
                    </a:lnTo>
                    <a:lnTo>
                      <a:pt x="102" y="111"/>
                    </a:lnTo>
                    <a:lnTo>
                      <a:pt x="132" y="111"/>
                    </a:lnTo>
                    <a:lnTo>
                      <a:pt x="0" y="111"/>
                    </a:lnTo>
                    <a:lnTo>
                      <a:pt x="0" y="133"/>
                    </a:lnTo>
                    <a:lnTo>
                      <a:pt x="20" y="133"/>
                    </a:lnTo>
                    <a:lnTo>
                      <a:pt x="102" y="133"/>
                    </a:lnTo>
                    <a:lnTo>
                      <a:pt x="132" y="133"/>
                    </a:lnTo>
                    <a:lnTo>
                      <a:pt x="0" y="133"/>
                    </a:lnTo>
                    <a:lnTo>
                      <a:pt x="0" y="155"/>
                    </a:lnTo>
                    <a:lnTo>
                      <a:pt x="20" y="155"/>
                    </a:lnTo>
                    <a:lnTo>
                      <a:pt x="102" y="155"/>
                    </a:lnTo>
                    <a:lnTo>
                      <a:pt x="132" y="155"/>
                    </a:lnTo>
                    <a:lnTo>
                      <a:pt x="0" y="155"/>
                    </a:lnTo>
                    <a:lnTo>
                      <a:pt x="0" y="177"/>
                    </a:lnTo>
                    <a:lnTo>
                      <a:pt x="20" y="177"/>
                    </a:lnTo>
                    <a:lnTo>
                      <a:pt x="102" y="177"/>
                    </a:lnTo>
                    <a:lnTo>
                      <a:pt x="132" y="177"/>
                    </a:lnTo>
                    <a:lnTo>
                      <a:pt x="0" y="177"/>
                    </a:lnTo>
                    <a:lnTo>
                      <a:pt x="0" y="200"/>
                    </a:lnTo>
                    <a:lnTo>
                      <a:pt x="20" y="200"/>
                    </a:lnTo>
                    <a:lnTo>
                      <a:pt x="102" y="200"/>
                    </a:lnTo>
                    <a:lnTo>
                      <a:pt x="132" y="200"/>
                    </a:lnTo>
                    <a:lnTo>
                      <a:pt x="0" y="200"/>
                    </a:lnTo>
                    <a:lnTo>
                      <a:pt x="0" y="222"/>
                    </a:lnTo>
                    <a:lnTo>
                      <a:pt x="20" y="222"/>
                    </a:lnTo>
                    <a:lnTo>
                      <a:pt x="102" y="222"/>
                    </a:lnTo>
                    <a:lnTo>
                      <a:pt x="132" y="222"/>
                    </a:lnTo>
                    <a:lnTo>
                      <a:pt x="0" y="222"/>
                    </a:lnTo>
                    <a:lnTo>
                      <a:pt x="0" y="244"/>
                    </a:lnTo>
                    <a:lnTo>
                      <a:pt x="20" y="244"/>
                    </a:lnTo>
                    <a:lnTo>
                      <a:pt x="102" y="244"/>
                    </a:lnTo>
                    <a:lnTo>
                      <a:pt x="132" y="244"/>
                    </a:lnTo>
                    <a:lnTo>
                      <a:pt x="0" y="244"/>
                    </a:lnTo>
                    <a:lnTo>
                      <a:pt x="0" y="266"/>
                    </a:lnTo>
                    <a:lnTo>
                      <a:pt x="20" y="266"/>
                    </a:lnTo>
                    <a:lnTo>
                      <a:pt x="102" y="266"/>
                    </a:lnTo>
                    <a:lnTo>
                      <a:pt x="132" y="266"/>
                    </a:lnTo>
                    <a:lnTo>
                      <a:pt x="0" y="266"/>
                    </a:lnTo>
                    <a:lnTo>
                      <a:pt x="0" y="288"/>
                    </a:lnTo>
                    <a:lnTo>
                      <a:pt x="20" y="288"/>
                    </a:lnTo>
                    <a:lnTo>
                      <a:pt x="102" y="288"/>
                    </a:lnTo>
                    <a:lnTo>
                      <a:pt x="132" y="288"/>
                    </a:lnTo>
                    <a:lnTo>
                      <a:pt x="0" y="288"/>
                    </a:lnTo>
                    <a:lnTo>
                      <a:pt x="0" y="311"/>
                    </a:lnTo>
                    <a:lnTo>
                      <a:pt x="20" y="311"/>
                    </a:lnTo>
                    <a:lnTo>
                      <a:pt x="102" y="311"/>
                    </a:lnTo>
                    <a:lnTo>
                      <a:pt x="132" y="311"/>
                    </a:lnTo>
                    <a:lnTo>
                      <a:pt x="0" y="311"/>
                    </a:lnTo>
                    <a:lnTo>
                      <a:pt x="0" y="333"/>
                    </a:lnTo>
                    <a:lnTo>
                      <a:pt x="20" y="333"/>
                    </a:lnTo>
                    <a:lnTo>
                      <a:pt x="102" y="333"/>
                    </a:lnTo>
                    <a:lnTo>
                      <a:pt x="132" y="333"/>
                    </a:lnTo>
                    <a:lnTo>
                      <a:pt x="0" y="333"/>
                    </a:lnTo>
                  </a:path>
                </a:pathLst>
              </a:custGeom>
              <a:noFill/>
              <a:ln w="12700" cmpd="sng">
                <a:solidFill>
                  <a:srgbClr val="FFFF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67" name="Freeform 303"/>
              <p:cNvSpPr>
                <a:spLocks/>
              </p:cNvSpPr>
              <p:nvPr/>
            </p:nvSpPr>
            <p:spPr bwMode="auto">
              <a:xfrm>
                <a:off x="4072" y="2876"/>
                <a:ext cx="517" cy="40"/>
              </a:xfrm>
              <a:custGeom>
                <a:avLst/>
                <a:gdLst>
                  <a:gd name="T0" fmla="*/ 0 w 517"/>
                  <a:gd name="T1" fmla="*/ 8 h 40"/>
                  <a:gd name="T2" fmla="*/ 0 w 517"/>
                  <a:gd name="T3" fmla="*/ 40 h 40"/>
                  <a:gd name="T4" fmla="*/ 17 w 517"/>
                  <a:gd name="T5" fmla="*/ 0 h 40"/>
                  <a:gd name="T6" fmla="*/ 17 w 517"/>
                  <a:gd name="T7" fmla="*/ 32 h 40"/>
                  <a:gd name="T8" fmla="*/ 17 w 517"/>
                  <a:gd name="T9" fmla="*/ 0 h 40"/>
                  <a:gd name="T10" fmla="*/ 43 w 517"/>
                  <a:gd name="T11" fmla="*/ 8 h 40"/>
                  <a:gd name="T12" fmla="*/ 43 w 517"/>
                  <a:gd name="T13" fmla="*/ 40 h 40"/>
                  <a:gd name="T14" fmla="*/ 66 w 517"/>
                  <a:gd name="T15" fmla="*/ 0 h 40"/>
                  <a:gd name="T16" fmla="*/ 66 w 517"/>
                  <a:gd name="T17" fmla="*/ 32 h 40"/>
                  <a:gd name="T18" fmla="*/ 66 w 517"/>
                  <a:gd name="T19" fmla="*/ 0 h 40"/>
                  <a:gd name="T20" fmla="*/ 89 w 517"/>
                  <a:gd name="T21" fmla="*/ 8 h 40"/>
                  <a:gd name="T22" fmla="*/ 89 w 517"/>
                  <a:gd name="T23" fmla="*/ 40 h 40"/>
                  <a:gd name="T24" fmla="*/ 116 w 517"/>
                  <a:gd name="T25" fmla="*/ 0 h 40"/>
                  <a:gd name="T26" fmla="*/ 116 w 517"/>
                  <a:gd name="T27" fmla="*/ 32 h 40"/>
                  <a:gd name="T28" fmla="*/ 116 w 517"/>
                  <a:gd name="T29" fmla="*/ 0 h 40"/>
                  <a:gd name="T30" fmla="*/ 139 w 517"/>
                  <a:gd name="T31" fmla="*/ 8 h 40"/>
                  <a:gd name="T32" fmla="*/ 139 w 517"/>
                  <a:gd name="T33" fmla="*/ 40 h 40"/>
                  <a:gd name="T34" fmla="*/ 162 w 517"/>
                  <a:gd name="T35" fmla="*/ 0 h 40"/>
                  <a:gd name="T36" fmla="*/ 162 w 517"/>
                  <a:gd name="T37" fmla="*/ 32 h 40"/>
                  <a:gd name="T38" fmla="*/ 162 w 517"/>
                  <a:gd name="T39" fmla="*/ 0 h 40"/>
                  <a:gd name="T40" fmla="*/ 188 w 517"/>
                  <a:gd name="T41" fmla="*/ 8 h 40"/>
                  <a:gd name="T42" fmla="*/ 188 w 517"/>
                  <a:gd name="T43" fmla="*/ 40 h 40"/>
                  <a:gd name="T44" fmla="*/ 211 w 517"/>
                  <a:gd name="T45" fmla="*/ 0 h 40"/>
                  <a:gd name="T46" fmla="*/ 211 w 517"/>
                  <a:gd name="T47" fmla="*/ 32 h 40"/>
                  <a:gd name="T48" fmla="*/ 211 w 517"/>
                  <a:gd name="T49" fmla="*/ 0 h 40"/>
                  <a:gd name="T50" fmla="*/ 234 w 517"/>
                  <a:gd name="T51" fmla="*/ 8 h 40"/>
                  <a:gd name="T52" fmla="*/ 234 w 517"/>
                  <a:gd name="T53" fmla="*/ 40 h 40"/>
                  <a:gd name="T54" fmla="*/ 257 w 517"/>
                  <a:gd name="T55" fmla="*/ 0 h 40"/>
                  <a:gd name="T56" fmla="*/ 257 w 517"/>
                  <a:gd name="T57" fmla="*/ 32 h 40"/>
                  <a:gd name="T58" fmla="*/ 257 w 517"/>
                  <a:gd name="T59" fmla="*/ 0 h 40"/>
                  <a:gd name="T60" fmla="*/ 283 w 517"/>
                  <a:gd name="T61" fmla="*/ 8 h 40"/>
                  <a:gd name="T62" fmla="*/ 283 w 517"/>
                  <a:gd name="T63" fmla="*/ 40 h 40"/>
                  <a:gd name="T64" fmla="*/ 303 w 517"/>
                  <a:gd name="T65" fmla="*/ 0 h 40"/>
                  <a:gd name="T66" fmla="*/ 303 w 517"/>
                  <a:gd name="T67" fmla="*/ 32 h 40"/>
                  <a:gd name="T68" fmla="*/ 303 w 517"/>
                  <a:gd name="T69" fmla="*/ 0 h 40"/>
                  <a:gd name="T70" fmla="*/ 326 w 517"/>
                  <a:gd name="T71" fmla="*/ 8 h 40"/>
                  <a:gd name="T72" fmla="*/ 326 w 517"/>
                  <a:gd name="T73" fmla="*/ 40 h 40"/>
                  <a:gd name="T74" fmla="*/ 349 w 517"/>
                  <a:gd name="T75" fmla="*/ 0 h 40"/>
                  <a:gd name="T76" fmla="*/ 349 w 517"/>
                  <a:gd name="T77" fmla="*/ 32 h 40"/>
                  <a:gd name="T78" fmla="*/ 349 w 517"/>
                  <a:gd name="T79" fmla="*/ 0 h 40"/>
                  <a:gd name="T80" fmla="*/ 376 w 517"/>
                  <a:gd name="T81" fmla="*/ 8 h 40"/>
                  <a:gd name="T82" fmla="*/ 376 w 517"/>
                  <a:gd name="T83" fmla="*/ 40 h 40"/>
                  <a:gd name="T84" fmla="*/ 399 w 517"/>
                  <a:gd name="T85" fmla="*/ 0 h 40"/>
                  <a:gd name="T86" fmla="*/ 399 w 517"/>
                  <a:gd name="T87" fmla="*/ 32 h 40"/>
                  <a:gd name="T88" fmla="*/ 399 w 517"/>
                  <a:gd name="T89" fmla="*/ 0 h 40"/>
                  <a:gd name="T90" fmla="*/ 422 w 517"/>
                  <a:gd name="T91" fmla="*/ 8 h 40"/>
                  <a:gd name="T92" fmla="*/ 422 w 517"/>
                  <a:gd name="T93" fmla="*/ 40 h 40"/>
                  <a:gd name="T94" fmla="*/ 445 w 517"/>
                  <a:gd name="T95" fmla="*/ 0 h 40"/>
                  <a:gd name="T96" fmla="*/ 445 w 517"/>
                  <a:gd name="T97" fmla="*/ 32 h 40"/>
                  <a:gd name="T98" fmla="*/ 445 w 517"/>
                  <a:gd name="T99" fmla="*/ 0 h 40"/>
                  <a:gd name="T100" fmla="*/ 471 w 517"/>
                  <a:gd name="T101" fmla="*/ 8 h 40"/>
                  <a:gd name="T102" fmla="*/ 471 w 517"/>
                  <a:gd name="T103" fmla="*/ 40 h 40"/>
                  <a:gd name="T104" fmla="*/ 494 w 517"/>
                  <a:gd name="T105" fmla="*/ 0 h 40"/>
                  <a:gd name="T106" fmla="*/ 494 w 517"/>
                  <a:gd name="T107" fmla="*/ 32 h 40"/>
                  <a:gd name="T108" fmla="*/ 494 w 517"/>
                  <a:gd name="T109" fmla="*/ 0 h 40"/>
                  <a:gd name="T110" fmla="*/ 517 w 517"/>
                  <a:gd name="T111" fmla="*/ 8 h 40"/>
                  <a:gd name="T112" fmla="*/ 517 w 517"/>
                  <a:gd name="T11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7" h="40">
                    <a:moveTo>
                      <a:pt x="0" y="0"/>
                    </a:moveTo>
                    <a:lnTo>
                      <a:pt x="0" y="8"/>
                    </a:lnTo>
                    <a:lnTo>
                      <a:pt x="0" y="32"/>
                    </a:lnTo>
                    <a:lnTo>
                      <a:pt x="0" y="40"/>
                    </a:lnTo>
                    <a:lnTo>
                      <a:pt x="0" y="0"/>
                    </a:lnTo>
                    <a:lnTo>
                      <a:pt x="17" y="0"/>
                    </a:lnTo>
                    <a:lnTo>
                      <a:pt x="17" y="8"/>
                    </a:lnTo>
                    <a:lnTo>
                      <a:pt x="17" y="32"/>
                    </a:lnTo>
                    <a:lnTo>
                      <a:pt x="17" y="40"/>
                    </a:lnTo>
                    <a:lnTo>
                      <a:pt x="17" y="0"/>
                    </a:lnTo>
                    <a:lnTo>
                      <a:pt x="43" y="0"/>
                    </a:lnTo>
                    <a:lnTo>
                      <a:pt x="43" y="8"/>
                    </a:lnTo>
                    <a:lnTo>
                      <a:pt x="43" y="32"/>
                    </a:lnTo>
                    <a:lnTo>
                      <a:pt x="43" y="40"/>
                    </a:lnTo>
                    <a:lnTo>
                      <a:pt x="43" y="0"/>
                    </a:lnTo>
                    <a:lnTo>
                      <a:pt x="66" y="0"/>
                    </a:lnTo>
                    <a:lnTo>
                      <a:pt x="66" y="8"/>
                    </a:lnTo>
                    <a:lnTo>
                      <a:pt x="66" y="32"/>
                    </a:lnTo>
                    <a:lnTo>
                      <a:pt x="66" y="40"/>
                    </a:lnTo>
                    <a:lnTo>
                      <a:pt x="66" y="0"/>
                    </a:lnTo>
                    <a:lnTo>
                      <a:pt x="89" y="0"/>
                    </a:lnTo>
                    <a:lnTo>
                      <a:pt x="89" y="8"/>
                    </a:lnTo>
                    <a:lnTo>
                      <a:pt x="89" y="32"/>
                    </a:lnTo>
                    <a:lnTo>
                      <a:pt x="89" y="40"/>
                    </a:lnTo>
                    <a:lnTo>
                      <a:pt x="89" y="0"/>
                    </a:lnTo>
                    <a:lnTo>
                      <a:pt x="116" y="0"/>
                    </a:lnTo>
                    <a:lnTo>
                      <a:pt x="116" y="8"/>
                    </a:lnTo>
                    <a:lnTo>
                      <a:pt x="116" y="32"/>
                    </a:lnTo>
                    <a:lnTo>
                      <a:pt x="116" y="40"/>
                    </a:lnTo>
                    <a:lnTo>
                      <a:pt x="116" y="0"/>
                    </a:lnTo>
                    <a:lnTo>
                      <a:pt x="139" y="0"/>
                    </a:lnTo>
                    <a:lnTo>
                      <a:pt x="139" y="8"/>
                    </a:lnTo>
                    <a:lnTo>
                      <a:pt x="139" y="32"/>
                    </a:lnTo>
                    <a:lnTo>
                      <a:pt x="139" y="40"/>
                    </a:lnTo>
                    <a:lnTo>
                      <a:pt x="139" y="0"/>
                    </a:lnTo>
                    <a:lnTo>
                      <a:pt x="162" y="0"/>
                    </a:lnTo>
                    <a:lnTo>
                      <a:pt x="162" y="8"/>
                    </a:lnTo>
                    <a:lnTo>
                      <a:pt x="162" y="32"/>
                    </a:lnTo>
                    <a:lnTo>
                      <a:pt x="162" y="40"/>
                    </a:lnTo>
                    <a:lnTo>
                      <a:pt x="162" y="0"/>
                    </a:lnTo>
                    <a:lnTo>
                      <a:pt x="188" y="0"/>
                    </a:lnTo>
                    <a:lnTo>
                      <a:pt x="188" y="8"/>
                    </a:lnTo>
                    <a:lnTo>
                      <a:pt x="188" y="32"/>
                    </a:lnTo>
                    <a:lnTo>
                      <a:pt x="188" y="40"/>
                    </a:lnTo>
                    <a:lnTo>
                      <a:pt x="188" y="0"/>
                    </a:lnTo>
                    <a:lnTo>
                      <a:pt x="211" y="0"/>
                    </a:lnTo>
                    <a:lnTo>
                      <a:pt x="211" y="8"/>
                    </a:lnTo>
                    <a:lnTo>
                      <a:pt x="211" y="32"/>
                    </a:lnTo>
                    <a:lnTo>
                      <a:pt x="211" y="40"/>
                    </a:lnTo>
                    <a:lnTo>
                      <a:pt x="211" y="0"/>
                    </a:lnTo>
                    <a:lnTo>
                      <a:pt x="234" y="0"/>
                    </a:lnTo>
                    <a:lnTo>
                      <a:pt x="234" y="8"/>
                    </a:lnTo>
                    <a:lnTo>
                      <a:pt x="234" y="32"/>
                    </a:lnTo>
                    <a:lnTo>
                      <a:pt x="234" y="40"/>
                    </a:lnTo>
                    <a:lnTo>
                      <a:pt x="234" y="0"/>
                    </a:lnTo>
                    <a:lnTo>
                      <a:pt x="257" y="0"/>
                    </a:lnTo>
                    <a:lnTo>
                      <a:pt x="257" y="8"/>
                    </a:lnTo>
                    <a:lnTo>
                      <a:pt x="257" y="32"/>
                    </a:lnTo>
                    <a:lnTo>
                      <a:pt x="257" y="40"/>
                    </a:lnTo>
                    <a:lnTo>
                      <a:pt x="257" y="0"/>
                    </a:lnTo>
                    <a:lnTo>
                      <a:pt x="283" y="0"/>
                    </a:lnTo>
                    <a:lnTo>
                      <a:pt x="283" y="8"/>
                    </a:lnTo>
                    <a:lnTo>
                      <a:pt x="283" y="32"/>
                    </a:lnTo>
                    <a:lnTo>
                      <a:pt x="283" y="40"/>
                    </a:lnTo>
                    <a:lnTo>
                      <a:pt x="283" y="0"/>
                    </a:lnTo>
                    <a:lnTo>
                      <a:pt x="303" y="0"/>
                    </a:lnTo>
                    <a:lnTo>
                      <a:pt x="303" y="8"/>
                    </a:lnTo>
                    <a:lnTo>
                      <a:pt x="303" y="32"/>
                    </a:lnTo>
                    <a:lnTo>
                      <a:pt x="303" y="40"/>
                    </a:lnTo>
                    <a:lnTo>
                      <a:pt x="303" y="0"/>
                    </a:lnTo>
                    <a:lnTo>
                      <a:pt x="326" y="0"/>
                    </a:lnTo>
                    <a:lnTo>
                      <a:pt x="326" y="8"/>
                    </a:lnTo>
                    <a:lnTo>
                      <a:pt x="326" y="32"/>
                    </a:lnTo>
                    <a:lnTo>
                      <a:pt x="326" y="40"/>
                    </a:lnTo>
                    <a:lnTo>
                      <a:pt x="326" y="0"/>
                    </a:lnTo>
                    <a:lnTo>
                      <a:pt x="349" y="0"/>
                    </a:lnTo>
                    <a:lnTo>
                      <a:pt x="349" y="8"/>
                    </a:lnTo>
                    <a:lnTo>
                      <a:pt x="349" y="32"/>
                    </a:lnTo>
                    <a:lnTo>
                      <a:pt x="349" y="40"/>
                    </a:lnTo>
                    <a:lnTo>
                      <a:pt x="349" y="0"/>
                    </a:lnTo>
                    <a:lnTo>
                      <a:pt x="376" y="0"/>
                    </a:lnTo>
                    <a:lnTo>
                      <a:pt x="376" y="8"/>
                    </a:lnTo>
                    <a:lnTo>
                      <a:pt x="376" y="32"/>
                    </a:lnTo>
                    <a:lnTo>
                      <a:pt x="376" y="40"/>
                    </a:lnTo>
                    <a:lnTo>
                      <a:pt x="376" y="0"/>
                    </a:lnTo>
                    <a:lnTo>
                      <a:pt x="399" y="0"/>
                    </a:lnTo>
                    <a:lnTo>
                      <a:pt x="399" y="8"/>
                    </a:lnTo>
                    <a:lnTo>
                      <a:pt x="399" y="32"/>
                    </a:lnTo>
                    <a:lnTo>
                      <a:pt x="399" y="40"/>
                    </a:lnTo>
                    <a:lnTo>
                      <a:pt x="399" y="0"/>
                    </a:lnTo>
                    <a:lnTo>
                      <a:pt x="422" y="0"/>
                    </a:lnTo>
                    <a:lnTo>
                      <a:pt x="422" y="8"/>
                    </a:lnTo>
                    <a:lnTo>
                      <a:pt x="422" y="32"/>
                    </a:lnTo>
                    <a:lnTo>
                      <a:pt x="422" y="40"/>
                    </a:lnTo>
                    <a:lnTo>
                      <a:pt x="422" y="0"/>
                    </a:lnTo>
                    <a:lnTo>
                      <a:pt x="445" y="0"/>
                    </a:lnTo>
                    <a:lnTo>
                      <a:pt x="445" y="8"/>
                    </a:lnTo>
                    <a:lnTo>
                      <a:pt x="445" y="32"/>
                    </a:lnTo>
                    <a:lnTo>
                      <a:pt x="445" y="40"/>
                    </a:lnTo>
                    <a:lnTo>
                      <a:pt x="445" y="0"/>
                    </a:lnTo>
                    <a:lnTo>
                      <a:pt x="471" y="0"/>
                    </a:lnTo>
                    <a:lnTo>
                      <a:pt x="471" y="8"/>
                    </a:lnTo>
                    <a:lnTo>
                      <a:pt x="471" y="32"/>
                    </a:lnTo>
                    <a:lnTo>
                      <a:pt x="471" y="40"/>
                    </a:lnTo>
                    <a:lnTo>
                      <a:pt x="471" y="0"/>
                    </a:lnTo>
                    <a:lnTo>
                      <a:pt x="494" y="0"/>
                    </a:lnTo>
                    <a:lnTo>
                      <a:pt x="494" y="8"/>
                    </a:lnTo>
                    <a:lnTo>
                      <a:pt x="494" y="32"/>
                    </a:lnTo>
                    <a:lnTo>
                      <a:pt x="494" y="40"/>
                    </a:lnTo>
                    <a:lnTo>
                      <a:pt x="494" y="0"/>
                    </a:lnTo>
                    <a:lnTo>
                      <a:pt x="517" y="0"/>
                    </a:lnTo>
                    <a:lnTo>
                      <a:pt x="517" y="8"/>
                    </a:lnTo>
                    <a:lnTo>
                      <a:pt x="517" y="32"/>
                    </a:lnTo>
                    <a:lnTo>
                      <a:pt x="517" y="40"/>
                    </a:lnTo>
                    <a:lnTo>
                      <a:pt x="517"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68" name="Rectangle 304"/>
              <p:cNvSpPr>
                <a:spLocks noChangeArrowheads="1"/>
              </p:cNvSpPr>
              <p:nvPr/>
            </p:nvSpPr>
            <p:spPr bwMode="auto">
              <a:xfrm>
                <a:off x="4056" y="2479"/>
                <a:ext cx="132" cy="370"/>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69" name="Rectangle 305"/>
              <p:cNvSpPr>
                <a:spLocks noChangeArrowheads="1"/>
              </p:cNvSpPr>
              <p:nvPr/>
            </p:nvSpPr>
            <p:spPr bwMode="auto">
              <a:xfrm>
                <a:off x="4224" y="2479"/>
                <a:ext cx="20" cy="148"/>
              </a:xfrm>
              <a:prstGeom prst="rect">
                <a:avLst/>
              </a:prstGeom>
              <a:solidFill>
                <a:srgbClr val="AFFFAF"/>
              </a:solidFill>
              <a:ln w="19050">
                <a:solidFill>
                  <a:srgbClr val="800080"/>
                </a:solidFill>
                <a:miter lim="800000"/>
                <a:headEnd/>
                <a:tailEnd/>
              </a:ln>
            </p:spPr>
            <p:txBody>
              <a:bodyPr/>
              <a:lstStyle/>
              <a:p>
                <a:endParaRPr lang="ru-RU"/>
              </a:p>
            </p:txBody>
          </p:sp>
          <p:sp>
            <p:nvSpPr>
              <p:cNvPr id="241970" name="Rectangle 306"/>
              <p:cNvSpPr>
                <a:spLocks noChangeArrowheads="1"/>
              </p:cNvSpPr>
              <p:nvPr/>
            </p:nvSpPr>
            <p:spPr bwMode="auto">
              <a:xfrm>
                <a:off x="4221" y="2662"/>
                <a:ext cx="29" cy="17"/>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1971" name="Rectangle 307"/>
              <p:cNvSpPr>
                <a:spLocks noChangeArrowheads="1"/>
              </p:cNvSpPr>
              <p:nvPr/>
            </p:nvSpPr>
            <p:spPr bwMode="auto">
              <a:xfrm>
                <a:off x="4273" y="2479"/>
                <a:ext cx="102" cy="86"/>
              </a:xfrm>
              <a:prstGeom prst="rect">
                <a:avLst/>
              </a:prstGeom>
              <a:solidFill>
                <a:srgbClr val="FFCCCC"/>
              </a:solidFill>
              <a:ln w="19050">
                <a:solidFill>
                  <a:srgbClr val="800080"/>
                </a:solidFill>
                <a:miter lim="800000"/>
                <a:headEnd/>
                <a:tailEnd/>
              </a:ln>
            </p:spPr>
            <p:txBody>
              <a:bodyPr/>
              <a:lstStyle/>
              <a:p>
                <a:endParaRPr lang="ru-RU"/>
              </a:p>
            </p:txBody>
          </p:sp>
          <p:sp>
            <p:nvSpPr>
              <p:cNvPr id="241972" name="Rectangle 308"/>
              <p:cNvSpPr>
                <a:spLocks noChangeArrowheads="1"/>
              </p:cNvSpPr>
              <p:nvPr/>
            </p:nvSpPr>
            <p:spPr bwMode="auto">
              <a:xfrm>
                <a:off x="4408" y="2479"/>
                <a:ext cx="191" cy="86"/>
              </a:xfrm>
              <a:prstGeom prst="rect">
                <a:avLst/>
              </a:prstGeom>
              <a:solidFill>
                <a:srgbClr val="FFFF99"/>
              </a:solidFill>
              <a:ln w="19050">
                <a:solidFill>
                  <a:srgbClr val="800080"/>
                </a:solidFill>
                <a:miter lim="800000"/>
                <a:headEnd/>
                <a:tailEnd/>
              </a:ln>
            </p:spPr>
            <p:txBody>
              <a:bodyPr/>
              <a:lstStyle/>
              <a:p>
                <a:endParaRPr lang="ru-RU"/>
              </a:p>
            </p:txBody>
          </p:sp>
          <p:sp>
            <p:nvSpPr>
              <p:cNvPr id="241973" name="Rectangle 309"/>
              <p:cNvSpPr>
                <a:spLocks noChangeArrowheads="1"/>
              </p:cNvSpPr>
              <p:nvPr/>
            </p:nvSpPr>
            <p:spPr bwMode="auto">
              <a:xfrm>
                <a:off x="4553" y="2588"/>
                <a:ext cx="53" cy="96"/>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241775" name="Text Box 111"/>
            <p:cNvSpPr txBox="1">
              <a:spLocks noChangeArrowheads="1"/>
            </p:cNvSpPr>
            <p:nvPr/>
          </p:nvSpPr>
          <p:spPr bwMode="auto">
            <a:xfrm>
              <a:off x="1833" y="2874"/>
              <a:ext cx="1548" cy="17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a:r>
                <a:rPr lang="ru-RU" altLang="ru-RU" sz="1400" b="1">
                  <a:solidFill>
                    <a:srgbClr val="000066"/>
                  </a:solidFill>
                </a:rPr>
                <a:t>ЛИНИИ РАДИОСВЯЗИ</a:t>
              </a:r>
              <a:endParaRPr lang="en-US" altLang="ru-RU" sz="1400">
                <a:solidFill>
                  <a:srgbClr val="000066"/>
                </a:solidFill>
                <a:latin typeface="Arial Narrow" panose="020B0606020202030204" pitchFamily="34" charset="0"/>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53544" name="Group 264"/>
          <p:cNvGrpSpPr>
            <a:grpSpLocks/>
          </p:cNvGrpSpPr>
          <p:nvPr/>
        </p:nvGrpSpPr>
        <p:grpSpPr bwMode="auto">
          <a:xfrm>
            <a:off x="85725" y="1020763"/>
            <a:ext cx="8916988" cy="5446712"/>
            <a:chOff x="74" y="718"/>
            <a:chExt cx="5617" cy="3479"/>
          </a:xfrm>
        </p:grpSpPr>
        <p:grpSp>
          <p:nvGrpSpPr>
            <p:cNvPr id="353485" name="Group 205"/>
            <p:cNvGrpSpPr>
              <a:grpSpLocks/>
            </p:cNvGrpSpPr>
            <p:nvPr/>
          </p:nvGrpSpPr>
          <p:grpSpPr bwMode="auto">
            <a:xfrm>
              <a:off x="74" y="718"/>
              <a:ext cx="5617" cy="3479"/>
              <a:chOff x="0" y="720"/>
              <a:chExt cx="5637" cy="3479"/>
            </a:xfrm>
          </p:grpSpPr>
          <p:sp>
            <p:nvSpPr>
              <p:cNvPr id="353463" name="Text Box 183"/>
              <p:cNvSpPr txBox="1">
                <a:spLocks noChangeArrowheads="1"/>
              </p:cNvSpPr>
              <p:nvPr/>
            </p:nvSpPr>
            <p:spPr bwMode="auto">
              <a:xfrm>
                <a:off x="888" y="720"/>
                <a:ext cx="242" cy="1078"/>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spcBef>
                    <a:spcPct val="50000"/>
                  </a:spcBef>
                </a:pPr>
                <a:r>
                  <a:rPr lang="ru-RU" altLang="ru-RU" sz="1200" b="1">
                    <a:solidFill>
                      <a:srgbClr val="800080"/>
                    </a:solidFill>
                    <a:effectLst>
                      <a:outerShdw blurRad="38100" dist="38100" dir="2700000" algn="tl">
                        <a:srgbClr val="000000"/>
                      </a:outerShdw>
                    </a:effectLst>
                  </a:rPr>
                  <a:t>Аутентификация субъекта</a:t>
                </a:r>
              </a:p>
            </p:txBody>
          </p:sp>
          <p:sp>
            <p:nvSpPr>
              <p:cNvPr id="353464" name="Text Box 184"/>
              <p:cNvSpPr txBox="1">
                <a:spLocks noChangeArrowheads="1"/>
              </p:cNvSpPr>
              <p:nvPr/>
            </p:nvSpPr>
            <p:spPr bwMode="auto">
              <a:xfrm>
                <a:off x="1200" y="720"/>
                <a:ext cx="242" cy="1078"/>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spcBef>
                    <a:spcPct val="50000"/>
                  </a:spcBef>
                </a:pPr>
                <a:r>
                  <a:rPr lang="ru-RU" altLang="ru-RU" sz="1200" b="1">
                    <a:solidFill>
                      <a:srgbClr val="800080"/>
                    </a:solidFill>
                    <a:effectLst>
                      <a:outerShdw blurRad="38100" dist="38100" dir="2700000" algn="tl">
                        <a:srgbClr val="000000"/>
                      </a:outerShdw>
                    </a:effectLst>
                  </a:rPr>
                  <a:t>Аутентификация источника</a:t>
                </a:r>
              </a:p>
            </p:txBody>
          </p:sp>
          <p:sp>
            <p:nvSpPr>
              <p:cNvPr id="353465" name="Text Box 185"/>
              <p:cNvSpPr txBox="1">
                <a:spLocks noChangeArrowheads="1"/>
              </p:cNvSpPr>
              <p:nvPr/>
            </p:nvSpPr>
            <p:spPr bwMode="auto">
              <a:xfrm>
                <a:off x="1512" y="720"/>
                <a:ext cx="242" cy="1078"/>
              </a:xfrm>
              <a:prstGeom prst="rect">
                <a:avLst/>
              </a:prstGeom>
              <a:solidFill>
                <a:srgbClr val="99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Управление</a:t>
                </a:r>
              </a:p>
              <a:p>
                <a:pPr algn="ctr"/>
                <a:r>
                  <a:rPr lang="ru-RU" altLang="ru-RU" sz="1200" b="1">
                    <a:solidFill>
                      <a:srgbClr val="800080"/>
                    </a:solidFill>
                    <a:effectLst>
                      <a:outerShdw blurRad="38100" dist="38100" dir="2700000" algn="tl">
                        <a:srgbClr val="000000"/>
                      </a:outerShdw>
                    </a:effectLst>
                  </a:rPr>
                  <a:t>доступом</a:t>
                </a:r>
              </a:p>
            </p:txBody>
          </p:sp>
          <p:sp>
            <p:nvSpPr>
              <p:cNvPr id="353466" name="Text Box 186"/>
              <p:cNvSpPr txBox="1">
                <a:spLocks noChangeArrowheads="1"/>
              </p:cNvSpPr>
              <p:nvPr/>
            </p:nvSpPr>
            <p:spPr bwMode="auto">
              <a:xfrm>
                <a:off x="1841" y="720"/>
                <a:ext cx="224" cy="1078"/>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100" b="1">
                    <a:solidFill>
                      <a:srgbClr val="800080"/>
                    </a:solidFill>
                    <a:effectLst>
                      <a:outerShdw blurRad="38100" dist="38100" dir="2700000" algn="tl">
                        <a:srgbClr val="000000"/>
                      </a:outerShdw>
                    </a:effectLst>
                  </a:rPr>
                  <a:t>Конфиденциальность соединения</a:t>
                </a:r>
              </a:p>
            </p:txBody>
          </p:sp>
          <p:sp>
            <p:nvSpPr>
              <p:cNvPr id="353467" name="Text Box 187"/>
              <p:cNvSpPr txBox="1">
                <a:spLocks noChangeArrowheads="1"/>
              </p:cNvSpPr>
              <p:nvPr/>
            </p:nvSpPr>
            <p:spPr bwMode="auto">
              <a:xfrm>
                <a:off x="2153" y="720"/>
                <a:ext cx="224" cy="1078"/>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100" b="1">
                    <a:solidFill>
                      <a:srgbClr val="800080"/>
                    </a:solidFill>
                    <a:effectLst>
                      <a:outerShdw blurRad="38100" dist="38100" dir="2700000" algn="tl">
                        <a:srgbClr val="000000"/>
                      </a:outerShdw>
                    </a:effectLst>
                  </a:rPr>
                  <a:t>Конфиденциальность дейтаграмм</a:t>
                </a:r>
              </a:p>
            </p:txBody>
          </p:sp>
          <p:sp>
            <p:nvSpPr>
              <p:cNvPr id="353468" name="Text Box 188"/>
              <p:cNvSpPr txBox="1">
                <a:spLocks noChangeArrowheads="1"/>
              </p:cNvSpPr>
              <p:nvPr/>
            </p:nvSpPr>
            <p:spPr bwMode="auto">
              <a:xfrm>
                <a:off x="2464" y="720"/>
                <a:ext cx="225" cy="1078"/>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100" b="1">
                    <a:solidFill>
                      <a:srgbClr val="800080"/>
                    </a:solidFill>
                    <a:effectLst>
                      <a:outerShdw blurRad="38100" dist="38100" dir="2700000" algn="tl">
                        <a:srgbClr val="000000"/>
                      </a:outerShdw>
                    </a:effectLst>
                  </a:rPr>
                  <a:t>Конфиденциальность отдельных полей</a:t>
                </a:r>
              </a:p>
            </p:txBody>
          </p:sp>
          <p:sp>
            <p:nvSpPr>
              <p:cNvPr id="353469" name="Text Box 189"/>
              <p:cNvSpPr txBox="1">
                <a:spLocks noChangeArrowheads="1"/>
              </p:cNvSpPr>
              <p:nvPr/>
            </p:nvSpPr>
            <p:spPr bwMode="auto">
              <a:xfrm>
                <a:off x="2776" y="720"/>
                <a:ext cx="225" cy="1078"/>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100" b="1">
                    <a:solidFill>
                      <a:srgbClr val="800080"/>
                    </a:solidFill>
                    <a:effectLst>
                      <a:outerShdw blurRad="38100" dist="38100" dir="2700000" algn="tl">
                        <a:srgbClr val="000000"/>
                      </a:outerShdw>
                    </a:effectLst>
                  </a:rPr>
                  <a:t>Конфиденциальность потока трафика</a:t>
                </a:r>
              </a:p>
            </p:txBody>
          </p:sp>
          <p:sp>
            <p:nvSpPr>
              <p:cNvPr id="353470" name="Text Box 190"/>
              <p:cNvSpPr txBox="1">
                <a:spLocks noChangeArrowheads="1"/>
              </p:cNvSpPr>
              <p:nvPr/>
            </p:nvSpPr>
            <p:spPr bwMode="auto">
              <a:xfrm>
                <a:off x="3071" y="720"/>
                <a:ext cx="357" cy="1078"/>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соединения с</a:t>
                </a:r>
              </a:p>
              <a:p>
                <a:pPr algn="ctr"/>
                <a:r>
                  <a:rPr lang="ru-RU" altLang="ru-RU" sz="1200" b="1">
                    <a:solidFill>
                      <a:srgbClr val="800080"/>
                    </a:solidFill>
                    <a:effectLst>
                      <a:outerShdw blurRad="38100" dist="38100" dir="2700000" algn="tl">
                        <a:srgbClr val="000000"/>
                      </a:outerShdw>
                    </a:effectLst>
                  </a:rPr>
                  <a:t>восстановлением</a:t>
                </a:r>
              </a:p>
            </p:txBody>
          </p:sp>
          <p:sp>
            <p:nvSpPr>
              <p:cNvPr id="353471" name="Text Box 191"/>
              <p:cNvSpPr txBox="1">
                <a:spLocks noChangeArrowheads="1"/>
              </p:cNvSpPr>
              <p:nvPr/>
            </p:nvSpPr>
            <p:spPr bwMode="auto">
              <a:xfrm>
                <a:off x="3494" y="720"/>
                <a:ext cx="359" cy="1078"/>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соединения без</a:t>
                </a:r>
              </a:p>
              <a:p>
                <a:pPr algn="ctr"/>
                <a:r>
                  <a:rPr lang="ru-RU" altLang="ru-RU" sz="1200" b="1">
                    <a:solidFill>
                      <a:srgbClr val="800080"/>
                    </a:solidFill>
                    <a:effectLst>
                      <a:outerShdw blurRad="38100" dist="38100" dir="2700000" algn="tl">
                        <a:srgbClr val="000000"/>
                      </a:outerShdw>
                    </a:effectLst>
                  </a:rPr>
                  <a:t>восстановления</a:t>
                </a:r>
              </a:p>
            </p:txBody>
          </p:sp>
          <p:sp>
            <p:nvSpPr>
              <p:cNvPr id="353472" name="Text Box 192"/>
              <p:cNvSpPr txBox="1">
                <a:spLocks noChangeArrowheads="1"/>
              </p:cNvSpPr>
              <p:nvPr/>
            </p:nvSpPr>
            <p:spPr bwMode="auto">
              <a:xfrm>
                <a:off x="3921" y="720"/>
                <a:ext cx="357" cy="1078"/>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полей</a:t>
                </a:r>
              </a:p>
              <a:p>
                <a:pPr algn="ctr"/>
                <a:r>
                  <a:rPr lang="ru-RU" altLang="ru-RU" sz="1200" b="1">
                    <a:solidFill>
                      <a:srgbClr val="800080"/>
                    </a:solidFill>
                    <a:effectLst>
                      <a:outerShdw blurRad="38100" dist="38100" dir="2700000" algn="tl">
                        <a:srgbClr val="000000"/>
                      </a:outerShdw>
                    </a:effectLst>
                  </a:rPr>
                  <a:t>при виртуальном соединении</a:t>
                </a:r>
              </a:p>
            </p:txBody>
          </p:sp>
          <p:sp>
            <p:nvSpPr>
              <p:cNvPr id="353473" name="Text Box 193"/>
              <p:cNvSpPr txBox="1">
                <a:spLocks noChangeArrowheads="1"/>
              </p:cNvSpPr>
              <p:nvPr/>
            </p:nvSpPr>
            <p:spPr bwMode="auto">
              <a:xfrm>
                <a:off x="4347" y="720"/>
                <a:ext cx="242" cy="1078"/>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обмена дейтаграммами</a:t>
                </a:r>
              </a:p>
            </p:txBody>
          </p:sp>
          <p:sp>
            <p:nvSpPr>
              <p:cNvPr id="353474" name="Text Box 194"/>
              <p:cNvSpPr txBox="1">
                <a:spLocks noChangeArrowheads="1"/>
              </p:cNvSpPr>
              <p:nvPr/>
            </p:nvSpPr>
            <p:spPr bwMode="auto">
              <a:xfrm>
                <a:off x="4658" y="720"/>
                <a:ext cx="357" cy="1078"/>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полей</a:t>
                </a:r>
              </a:p>
              <a:p>
                <a:pPr algn="ctr"/>
                <a:r>
                  <a:rPr lang="ru-RU" altLang="ru-RU" sz="1200" b="1">
                    <a:solidFill>
                      <a:srgbClr val="800080"/>
                    </a:solidFill>
                    <a:effectLst>
                      <a:outerShdw blurRad="38100" dist="38100" dir="2700000" algn="tl">
                        <a:srgbClr val="000000"/>
                      </a:outerShdw>
                    </a:effectLst>
                  </a:rPr>
                  <a:t>при обмене дейтаграммами</a:t>
                </a:r>
              </a:p>
            </p:txBody>
          </p:sp>
          <p:sp>
            <p:nvSpPr>
              <p:cNvPr id="353475" name="Text Box 195"/>
              <p:cNvSpPr txBox="1">
                <a:spLocks noChangeArrowheads="1"/>
              </p:cNvSpPr>
              <p:nvPr/>
            </p:nvSpPr>
            <p:spPr bwMode="auto">
              <a:xfrm>
                <a:off x="5084" y="720"/>
                <a:ext cx="242" cy="1078"/>
              </a:xfrm>
              <a:prstGeom prst="rect">
                <a:avLst/>
              </a:prstGeom>
              <a:solidFill>
                <a:srgbClr val="FFCCCC"/>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Защита от ложного отказа источника</a:t>
                </a:r>
              </a:p>
            </p:txBody>
          </p:sp>
          <p:sp>
            <p:nvSpPr>
              <p:cNvPr id="353476" name="Text Box 196"/>
              <p:cNvSpPr txBox="1">
                <a:spLocks noChangeArrowheads="1"/>
              </p:cNvSpPr>
              <p:nvPr/>
            </p:nvSpPr>
            <p:spPr bwMode="auto">
              <a:xfrm>
                <a:off x="5395" y="720"/>
                <a:ext cx="242" cy="1078"/>
              </a:xfrm>
              <a:prstGeom prst="rect">
                <a:avLst/>
              </a:prstGeom>
              <a:solidFill>
                <a:srgbClr val="FFCCCC"/>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Защита от ложного отказа получателя</a:t>
                </a:r>
              </a:p>
            </p:txBody>
          </p:sp>
          <p:sp>
            <p:nvSpPr>
              <p:cNvPr id="353477" name="Text Box 197"/>
              <p:cNvSpPr txBox="1">
                <a:spLocks noChangeArrowheads="1"/>
              </p:cNvSpPr>
              <p:nvPr/>
            </p:nvSpPr>
            <p:spPr bwMode="auto">
              <a:xfrm>
                <a:off x="0" y="1854"/>
                <a:ext cx="879" cy="168"/>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800080"/>
                    </a:solidFill>
                    <a:effectLst>
                      <a:outerShdw blurRad="38100" dist="38100" dir="2700000" algn="tl">
                        <a:srgbClr val="000000"/>
                      </a:outerShdw>
                    </a:effectLst>
                  </a:rPr>
                  <a:t>Шифрование</a:t>
                </a:r>
              </a:p>
            </p:txBody>
          </p:sp>
          <p:sp>
            <p:nvSpPr>
              <p:cNvPr id="353478" name="Text Box 198"/>
              <p:cNvSpPr txBox="1">
                <a:spLocks noChangeArrowheads="1"/>
              </p:cNvSpPr>
              <p:nvPr/>
            </p:nvSpPr>
            <p:spPr bwMode="auto">
              <a:xfrm>
                <a:off x="3" y="2063"/>
                <a:ext cx="879" cy="148"/>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400" b="1">
                    <a:solidFill>
                      <a:srgbClr val="800080"/>
                    </a:solidFill>
                    <a:effectLst>
                      <a:outerShdw blurRad="38100" dist="38100" dir="2700000" algn="tl">
                        <a:srgbClr val="000000"/>
                      </a:outerShdw>
                    </a:effectLst>
                  </a:rPr>
                  <a:t>Э  Ц  П</a:t>
                </a:r>
              </a:p>
            </p:txBody>
          </p:sp>
          <p:sp>
            <p:nvSpPr>
              <p:cNvPr id="353479" name="Text Box 199"/>
              <p:cNvSpPr txBox="1">
                <a:spLocks noChangeArrowheads="1"/>
              </p:cNvSpPr>
              <p:nvPr/>
            </p:nvSpPr>
            <p:spPr bwMode="auto">
              <a:xfrm>
                <a:off x="3" y="2245"/>
                <a:ext cx="879" cy="258"/>
              </a:xfrm>
              <a:prstGeom prst="rect">
                <a:avLst/>
              </a:prstGeom>
              <a:solidFill>
                <a:srgbClr val="99FF99"/>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Управление доступом</a:t>
                </a:r>
              </a:p>
            </p:txBody>
          </p:sp>
          <p:sp>
            <p:nvSpPr>
              <p:cNvPr id="353480" name="Text Box 200"/>
              <p:cNvSpPr txBox="1">
                <a:spLocks noChangeArrowheads="1"/>
              </p:cNvSpPr>
              <p:nvPr/>
            </p:nvSpPr>
            <p:spPr bwMode="auto">
              <a:xfrm>
                <a:off x="3" y="2544"/>
                <a:ext cx="879" cy="258"/>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Целостность данных</a:t>
                </a:r>
              </a:p>
            </p:txBody>
          </p:sp>
          <p:sp>
            <p:nvSpPr>
              <p:cNvPr id="353481" name="Text Box 201"/>
              <p:cNvSpPr txBox="1">
                <a:spLocks noChangeArrowheads="1"/>
              </p:cNvSpPr>
              <p:nvPr/>
            </p:nvSpPr>
            <p:spPr bwMode="auto">
              <a:xfrm>
                <a:off x="6" y="2830"/>
                <a:ext cx="879" cy="503"/>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Обмен аутентифика-ционной информацией</a:t>
                </a:r>
              </a:p>
            </p:txBody>
          </p:sp>
          <p:sp>
            <p:nvSpPr>
              <p:cNvPr id="353482" name="Text Box 202"/>
              <p:cNvSpPr txBox="1">
                <a:spLocks noChangeArrowheads="1"/>
              </p:cNvSpPr>
              <p:nvPr/>
            </p:nvSpPr>
            <p:spPr bwMode="auto">
              <a:xfrm>
                <a:off x="3" y="3360"/>
                <a:ext cx="887" cy="258"/>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Заполнение трафика</a:t>
                </a:r>
              </a:p>
            </p:txBody>
          </p:sp>
          <p:sp>
            <p:nvSpPr>
              <p:cNvPr id="353483" name="Text Box 203"/>
              <p:cNvSpPr txBox="1">
                <a:spLocks noChangeArrowheads="1"/>
              </p:cNvSpPr>
              <p:nvPr/>
            </p:nvSpPr>
            <p:spPr bwMode="auto">
              <a:xfrm>
                <a:off x="7" y="3644"/>
                <a:ext cx="887" cy="246"/>
              </a:xfrm>
              <a:prstGeom prst="rect">
                <a:avLst/>
              </a:prstGeom>
              <a:solidFill>
                <a:srgbClr val="99FF99"/>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200" b="1">
                    <a:solidFill>
                      <a:srgbClr val="800080"/>
                    </a:solidFill>
                    <a:effectLst>
                      <a:outerShdw blurRad="38100" dist="38100" dir="2700000" algn="tl">
                        <a:srgbClr val="000000"/>
                      </a:outerShdw>
                    </a:effectLst>
                  </a:rPr>
                  <a:t>Управление маршрутизацией</a:t>
                </a:r>
              </a:p>
            </p:txBody>
          </p:sp>
          <p:sp>
            <p:nvSpPr>
              <p:cNvPr id="353484" name="Text Box 204"/>
              <p:cNvSpPr txBox="1">
                <a:spLocks noChangeArrowheads="1"/>
              </p:cNvSpPr>
              <p:nvPr/>
            </p:nvSpPr>
            <p:spPr bwMode="auto">
              <a:xfrm>
                <a:off x="0" y="3915"/>
                <a:ext cx="887" cy="284"/>
              </a:xfrm>
              <a:prstGeom prst="rect">
                <a:avLst/>
              </a:prstGeom>
              <a:solidFill>
                <a:srgbClr val="FFCCCC"/>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400" b="1">
                    <a:solidFill>
                      <a:srgbClr val="800080"/>
                    </a:solidFill>
                    <a:effectLst>
                      <a:outerShdw blurRad="38100" dist="38100" dir="2700000" algn="tl">
                        <a:srgbClr val="000000"/>
                      </a:outerShdw>
                    </a:effectLst>
                  </a:rPr>
                  <a:t>Нотариальное заверение</a:t>
                </a:r>
              </a:p>
            </p:txBody>
          </p:sp>
        </p:grpSp>
        <p:sp>
          <p:nvSpPr>
            <p:cNvPr id="353486" name="WordArt 206"/>
            <p:cNvSpPr>
              <a:spLocks noChangeArrowheads="1" noChangeShapeType="1" noTextEdit="1"/>
            </p:cNvSpPr>
            <p:nvPr/>
          </p:nvSpPr>
          <p:spPr bwMode="auto">
            <a:xfrm>
              <a:off x="153" y="1536"/>
              <a:ext cx="682" cy="219"/>
            </a:xfrm>
            <a:prstGeom prst="rect">
              <a:avLst/>
            </a:prstGeom>
          </p:spPr>
          <p:txBody>
            <a:bodyPr wrap="none" fromWordArt="1">
              <a:prstTxWarp prst="textPlain">
                <a:avLst>
                  <a:gd name="adj" fmla="val 50000"/>
                </a:avLst>
              </a:prstTxWarp>
            </a:bodyPr>
            <a:lstStyle/>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Способ</a:t>
              </a:r>
            </a:p>
          </p:txBody>
        </p:sp>
        <p:sp>
          <p:nvSpPr>
            <p:cNvPr id="353487" name="WordArt 207"/>
            <p:cNvSpPr>
              <a:spLocks noChangeArrowheads="1" noChangeShapeType="1" noTextEdit="1"/>
            </p:cNvSpPr>
            <p:nvPr/>
          </p:nvSpPr>
          <p:spPr bwMode="auto">
            <a:xfrm rot="5400000">
              <a:off x="456" y="994"/>
              <a:ext cx="682" cy="219"/>
            </a:xfrm>
            <a:prstGeom prst="rect">
              <a:avLst/>
            </a:prstGeom>
          </p:spPr>
          <p:txBody>
            <a:bodyPr wrap="none" fromWordArt="1">
              <a:prstTxWarp prst="textPlain">
                <a:avLst>
                  <a:gd name="adj" fmla="val 50000"/>
                </a:avLst>
              </a:prstTxWarp>
            </a:bodyPr>
            <a:lstStyle/>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Услуга</a:t>
              </a:r>
            </a:p>
          </p:txBody>
        </p:sp>
        <p:sp>
          <p:nvSpPr>
            <p:cNvPr id="353489" name="AutoShape 209"/>
            <p:cNvSpPr>
              <a:spLocks noChangeArrowheads="1"/>
            </p:cNvSpPr>
            <p:nvPr/>
          </p:nvSpPr>
          <p:spPr bwMode="auto">
            <a:xfrm>
              <a:off x="1015" y="1868"/>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490" name="AutoShape 210"/>
            <p:cNvSpPr>
              <a:spLocks noChangeArrowheads="1"/>
            </p:cNvSpPr>
            <p:nvPr/>
          </p:nvSpPr>
          <p:spPr bwMode="auto">
            <a:xfrm>
              <a:off x="1324" y="1867"/>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14" name="AutoShape 234"/>
            <p:cNvSpPr>
              <a:spLocks noChangeArrowheads="1"/>
            </p:cNvSpPr>
            <p:nvPr/>
          </p:nvSpPr>
          <p:spPr bwMode="auto">
            <a:xfrm>
              <a:off x="1014" y="2068"/>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15" name="AutoShape 235"/>
            <p:cNvSpPr>
              <a:spLocks noChangeArrowheads="1"/>
            </p:cNvSpPr>
            <p:nvPr/>
          </p:nvSpPr>
          <p:spPr bwMode="auto">
            <a:xfrm>
              <a:off x="1015" y="3005"/>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16" name="AutoShape 236"/>
            <p:cNvSpPr>
              <a:spLocks noChangeArrowheads="1"/>
            </p:cNvSpPr>
            <p:nvPr/>
          </p:nvSpPr>
          <p:spPr bwMode="auto">
            <a:xfrm>
              <a:off x="1635" y="2302"/>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17" name="AutoShape 237"/>
            <p:cNvSpPr>
              <a:spLocks noChangeArrowheads="1"/>
            </p:cNvSpPr>
            <p:nvPr/>
          </p:nvSpPr>
          <p:spPr bwMode="auto">
            <a:xfrm>
              <a:off x="1938" y="186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18" name="AutoShape 238"/>
            <p:cNvSpPr>
              <a:spLocks noChangeArrowheads="1"/>
            </p:cNvSpPr>
            <p:nvPr/>
          </p:nvSpPr>
          <p:spPr bwMode="auto">
            <a:xfrm>
              <a:off x="2250" y="1867"/>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19" name="AutoShape 239"/>
            <p:cNvSpPr>
              <a:spLocks noChangeArrowheads="1"/>
            </p:cNvSpPr>
            <p:nvPr/>
          </p:nvSpPr>
          <p:spPr bwMode="auto">
            <a:xfrm>
              <a:off x="2565" y="186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0" name="AutoShape 240"/>
            <p:cNvSpPr>
              <a:spLocks noChangeArrowheads="1"/>
            </p:cNvSpPr>
            <p:nvPr/>
          </p:nvSpPr>
          <p:spPr bwMode="auto">
            <a:xfrm>
              <a:off x="2880" y="186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1" name="AutoShape 241"/>
            <p:cNvSpPr>
              <a:spLocks noChangeArrowheads="1"/>
            </p:cNvSpPr>
            <p:nvPr/>
          </p:nvSpPr>
          <p:spPr bwMode="auto">
            <a:xfrm>
              <a:off x="3249" y="1870"/>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2" name="AutoShape 242"/>
            <p:cNvSpPr>
              <a:spLocks noChangeArrowheads="1"/>
            </p:cNvSpPr>
            <p:nvPr/>
          </p:nvSpPr>
          <p:spPr bwMode="auto">
            <a:xfrm>
              <a:off x="3674" y="1869"/>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3" name="AutoShape 243"/>
            <p:cNvSpPr>
              <a:spLocks noChangeArrowheads="1"/>
            </p:cNvSpPr>
            <p:nvPr/>
          </p:nvSpPr>
          <p:spPr bwMode="auto">
            <a:xfrm>
              <a:off x="4102" y="1865"/>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4" name="AutoShape 244"/>
            <p:cNvSpPr>
              <a:spLocks noChangeArrowheads="1"/>
            </p:cNvSpPr>
            <p:nvPr/>
          </p:nvSpPr>
          <p:spPr bwMode="auto">
            <a:xfrm>
              <a:off x="4461" y="186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5" name="AutoShape 245"/>
            <p:cNvSpPr>
              <a:spLocks noChangeArrowheads="1"/>
            </p:cNvSpPr>
            <p:nvPr/>
          </p:nvSpPr>
          <p:spPr bwMode="auto">
            <a:xfrm>
              <a:off x="4830" y="1861"/>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6" name="AutoShape 246"/>
            <p:cNvSpPr>
              <a:spLocks noChangeArrowheads="1"/>
            </p:cNvSpPr>
            <p:nvPr/>
          </p:nvSpPr>
          <p:spPr bwMode="auto">
            <a:xfrm>
              <a:off x="1325" y="2070"/>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7" name="AutoShape 247"/>
            <p:cNvSpPr>
              <a:spLocks noChangeArrowheads="1"/>
            </p:cNvSpPr>
            <p:nvPr/>
          </p:nvSpPr>
          <p:spPr bwMode="auto">
            <a:xfrm>
              <a:off x="4457" y="206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8" name="AutoShape 248"/>
            <p:cNvSpPr>
              <a:spLocks noChangeArrowheads="1"/>
            </p:cNvSpPr>
            <p:nvPr/>
          </p:nvSpPr>
          <p:spPr bwMode="auto">
            <a:xfrm>
              <a:off x="4831" y="2066"/>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29" name="AutoShape 249"/>
            <p:cNvSpPr>
              <a:spLocks noChangeArrowheads="1"/>
            </p:cNvSpPr>
            <p:nvPr/>
          </p:nvSpPr>
          <p:spPr bwMode="auto">
            <a:xfrm>
              <a:off x="5196" y="2065"/>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0" name="AutoShape 250"/>
            <p:cNvSpPr>
              <a:spLocks noChangeArrowheads="1"/>
            </p:cNvSpPr>
            <p:nvPr/>
          </p:nvSpPr>
          <p:spPr bwMode="auto">
            <a:xfrm>
              <a:off x="5510" y="2067"/>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1" name="AutoShape 251"/>
            <p:cNvSpPr>
              <a:spLocks noChangeArrowheads="1"/>
            </p:cNvSpPr>
            <p:nvPr/>
          </p:nvSpPr>
          <p:spPr bwMode="auto">
            <a:xfrm>
              <a:off x="5201" y="260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2" name="AutoShape 252"/>
            <p:cNvSpPr>
              <a:spLocks noChangeArrowheads="1"/>
            </p:cNvSpPr>
            <p:nvPr/>
          </p:nvSpPr>
          <p:spPr bwMode="auto">
            <a:xfrm>
              <a:off x="5506" y="2600"/>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3" name="AutoShape 253"/>
            <p:cNvSpPr>
              <a:spLocks noChangeArrowheads="1"/>
            </p:cNvSpPr>
            <p:nvPr/>
          </p:nvSpPr>
          <p:spPr bwMode="auto">
            <a:xfrm>
              <a:off x="4827" y="2599"/>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4" name="AutoShape 254"/>
            <p:cNvSpPr>
              <a:spLocks noChangeArrowheads="1"/>
            </p:cNvSpPr>
            <p:nvPr/>
          </p:nvSpPr>
          <p:spPr bwMode="auto">
            <a:xfrm>
              <a:off x="4460" y="2601"/>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5" name="AutoShape 255"/>
            <p:cNvSpPr>
              <a:spLocks noChangeArrowheads="1"/>
            </p:cNvSpPr>
            <p:nvPr/>
          </p:nvSpPr>
          <p:spPr bwMode="auto">
            <a:xfrm>
              <a:off x="4099" y="2603"/>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6" name="AutoShape 256"/>
            <p:cNvSpPr>
              <a:spLocks noChangeArrowheads="1"/>
            </p:cNvSpPr>
            <p:nvPr/>
          </p:nvSpPr>
          <p:spPr bwMode="auto">
            <a:xfrm>
              <a:off x="3675" y="2602"/>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7" name="AutoShape 257"/>
            <p:cNvSpPr>
              <a:spLocks noChangeArrowheads="1"/>
            </p:cNvSpPr>
            <p:nvPr/>
          </p:nvSpPr>
          <p:spPr bwMode="auto">
            <a:xfrm>
              <a:off x="3254" y="260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8" name="AutoShape 258"/>
            <p:cNvSpPr>
              <a:spLocks noChangeArrowheads="1"/>
            </p:cNvSpPr>
            <p:nvPr/>
          </p:nvSpPr>
          <p:spPr bwMode="auto">
            <a:xfrm>
              <a:off x="5505" y="3982"/>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39" name="AutoShape 259"/>
            <p:cNvSpPr>
              <a:spLocks noChangeArrowheads="1"/>
            </p:cNvSpPr>
            <p:nvPr/>
          </p:nvSpPr>
          <p:spPr bwMode="auto">
            <a:xfrm>
              <a:off x="5195" y="3984"/>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40" name="AutoShape 260"/>
            <p:cNvSpPr>
              <a:spLocks noChangeArrowheads="1"/>
            </p:cNvSpPr>
            <p:nvPr/>
          </p:nvSpPr>
          <p:spPr bwMode="auto">
            <a:xfrm>
              <a:off x="2878" y="3412"/>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41" name="AutoShape 261"/>
            <p:cNvSpPr>
              <a:spLocks noChangeArrowheads="1"/>
            </p:cNvSpPr>
            <p:nvPr/>
          </p:nvSpPr>
          <p:spPr bwMode="auto">
            <a:xfrm>
              <a:off x="2876" y="3699"/>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42" name="AutoShape 262"/>
            <p:cNvSpPr>
              <a:spLocks noChangeArrowheads="1"/>
            </p:cNvSpPr>
            <p:nvPr/>
          </p:nvSpPr>
          <p:spPr bwMode="auto">
            <a:xfrm>
              <a:off x="1940" y="3697"/>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3543" name="AutoShape 263"/>
            <p:cNvSpPr>
              <a:spLocks noChangeArrowheads="1"/>
            </p:cNvSpPr>
            <p:nvPr/>
          </p:nvSpPr>
          <p:spPr bwMode="auto">
            <a:xfrm>
              <a:off x="2250" y="3697"/>
              <a:ext cx="140" cy="132"/>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53545" name="Text Box 265"/>
          <p:cNvSpPr txBox="1">
            <a:spLocks noChangeArrowheads="1"/>
          </p:cNvSpPr>
          <p:nvPr/>
        </p:nvSpPr>
        <p:spPr bwMode="auto">
          <a:xfrm>
            <a:off x="0" y="6553200"/>
            <a:ext cx="9144000" cy="274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sz="1800" b="1">
                <a:solidFill>
                  <a:srgbClr val="800080"/>
                </a:solidFill>
                <a:latin typeface="Tahoma" panose="020B0604030504040204" pitchFamily="34" charset="0"/>
                <a:cs typeface="Tahoma" panose="020B0604030504040204" pitchFamily="34" charset="0"/>
              </a:rPr>
              <a:t>Рис.20.5. </a:t>
            </a:r>
            <a:r>
              <a:rPr lang="ru-RU" altLang="ru-RU" sz="1800" b="1">
                <a:solidFill>
                  <a:srgbClr val="800080"/>
                </a:solidFill>
              </a:rPr>
              <a:t>Связи между услугами и способами обеспечения ИБ ИТС</a:t>
            </a:r>
            <a:r>
              <a:rPr lang="ru-RU" altLang="ru-RU" sz="1800">
                <a:solidFill>
                  <a:srgbClr val="800080"/>
                </a:solidFill>
              </a:rPr>
              <a:t> </a:t>
            </a:r>
            <a:endParaRPr lang="en-US" altLang="ru-RU" sz="1800">
              <a:solidFill>
                <a:srgbClr val="800080"/>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54307" name="Text Box 3"/>
          <p:cNvSpPr txBox="1">
            <a:spLocks noChangeArrowheads="1"/>
          </p:cNvSpPr>
          <p:nvPr/>
        </p:nvSpPr>
        <p:spPr bwMode="auto">
          <a:xfrm>
            <a:off x="225425" y="1239838"/>
            <a:ext cx="8616950"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Архитектура безопасности ЭМВОС содержит следующие </a:t>
            </a:r>
            <a:r>
              <a:rPr lang="ru-RU" altLang="ru-RU" sz="2800" b="1" i="1">
                <a:solidFill>
                  <a:srgbClr val="800080"/>
                </a:solidFill>
              </a:rPr>
              <a:t>принципы распределения услуг и способов обеспечения ИБ по уровням</a:t>
            </a:r>
            <a:r>
              <a:rPr lang="ru-RU" altLang="ru-RU" sz="2800">
                <a:solidFill>
                  <a:srgbClr val="800080"/>
                </a:solidFill>
              </a:rPr>
              <a:t>:</a:t>
            </a:r>
          </a:p>
        </p:txBody>
      </p:sp>
      <p:sp>
        <p:nvSpPr>
          <p:cNvPr id="354308" name="Text Box 4"/>
          <p:cNvSpPr txBox="1">
            <a:spLocks noChangeArrowheads="1"/>
          </p:cNvSpPr>
          <p:nvPr/>
        </p:nvSpPr>
        <p:spPr bwMode="auto">
          <a:xfrm>
            <a:off x="627063" y="2906713"/>
            <a:ext cx="8078787" cy="32956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j"/>
            </a:pPr>
            <a:r>
              <a:rPr lang="ru-RU" altLang="ru-RU" sz="2800">
                <a:solidFill>
                  <a:srgbClr val="800080"/>
                </a:solidFill>
              </a:rPr>
              <a:t>число альтернативных вариантов реализации услуги должно быть минимальным;</a:t>
            </a:r>
          </a:p>
          <a:p>
            <a:pPr>
              <a:spcBef>
                <a:spcPct val="50000"/>
              </a:spcBef>
              <a:buFont typeface="Wingdings 2" panose="05020102010507070707" pitchFamily="18" charset="2"/>
              <a:buChar char="k"/>
            </a:pPr>
            <a:r>
              <a:rPr lang="ru-RU" altLang="ru-RU" sz="2800">
                <a:solidFill>
                  <a:srgbClr val="800080"/>
                </a:solidFill>
              </a:rPr>
              <a:t>допускается создание защищённых систем путём встраивания услуг по обеспечению безопасности в архитектуру ЭМВОС на нескольких уровнях;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55331" name="Text Box 3"/>
          <p:cNvSpPr txBox="1">
            <a:spLocks noChangeArrowheads="1"/>
          </p:cNvSpPr>
          <p:nvPr/>
        </p:nvSpPr>
        <p:spPr bwMode="auto">
          <a:xfrm>
            <a:off x="301625" y="1879600"/>
            <a:ext cx="8504238" cy="4364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l"/>
            </a:pPr>
            <a:r>
              <a:rPr lang="ru-RU" altLang="ru-RU" sz="2800">
                <a:solidFill>
                  <a:srgbClr val="800080"/>
                </a:solidFill>
              </a:rPr>
              <a:t>целесообразно, чтобы дополнительные функции, востребованные СОИБ, без необходимости не дублировали существующие функции ЭМВОС;</a:t>
            </a:r>
          </a:p>
          <a:p>
            <a:pPr>
              <a:spcBef>
                <a:spcPct val="50000"/>
              </a:spcBef>
              <a:buFont typeface="Wingdings 2" panose="05020102010507070707" pitchFamily="18" charset="2"/>
              <a:buChar char="m"/>
            </a:pPr>
            <a:r>
              <a:rPr lang="ru-RU" altLang="ru-RU" sz="2800">
                <a:solidFill>
                  <a:srgbClr val="800080"/>
                </a:solidFill>
              </a:rPr>
              <a:t>любые возможные нарушения функциональной независимости уровня ЭМВОС должны быть исключены;</a:t>
            </a:r>
          </a:p>
          <a:p>
            <a:pPr>
              <a:spcBef>
                <a:spcPct val="50000"/>
              </a:spcBef>
              <a:buFont typeface="Wingdings 2" panose="05020102010507070707" pitchFamily="18" charset="2"/>
              <a:buChar char="n"/>
            </a:pPr>
            <a:r>
              <a:rPr lang="ru-RU" altLang="ru-RU" sz="2800">
                <a:solidFill>
                  <a:srgbClr val="800080"/>
                </a:solidFill>
              </a:rPr>
              <a:t>число реализуемых надёжных функций должно быть минимальным;</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56355" name="Text Box 3"/>
          <p:cNvSpPr txBox="1">
            <a:spLocks noChangeArrowheads="1"/>
          </p:cNvSpPr>
          <p:nvPr/>
        </p:nvSpPr>
        <p:spPr bwMode="auto">
          <a:xfrm>
            <a:off x="238125" y="1565275"/>
            <a:ext cx="8593138" cy="50530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panose="020B0604020202020204" pitchFamily="34" charset="0"/>
                <a:cs typeface="Arial" panose="020B0604020202020204" pitchFamily="34" charset="0"/>
              </a:defRPr>
            </a:lvl1pPr>
            <a:lvl2pPr marL="630238">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o"/>
            </a:pPr>
            <a:r>
              <a:rPr lang="ru-RU" altLang="ru-RU" sz="2600">
                <a:solidFill>
                  <a:srgbClr val="800080"/>
                </a:solidFill>
              </a:rPr>
              <a:t>в тех случаях, когда субъект зависит от способа обеспечения ИБ, реализуемого средством защиты, которое встроено субъектом на нижнем уровне архитектуры, любые промежуточные уровни должны функционировать таким образом, чтобы всякое нарушение безопасности исключалось;</a:t>
            </a:r>
          </a:p>
          <a:p>
            <a:pPr>
              <a:spcBef>
                <a:spcPct val="50000"/>
              </a:spcBef>
              <a:buFont typeface="Wingdings 2" panose="05020102010507070707" pitchFamily="18" charset="2"/>
              <a:buChar char="p"/>
            </a:pPr>
            <a:r>
              <a:rPr lang="ru-RU" altLang="ru-RU" sz="2600">
                <a:solidFill>
                  <a:srgbClr val="800080"/>
                </a:solidFill>
              </a:rPr>
              <a:t>там, где это возможно, дополнительные функции безопасности, реализуемые на конкретном уровне архитектуры, должны быть определены (описаны) таким образом, чтобы это не помешало их внедрению в форме независимых и самостоятельных модулей.</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ru-RU" altLang="ru-RU" sz="2000" b="1" i="1">
                <a:solidFill>
                  <a:srgbClr val="800080"/>
                </a:solidFill>
                <a:effectLst>
                  <a:outerShdw blurRad="38100" dist="38100" dir="2700000" algn="tl">
                    <a:srgbClr val="C0C0C0"/>
                  </a:outerShdw>
                </a:effectLst>
              </a:rPr>
              <a:t>                        ИТС. Понятие архитектуры безопасности ИТС.</a:t>
            </a:r>
          </a:p>
          <a:p>
            <a:r>
              <a:rPr lang="ru-RU" altLang="ru-RU" sz="2000" b="1" i="1">
                <a:solidFill>
                  <a:srgbClr val="800080"/>
                </a:solidFill>
                <a:effectLst>
                  <a:outerShdw blurRad="38100" dist="38100" dir="2700000" algn="tl">
                    <a:srgbClr val="C0C0C0"/>
                  </a:outerShdw>
                </a:effectLst>
              </a:rPr>
              <a:t>                        Архитектура безопасности ЭМВОС</a:t>
            </a:r>
            <a:endParaRPr lang="ru-RU" altLang="ru-RU" sz="2000" b="1">
              <a:solidFill>
                <a:srgbClr val="800080"/>
              </a:solidFill>
            </a:endParaRPr>
          </a:p>
        </p:txBody>
      </p:sp>
      <p:sp>
        <p:nvSpPr>
          <p:cNvPr id="357379" name="Text Box 3"/>
          <p:cNvSpPr txBox="1">
            <a:spLocks noChangeArrowheads="1"/>
          </p:cNvSpPr>
          <p:nvPr/>
        </p:nvSpPr>
        <p:spPr bwMode="auto">
          <a:xfrm>
            <a:off x="250825" y="1252538"/>
            <a:ext cx="8655050"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a:solidFill>
                  <a:srgbClr val="800080"/>
                </a:solidFill>
              </a:rPr>
              <a:t>Кроме того, архитектура ЭМВОС включает </a:t>
            </a:r>
            <a:r>
              <a:rPr lang="ru-RU" altLang="ru-RU" b="1" i="1">
                <a:solidFill>
                  <a:srgbClr val="800080"/>
                </a:solidFill>
              </a:rPr>
              <a:t>модель запроса, управления и использования защищенных услуг информационного взаимодействия</a:t>
            </a:r>
            <a:r>
              <a:rPr lang="ru-RU" altLang="ru-RU">
                <a:solidFill>
                  <a:srgbClr val="800080"/>
                </a:solidFill>
              </a:rPr>
              <a:t>, которая состоит из описания: </a:t>
            </a:r>
          </a:p>
        </p:txBody>
      </p:sp>
      <p:sp>
        <p:nvSpPr>
          <p:cNvPr id="357380" name="Text Box 4"/>
          <p:cNvSpPr txBox="1">
            <a:spLocks noChangeArrowheads="1"/>
          </p:cNvSpPr>
          <p:nvPr/>
        </p:nvSpPr>
        <p:spPr bwMode="auto">
          <a:xfrm>
            <a:off x="239713" y="3168650"/>
            <a:ext cx="8642350" cy="32273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ingdings 2" panose="05020102010507070707" pitchFamily="18" charset="2"/>
              <a:buChar char="u"/>
            </a:pPr>
            <a:r>
              <a:rPr lang="ru-RU" altLang="ru-RU" sz="2600">
                <a:solidFill>
                  <a:srgbClr val="800080"/>
                </a:solidFill>
              </a:rPr>
              <a:t>особенностей защиты взаимодействующих процессов;</a:t>
            </a:r>
          </a:p>
          <a:p>
            <a:pPr>
              <a:spcBef>
                <a:spcPct val="30000"/>
              </a:spcBef>
              <a:buFont typeface="Wingdings 2" panose="05020102010507070707" pitchFamily="18" charset="2"/>
              <a:buChar char="v"/>
            </a:pPr>
            <a:r>
              <a:rPr lang="ru-RU" altLang="ru-RU" sz="2600">
                <a:solidFill>
                  <a:srgbClr val="800080"/>
                </a:solidFill>
              </a:rPr>
              <a:t>условий применения услуг безопасности;</a:t>
            </a:r>
          </a:p>
          <a:p>
            <a:pPr>
              <a:spcBef>
                <a:spcPct val="30000"/>
              </a:spcBef>
              <a:buFont typeface="Wingdings 2" panose="05020102010507070707" pitchFamily="18" charset="2"/>
              <a:buChar char="w"/>
            </a:pPr>
            <a:r>
              <a:rPr lang="ru-RU" altLang="ru-RU" sz="2600">
                <a:solidFill>
                  <a:srgbClr val="800080"/>
                </a:solidFill>
              </a:rPr>
              <a:t>функционирования защищенного информационного обмена в режиме с установлением соединения;</a:t>
            </a:r>
          </a:p>
          <a:p>
            <a:pPr>
              <a:spcBef>
                <a:spcPct val="30000"/>
              </a:spcBef>
              <a:buFont typeface="Wingdings 2" panose="05020102010507070707" pitchFamily="18" charset="2"/>
              <a:buChar char="x"/>
            </a:pPr>
            <a:r>
              <a:rPr lang="ru-RU" altLang="ru-RU" sz="2600">
                <a:solidFill>
                  <a:srgbClr val="800080"/>
                </a:solidFill>
              </a:rPr>
              <a:t>функционирования защищенного информационного обмена в режиме без установления соединения.</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59582" name="Group 158"/>
          <p:cNvGrpSpPr>
            <a:grpSpLocks/>
          </p:cNvGrpSpPr>
          <p:nvPr/>
        </p:nvGrpSpPr>
        <p:grpSpPr bwMode="auto">
          <a:xfrm>
            <a:off x="103188" y="1435100"/>
            <a:ext cx="8940800" cy="4621213"/>
            <a:chOff x="58" y="690"/>
            <a:chExt cx="5632" cy="2911"/>
          </a:xfrm>
        </p:grpSpPr>
        <p:sp>
          <p:nvSpPr>
            <p:cNvPr id="359429" name="Text Box 5"/>
            <p:cNvSpPr txBox="1">
              <a:spLocks noChangeArrowheads="1"/>
            </p:cNvSpPr>
            <p:nvPr/>
          </p:nvSpPr>
          <p:spPr bwMode="auto">
            <a:xfrm>
              <a:off x="958" y="690"/>
              <a:ext cx="241" cy="1093"/>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spcBef>
                  <a:spcPct val="50000"/>
                </a:spcBef>
              </a:pPr>
              <a:r>
                <a:rPr lang="ru-RU" altLang="ru-RU" sz="1200" b="1">
                  <a:solidFill>
                    <a:srgbClr val="800080"/>
                  </a:solidFill>
                  <a:effectLst>
                    <a:outerShdw blurRad="38100" dist="38100" dir="2700000" algn="tl">
                      <a:srgbClr val="000000"/>
                    </a:outerShdw>
                  </a:effectLst>
                </a:rPr>
                <a:t>Аутентификация субъекта</a:t>
              </a:r>
            </a:p>
          </p:txBody>
        </p:sp>
        <p:sp>
          <p:nvSpPr>
            <p:cNvPr id="359430" name="Text Box 6"/>
            <p:cNvSpPr txBox="1">
              <a:spLocks noChangeArrowheads="1"/>
            </p:cNvSpPr>
            <p:nvPr/>
          </p:nvSpPr>
          <p:spPr bwMode="auto">
            <a:xfrm>
              <a:off x="1269" y="690"/>
              <a:ext cx="241" cy="1093"/>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spcBef>
                  <a:spcPct val="50000"/>
                </a:spcBef>
              </a:pPr>
              <a:r>
                <a:rPr lang="ru-RU" altLang="ru-RU" sz="1200" b="1">
                  <a:solidFill>
                    <a:srgbClr val="800080"/>
                  </a:solidFill>
                  <a:effectLst>
                    <a:outerShdw blurRad="38100" dist="38100" dir="2700000" algn="tl">
                      <a:srgbClr val="000000"/>
                    </a:outerShdw>
                  </a:effectLst>
                </a:rPr>
                <a:t>Аутентификация источника</a:t>
              </a:r>
            </a:p>
          </p:txBody>
        </p:sp>
        <p:sp>
          <p:nvSpPr>
            <p:cNvPr id="359431" name="Text Box 7"/>
            <p:cNvSpPr txBox="1">
              <a:spLocks noChangeArrowheads="1"/>
            </p:cNvSpPr>
            <p:nvPr/>
          </p:nvSpPr>
          <p:spPr bwMode="auto">
            <a:xfrm>
              <a:off x="1580" y="690"/>
              <a:ext cx="241" cy="1093"/>
            </a:xfrm>
            <a:prstGeom prst="rect">
              <a:avLst/>
            </a:prstGeom>
            <a:solidFill>
              <a:srgbClr val="99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Управление</a:t>
              </a:r>
            </a:p>
            <a:p>
              <a:pPr algn="ctr"/>
              <a:r>
                <a:rPr lang="ru-RU" altLang="ru-RU" sz="1200" b="1">
                  <a:solidFill>
                    <a:srgbClr val="800080"/>
                  </a:solidFill>
                  <a:effectLst>
                    <a:outerShdw blurRad="38100" dist="38100" dir="2700000" algn="tl">
                      <a:srgbClr val="000000"/>
                    </a:outerShdw>
                  </a:effectLst>
                </a:rPr>
                <a:t>доступом</a:t>
              </a:r>
            </a:p>
          </p:txBody>
        </p:sp>
        <p:sp>
          <p:nvSpPr>
            <p:cNvPr id="359432" name="Text Box 8"/>
            <p:cNvSpPr txBox="1">
              <a:spLocks noChangeArrowheads="1"/>
            </p:cNvSpPr>
            <p:nvPr/>
          </p:nvSpPr>
          <p:spPr bwMode="auto">
            <a:xfrm>
              <a:off x="1890" y="690"/>
              <a:ext cx="241" cy="1093"/>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Конфиденциальность соединения</a:t>
              </a:r>
            </a:p>
          </p:txBody>
        </p:sp>
        <p:sp>
          <p:nvSpPr>
            <p:cNvPr id="359433" name="Text Box 9"/>
            <p:cNvSpPr txBox="1">
              <a:spLocks noChangeArrowheads="1"/>
            </p:cNvSpPr>
            <p:nvPr/>
          </p:nvSpPr>
          <p:spPr bwMode="auto">
            <a:xfrm>
              <a:off x="2200" y="690"/>
              <a:ext cx="242" cy="1093"/>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Конфиденциальность дейтаграмм</a:t>
              </a:r>
            </a:p>
          </p:txBody>
        </p:sp>
        <p:sp>
          <p:nvSpPr>
            <p:cNvPr id="359434" name="Text Box 10"/>
            <p:cNvSpPr txBox="1">
              <a:spLocks noChangeArrowheads="1"/>
            </p:cNvSpPr>
            <p:nvPr/>
          </p:nvSpPr>
          <p:spPr bwMode="auto">
            <a:xfrm>
              <a:off x="2511" y="690"/>
              <a:ext cx="241" cy="1093"/>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Конфиденциальность отдельных полей</a:t>
              </a:r>
            </a:p>
          </p:txBody>
        </p:sp>
        <p:sp>
          <p:nvSpPr>
            <p:cNvPr id="359435" name="Text Box 11"/>
            <p:cNvSpPr txBox="1">
              <a:spLocks noChangeArrowheads="1"/>
            </p:cNvSpPr>
            <p:nvPr/>
          </p:nvSpPr>
          <p:spPr bwMode="auto">
            <a:xfrm>
              <a:off x="2822" y="690"/>
              <a:ext cx="241" cy="1093"/>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Конфиденциальность потока трафика</a:t>
              </a:r>
            </a:p>
          </p:txBody>
        </p:sp>
        <p:sp>
          <p:nvSpPr>
            <p:cNvPr id="359436" name="Text Box 12"/>
            <p:cNvSpPr txBox="1">
              <a:spLocks noChangeArrowheads="1"/>
            </p:cNvSpPr>
            <p:nvPr/>
          </p:nvSpPr>
          <p:spPr bwMode="auto">
            <a:xfrm>
              <a:off x="3133" y="690"/>
              <a:ext cx="356" cy="1093"/>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соединения с</a:t>
              </a:r>
            </a:p>
            <a:p>
              <a:pPr algn="ctr"/>
              <a:r>
                <a:rPr lang="ru-RU" altLang="ru-RU" sz="1200" b="1">
                  <a:solidFill>
                    <a:srgbClr val="800080"/>
                  </a:solidFill>
                  <a:effectLst>
                    <a:outerShdw blurRad="38100" dist="38100" dir="2700000" algn="tl">
                      <a:srgbClr val="000000"/>
                    </a:outerShdw>
                  </a:effectLst>
                </a:rPr>
                <a:t>восстановлением</a:t>
              </a:r>
            </a:p>
          </p:txBody>
        </p:sp>
        <p:sp>
          <p:nvSpPr>
            <p:cNvPr id="359437" name="Text Box 13"/>
            <p:cNvSpPr txBox="1">
              <a:spLocks noChangeArrowheads="1"/>
            </p:cNvSpPr>
            <p:nvPr/>
          </p:nvSpPr>
          <p:spPr bwMode="auto">
            <a:xfrm>
              <a:off x="3555" y="690"/>
              <a:ext cx="357" cy="1093"/>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соединения без</a:t>
              </a:r>
            </a:p>
            <a:p>
              <a:pPr algn="ctr"/>
              <a:r>
                <a:rPr lang="ru-RU" altLang="ru-RU" sz="1200" b="1">
                  <a:solidFill>
                    <a:srgbClr val="800080"/>
                  </a:solidFill>
                  <a:effectLst>
                    <a:outerShdw blurRad="38100" dist="38100" dir="2700000" algn="tl">
                      <a:srgbClr val="000000"/>
                    </a:outerShdw>
                  </a:effectLst>
                </a:rPr>
                <a:t>восстановления</a:t>
              </a:r>
            </a:p>
          </p:txBody>
        </p:sp>
        <p:sp>
          <p:nvSpPr>
            <p:cNvPr id="359438" name="Text Box 14"/>
            <p:cNvSpPr txBox="1">
              <a:spLocks noChangeArrowheads="1"/>
            </p:cNvSpPr>
            <p:nvPr/>
          </p:nvSpPr>
          <p:spPr bwMode="auto">
            <a:xfrm>
              <a:off x="3980" y="690"/>
              <a:ext cx="356" cy="1093"/>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полей</a:t>
              </a:r>
            </a:p>
            <a:p>
              <a:pPr algn="ctr"/>
              <a:r>
                <a:rPr lang="ru-RU" altLang="ru-RU" sz="1200" b="1">
                  <a:solidFill>
                    <a:srgbClr val="800080"/>
                  </a:solidFill>
                  <a:effectLst>
                    <a:outerShdw blurRad="38100" dist="38100" dir="2700000" algn="tl">
                      <a:srgbClr val="000000"/>
                    </a:outerShdw>
                  </a:effectLst>
                </a:rPr>
                <a:t>при виртуальном соединении</a:t>
              </a:r>
            </a:p>
          </p:txBody>
        </p:sp>
        <p:sp>
          <p:nvSpPr>
            <p:cNvPr id="359439" name="Text Box 15"/>
            <p:cNvSpPr txBox="1">
              <a:spLocks noChangeArrowheads="1"/>
            </p:cNvSpPr>
            <p:nvPr/>
          </p:nvSpPr>
          <p:spPr bwMode="auto">
            <a:xfrm>
              <a:off x="4405" y="690"/>
              <a:ext cx="241" cy="1093"/>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обмена дейтаграммами</a:t>
              </a:r>
            </a:p>
          </p:txBody>
        </p:sp>
        <p:sp>
          <p:nvSpPr>
            <p:cNvPr id="359440" name="Text Box 16"/>
            <p:cNvSpPr txBox="1">
              <a:spLocks noChangeArrowheads="1"/>
            </p:cNvSpPr>
            <p:nvPr/>
          </p:nvSpPr>
          <p:spPr bwMode="auto">
            <a:xfrm>
              <a:off x="4714" y="690"/>
              <a:ext cx="356" cy="1093"/>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Целостность полей</a:t>
              </a:r>
            </a:p>
            <a:p>
              <a:pPr algn="ctr"/>
              <a:r>
                <a:rPr lang="ru-RU" altLang="ru-RU" sz="1200" b="1">
                  <a:solidFill>
                    <a:srgbClr val="800080"/>
                  </a:solidFill>
                  <a:effectLst>
                    <a:outerShdw blurRad="38100" dist="38100" dir="2700000" algn="tl">
                      <a:srgbClr val="000000"/>
                    </a:outerShdw>
                  </a:effectLst>
                </a:rPr>
                <a:t>при обмене дейтаграммами</a:t>
              </a:r>
            </a:p>
          </p:txBody>
        </p:sp>
        <p:sp>
          <p:nvSpPr>
            <p:cNvPr id="359441" name="Text Box 17"/>
            <p:cNvSpPr txBox="1">
              <a:spLocks noChangeArrowheads="1"/>
            </p:cNvSpPr>
            <p:nvPr/>
          </p:nvSpPr>
          <p:spPr bwMode="auto">
            <a:xfrm>
              <a:off x="5139" y="690"/>
              <a:ext cx="241" cy="1093"/>
            </a:xfrm>
            <a:prstGeom prst="rect">
              <a:avLst/>
            </a:prstGeom>
            <a:solidFill>
              <a:srgbClr val="FFCCCC"/>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Защита от ложного отказа источника</a:t>
              </a:r>
            </a:p>
          </p:txBody>
        </p:sp>
        <p:sp>
          <p:nvSpPr>
            <p:cNvPr id="359442" name="Text Box 18"/>
            <p:cNvSpPr txBox="1">
              <a:spLocks noChangeArrowheads="1"/>
            </p:cNvSpPr>
            <p:nvPr/>
          </p:nvSpPr>
          <p:spPr bwMode="auto">
            <a:xfrm>
              <a:off x="5449" y="690"/>
              <a:ext cx="241" cy="1093"/>
            </a:xfrm>
            <a:prstGeom prst="rect">
              <a:avLst/>
            </a:prstGeom>
            <a:solidFill>
              <a:srgbClr val="FFCCCC"/>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Защита от ложного отказа получателя</a:t>
              </a:r>
            </a:p>
          </p:txBody>
        </p:sp>
        <p:sp>
          <p:nvSpPr>
            <p:cNvPr id="359443" name="Text Box 19"/>
            <p:cNvSpPr txBox="1">
              <a:spLocks noChangeArrowheads="1"/>
            </p:cNvSpPr>
            <p:nvPr/>
          </p:nvSpPr>
          <p:spPr bwMode="auto">
            <a:xfrm>
              <a:off x="64" y="1940"/>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Первый</a:t>
              </a:r>
            </a:p>
          </p:txBody>
        </p:sp>
        <p:sp>
          <p:nvSpPr>
            <p:cNvPr id="359451" name="WordArt 27"/>
            <p:cNvSpPr>
              <a:spLocks noChangeArrowheads="1" noChangeShapeType="1" noTextEdit="1"/>
            </p:cNvSpPr>
            <p:nvPr/>
          </p:nvSpPr>
          <p:spPr bwMode="auto">
            <a:xfrm>
              <a:off x="167" y="1565"/>
              <a:ext cx="682" cy="296"/>
            </a:xfrm>
            <a:prstGeom prst="rect">
              <a:avLst/>
            </a:prstGeom>
          </p:spPr>
          <p:txBody>
            <a:bodyPr wrap="none" fromWordArt="1">
              <a:prstTxWarp prst="textPlain">
                <a:avLst>
                  <a:gd name="adj" fmla="val 50000"/>
                </a:avLst>
              </a:prstTxWarp>
            </a:bodyPr>
            <a:lstStyle/>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Уровень</a:t>
              </a:r>
            </a:p>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ЭМВОС</a:t>
              </a:r>
            </a:p>
          </p:txBody>
        </p:sp>
        <p:sp>
          <p:nvSpPr>
            <p:cNvPr id="359452" name="WordArt 28"/>
            <p:cNvSpPr>
              <a:spLocks noChangeArrowheads="1" noChangeShapeType="1" noTextEdit="1"/>
            </p:cNvSpPr>
            <p:nvPr/>
          </p:nvSpPr>
          <p:spPr bwMode="auto">
            <a:xfrm rot="5400000">
              <a:off x="450" y="971"/>
              <a:ext cx="692" cy="219"/>
            </a:xfrm>
            <a:prstGeom prst="rect">
              <a:avLst/>
            </a:prstGeom>
          </p:spPr>
          <p:txBody>
            <a:bodyPr wrap="none" fromWordArt="1">
              <a:prstTxWarp prst="textPlain">
                <a:avLst>
                  <a:gd name="adj" fmla="val 50000"/>
                </a:avLst>
              </a:prstTxWarp>
            </a:bodyPr>
            <a:lstStyle/>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Услуга</a:t>
              </a:r>
            </a:p>
          </p:txBody>
        </p:sp>
        <p:sp>
          <p:nvSpPr>
            <p:cNvPr id="359458" name="AutoShape 34"/>
            <p:cNvSpPr>
              <a:spLocks noChangeArrowheads="1"/>
            </p:cNvSpPr>
            <p:nvPr/>
          </p:nvSpPr>
          <p:spPr bwMode="auto">
            <a:xfrm>
              <a:off x="1929" y="1966"/>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461" name="AutoShape 37"/>
            <p:cNvSpPr>
              <a:spLocks noChangeArrowheads="1"/>
            </p:cNvSpPr>
            <p:nvPr/>
          </p:nvSpPr>
          <p:spPr bwMode="auto">
            <a:xfrm>
              <a:off x="2871" y="1966"/>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485" name="Text Box 61"/>
            <p:cNvSpPr txBox="1">
              <a:spLocks noChangeArrowheads="1"/>
            </p:cNvSpPr>
            <p:nvPr/>
          </p:nvSpPr>
          <p:spPr bwMode="auto">
            <a:xfrm>
              <a:off x="63" y="2195"/>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Второй</a:t>
              </a:r>
            </a:p>
          </p:txBody>
        </p:sp>
        <p:sp>
          <p:nvSpPr>
            <p:cNvPr id="359486" name="Text Box 62"/>
            <p:cNvSpPr txBox="1">
              <a:spLocks noChangeArrowheads="1"/>
            </p:cNvSpPr>
            <p:nvPr/>
          </p:nvSpPr>
          <p:spPr bwMode="auto">
            <a:xfrm>
              <a:off x="68" y="2444"/>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Третий</a:t>
              </a:r>
            </a:p>
          </p:txBody>
        </p:sp>
        <p:sp>
          <p:nvSpPr>
            <p:cNvPr id="359487" name="Text Box 63"/>
            <p:cNvSpPr txBox="1">
              <a:spLocks noChangeArrowheads="1"/>
            </p:cNvSpPr>
            <p:nvPr/>
          </p:nvSpPr>
          <p:spPr bwMode="auto">
            <a:xfrm>
              <a:off x="58" y="3436"/>
              <a:ext cx="876" cy="165"/>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Седьмой</a:t>
              </a:r>
            </a:p>
          </p:txBody>
        </p:sp>
        <p:sp>
          <p:nvSpPr>
            <p:cNvPr id="359488" name="Text Box 64"/>
            <p:cNvSpPr txBox="1">
              <a:spLocks noChangeArrowheads="1"/>
            </p:cNvSpPr>
            <p:nvPr/>
          </p:nvSpPr>
          <p:spPr bwMode="auto">
            <a:xfrm>
              <a:off x="60" y="2694"/>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Четвёртый</a:t>
              </a:r>
            </a:p>
          </p:txBody>
        </p:sp>
        <p:sp>
          <p:nvSpPr>
            <p:cNvPr id="359489" name="Text Box 65"/>
            <p:cNvSpPr txBox="1">
              <a:spLocks noChangeArrowheads="1"/>
            </p:cNvSpPr>
            <p:nvPr/>
          </p:nvSpPr>
          <p:spPr bwMode="auto">
            <a:xfrm>
              <a:off x="59" y="2937"/>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Пятый</a:t>
              </a:r>
            </a:p>
          </p:txBody>
        </p:sp>
        <p:sp>
          <p:nvSpPr>
            <p:cNvPr id="359490" name="Text Box 66"/>
            <p:cNvSpPr txBox="1">
              <a:spLocks noChangeArrowheads="1"/>
            </p:cNvSpPr>
            <p:nvPr/>
          </p:nvSpPr>
          <p:spPr bwMode="auto">
            <a:xfrm>
              <a:off x="61" y="3186"/>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Шестой</a:t>
              </a:r>
            </a:p>
          </p:txBody>
        </p:sp>
        <p:sp>
          <p:nvSpPr>
            <p:cNvPr id="359509" name="AutoShape 85"/>
            <p:cNvSpPr>
              <a:spLocks noChangeArrowheads="1"/>
            </p:cNvSpPr>
            <p:nvPr/>
          </p:nvSpPr>
          <p:spPr bwMode="auto">
            <a:xfrm>
              <a:off x="1928" y="2220"/>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10" name="AutoShape 86"/>
            <p:cNvSpPr>
              <a:spLocks noChangeArrowheads="1"/>
            </p:cNvSpPr>
            <p:nvPr/>
          </p:nvSpPr>
          <p:spPr bwMode="auto">
            <a:xfrm>
              <a:off x="2240" y="2223"/>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22" name="AutoShape 98"/>
            <p:cNvSpPr>
              <a:spLocks noChangeArrowheads="1"/>
            </p:cNvSpPr>
            <p:nvPr/>
          </p:nvSpPr>
          <p:spPr bwMode="auto">
            <a:xfrm>
              <a:off x="1007" y="2481"/>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23" name="AutoShape 99"/>
            <p:cNvSpPr>
              <a:spLocks noChangeArrowheads="1"/>
            </p:cNvSpPr>
            <p:nvPr/>
          </p:nvSpPr>
          <p:spPr bwMode="auto">
            <a:xfrm>
              <a:off x="1310" y="2480"/>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24" name="AutoShape 100"/>
            <p:cNvSpPr>
              <a:spLocks noChangeArrowheads="1"/>
            </p:cNvSpPr>
            <p:nvPr/>
          </p:nvSpPr>
          <p:spPr bwMode="auto">
            <a:xfrm>
              <a:off x="1930" y="2476"/>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25" name="AutoShape 101"/>
            <p:cNvSpPr>
              <a:spLocks noChangeArrowheads="1"/>
            </p:cNvSpPr>
            <p:nvPr/>
          </p:nvSpPr>
          <p:spPr bwMode="auto">
            <a:xfrm>
              <a:off x="2242" y="2480"/>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27" name="AutoShape 103"/>
            <p:cNvSpPr>
              <a:spLocks noChangeArrowheads="1"/>
            </p:cNvSpPr>
            <p:nvPr/>
          </p:nvSpPr>
          <p:spPr bwMode="auto">
            <a:xfrm>
              <a:off x="2872" y="2476"/>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29" name="AutoShape 105"/>
            <p:cNvSpPr>
              <a:spLocks noChangeArrowheads="1"/>
            </p:cNvSpPr>
            <p:nvPr/>
          </p:nvSpPr>
          <p:spPr bwMode="auto">
            <a:xfrm>
              <a:off x="3666" y="2482"/>
              <a:ext cx="140" cy="133"/>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31" name="AutoShape 107"/>
            <p:cNvSpPr>
              <a:spLocks noChangeArrowheads="1"/>
            </p:cNvSpPr>
            <p:nvPr/>
          </p:nvSpPr>
          <p:spPr bwMode="auto">
            <a:xfrm>
              <a:off x="4453" y="2476"/>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33" name="AutoShape 109"/>
            <p:cNvSpPr>
              <a:spLocks noChangeArrowheads="1"/>
            </p:cNvSpPr>
            <p:nvPr/>
          </p:nvSpPr>
          <p:spPr bwMode="auto">
            <a:xfrm>
              <a:off x="1631" y="2476"/>
              <a:ext cx="140" cy="135"/>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37" name="AutoShape 113"/>
            <p:cNvSpPr>
              <a:spLocks noChangeArrowheads="1"/>
            </p:cNvSpPr>
            <p:nvPr/>
          </p:nvSpPr>
          <p:spPr bwMode="auto">
            <a:xfrm>
              <a:off x="1006" y="2732"/>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38" name="AutoShape 114"/>
            <p:cNvSpPr>
              <a:spLocks noChangeArrowheads="1"/>
            </p:cNvSpPr>
            <p:nvPr/>
          </p:nvSpPr>
          <p:spPr bwMode="auto">
            <a:xfrm>
              <a:off x="1309" y="2731"/>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39" name="AutoShape 115"/>
            <p:cNvSpPr>
              <a:spLocks noChangeArrowheads="1"/>
            </p:cNvSpPr>
            <p:nvPr/>
          </p:nvSpPr>
          <p:spPr bwMode="auto">
            <a:xfrm>
              <a:off x="1929" y="2728"/>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40" name="AutoShape 116"/>
            <p:cNvSpPr>
              <a:spLocks noChangeArrowheads="1"/>
            </p:cNvSpPr>
            <p:nvPr/>
          </p:nvSpPr>
          <p:spPr bwMode="auto">
            <a:xfrm>
              <a:off x="2241" y="2731"/>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43" name="AutoShape 119"/>
            <p:cNvSpPr>
              <a:spLocks noChangeArrowheads="1"/>
            </p:cNvSpPr>
            <p:nvPr/>
          </p:nvSpPr>
          <p:spPr bwMode="auto">
            <a:xfrm>
              <a:off x="3240" y="2734"/>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44" name="AutoShape 120"/>
            <p:cNvSpPr>
              <a:spLocks noChangeArrowheads="1"/>
            </p:cNvSpPr>
            <p:nvPr/>
          </p:nvSpPr>
          <p:spPr bwMode="auto">
            <a:xfrm>
              <a:off x="3665" y="2733"/>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46" name="AutoShape 122"/>
            <p:cNvSpPr>
              <a:spLocks noChangeArrowheads="1"/>
            </p:cNvSpPr>
            <p:nvPr/>
          </p:nvSpPr>
          <p:spPr bwMode="auto">
            <a:xfrm>
              <a:off x="4452" y="2728"/>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48" name="AutoShape 124"/>
            <p:cNvSpPr>
              <a:spLocks noChangeArrowheads="1"/>
            </p:cNvSpPr>
            <p:nvPr/>
          </p:nvSpPr>
          <p:spPr bwMode="auto">
            <a:xfrm>
              <a:off x="1630" y="2728"/>
              <a:ext cx="140" cy="135"/>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54" name="AutoShape 130"/>
            <p:cNvSpPr>
              <a:spLocks noChangeArrowheads="1"/>
            </p:cNvSpPr>
            <p:nvPr/>
          </p:nvSpPr>
          <p:spPr bwMode="auto">
            <a:xfrm>
              <a:off x="1931" y="3209"/>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55" name="AutoShape 131"/>
            <p:cNvSpPr>
              <a:spLocks noChangeArrowheads="1"/>
            </p:cNvSpPr>
            <p:nvPr/>
          </p:nvSpPr>
          <p:spPr bwMode="auto">
            <a:xfrm>
              <a:off x="2243" y="3212"/>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56" name="AutoShape 132"/>
            <p:cNvSpPr>
              <a:spLocks noChangeArrowheads="1"/>
            </p:cNvSpPr>
            <p:nvPr/>
          </p:nvSpPr>
          <p:spPr bwMode="auto">
            <a:xfrm>
              <a:off x="2558" y="3209"/>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359566" name="Group 142"/>
            <p:cNvGrpSpPr>
              <a:grpSpLocks/>
            </p:cNvGrpSpPr>
            <p:nvPr/>
          </p:nvGrpSpPr>
          <p:grpSpPr bwMode="auto">
            <a:xfrm>
              <a:off x="1004" y="3451"/>
              <a:ext cx="4637" cy="140"/>
              <a:chOff x="987" y="1884"/>
              <a:chExt cx="4637" cy="136"/>
            </a:xfrm>
          </p:grpSpPr>
          <p:sp>
            <p:nvSpPr>
              <p:cNvPr id="359567" name="AutoShape 143"/>
              <p:cNvSpPr>
                <a:spLocks noChangeArrowheads="1"/>
              </p:cNvSpPr>
              <p:nvPr/>
            </p:nvSpPr>
            <p:spPr bwMode="auto">
              <a:xfrm>
                <a:off x="987" y="1888"/>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68" name="AutoShape 144"/>
              <p:cNvSpPr>
                <a:spLocks noChangeArrowheads="1"/>
              </p:cNvSpPr>
              <p:nvPr/>
            </p:nvSpPr>
            <p:spPr bwMode="auto">
              <a:xfrm>
                <a:off x="1290" y="1887"/>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69" name="AutoShape 145"/>
              <p:cNvSpPr>
                <a:spLocks noChangeArrowheads="1"/>
              </p:cNvSpPr>
              <p:nvPr/>
            </p:nvSpPr>
            <p:spPr bwMode="auto">
              <a:xfrm>
                <a:off x="1910" y="1884"/>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0" name="AutoShape 146"/>
              <p:cNvSpPr>
                <a:spLocks noChangeArrowheads="1"/>
              </p:cNvSpPr>
              <p:nvPr/>
            </p:nvSpPr>
            <p:spPr bwMode="auto">
              <a:xfrm>
                <a:off x="2222" y="1887"/>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1" name="AutoShape 147"/>
              <p:cNvSpPr>
                <a:spLocks noChangeArrowheads="1"/>
              </p:cNvSpPr>
              <p:nvPr/>
            </p:nvSpPr>
            <p:spPr bwMode="auto">
              <a:xfrm>
                <a:off x="2537" y="1884"/>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2" name="AutoShape 148"/>
              <p:cNvSpPr>
                <a:spLocks noChangeArrowheads="1"/>
              </p:cNvSpPr>
              <p:nvPr/>
            </p:nvSpPr>
            <p:spPr bwMode="auto">
              <a:xfrm>
                <a:off x="2852" y="1884"/>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3" name="AutoShape 149"/>
              <p:cNvSpPr>
                <a:spLocks noChangeArrowheads="1"/>
              </p:cNvSpPr>
              <p:nvPr/>
            </p:nvSpPr>
            <p:spPr bwMode="auto">
              <a:xfrm>
                <a:off x="3221" y="1890"/>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4" name="AutoShape 150"/>
              <p:cNvSpPr>
                <a:spLocks noChangeArrowheads="1"/>
              </p:cNvSpPr>
              <p:nvPr/>
            </p:nvSpPr>
            <p:spPr bwMode="auto">
              <a:xfrm>
                <a:off x="3646" y="1889"/>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5" name="AutoShape 151"/>
              <p:cNvSpPr>
                <a:spLocks noChangeArrowheads="1"/>
              </p:cNvSpPr>
              <p:nvPr/>
            </p:nvSpPr>
            <p:spPr bwMode="auto">
              <a:xfrm>
                <a:off x="4074" y="1885"/>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6" name="AutoShape 152"/>
              <p:cNvSpPr>
                <a:spLocks noChangeArrowheads="1"/>
              </p:cNvSpPr>
              <p:nvPr/>
            </p:nvSpPr>
            <p:spPr bwMode="auto">
              <a:xfrm>
                <a:off x="4433" y="1884"/>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7" name="AutoShape 153"/>
              <p:cNvSpPr>
                <a:spLocks noChangeArrowheads="1"/>
              </p:cNvSpPr>
              <p:nvPr/>
            </p:nvSpPr>
            <p:spPr bwMode="auto">
              <a:xfrm>
                <a:off x="4802" y="1886"/>
                <a:ext cx="140" cy="130"/>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8" name="AutoShape 154"/>
              <p:cNvSpPr>
                <a:spLocks noChangeArrowheads="1"/>
              </p:cNvSpPr>
              <p:nvPr/>
            </p:nvSpPr>
            <p:spPr bwMode="auto">
              <a:xfrm>
                <a:off x="1611" y="1884"/>
                <a:ext cx="140" cy="131"/>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79" name="AutoShape 155"/>
              <p:cNvSpPr>
                <a:spLocks noChangeArrowheads="1"/>
              </p:cNvSpPr>
              <p:nvPr/>
            </p:nvSpPr>
            <p:spPr bwMode="auto">
              <a:xfrm>
                <a:off x="5182" y="1884"/>
                <a:ext cx="140" cy="131"/>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9580" name="AutoShape 156"/>
              <p:cNvSpPr>
                <a:spLocks noChangeArrowheads="1"/>
              </p:cNvSpPr>
              <p:nvPr/>
            </p:nvSpPr>
            <p:spPr bwMode="auto">
              <a:xfrm>
                <a:off x="5484" y="1886"/>
                <a:ext cx="140" cy="131"/>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sp>
        <p:nvSpPr>
          <p:cNvPr id="359583" name="Text Box 159"/>
          <p:cNvSpPr txBox="1">
            <a:spLocks noChangeArrowheads="1"/>
          </p:cNvSpPr>
          <p:nvPr/>
        </p:nvSpPr>
        <p:spPr bwMode="auto">
          <a:xfrm>
            <a:off x="0" y="6161088"/>
            <a:ext cx="9144000" cy="609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r>
              <a:rPr lang="ru-RU" altLang="ru-RU" sz="2000" b="1">
                <a:solidFill>
                  <a:srgbClr val="800080"/>
                </a:solidFill>
                <a:latin typeface="Tahoma" panose="020B0604030504040204" pitchFamily="34" charset="0"/>
                <a:cs typeface="Tahoma" panose="020B0604030504040204" pitchFamily="34" charset="0"/>
              </a:rPr>
              <a:t>Рис.20.6. </a:t>
            </a:r>
            <a:r>
              <a:rPr lang="ru-RU" altLang="ru-RU" sz="2000" b="1">
                <a:solidFill>
                  <a:srgbClr val="800080"/>
                </a:solidFill>
              </a:rPr>
              <a:t>Распределение услуг безопасности по уровням</a:t>
            </a:r>
          </a:p>
          <a:p>
            <a:pPr algn="ctr"/>
            <a:r>
              <a:rPr lang="ru-RU" altLang="ru-RU" sz="2000" b="1">
                <a:solidFill>
                  <a:srgbClr val="800080"/>
                </a:solidFill>
              </a:rPr>
              <a:t>архитектуры ЭМВОС (архитектура безопасности ЭМВОС)</a:t>
            </a:r>
            <a:r>
              <a:rPr lang="ru-RU" altLang="ru-RU" sz="2000">
                <a:solidFill>
                  <a:srgbClr val="800080"/>
                </a:solidFill>
              </a:rPr>
              <a:t> </a:t>
            </a:r>
            <a:endParaRPr lang="en-US" altLang="ru-RU" sz="2000">
              <a:solidFill>
                <a:srgbClr val="800080"/>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58540" name="Group 140"/>
          <p:cNvGrpSpPr>
            <a:grpSpLocks/>
          </p:cNvGrpSpPr>
          <p:nvPr/>
        </p:nvGrpSpPr>
        <p:grpSpPr bwMode="auto">
          <a:xfrm>
            <a:off x="1482725" y="1543050"/>
            <a:ext cx="6169025" cy="4360863"/>
            <a:chOff x="981" y="972"/>
            <a:chExt cx="3886" cy="2747"/>
          </a:xfrm>
        </p:grpSpPr>
        <p:sp>
          <p:nvSpPr>
            <p:cNvPr id="358419" name="Text Box 19"/>
            <p:cNvSpPr txBox="1">
              <a:spLocks noChangeArrowheads="1"/>
            </p:cNvSpPr>
            <p:nvPr/>
          </p:nvSpPr>
          <p:spPr bwMode="auto">
            <a:xfrm>
              <a:off x="2035" y="977"/>
              <a:ext cx="166" cy="910"/>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600" b="1">
                  <a:solidFill>
                    <a:srgbClr val="800080"/>
                  </a:solidFill>
                  <a:effectLst>
                    <a:outerShdw blurRad="38100" dist="38100" dir="2700000" algn="tl">
                      <a:srgbClr val="000000"/>
                    </a:outerShdw>
                  </a:effectLst>
                </a:rPr>
                <a:t>Шифрование</a:t>
              </a:r>
            </a:p>
          </p:txBody>
        </p:sp>
        <p:sp>
          <p:nvSpPr>
            <p:cNvPr id="358420" name="Text Box 20"/>
            <p:cNvSpPr txBox="1">
              <a:spLocks noChangeArrowheads="1"/>
            </p:cNvSpPr>
            <p:nvPr/>
          </p:nvSpPr>
          <p:spPr bwMode="auto">
            <a:xfrm>
              <a:off x="2325" y="977"/>
              <a:ext cx="146" cy="912"/>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400" b="1">
                  <a:solidFill>
                    <a:srgbClr val="800080"/>
                  </a:solidFill>
                  <a:effectLst>
                    <a:outerShdw blurRad="38100" dist="38100" dir="2700000" algn="tl">
                      <a:srgbClr val="000000"/>
                    </a:outerShdw>
                  </a:effectLst>
                </a:rPr>
                <a:t>Э  Ц  П</a:t>
              </a:r>
            </a:p>
          </p:txBody>
        </p:sp>
        <p:sp>
          <p:nvSpPr>
            <p:cNvPr id="358421" name="Text Box 21"/>
            <p:cNvSpPr txBox="1">
              <a:spLocks noChangeArrowheads="1"/>
            </p:cNvSpPr>
            <p:nvPr/>
          </p:nvSpPr>
          <p:spPr bwMode="auto">
            <a:xfrm>
              <a:off x="2580" y="981"/>
              <a:ext cx="254" cy="909"/>
            </a:xfrm>
            <a:prstGeom prst="rect">
              <a:avLst/>
            </a:prstGeom>
            <a:solidFill>
              <a:srgbClr val="99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Управление доступом</a:t>
              </a:r>
            </a:p>
          </p:txBody>
        </p:sp>
        <p:sp>
          <p:nvSpPr>
            <p:cNvPr id="358422" name="Text Box 22"/>
            <p:cNvSpPr txBox="1">
              <a:spLocks noChangeArrowheads="1"/>
            </p:cNvSpPr>
            <p:nvPr/>
          </p:nvSpPr>
          <p:spPr bwMode="auto">
            <a:xfrm>
              <a:off x="2930" y="980"/>
              <a:ext cx="254" cy="909"/>
            </a:xfrm>
            <a:prstGeom prst="rect">
              <a:avLst/>
            </a:prstGeom>
            <a:solidFill>
              <a:srgbClr val="CCFF66"/>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Целостность данных</a:t>
              </a:r>
            </a:p>
          </p:txBody>
        </p:sp>
        <p:sp>
          <p:nvSpPr>
            <p:cNvPr id="358423" name="Text Box 23"/>
            <p:cNvSpPr txBox="1">
              <a:spLocks noChangeArrowheads="1"/>
            </p:cNvSpPr>
            <p:nvPr/>
          </p:nvSpPr>
          <p:spPr bwMode="auto">
            <a:xfrm>
              <a:off x="3285" y="977"/>
              <a:ext cx="496" cy="911"/>
            </a:xfrm>
            <a:prstGeom prst="rect">
              <a:avLst/>
            </a:prstGeom>
            <a:solidFill>
              <a:srgbClr val="FF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Обмен аутентифика-ционной информацией</a:t>
              </a:r>
            </a:p>
          </p:txBody>
        </p:sp>
        <p:sp>
          <p:nvSpPr>
            <p:cNvPr id="358424" name="Text Box 24"/>
            <p:cNvSpPr txBox="1">
              <a:spLocks noChangeArrowheads="1"/>
            </p:cNvSpPr>
            <p:nvPr/>
          </p:nvSpPr>
          <p:spPr bwMode="auto">
            <a:xfrm>
              <a:off x="3884" y="978"/>
              <a:ext cx="254" cy="909"/>
            </a:xfrm>
            <a:prstGeom prst="rect">
              <a:avLst/>
            </a:prstGeom>
            <a:solidFill>
              <a:schemeClr val="accent1"/>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lnSpc>
                  <a:spcPct val="90000"/>
                </a:lnSpc>
              </a:pPr>
              <a:r>
                <a:rPr lang="ru-RU" altLang="ru-RU" sz="1400" b="1">
                  <a:solidFill>
                    <a:srgbClr val="800080"/>
                  </a:solidFill>
                  <a:effectLst>
                    <a:outerShdw blurRad="38100" dist="38100" dir="2700000" algn="tl">
                      <a:srgbClr val="000000"/>
                    </a:outerShdw>
                  </a:effectLst>
                </a:rPr>
                <a:t>Заполнение трафика</a:t>
              </a:r>
            </a:p>
          </p:txBody>
        </p:sp>
        <p:sp>
          <p:nvSpPr>
            <p:cNvPr id="358425" name="Text Box 25"/>
            <p:cNvSpPr txBox="1">
              <a:spLocks noChangeArrowheads="1"/>
            </p:cNvSpPr>
            <p:nvPr/>
          </p:nvSpPr>
          <p:spPr bwMode="auto">
            <a:xfrm>
              <a:off x="4243" y="979"/>
              <a:ext cx="242" cy="909"/>
            </a:xfrm>
            <a:prstGeom prst="rect">
              <a:avLst/>
            </a:prstGeom>
            <a:solidFill>
              <a:srgbClr val="99FF99"/>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200" b="1">
                  <a:solidFill>
                    <a:srgbClr val="800080"/>
                  </a:solidFill>
                  <a:effectLst>
                    <a:outerShdw blurRad="38100" dist="38100" dir="2700000" algn="tl">
                      <a:srgbClr val="000000"/>
                    </a:outerShdw>
                  </a:effectLst>
                </a:rPr>
                <a:t>Управление маршрутизацией</a:t>
              </a:r>
            </a:p>
          </p:txBody>
        </p:sp>
        <p:sp>
          <p:nvSpPr>
            <p:cNvPr id="358426" name="Text Box 26"/>
            <p:cNvSpPr txBox="1">
              <a:spLocks noChangeArrowheads="1"/>
            </p:cNvSpPr>
            <p:nvPr/>
          </p:nvSpPr>
          <p:spPr bwMode="auto">
            <a:xfrm>
              <a:off x="4587" y="978"/>
              <a:ext cx="280" cy="910"/>
            </a:xfrm>
            <a:prstGeom prst="rect">
              <a:avLst/>
            </a:prstGeom>
            <a:solidFill>
              <a:srgbClr val="FFCCCC"/>
            </a:solidFill>
            <a:ln w="19050">
              <a:solidFill>
                <a:srgbClr val="990000"/>
              </a:solidFill>
              <a:miter lim="800000"/>
              <a:headEnd/>
              <a:tailEnd/>
            </a:ln>
            <a:effectLst>
              <a:outerShdw dist="35921" dir="2700000" algn="ctr" rotWithShape="0">
                <a:srgbClr val="FF9933"/>
              </a:outerShdw>
            </a:effectLst>
          </p:spPr>
          <p:txBody>
            <a:bodyPr vert="eaVert" lIns="0" tIns="0" rIns="0" bIns="0">
              <a:spAutoFit/>
            </a:bodyPr>
            <a:lstStyle/>
            <a:p>
              <a:pPr algn="ctr"/>
              <a:r>
                <a:rPr lang="ru-RU" altLang="ru-RU" sz="1400" b="1">
                  <a:solidFill>
                    <a:srgbClr val="800080"/>
                  </a:solidFill>
                  <a:effectLst>
                    <a:outerShdw blurRad="38100" dist="38100" dir="2700000" algn="tl">
                      <a:srgbClr val="000000"/>
                    </a:outerShdw>
                  </a:effectLst>
                </a:rPr>
                <a:t>Нотариальное заверение</a:t>
              </a:r>
            </a:p>
          </p:txBody>
        </p:sp>
        <p:sp>
          <p:nvSpPr>
            <p:cNvPr id="358427" name="WordArt 27"/>
            <p:cNvSpPr>
              <a:spLocks noChangeArrowheads="1" noChangeShapeType="1" noTextEdit="1"/>
            </p:cNvSpPr>
            <p:nvPr/>
          </p:nvSpPr>
          <p:spPr bwMode="auto">
            <a:xfrm rot="5400000">
              <a:off x="1530" y="1205"/>
              <a:ext cx="682" cy="216"/>
            </a:xfrm>
            <a:prstGeom prst="rect">
              <a:avLst/>
            </a:prstGeom>
          </p:spPr>
          <p:txBody>
            <a:bodyPr wrap="none" fromWordArt="1">
              <a:prstTxWarp prst="textPlain">
                <a:avLst>
                  <a:gd name="adj" fmla="val 50000"/>
                </a:avLst>
              </a:prstTxWarp>
            </a:bodyPr>
            <a:lstStyle/>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Способ</a:t>
              </a:r>
            </a:p>
          </p:txBody>
        </p:sp>
        <p:sp>
          <p:nvSpPr>
            <p:cNvPr id="358462" name="Text Box 62"/>
            <p:cNvSpPr txBox="1">
              <a:spLocks noChangeArrowheads="1"/>
            </p:cNvSpPr>
            <p:nvPr/>
          </p:nvSpPr>
          <p:spPr bwMode="auto">
            <a:xfrm>
              <a:off x="987" y="2058"/>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Первый</a:t>
              </a:r>
            </a:p>
          </p:txBody>
        </p:sp>
        <p:sp>
          <p:nvSpPr>
            <p:cNvPr id="358463" name="WordArt 63"/>
            <p:cNvSpPr>
              <a:spLocks noChangeArrowheads="1" noChangeShapeType="1" noTextEdit="1"/>
            </p:cNvSpPr>
            <p:nvPr/>
          </p:nvSpPr>
          <p:spPr bwMode="auto">
            <a:xfrm>
              <a:off x="1003" y="1691"/>
              <a:ext cx="682" cy="296"/>
            </a:xfrm>
            <a:prstGeom prst="rect">
              <a:avLst/>
            </a:prstGeom>
          </p:spPr>
          <p:txBody>
            <a:bodyPr wrap="none" fromWordArt="1">
              <a:prstTxWarp prst="textPlain">
                <a:avLst>
                  <a:gd name="adj" fmla="val 50000"/>
                </a:avLst>
              </a:prstTxWarp>
            </a:bodyPr>
            <a:lstStyle/>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Уровень</a:t>
              </a:r>
            </a:p>
            <a:p>
              <a:pPr algn="ctr"/>
              <a:r>
                <a:rPr lang="ru-RU" sz="2000" kern="10">
                  <a:ln w="9525">
                    <a:solidFill>
                      <a:srgbClr val="800000"/>
                    </a:solidFill>
                    <a:round/>
                    <a:headEnd/>
                    <a:tailEnd/>
                  </a:ln>
                  <a:solidFill>
                    <a:srgbClr val="FF0000"/>
                  </a:solidFill>
                  <a:effectLst>
                    <a:outerShdw dist="28398" dir="3806097" algn="ctr" rotWithShape="0">
                      <a:srgbClr val="FF9933"/>
                    </a:outerShdw>
                  </a:effectLst>
                </a:rPr>
                <a:t>ЭМВОС</a:t>
              </a:r>
            </a:p>
          </p:txBody>
        </p:sp>
        <p:sp>
          <p:nvSpPr>
            <p:cNvPr id="358464" name="Text Box 64"/>
            <p:cNvSpPr txBox="1">
              <a:spLocks noChangeArrowheads="1"/>
            </p:cNvSpPr>
            <p:nvPr/>
          </p:nvSpPr>
          <p:spPr bwMode="auto">
            <a:xfrm>
              <a:off x="986" y="2313"/>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Второй</a:t>
              </a:r>
            </a:p>
          </p:txBody>
        </p:sp>
        <p:sp>
          <p:nvSpPr>
            <p:cNvPr id="358465" name="Text Box 65"/>
            <p:cNvSpPr txBox="1">
              <a:spLocks noChangeArrowheads="1"/>
            </p:cNvSpPr>
            <p:nvPr/>
          </p:nvSpPr>
          <p:spPr bwMode="auto">
            <a:xfrm>
              <a:off x="991" y="2562"/>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Третий</a:t>
              </a:r>
            </a:p>
          </p:txBody>
        </p:sp>
        <p:sp>
          <p:nvSpPr>
            <p:cNvPr id="358466" name="Text Box 66"/>
            <p:cNvSpPr txBox="1">
              <a:spLocks noChangeArrowheads="1"/>
            </p:cNvSpPr>
            <p:nvPr/>
          </p:nvSpPr>
          <p:spPr bwMode="auto">
            <a:xfrm>
              <a:off x="981" y="3554"/>
              <a:ext cx="876" cy="165"/>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Седьмой</a:t>
              </a:r>
            </a:p>
          </p:txBody>
        </p:sp>
        <p:sp>
          <p:nvSpPr>
            <p:cNvPr id="358467" name="Text Box 67"/>
            <p:cNvSpPr txBox="1">
              <a:spLocks noChangeArrowheads="1"/>
            </p:cNvSpPr>
            <p:nvPr/>
          </p:nvSpPr>
          <p:spPr bwMode="auto">
            <a:xfrm>
              <a:off x="983" y="2812"/>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Четвёртый</a:t>
              </a:r>
            </a:p>
          </p:txBody>
        </p:sp>
        <p:sp>
          <p:nvSpPr>
            <p:cNvPr id="358468" name="Text Box 68"/>
            <p:cNvSpPr txBox="1">
              <a:spLocks noChangeArrowheads="1"/>
            </p:cNvSpPr>
            <p:nvPr/>
          </p:nvSpPr>
          <p:spPr bwMode="auto">
            <a:xfrm>
              <a:off x="982" y="3055"/>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Пятый</a:t>
              </a:r>
            </a:p>
          </p:txBody>
        </p:sp>
        <p:sp>
          <p:nvSpPr>
            <p:cNvPr id="358469" name="Text Box 69"/>
            <p:cNvSpPr txBox="1">
              <a:spLocks noChangeArrowheads="1"/>
            </p:cNvSpPr>
            <p:nvPr/>
          </p:nvSpPr>
          <p:spPr bwMode="auto">
            <a:xfrm>
              <a:off x="984" y="3304"/>
              <a:ext cx="876" cy="166"/>
            </a:xfrm>
            <a:prstGeom prst="rect">
              <a:avLst/>
            </a:prstGeom>
            <a:solidFill>
              <a:srgbClr val="800080"/>
            </a:solidFill>
            <a:ln w="19050">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ru-RU" sz="1600" b="1">
                  <a:solidFill>
                    <a:srgbClr val="FFFF99"/>
                  </a:solidFill>
                  <a:effectLst>
                    <a:outerShdw blurRad="38100" dist="38100" dir="2700000" algn="tl">
                      <a:srgbClr val="000000"/>
                    </a:outerShdw>
                  </a:effectLst>
                </a:rPr>
                <a:t>Шестой</a:t>
              </a:r>
            </a:p>
          </p:txBody>
        </p:sp>
        <p:sp>
          <p:nvSpPr>
            <p:cNvPr id="358485" name="AutoShape 85"/>
            <p:cNvSpPr>
              <a:spLocks noChangeArrowheads="1"/>
            </p:cNvSpPr>
            <p:nvPr/>
          </p:nvSpPr>
          <p:spPr bwMode="auto">
            <a:xfrm>
              <a:off x="2037" y="2074"/>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496" name="AutoShape 96"/>
            <p:cNvSpPr>
              <a:spLocks noChangeArrowheads="1"/>
            </p:cNvSpPr>
            <p:nvPr/>
          </p:nvSpPr>
          <p:spPr bwMode="auto">
            <a:xfrm>
              <a:off x="2030" y="2343"/>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05" name="AutoShape 105"/>
            <p:cNvSpPr>
              <a:spLocks noChangeArrowheads="1"/>
            </p:cNvSpPr>
            <p:nvPr/>
          </p:nvSpPr>
          <p:spPr bwMode="auto">
            <a:xfrm>
              <a:off x="2032" y="2588"/>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06" name="AutoShape 106"/>
            <p:cNvSpPr>
              <a:spLocks noChangeArrowheads="1"/>
            </p:cNvSpPr>
            <p:nvPr/>
          </p:nvSpPr>
          <p:spPr bwMode="auto">
            <a:xfrm>
              <a:off x="2313" y="2590"/>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07" name="AutoShape 107"/>
            <p:cNvSpPr>
              <a:spLocks noChangeArrowheads="1"/>
            </p:cNvSpPr>
            <p:nvPr/>
          </p:nvSpPr>
          <p:spPr bwMode="auto">
            <a:xfrm>
              <a:off x="2622" y="2590"/>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08" name="AutoShape 108"/>
            <p:cNvSpPr>
              <a:spLocks noChangeArrowheads="1"/>
            </p:cNvSpPr>
            <p:nvPr/>
          </p:nvSpPr>
          <p:spPr bwMode="auto">
            <a:xfrm>
              <a:off x="3925" y="2595"/>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09" name="AutoShape 109"/>
            <p:cNvSpPr>
              <a:spLocks noChangeArrowheads="1"/>
            </p:cNvSpPr>
            <p:nvPr/>
          </p:nvSpPr>
          <p:spPr bwMode="auto">
            <a:xfrm>
              <a:off x="2972" y="2592"/>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0" name="AutoShape 110"/>
            <p:cNvSpPr>
              <a:spLocks noChangeArrowheads="1"/>
            </p:cNvSpPr>
            <p:nvPr/>
          </p:nvSpPr>
          <p:spPr bwMode="auto">
            <a:xfrm>
              <a:off x="3453" y="2591"/>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1" name="AutoShape 111"/>
            <p:cNvSpPr>
              <a:spLocks noChangeArrowheads="1"/>
            </p:cNvSpPr>
            <p:nvPr/>
          </p:nvSpPr>
          <p:spPr bwMode="auto">
            <a:xfrm>
              <a:off x="4278" y="2590"/>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4" name="AutoShape 114"/>
            <p:cNvSpPr>
              <a:spLocks noChangeArrowheads="1"/>
            </p:cNvSpPr>
            <p:nvPr/>
          </p:nvSpPr>
          <p:spPr bwMode="auto">
            <a:xfrm>
              <a:off x="2029" y="2830"/>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5" name="AutoShape 115"/>
            <p:cNvSpPr>
              <a:spLocks noChangeArrowheads="1"/>
            </p:cNvSpPr>
            <p:nvPr/>
          </p:nvSpPr>
          <p:spPr bwMode="auto">
            <a:xfrm>
              <a:off x="2310" y="2832"/>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6" name="AutoShape 116"/>
            <p:cNvSpPr>
              <a:spLocks noChangeArrowheads="1"/>
            </p:cNvSpPr>
            <p:nvPr/>
          </p:nvSpPr>
          <p:spPr bwMode="auto">
            <a:xfrm>
              <a:off x="2619" y="2832"/>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8" name="AutoShape 118"/>
            <p:cNvSpPr>
              <a:spLocks noChangeArrowheads="1"/>
            </p:cNvSpPr>
            <p:nvPr/>
          </p:nvSpPr>
          <p:spPr bwMode="auto">
            <a:xfrm>
              <a:off x="2969" y="2834"/>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19" name="AutoShape 119"/>
            <p:cNvSpPr>
              <a:spLocks noChangeArrowheads="1"/>
            </p:cNvSpPr>
            <p:nvPr/>
          </p:nvSpPr>
          <p:spPr bwMode="auto">
            <a:xfrm>
              <a:off x="3450" y="2833"/>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23" name="AutoShape 123"/>
            <p:cNvSpPr>
              <a:spLocks noChangeArrowheads="1"/>
            </p:cNvSpPr>
            <p:nvPr/>
          </p:nvSpPr>
          <p:spPr bwMode="auto">
            <a:xfrm>
              <a:off x="2027" y="3321"/>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24" name="AutoShape 124"/>
            <p:cNvSpPr>
              <a:spLocks noChangeArrowheads="1"/>
            </p:cNvSpPr>
            <p:nvPr/>
          </p:nvSpPr>
          <p:spPr bwMode="auto">
            <a:xfrm>
              <a:off x="2308" y="3323"/>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27" name="AutoShape 127"/>
            <p:cNvSpPr>
              <a:spLocks noChangeArrowheads="1"/>
            </p:cNvSpPr>
            <p:nvPr/>
          </p:nvSpPr>
          <p:spPr bwMode="auto">
            <a:xfrm>
              <a:off x="2967" y="3325"/>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0" name="AutoShape 130"/>
            <p:cNvSpPr>
              <a:spLocks noChangeArrowheads="1"/>
            </p:cNvSpPr>
            <p:nvPr/>
          </p:nvSpPr>
          <p:spPr bwMode="auto">
            <a:xfrm>
              <a:off x="4640" y="3324"/>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2" name="AutoShape 132"/>
            <p:cNvSpPr>
              <a:spLocks noChangeArrowheads="1"/>
            </p:cNvSpPr>
            <p:nvPr/>
          </p:nvSpPr>
          <p:spPr bwMode="auto">
            <a:xfrm>
              <a:off x="2025" y="3576"/>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3" name="AutoShape 133"/>
            <p:cNvSpPr>
              <a:spLocks noChangeArrowheads="1"/>
            </p:cNvSpPr>
            <p:nvPr/>
          </p:nvSpPr>
          <p:spPr bwMode="auto">
            <a:xfrm>
              <a:off x="2306" y="3578"/>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4" name="AutoShape 134"/>
            <p:cNvSpPr>
              <a:spLocks noChangeArrowheads="1"/>
            </p:cNvSpPr>
            <p:nvPr/>
          </p:nvSpPr>
          <p:spPr bwMode="auto">
            <a:xfrm>
              <a:off x="2615" y="3578"/>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5" name="AutoShape 135"/>
            <p:cNvSpPr>
              <a:spLocks noChangeArrowheads="1"/>
            </p:cNvSpPr>
            <p:nvPr/>
          </p:nvSpPr>
          <p:spPr bwMode="auto">
            <a:xfrm>
              <a:off x="3918" y="3583"/>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6" name="AutoShape 136"/>
            <p:cNvSpPr>
              <a:spLocks noChangeArrowheads="1"/>
            </p:cNvSpPr>
            <p:nvPr/>
          </p:nvSpPr>
          <p:spPr bwMode="auto">
            <a:xfrm>
              <a:off x="2965" y="3580"/>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7" name="AutoShape 137"/>
            <p:cNvSpPr>
              <a:spLocks noChangeArrowheads="1"/>
            </p:cNvSpPr>
            <p:nvPr/>
          </p:nvSpPr>
          <p:spPr bwMode="auto">
            <a:xfrm>
              <a:off x="3446" y="3579"/>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58539" name="AutoShape 139"/>
            <p:cNvSpPr>
              <a:spLocks noChangeArrowheads="1"/>
            </p:cNvSpPr>
            <p:nvPr/>
          </p:nvSpPr>
          <p:spPr bwMode="auto">
            <a:xfrm>
              <a:off x="4638" y="3579"/>
              <a:ext cx="140" cy="134"/>
            </a:xfrm>
            <a:prstGeom prst="plus">
              <a:avLst>
                <a:gd name="adj" fmla="val 39505"/>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358541" name="Text Box 141"/>
          <p:cNvSpPr txBox="1">
            <a:spLocks noChangeArrowheads="1"/>
          </p:cNvSpPr>
          <p:nvPr/>
        </p:nvSpPr>
        <p:spPr bwMode="auto">
          <a:xfrm>
            <a:off x="0" y="6161088"/>
            <a:ext cx="9144000" cy="609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r>
              <a:rPr lang="ru-RU" altLang="ru-RU" sz="2000" b="1">
                <a:solidFill>
                  <a:srgbClr val="800080"/>
                </a:solidFill>
                <a:latin typeface="Tahoma" panose="020B0604030504040204" pitchFamily="34" charset="0"/>
                <a:cs typeface="Tahoma" panose="020B0604030504040204" pitchFamily="34" charset="0"/>
              </a:rPr>
              <a:t>Рис.20.7. </a:t>
            </a:r>
            <a:r>
              <a:rPr lang="ru-RU" altLang="ru-RU" sz="2000" b="1">
                <a:solidFill>
                  <a:srgbClr val="800080"/>
                </a:solidFill>
              </a:rPr>
              <a:t>Распределение способов обеспечения</a:t>
            </a:r>
          </a:p>
          <a:p>
            <a:pPr algn="ctr"/>
            <a:r>
              <a:rPr lang="ru-RU" altLang="ru-RU" sz="2000" b="1">
                <a:solidFill>
                  <a:srgbClr val="800080"/>
                </a:solidFill>
              </a:rPr>
              <a:t>безопасности по уровням ЭМВОС</a:t>
            </a:r>
            <a:endParaRPr lang="en-US" altLang="ru-RU" sz="2000">
              <a:solidFill>
                <a:srgbClr val="80008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4"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2980" name="Text Box 292"/>
          <p:cNvSpPr txBox="1">
            <a:spLocks noChangeArrowheads="1"/>
          </p:cNvSpPr>
          <p:nvPr/>
        </p:nvSpPr>
        <p:spPr bwMode="auto">
          <a:xfrm>
            <a:off x="522288" y="6353175"/>
            <a:ext cx="8099425" cy="304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sz="2000" b="1">
                <a:solidFill>
                  <a:srgbClr val="800080"/>
                </a:solidFill>
              </a:rPr>
              <a:t>Рис</a:t>
            </a:r>
            <a:r>
              <a:rPr lang="ru-RU" altLang="ru-RU" sz="2000" b="1">
                <a:solidFill>
                  <a:srgbClr val="800080"/>
                </a:solidFill>
                <a:latin typeface="Tahoma" panose="020B0604030504040204" pitchFamily="34" charset="0"/>
                <a:cs typeface="Tahoma" panose="020B0604030504040204" pitchFamily="34" charset="0"/>
              </a:rPr>
              <a:t>.20.1,б. Модель возможных источников угроз ИБ ИТС</a:t>
            </a:r>
            <a:endParaRPr lang="en-US" altLang="ru-RU" sz="2000" b="1">
              <a:solidFill>
                <a:srgbClr val="800080"/>
              </a:solidFill>
              <a:latin typeface="Tahoma" panose="020B0604030504040204" pitchFamily="34" charset="0"/>
              <a:cs typeface="Tahoma" panose="020B0604030504040204" pitchFamily="34" charset="0"/>
            </a:endParaRPr>
          </a:p>
        </p:txBody>
      </p:sp>
      <p:grpSp>
        <p:nvGrpSpPr>
          <p:cNvPr id="242948" name="Group 260"/>
          <p:cNvGrpSpPr>
            <a:grpSpLocks/>
          </p:cNvGrpSpPr>
          <p:nvPr/>
        </p:nvGrpSpPr>
        <p:grpSpPr bwMode="auto">
          <a:xfrm rot="16450627">
            <a:off x="1876425" y="5600700"/>
            <a:ext cx="285750" cy="419100"/>
            <a:chOff x="8547" y="7387"/>
            <a:chExt cx="477" cy="1003"/>
          </a:xfrm>
        </p:grpSpPr>
        <p:sp>
          <p:nvSpPr>
            <p:cNvPr id="242949" name="Freeform 261"/>
            <p:cNvSpPr>
              <a:spLocks/>
            </p:cNvSpPr>
            <p:nvPr/>
          </p:nvSpPr>
          <p:spPr bwMode="auto">
            <a:xfrm>
              <a:off x="8547" y="7405"/>
              <a:ext cx="143" cy="985"/>
            </a:xfrm>
            <a:custGeom>
              <a:avLst/>
              <a:gdLst>
                <a:gd name="T0" fmla="*/ 13 w 143"/>
                <a:gd name="T1" fmla="*/ 0 h 1030"/>
                <a:gd name="T2" fmla="*/ 123 w 143"/>
                <a:gd name="T3" fmla="*/ 270 h 1030"/>
                <a:gd name="T4" fmla="*/ 3 w 143"/>
                <a:gd name="T5" fmla="*/ 650 h 1030"/>
                <a:gd name="T6" fmla="*/ 143 w 143"/>
                <a:gd name="T7" fmla="*/ 1030 h 1030"/>
              </a:gdLst>
              <a:ahLst/>
              <a:cxnLst>
                <a:cxn ang="0">
                  <a:pos x="T0" y="T1"/>
                </a:cxn>
                <a:cxn ang="0">
                  <a:pos x="T2" y="T3"/>
                </a:cxn>
                <a:cxn ang="0">
                  <a:pos x="T4" y="T5"/>
                </a:cxn>
                <a:cxn ang="0">
                  <a:pos x="T6" y="T7"/>
                </a:cxn>
              </a:cxnLst>
              <a:rect l="0" t="0" r="r" b="b"/>
              <a:pathLst>
                <a:path w="143" h="1030">
                  <a:moveTo>
                    <a:pt x="13" y="0"/>
                  </a:moveTo>
                  <a:cubicBezTo>
                    <a:pt x="31" y="45"/>
                    <a:pt x="125" y="162"/>
                    <a:pt x="123" y="270"/>
                  </a:cubicBezTo>
                  <a:cubicBezTo>
                    <a:pt x="121" y="378"/>
                    <a:pt x="0" y="523"/>
                    <a:pt x="3" y="650"/>
                  </a:cubicBezTo>
                  <a:cubicBezTo>
                    <a:pt x="6" y="777"/>
                    <a:pt x="114" y="951"/>
                    <a:pt x="143" y="103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50" name="Freeform 262"/>
            <p:cNvSpPr>
              <a:spLocks/>
            </p:cNvSpPr>
            <p:nvPr/>
          </p:nvSpPr>
          <p:spPr bwMode="auto">
            <a:xfrm>
              <a:off x="8874" y="7387"/>
              <a:ext cx="150" cy="992"/>
            </a:xfrm>
            <a:custGeom>
              <a:avLst/>
              <a:gdLst>
                <a:gd name="T0" fmla="*/ 13 w 143"/>
                <a:gd name="T1" fmla="*/ 0 h 1030"/>
                <a:gd name="T2" fmla="*/ 123 w 143"/>
                <a:gd name="T3" fmla="*/ 270 h 1030"/>
                <a:gd name="T4" fmla="*/ 3 w 143"/>
                <a:gd name="T5" fmla="*/ 650 h 1030"/>
                <a:gd name="T6" fmla="*/ 143 w 143"/>
                <a:gd name="T7" fmla="*/ 1030 h 1030"/>
              </a:gdLst>
              <a:ahLst/>
              <a:cxnLst>
                <a:cxn ang="0">
                  <a:pos x="T0" y="T1"/>
                </a:cxn>
                <a:cxn ang="0">
                  <a:pos x="T2" y="T3"/>
                </a:cxn>
                <a:cxn ang="0">
                  <a:pos x="T4" y="T5"/>
                </a:cxn>
                <a:cxn ang="0">
                  <a:pos x="T6" y="T7"/>
                </a:cxn>
              </a:cxnLst>
              <a:rect l="0" t="0" r="r" b="b"/>
              <a:pathLst>
                <a:path w="143" h="1030">
                  <a:moveTo>
                    <a:pt x="13" y="0"/>
                  </a:moveTo>
                  <a:cubicBezTo>
                    <a:pt x="31" y="45"/>
                    <a:pt x="125" y="162"/>
                    <a:pt x="123" y="270"/>
                  </a:cubicBezTo>
                  <a:cubicBezTo>
                    <a:pt x="121" y="378"/>
                    <a:pt x="0" y="523"/>
                    <a:pt x="3" y="650"/>
                  </a:cubicBezTo>
                  <a:cubicBezTo>
                    <a:pt x="6" y="777"/>
                    <a:pt x="114" y="951"/>
                    <a:pt x="143" y="103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951" name="Group 263"/>
            <p:cNvGrpSpPr>
              <a:grpSpLocks/>
            </p:cNvGrpSpPr>
            <p:nvPr/>
          </p:nvGrpSpPr>
          <p:grpSpPr bwMode="auto">
            <a:xfrm>
              <a:off x="8691" y="7490"/>
              <a:ext cx="196" cy="28"/>
              <a:chOff x="6095" y="5067"/>
              <a:chExt cx="399" cy="57"/>
            </a:xfrm>
          </p:grpSpPr>
          <p:sp>
            <p:nvSpPr>
              <p:cNvPr id="242952" name="Oval 264"/>
              <p:cNvSpPr>
                <a:spLocks noChangeArrowheads="1"/>
              </p:cNvSpPr>
              <p:nvPr/>
            </p:nvSpPr>
            <p:spPr bwMode="auto">
              <a:xfrm>
                <a:off x="6095" y="5067"/>
                <a:ext cx="57" cy="57"/>
              </a:xfrm>
              <a:prstGeom prst="ellipse">
                <a:avLst/>
              </a:prstGeom>
              <a:noFill/>
              <a:ln w="19050" algn="ctr">
                <a:solidFill>
                  <a:srgbClr val="996633"/>
                </a:solidFill>
                <a:round/>
                <a:headEnd/>
                <a:tailEn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53" name="Oval 265"/>
              <p:cNvSpPr>
                <a:spLocks noChangeArrowheads="1"/>
              </p:cNvSpPr>
              <p:nvPr/>
            </p:nvSpPr>
            <p:spPr bwMode="auto">
              <a:xfrm>
                <a:off x="6266" y="5067"/>
                <a:ext cx="57" cy="57"/>
              </a:xfrm>
              <a:prstGeom prst="ellipse">
                <a:avLst/>
              </a:prstGeom>
              <a:noFill/>
              <a:ln w="19050" algn="ctr">
                <a:solidFill>
                  <a:srgbClr val="996633"/>
                </a:solidFill>
                <a:round/>
                <a:headEnd/>
                <a:tailEn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54" name="Oval 266"/>
              <p:cNvSpPr>
                <a:spLocks noChangeArrowheads="1"/>
              </p:cNvSpPr>
              <p:nvPr/>
            </p:nvSpPr>
            <p:spPr bwMode="auto">
              <a:xfrm>
                <a:off x="6437" y="5067"/>
                <a:ext cx="57" cy="57"/>
              </a:xfrm>
              <a:prstGeom prst="ellipse">
                <a:avLst/>
              </a:prstGeom>
              <a:noFill/>
              <a:ln w="19050" algn="ctr">
                <a:solidFill>
                  <a:srgbClr val="996633"/>
                </a:solidFill>
                <a:round/>
                <a:headEnd/>
                <a:tailEn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955" name="Group 267"/>
            <p:cNvGrpSpPr>
              <a:grpSpLocks/>
            </p:cNvGrpSpPr>
            <p:nvPr/>
          </p:nvGrpSpPr>
          <p:grpSpPr bwMode="auto">
            <a:xfrm>
              <a:off x="8719" y="8274"/>
              <a:ext cx="196" cy="28"/>
              <a:chOff x="6095" y="5067"/>
              <a:chExt cx="399" cy="57"/>
            </a:xfrm>
          </p:grpSpPr>
          <p:sp>
            <p:nvSpPr>
              <p:cNvPr id="242956" name="Oval 268"/>
              <p:cNvSpPr>
                <a:spLocks noChangeArrowheads="1"/>
              </p:cNvSpPr>
              <p:nvPr/>
            </p:nvSpPr>
            <p:spPr bwMode="auto">
              <a:xfrm>
                <a:off x="6095" y="5067"/>
                <a:ext cx="57" cy="57"/>
              </a:xfrm>
              <a:prstGeom prst="ellipse">
                <a:avLst/>
              </a:prstGeom>
              <a:noFill/>
              <a:ln w="19050" algn="ctr">
                <a:solidFill>
                  <a:srgbClr val="996633"/>
                </a:solidFill>
                <a:round/>
                <a:headEnd/>
                <a:tailEn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57" name="Oval 269"/>
              <p:cNvSpPr>
                <a:spLocks noChangeArrowheads="1"/>
              </p:cNvSpPr>
              <p:nvPr/>
            </p:nvSpPr>
            <p:spPr bwMode="auto">
              <a:xfrm>
                <a:off x="6266" y="5067"/>
                <a:ext cx="57" cy="57"/>
              </a:xfrm>
              <a:prstGeom prst="ellipse">
                <a:avLst/>
              </a:prstGeom>
              <a:noFill/>
              <a:ln w="19050" algn="ctr">
                <a:solidFill>
                  <a:srgbClr val="996633"/>
                </a:solidFill>
                <a:round/>
                <a:headEnd/>
                <a:tailEn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58" name="Oval 270"/>
              <p:cNvSpPr>
                <a:spLocks noChangeArrowheads="1"/>
              </p:cNvSpPr>
              <p:nvPr/>
            </p:nvSpPr>
            <p:spPr bwMode="auto">
              <a:xfrm>
                <a:off x="6437" y="5067"/>
                <a:ext cx="57" cy="57"/>
              </a:xfrm>
              <a:prstGeom prst="ellipse">
                <a:avLst/>
              </a:prstGeom>
              <a:noFill/>
              <a:ln w="19050" algn="ctr">
                <a:solidFill>
                  <a:srgbClr val="996633"/>
                </a:solidFill>
                <a:round/>
                <a:headEnd/>
                <a:tailEnd/>
              </a:ln>
              <a:effectLst/>
              <a:extLst>
                <a:ext uri="{909E8E84-426E-40DD-AFC4-6F175D3DCCD1}">
                  <a14:hiddenFill xmlns:a14="http://schemas.microsoft.com/office/drawing/2010/main">
                    <a:solidFill>
                      <a:srgbClr val="C5FFC5"/>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981" name="Group 293"/>
          <p:cNvGrpSpPr>
            <a:grpSpLocks/>
          </p:cNvGrpSpPr>
          <p:nvPr/>
        </p:nvGrpSpPr>
        <p:grpSpPr bwMode="auto">
          <a:xfrm rot="335235">
            <a:off x="6053138" y="1779588"/>
            <a:ext cx="1476375" cy="749300"/>
            <a:chOff x="3208" y="2281"/>
            <a:chExt cx="2726" cy="1828"/>
          </a:xfrm>
        </p:grpSpPr>
        <p:grpSp>
          <p:nvGrpSpPr>
            <p:cNvPr id="242982" name="Group 294"/>
            <p:cNvGrpSpPr>
              <a:grpSpLocks/>
            </p:cNvGrpSpPr>
            <p:nvPr/>
          </p:nvGrpSpPr>
          <p:grpSpPr bwMode="auto">
            <a:xfrm>
              <a:off x="3208" y="2281"/>
              <a:ext cx="2726" cy="1828"/>
              <a:chOff x="3208" y="2281"/>
              <a:chExt cx="2726" cy="1828"/>
            </a:xfrm>
          </p:grpSpPr>
          <p:grpSp>
            <p:nvGrpSpPr>
              <p:cNvPr id="242983" name="Group 295"/>
              <p:cNvGrpSpPr>
                <a:grpSpLocks/>
              </p:cNvGrpSpPr>
              <p:nvPr/>
            </p:nvGrpSpPr>
            <p:grpSpPr bwMode="auto">
              <a:xfrm>
                <a:off x="3208" y="2281"/>
                <a:ext cx="2726" cy="1828"/>
                <a:chOff x="3208" y="2281"/>
                <a:chExt cx="2611" cy="1828"/>
              </a:xfrm>
            </p:grpSpPr>
            <p:sp>
              <p:nvSpPr>
                <p:cNvPr id="242984" name="Oval 296"/>
                <p:cNvSpPr>
                  <a:spLocks noChangeArrowheads="1"/>
                </p:cNvSpPr>
                <p:nvPr/>
              </p:nvSpPr>
              <p:spPr bwMode="auto">
                <a:xfrm>
                  <a:off x="3208" y="2553"/>
                  <a:ext cx="1178" cy="1113"/>
                </a:xfrm>
                <a:prstGeom prst="ellipse">
                  <a:avLst/>
                </a:prstGeom>
                <a:solidFill>
                  <a:srgbClr val="FFFFCC"/>
                </a:solidFill>
                <a:ln w="19050" algn="ctr">
                  <a:solidFill>
                    <a:srgbClr val="CC0066"/>
                  </a:solidFill>
                  <a:round/>
                  <a:headEnd/>
                  <a:tailEnd/>
                </a:ln>
                <a:effectLst>
                  <a:outerShdw dist="50800" dir="5400000" algn="ctr" rotWithShape="0">
                    <a:srgbClr val="FF9933"/>
                  </a:outerShdw>
                </a:effectLst>
              </p:spPr>
              <p:txBody>
                <a:bodyPr/>
                <a:lstStyle/>
                <a:p>
                  <a:endParaRPr lang="ru-RU"/>
                </a:p>
              </p:txBody>
            </p:sp>
            <p:sp>
              <p:nvSpPr>
                <p:cNvPr id="242985" name="Oval 297"/>
                <p:cNvSpPr>
                  <a:spLocks noChangeArrowheads="1"/>
                </p:cNvSpPr>
                <p:nvPr/>
              </p:nvSpPr>
              <p:spPr bwMode="auto">
                <a:xfrm>
                  <a:off x="3677" y="3154"/>
                  <a:ext cx="1178" cy="916"/>
                </a:xfrm>
                <a:prstGeom prst="ellipse">
                  <a:avLst/>
                </a:prstGeom>
                <a:solidFill>
                  <a:srgbClr val="FFFFCC"/>
                </a:solidFill>
                <a:ln w="19050" algn="ctr">
                  <a:solidFill>
                    <a:srgbClr val="CC0066"/>
                  </a:solidFill>
                  <a:round/>
                  <a:headEnd/>
                  <a:tailEnd/>
                </a:ln>
                <a:effectLst>
                  <a:outerShdw dist="52363" dir="6242175" algn="ctr" rotWithShape="0">
                    <a:srgbClr val="FF9933"/>
                  </a:outerShdw>
                </a:effectLst>
              </p:spPr>
              <p:txBody>
                <a:bodyPr/>
                <a:lstStyle/>
                <a:p>
                  <a:endParaRPr lang="ru-RU"/>
                </a:p>
              </p:txBody>
            </p:sp>
            <p:sp>
              <p:nvSpPr>
                <p:cNvPr id="242986" name="Oval 298"/>
                <p:cNvSpPr>
                  <a:spLocks noChangeArrowheads="1"/>
                </p:cNvSpPr>
                <p:nvPr/>
              </p:nvSpPr>
              <p:spPr bwMode="auto">
                <a:xfrm>
                  <a:off x="3738" y="2281"/>
                  <a:ext cx="1423" cy="1276"/>
                </a:xfrm>
                <a:prstGeom prst="ellipse">
                  <a:avLst/>
                </a:prstGeom>
                <a:solidFill>
                  <a:srgbClr val="FFFFCC"/>
                </a:solidFill>
                <a:ln w="19050" algn="ctr">
                  <a:solidFill>
                    <a:srgbClr val="CC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87" name="Oval 299"/>
                <p:cNvSpPr>
                  <a:spLocks noChangeArrowheads="1"/>
                </p:cNvSpPr>
                <p:nvPr/>
              </p:nvSpPr>
              <p:spPr bwMode="auto">
                <a:xfrm>
                  <a:off x="4141" y="2898"/>
                  <a:ext cx="1489" cy="1211"/>
                </a:xfrm>
                <a:prstGeom prst="ellipse">
                  <a:avLst/>
                </a:prstGeom>
                <a:solidFill>
                  <a:srgbClr val="FFFFCC"/>
                </a:solidFill>
                <a:ln w="19050" algn="ctr">
                  <a:solidFill>
                    <a:srgbClr val="CC0066"/>
                  </a:solidFill>
                  <a:round/>
                  <a:headEnd/>
                  <a:tailEnd/>
                </a:ln>
                <a:effectLst>
                  <a:outerShdw dist="52363" dir="4557825" algn="ctr" rotWithShape="0">
                    <a:srgbClr val="FF9933"/>
                  </a:outerShdw>
                </a:effectLst>
              </p:spPr>
              <p:txBody>
                <a:bodyPr/>
                <a:lstStyle/>
                <a:p>
                  <a:endParaRPr lang="ru-RU"/>
                </a:p>
              </p:txBody>
            </p:sp>
            <p:sp>
              <p:nvSpPr>
                <p:cNvPr id="242988" name="Oval 300"/>
                <p:cNvSpPr>
                  <a:spLocks noChangeArrowheads="1"/>
                </p:cNvSpPr>
                <p:nvPr/>
              </p:nvSpPr>
              <p:spPr bwMode="auto">
                <a:xfrm>
                  <a:off x="4281" y="2499"/>
                  <a:ext cx="1538" cy="1292"/>
                </a:xfrm>
                <a:prstGeom prst="ellipse">
                  <a:avLst/>
                </a:prstGeom>
                <a:solidFill>
                  <a:srgbClr val="FFFFCC"/>
                </a:solidFill>
                <a:ln w="19050" algn="ctr">
                  <a:solidFill>
                    <a:srgbClr val="CC0066"/>
                  </a:solidFill>
                  <a:round/>
                  <a:headEnd/>
                  <a:tailEnd/>
                </a:ln>
                <a:effectLst>
                  <a:outerShdw dist="45791" dir="2021404" algn="ctr" rotWithShape="0">
                    <a:srgbClr val="FF9933"/>
                  </a:outerShdw>
                </a:effectLst>
              </p:spPr>
              <p:txBody>
                <a:bodyPr/>
                <a:lstStyle/>
                <a:p>
                  <a:endParaRPr lang="ru-RU"/>
                </a:p>
              </p:txBody>
            </p:sp>
          </p:grpSp>
          <p:sp>
            <p:nvSpPr>
              <p:cNvPr id="242989" name="Oval 301"/>
              <p:cNvSpPr>
                <a:spLocks noChangeArrowheads="1"/>
              </p:cNvSpPr>
              <p:nvPr/>
            </p:nvSpPr>
            <p:spPr bwMode="auto">
              <a:xfrm>
                <a:off x="3437" y="2569"/>
                <a:ext cx="2289" cy="1243"/>
              </a:xfrm>
              <a:prstGeom prst="ellipse">
                <a:avLst/>
              </a:prstGeom>
              <a:solidFill>
                <a:srgbClr val="FFFFCC"/>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990" name="Oval 302"/>
            <p:cNvSpPr>
              <a:spLocks noChangeArrowheads="1"/>
            </p:cNvSpPr>
            <p:nvPr/>
          </p:nvSpPr>
          <p:spPr bwMode="auto">
            <a:xfrm>
              <a:off x="3993" y="3305"/>
              <a:ext cx="1571" cy="670"/>
            </a:xfrm>
            <a:prstGeom prst="ellipse">
              <a:avLst/>
            </a:prstGeom>
            <a:solidFill>
              <a:srgbClr val="FFFFCC"/>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695" name="Group 7"/>
          <p:cNvGrpSpPr>
            <a:grpSpLocks/>
          </p:cNvGrpSpPr>
          <p:nvPr/>
        </p:nvGrpSpPr>
        <p:grpSpPr bwMode="auto">
          <a:xfrm>
            <a:off x="8445500" y="2335213"/>
            <a:ext cx="193675" cy="571500"/>
            <a:chOff x="3804" y="935"/>
            <a:chExt cx="122" cy="280"/>
          </a:xfrm>
        </p:grpSpPr>
        <p:sp>
          <p:nvSpPr>
            <p:cNvPr id="242696" name="Oval 8"/>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697" name="Group 9"/>
            <p:cNvGrpSpPr>
              <a:grpSpLocks/>
            </p:cNvGrpSpPr>
            <p:nvPr/>
          </p:nvGrpSpPr>
          <p:grpSpPr bwMode="auto">
            <a:xfrm>
              <a:off x="3804" y="935"/>
              <a:ext cx="122" cy="280"/>
              <a:chOff x="3511" y="6174"/>
              <a:chExt cx="308" cy="924"/>
            </a:xfrm>
          </p:grpSpPr>
          <p:sp>
            <p:nvSpPr>
              <p:cNvPr id="242698" name="Oval 10"/>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699" name="Oval 11"/>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0" name="Rectangle 12"/>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1" name="Oval 13"/>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2" name="Rectangle 14"/>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3" name="Rectangle 15"/>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4" name="Oval 16"/>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5" name="Oval 17"/>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6" name="Oval 18"/>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7" name="Rectangle 19"/>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8" name="Rectangle 20"/>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09" name="Rectangle 21"/>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710" name="Group 22"/>
          <p:cNvGrpSpPr>
            <a:grpSpLocks/>
          </p:cNvGrpSpPr>
          <p:nvPr/>
        </p:nvGrpSpPr>
        <p:grpSpPr bwMode="auto">
          <a:xfrm>
            <a:off x="2824163" y="4914900"/>
            <a:ext cx="646112" cy="541337"/>
            <a:chOff x="1299" y="2618"/>
            <a:chExt cx="1428" cy="1664"/>
          </a:xfrm>
        </p:grpSpPr>
        <p:grpSp>
          <p:nvGrpSpPr>
            <p:cNvPr id="242711" name="Group 23"/>
            <p:cNvGrpSpPr>
              <a:grpSpLocks/>
            </p:cNvGrpSpPr>
            <p:nvPr/>
          </p:nvGrpSpPr>
          <p:grpSpPr bwMode="auto">
            <a:xfrm>
              <a:off x="2055" y="2898"/>
              <a:ext cx="56" cy="1384"/>
              <a:chOff x="2055" y="2898"/>
              <a:chExt cx="56" cy="1384"/>
            </a:xfrm>
          </p:grpSpPr>
          <p:grpSp>
            <p:nvGrpSpPr>
              <p:cNvPr id="242712" name="Group 24"/>
              <p:cNvGrpSpPr>
                <a:grpSpLocks/>
              </p:cNvGrpSpPr>
              <p:nvPr/>
            </p:nvGrpSpPr>
            <p:grpSpPr bwMode="auto">
              <a:xfrm>
                <a:off x="2083" y="2926"/>
                <a:ext cx="0" cy="1356"/>
                <a:chOff x="2094" y="2942"/>
                <a:chExt cx="0" cy="1356"/>
              </a:xfrm>
            </p:grpSpPr>
            <p:sp>
              <p:nvSpPr>
                <p:cNvPr id="242713" name="Line 25"/>
                <p:cNvSpPr>
                  <a:spLocks noChangeShapeType="1"/>
                </p:cNvSpPr>
                <p:nvPr/>
              </p:nvSpPr>
              <p:spPr bwMode="auto">
                <a:xfrm>
                  <a:off x="2094" y="2942"/>
                  <a:ext cx="0" cy="339"/>
                </a:xfrm>
                <a:prstGeom prst="line">
                  <a:avLst/>
                </a:prstGeom>
                <a:noFill/>
                <a:ln w="63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14" name="Line 26"/>
                <p:cNvSpPr>
                  <a:spLocks noChangeShapeType="1"/>
                </p:cNvSpPr>
                <p:nvPr/>
              </p:nvSpPr>
              <p:spPr bwMode="auto">
                <a:xfrm>
                  <a:off x="2094" y="3281"/>
                  <a:ext cx="0" cy="33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15" name="Line 27"/>
                <p:cNvSpPr>
                  <a:spLocks noChangeShapeType="1"/>
                </p:cNvSpPr>
                <p:nvPr/>
              </p:nvSpPr>
              <p:spPr bwMode="auto">
                <a:xfrm>
                  <a:off x="2094" y="3620"/>
                  <a:ext cx="0" cy="33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16" name="Line 28"/>
                <p:cNvSpPr>
                  <a:spLocks noChangeShapeType="1"/>
                </p:cNvSpPr>
                <p:nvPr/>
              </p:nvSpPr>
              <p:spPr bwMode="auto">
                <a:xfrm>
                  <a:off x="2094" y="3959"/>
                  <a:ext cx="0" cy="3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717" name="Oval 29"/>
              <p:cNvSpPr>
                <a:spLocks noChangeArrowheads="1"/>
              </p:cNvSpPr>
              <p:nvPr/>
            </p:nvSpPr>
            <p:spPr bwMode="auto">
              <a:xfrm>
                <a:off x="2055" y="2898"/>
                <a:ext cx="56" cy="56"/>
              </a:xfrm>
              <a:prstGeom prst="ellipse">
                <a:avLst/>
              </a:prstGeom>
              <a:solidFill>
                <a:srgbClr val="00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718" name="Group 30"/>
            <p:cNvGrpSpPr>
              <a:grpSpLocks/>
            </p:cNvGrpSpPr>
            <p:nvPr/>
          </p:nvGrpSpPr>
          <p:grpSpPr bwMode="auto">
            <a:xfrm rot="2640129">
              <a:off x="2195" y="2646"/>
              <a:ext cx="532" cy="532"/>
              <a:chOff x="2111" y="2366"/>
              <a:chExt cx="532" cy="532"/>
            </a:xfrm>
          </p:grpSpPr>
          <p:sp>
            <p:nvSpPr>
              <p:cNvPr id="242719" name="Arc 31"/>
              <p:cNvSpPr>
                <a:spLocks/>
              </p:cNvSpPr>
              <p:nvPr/>
            </p:nvSpPr>
            <p:spPr bwMode="auto">
              <a:xfrm>
                <a:off x="2111" y="2814"/>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0" name="Arc 32"/>
              <p:cNvSpPr>
                <a:spLocks/>
              </p:cNvSpPr>
              <p:nvPr/>
            </p:nvSpPr>
            <p:spPr bwMode="auto">
              <a:xfrm>
                <a:off x="2167" y="2702"/>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1" name="Arc 33"/>
              <p:cNvSpPr>
                <a:spLocks/>
              </p:cNvSpPr>
              <p:nvPr/>
            </p:nvSpPr>
            <p:spPr bwMode="auto">
              <a:xfrm>
                <a:off x="2223" y="2590"/>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2" name="Arc 34"/>
              <p:cNvSpPr>
                <a:spLocks/>
              </p:cNvSpPr>
              <p:nvPr/>
            </p:nvSpPr>
            <p:spPr bwMode="auto">
              <a:xfrm>
                <a:off x="2279" y="2478"/>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3" name="Arc 35"/>
              <p:cNvSpPr>
                <a:spLocks/>
              </p:cNvSpPr>
              <p:nvPr/>
            </p:nvSpPr>
            <p:spPr bwMode="auto">
              <a:xfrm>
                <a:off x="2335" y="2366"/>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724" name="Group 36"/>
            <p:cNvGrpSpPr>
              <a:grpSpLocks/>
            </p:cNvGrpSpPr>
            <p:nvPr/>
          </p:nvGrpSpPr>
          <p:grpSpPr bwMode="auto">
            <a:xfrm rot="-2450935">
              <a:off x="1299" y="2618"/>
              <a:ext cx="644" cy="588"/>
              <a:chOff x="1299" y="2282"/>
              <a:chExt cx="644" cy="588"/>
            </a:xfrm>
          </p:grpSpPr>
          <p:sp>
            <p:nvSpPr>
              <p:cNvPr id="242725" name="Arc 37"/>
              <p:cNvSpPr>
                <a:spLocks/>
              </p:cNvSpPr>
              <p:nvPr/>
            </p:nvSpPr>
            <p:spPr bwMode="auto">
              <a:xfrm flipV="1">
                <a:off x="1859" y="2786"/>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6" name="Arc 38"/>
              <p:cNvSpPr>
                <a:spLocks/>
              </p:cNvSpPr>
              <p:nvPr/>
            </p:nvSpPr>
            <p:spPr bwMode="auto">
              <a:xfrm flipV="1">
                <a:off x="1747" y="2674"/>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7" name="Arc 39"/>
              <p:cNvSpPr>
                <a:spLocks/>
              </p:cNvSpPr>
              <p:nvPr/>
            </p:nvSpPr>
            <p:spPr bwMode="auto">
              <a:xfrm flipV="1">
                <a:off x="1607" y="2562"/>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8" name="Arc 40"/>
              <p:cNvSpPr>
                <a:spLocks/>
              </p:cNvSpPr>
              <p:nvPr/>
            </p:nvSpPr>
            <p:spPr bwMode="auto">
              <a:xfrm flipV="1">
                <a:off x="1467" y="2422"/>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29" name="Arc 41"/>
              <p:cNvSpPr>
                <a:spLocks/>
              </p:cNvSpPr>
              <p:nvPr/>
            </p:nvSpPr>
            <p:spPr bwMode="auto">
              <a:xfrm flipV="1">
                <a:off x="1299" y="2282"/>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2730" name="Line 42"/>
          <p:cNvSpPr>
            <a:spLocks noChangeShapeType="1"/>
          </p:cNvSpPr>
          <p:nvPr/>
        </p:nvSpPr>
        <p:spPr bwMode="auto">
          <a:xfrm>
            <a:off x="4408488" y="2749550"/>
            <a:ext cx="1954212" cy="127635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41" name="Line 53"/>
          <p:cNvSpPr>
            <a:spLocks noChangeShapeType="1"/>
          </p:cNvSpPr>
          <p:nvPr/>
        </p:nvSpPr>
        <p:spPr bwMode="auto">
          <a:xfrm flipH="1">
            <a:off x="6794500" y="2551113"/>
            <a:ext cx="122237" cy="1331912"/>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742" name="Group 54"/>
          <p:cNvGrpSpPr>
            <a:grpSpLocks/>
          </p:cNvGrpSpPr>
          <p:nvPr/>
        </p:nvGrpSpPr>
        <p:grpSpPr bwMode="auto">
          <a:xfrm>
            <a:off x="6954838" y="3360738"/>
            <a:ext cx="647700" cy="539750"/>
            <a:chOff x="1299" y="2618"/>
            <a:chExt cx="1428" cy="1664"/>
          </a:xfrm>
        </p:grpSpPr>
        <p:grpSp>
          <p:nvGrpSpPr>
            <p:cNvPr id="242743" name="Group 55"/>
            <p:cNvGrpSpPr>
              <a:grpSpLocks/>
            </p:cNvGrpSpPr>
            <p:nvPr/>
          </p:nvGrpSpPr>
          <p:grpSpPr bwMode="auto">
            <a:xfrm>
              <a:off x="2055" y="2898"/>
              <a:ext cx="56" cy="1384"/>
              <a:chOff x="2055" y="2898"/>
              <a:chExt cx="56" cy="1384"/>
            </a:xfrm>
          </p:grpSpPr>
          <p:grpSp>
            <p:nvGrpSpPr>
              <p:cNvPr id="242744" name="Group 56"/>
              <p:cNvGrpSpPr>
                <a:grpSpLocks/>
              </p:cNvGrpSpPr>
              <p:nvPr/>
            </p:nvGrpSpPr>
            <p:grpSpPr bwMode="auto">
              <a:xfrm>
                <a:off x="2083" y="2926"/>
                <a:ext cx="0" cy="1356"/>
                <a:chOff x="2094" y="2942"/>
                <a:chExt cx="0" cy="1356"/>
              </a:xfrm>
            </p:grpSpPr>
            <p:sp>
              <p:nvSpPr>
                <p:cNvPr id="242745" name="Line 57"/>
                <p:cNvSpPr>
                  <a:spLocks noChangeShapeType="1"/>
                </p:cNvSpPr>
                <p:nvPr/>
              </p:nvSpPr>
              <p:spPr bwMode="auto">
                <a:xfrm>
                  <a:off x="2094" y="2942"/>
                  <a:ext cx="0" cy="339"/>
                </a:xfrm>
                <a:prstGeom prst="line">
                  <a:avLst/>
                </a:prstGeom>
                <a:noFill/>
                <a:ln w="63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46" name="Line 58"/>
                <p:cNvSpPr>
                  <a:spLocks noChangeShapeType="1"/>
                </p:cNvSpPr>
                <p:nvPr/>
              </p:nvSpPr>
              <p:spPr bwMode="auto">
                <a:xfrm>
                  <a:off x="2094" y="3281"/>
                  <a:ext cx="0" cy="33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47" name="Line 59"/>
                <p:cNvSpPr>
                  <a:spLocks noChangeShapeType="1"/>
                </p:cNvSpPr>
                <p:nvPr/>
              </p:nvSpPr>
              <p:spPr bwMode="auto">
                <a:xfrm>
                  <a:off x="2094" y="3620"/>
                  <a:ext cx="0" cy="33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48" name="Line 60"/>
                <p:cNvSpPr>
                  <a:spLocks noChangeShapeType="1"/>
                </p:cNvSpPr>
                <p:nvPr/>
              </p:nvSpPr>
              <p:spPr bwMode="auto">
                <a:xfrm>
                  <a:off x="2094" y="3959"/>
                  <a:ext cx="0" cy="3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749" name="Oval 61"/>
              <p:cNvSpPr>
                <a:spLocks noChangeArrowheads="1"/>
              </p:cNvSpPr>
              <p:nvPr/>
            </p:nvSpPr>
            <p:spPr bwMode="auto">
              <a:xfrm>
                <a:off x="2055" y="2898"/>
                <a:ext cx="56" cy="56"/>
              </a:xfrm>
              <a:prstGeom prst="ellipse">
                <a:avLst/>
              </a:prstGeom>
              <a:solidFill>
                <a:srgbClr val="00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750" name="Group 62"/>
            <p:cNvGrpSpPr>
              <a:grpSpLocks/>
            </p:cNvGrpSpPr>
            <p:nvPr/>
          </p:nvGrpSpPr>
          <p:grpSpPr bwMode="auto">
            <a:xfrm rot="2640129">
              <a:off x="2195" y="2646"/>
              <a:ext cx="532" cy="532"/>
              <a:chOff x="2111" y="2366"/>
              <a:chExt cx="532" cy="532"/>
            </a:xfrm>
          </p:grpSpPr>
          <p:sp>
            <p:nvSpPr>
              <p:cNvPr id="242751" name="Arc 63"/>
              <p:cNvSpPr>
                <a:spLocks/>
              </p:cNvSpPr>
              <p:nvPr/>
            </p:nvSpPr>
            <p:spPr bwMode="auto">
              <a:xfrm>
                <a:off x="2111" y="2814"/>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52" name="Arc 64"/>
              <p:cNvSpPr>
                <a:spLocks/>
              </p:cNvSpPr>
              <p:nvPr/>
            </p:nvSpPr>
            <p:spPr bwMode="auto">
              <a:xfrm>
                <a:off x="2167" y="2702"/>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53" name="Arc 65"/>
              <p:cNvSpPr>
                <a:spLocks/>
              </p:cNvSpPr>
              <p:nvPr/>
            </p:nvSpPr>
            <p:spPr bwMode="auto">
              <a:xfrm>
                <a:off x="2223" y="2590"/>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54" name="Arc 66"/>
              <p:cNvSpPr>
                <a:spLocks/>
              </p:cNvSpPr>
              <p:nvPr/>
            </p:nvSpPr>
            <p:spPr bwMode="auto">
              <a:xfrm>
                <a:off x="2279" y="2478"/>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55" name="Arc 67"/>
              <p:cNvSpPr>
                <a:spLocks/>
              </p:cNvSpPr>
              <p:nvPr/>
            </p:nvSpPr>
            <p:spPr bwMode="auto">
              <a:xfrm>
                <a:off x="2335" y="2366"/>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756" name="Group 68"/>
            <p:cNvGrpSpPr>
              <a:grpSpLocks/>
            </p:cNvGrpSpPr>
            <p:nvPr/>
          </p:nvGrpSpPr>
          <p:grpSpPr bwMode="auto">
            <a:xfrm rot="-2450935">
              <a:off x="1299" y="2618"/>
              <a:ext cx="644" cy="588"/>
              <a:chOff x="1299" y="2282"/>
              <a:chExt cx="644" cy="588"/>
            </a:xfrm>
          </p:grpSpPr>
          <p:sp>
            <p:nvSpPr>
              <p:cNvPr id="242757" name="Arc 69"/>
              <p:cNvSpPr>
                <a:spLocks/>
              </p:cNvSpPr>
              <p:nvPr/>
            </p:nvSpPr>
            <p:spPr bwMode="auto">
              <a:xfrm flipV="1">
                <a:off x="1859" y="2786"/>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58" name="Arc 70"/>
              <p:cNvSpPr>
                <a:spLocks/>
              </p:cNvSpPr>
              <p:nvPr/>
            </p:nvSpPr>
            <p:spPr bwMode="auto">
              <a:xfrm flipV="1">
                <a:off x="1747" y="2674"/>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59" name="Arc 71"/>
              <p:cNvSpPr>
                <a:spLocks/>
              </p:cNvSpPr>
              <p:nvPr/>
            </p:nvSpPr>
            <p:spPr bwMode="auto">
              <a:xfrm flipV="1">
                <a:off x="1607" y="2562"/>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60" name="Arc 72"/>
              <p:cNvSpPr>
                <a:spLocks/>
              </p:cNvSpPr>
              <p:nvPr/>
            </p:nvSpPr>
            <p:spPr bwMode="auto">
              <a:xfrm flipV="1">
                <a:off x="1467" y="2422"/>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61" name="Arc 73"/>
              <p:cNvSpPr>
                <a:spLocks/>
              </p:cNvSpPr>
              <p:nvPr/>
            </p:nvSpPr>
            <p:spPr bwMode="auto">
              <a:xfrm flipV="1">
                <a:off x="1299" y="2282"/>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762" name="Group 74"/>
          <p:cNvGrpSpPr>
            <a:grpSpLocks/>
          </p:cNvGrpSpPr>
          <p:nvPr/>
        </p:nvGrpSpPr>
        <p:grpSpPr bwMode="auto">
          <a:xfrm rot="17759758">
            <a:off x="6994525" y="2822575"/>
            <a:ext cx="1062037" cy="106362"/>
            <a:chOff x="1868" y="2942"/>
            <a:chExt cx="2147" cy="226"/>
          </a:xfrm>
        </p:grpSpPr>
        <p:sp>
          <p:nvSpPr>
            <p:cNvPr id="242763" name="Line 75"/>
            <p:cNvSpPr>
              <a:spLocks noChangeShapeType="1"/>
            </p:cNvSpPr>
            <p:nvPr/>
          </p:nvSpPr>
          <p:spPr bwMode="auto">
            <a:xfrm>
              <a:off x="2772" y="2942"/>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64" name="Line 76"/>
            <p:cNvSpPr>
              <a:spLocks noChangeShapeType="1"/>
            </p:cNvSpPr>
            <p:nvPr/>
          </p:nvSpPr>
          <p:spPr bwMode="auto">
            <a:xfrm>
              <a:off x="2772" y="2942"/>
              <a:ext cx="339" cy="226"/>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65" name="Line 77"/>
            <p:cNvSpPr>
              <a:spLocks noChangeShapeType="1"/>
            </p:cNvSpPr>
            <p:nvPr/>
          </p:nvSpPr>
          <p:spPr bwMode="auto">
            <a:xfrm flipH="1" flipV="1">
              <a:off x="1868" y="3055"/>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766" name="Text Box 78"/>
          <p:cNvSpPr txBox="1">
            <a:spLocks noChangeArrowheads="1"/>
          </p:cNvSpPr>
          <p:nvPr/>
        </p:nvSpPr>
        <p:spPr bwMode="auto">
          <a:xfrm>
            <a:off x="6551613" y="2052638"/>
            <a:ext cx="604837" cy="2508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600" b="1">
                <a:solidFill>
                  <a:srgbClr val="000066"/>
                </a:solidFill>
              </a:rPr>
              <a:t>ЛВС</a:t>
            </a:r>
            <a:endParaRPr lang="en-US" altLang="ru-RU" sz="1600">
              <a:solidFill>
                <a:srgbClr val="000066"/>
              </a:solidFill>
              <a:latin typeface="Arial Narrow" panose="020B0606020202030204" pitchFamily="34" charset="0"/>
            </a:endParaRPr>
          </a:p>
        </p:txBody>
      </p:sp>
      <p:sp>
        <p:nvSpPr>
          <p:cNvPr id="242767" name="Text Box 79"/>
          <p:cNvSpPr txBox="1">
            <a:spLocks noChangeArrowheads="1"/>
          </p:cNvSpPr>
          <p:nvPr/>
        </p:nvSpPr>
        <p:spPr bwMode="auto">
          <a:xfrm>
            <a:off x="1358900" y="5038725"/>
            <a:ext cx="1152525" cy="2492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ПРОЦЕССОР</a:t>
            </a:r>
            <a:endParaRPr lang="en-US" altLang="ru-RU" sz="1400">
              <a:solidFill>
                <a:srgbClr val="000066"/>
              </a:solidFill>
              <a:latin typeface="Arial Narrow" panose="020B0606020202030204" pitchFamily="34" charset="0"/>
            </a:endParaRPr>
          </a:p>
        </p:txBody>
      </p:sp>
      <p:sp>
        <p:nvSpPr>
          <p:cNvPr id="242768" name="Text Box 80"/>
          <p:cNvSpPr txBox="1">
            <a:spLocks noChangeArrowheads="1"/>
          </p:cNvSpPr>
          <p:nvPr/>
        </p:nvSpPr>
        <p:spPr bwMode="auto">
          <a:xfrm>
            <a:off x="7937500" y="3917950"/>
            <a:ext cx="431800" cy="2127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БД</a:t>
            </a:r>
            <a:endParaRPr lang="en-US" altLang="ru-RU" sz="1400">
              <a:solidFill>
                <a:srgbClr val="000066"/>
              </a:solidFill>
              <a:latin typeface="Arial Narrow" panose="020B0606020202030204" pitchFamily="34" charset="0"/>
            </a:endParaRPr>
          </a:p>
        </p:txBody>
      </p:sp>
      <p:sp>
        <p:nvSpPr>
          <p:cNvPr id="242791" name="Text Box 103"/>
          <p:cNvSpPr txBox="1">
            <a:spLocks noChangeArrowheads="1"/>
          </p:cNvSpPr>
          <p:nvPr/>
        </p:nvSpPr>
        <p:spPr bwMode="auto">
          <a:xfrm>
            <a:off x="7847013" y="1873250"/>
            <a:ext cx="985837" cy="4254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Радио-терминал</a:t>
            </a:r>
            <a:endParaRPr lang="en-US" altLang="ru-RU">
              <a:solidFill>
                <a:srgbClr val="000066"/>
              </a:solidFill>
              <a:latin typeface="Arial Narrow" panose="020B0606020202030204" pitchFamily="34" charset="0"/>
            </a:endParaRPr>
          </a:p>
        </p:txBody>
      </p:sp>
      <p:sp>
        <p:nvSpPr>
          <p:cNvPr id="242792" name="Freeform 104"/>
          <p:cNvSpPr>
            <a:spLocks/>
          </p:cNvSpPr>
          <p:nvPr/>
        </p:nvSpPr>
        <p:spPr bwMode="auto">
          <a:xfrm>
            <a:off x="3228975" y="4654550"/>
            <a:ext cx="3544887" cy="1208087"/>
          </a:xfrm>
          <a:custGeom>
            <a:avLst/>
            <a:gdLst>
              <a:gd name="T0" fmla="*/ 0 w 4604"/>
              <a:gd name="T1" fmla="*/ 2004 h 2004"/>
              <a:gd name="T2" fmla="*/ 1531 w 4604"/>
              <a:gd name="T3" fmla="*/ 1510 h 2004"/>
              <a:gd name="T4" fmla="*/ 2411 w 4604"/>
              <a:gd name="T5" fmla="*/ 680 h 2004"/>
              <a:gd name="T6" fmla="*/ 3771 w 4604"/>
              <a:gd name="T7" fmla="*/ 510 h 2004"/>
              <a:gd name="T8" fmla="*/ 4604 w 4604"/>
              <a:gd name="T9" fmla="*/ 0 h 2004"/>
            </a:gdLst>
            <a:ahLst/>
            <a:cxnLst>
              <a:cxn ang="0">
                <a:pos x="T0" y="T1"/>
              </a:cxn>
              <a:cxn ang="0">
                <a:pos x="T2" y="T3"/>
              </a:cxn>
              <a:cxn ang="0">
                <a:pos x="T4" y="T5"/>
              </a:cxn>
              <a:cxn ang="0">
                <a:pos x="T6" y="T7"/>
              </a:cxn>
              <a:cxn ang="0">
                <a:pos x="T8" y="T9"/>
              </a:cxn>
            </a:cxnLst>
            <a:rect l="0" t="0" r="r" b="b"/>
            <a:pathLst>
              <a:path w="4604" h="2004">
                <a:moveTo>
                  <a:pt x="0" y="2004"/>
                </a:moveTo>
                <a:cubicBezTo>
                  <a:pt x="255" y="1922"/>
                  <a:pt x="1129" y="1731"/>
                  <a:pt x="1531" y="1510"/>
                </a:cubicBezTo>
                <a:cubicBezTo>
                  <a:pt x="1933" y="1289"/>
                  <a:pt x="2038" y="847"/>
                  <a:pt x="2411" y="680"/>
                </a:cubicBezTo>
                <a:cubicBezTo>
                  <a:pt x="2784" y="513"/>
                  <a:pt x="3406" y="623"/>
                  <a:pt x="3771" y="510"/>
                </a:cubicBezTo>
                <a:cubicBezTo>
                  <a:pt x="4136" y="397"/>
                  <a:pt x="4431" y="106"/>
                  <a:pt x="4604" y="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93" name="Text Box 105"/>
          <p:cNvSpPr txBox="1">
            <a:spLocks noChangeArrowheads="1"/>
          </p:cNvSpPr>
          <p:nvPr/>
        </p:nvSpPr>
        <p:spPr bwMode="auto">
          <a:xfrm>
            <a:off x="6921500" y="4529138"/>
            <a:ext cx="1911350" cy="647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ЦЕНТР</a:t>
            </a:r>
          </a:p>
          <a:p>
            <a:pPr algn="ctr"/>
            <a:r>
              <a:rPr lang="ru-RU" altLang="ru-RU" sz="1400" b="1">
                <a:solidFill>
                  <a:srgbClr val="000066"/>
                </a:solidFill>
              </a:rPr>
              <a:t>АВТОМАТИЧЕСКОЙ</a:t>
            </a:r>
          </a:p>
          <a:p>
            <a:pPr algn="ctr"/>
            <a:r>
              <a:rPr lang="ru-RU" altLang="ru-RU" sz="1400" b="1">
                <a:solidFill>
                  <a:srgbClr val="000066"/>
                </a:solidFill>
              </a:rPr>
              <a:t>КОММУТАЦИИ</a:t>
            </a:r>
            <a:endParaRPr lang="en-US" altLang="ru-RU" sz="1400">
              <a:solidFill>
                <a:srgbClr val="000066"/>
              </a:solidFill>
              <a:latin typeface="Arial Narrow" panose="020B0606020202030204" pitchFamily="34" charset="0"/>
            </a:endParaRPr>
          </a:p>
        </p:txBody>
      </p:sp>
      <p:sp>
        <p:nvSpPr>
          <p:cNvPr id="242794" name="Text Box 106"/>
          <p:cNvSpPr txBox="1">
            <a:spLocks noChangeArrowheads="1"/>
          </p:cNvSpPr>
          <p:nvPr/>
        </p:nvSpPr>
        <p:spPr bwMode="auto">
          <a:xfrm>
            <a:off x="2922588" y="4581525"/>
            <a:ext cx="2457450" cy="2730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ЛИНИИ РАДИОСВЯЗИ</a:t>
            </a:r>
            <a:endParaRPr lang="en-US" altLang="ru-RU" sz="1400">
              <a:solidFill>
                <a:srgbClr val="000066"/>
              </a:solidFill>
              <a:latin typeface="Arial Narrow" panose="020B0606020202030204" pitchFamily="34" charset="0"/>
            </a:endParaRPr>
          </a:p>
        </p:txBody>
      </p:sp>
      <p:grpSp>
        <p:nvGrpSpPr>
          <p:cNvPr id="242795" name="Group 107"/>
          <p:cNvGrpSpPr>
            <a:grpSpLocks/>
          </p:cNvGrpSpPr>
          <p:nvPr/>
        </p:nvGrpSpPr>
        <p:grpSpPr bwMode="auto">
          <a:xfrm rot="20239243">
            <a:off x="3267075" y="4125913"/>
            <a:ext cx="3870325" cy="134937"/>
            <a:chOff x="1868" y="2942"/>
            <a:chExt cx="2147" cy="226"/>
          </a:xfrm>
        </p:grpSpPr>
        <p:sp>
          <p:nvSpPr>
            <p:cNvPr id="242796" name="Line 108"/>
            <p:cNvSpPr>
              <a:spLocks noChangeShapeType="1"/>
            </p:cNvSpPr>
            <p:nvPr/>
          </p:nvSpPr>
          <p:spPr bwMode="auto">
            <a:xfrm>
              <a:off x="2772" y="2942"/>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97" name="Line 109"/>
            <p:cNvSpPr>
              <a:spLocks noChangeShapeType="1"/>
            </p:cNvSpPr>
            <p:nvPr/>
          </p:nvSpPr>
          <p:spPr bwMode="auto">
            <a:xfrm>
              <a:off x="2772" y="2942"/>
              <a:ext cx="339" cy="226"/>
            </a:xfrm>
            <a:prstGeom prst="line">
              <a:avLst/>
            </a:prstGeom>
            <a:noFill/>
            <a:ln w="1905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798" name="Line 110"/>
            <p:cNvSpPr>
              <a:spLocks noChangeShapeType="1"/>
            </p:cNvSpPr>
            <p:nvPr/>
          </p:nvSpPr>
          <p:spPr bwMode="auto">
            <a:xfrm flipH="1" flipV="1">
              <a:off x="1868" y="3055"/>
              <a:ext cx="1243" cy="113"/>
            </a:xfrm>
            <a:prstGeom prst="line">
              <a:avLst/>
            </a:prstGeom>
            <a:noFill/>
            <a:ln w="19050">
              <a:solidFill>
                <a:srgbClr val="000000"/>
              </a:solidFill>
              <a:prstDash val="sysDot"/>
              <a:round/>
              <a:headEnd/>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799" name="Group 111"/>
          <p:cNvGrpSpPr>
            <a:grpSpLocks/>
          </p:cNvGrpSpPr>
          <p:nvPr/>
        </p:nvGrpSpPr>
        <p:grpSpPr bwMode="auto">
          <a:xfrm>
            <a:off x="7648575" y="2289175"/>
            <a:ext cx="441325" cy="312737"/>
            <a:chOff x="1299" y="2618"/>
            <a:chExt cx="1428" cy="1664"/>
          </a:xfrm>
        </p:grpSpPr>
        <p:grpSp>
          <p:nvGrpSpPr>
            <p:cNvPr id="242800" name="Group 112"/>
            <p:cNvGrpSpPr>
              <a:grpSpLocks/>
            </p:cNvGrpSpPr>
            <p:nvPr/>
          </p:nvGrpSpPr>
          <p:grpSpPr bwMode="auto">
            <a:xfrm>
              <a:off x="2055" y="2898"/>
              <a:ext cx="56" cy="1384"/>
              <a:chOff x="2055" y="2898"/>
              <a:chExt cx="56" cy="1384"/>
            </a:xfrm>
          </p:grpSpPr>
          <p:grpSp>
            <p:nvGrpSpPr>
              <p:cNvPr id="242801" name="Group 113"/>
              <p:cNvGrpSpPr>
                <a:grpSpLocks/>
              </p:cNvGrpSpPr>
              <p:nvPr/>
            </p:nvGrpSpPr>
            <p:grpSpPr bwMode="auto">
              <a:xfrm>
                <a:off x="2083" y="2926"/>
                <a:ext cx="0" cy="1356"/>
                <a:chOff x="2094" y="2942"/>
                <a:chExt cx="0" cy="1356"/>
              </a:xfrm>
            </p:grpSpPr>
            <p:sp>
              <p:nvSpPr>
                <p:cNvPr id="242802" name="Line 114"/>
                <p:cNvSpPr>
                  <a:spLocks noChangeShapeType="1"/>
                </p:cNvSpPr>
                <p:nvPr/>
              </p:nvSpPr>
              <p:spPr bwMode="auto">
                <a:xfrm>
                  <a:off x="2094" y="2942"/>
                  <a:ext cx="0" cy="339"/>
                </a:xfrm>
                <a:prstGeom prst="line">
                  <a:avLst/>
                </a:prstGeom>
                <a:noFill/>
                <a:ln w="63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03" name="Line 115"/>
                <p:cNvSpPr>
                  <a:spLocks noChangeShapeType="1"/>
                </p:cNvSpPr>
                <p:nvPr/>
              </p:nvSpPr>
              <p:spPr bwMode="auto">
                <a:xfrm>
                  <a:off x="2094" y="3281"/>
                  <a:ext cx="0" cy="339"/>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04" name="Line 116"/>
                <p:cNvSpPr>
                  <a:spLocks noChangeShapeType="1"/>
                </p:cNvSpPr>
                <p:nvPr/>
              </p:nvSpPr>
              <p:spPr bwMode="auto">
                <a:xfrm>
                  <a:off x="2094" y="3620"/>
                  <a:ext cx="0" cy="33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05" name="Line 117"/>
                <p:cNvSpPr>
                  <a:spLocks noChangeShapeType="1"/>
                </p:cNvSpPr>
                <p:nvPr/>
              </p:nvSpPr>
              <p:spPr bwMode="auto">
                <a:xfrm>
                  <a:off x="2094" y="3959"/>
                  <a:ext cx="0" cy="3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806" name="Oval 118"/>
              <p:cNvSpPr>
                <a:spLocks noChangeArrowheads="1"/>
              </p:cNvSpPr>
              <p:nvPr/>
            </p:nvSpPr>
            <p:spPr bwMode="auto">
              <a:xfrm>
                <a:off x="2055" y="2898"/>
                <a:ext cx="56" cy="56"/>
              </a:xfrm>
              <a:prstGeom prst="ellipse">
                <a:avLst/>
              </a:prstGeom>
              <a:solidFill>
                <a:srgbClr val="000000"/>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807" name="Group 119"/>
            <p:cNvGrpSpPr>
              <a:grpSpLocks/>
            </p:cNvGrpSpPr>
            <p:nvPr/>
          </p:nvGrpSpPr>
          <p:grpSpPr bwMode="auto">
            <a:xfrm rot="2640129">
              <a:off x="2195" y="2646"/>
              <a:ext cx="532" cy="532"/>
              <a:chOff x="2111" y="2366"/>
              <a:chExt cx="532" cy="532"/>
            </a:xfrm>
          </p:grpSpPr>
          <p:sp>
            <p:nvSpPr>
              <p:cNvPr id="242808" name="Arc 120"/>
              <p:cNvSpPr>
                <a:spLocks/>
              </p:cNvSpPr>
              <p:nvPr/>
            </p:nvSpPr>
            <p:spPr bwMode="auto">
              <a:xfrm>
                <a:off x="2111" y="2814"/>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09" name="Arc 121"/>
              <p:cNvSpPr>
                <a:spLocks/>
              </p:cNvSpPr>
              <p:nvPr/>
            </p:nvSpPr>
            <p:spPr bwMode="auto">
              <a:xfrm>
                <a:off x="2167" y="2702"/>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0" name="Arc 122"/>
              <p:cNvSpPr>
                <a:spLocks/>
              </p:cNvSpPr>
              <p:nvPr/>
            </p:nvSpPr>
            <p:spPr bwMode="auto">
              <a:xfrm>
                <a:off x="2223" y="2590"/>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1" name="Arc 123"/>
              <p:cNvSpPr>
                <a:spLocks/>
              </p:cNvSpPr>
              <p:nvPr/>
            </p:nvSpPr>
            <p:spPr bwMode="auto">
              <a:xfrm>
                <a:off x="2279" y="2478"/>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2" name="Arc 124"/>
              <p:cNvSpPr>
                <a:spLocks/>
              </p:cNvSpPr>
              <p:nvPr/>
            </p:nvSpPr>
            <p:spPr bwMode="auto">
              <a:xfrm>
                <a:off x="2335" y="2366"/>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2813" name="Group 125"/>
            <p:cNvGrpSpPr>
              <a:grpSpLocks/>
            </p:cNvGrpSpPr>
            <p:nvPr/>
          </p:nvGrpSpPr>
          <p:grpSpPr bwMode="auto">
            <a:xfrm rot="-2450935">
              <a:off x="1299" y="2618"/>
              <a:ext cx="644" cy="588"/>
              <a:chOff x="1299" y="2282"/>
              <a:chExt cx="644" cy="588"/>
            </a:xfrm>
          </p:grpSpPr>
          <p:sp>
            <p:nvSpPr>
              <p:cNvPr id="242814" name="Arc 126"/>
              <p:cNvSpPr>
                <a:spLocks/>
              </p:cNvSpPr>
              <p:nvPr/>
            </p:nvSpPr>
            <p:spPr bwMode="auto">
              <a:xfrm flipV="1">
                <a:off x="1859" y="2786"/>
                <a:ext cx="84" cy="84"/>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5" name="Arc 127"/>
              <p:cNvSpPr>
                <a:spLocks/>
              </p:cNvSpPr>
              <p:nvPr/>
            </p:nvSpPr>
            <p:spPr bwMode="auto">
              <a:xfrm flipV="1">
                <a:off x="1747" y="2674"/>
                <a:ext cx="140" cy="140"/>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6" name="Arc 128"/>
              <p:cNvSpPr>
                <a:spLocks/>
              </p:cNvSpPr>
              <p:nvPr/>
            </p:nvSpPr>
            <p:spPr bwMode="auto">
              <a:xfrm flipV="1">
                <a:off x="1607" y="2562"/>
                <a:ext cx="196" cy="196"/>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7" name="Arc 129"/>
              <p:cNvSpPr>
                <a:spLocks/>
              </p:cNvSpPr>
              <p:nvPr/>
            </p:nvSpPr>
            <p:spPr bwMode="auto">
              <a:xfrm flipV="1">
                <a:off x="1467" y="2422"/>
                <a:ext cx="252" cy="252"/>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18" name="Arc 130"/>
              <p:cNvSpPr>
                <a:spLocks/>
              </p:cNvSpPr>
              <p:nvPr/>
            </p:nvSpPr>
            <p:spPr bwMode="auto">
              <a:xfrm flipV="1">
                <a:off x="1299" y="2282"/>
                <a:ext cx="308" cy="308"/>
              </a:xfrm>
              <a:custGeom>
                <a:avLst/>
                <a:gdLst>
                  <a:gd name="G0" fmla="+- 0 0 0"/>
                  <a:gd name="G1" fmla="+- 21600 0 0"/>
                  <a:gd name="G2" fmla="+- 21600 0 0"/>
                  <a:gd name="T0" fmla="*/ 0 w 21599"/>
                  <a:gd name="T1" fmla="*/ 0 h 21600"/>
                  <a:gd name="T2" fmla="*/ 21599 w 21599"/>
                  <a:gd name="T3" fmla="*/ 21417 h 21600"/>
                  <a:gd name="T4" fmla="*/ 0 w 21599"/>
                  <a:gd name="T5" fmla="*/ 21600 h 21600"/>
                </a:gdLst>
                <a:ahLst/>
                <a:cxnLst>
                  <a:cxn ang="0">
                    <a:pos x="T0" y="T1"/>
                  </a:cxn>
                  <a:cxn ang="0">
                    <a:pos x="T2" y="T3"/>
                  </a:cxn>
                  <a:cxn ang="0">
                    <a:pos x="T4" y="T5"/>
                  </a:cxn>
                </a:cxnLst>
                <a:rect l="0" t="0" r="r" b="b"/>
                <a:pathLst>
                  <a:path w="21599" h="21600" fill="none" extrusionOk="0">
                    <a:moveTo>
                      <a:pt x="0" y="0"/>
                    </a:moveTo>
                    <a:cubicBezTo>
                      <a:pt x="11857" y="0"/>
                      <a:pt x="21498" y="9559"/>
                      <a:pt x="21599" y="21416"/>
                    </a:cubicBezTo>
                  </a:path>
                  <a:path w="21599" h="21600" stroke="0" extrusionOk="0">
                    <a:moveTo>
                      <a:pt x="0" y="0"/>
                    </a:moveTo>
                    <a:cubicBezTo>
                      <a:pt x="11857" y="0"/>
                      <a:pt x="21498" y="9559"/>
                      <a:pt x="21599" y="21416"/>
                    </a:cubicBezTo>
                    <a:lnTo>
                      <a:pt x="0" y="21600"/>
                    </a:lnTo>
                    <a:close/>
                  </a:path>
                </a:pathLst>
              </a:custGeom>
              <a:noFill/>
              <a:ln w="6350">
                <a:solidFill>
                  <a:schemeClr val="hlink"/>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2819" name="Freeform 131"/>
          <p:cNvSpPr>
            <a:spLocks/>
          </p:cNvSpPr>
          <p:nvPr/>
        </p:nvSpPr>
        <p:spPr bwMode="auto">
          <a:xfrm>
            <a:off x="3225800" y="4503738"/>
            <a:ext cx="3151187" cy="976312"/>
          </a:xfrm>
          <a:custGeom>
            <a:avLst/>
            <a:gdLst>
              <a:gd name="T0" fmla="*/ 0 w 4112"/>
              <a:gd name="T1" fmla="*/ 1627 h 1627"/>
              <a:gd name="T2" fmla="*/ 1392 w 4112"/>
              <a:gd name="T3" fmla="*/ 1255 h 1627"/>
              <a:gd name="T4" fmla="*/ 2100 w 4112"/>
              <a:gd name="T5" fmla="*/ 481 h 1627"/>
              <a:gd name="T6" fmla="*/ 3521 w 4112"/>
              <a:gd name="T7" fmla="*/ 275 h 1627"/>
              <a:gd name="T8" fmla="*/ 4112 w 4112"/>
              <a:gd name="T9" fmla="*/ 0 h 1627"/>
            </a:gdLst>
            <a:ahLst/>
            <a:cxnLst>
              <a:cxn ang="0">
                <a:pos x="T0" y="T1"/>
              </a:cxn>
              <a:cxn ang="0">
                <a:pos x="T2" y="T3"/>
              </a:cxn>
              <a:cxn ang="0">
                <a:pos x="T4" y="T5"/>
              </a:cxn>
              <a:cxn ang="0">
                <a:pos x="T6" y="T7"/>
              </a:cxn>
              <a:cxn ang="0">
                <a:pos x="T8" y="T9"/>
              </a:cxn>
            </a:cxnLst>
            <a:rect l="0" t="0" r="r" b="b"/>
            <a:pathLst>
              <a:path w="4112" h="1627">
                <a:moveTo>
                  <a:pt x="0" y="1627"/>
                </a:moveTo>
                <a:cubicBezTo>
                  <a:pt x="232" y="1565"/>
                  <a:pt x="1043" y="1447"/>
                  <a:pt x="1392" y="1255"/>
                </a:cubicBezTo>
                <a:cubicBezTo>
                  <a:pt x="1742" y="1064"/>
                  <a:pt x="1745" y="644"/>
                  <a:pt x="2100" y="481"/>
                </a:cubicBezTo>
                <a:cubicBezTo>
                  <a:pt x="2455" y="318"/>
                  <a:pt x="3186" y="355"/>
                  <a:pt x="3521" y="275"/>
                </a:cubicBezTo>
                <a:cubicBezTo>
                  <a:pt x="3856" y="195"/>
                  <a:pt x="3989" y="57"/>
                  <a:pt x="4112" y="0"/>
                </a:cubicBezTo>
              </a:path>
            </a:pathLst>
          </a:custGeom>
          <a:noFill/>
          <a:ln w="19050" cap="flat" cmpd="sng">
            <a:solidFill>
              <a:srgbClr val="996633"/>
            </a:solidFill>
            <a:prstDash val="solid"/>
            <a:round/>
            <a:headEnd type="none" w="med" len="med"/>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820" name="Group 132"/>
          <p:cNvGrpSpPr>
            <a:grpSpLocks/>
          </p:cNvGrpSpPr>
          <p:nvPr/>
        </p:nvGrpSpPr>
        <p:grpSpPr bwMode="auto">
          <a:xfrm rot="1951493">
            <a:off x="4521200" y="4876800"/>
            <a:ext cx="628650" cy="293687"/>
            <a:chOff x="3890" y="6910"/>
            <a:chExt cx="820" cy="390"/>
          </a:xfrm>
        </p:grpSpPr>
        <p:sp>
          <p:nvSpPr>
            <p:cNvPr id="242821" name="Rectangle 133"/>
            <p:cNvSpPr>
              <a:spLocks noChangeArrowheads="1"/>
            </p:cNvSpPr>
            <p:nvPr/>
          </p:nvSpPr>
          <p:spPr bwMode="auto">
            <a:xfrm>
              <a:off x="3900" y="6910"/>
              <a:ext cx="810" cy="90"/>
            </a:xfrm>
            <a:prstGeom prst="rect">
              <a:avLst/>
            </a:prstGeom>
            <a:solidFill>
              <a:srgbClr val="DD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22" name="Rectangle 134"/>
            <p:cNvSpPr>
              <a:spLocks noChangeArrowheads="1"/>
            </p:cNvSpPr>
            <p:nvPr/>
          </p:nvSpPr>
          <p:spPr bwMode="auto">
            <a:xfrm>
              <a:off x="3890" y="7060"/>
              <a:ext cx="810" cy="90"/>
            </a:xfrm>
            <a:prstGeom prst="rect">
              <a:avLst/>
            </a:prstGeom>
            <a:solidFill>
              <a:srgbClr val="DD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23" name="Rectangle 135"/>
            <p:cNvSpPr>
              <a:spLocks noChangeArrowheads="1"/>
            </p:cNvSpPr>
            <p:nvPr/>
          </p:nvSpPr>
          <p:spPr bwMode="auto">
            <a:xfrm>
              <a:off x="3900" y="7210"/>
              <a:ext cx="810" cy="90"/>
            </a:xfrm>
            <a:prstGeom prst="rect">
              <a:avLst/>
            </a:prstGeom>
            <a:solidFill>
              <a:srgbClr val="DDFFDD"/>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824" name="Text Box 136"/>
          <p:cNvSpPr txBox="1">
            <a:spLocks noChangeArrowheads="1"/>
          </p:cNvSpPr>
          <p:nvPr/>
        </p:nvSpPr>
        <p:spPr bwMode="auto">
          <a:xfrm>
            <a:off x="4686300" y="5119688"/>
            <a:ext cx="1990725" cy="2667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ЛИНИИ СВЯЗИ</a:t>
            </a:r>
            <a:endParaRPr lang="en-US" altLang="ru-RU" sz="1400">
              <a:solidFill>
                <a:srgbClr val="000066"/>
              </a:solidFill>
              <a:latin typeface="Arial Narrow" panose="020B0606020202030204" pitchFamily="34" charset="0"/>
            </a:endParaRPr>
          </a:p>
        </p:txBody>
      </p:sp>
      <p:sp>
        <p:nvSpPr>
          <p:cNvPr id="242825" name="Line 137"/>
          <p:cNvSpPr>
            <a:spLocks noChangeShapeType="1"/>
          </p:cNvSpPr>
          <p:nvPr/>
        </p:nvSpPr>
        <p:spPr bwMode="auto">
          <a:xfrm>
            <a:off x="7334250" y="4316413"/>
            <a:ext cx="174625" cy="0"/>
          </a:xfrm>
          <a:prstGeom prst="line">
            <a:avLst/>
          </a:prstGeom>
          <a:noFill/>
          <a:ln w="127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848" name="Group 160"/>
          <p:cNvGrpSpPr>
            <a:grpSpLocks/>
          </p:cNvGrpSpPr>
          <p:nvPr/>
        </p:nvGrpSpPr>
        <p:grpSpPr bwMode="auto">
          <a:xfrm>
            <a:off x="6124575" y="4545013"/>
            <a:ext cx="554037" cy="217487"/>
            <a:chOff x="3949" y="2795"/>
            <a:chExt cx="349" cy="139"/>
          </a:xfrm>
        </p:grpSpPr>
        <p:sp>
          <p:nvSpPr>
            <p:cNvPr id="242849" name="Freeform 161"/>
            <p:cNvSpPr>
              <a:spLocks/>
            </p:cNvSpPr>
            <p:nvPr/>
          </p:nvSpPr>
          <p:spPr bwMode="auto">
            <a:xfrm>
              <a:off x="4158" y="2855"/>
              <a:ext cx="140" cy="69"/>
            </a:xfrm>
            <a:custGeom>
              <a:avLst/>
              <a:gdLst>
                <a:gd name="T0" fmla="*/ 0 w 201"/>
                <a:gd name="T1" fmla="*/ 123 h 123"/>
                <a:gd name="T2" fmla="*/ 201 w 201"/>
                <a:gd name="T3" fmla="*/ 0 h 123"/>
              </a:gdLst>
              <a:ahLst/>
              <a:cxnLst>
                <a:cxn ang="0">
                  <a:pos x="T0" y="T1"/>
                </a:cxn>
                <a:cxn ang="0">
                  <a:pos x="T2" y="T3"/>
                </a:cxn>
              </a:cxnLst>
              <a:rect l="0" t="0" r="r" b="b"/>
              <a:pathLst>
                <a:path w="201" h="123">
                  <a:moveTo>
                    <a:pt x="0" y="123"/>
                  </a:move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50" name="Freeform 162"/>
            <p:cNvSpPr>
              <a:spLocks/>
            </p:cNvSpPr>
            <p:nvPr/>
          </p:nvSpPr>
          <p:spPr bwMode="auto">
            <a:xfrm>
              <a:off x="4074" y="2829"/>
              <a:ext cx="82" cy="40"/>
            </a:xfrm>
            <a:custGeom>
              <a:avLst/>
              <a:gdLst>
                <a:gd name="T0" fmla="*/ 0 w 201"/>
                <a:gd name="T1" fmla="*/ 123 h 123"/>
                <a:gd name="T2" fmla="*/ 3 w 201"/>
                <a:gd name="T3" fmla="*/ 117 h 123"/>
                <a:gd name="T4" fmla="*/ 201 w 201"/>
                <a:gd name="T5" fmla="*/ 0 h 123"/>
              </a:gdLst>
              <a:ahLst/>
              <a:cxnLst>
                <a:cxn ang="0">
                  <a:pos x="T0" y="T1"/>
                </a:cxn>
                <a:cxn ang="0">
                  <a:pos x="T2" y="T3"/>
                </a:cxn>
                <a:cxn ang="0">
                  <a:pos x="T4" y="T5"/>
                </a:cxn>
              </a:cxnLst>
              <a:rect l="0" t="0" r="r" b="b"/>
              <a:pathLst>
                <a:path w="201" h="123">
                  <a:moveTo>
                    <a:pt x="0" y="123"/>
                  </a:moveTo>
                  <a:lnTo>
                    <a:pt x="3" y="117"/>
                  </a:ln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51" name="Freeform 163"/>
            <p:cNvSpPr>
              <a:spLocks/>
            </p:cNvSpPr>
            <p:nvPr/>
          </p:nvSpPr>
          <p:spPr bwMode="auto">
            <a:xfrm>
              <a:off x="4033" y="2795"/>
              <a:ext cx="90" cy="44"/>
            </a:xfrm>
            <a:custGeom>
              <a:avLst/>
              <a:gdLst>
                <a:gd name="T0" fmla="*/ 0 w 201"/>
                <a:gd name="T1" fmla="*/ 123 h 123"/>
                <a:gd name="T2" fmla="*/ 3 w 201"/>
                <a:gd name="T3" fmla="*/ 117 h 123"/>
                <a:gd name="T4" fmla="*/ 201 w 201"/>
                <a:gd name="T5" fmla="*/ 0 h 123"/>
              </a:gdLst>
              <a:ahLst/>
              <a:cxnLst>
                <a:cxn ang="0">
                  <a:pos x="T0" y="T1"/>
                </a:cxn>
                <a:cxn ang="0">
                  <a:pos x="T2" y="T3"/>
                </a:cxn>
                <a:cxn ang="0">
                  <a:pos x="T4" y="T5"/>
                </a:cxn>
              </a:cxnLst>
              <a:rect l="0" t="0" r="r" b="b"/>
              <a:pathLst>
                <a:path w="201" h="123">
                  <a:moveTo>
                    <a:pt x="0" y="123"/>
                  </a:moveTo>
                  <a:lnTo>
                    <a:pt x="3" y="117"/>
                  </a:ln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52" name="Freeform 164"/>
            <p:cNvSpPr>
              <a:spLocks/>
            </p:cNvSpPr>
            <p:nvPr/>
          </p:nvSpPr>
          <p:spPr bwMode="auto">
            <a:xfrm>
              <a:off x="4116" y="2855"/>
              <a:ext cx="90" cy="44"/>
            </a:xfrm>
            <a:custGeom>
              <a:avLst/>
              <a:gdLst>
                <a:gd name="T0" fmla="*/ 0 w 201"/>
                <a:gd name="T1" fmla="*/ 123 h 123"/>
                <a:gd name="T2" fmla="*/ 3 w 201"/>
                <a:gd name="T3" fmla="*/ 117 h 123"/>
                <a:gd name="T4" fmla="*/ 201 w 201"/>
                <a:gd name="T5" fmla="*/ 0 h 123"/>
              </a:gdLst>
              <a:ahLst/>
              <a:cxnLst>
                <a:cxn ang="0">
                  <a:pos x="T0" y="T1"/>
                </a:cxn>
                <a:cxn ang="0">
                  <a:pos x="T2" y="T3"/>
                </a:cxn>
                <a:cxn ang="0">
                  <a:pos x="T4" y="T5"/>
                </a:cxn>
              </a:cxnLst>
              <a:rect l="0" t="0" r="r" b="b"/>
              <a:pathLst>
                <a:path w="201" h="123">
                  <a:moveTo>
                    <a:pt x="0" y="123"/>
                  </a:moveTo>
                  <a:lnTo>
                    <a:pt x="3" y="117"/>
                  </a:lnTo>
                  <a:lnTo>
                    <a:pt x="201" y="0"/>
                  </a:lnTo>
                </a:path>
              </a:pathLst>
            </a:custGeom>
            <a:solidFill>
              <a:srgbClr val="996633"/>
            </a:solidFill>
            <a:ln w="9525" cap="flat" cmpd="sng">
              <a:solidFill>
                <a:srgbClr val="99663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853" name="Group 165"/>
            <p:cNvGrpSpPr>
              <a:grpSpLocks/>
            </p:cNvGrpSpPr>
            <p:nvPr/>
          </p:nvGrpSpPr>
          <p:grpSpPr bwMode="auto">
            <a:xfrm rot="2567401">
              <a:off x="3949" y="2912"/>
              <a:ext cx="163" cy="22"/>
              <a:chOff x="6095" y="5067"/>
              <a:chExt cx="399" cy="57"/>
            </a:xfrm>
          </p:grpSpPr>
          <p:sp>
            <p:nvSpPr>
              <p:cNvPr id="242854" name="Oval 166"/>
              <p:cNvSpPr>
                <a:spLocks noChangeArrowheads="1"/>
              </p:cNvSpPr>
              <p:nvPr/>
            </p:nvSpPr>
            <p:spPr bwMode="auto">
              <a:xfrm>
                <a:off x="6095"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55" name="Oval 167"/>
              <p:cNvSpPr>
                <a:spLocks noChangeArrowheads="1"/>
              </p:cNvSpPr>
              <p:nvPr/>
            </p:nvSpPr>
            <p:spPr bwMode="auto">
              <a:xfrm>
                <a:off x="6266"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56" name="Oval 168"/>
              <p:cNvSpPr>
                <a:spLocks noChangeArrowheads="1"/>
              </p:cNvSpPr>
              <p:nvPr/>
            </p:nvSpPr>
            <p:spPr bwMode="auto">
              <a:xfrm>
                <a:off x="6437"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858" name="Group 170"/>
          <p:cNvGrpSpPr>
            <a:grpSpLocks/>
          </p:cNvGrpSpPr>
          <p:nvPr/>
        </p:nvGrpSpPr>
        <p:grpSpPr bwMode="auto">
          <a:xfrm>
            <a:off x="3222625" y="5516563"/>
            <a:ext cx="241300" cy="273050"/>
            <a:chOff x="2133" y="3411"/>
            <a:chExt cx="152" cy="174"/>
          </a:xfrm>
        </p:grpSpPr>
        <p:sp>
          <p:nvSpPr>
            <p:cNvPr id="242859" name="Line 171"/>
            <p:cNvSpPr>
              <a:spLocks noChangeShapeType="1"/>
            </p:cNvSpPr>
            <p:nvPr/>
          </p:nvSpPr>
          <p:spPr bwMode="auto">
            <a:xfrm flipV="1">
              <a:off x="2133" y="3560"/>
              <a:ext cx="105" cy="25"/>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60" name="Line 172"/>
            <p:cNvSpPr>
              <a:spLocks noChangeShapeType="1"/>
            </p:cNvSpPr>
            <p:nvPr/>
          </p:nvSpPr>
          <p:spPr bwMode="auto">
            <a:xfrm flipV="1">
              <a:off x="2134" y="3521"/>
              <a:ext cx="84" cy="18"/>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61" name="Line 173"/>
            <p:cNvSpPr>
              <a:spLocks noChangeShapeType="1"/>
            </p:cNvSpPr>
            <p:nvPr/>
          </p:nvSpPr>
          <p:spPr bwMode="auto">
            <a:xfrm flipV="1">
              <a:off x="2134" y="3479"/>
              <a:ext cx="69" cy="17"/>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62" name="Line 174"/>
            <p:cNvSpPr>
              <a:spLocks noChangeShapeType="1"/>
            </p:cNvSpPr>
            <p:nvPr/>
          </p:nvSpPr>
          <p:spPr bwMode="auto">
            <a:xfrm flipV="1">
              <a:off x="2134" y="3433"/>
              <a:ext cx="59" cy="14"/>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863" name="Group 175"/>
            <p:cNvGrpSpPr>
              <a:grpSpLocks/>
            </p:cNvGrpSpPr>
            <p:nvPr/>
          </p:nvGrpSpPr>
          <p:grpSpPr bwMode="auto">
            <a:xfrm rot="3755030">
              <a:off x="2207" y="3462"/>
              <a:ext cx="130" cy="27"/>
              <a:chOff x="6095" y="5067"/>
              <a:chExt cx="399" cy="57"/>
            </a:xfrm>
          </p:grpSpPr>
          <p:sp>
            <p:nvSpPr>
              <p:cNvPr id="242864" name="Oval 176"/>
              <p:cNvSpPr>
                <a:spLocks noChangeArrowheads="1"/>
              </p:cNvSpPr>
              <p:nvPr/>
            </p:nvSpPr>
            <p:spPr bwMode="auto">
              <a:xfrm>
                <a:off x="6095"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65" name="Oval 177"/>
              <p:cNvSpPr>
                <a:spLocks noChangeArrowheads="1"/>
              </p:cNvSpPr>
              <p:nvPr/>
            </p:nvSpPr>
            <p:spPr bwMode="auto">
              <a:xfrm>
                <a:off x="6266"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66" name="Oval 178"/>
              <p:cNvSpPr>
                <a:spLocks noChangeArrowheads="1"/>
              </p:cNvSpPr>
              <p:nvPr/>
            </p:nvSpPr>
            <p:spPr bwMode="auto">
              <a:xfrm>
                <a:off x="6437" y="5067"/>
                <a:ext cx="57" cy="57"/>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868" name="Group 180"/>
          <p:cNvGrpSpPr>
            <a:grpSpLocks/>
          </p:cNvGrpSpPr>
          <p:nvPr/>
        </p:nvGrpSpPr>
        <p:grpSpPr bwMode="auto">
          <a:xfrm>
            <a:off x="3706813" y="1089025"/>
            <a:ext cx="193675" cy="571500"/>
            <a:chOff x="3804" y="935"/>
            <a:chExt cx="122" cy="280"/>
          </a:xfrm>
        </p:grpSpPr>
        <p:sp>
          <p:nvSpPr>
            <p:cNvPr id="242869" name="Oval 181"/>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870" name="Group 182"/>
            <p:cNvGrpSpPr>
              <a:grpSpLocks/>
            </p:cNvGrpSpPr>
            <p:nvPr/>
          </p:nvGrpSpPr>
          <p:grpSpPr bwMode="auto">
            <a:xfrm>
              <a:off x="3804" y="935"/>
              <a:ext cx="122" cy="280"/>
              <a:chOff x="3511" y="6174"/>
              <a:chExt cx="308" cy="924"/>
            </a:xfrm>
          </p:grpSpPr>
          <p:sp>
            <p:nvSpPr>
              <p:cNvPr id="242871" name="Oval 183"/>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2" name="Oval 184"/>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3" name="Rectangle 185"/>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4" name="Oval 186"/>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5" name="Rectangle 187"/>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6" name="Rectangle 188"/>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7" name="Oval 189"/>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8" name="Oval 190"/>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79" name="Oval 191"/>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80" name="Rectangle 192"/>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81" name="Rectangle 193"/>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82" name="Rectangle 194"/>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883" name="Group 195"/>
          <p:cNvGrpSpPr>
            <a:grpSpLocks/>
          </p:cNvGrpSpPr>
          <p:nvPr/>
        </p:nvGrpSpPr>
        <p:grpSpPr bwMode="auto">
          <a:xfrm>
            <a:off x="531813" y="4008438"/>
            <a:ext cx="193675" cy="571500"/>
            <a:chOff x="3804" y="935"/>
            <a:chExt cx="122" cy="280"/>
          </a:xfrm>
        </p:grpSpPr>
        <p:sp>
          <p:nvSpPr>
            <p:cNvPr id="242884" name="Oval 196"/>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885" name="Group 197"/>
            <p:cNvGrpSpPr>
              <a:grpSpLocks/>
            </p:cNvGrpSpPr>
            <p:nvPr/>
          </p:nvGrpSpPr>
          <p:grpSpPr bwMode="auto">
            <a:xfrm>
              <a:off x="3804" y="935"/>
              <a:ext cx="122" cy="280"/>
              <a:chOff x="3511" y="6174"/>
              <a:chExt cx="308" cy="924"/>
            </a:xfrm>
          </p:grpSpPr>
          <p:sp>
            <p:nvSpPr>
              <p:cNvPr id="242886" name="Oval 198"/>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87" name="Oval 199"/>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88" name="Rectangle 200"/>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89" name="Oval 201"/>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0" name="Rectangle 202"/>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1" name="Rectangle 203"/>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2" name="Oval 204"/>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3" name="Oval 205"/>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4" name="Oval 206"/>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5" name="Rectangle 207"/>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6" name="Rectangle 208"/>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897" name="Rectangle 209"/>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2898" name="Group 210"/>
          <p:cNvGrpSpPr>
            <a:grpSpLocks/>
          </p:cNvGrpSpPr>
          <p:nvPr/>
        </p:nvGrpSpPr>
        <p:grpSpPr bwMode="auto">
          <a:xfrm>
            <a:off x="2582863" y="3840163"/>
            <a:ext cx="193675" cy="571500"/>
            <a:chOff x="3804" y="935"/>
            <a:chExt cx="122" cy="280"/>
          </a:xfrm>
        </p:grpSpPr>
        <p:sp>
          <p:nvSpPr>
            <p:cNvPr id="242899" name="Oval 211"/>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900" name="Group 212"/>
            <p:cNvGrpSpPr>
              <a:grpSpLocks/>
            </p:cNvGrpSpPr>
            <p:nvPr/>
          </p:nvGrpSpPr>
          <p:grpSpPr bwMode="auto">
            <a:xfrm>
              <a:off x="3804" y="935"/>
              <a:ext cx="122" cy="280"/>
              <a:chOff x="3511" y="6174"/>
              <a:chExt cx="308" cy="924"/>
            </a:xfrm>
          </p:grpSpPr>
          <p:sp>
            <p:nvSpPr>
              <p:cNvPr id="242901" name="Oval 213"/>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2" name="Oval 214"/>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3" name="Rectangle 215"/>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4" name="Oval 216"/>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5" name="Rectangle 217"/>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6" name="Rectangle 218"/>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7" name="Oval 219"/>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8" name="Oval 220"/>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09" name="Oval 221"/>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10" name="Rectangle 222"/>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11" name="Rectangle 223"/>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12" name="Rectangle 224"/>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2913" name="AutoShape 225"/>
          <p:cNvSpPr>
            <a:spLocks noChangeArrowheads="1"/>
          </p:cNvSpPr>
          <p:nvPr/>
        </p:nvSpPr>
        <p:spPr bwMode="auto">
          <a:xfrm>
            <a:off x="611188" y="1025525"/>
            <a:ext cx="3006725" cy="1212850"/>
          </a:xfrm>
          <a:prstGeom prst="wedgeRoundRectCallout">
            <a:avLst>
              <a:gd name="adj1" fmla="val 139653"/>
              <a:gd name="adj2" fmla="val 42148"/>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85000"/>
              </a:lnSpc>
            </a:pPr>
            <a:r>
              <a:rPr lang="ru-RU" altLang="ru-RU" sz="1600" b="1">
                <a:solidFill>
                  <a:srgbClr val="FF0000"/>
                </a:solidFill>
                <a:effectLst>
                  <a:outerShdw blurRad="38100" dist="38100" dir="2700000" algn="tl">
                    <a:srgbClr val="C0C0C0"/>
                  </a:outerShdw>
                </a:effectLst>
                <a:latin typeface="Arial Narrow" panose="020B0606020202030204" pitchFamily="34" charset="0"/>
              </a:rPr>
              <a:t>ИНЖЕНЕР ПО ЭКСПЛУАТАЦИИ</a:t>
            </a:r>
            <a:endParaRPr lang="en-GB" altLang="ru-RU" sz="1600" b="1">
              <a:solidFill>
                <a:srgbClr val="FF0000"/>
              </a:solidFill>
              <a:effectLst>
                <a:outerShdw blurRad="38100" dist="38100" dir="2700000" algn="tl">
                  <a:srgbClr val="C0C0C0"/>
                </a:outerShdw>
              </a:effectLst>
              <a:latin typeface="Arial Narrow" panose="020B0606020202030204" pitchFamily="34" charset="0"/>
            </a:endParaRPr>
          </a:p>
          <a:p>
            <a:pPr algn="ctr">
              <a:lnSpc>
                <a:spcPct val="85000"/>
              </a:lnSpc>
            </a:pPr>
            <a:r>
              <a:rPr lang="ru-RU" altLang="ru-RU" sz="1400">
                <a:solidFill>
                  <a:srgbClr val="FF6600"/>
                </a:solidFill>
                <a:effectLst>
                  <a:outerShdw blurRad="38100" dist="38100" dir="2700000" algn="tl">
                    <a:srgbClr val="C0C0C0"/>
                  </a:outerShdw>
                </a:effectLst>
              </a:rPr>
              <a:t>Нарушает защиту технических средств, использует служебные программы для доступа к файлам и входа в систему</a:t>
            </a:r>
            <a:endParaRPr lang="en-US" altLang="ru-RU" sz="1800">
              <a:effectLst>
                <a:outerShdw blurRad="38100" dist="38100" dir="2700000" algn="tl">
                  <a:srgbClr val="C0C0C0"/>
                </a:outerShdw>
              </a:effectLst>
            </a:endParaRPr>
          </a:p>
        </p:txBody>
      </p:sp>
      <p:sp>
        <p:nvSpPr>
          <p:cNvPr id="242914" name="AutoShape 226"/>
          <p:cNvSpPr>
            <a:spLocks noChangeArrowheads="1"/>
          </p:cNvSpPr>
          <p:nvPr/>
        </p:nvSpPr>
        <p:spPr bwMode="auto">
          <a:xfrm>
            <a:off x="2968625" y="3705225"/>
            <a:ext cx="1584325" cy="779462"/>
          </a:xfrm>
          <a:prstGeom prst="wedgeRoundRectCallout">
            <a:avLst>
              <a:gd name="adj1" fmla="val 109921"/>
              <a:gd name="adj2" fmla="val -36773"/>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GB" altLang="ru-RU">
              <a:solidFill>
                <a:srgbClr val="000000"/>
              </a:solidFill>
              <a:latin typeface="Arial Narrow" panose="020B0606020202030204" pitchFamily="34" charset="0"/>
            </a:endParaRPr>
          </a:p>
        </p:txBody>
      </p:sp>
      <p:sp>
        <p:nvSpPr>
          <p:cNvPr id="242915" name="AutoShape 227"/>
          <p:cNvSpPr>
            <a:spLocks noChangeArrowheads="1"/>
          </p:cNvSpPr>
          <p:nvPr/>
        </p:nvSpPr>
        <p:spPr bwMode="auto">
          <a:xfrm>
            <a:off x="2968625" y="3705225"/>
            <a:ext cx="1584325" cy="779462"/>
          </a:xfrm>
          <a:prstGeom prst="wedgeRoundRectCallout">
            <a:avLst>
              <a:gd name="adj1" fmla="val 20440"/>
              <a:gd name="adj2" fmla="val 130361"/>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a:solidFill>
                  <a:srgbClr val="FF6600"/>
                </a:solidFill>
                <a:effectLst>
                  <a:outerShdw blurRad="38100" dist="38100" dir="2700000" algn="tl">
                    <a:srgbClr val="C0C0C0"/>
                  </a:outerShdw>
                </a:effectLst>
              </a:rPr>
              <a:t>Отводы,</a:t>
            </a:r>
          </a:p>
          <a:p>
            <a:pPr algn="ctr"/>
            <a:r>
              <a:rPr lang="ru-RU" altLang="ru-RU" sz="1400">
                <a:solidFill>
                  <a:srgbClr val="FF6600"/>
                </a:solidFill>
                <a:effectLst>
                  <a:outerShdw blurRad="38100" dist="38100" dir="2700000" algn="tl">
                    <a:srgbClr val="C0C0C0"/>
                  </a:outerShdw>
                </a:effectLst>
              </a:rPr>
              <a:t>перехват,</a:t>
            </a:r>
          </a:p>
          <a:p>
            <a:pPr algn="ctr"/>
            <a:r>
              <a:rPr lang="ru-RU" altLang="ru-RU" sz="1400">
                <a:solidFill>
                  <a:srgbClr val="FF6600"/>
                </a:solidFill>
                <a:effectLst>
                  <a:outerShdw blurRad="38100" dist="38100" dir="2700000" algn="tl">
                    <a:srgbClr val="C0C0C0"/>
                  </a:outerShdw>
                </a:effectLst>
              </a:rPr>
              <a:t>излучения</a:t>
            </a:r>
            <a:endParaRPr lang="en-US" altLang="ru-RU" sz="1400">
              <a:solidFill>
                <a:srgbClr val="FF6600"/>
              </a:solidFill>
              <a:effectLst>
                <a:outerShdw blurRad="38100" dist="38100" dir="2700000" algn="tl">
                  <a:srgbClr val="C0C0C0"/>
                </a:outerShdw>
              </a:effectLst>
            </a:endParaRPr>
          </a:p>
        </p:txBody>
      </p:sp>
      <p:sp>
        <p:nvSpPr>
          <p:cNvPr id="242916" name="Text Box 228"/>
          <p:cNvSpPr txBox="1">
            <a:spLocks noChangeArrowheads="1"/>
          </p:cNvSpPr>
          <p:nvPr/>
        </p:nvSpPr>
        <p:spPr bwMode="auto">
          <a:xfrm>
            <a:off x="5305425" y="5545138"/>
            <a:ext cx="3238500" cy="779462"/>
          </a:xfrm>
          <a:prstGeom prst="rect">
            <a:avLst/>
          </a:prstGeom>
          <a:noFill/>
          <a:ln w="12700" algn="ctr">
            <a:solidFill>
              <a:srgbClr val="FF0000"/>
            </a:solidFill>
            <a:prstDash val="dashDot"/>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p>
            <a:pPr algn="ctr"/>
            <a:r>
              <a:rPr lang="ru-RU" altLang="ru-RU" sz="1600" b="1">
                <a:solidFill>
                  <a:srgbClr val="FF0000"/>
                </a:solidFill>
                <a:effectLst>
                  <a:outerShdw blurRad="38100" dist="38100" dir="2700000" algn="tl">
                    <a:srgbClr val="C0C0C0"/>
                  </a:outerShdw>
                </a:effectLst>
                <a:latin typeface="Arial Narrow" panose="020B0606020202030204" pitchFamily="34" charset="0"/>
              </a:rPr>
              <a:t>ВРЕДОНОСНАЯ АППАРАТУРА</a:t>
            </a:r>
            <a:endParaRPr lang="en-GB" altLang="ru-RU" sz="1600" b="1">
              <a:solidFill>
                <a:srgbClr val="FF0000"/>
              </a:solidFill>
              <a:effectLst>
                <a:outerShdw blurRad="38100" dist="38100" dir="2700000" algn="tl">
                  <a:srgbClr val="C0C0C0"/>
                </a:outerShdw>
              </a:effectLst>
              <a:latin typeface="Arial Narrow" panose="020B0606020202030204" pitchFamily="34" charset="0"/>
            </a:endParaRPr>
          </a:p>
          <a:p>
            <a:pPr algn="ctr"/>
            <a:r>
              <a:rPr lang="ru-RU" altLang="ru-RU" sz="1600">
                <a:solidFill>
                  <a:srgbClr val="FF6600"/>
                </a:solidFill>
                <a:effectLst>
                  <a:outerShdw blurRad="38100" dist="38100" dir="2700000" algn="tl">
                    <a:srgbClr val="C0C0C0"/>
                  </a:outerShdw>
                </a:effectLst>
              </a:rPr>
              <a:t>Вторжение в линию связи,</a:t>
            </a:r>
          </a:p>
          <a:p>
            <a:pPr algn="ctr"/>
            <a:r>
              <a:rPr lang="ru-RU" altLang="ru-RU" sz="1600">
                <a:solidFill>
                  <a:srgbClr val="FF6600"/>
                </a:solidFill>
                <a:effectLst>
                  <a:outerShdw blurRad="38100" dist="38100" dir="2700000" algn="tl">
                    <a:srgbClr val="C0C0C0"/>
                  </a:outerShdw>
                </a:effectLst>
              </a:rPr>
              <a:t>взаимовлияние линий связи</a:t>
            </a:r>
            <a:endParaRPr lang="en-US" altLang="ru-RU" sz="1600">
              <a:solidFill>
                <a:srgbClr val="FF6600"/>
              </a:solidFill>
              <a:effectLst>
                <a:outerShdw blurRad="38100" dist="38100" dir="2700000" algn="tl">
                  <a:srgbClr val="C0C0C0"/>
                </a:outerShdw>
              </a:effectLst>
            </a:endParaRPr>
          </a:p>
        </p:txBody>
      </p:sp>
      <p:sp>
        <p:nvSpPr>
          <p:cNvPr id="242917" name="AutoShape 229"/>
          <p:cNvSpPr>
            <a:spLocks noChangeArrowheads="1"/>
          </p:cNvSpPr>
          <p:nvPr/>
        </p:nvSpPr>
        <p:spPr bwMode="auto">
          <a:xfrm>
            <a:off x="793750" y="3825875"/>
            <a:ext cx="1285875" cy="947737"/>
          </a:xfrm>
          <a:prstGeom prst="wedgeRoundRectCallout">
            <a:avLst>
              <a:gd name="adj1" fmla="val -21111"/>
              <a:gd name="adj2" fmla="val 78171"/>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600" b="1">
                <a:solidFill>
                  <a:srgbClr val="FF0000"/>
                </a:solidFill>
                <a:effectLst>
                  <a:outerShdw blurRad="38100" dist="38100" dir="2700000" algn="tl">
                    <a:srgbClr val="C0C0C0"/>
                  </a:outerShdw>
                </a:effectLst>
                <a:latin typeface="Arial Narrow" panose="020B0606020202030204" pitchFamily="34" charset="0"/>
              </a:rPr>
              <a:t>ФАЙЛЫ</a:t>
            </a:r>
            <a:endParaRPr lang="en-GB" altLang="ru-RU" sz="1600" b="1">
              <a:solidFill>
                <a:srgbClr val="FF0000"/>
              </a:solidFill>
              <a:effectLst>
                <a:outerShdw blurRad="38100" dist="38100" dir="2700000" algn="tl">
                  <a:srgbClr val="C0C0C0"/>
                </a:outerShdw>
              </a:effectLst>
              <a:latin typeface="Arial Narrow" panose="020B0606020202030204" pitchFamily="34" charset="0"/>
            </a:endParaRPr>
          </a:p>
          <a:p>
            <a:pPr algn="ctr"/>
            <a:r>
              <a:rPr lang="ru-RU" altLang="ru-RU" sz="1400">
                <a:solidFill>
                  <a:srgbClr val="FF6600"/>
                </a:solidFill>
                <a:effectLst>
                  <a:outerShdw blurRad="38100" dist="38100" dir="2700000" algn="tl">
                    <a:srgbClr val="C0C0C0"/>
                  </a:outerShdw>
                </a:effectLst>
              </a:rPr>
              <a:t>Кража,</a:t>
            </a:r>
          </a:p>
          <a:p>
            <a:pPr algn="ctr"/>
            <a:r>
              <a:rPr lang="ru-RU" altLang="ru-RU" sz="1400">
                <a:solidFill>
                  <a:srgbClr val="FF6600"/>
                </a:solidFill>
                <a:effectLst>
                  <a:outerShdw blurRad="38100" dist="38100" dir="2700000" algn="tl">
                    <a:srgbClr val="C0C0C0"/>
                  </a:outerShdw>
                </a:effectLst>
              </a:rPr>
              <a:t>копирование,</a:t>
            </a:r>
          </a:p>
          <a:p>
            <a:pPr algn="ctr"/>
            <a:r>
              <a:rPr lang="ru-RU" altLang="ru-RU" sz="1400">
                <a:solidFill>
                  <a:srgbClr val="FF6600"/>
                </a:solidFill>
                <a:effectLst>
                  <a:outerShdw blurRad="38100" dist="38100" dir="2700000" algn="tl">
                    <a:srgbClr val="C0C0C0"/>
                  </a:outerShdw>
                </a:effectLst>
              </a:rPr>
              <a:t>НСД</a:t>
            </a:r>
            <a:endParaRPr lang="en-US" altLang="ru-RU" sz="1400">
              <a:solidFill>
                <a:srgbClr val="FF6600"/>
              </a:solidFill>
              <a:effectLst>
                <a:outerShdw blurRad="38100" dist="38100" dir="2700000" algn="tl">
                  <a:srgbClr val="C0C0C0"/>
                </a:outerShdw>
              </a:effectLst>
            </a:endParaRPr>
          </a:p>
        </p:txBody>
      </p:sp>
      <p:sp>
        <p:nvSpPr>
          <p:cNvPr id="242918" name="AutoShape 230"/>
          <p:cNvSpPr>
            <a:spLocks noChangeArrowheads="1"/>
          </p:cNvSpPr>
          <p:nvPr/>
        </p:nvSpPr>
        <p:spPr bwMode="auto">
          <a:xfrm>
            <a:off x="2968625" y="3705225"/>
            <a:ext cx="1584325" cy="779462"/>
          </a:xfrm>
          <a:prstGeom prst="wedgeRoundRectCallout">
            <a:avLst>
              <a:gd name="adj1" fmla="val -106713"/>
              <a:gd name="adj2" fmla="val 186273"/>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GB" altLang="ru-RU">
              <a:solidFill>
                <a:srgbClr val="000000"/>
              </a:solidFill>
              <a:latin typeface="Arial Narrow" panose="020B0606020202030204" pitchFamily="34" charset="0"/>
            </a:endParaRPr>
          </a:p>
        </p:txBody>
      </p:sp>
      <p:sp>
        <p:nvSpPr>
          <p:cNvPr id="242919" name="AutoShape 231"/>
          <p:cNvSpPr>
            <a:spLocks noChangeArrowheads="1"/>
          </p:cNvSpPr>
          <p:nvPr/>
        </p:nvSpPr>
        <p:spPr bwMode="auto">
          <a:xfrm>
            <a:off x="4408488" y="1023938"/>
            <a:ext cx="4406900" cy="722312"/>
          </a:xfrm>
          <a:prstGeom prst="wedgeRoundRectCallout">
            <a:avLst>
              <a:gd name="adj1" fmla="val 34620"/>
              <a:gd name="adj2" fmla="val 150866"/>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pPr algn="ctr">
              <a:lnSpc>
                <a:spcPct val="90000"/>
              </a:lnSpc>
            </a:pPr>
            <a:r>
              <a:rPr lang="ru-RU" altLang="ru-RU" sz="1600" b="1">
                <a:solidFill>
                  <a:srgbClr val="FF0000"/>
                </a:solidFill>
                <a:effectLst>
                  <a:outerShdw blurRad="38100" dist="38100" dir="2700000" algn="tl">
                    <a:srgbClr val="C0C0C0"/>
                  </a:outerShdw>
                </a:effectLst>
                <a:latin typeface="Arial Narrow" panose="020B0606020202030204" pitchFamily="34" charset="0"/>
              </a:rPr>
              <a:t>РАДИОДОСТУП</a:t>
            </a:r>
            <a:endParaRPr lang="en-GB" altLang="ru-RU" sz="1600">
              <a:solidFill>
                <a:srgbClr val="FF0000"/>
              </a:solidFill>
              <a:effectLst>
                <a:outerShdw blurRad="38100" dist="38100" dir="2700000" algn="tl">
                  <a:srgbClr val="C0C0C0"/>
                </a:outerShdw>
              </a:effectLst>
              <a:latin typeface="Arial Narrow" panose="020B0606020202030204" pitchFamily="34" charset="0"/>
            </a:endParaRPr>
          </a:p>
          <a:p>
            <a:pPr algn="ctr">
              <a:lnSpc>
                <a:spcPct val="90000"/>
              </a:lnSpc>
            </a:pPr>
            <a:r>
              <a:rPr lang="ru-RU" altLang="ru-RU" sz="1400">
                <a:solidFill>
                  <a:srgbClr val="FF6600"/>
                </a:solidFill>
                <a:effectLst>
                  <a:outerShdw blurRad="38100" dist="38100" dir="2700000" algn="tl">
                    <a:srgbClr val="C0C0C0"/>
                  </a:outerShdw>
                </a:effectLst>
              </a:rPr>
              <a:t>Попытка несанкционированного радиодоступа в систему, преодоление защиты</a:t>
            </a:r>
            <a:endParaRPr lang="en-US" altLang="ru-RU" sz="1400">
              <a:solidFill>
                <a:srgbClr val="FF6600"/>
              </a:solidFill>
              <a:effectLst>
                <a:outerShdw blurRad="38100" dist="38100" dir="2700000" algn="tl">
                  <a:srgbClr val="C0C0C0"/>
                </a:outerShdw>
              </a:effectLst>
            </a:endParaRPr>
          </a:p>
        </p:txBody>
      </p:sp>
      <p:grpSp>
        <p:nvGrpSpPr>
          <p:cNvPr id="242920" name="Group 232"/>
          <p:cNvGrpSpPr>
            <a:grpSpLocks/>
          </p:cNvGrpSpPr>
          <p:nvPr/>
        </p:nvGrpSpPr>
        <p:grpSpPr bwMode="auto">
          <a:xfrm>
            <a:off x="339725" y="1755775"/>
            <a:ext cx="193675" cy="571500"/>
            <a:chOff x="3804" y="935"/>
            <a:chExt cx="122" cy="280"/>
          </a:xfrm>
        </p:grpSpPr>
        <p:sp>
          <p:nvSpPr>
            <p:cNvPr id="242921" name="Oval 233"/>
            <p:cNvSpPr>
              <a:spLocks noChangeArrowheads="1"/>
            </p:cNvSpPr>
            <p:nvPr/>
          </p:nvSpPr>
          <p:spPr bwMode="auto">
            <a:xfrm>
              <a:off x="3904" y="1003"/>
              <a:ext cx="22" cy="17"/>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922" name="Group 234"/>
            <p:cNvGrpSpPr>
              <a:grpSpLocks/>
            </p:cNvGrpSpPr>
            <p:nvPr/>
          </p:nvGrpSpPr>
          <p:grpSpPr bwMode="auto">
            <a:xfrm>
              <a:off x="3804" y="935"/>
              <a:ext cx="122" cy="280"/>
              <a:chOff x="3511" y="6174"/>
              <a:chExt cx="308" cy="924"/>
            </a:xfrm>
          </p:grpSpPr>
          <p:sp>
            <p:nvSpPr>
              <p:cNvPr id="242923" name="Oval 235"/>
              <p:cNvSpPr>
                <a:spLocks noChangeArrowheads="1"/>
              </p:cNvSpPr>
              <p:nvPr/>
            </p:nvSpPr>
            <p:spPr bwMode="auto">
              <a:xfrm>
                <a:off x="3567" y="6174"/>
                <a:ext cx="196" cy="19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24" name="Oval 236"/>
              <p:cNvSpPr>
                <a:spLocks noChangeArrowheads="1"/>
              </p:cNvSpPr>
              <p:nvPr/>
            </p:nvSpPr>
            <p:spPr bwMode="auto">
              <a:xfrm>
                <a:off x="3595"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25" name="Rectangle 237"/>
              <p:cNvSpPr>
                <a:spLocks noChangeArrowheads="1"/>
              </p:cNvSpPr>
              <p:nvPr/>
            </p:nvSpPr>
            <p:spPr bwMode="auto">
              <a:xfrm>
                <a:off x="3679"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26" name="Oval 238"/>
              <p:cNvSpPr>
                <a:spLocks noChangeArrowheads="1"/>
              </p:cNvSpPr>
              <p:nvPr/>
            </p:nvSpPr>
            <p:spPr bwMode="auto">
              <a:xfrm>
                <a:off x="3679" y="7042"/>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27" name="Rectangle 239"/>
              <p:cNvSpPr>
                <a:spLocks noChangeArrowheads="1"/>
              </p:cNvSpPr>
              <p:nvPr/>
            </p:nvSpPr>
            <p:spPr bwMode="auto">
              <a:xfrm>
                <a:off x="3595" y="6398"/>
                <a:ext cx="56" cy="67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28" name="Rectangle 240"/>
              <p:cNvSpPr>
                <a:spLocks noChangeArrowheads="1"/>
              </p:cNvSpPr>
              <p:nvPr/>
            </p:nvSpPr>
            <p:spPr bwMode="auto">
              <a:xfrm>
                <a:off x="3623" y="6314"/>
                <a:ext cx="84" cy="448"/>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29" name="Oval 241"/>
              <p:cNvSpPr>
                <a:spLocks noChangeArrowheads="1"/>
              </p:cNvSpPr>
              <p:nvPr/>
            </p:nvSpPr>
            <p:spPr bwMode="auto">
              <a:xfrm>
                <a:off x="3763"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0" name="Oval 242"/>
              <p:cNvSpPr>
                <a:spLocks noChangeArrowheads="1"/>
              </p:cNvSpPr>
              <p:nvPr/>
            </p:nvSpPr>
            <p:spPr bwMode="auto">
              <a:xfrm>
                <a:off x="3511" y="6734"/>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1" name="Oval 243"/>
              <p:cNvSpPr>
                <a:spLocks noChangeArrowheads="1"/>
              </p:cNvSpPr>
              <p:nvPr/>
            </p:nvSpPr>
            <p:spPr bwMode="auto">
              <a:xfrm>
                <a:off x="3511" y="6398"/>
                <a:ext cx="56" cy="56"/>
              </a:xfrm>
              <a:prstGeom prst="ellipse">
                <a:avLst/>
              </a:prstGeom>
              <a:solidFill>
                <a:srgbClr val="777777"/>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2" name="Rectangle 244"/>
              <p:cNvSpPr>
                <a:spLocks noChangeArrowheads="1"/>
              </p:cNvSpPr>
              <p:nvPr/>
            </p:nvSpPr>
            <p:spPr bwMode="auto">
              <a:xfrm>
                <a:off x="3763"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3" name="Rectangle 245"/>
              <p:cNvSpPr>
                <a:spLocks noChangeArrowheads="1"/>
              </p:cNvSpPr>
              <p:nvPr/>
            </p:nvSpPr>
            <p:spPr bwMode="auto">
              <a:xfrm>
                <a:off x="3511" y="6426"/>
                <a:ext cx="56" cy="336"/>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4" name="Rectangle 246"/>
              <p:cNvSpPr>
                <a:spLocks noChangeArrowheads="1"/>
              </p:cNvSpPr>
              <p:nvPr/>
            </p:nvSpPr>
            <p:spPr bwMode="auto">
              <a:xfrm rot="-5400000">
                <a:off x="3623" y="6314"/>
                <a:ext cx="84" cy="252"/>
              </a:xfrm>
              <a:prstGeom prst="rect">
                <a:avLst/>
              </a:prstGeom>
              <a:solidFill>
                <a:srgbClr val="777777"/>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242935" name="Oval 247"/>
          <p:cNvSpPr>
            <a:spLocks noChangeArrowheads="1"/>
          </p:cNvSpPr>
          <p:nvPr/>
        </p:nvSpPr>
        <p:spPr bwMode="auto">
          <a:xfrm>
            <a:off x="3976688" y="5192713"/>
            <a:ext cx="215900" cy="636587"/>
          </a:xfrm>
          <a:prstGeom prst="ellipse">
            <a:avLst/>
          </a:prstGeom>
          <a:noFill/>
          <a:ln w="12700">
            <a:solidFill>
              <a:srgbClr val="CC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242936" name="Group 248"/>
          <p:cNvGrpSpPr>
            <a:grpSpLocks/>
          </p:cNvGrpSpPr>
          <p:nvPr/>
        </p:nvGrpSpPr>
        <p:grpSpPr bwMode="auto">
          <a:xfrm>
            <a:off x="5260975" y="3640138"/>
            <a:ext cx="355600" cy="34925"/>
            <a:chOff x="6095" y="5067"/>
            <a:chExt cx="399" cy="57"/>
          </a:xfrm>
        </p:grpSpPr>
        <p:sp>
          <p:nvSpPr>
            <p:cNvPr id="242937" name="Oval 249"/>
            <p:cNvSpPr>
              <a:spLocks noChangeArrowheads="1"/>
            </p:cNvSpPr>
            <p:nvPr/>
          </p:nvSpPr>
          <p:spPr bwMode="auto">
            <a:xfrm>
              <a:off x="6095" y="5067"/>
              <a:ext cx="57" cy="57"/>
            </a:xfrm>
            <a:prstGeom prst="ellipse">
              <a:avLst/>
            </a:prstGeom>
            <a:solidFill>
              <a:srgbClr val="00000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8" name="Oval 250"/>
            <p:cNvSpPr>
              <a:spLocks noChangeArrowheads="1"/>
            </p:cNvSpPr>
            <p:nvPr/>
          </p:nvSpPr>
          <p:spPr bwMode="auto">
            <a:xfrm>
              <a:off x="6266" y="5067"/>
              <a:ext cx="57" cy="57"/>
            </a:xfrm>
            <a:prstGeom prst="ellipse">
              <a:avLst/>
            </a:prstGeom>
            <a:solidFill>
              <a:srgbClr val="00000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39" name="Oval 251"/>
            <p:cNvSpPr>
              <a:spLocks noChangeArrowheads="1"/>
            </p:cNvSpPr>
            <p:nvPr/>
          </p:nvSpPr>
          <p:spPr bwMode="auto">
            <a:xfrm>
              <a:off x="6437" y="5067"/>
              <a:ext cx="57" cy="57"/>
            </a:xfrm>
            <a:prstGeom prst="ellipse">
              <a:avLst/>
            </a:prstGeom>
            <a:solidFill>
              <a:srgbClr val="000000"/>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940" name="Oval 252"/>
          <p:cNvSpPr>
            <a:spLocks noChangeArrowheads="1"/>
          </p:cNvSpPr>
          <p:nvPr/>
        </p:nvSpPr>
        <p:spPr bwMode="auto">
          <a:xfrm>
            <a:off x="4202113" y="3470275"/>
            <a:ext cx="2759075" cy="304800"/>
          </a:xfrm>
          <a:prstGeom prst="ellipse">
            <a:avLst/>
          </a:prstGeom>
          <a:noFill/>
          <a:ln w="12700">
            <a:solidFill>
              <a:srgbClr val="CC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pic>
        <p:nvPicPr>
          <p:cNvPr id="242941" name="Picture 253" descr="j02978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419725" y="2401888"/>
            <a:ext cx="895350" cy="688975"/>
          </a:xfrm>
          <a:prstGeom prst="rect">
            <a:avLst/>
          </a:prstGeom>
          <a:noFill/>
          <a:extLst>
            <a:ext uri="{909E8E84-426E-40DD-AFC4-6F175D3DCCD1}">
              <a14:hiddenFill xmlns:a14="http://schemas.microsoft.com/office/drawing/2010/main">
                <a:solidFill>
                  <a:srgbClr val="FFFFFF"/>
                </a:solidFill>
              </a14:hiddenFill>
            </a:ext>
          </a:extLst>
        </p:spPr>
      </p:pic>
      <p:sp>
        <p:nvSpPr>
          <p:cNvPr id="242942" name="Line 254"/>
          <p:cNvSpPr>
            <a:spLocks noChangeShapeType="1"/>
          </p:cNvSpPr>
          <p:nvPr/>
        </p:nvSpPr>
        <p:spPr bwMode="auto">
          <a:xfrm>
            <a:off x="5921375" y="2949575"/>
            <a:ext cx="488950" cy="949325"/>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43" name="Text Box 255"/>
          <p:cNvSpPr txBox="1">
            <a:spLocks noChangeArrowheads="1"/>
          </p:cNvSpPr>
          <p:nvPr/>
        </p:nvSpPr>
        <p:spPr bwMode="auto">
          <a:xfrm>
            <a:off x="4408488" y="2092325"/>
            <a:ext cx="1014412" cy="4254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ru-RU" altLang="ru-RU" sz="1400" b="1">
                <a:solidFill>
                  <a:srgbClr val="000066"/>
                </a:solidFill>
              </a:rPr>
              <a:t>Удаленный терминал</a:t>
            </a:r>
            <a:endParaRPr lang="en-US" altLang="ru-RU">
              <a:solidFill>
                <a:srgbClr val="000066"/>
              </a:solidFill>
              <a:latin typeface="Arial Narrow" panose="020B0606020202030204" pitchFamily="34" charset="0"/>
            </a:endParaRPr>
          </a:p>
        </p:txBody>
      </p:sp>
      <p:pic>
        <p:nvPicPr>
          <p:cNvPr id="242944" name="Picture 256" descr="j0398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488" y="2292350"/>
            <a:ext cx="1016000" cy="750887"/>
          </a:xfrm>
          <a:prstGeom prst="rect">
            <a:avLst/>
          </a:prstGeom>
          <a:noFill/>
          <a:extLst>
            <a:ext uri="{909E8E84-426E-40DD-AFC4-6F175D3DCCD1}">
              <a14:hiddenFill xmlns:a14="http://schemas.microsoft.com/office/drawing/2010/main">
                <a:solidFill>
                  <a:srgbClr val="FFFFFF"/>
                </a:solidFill>
              </a14:hiddenFill>
            </a:ext>
          </a:extLst>
        </p:spPr>
      </p:pic>
      <p:sp>
        <p:nvSpPr>
          <p:cNvPr id="242945" name="AutoShape 257"/>
          <p:cNvSpPr>
            <a:spLocks noChangeArrowheads="1"/>
          </p:cNvSpPr>
          <p:nvPr/>
        </p:nvSpPr>
        <p:spPr bwMode="auto">
          <a:xfrm>
            <a:off x="309563" y="2406650"/>
            <a:ext cx="2374900" cy="1357312"/>
          </a:xfrm>
          <a:prstGeom prst="wedgeRoundRectCallout">
            <a:avLst>
              <a:gd name="adj1" fmla="val 93583"/>
              <a:gd name="adj2" fmla="val -35963"/>
              <a:gd name="adj3" fmla="val 16667"/>
            </a:avLst>
          </a:prstGeom>
          <a:noFill/>
          <a:ln w="12700" algn="ctr">
            <a:solidFill>
              <a:srgbClr val="FF0000"/>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90000"/>
              </a:lnSpc>
            </a:pPr>
            <a:r>
              <a:rPr lang="ru-RU" altLang="ru-RU" sz="1600" b="1">
                <a:solidFill>
                  <a:srgbClr val="FF0000"/>
                </a:solidFill>
                <a:effectLst>
                  <a:outerShdw blurRad="38100" dist="38100" dir="2700000" algn="tl">
                    <a:srgbClr val="C0C0C0"/>
                  </a:outerShdw>
                </a:effectLst>
                <a:latin typeface="Arial Narrow" panose="020B0606020202030204" pitchFamily="34" charset="0"/>
              </a:rPr>
              <a:t>ДОСТУП</a:t>
            </a:r>
            <a:endParaRPr lang="en-GB" altLang="ru-RU" sz="1600" b="1">
              <a:solidFill>
                <a:srgbClr val="FF0000"/>
              </a:solidFill>
              <a:effectLst>
                <a:outerShdw blurRad="38100" dist="38100" dir="2700000" algn="tl">
                  <a:srgbClr val="C0C0C0"/>
                </a:outerShdw>
              </a:effectLst>
              <a:latin typeface="Arial Narrow" panose="020B0606020202030204" pitchFamily="34" charset="0"/>
            </a:endParaRPr>
          </a:p>
          <a:p>
            <a:pPr algn="ctr">
              <a:lnSpc>
                <a:spcPct val="90000"/>
              </a:lnSpc>
            </a:pPr>
            <a:r>
              <a:rPr lang="ru-RU" altLang="ru-RU" sz="1400">
                <a:solidFill>
                  <a:srgbClr val="FF6600"/>
                </a:solidFill>
                <a:effectLst>
                  <a:outerShdw blurRad="38100" dist="38100" dir="2700000" algn="tl">
                    <a:srgbClr val="C0C0C0"/>
                  </a:outerShdw>
                </a:effectLst>
              </a:rPr>
              <a:t>Попытка получить копию,</a:t>
            </a:r>
          </a:p>
          <a:p>
            <a:pPr algn="ctr">
              <a:lnSpc>
                <a:spcPct val="90000"/>
              </a:lnSpc>
            </a:pPr>
            <a:r>
              <a:rPr lang="ru-RU" altLang="ru-RU" sz="1400">
                <a:solidFill>
                  <a:srgbClr val="FF6600"/>
                </a:solidFill>
                <a:effectLst>
                  <a:outerShdw blurRad="38100" dist="38100" dir="2700000" algn="tl">
                    <a:srgbClr val="C0C0C0"/>
                  </a:outerShdw>
                </a:effectLst>
              </a:rPr>
              <a:t>неточности, вызванные действиями пользователей с низким</a:t>
            </a:r>
          </a:p>
          <a:p>
            <a:pPr algn="ctr">
              <a:lnSpc>
                <a:spcPct val="90000"/>
              </a:lnSpc>
            </a:pPr>
            <a:r>
              <a:rPr lang="ru-RU" altLang="ru-RU" sz="1400">
                <a:solidFill>
                  <a:srgbClr val="FF6600"/>
                </a:solidFill>
                <a:effectLst>
                  <a:outerShdw blurRad="38100" dist="38100" dir="2700000" algn="tl">
                    <a:srgbClr val="C0C0C0"/>
                  </a:outerShdw>
                </a:effectLst>
              </a:rPr>
              <a:t>уровнем полномочий</a:t>
            </a:r>
            <a:r>
              <a:rPr lang="en-GB" altLang="ru-RU" sz="1800">
                <a:effectLst>
                  <a:outerShdw blurRad="38100" dist="38100" dir="2700000" algn="tl">
                    <a:srgbClr val="C0C0C0"/>
                  </a:outerShdw>
                </a:effectLst>
              </a:rPr>
              <a:t> </a:t>
            </a:r>
            <a:endParaRPr lang="en-US" altLang="ru-RU" sz="1800">
              <a:effectLst>
                <a:outerShdw blurRad="38100" dist="38100" dir="2700000" algn="tl">
                  <a:srgbClr val="C0C0C0"/>
                </a:outerShdw>
              </a:effectLst>
            </a:endParaRPr>
          </a:p>
        </p:txBody>
      </p:sp>
      <p:pic>
        <p:nvPicPr>
          <p:cNvPr id="242946" name="Picture 258" descr="j02332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370013" y="5326063"/>
            <a:ext cx="457200" cy="920750"/>
          </a:xfrm>
          <a:prstGeom prst="rect">
            <a:avLst/>
          </a:prstGeom>
          <a:noFill/>
          <a:extLst>
            <a:ext uri="{909E8E84-426E-40DD-AFC4-6F175D3DCCD1}">
              <a14:hiddenFill xmlns:a14="http://schemas.microsoft.com/office/drawing/2010/main">
                <a:solidFill>
                  <a:srgbClr val="FFFFFF"/>
                </a:solidFill>
              </a14:hiddenFill>
            </a:ext>
          </a:extLst>
        </p:spPr>
      </p:pic>
      <p:grpSp>
        <p:nvGrpSpPr>
          <p:cNvPr id="242959" name="Group 271"/>
          <p:cNvGrpSpPr>
            <a:grpSpLocks/>
          </p:cNvGrpSpPr>
          <p:nvPr/>
        </p:nvGrpSpPr>
        <p:grpSpPr bwMode="auto">
          <a:xfrm rot="16450627">
            <a:off x="1766888" y="5721350"/>
            <a:ext cx="492125" cy="149225"/>
            <a:chOff x="3890" y="6910"/>
            <a:chExt cx="820" cy="390"/>
          </a:xfrm>
        </p:grpSpPr>
        <p:sp>
          <p:nvSpPr>
            <p:cNvPr id="242960" name="Rectangle 272"/>
            <p:cNvSpPr>
              <a:spLocks noChangeArrowheads="1"/>
            </p:cNvSpPr>
            <p:nvPr/>
          </p:nvSpPr>
          <p:spPr bwMode="auto">
            <a:xfrm>
              <a:off x="3900" y="6910"/>
              <a:ext cx="810" cy="90"/>
            </a:xfrm>
            <a:prstGeom prst="rect">
              <a:avLst/>
            </a:prstGeom>
            <a:solidFill>
              <a:srgbClr val="C5FFC5"/>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61" name="Rectangle 273"/>
            <p:cNvSpPr>
              <a:spLocks noChangeArrowheads="1"/>
            </p:cNvSpPr>
            <p:nvPr/>
          </p:nvSpPr>
          <p:spPr bwMode="auto">
            <a:xfrm>
              <a:off x="3890" y="7060"/>
              <a:ext cx="810" cy="90"/>
            </a:xfrm>
            <a:prstGeom prst="rect">
              <a:avLst/>
            </a:prstGeom>
            <a:solidFill>
              <a:srgbClr val="C5FFC5"/>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62" name="Rectangle 274"/>
            <p:cNvSpPr>
              <a:spLocks noChangeArrowheads="1"/>
            </p:cNvSpPr>
            <p:nvPr/>
          </p:nvSpPr>
          <p:spPr bwMode="auto">
            <a:xfrm>
              <a:off x="3900" y="7210"/>
              <a:ext cx="810" cy="90"/>
            </a:xfrm>
            <a:prstGeom prst="rect">
              <a:avLst/>
            </a:prstGeom>
            <a:solidFill>
              <a:srgbClr val="C5FFC5"/>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242963" name="Freeform 275"/>
          <p:cNvSpPr>
            <a:spLocks/>
          </p:cNvSpPr>
          <p:nvPr/>
        </p:nvSpPr>
        <p:spPr bwMode="auto">
          <a:xfrm>
            <a:off x="1239838" y="5484813"/>
            <a:ext cx="149225" cy="177800"/>
          </a:xfrm>
          <a:custGeom>
            <a:avLst/>
            <a:gdLst>
              <a:gd name="T0" fmla="*/ 0 w 114"/>
              <a:gd name="T1" fmla="*/ 0 h 114"/>
              <a:gd name="T2" fmla="*/ 0 w 114"/>
              <a:gd name="T3" fmla="*/ 114 h 114"/>
              <a:gd name="T4" fmla="*/ 114 w 114"/>
              <a:gd name="T5" fmla="*/ 114 h 114"/>
            </a:gdLst>
            <a:ahLst/>
            <a:cxnLst>
              <a:cxn ang="0">
                <a:pos x="T0" y="T1"/>
              </a:cxn>
              <a:cxn ang="0">
                <a:pos x="T2" y="T3"/>
              </a:cxn>
              <a:cxn ang="0">
                <a:pos x="T4" y="T5"/>
              </a:cxn>
            </a:cxnLst>
            <a:rect l="0" t="0" r="r" b="b"/>
            <a:pathLst>
              <a:path w="114" h="114">
                <a:moveTo>
                  <a:pt x="0" y="0"/>
                </a:moveTo>
                <a:lnTo>
                  <a:pt x="0" y="114"/>
                </a:lnTo>
                <a:lnTo>
                  <a:pt x="114" y="114"/>
                </a:lnTo>
              </a:path>
            </a:pathLst>
          </a:custGeom>
          <a:noFill/>
          <a:ln w="12700">
            <a:solidFill>
              <a:srgbClr val="99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2964" name="Oval 276"/>
          <p:cNvSpPr>
            <a:spLocks noChangeArrowheads="1"/>
          </p:cNvSpPr>
          <p:nvPr/>
        </p:nvSpPr>
        <p:spPr bwMode="auto">
          <a:xfrm>
            <a:off x="1960563" y="5546725"/>
            <a:ext cx="144462" cy="496887"/>
          </a:xfrm>
          <a:prstGeom prst="ellipse">
            <a:avLst/>
          </a:prstGeom>
          <a:noFill/>
          <a:ln w="12700">
            <a:solidFill>
              <a:srgbClr val="CC0066"/>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pic>
        <p:nvPicPr>
          <p:cNvPr id="242965" name="Picture 277" descr="j02824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701925" y="3028950"/>
            <a:ext cx="908050" cy="655637"/>
          </a:xfrm>
          <a:prstGeom prst="rect">
            <a:avLst/>
          </a:prstGeom>
          <a:noFill/>
          <a:extLst>
            <a:ext uri="{909E8E84-426E-40DD-AFC4-6F175D3DCCD1}">
              <a14:hiddenFill xmlns:a14="http://schemas.microsoft.com/office/drawing/2010/main">
                <a:solidFill>
                  <a:srgbClr val="FFFFFF"/>
                </a:solidFill>
              </a14:hiddenFill>
            </a:ext>
          </a:extLst>
        </p:spPr>
      </p:pic>
      <p:sp>
        <p:nvSpPr>
          <p:cNvPr id="242966" name="Line 278"/>
          <p:cNvSpPr>
            <a:spLocks noChangeShapeType="1"/>
          </p:cNvSpPr>
          <p:nvPr/>
        </p:nvSpPr>
        <p:spPr bwMode="auto">
          <a:xfrm>
            <a:off x="3557588" y="3425825"/>
            <a:ext cx="2805112" cy="66675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242967" name="Group 279"/>
          <p:cNvGrpSpPr>
            <a:grpSpLocks/>
          </p:cNvGrpSpPr>
          <p:nvPr/>
        </p:nvGrpSpPr>
        <p:grpSpPr bwMode="auto">
          <a:xfrm>
            <a:off x="7750175" y="2573338"/>
            <a:ext cx="842962" cy="715962"/>
            <a:chOff x="3243" y="1744"/>
            <a:chExt cx="1050" cy="831"/>
          </a:xfrm>
        </p:grpSpPr>
        <p:sp>
          <p:nvSpPr>
            <p:cNvPr id="242968" name="Freeform 280"/>
            <p:cNvSpPr>
              <a:spLocks/>
            </p:cNvSpPr>
            <p:nvPr/>
          </p:nvSpPr>
          <p:spPr bwMode="auto">
            <a:xfrm>
              <a:off x="4150" y="2027"/>
              <a:ext cx="2" cy="2"/>
            </a:xfrm>
            <a:custGeom>
              <a:avLst/>
              <a:gdLst>
                <a:gd name="T0" fmla="*/ 0 w 2"/>
                <a:gd name="T1" fmla="*/ 0 h 4"/>
                <a:gd name="T2" fmla="*/ 1 w 2"/>
                <a:gd name="T3" fmla="*/ 2 h 4"/>
                <a:gd name="T4" fmla="*/ 1 w 2"/>
                <a:gd name="T5" fmla="*/ 2 h 4"/>
                <a:gd name="T6" fmla="*/ 1 w 2"/>
                <a:gd name="T7" fmla="*/ 3 h 4"/>
                <a:gd name="T8" fmla="*/ 2 w 2"/>
                <a:gd name="T9" fmla="*/ 4 h 4"/>
                <a:gd name="T10" fmla="*/ 1 w 2"/>
                <a:gd name="T11" fmla="*/ 3 h 4"/>
                <a:gd name="T12" fmla="*/ 1 w 2"/>
                <a:gd name="T13" fmla="*/ 2 h 4"/>
                <a:gd name="T14" fmla="*/ 0 w 2"/>
                <a:gd name="T15" fmla="*/ 2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0"/>
                  </a:moveTo>
                  <a:lnTo>
                    <a:pt x="1" y="2"/>
                  </a:lnTo>
                  <a:lnTo>
                    <a:pt x="1" y="2"/>
                  </a:lnTo>
                  <a:lnTo>
                    <a:pt x="1" y="3"/>
                  </a:lnTo>
                  <a:lnTo>
                    <a:pt x="2" y="4"/>
                  </a:lnTo>
                  <a:lnTo>
                    <a:pt x="1" y="3"/>
                  </a:lnTo>
                  <a:lnTo>
                    <a:pt x="1" y="2"/>
                  </a:lnTo>
                  <a:lnTo>
                    <a:pt x="0" y="2"/>
                  </a:lnTo>
                  <a:lnTo>
                    <a:pt x="0" y="0"/>
                  </a:lnTo>
                  <a:close/>
                </a:path>
              </a:pathLst>
            </a:custGeom>
            <a:solidFill>
              <a:srgbClr val="96D3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69" name="Freeform 281"/>
            <p:cNvSpPr>
              <a:spLocks/>
            </p:cNvSpPr>
            <p:nvPr/>
          </p:nvSpPr>
          <p:spPr bwMode="auto">
            <a:xfrm>
              <a:off x="3258" y="1759"/>
              <a:ext cx="1021" cy="804"/>
            </a:xfrm>
            <a:custGeom>
              <a:avLst/>
              <a:gdLst>
                <a:gd name="T0" fmla="*/ 115 w 2042"/>
                <a:gd name="T1" fmla="*/ 0 h 1607"/>
                <a:gd name="T2" fmla="*/ 760 w 2042"/>
                <a:gd name="T3" fmla="*/ 1153 h 1607"/>
                <a:gd name="T4" fmla="*/ 734 w 2042"/>
                <a:gd name="T5" fmla="*/ 1211 h 1607"/>
                <a:gd name="T6" fmla="*/ 785 w 2042"/>
                <a:gd name="T7" fmla="*/ 1317 h 1607"/>
                <a:gd name="T8" fmla="*/ 1738 w 2042"/>
                <a:gd name="T9" fmla="*/ 1427 h 1607"/>
                <a:gd name="T10" fmla="*/ 1973 w 2042"/>
                <a:gd name="T11" fmla="*/ 1019 h 1607"/>
                <a:gd name="T12" fmla="*/ 2026 w 2042"/>
                <a:gd name="T13" fmla="*/ 1019 h 1607"/>
                <a:gd name="T14" fmla="*/ 2042 w 2042"/>
                <a:gd name="T15" fmla="*/ 1106 h 1607"/>
                <a:gd name="T16" fmla="*/ 1772 w 2042"/>
                <a:gd name="T17" fmla="*/ 1607 h 1607"/>
                <a:gd name="T18" fmla="*/ 686 w 2042"/>
                <a:gd name="T19" fmla="*/ 1446 h 1607"/>
                <a:gd name="T20" fmla="*/ 654 w 2042"/>
                <a:gd name="T21" fmla="*/ 1327 h 1607"/>
                <a:gd name="T22" fmla="*/ 637 w 2042"/>
                <a:gd name="T23" fmla="*/ 1207 h 1607"/>
                <a:gd name="T24" fmla="*/ 0 w 2042"/>
                <a:gd name="T25" fmla="*/ 148 h 1607"/>
                <a:gd name="T26" fmla="*/ 115 w 2042"/>
                <a:gd name="T27" fmla="*/ 0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42" h="1607">
                  <a:moveTo>
                    <a:pt x="115" y="0"/>
                  </a:moveTo>
                  <a:lnTo>
                    <a:pt x="760" y="1153"/>
                  </a:lnTo>
                  <a:lnTo>
                    <a:pt x="734" y="1211"/>
                  </a:lnTo>
                  <a:lnTo>
                    <a:pt x="785" y="1317"/>
                  </a:lnTo>
                  <a:lnTo>
                    <a:pt x="1738" y="1427"/>
                  </a:lnTo>
                  <a:lnTo>
                    <a:pt x="1973" y="1019"/>
                  </a:lnTo>
                  <a:lnTo>
                    <a:pt x="2026" y="1019"/>
                  </a:lnTo>
                  <a:lnTo>
                    <a:pt x="2042" y="1106"/>
                  </a:lnTo>
                  <a:lnTo>
                    <a:pt x="1772" y="1607"/>
                  </a:lnTo>
                  <a:lnTo>
                    <a:pt x="686" y="1446"/>
                  </a:lnTo>
                  <a:lnTo>
                    <a:pt x="654" y="1327"/>
                  </a:lnTo>
                  <a:lnTo>
                    <a:pt x="637" y="1207"/>
                  </a:lnTo>
                  <a:lnTo>
                    <a:pt x="0" y="148"/>
                  </a:lnTo>
                  <a:lnTo>
                    <a:pt x="115" y="0"/>
                  </a:lnTo>
                  <a:close/>
                </a:path>
              </a:pathLst>
            </a:custGeom>
            <a:solidFill>
              <a:srgbClr val="A07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0" name="Freeform 282"/>
            <p:cNvSpPr>
              <a:spLocks/>
            </p:cNvSpPr>
            <p:nvPr/>
          </p:nvSpPr>
          <p:spPr bwMode="auto">
            <a:xfrm>
              <a:off x="3570" y="2347"/>
              <a:ext cx="86" cy="84"/>
            </a:xfrm>
            <a:custGeom>
              <a:avLst/>
              <a:gdLst>
                <a:gd name="T0" fmla="*/ 98 w 172"/>
                <a:gd name="T1" fmla="*/ 166 h 167"/>
                <a:gd name="T2" fmla="*/ 81 w 172"/>
                <a:gd name="T3" fmla="*/ 167 h 167"/>
                <a:gd name="T4" fmla="*/ 64 w 172"/>
                <a:gd name="T5" fmla="*/ 165 h 167"/>
                <a:gd name="T6" fmla="*/ 49 w 172"/>
                <a:gd name="T7" fmla="*/ 159 h 167"/>
                <a:gd name="T8" fmla="*/ 35 w 172"/>
                <a:gd name="T9" fmla="*/ 151 h 167"/>
                <a:gd name="T10" fmla="*/ 22 w 172"/>
                <a:gd name="T11" fmla="*/ 139 h 167"/>
                <a:gd name="T12" fmla="*/ 13 w 172"/>
                <a:gd name="T13" fmla="*/ 127 h 167"/>
                <a:gd name="T14" fmla="*/ 6 w 172"/>
                <a:gd name="T15" fmla="*/ 112 h 167"/>
                <a:gd name="T16" fmla="*/ 2 w 172"/>
                <a:gd name="T17" fmla="*/ 96 h 167"/>
                <a:gd name="T18" fmla="*/ 0 w 172"/>
                <a:gd name="T19" fmla="*/ 79 h 167"/>
                <a:gd name="T20" fmla="*/ 4 w 172"/>
                <a:gd name="T21" fmla="*/ 63 h 167"/>
                <a:gd name="T22" fmla="*/ 9 w 172"/>
                <a:gd name="T23" fmla="*/ 47 h 167"/>
                <a:gd name="T24" fmla="*/ 18 w 172"/>
                <a:gd name="T25" fmla="*/ 35 h 167"/>
                <a:gd name="T26" fmla="*/ 28 w 172"/>
                <a:gd name="T27" fmla="*/ 22 h 167"/>
                <a:gd name="T28" fmla="*/ 42 w 172"/>
                <a:gd name="T29" fmla="*/ 13 h 167"/>
                <a:gd name="T30" fmla="*/ 57 w 172"/>
                <a:gd name="T31" fmla="*/ 6 h 167"/>
                <a:gd name="T32" fmla="*/ 74 w 172"/>
                <a:gd name="T33" fmla="*/ 1 h 167"/>
                <a:gd name="T34" fmla="*/ 91 w 172"/>
                <a:gd name="T35" fmla="*/ 0 h 167"/>
                <a:gd name="T36" fmla="*/ 109 w 172"/>
                <a:gd name="T37" fmla="*/ 2 h 167"/>
                <a:gd name="T38" fmla="*/ 124 w 172"/>
                <a:gd name="T39" fmla="*/ 8 h 167"/>
                <a:gd name="T40" fmla="*/ 139 w 172"/>
                <a:gd name="T41" fmla="*/ 16 h 167"/>
                <a:gd name="T42" fmla="*/ 150 w 172"/>
                <a:gd name="T43" fmla="*/ 28 h 167"/>
                <a:gd name="T44" fmla="*/ 161 w 172"/>
                <a:gd name="T45" fmla="*/ 40 h 167"/>
                <a:gd name="T46" fmla="*/ 168 w 172"/>
                <a:gd name="T47" fmla="*/ 55 h 167"/>
                <a:gd name="T48" fmla="*/ 171 w 172"/>
                <a:gd name="T49" fmla="*/ 71 h 167"/>
                <a:gd name="T50" fmla="*/ 172 w 172"/>
                <a:gd name="T51" fmla="*/ 88 h 167"/>
                <a:gd name="T52" fmla="*/ 169 w 172"/>
                <a:gd name="T53" fmla="*/ 104 h 167"/>
                <a:gd name="T54" fmla="*/ 164 w 172"/>
                <a:gd name="T55" fmla="*/ 120 h 167"/>
                <a:gd name="T56" fmla="*/ 155 w 172"/>
                <a:gd name="T57" fmla="*/ 132 h 167"/>
                <a:gd name="T58" fmla="*/ 144 w 172"/>
                <a:gd name="T59" fmla="*/ 145 h 167"/>
                <a:gd name="T60" fmla="*/ 131 w 172"/>
                <a:gd name="T61" fmla="*/ 154 h 167"/>
                <a:gd name="T62" fmla="*/ 116 w 172"/>
                <a:gd name="T63" fmla="*/ 161 h 167"/>
                <a:gd name="T64" fmla="*/ 98 w 172"/>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67">
                  <a:moveTo>
                    <a:pt x="98" y="166"/>
                  </a:moveTo>
                  <a:lnTo>
                    <a:pt x="81" y="167"/>
                  </a:lnTo>
                  <a:lnTo>
                    <a:pt x="64" y="165"/>
                  </a:lnTo>
                  <a:lnTo>
                    <a:pt x="49" y="159"/>
                  </a:lnTo>
                  <a:lnTo>
                    <a:pt x="35" y="151"/>
                  </a:lnTo>
                  <a:lnTo>
                    <a:pt x="22" y="139"/>
                  </a:lnTo>
                  <a:lnTo>
                    <a:pt x="13" y="127"/>
                  </a:lnTo>
                  <a:lnTo>
                    <a:pt x="6" y="112"/>
                  </a:lnTo>
                  <a:lnTo>
                    <a:pt x="2" y="96"/>
                  </a:lnTo>
                  <a:lnTo>
                    <a:pt x="0" y="79"/>
                  </a:lnTo>
                  <a:lnTo>
                    <a:pt x="4" y="63"/>
                  </a:lnTo>
                  <a:lnTo>
                    <a:pt x="9" y="47"/>
                  </a:lnTo>
                  <a:lnTo>
                    <a:pt x="18" y="35"/>
                  </a:lnTo>
                  <a:lnTo>
                    <a:pt x="28" y="22"/>
                  </a:lnTo>
                  <a:lnTo>
                    <a:pt x="42" y="13"/>
                  </a:lnTo>
                  <a:lnTo>
                    <a:pt x="57" y="6"/>
                  </a:lnTo>
                  <a:lnTo>
                    <a:pt x="74" y="1"/>
                  </a:lnTo>
                  <a:lnTo>
                    <a:pt x="91" y="0"/>
                  </a:lnTo>
                  <a:lnTo>
                    <a:pt x="109" y="2"/>
                  </a:lnTo>
                  <a:lnTo>
                    <a:pt x="124" y="8"/>
                  </a:lnTo>
                  <a:lnTo>
                    <a:pt x="139" y="16"/>
                  </a:lnTo>
                  <a:lnTo>
                    <a:pt x="150" y="28"/>
                  </a:lnTo>
                  <a:lnTo>
                    <a:pt x="161" y="40"/>
                  </a:lnTo>
                  <a:lnTo>
                    <a:pt x="168" y="55"/>
                  </a:lnTo>
                  <a:lnTo>
                    <a:pt x="171" y="71"/>
                  </a:lnTo>
                  <a:lnTo>
                    <a:pt x="172" y="88"/>
                  </a:lnTo>
                  <a:lnTo>
                    <a:pt x="169" y="104"/>
                  </a:lnTo>
                  <a:lnTo>
                    <a:pt x="164" y="120"/>
                  </a:lnTo>
                  <a:lnTo>
                    <a:pt x="155" y="132"/>
                  </a:lnTo>
                  <a:lnTo>
                    <a:pt x="144" y="145"/>
                  </a:lnTo>
                  <a:lnTo>
                    <a:pt x="131" y="154"/>
                  </a:lnTo>
                  <a:lnTo>
                    <a:pt x="116" y="161"/>
                  </a:lnTo>
                  <a:lnTo>
                    <a:pt x="98" y="166"/>
                  </a:lnTo>
                  <a:close/>
                </a:path>
              </a:pathLst>
            </a:custGeom>
            <a:solidFill>
              <a:srgbClr val="A07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1" name="Freeform 283"/>
            <p:cNvSpPr>
              <a:spLocks/>
            </p:cNvSpPr>
            <p:nvPr/>
          </p:nvSpPr>
          <p:spPr bwMode="auto">
            <a:xfrm>
              <a:off x="3309" y="1756"/>
              <a:ext cx="942" cy="717"/>
            </a:xfrm>
            <a:custGeom>
              <a:avLst/>
              <a:gdLst>
                <a:gd name="T0" fmla="*/ 1884 w 1884"/>
                <a:gd name="T1" fmla="*/ 1029 h 1434"/>
                <a:gd name="T2" fmla="*/ 1637 w 1884"/>
                <a:gd name="T3" fmla="*/ 1434 h 1434"/>
                <a:gd name="T4" fmla="*/ 676 w 1884"/>
                <a:gd name="T5" fmla="*/ 1332 h 1434"/>
                <a:gd name="T6" fmla="*/ 678 w 1884"/>
                <a:gd name="T7" fmla="*/ 1327 h 1434"/>
                <a:gd name="T8" fmla="*/ 682 w 1884"/>
                <a:gd name="T9" fmla="*/ 1315 h 1434"/>
                <a:gd name="T10" fmla="*/ 688 w 1884"/>
                <a:gd name="T11" fmla="*/ 1298 h 1434"/>
                <a:gd name="T12" fmla="*/ 691 w 1884"/>
                <a:gd name="T13" fmla="*/ 1276 h 1434"/>
                <a:gd name="T14" fmla="*/ 689 w 1884"/>
                <a:gd name="T15" fmla="*/ 1252 h 1434"/>
                <a:gd name="T16" fmla="*/ 680 w 1884"/>
                <a:gd name="T17" fmla="*/ 1228 h 1434"/>
                <a:gd name="T18" fmla="*/ 662 w 1884"/>
                <a:gd name="T19" fmla="*/ 1205 h 1434"/>
                <a:gd name="T20" fmla="*/ 631 w 1884"/>
                <a:gd name="T21" fmla="*/ 1185 h 1434"/>
                <a:gd name="T22" fmla="*/ 0 w 1884"/>
                <a:gd name="T23" fmla="*/ 0 h 1434"/>
                <a:gd name="T24" fmla="*/ 828 w 1884"/>
                <a:gd name="T25" fmla="*/ 182 h 1434"/>
                <a:gd name="T26" fmla="*/ 1096 w 1884"/>
                <a:gd name="T27" fmla="*/ 875 h 1434"/>
                <a:gd name="T28" fmla="*/ 1009 w 1884"/>
                <a:gd name="T29" fmla="*/ 928 h 1434"/>
                <a:gd name="T30" fmla="*/ 1012 w 1884"/>
                <a:gd name="T31" fmla="*/ 930 h 1434"/>
                <a:gd name="T32" fmla="*/ 1024 w 1884"/>
                <a:gd name="T33" fmla="*/ 933 h 1434"/>
                <a:gd name="T34" fmla="*/ 1039 w 1884"/>
                <a:gd name="T35" fmla="*/ 939 h 1434"/>
                <a:gd name="T36" fmla="*/ 1056 w 1884"/>
                <a:gd name="T37" fmla="*/ 948 h 1434"/>
                <a:gd name="T38" fmla="*/ 1073 w 1884"/>
                <a:gd name="T39" fmla="*/ 962 h 1434"/>
                <a:gd name="T40" fmla="*/ 1089 w 1884"/>
                <a:gd name="T41" fmla="*/ 980 h 1434"/>
                <a:gd name="T42" fmla="*/ 1101 w 1884"/>
                <a:gd name="T43" fmla="*/ 1003 h 1434"/>
                <a:gd name="T44" fmla="*/ 1106 w 1884"/>
                <a:gd name="T45" fmla="*/ 1033 h 1434"/>
                <a:gd name="T46" fmla="*/ 1185 w 1884"/>
                <a:gd name="T47" fmla="*/ 995 h 1434"/>
                <a:gd name="T48" fmla="*/ 1884 w 1884"/>
                <a:gd name="T49" fmla="*/ 1029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84" h="1434">
                  <a:moveTo>
                    <a:pt x="1884" y="1029"/>
                  </a:moveTo>
                  <a:lnTo>
                    <a:pt x="1637" y="1434"/>
                  </a:lnTo>
                  <a:lnTo>
                    <a:pt x="676" y="1332"/>
                  </a:lnTo>
                  <a:lnTo>
                    <a:pt x="678" y="1327"/>
                  </a:lnTo>
                  <a:lnTo>
                    <a:pt x="682" y="1315"/>
                  </a:lnTo>
                  <a:lnTo>
                    <a:pt x="688" y="1298"/>
                  </a:lnTo>
                  <a:lnTo>
                    <a:pt x="691" y="1276"/>
                  </a:lnTo>
                  <a:lnTo>
                    <a:pt x="689" y="1252"/>
                  </a:lnTo>
                  <a:lnTo>
                    <a:pt x="680" y="1228"/>
                  </a:lnTo>
                  <a:lnTo>
                    <a:pt x="662" y="1205"/>
                  </a:lnTo>
                  <a:lnTo>
                    <a:pt x="631" y="1185"/>
                  </a:lnTo>
                  <a:lnTo>
                    <a:pt x="0" y="0"/>
                  </a:lnTo>
                  <a:lnTo>
                    <a:pt x="828" y="182"/>
                  </a:lnTo>
                  <a:lnTo>
                    <a:pt x="1096" y="875"/>
                  </a:lnTo>
                  <a:lnTo>
                    <a:pt x="1009" y="928"/>
                  </a:lnTo>
                  <a:lnTo>
                    <a:pt x="1012" y="930"/>
                  </a:lnTo>
                  <a:lnTo>
                    <a:pt x="1024" y="933"/>
                  </a:lnTo>
                  <a:lnTo>
                    <a:pt x="1039" y="939"/>
                  </a:lnTo>
                  <a:lnTo>
                    <a:pt x="1056" y="948"/>
                  </a:lnTo>
                  <a:lnTo>
                    <a:pt x="1073" y="962"/>
                  </a:lnTo>
                  <a:lnTo>
                    <a:pt x="1089" y="980"/>
                  </a:lnTo>
                  <a:lnTo>
                    <a:pt x="1101" y="1003"/>
                  </a:lnTo>
                  <a:lnTo>
                    <a:pt x="1106" y="1033"/>
                  </a:lnTo>
                  <a:lnTo>
                    <a:pt x="1185" y="995"/>
                  </a:lnTo>
                  <a:lnTo>
                    <a:pt x="1884" y="1029"/>
                  </a:lnTo>
                  <a:close/>
                </a:path>
              </a:pathLst>
            </a:custGeom>
            <a:solidFill>
              <a:srgbClr val="CCC1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2" name="Freeform 284"/>
            <p:cNvSpPr>
              <a:spLocks/>
            </p:cNvSpPr>
            <p:nvPr/>
          </p:nvSpPr>
          <p:spPr bwMode="auto">
            <a:xfrm>
              <a:off x="3982" y="2340"/>
              <a:ext cx="92" cy="70"/>
            </a:xfrm>
            <a:custGeom>
              <a:avLst/>
              <a:gdLst>
                <a:gd name="T0" fmla="*/ 185 w 185"/>
                <a:gd name="T1" fmla="*/ 5 h 141"/>
                <a:gd name="T2" fmla="*/ 127 w 185"/>
                <a:gd name="T3" fmla="*/ 0 h 141"/>
                <a:gd name="T4" fmla="*/ 0 w 185"/>
                <a:gd name="T5" fmla="*/ 124 h 141"/>
                <a:gd name="T6" fmla="*/ 99 w 185"/>
                <a:gd name="T7" fmla="*/ 141 h 141"/>
                <a:gd name="T8" fmla="*/ 185 w 185"/>
                <a:gd name="T9" fmla="*/ 5 h 141"/>
              </a:gdLst>
              <a:ahLst/>
              <a:cxnLst>
                <a:cxn ang="0">
                  <a:pos x="T0" y="T1"/>
                </a:cxn>
                <a:cxn ang="0">
                  <a:pos x="T2" y="T3"/>
                </a:cxn>
                <a:cxn ang="0">
                  <a:pos x="T4" y="T5"/>
                </a:cxn>
                <a:cxn ang="0">
                  <a:pos x="T6" y="T7"/>
                </a:cxn>
                <a:cxn ang="0">
                  <a:pos x="T8" y="T9"/>
                </a:cxn>
              </a:cxnLst>
              <a:rect l="0" t="0" r="r" b="b"/>
              <a:pathLst>
                <a:path w="185" h="141">
                  <a:moveTo>
                    <a:pt x="185" y="5"/>
                  </a:moveTo>
                  <a:lnTo>
                    <a:pt x="127" y="0"/>
                  </a:lnTo>
                  <a:lnTo>
                    <a:pt x="0" y="124"/>
                  </a:lnTo>
                  <a:lnTo>
                    <a:pt x="99" y="141"/>
                  </a:lnTo>
                  <a:lnTo>
                    <a:pt x="185" y="5"/>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3" name="Freeform 285"/>
            <p:cNvSpPr>
              <a:spLocks/>
            </p:cNvSpPr>
            <p:nvPr/>
          </p:nvSpPr>
          <p:spPr bwMode="auto">
            <a:xfrm>
              <a:off x="3809" y="2297"/>
              <a:ext cx="238" cy="98"/>
            </a:xfrm>
            <a:custGeom>
              <a:avLst/>
              <a:gdLst>
                <a:gd name="T0" fmla="*/ 474 w 474"/>
                <a:gd name="T1" fmla="*/ 14 h 194"/>
                <a:gd name="T2" fmla="*/ 295 w 474"/>
                <a:gd name="T3" fmla="*/ 194 h 194"/>
                <a:gd name="T4" fmla="*/ 0 w 474"/>
                <a:gd name="T5" fmla="*/ 159 h 194"/>
                <a:gd name="T6" fmla="*/ 239 w 474"/>
                <a:gd name="T7" fmla="*/ 0 h 194"/>
                <a:gd name="T8" fmla="*/ 474 w 474"/>
                <a:gd name="T9" fmla="*/ 14 h 194"/>
              </a:gdLst>
              <a:ahLst/>
              <a:cxnLst>
                <a:cxn ang="0">
                  <a:pos x="T0" y="T1"/>
                </a:cxn>
                <a:cxn ang="0">
                  <a:pos x="T2" y="T3"/>
                </a:cxn>
                <a:cxn ang="0">
                  <a:pos x="T4" y="T5"/>
                </a:cxn>
                <a:cxn ang="0">
                  <a:pos x="T6" y="T7"/>
                </a:cxn>
                <a:cxn ang="0">
                  <a:pos x="T8" y="T9"/>
                </a:cxn>
              </a:cxnLst>
              <a:rect l="0" t="0" r="r" b="b"/>
              <a:pathLst>
                <a:path w="474" h="194">
                  <a:moveTo>
                    <a:pt x="474" y="14"/>
                  </a:moveTo>
                  <a:lnTo>
                    <a:pt x="295" y="194"/>
                  </a:lnTo>
                  <a:lnTo>
                    <a:pt x="0" y="159"/>
                  </a:lnTo>
                  <a:lnTo>
                    <a:pt x="239" y="0"/>
                  </a:lnTo>
                  <a:lnTo>
                    <a:pt x="474" y="14"/>
                  </a:lnTo>
                  <a:close/>
                </a:path>
              </a:pathLst>
            </a:custGeom>
            <a:solidFill>
              <a:srgbClr val="3F1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4" name="Freeform 286"/>
            <p:cNvSpPr>
              <a:spLocks/>
            </p:cNvSpPr>
            <p:nvPr/>
          </p:nvSpPr>
          <p:spPr bwMode="auto">
            <a:xfrm>
              <a:off x="3393" y="1836"/>
              <a:ext cx="388" cy="341"/>
            </a:xfrm>
            <a:custGeom>
              <a:avLst/>
              <a:gdLst>
                <a:gd name="T0" fmla="*/ 776 w 776"/>
                <a:gd name="T1" fmla="*/ 606 h 682"/>
                <a:gd name="T2" fmla="*/ 378 w 776"/>
                <a:gd name="T3" fmla="*/ 682 h 682"/>
                <a:gd name="T4" fmla="*/ 0 w 776"/>
                <a:gd name="T5" fmla="*/ 0 h 682"/>
                <a:gd name="T6" fmla="*/ 569 w 776"/>
                <a:gd name="T7" fmla="*/ 97 h 682"/>
                <a:gd name="T8" fmla="*/ 776 w 776"/>
                <a:gd name="T9" fmla="*/ 606 h 682"/>
              </a:gdLst>
              <a:ahLst/>
              <a:cxnLst>
                <a:cxn ang="0">
                  <a:pos x="T0" y="T1"/>
                </a:cxn>
                <a:cxn ang="0">
                  <a:pos x="T2" y="T3"/>
                </a:cxn>
                <a:cxn ang="0">
                  <a:pos x="T4" y="T5"/>
                </a:cxn>
                <a:cxn ang="0">
                  <a:pos x="T6" y="T7"/>
                </a:cxn>
                <a:cxn ang="0">
                  <a:pos x="T8" y="T9"/>
                </a:cxn>
              </a:cxnLst>
              <a:rect l="0" t="0" r="r" b="b"/>
              <a:pathLst>
                <a:path w="776" h="682">
                  <a:moveTo>
                    <a:pt x="776" y="606"/>
                  </a:moveTo>
                  <a:lnTo>
                    <a:pt x="378" y="682"/>
                  </a:lnTo>
                  <a:lnTo>
                    <a:pt x="0" y="0"/>
                  </a:lnTo>
                  <a:lnTo>
                    <a:pt x="569" y="97"/>
                  </a:lnTo>
                  <a:lnTo>
                    <a:pt x="776" y="606"/>
                  </a:lnTo>
                  <a:close/>
                </a:path>
              </a:pathLst>
            </a:custGeom>
            <a:solidFill>
              <a:srgbClr val="0099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5" name="Freeform 287"/>
            <p:cNvSpPr>
              <a:spLocks/>
            </p:cNvSpPr>
            <p:nvPr/>
          </p:nvSpPr>
          <p:spPr bwMode="auto">
            <a:xfrm>
              <a:off x="3243" y="1744"/>
              <a:ext cx="1050" cy="831"/>
            </a:xfrm>
            <a:custGeom>
              <a:avLst/>
              <a:gdLst>
                <a:gd name="T0" fmla="*/ 123 w 2099"/>
                <a:gd name="T1" fmla="*/ 0 h 1662"/>
                <a:gd name="T2" fmla="*/ 1261 w 2099"/>
                <a:gd name="T3" fmla="*/ 911 h 1662"/>
                <a:gd name="T4" fmla="*/ 809 w 2099"/>
                <a:gd name="T5" fmla="*/ 1036 h 1662"/>
                <a:gd name="T6" fmla="*/ 939 w 2099"/>
                <a:gd name="T7" fmla="*/ 216 h 1662"/>
                <a:gd name="T8" fmla="*/ 53 w 2099"/>
                <a:gd name="T9" fmla="*/ 181 h 1662"/>
                <a:gd name="T10" fmla="*/ 675 w 2099"/>
                <a:gd name="T11" fmla="*/ 1248 h 1662"/>
                <a:gd name="T12" fmla="*/ 671 w 2099"/>
                <a:gd name="T13" fmla="*/ 1268 h 1662"/>
                <a:gd name="T14" fmla="*/ 671 w 2099"/>
                <a:gd name="T15" fmla="*/ 1305 h 1662"/>
                <a:gd name="T16" fmla="*/ 675 w 2099"/>
                <a:gd name="T17" fmla="*/ 1315 h 1662"/>
                <a:gd name="T18" fmla="*/ 682 w 2099"/>
                <a:gd name="T19" fmla="*/ 1324 h 1662"/>
                <a:gd name="T20" fmla="*/ 692 w 2099"/>
                <a:gd name="T21" fmla="*/ 1334 h 1662"/>
                <a:gd name="T22" fmla="*/ 705 w 2099"/>
                <a:gd name="T23" fmla="*/ 1342 h 1662"/>
                <a:gd name="T24" fmla="*/ 733 w 2099"/>
                <a:gd name="T25" fmla="*/ 1453 h 1662"/>
                <a:gd name="T26" fmla="*/ 2054 w 2099"/>
                <a:gd name="T27" fmla="*/ 1127 h 1662"/>
                <a:gd name="T28" fmla="*/ 1317 w 2099"/>
                <a:gd name="T29" fmla="*/ 1041 h 1662"/>
                <a:gd name="T30" fmla="*/ 1218 w 2099"/>
                <a:gd name="T31" fmla="*/ 1064 h 1662"/>
                <a:gd name="T32" fmla="*/ 1206 w 2099"/>
                <a:gd name="T33" fmla="*/ 1034 h 1662"/>
                <a:gd name="T34" fmla="*/ 1189 w 2099"/>
                <a:gd name="T35" fmla="*/ 1018 h 1662"/>
                <a:gd name="T36" fmla="*/ 637 w 2099"/>
                <a:gd name="T37" fmla="*/ 994 h 1662"/>
                <a:gd name="T38" fmla="*/ 858 w 2099"/>
                <a:gd name="T39" fmla="*/ 299 h 1662"/>
                <a:gd name="T40" fmla="*/ 687 w 2099"/>
                <a:gd name="T41" fmla="*/ 848 h 1662"/>
                <a:gd name="T42" fmla="*/ 1008 w 2099"/>
                <a:gd name="T43" fmla="*/ 819 h 1662"/>
                <a:gd name="T44" fmla="*/ 256 w 2099"/>
                <a:gd name="T45" fmla="*/ 152 h 1662"/>
                <a:gd name="T46" fmla="*/ 1146 w 2099"/>
                <a:gd name="T47" fmla="*/ 867 h 1662"/>
                <a:gd name="T48" fmla="*/ 775 w 2099"/>
                <a:gd name="T49" fmla="*/ 1154 h 1662"/>
                <a:gd name="T50" fmla="*/ 1197 w 2099"/>
                <a:gd name="T51" fmla="*/ 973 h 1662"/>
                <a:gd name="T52" fmla="*/ 1214 w 2099"/>
                <a:gd name="T53" fmla="*/ 983 h 1662"/>
                <a:gd name="T54" fmla="*/ 1228 w 2099"/>
                <a:gd name="T55" fmla="*/ 996 h 1662"/>
                <a:gd name="T56" fmla="*/ 1240 w 2099"/>
                <a:gd name="T57" fmla="*/ 1012 h 1662"/>
                <a:gd name="T58" fmla="*/ 1249 w 2099"/>
                <a:gd name="T59" fmla="*/ 1027 h 1662"/>
                <a:gd name="T60" fmla="*/ 2083 w 2099"/>
                <a:gd name="T61" fmla="*/ 1028 h 1662"/>
                <a:gd name="T62" fmla="*/ 1815 w 2099"/>
                <a:gd name="T63" fmla="*/ 1662 h 1662"/>
                <a:gd name="T64" fmla="*/ 676 w 2099"/>
                <a:gd name="T65" fmla="*/ 1375 h 1662"/>
                <a:gd name="T66" fmla="*/ 658 w 2099"/>
                <a:gd name="T67" fmla="*/ 1362 h 1662"/>
                <a:gd name="T68" fmla="*/ 644 w 2099"/>
                <a:gd name="T69" fmla="*/ 1348 h 1662"/>
                <a:gd name="T70" fmla="*/ 634 w 2099"/>
                <a:gd name="T71" fmla="*/ 1331 h 1662"/>
                <a:gd name="T72" fmla="*/ 628 w 2099"/>
                <a:gd name="T73" fmla="*/ 1314 h 1662"/>
                <a:gd name="T74" fmla="*/ 625 w 2099"/>
                <a:gd name="T75" fmla="*/ 1269 h 1662"/>
                <a:gd name="T76" fmla="*/ 631 w 2099"/>
                <a:gd name="T77" fmla="*/ 1235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9" h="1662">
                  <a:moveTo>
                    <a:pt x="0" y="179"/>
                  </a:moveTo>
                  <a:lnTo>
                    <a:pt x="123" y="0"/>
                  </a:lnTo>
                  <a:lnTo>
                    <a:pt x="970" y="178"/>
                  </a:lnTo>
                  <a:lnTo>
                    <a:pt x="1261" y="911"/>
                  </a:lnTo>
                  <a:lnTo>
                    <a:pt x="826" y="1077"/>
                  </a:lnTo>
                  <a:lnTo>
                    <a:pt x="809" y="1036"/>
                  </a:lnTo>
                  <a:lnTo>
                    <a:pt x="1205" y="887"/>
                  </a:lnTo>
                  <a:lnTo>
                    <a:pt x="939" y="216"/>
                  </a:lnTo>
                  <a:lnTo>
                    <a:pt x="142" y="48"/>
                  </a:lnTo>
                  <a:lnTo>
                    <a:pt x="53" y="181"/>
                  </a:lnTo>
                  <a:lnTo>
                    <a:pt x="684" y="1237"/>
                  </a:lnTo>
                  <a:lnTo>
                    <a:pt x="675" y="1248"/>
                  </a:lnTo>
                  <a:lnTo>
                    <a:pt x="674" y="1254"/>
                  </a:lnTo>
                  <a:lnTo>
                    <a:pt x="671" y="1268"/>
                  </a:lnTo>
                  <a:lnTo>
                    <a:pt x="669" y="1285"/>
                  </a:lnTo>
                  <a:lnTo>
                    <a:pt x="671" y="1305"/>
                  </a:lnTo>
                  <a:lnTo>
                    <a:pt x="672" y="1309"/>
                  </a:lnTo>
                  <a:lnTo>
                    <a:pt x="675" y="1315"/>
                  </a:lnTo>
                  <a:lnTo>
                    <a:pt x="678" y="1320"/>
                  </a:lnTo>
                  <a:lnTo>
                    <a:pt x="682" y="1324"/>
                  </a:lnTo>
                  <a:lnTo>
                    <a:pt x="687" y="1329"/>
                  </a:lnTo>
                  <a:lnTo>
                    <a:pt x="692" y="1334"/>
                  </a:lnTo>
                  <a:lnTo>
                    <a:pt x="698" y="1338"/>
                  </a:lnTo>
                  <a:lnTo>
                    <a:pt x="705" y="1342"/>
                  </a:lnTo>
                  <a:lnTo>
                    <a:pt x="716" y="1346"/>
                  </a:lnTo>
                  <a:lnTo>
                    <a:pt x="733" y="1453"/>
                  </a:lnTo>
                  <a:lnTo>
                    <a:pt x="1791" y="1614"/>
                  </a:lnTo>
                  <a:lnTo>
                    <a:pt x="2054" y="1127"/>
                  </a:lnTo>
                  <a:lnTo>
                    <a:pt x="2046" y="1071"/>
                  </a:lnTo>
                  <a:lnTo>
                    <a:pt x="1317" y="1041"/>
                  </a:lnTo>
                  <a:lnTo>
                    <a:pt x="1226" y="1087"/>
                  </a:lnTo>
                  <a:lnTo>
                    <a:pt x="1218" y="1064"/>
                  </a:lnTo>
                  <a:lnTo>
                    <a:pt x="1212" y="1047"/>
                  </a:lnTo>
                  <a:lnTo>
                    <a:pt x="1206" y="1034"/>
                  </a:lnTo>
                  <a:lnTo>
                    <a:pt x="1199" y="1025"/>
                  </a:lnTo>
                  <a:lnTo>
                    <a:pt x="1189" y="1018"/>
                  </a:lnTo>
                  <a:lnTo>
                    <a:pt x="756" y="1210"/>
                  </a:lnTo>
                  <a:lnTo>
                    <a:pt x="637" y="994"/>
                  </a:lnTo>
                  <a:lnTo>
                    <a:pt x="1089" y="843"/>
                  </a:lnTo>
                  <a:lnTo>
                    <a:pt x="858" y="299"/>
                  </a:lnTo>
                  <a:lnTo>
                    <a:pt x="342" y="211"/>
                  </a:lnTo>
                  <a:lnTo>
                    <a:pt x="687" y="848"/>
                  </a:lnTo>
                  <a:lnTo>
                    <a:pt x="994" y="777"/>
                  </a:lnTo>
                  <a:lnTo>
                    <a:pt x="1008" y="819"/>
                  </a:lnTo>
                  <a:lnTo>
                    <a:pt x="667" y="899"/>
                  </a:lnTo>
                  <a:lnTo>
                    <a:pt x="256" y="152"/>
                  </a:lnTo>
                  <a:lnTo>
                    <a:pt x="890" y="260"/>
                  </a:lnTo>
                  <a:lnTo>
                    <a:pt x="1146" y="867"/>
                  </a:lnTo>
                  <a:lnTo>
                    <a:pt x="699" y="1017"/>
                  </a:lnTo>
                  <a:lnTo>
                    <a:pt x="775" y="1154"/>
                  </a:lnTo>
                  <a:lnTo>
                    <a:pt x="1189" y="970"/>
                  </a:lnTo>
                  <a:lnTo>
                    <a:pt x="1197" y="973"/>
                  </a:lnTo>
                  <a:lnTo>
                    <a:pt x="1206" y="978"/>
                  </a:lnTo>
                  <a:lnTo>
                    <a:pt x="1214" y="983"/>
                  </a:lnTo>
                  <a:lnTo>
                    <a:pt x="1221" y="989"/>
                  </a:lnTo>
                  <a:lnTo>
                    <a:pt x="1228" y="996"/>
                  </a:lnTo>
                  <a:lnTo>
                    <a:pt x="1234" y="1004"/>
                  </a:lnTo>
                  <a:lnTo>
                    <a:pt x="1240" y="1012"/>
                  </a:lnTo>
                  <a:lnTo>
                    <a:pt x="1244" y="1019"/>
                  </a:lnTo>
                  <a:lnTo>
                    <a:pt x="1249" y="1027"/>
                  </a:lnTo>
                  <a:lnTo>
                    <a:pt x="1308" y="997"/>
                  </a:lnTo>
                  <a:lnTo>
                    <a:pt x="2083" y="1028"/>
                  </a:lnTo>
                  <a:lnTo>
                    <a:pt x="2099" y="1136"/>
                  </a:lnTo>
                  <a:lnTo>
                    <a:pt x="1815" y="1662"/>
                  </a:lnTo>
                  <a:lnTo>
                    <a:pt x="696" y="1492"/>
                  </a:lnTo>
                  <a:lnTo>
                    <a:pt x="676" y="1375"/>
                  </a:lnTo>
                  <a:lnTo>
                    <a:pt x="667" y="1369"/>
                  </a:lnTo>
                  <a:lnTo>
                    <a:pt x="658" y="1362"/>
                  </a:lnTo>
                  <a:lnTo>
                    <a:pt x="651" y="1356"/>
                  </a:lnTo>
                  <a:lnTo>
                    <a:pt x="644" y="1348"/>
                  </a:lnTo>
                  <a:lnTo>
                    <a:pt x="638" y="1339"/>
                  </a:lnTo>
                  <a:lnTo>
                    <a:pt x="634" y="1331"/>
                  </a:lnTo>
                  <a:lnTo>
                    <a:pt x="630" y="1323"/>
                  </a:lnTo>
                  <a:lnTo>
                    <a:pt x="628" y="1314"/>
                  </a:lnTo>
                  <a:lnTo>
                    <a:pt x="625" y="1292"/>
                  </a:lnTo>
                  <a:lnTo>
                    <a:pt x="625" y="1269"/>
                  </a:lnTo>
                  <a:lnTo>
                    <a:pt x="627" y="1250"/>
                  </a:lnTo>
                  <a:lnTo>
                    <a:pt x="631" y="1235"/>
                  </a:lnTo>
                  <a:lnTo>
                    <a:pt x="0" y="1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6" name="Freeform 288"/>
            <p:cNvSpPr>
              <a:spLocks/>
            </p:cNvSpPr>
            <p:nvPr/>
          </p:nvSpPr>
          <p:spPr bwMode="auto">
            <a:xfrm>
              <a:off x="3639" y="2283"/>
              <a:ext cx="594" cy="200"/>
            </a:xfrm>
            <a:custGeom>
              <a:avLst/>
              <a:gdLst>
                <a:gd name="T0" fmla="*/ 708 w 1189"/>
                <a:gd name="T1" fmla="*/ 256 h 400"/>
                <a:gd name="T2" fmla="*/ 233 w 1189"/>
                <a:gd name="T3" fmla="*/ 212 h 400"/>
                <a:gd name="T4" fmla="*/ 565 w 1189"/>
                <a:gd name="T5" fmla="*/ 0 h 400"/>
                <a:gd name="T6" fmla="*/ 1189 w 1189"/>
                <a:gd name="T7" fmla="*/ 36 h 400"/>
                <a:gd name="T8" fmla="*/ 984 w 1189"/>
                <a:gd name="T9" fmla="*/ 400 h 400"/>
                <a:gd name="T10" fmla="*/ 13 w 1189"/>
                <a:gd name="T11" fmla="*/ 294 h 400"/>
                <a:gd name="T12" fmla="*/ 0 w 1189"/>
                <a:gd name="T13" fmla="*/ 246 h 400"/>
                <a:gd name="T14" fmla="*/ 346 w 1189"/>
                <a:gd name="T15" fmla="*/ 39 h 400"/>
                <a:gd name="T16" fmla="*/ 369 w 1189"/>
                <a:gd name="T17" fmla="*/ 76 h 400"/>
                <a:gd name="T18" fmla="*/ 69 w 1189"/>
                <a:gd name="T19" fmla="*/ 256 h 400"/>
                <a:gd name="T20" fmla="*/ 959 w 1189"/>
                <a:gd name="T21" fmla="*/ 354 h 400"/>
                <a:gd name="T22" fmla="*/ 1117 w 1189"/>
                <a:gd name="T23" fmla="*/ 75 h 400"/>
                <a:gd name="T24" fmla="*/ 577 w 1189"/>
                <a:gd name="T25" fmla="*/ 44 h 400"/>
                <a:gd name="T26" fmla="*/ 364 w 1189"/>
                <a:gd name="T27" fmla="*/ 180 h 400"/>
                <a:gd name="T28" fmla="*/ 690 w 1189"/>
                <a:gd name="T29" fmla="*/ 211 h 400"/>
                <a:gd name="T30" fmla="*/ 804 w 1189"/>
                <a:gd name="T31" fmla="*/ 84 h 400"/>
                <a:gd name="T32" fmla="*/ 920 w 1189"/>
                <a:gd name="T33" fmla="*/ 90 h 400"/>
                <a:gd name="T34" fmla="*/ 795 w 1189"/>
                <a:gd name="T35" fmla="*/ 264 h 400"/>
                <a:gd name="T36" fmla="*/ 750 w 1189"/>
                <a:gd name="T37" fmla="*/ 258 h 400"/>
                <a:gd name="T38" fmla="*/ 845 w 1189"/>
                <a:gd name="T39" fmla="*/ 130 h 400"/>
                <a:gd name="T40" fmla="*/ 822 w 1189"/>
                <a:gd name="T41" fmla="*/ 129 h 400"/>
                <a:gd name="T42" fmla="*/ 708 w 1189"/>
                <a:gd name="T43" fmla="*/ 25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89" h="400">
                  <a:moveTo>
                    <a:pt x="708" y="256"/>
                  </a:moveTo>
                  <a:lnTo>
                    <a:pt x="233" y="212"/>
                  </a:lnTo>
                  <a:lnTo>
                    <a:pt x="565" y="0"/>
                  </a:lnTo>
                  <a:lnTo>
                    <a:pt x="1189" y="36"/>
                  </a:lnTo>
                  <a:lnTo>
                    <a:pt x="984" y="400"/>
                  </a:lnTo>
                  <a:lnTo>
                    <a:pt x="13" y="294"/>
                  </a:lnTo>
                  <a:lnTo>
                    <a:pt x="0" y="246"/>
                  </a:lnTo>
                  <a:lnTo>
                    <a:pt x="346" y="39"/>
                  </a:lnTo>
                  <a:lnTo>
                    <a:pt x="369" y="76"/>
                  </a:lnTo>
                  <a:lnTo>
                    <a:pt x="69" y="256"/>
                  </a:lnTo>
                  <a:lnTo>
                    <a:pt x="959" y="354"/>
                  </a:lnTo>
                  <a:lnTo>
                    <a:pt x="1117" y="75"/>
                  </a:lnTo>
                  <a:lnTo>
                    <a:pt x="577" y="44"/>
                  </a:lnTo>
                  <a:lnTo>
                    <a:pt x="364" y="180"/>
                  </a:lnTo>
                  <a:lnTo>
                    <a:pt x="690" y="211"/>
                  </a:lnTo>
                  <a:lnTo>
                    <a:pt x="804" y="84"/>
                  </a:lnTo>
                  <a:lnTo>
                    <a:pt x="920" y="90"/>
                  </a:lnTo>
                  <a:lnTo>
                    <a:pt x="795" y="264"/>
                  </a:lnTo>
                  <a:lnTo>
                    <a:pt x="750" y="258"/>
                  </a:lnTo>
                  <a:lnTo>
                    <a:pt x="845" y="130"/>
                  </a:lnTo>
                  <a:lnTo>
                    <a:pt x="822" y="129"/>
                  </a:lnTo>
                  <a:lnTo>
                    <a:pt x="708" y="2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242977" name="Freeform 289"/>
            <p:cNvSpPr>
              <a:spLocks/>
            </p:cNvSpPr>
            <p:nvPr/>
          </p:nvSpPr>
          <p:spPr bwMode="auto">
            <a:xfrm>
              <a:off x="4100" y="2349"/>
              <a:ext cx="38" cy="55"/>
            </a:xfrm>
            <a:custGeom>
              <a:avLst/>
              <a:gdLst>
                <a:gd name="T0" fmla="*/ 13 w 74"/>
                <a:gd name="T1" fmla="*/ 110 h 110"/>
                <a:gd name="T2" fmla="*/ 3 w 74"/>
                <a:gd name="T3" fmla="*/ 91 h 110"/>
                <a:gd name="T4" fmla="*/ 0 w 74"/>
                <a:gd name="T5" fmla="*/ 74 h 110"/>
                <a:gd name="T6" fmla="*/ 0 w 74"/>
                <a:gd name="T7" fmla="*/ 60 h 110"/>
                <a:gd name="T8" fmla="*/ 2 w 74"/>
                <a:gd name="T9" fmla="*/ 49 h 110"/>
                <a:gd name="T10" fmla="*/ 8 w 74"/>
                <a:gd name="T11" fmla="*/ 37 h 110"/>
                <a:gd name="T12" fmla="*/ 16 w 74"/>
                <a:gd name="T13" fmla="*/ 27 h 110"/>
                <a:gd name="T14" fmla="*/ 26 w 74"/>
                <a:gd name="T15" fmla="*/ 19 h 110"/>
                <a:gd name="T16" fmla="*/ 35 w 74"/>
                <a:gd name="T17" fmla="*/ 12 h 110"/>
                <a:gd name="T18" fmla="*/ 44 w 74"/>
                <a:gd name="T19" fmla="*/ 7 h 110"/>
                <a:gd name="T20" fmla="*/ 54 w 74"/>
                <a:gd name="T21" fmla="*/ 4 h 110"/>
                <a:gd name="T22" fmla="*/ 59 w 74"/>
                <a:gd name="T23" fmla="*/ 2 h 110"/>
                <a:gd name="T24" fmla="*/ 63 w 74"/>
                <a:gd name="T25" fmla="*/ 0 h 110"/>
                <a:gd name="T26" fmla="*/ 74 w 74"/>
                <a:gd name="T27" fmla="*/ 43 h 110"/>
                <a:gd name="T28" fmla="*/ 74 w 74"/>
                <a:gd name="T29" fmla="*/ 43 h 110"/>
                <a:gd name="T30" fmla="*/ 65 w 74"/>
                <a:gd name="T31" fmla="*/ 47 h 110"/>
                <a:gd name="T32" fmla="*/ 56 w 74"/>
                <a:gd name="T33" fmla="*/ 51 h 110"/>
                <a:gd name="T34" fmla="*/ 47 w 74"/>
                <a:gd name="T35" fmla="*/ 57 h 110"/>
                <a:gd name="T36" fmla="*/ 42 w 74"/>
                <a:gd name="T37" fmla="*/ 64 h 110"/>
                <a:gd name="T38" fmla="*/ 42 w 74"/>
                <a:gd name="T39" fmla="*/ 70 h 110"/>
                <a:gd name="T40" fmla="*/ 43 w 74"/>
                <a:gd name="T41" fmla="*/ 74 h 110"/>
                <a:gd name="T42" fmla="*/ 46 w 74"/>
                <a:gd name="T43" fmla="*/ 80 h 110"/>
                <a:gd name="T44" fmla="*/ 49 w 74"/>
                <a:gd name="T45" fmla="*/ 85 h 110"/>
                <a:gd name="T46" fmla="*/ 13 w 74"/>
                <a:gd name="T4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110">
                  <a:moveTo>
                    <a:pt x="13" y="110"/>
                  </a:moveTo>
                  <a:lnTo>
                    <a:pt x="3" y="91"/>
                  </a:lnTo>
                  <a:lnTo>
                    <a:pt x="0" y="74"/>
                  </a:lnTo>
                  <a:lnTo>
                    <a:pt x="0" y="60"/>
                  </a:lnTo>
                  <a:lnTo>
                    <a:pt x="2" y="49"/>
                  </a:lnTo>
                  <a:lnTo>
                    <a:pt x="8" y="37"/>
                  </a:lnTo>
                  <a:lnTo>
                    <a:pt x="16" y="27"/>
                  </a:lnTo>
                  <a:lnTo>
                    <a:pt x="26" y="19"/>
                  </a:lnTo>
                  <a:lnTo>
                    <a:pt x="35" y="12"/>
                  </a:lnTo>
                  <a:lnTo>
                    <a:pt x="44" y="7"/>
                  </a:lnTo>
                  <a:lnTo>
                    <a:pt x="54" y="4"/>
                  </a:lnTo>
                  <a:lnTo>
                    <a:pt x="59" y="2"/>
                  </a:lnTo>
                  <a:lnTo>
                    <a:pt x="63" y="0"/>
                  </a:lnTo>
                  <a:lnTo>
                    <a:pt x="74" y="43"/>
                  </a:lnTo>
                  <a:lnTo>
                    <a:pt x="74" y="43"/>
                  </a:lnTo>
                  <a:lnTo>
                    <a:pt x="65" y="47"/>
                  </a:lnTo>
                  <a:lnTo>
                    <a:pt x="56" y="51"/>
                  </a:lnTo>
                  <a:lnTo>
                    <a:pt x="47" y="57"/>
                  </a:lnTo>
                  <a:lnTo>
                    <a:pt x="42" y="64"/>
                  </a:lnTo>
                  <a:lnTo>
                    <a:pt x="42" y="70"/>
                  </a:lnTo>
                  <a:lnTo>
                    <a:pt x="43" y="74"/>
                  </a:lnTo>
                  <a:lnTo>
                    <a:pt x="46" y="80"/>
                  </a:lnTo>
                  <a:lnTo>
                    <a:pt x="49" y="85"/>
                  </a:lnTo>
                  <a:lnTo>
                    <a:pt x="13"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nvGrpSpPr>
          <p:cNvPr id="242991" name="Group 303"/>
          <p:cNvGrpSpPr>
            <a:grpSpLocks/>
          </p:cNvGrpSpPr>
          <p:nvPr/>
        </p:nvGrpSpPr>
        <p:grpSpPr bwMode="auto">
          <a:xfrm>
            <a:off x="2228850" y="5426075"/>
            <a:ext cx="993775" cy="744537"/>
            <a:chOff x="4013" y="2447"/>
            <a:chExt cx="626" cy="469"/>
          </a:xfrm>
        </p:grpSpPr>
        <p:sp>
          <p:nvSpPr>
            <p:cNvPr id="242992" name="Freeform 304"/>
            <p:cNvSpPr>
              <a:spLocks/>
            </p:cNvSpPr>
            <p:nvPr/>
          </p:nvSpPr>
          <p:spPr bwMode="auto">
            <a:xfrm>
              <a:off x="4013" y="2447"/>
              <a:ext cx="626" cy="469"/>
            </a:xfrm>
            <a:custGeom>
              <a:avLst/>
              <a:gdLst>
                <a:gd name="T0" fmla="*/ 626 w 626"/>
                <a:gd name="T1" fmla="*/ 237 h 469"/>
                <a:gd name="T2" fmla="*/ 626 w 626"/>
                <a:gd name="T3" fmla="*/ 0 h 469"/>
                <a:gd name="T4" fmla="*/ 310 w 626"/>
                <a:gd name="T5" fmla="*/ 0 h 469"/>
                <a:gd name="T6" fmla="*/ 0 w 626"/>
                <a:gd name="T7" fmla="*/ 0 h 469"/>
                <a:gd name="T8" fmla="*/ 0 w 626"/>
                <a:gd name="T9" fmla="*/ 237 h 469"/>
                <a:gd name="T10" fmla="*/ 0 w 626"/>
                <a:gd name="T11" fmla="*/ 429 h 469"/>
                <a:gd name="T12" fmla="*/ 33 w 626"/>
                <a:gd name="T13" fmla="*/ 429 h 469"/>
                <a:gd name="T14" fmla="*/ 33 w 626"/>
                <a:gd name="T15" fmla="*/ 469 h 469"/>
                <a:gd name="T16" fmla="*/ 313 w 626"/>
                <a:gd name="T17" fmla="*/ 469 h 469"/>
                <a:gd name="T18" fmla="*/ 596 w 626"/>
                <a:gd name="T19" fmla="*/ 469 h 469"/>
                <a:gd name="T20" fmla="*/ 596 w 626"/>
                <a:gd name="T21" fmla="*/ 429 h 469"/>
                <a:gd name="T22" fmla="*/ 626 w 626"/>
                <a:gd name="T23" fmla="*/ 429 h 469"/>
                <a:gd name="T24" fmla="*/ 626 w 626"/>
                <a:gd name="T25" fmla="*/ 2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6" h="469">
                  <a:moveTo>
                    <a:pt x="626" y="237"/>
                  </a:moveTo>
                  <a:lnTo>
                    <a:pt x="626" y="0"/>
                  </a:lnTo>
                  <a:lnTo>
                    <a:pt x="310" y="0"/>
                  </a:lnTo>
                  <a:lnTo>
                    <a:pt x="0" y="0"/>
                  </a:lnTo>
                  <a:lnTo>
                    <a:pt x="0" y="237"/>
                  </a:lnTo>
                  <a:lnTo>
                    <a:pt x="0" y="429"/>
                  </a:lnTo>
                  <a:lnTo>
                    <a:pt x="33" y="429"/>
                  </a:lnTo>
                  <a:lnTo>
                    <a:pt x="33" y="469"/>
                  </a:lnTo>
                  <a:lnTo>
                    <a:pt x="313" y="469"/>
                  </a:lnTo>
                  <a:lnTo>
                    <a:pt x="596" y="469"/>
                  </a:lnTo>
                  <a:lnTo>
                    <a:pt x="596" y="429"/>
                  </a:lnTo>
                  <a:lnTo>
                    <a:pt x="626" y="429"/>
                  </a:lnTo>
                  <a:lnTo>
                    <a:pt x="626" y="237"/>
                  </a:lnTo>
                  <a:close/>
                </a:path>
              </a:pathLst>
            </a:custGeom>
            <a:solidFill>
              <a:schemeClr val="accent1"/>
            </a:solidFill>
            <a:ln w="19050" cmpd="sng">
              <a:solidFill>
                <a:srgbClr val="800080"/>
              </a:solidFill>
              <a:prstDash val="solid"/>
              <a:round/>
              <a:headEnd/>
              <a:tailEnd/>
            </a:ln>
          </p:spPr>
          <p:txBody>
            <a:bodyPr/>
            <a:lstStyle/>
            <a:p>
              <a:endParaRPr lang="ru-RU"/>
            </a:p>
          </p:txBody>
        </p:sp>
        <p:sp>
          <p:nvSpPr>
            <p:cNvPr id="242993" name="Freeform 305"/>
            <p:cNvSpPr>
              <a:spLocks/>
            </p:cNvSpPr>
            <p:nvPr/>
          </p:nvSpPr>
          <p:spPr bwMode="auto">
            <a:xfrm>
              <a:off x="4046" y="2876"/>
              <a:ext cx="563" cy="1"/>
            </a:xfrm>
            <a:custGeom>
              <a:avLst/>
              <a:gdLst>
                <a:gd name="T0" fmla="*/ 0 w 563"/>
                <a:gd name="T1" fmla="*/ 92 w 563"/>
                <a:gd name="T2" fmla="*/ 444 w 563"/>
                <a:gd name="T3" fmla="*/ 563 w 563"/>
                <a:gd name="T4" fmla="*/ 0 w 563"/>
              </a:gdLst>
              <a:ahLst/>
              <a:cxnLst>
                <a:cxn ang="0">
                  <a:pos x="T0" y="0"/>
                </a:cxn>
                <a:cxn ang="0">
                  <a:pos x="T1" y="0"/>
                </a:cxn>
                <a:cxn ang="0">
                  <a:pos x="T2" y="0"/>
                </a:cxn>
                <a:cxn ang="0">
                  <a:pos x="T3" y="0"/>
                </a:cxn>
                <a:cxn ang="0">
                  <a:pos x="T4" y="0"/>
                </a:cxn>
              </a:cxnLst>
              <a:rect l="0" t="0" r="r" b="b"/>
              <a:pathLst>
                <a:path w="563">
                  <a:moveTo>
                    <a:pt x="0" y="0"/>
                  </a:moveTo>
                  <a:lnTo>
                    <a:pt x="92" y="0"/>
                  </a:lnTo>
                  <a:lnTo>
                    <a:pt x="444" y="0"/>
                  </a:lnTo>
                  <a:lnTo>
                    <a:pt x="563" y="0"/>
                  </a:lnTo>
                  <a:lnTo>
                    <a:pt x="0"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2994" name="Freeform 306"/>
            <p:cNvSpPr>
              <a:spLocks/>
            </p:cNvSpPr>
            <p:nvPr/>
          </p:nvSpPr>
          <p:spPr bwMode="auto">
            <a:xfrm>
              <a:off x="4056" y="2499"/>
              <a:ext cx="132" cy="333"/>
            </a:xfrm>
            <a:custGeom>
              <a:avLst/>
              <a:gdLst>
                <a:gd name="T0" fmla="*/ 20 w 132"/>
                <a:gd name="T1" fmla="*/ 0 h 333"/>
                <a:gd name="T2" fmla="*/ 132 w 132"/>
                <a:gd name="T3" fmla="*/ 0 h 333"/>
                <a:gd name="T4" fmla="*/ 0 w 132"/>
                <a:gd name="T5" fmla="*/ 22 h 333"/>
                <a:gd name="T6" fmla="*/ 102 w 132"/>
                <a:gd name="T7" fmla="*/ 22 h 333"/>
                <a:gd name="T8" fmla="*/ 0 w 132"/>
                <a:gd name="T9" fmla="*/ 22 h 333"/>
                <a:gd name="T10" fmla="*/ 20 w 132"/>
                <a:gd name="T11" fmla="*/ 44 h 333"/>
                <a:gd name="T12" fmla="*/ 132 w 132"/>
                <a:gd name="T13" fmla="*/ 44 h 333"/>
                <a:gd name="T14" fmla="*/ 0 w 132"/>
                <a:gd name="T15" fmla="*/ 66 h 333"/>
                <a:gd name="T16" fmla="*/ 102 w 132"/>
                <a:gd name="T17" fmla="*/ 66 h 333"/>
                <a:gd name="T18" fmla="*/ 0 w 132"/>
                <a:gd name="T19" fmla="*/ 66 h 333"/>
                <a:gd name="T20" fmla="*/ 20 w 132"/>
                <a:gd name="T21" fmla="*/ 89 h 333"/>
                <a:gd name="T22" fmla="*/ 132 w 132"/>
                <a:gd name="T23" fmla="*/ 89 h 333"/>
                <a:gd name="T24" fmla="*/ 0 w 132"/>
                <a:gd name="T25" fmla="*/ 111 h 333"/>
                <a:gd name="T26" fmla="*/ 102 w 132"/>
                <a:gd name="T27" fmla="*/ 111 h 333"/>
                <a:gd name="T28" fmla="*/ 0 w 132"/>
                <a:gd name="T29" fmla="*/ 111 h 333"/>
                <a:gd name="T30" fmla="*/ 20 w 132"/>
                <a:gd name="T31" fmla="*/ 133 h 333"/>
                <a:gd name="T32" fmla="*/ 132 w 132"/>
                <a:gd name="T33" fmla="*/ 133 h 333"/>
                <a:gd name="T34" fmla="*/ 0 w 132"/>
                <a:gd name="T35" fmla="*/ 155 h 333"/>
                <a:gd name="T36" fmla="*/ 102 w 132"/>
                <a:gd name="T37" fmla="*/ 155 h 333"/>
                <a:gd name="T38" fmla="*/ 0 w 132"/>
                <a:gd name="T39" fmla="*/ 155 h 333"/>
                <a:gd name="T40" fmla="*/ 20 w 132"/>
                <a:gd name="T41" fmla="*/ 177 h 333"/>
                <a:gd name="T42" fmla="*/ 132 w 132"/>
                <a:gd name="T43" fmla="*/ 177 h 333"/>
                <a:gd name="T44" fmla="*/ 0 w 132"/>
                <a:gd name="T45" fmla="*/ 200 h 333"/>
                <a:gd name="T46" fmla="*/ 102 w 132"/>
                <a:gd name="T47" fmla="*/ 200 h 333"/>
                <a:gd name="T48" fmla="*/ 0 w 132"/>
                <a:gd name="T49" fmla="*/ 200 h 333"/>
                <a:gd name="T50" fmla="*/ 20 w 132"/>
                <a:gd name="T51" fmla="*/ 222 h 333"/>
                <a:gd name="T52" fmla="*/ 132 w 132"/>
                <a:gd name="T53" fmla="*/ 222 h 333"/>
                <a:gd name="T54" fmla="*/ 0 w 132"/>
                <a:gd name="T55" fmla="*/ 244 h 333"/>
                <a:gd name="T56" fmla="*/ 102 w 132"/>
                <a:gd name="T57" fmla="*/ 244 h 333"/>
                <a:gd name="T58" fmla="*/ 0 w 132"/>
                <a:gd name="T59" fmla="*/ 244 h 333"/>
                <a:gd name="T60" fmla="*/ 20 w 132"/>
                <a:gd name="T61" fmla="*/ 266 h 333"/>
                <a:gd name="T62" fmla="*/ 132 w 132"/>
                <a:gd name="T63" fmla="*/ 266 h 333"/>
                <a:gd name="T64" fmla="*/ 0 w 132"/>
                <a:gd name="T65" fmla="*/ 288 h 333"/>
                <a:gd name="T66" fmla="*/ 102 w 132"/>
                <a:gd name="T67" fmla="*/ 288 h 333"/>
                <a:gd name="T68" fmla="*/ 0 w 132"/>
                <a:gd name="T69" fmla="*/ 288 h 333"/>
                <a:gd name="T70" fmla="*/ 20 w 132"/>
                <a:gd name="T71" fmla="*/ 311 h 333"/>
                <a:gd name="T72" fmla="*/ 132 w 132"/>
                <a:gd name="T73" fmla="*/ 311 h 333"/>
                <a:gd name="T74" fmla="*/ 0 w 132"/>
                <a:gd name="T75" fmla="*/ 333 h 333"/>
                <a:gd name="T76" fmla="*/ 102 w 132"/>
                <a:gd name="T77" fmla="*/ 333 h 333"/>
                <a:gd name="T78" fmla="*/ 0 w 132"/>
                <a:gd name="T7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333">
                  <a:moveTo>
                    <a:pt x="0" y="0"/>
                  </a:moveTo>
                  <a:lnTo>
                    <a:pt x="20" y="0"/>
                  </a:lnTo>
                  <a:lnTo>
                    <a:pt x="102" y="0"/>
                  </a:lnTo>
                  <a:lnTo>
                    <a:pt x="132" y="0"/>
                  </a:lnTo>
                  <a:lnTo>
                    <a:pt x="0" y="0"/>
                  </a:lnTo>
                  <a:lnTo>
                    <a:pt x="0" y="22"/>
                  </a:lnTo>
                  <a:lnTo>
                    <a:pt x="20" y="22"/>
                  </a:lnTo>
                  <a:lnTo>
                    <a:pt x="102" y="22"/>
                  </a:lnTo>
                  <a:lnTo>
                    <a:pt x="132" y="22"/>
                  </a:lnTo>
                  <a:lnTo>
                    <a:pt x="0" y="22"/>
                  </a:lnTo>
                  <a:lnTo>
                    <a:pt x="0" y="44"/>
                  </a:lnTo>
                  <a:lnTo>
                    <a:pt x="20" y="44"/>
                  </a:lnTo>
                  <a:lnTo>
                    <a:pt x="102" y="44"/>
                  </a:lnTo>
                  <a:lnTo>
                    <a:pt x="132" y="44"/>
                  </a:lnTo>
                  <a:lnTo>
                    <a:pt x="0" y="44"/>
                  </a:lnTo>
                  <a:lnTo>
                    <a:pt x="0" y="66"/>
                  </a:lnTo>
                  <a:lnTo>
                    <a:pt x="20" y="66"/>
                  </a:lnTo>
                  <a:lnTo>
                    <a:pt x="102" y="66"/>
                  </a:lnTo>
                  <a:lnTo>
                    <a:pt x="132" y="66"/>
                  </a:lnTo>
                  <a:lnTo>
                    <a:pt x="0" y="66"/>
                  </a:lnTo>
                  <a:lnTo>
                    <a:pt x="0" y="89"/>
                  </a:lnTo>
                  <a:lnTo>
                    <a:pt x="20" y="89"/>
                  </a:lnTo>
                  <a:lnTo>
                    <a:pt x="102" y="89"/>
                  </a:lnTo>
                  <a:lnTo>
                    <a:pt x="132" y="89"/>
                  </a:lnTo>
                  <a:lnTo>
                    <a:pt x="0" y="89"/>
                  </a:lnTo>
                  <a:lnTo>
                    <a:pt x="0" y="111"/>
                  </a:lnTo>
                  <a:lnTo>
                    <a:pt x="20" y="111"/>
                  </a:lnTo>
                  <a:lnTo>
                    <a:pt x="102" y="111"/>
                  </a:lnTo>
                  <a:lnTo>
                    <a:pt x="132" y="111"/>
                  </a:lnTo>
                  <a:lnTo>
                    <a:pt x="0" y="111"/>
                  </a:lnTo>
                  <a:lnTo>
                    <a:pt x="0" y="133"/>
                  </a:lnTo>
                  <a:lnTo>
                    <a:pt x="20" y="133"/>
                  </a:lnTo>
                  <a:lnTo>
                    <a:pt x="102" y="133"/>
                  </a:lnTo>
                  <a:lnTo>
                    <a:pt x="132" y="133"/>
                  </a:lnTo>
                  <a:lnTo>
                    <a:pt x="0" y="133"/>
                  </a:lnTo>
                  <a:lnTo>
                    <a:pt x="0" y="155"/>
                  </a:lnTo>
                  <a:lnTo>
                    <a:pt x="20" y="155"/>
                  </a:lnTo>
                  <a:lnTo>
                    <a:pt x="102" y="155"/>
                  </a:lnTo>
                  <a:lnTo>
                    <a:pt x="132" y="155"/>
                  </a:lnTo>
                  <a:lnTo>
                    <a:pt x="0" y="155"/>
                  </a:lnTo>
                  <a:lnTo>
                    <a:pt x="0" y="177"/>
                  </a:lnTo>
                  <a:lnTo>
                    <a:pt x="20" y="177"/>
                  </a:lnTo>
                  <a:lnTo>
                    <a:pt x="102" y="177"/>
                  </a:lnTo>
                  <a:lnTo>
                    <a:pt x="132" y="177"/>
                  </a:lnTo>
                  <a:lnTo>
                    <a:pt x="0" y="177"/>
                  </a:lnTo>
                  <a:lnTo>
                    <a:pt x="0" y="200"/>
                  </a:lnTo>
                  <a:lnTo>
                    <a:pt x="20" y="200"/>
                  </a:lnTo>
                  <a:lnTo>
                    <a:pt x="102" y="200"/>
                  </a:lnTo>
                  <a:lnTo>
                    <a:pt x="132" y="200"/>
                  </a:lnTo>
                  <a:lnTo>
                    <a:pt x="0" y="200"/>
                  </a:lnTo>
                  <a:lnTo>
                    <a:pt x="0" y="222"/>
                  </a:lnTo>
                  <a:lnTo>
                    <a:pt x="20" y="222"/>
                  </a:lnTo>
                  <a:lnTo>
                    <a:pt x="102" y="222"/>
                  </a:lnTo>
                  <a:lnTo>
                    <a:pt x="132" y="222"/>
                  </a:lnTo>
                  <a:lnTo>
                    <a:pt x="0" y="222"/>
                  </a:lnTo>
                  <a:lnTo>
                    <a:pt x="0" y="244"/>
                  </a:lnTo>
                  <a:lnTo>
                    <a:pt x="20" y="244"/>
                  </a:lnTo>
                  <a:lnTo>
                    <a:pt x="102" y="244"/>
                  </a:lnTo>
                  <a:lnTo>
                    <a:pt x="132" y="244"/>
                  </a:lnTo>
                  <a:lnTo>
                    <a:pt x="0" y="244"/>
                  </a:lnTo>
                  <a:lnTo>
                    <a:pt x="0" y="266"/>
                  </a:lnTo>
                  <a:lnTo>
                    <a:pt x="20" y="266"/>
                  </a:lnTo>
                  <a:lnTo>
                    <a:pt x="102" y="266"/>
                  </a:lnTo>
                  <a:lnTo>
                    <a:pt x="132" y="266"/>
                  </a:lnTo>
                  <a:lnTo>
                    <a:pt x="0" y="266"/>
                  </a:lnTo>
                  <a:lnTo>
                    <a:pt x="0" y="288"/>
                  </a:lnTo>
                  <a:lnTo>
                    <a:pt x="20" y="288"/>
                  </a:lnTo>
                  <a:lnTo>
                    <a:pt x="102" y="288"/>
                  </a:lnTo>
                  <a:lnTo>
                    <a:pt x="132" y="288"/>
                  </a:lnTo>
                  <a:lnTo>
                    <a:pt x="0" y="288"/>
                  </a:lnTo>
                  <a:lnTo>
                    <a:pt x="0" y="311"/>
                  </a:lnTo>
                  <a:lnTo>
                    <a:pt x="20" y="311"/>
                  </a:lnTo>
                  <a:lnTo>
                    <a:pt x="102" y="311"/>
                  </a:lnTo>
                  <a:lnTo>
                    <a:pt x="132" y="311"/>
                  </a:lnTo>
                  <a:lnTo>
                    <a:pt x="0" y="311"/>
                  </a:lnTo>
                  <a:lnTo>
                    <a:pt x="0" y="333"/>
                  </a:lnTo>
                  <a:lnTo>
                    <a:pt x="20" y="333"/>
                  </a:lnTo>
                  <a:lnTo>
                    <a:pt x="102" y="333"/>
                  </a:lnTo>
                  <a:lnTo>
                    <a:pt x="132" y="333"/>
                  </a:lnTo>
                  <a:lnTo>
                    <a:pt x="0" y="333"/>
                  </a:lnTo>
                </a:path>
              </a:pathLst>
            </a:custGeom>
            <a:noFill/>
            <a:ln w="12700" cmpd="sng">
              <a:solidFill>
                <a:srgbClr val="FFFF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2995" name="Freeform 307"/>
            <p:cNvSpPr>
              <a:spLocks/>
            </p:cNvSpPr>
            <p:nvPr/>
          </p:nvSpPr>
          <p:spPr bwMode="auto">
            <a:xfrm>
              <a:off x="4072" y="2876"/>
              <a:ext cx="517" cy="40"/>
            </a:xfrm>
            <a:custGeom>
              <a:avLst/>
              <a:gdLst>
                <a:gd name="T0" fmla="*/ 0 w 517"/>
                <a:gd name="T1" fmla="*/ 8 h 40"/>
                <a:gd name="T2" fmla="*/ 0 w 517"/>
                <a:gd name="T3" fmla="*/ 40 h 40"/>
                <a:gd name="T4" fmla="*/ 17 w 517"/>
                <a:gd name="T5" fmla="*/ 0 h 40"/>
                <a:gd name="T6" fmla="*/ 17 w 517"/>
                <a:gd name="T7" fmla="*/ 32 h 40"/>
                <a:gd name="T8" fmla="*/ 17 w 517"/>
                <a:gd name="T9" fmla="*/ 0 h 40"/>
                <a:gd name="T10" fmla="*/ 43 w 517"/>
                <a:gd name="T11" fmla="*/ 8 h 40"/>
                <a:gd name="T12" fmla="*/ 43 w 517"/>
                <a:gd name="T13" fmla="*/ 40 h 40"/>
                <a:gd name="T14" fmla="*/ 66 w 517"/>
                <a:gd name="T15" fmla="*/ 0 h 40"/>
                <a:gd name="T16" fmla="*/ 66 w 517"/>
                <a:gd name="T17" fmla="*/ 32 h 40"/>
                <a:gd name="T18" fmla="*/ 66 w 517"/>
                <a:gd name="T19" fmla="*/ 0 h 40"/>
                <a:gd name="T20" fmla="*/ 89 w 517"/>
                <a:gd name="T21" fmla="*/ 8 h 40"/>
                <a:gd name="T22" fmla="*/ 89 w 517"/>
                <a:gd name="T23" fmla="*/ 40 h 40"/>
                <a:gd name="T24" fmla="*/ 116 w 517"/>
                <a:gd name="T25" fmla="*/ 0 h 40"/>
                <a:gd name="T26" fmla="*/ 116 w 517"/>
                <a:gd name="T27" fmla="*/ 32 h 40"/>
                <a:gd name="T28" fmla="*/ 116 w 517"/>
                <a:gd name="T29" fmla="*/ 0 h 40"/>
                <a:gd name="T30" fmla="*/ 139 w 517"/>
                <a:gd name="T31" fmla="*/ 8 h 40"/>
                <a:gd name="T32" fmla="*/ 139 w 517"/>
                <a:gd name="T33" fmla="*/ 40 h 40"/>
                <a:gd name="T34" fmla="*/ 162 w 517"/>
                <a:gd name="T35" fmla="*/ 0 h 40"/>
                <a:gd name="T36" fmla="*/ 162 w 517"/>
                <a:gd name="T37" fmla="*/ 32 h 40"/>
                <a:gd name="T38" fmla="*/ 162 w 517"/>
                <a:gd name="T39" fmla="*/ 0 h 40"/>
                <a:gd name="T40" fmla="*/ 188 w 517"/>
                <a:gd name="T41" fmla="*/ 8 h 40"/>
                <a:gd name="T42" fmla="*/ 188 w 517"/>
                <a:gd name="T43" fmla="*/ 40 h 40"/>
                <a:gd name="T44" fmla="*/ 211 w 517"/>
                <a:gd name="T45" fmla="*/ 0 h 40"/>
                <a:gd name="T46" fmla="*/ 211 w 517"/>
                <a:gd name="T47" fmla="*/ 32 h 40"/>
                <a:gd name="T48" fmla="*/ 211 w 517"/>
                <a:gd name="T49" fmla="*/ 0 h 40"/>
                <a:gd name="T50" fmla="*/ 234 w 517"/>
                <a:gd name="T51" fmla="*/ 8 h 40"/>
                <a:gd name="T52" fmla="*/ 234 w 517"/>
                <a:gd name="T53" fmla="*/ 40 h 40"/>
                <a:gd name="T54" fmla="*/ 257 w 517"/>
                <a:gd name="T55" fmla="*/ 0 h 40"/>
                <a:gd name="T56" fmla="*/ 257 w 517"/>
                <a:gd name="T57" fmla="*/ 32 h 40"/>
                <a:gd name="T58" fmla="*/ 257 w 517"/>
                <a:gd name="T59" fmla="*/ 0 h 40"/>
                <a:gd name="T60" fmla="*/ 283 w 517"/>
                <a:gd name="T61" fmla="*/ 8 h 40"/>
                <a:gd name="T62" fmla="*/ 283 w 517"/>
                <a:gd name="T63" fmla="*/ 40 h 40"/>
                <a:gd name="T64" fmla="*/ 303 w 517"/>
                <a:gd name="T65" fmla="*/ 0 h 40"/>
                <a:gd name="T66" fmla="*/ 303 w 517"/>
                <a:gd name="T67" fmla="*/ 32 h 40"/>
                <a:gd name="T68" fmla="*/ 303 w 517"/>
                <a:gd name="T69" fmla="*/ 0 h 40"/>
                <a:gd name="T70" fmla="*/ 326 w 517"/>
                <a:gd name="T71" fmla="*/ 8 h 40"/>
                <a:gd name="T72" fmla="*/ 326 w 517"/>
                <a:gd name="T73" fmla="*/ 40 h 40"/>
                <a:gd name="T74" fmla="*/ 349 w 517"/>
                <a:gd name="T75" fmla="*/ 0 h 40"/>
                <a:gd name="T76" fmla="*/ 349 w 517"/>
                <a:gd name="T77" fmla="*/ 32 h 40"/>
                <a:gd name="T78" fmla="*/ 349 w 517"/>
                <a:gd name="T79" fmla="*/ 0 h 40"/>
                <a:gd name="T80" fmla="*/ 376 w 517"/>
                <a:gd name="T81" fmla="*/ 8 h 40"/>
                <a:gd name="T82" fmla="*/ 376 w 517"/>
                <a:gd name="T83" fmla="*/ 40 h 40"/>
                <a:gd name="T84" fmla="*/ 399 w 517"/>
                <a:gd name="T85" fmla="*/ 0 h 40"/>
                <a:gd name="T86" fmla="*/ 399 w 517"/>
                <a:gd name="T87" fmla="*/ 32 h 40"/>
                <a:gd name="T88" fmla="*/ 399 w 517"/>
                <a:gd name="T89" fmla="*/ 0 h 40"/>
                <a:gd name="T90" fmla="*/ 422 w 517"/>
                <a:gd name="T91" fmla="*/ 8 h 40"/>
                <a:gd name="T92" fmla="*/ 422 w 517"/>
                <a:gd name="T93" fmla="*/ 40 h 40"/>
                <a:gd name="T94" fmla="*/ 445 w 517"/>
                <a:gd name="T95" fmla="*/ 0 h 40"/>
                <a:gd name="T96" fmla="*/ 445 w 517"/>
                <a:gd name="T97" fmla="*/ 32 h 40"/>
                <a:gd name="T98" fmla="*/ 445 w 517"/>
                <a:gd name="T99" fmla="*/ 0 h 40"/>
                <a:gd name="T100" fmla="*/ 471 w 517"/>
                <a:gd name="T101" fmla="*/ 8 h 40"/>
                <a:gd name="T102" fmla="*/ 471 w 517"/>
                <a:gd name="T103" fmla="*/ 40 h 40"/>
                <a:gd name="T104" fmla="*/ 494 w 517"/>
                <a:gd name="T105" fmla="*/ 0 h 40"/>
                <a:gd name="T106" fmla="*/ 494 w 517"/>
                <a:gd name="T107" fmla="*/ 32 h 40"/>
                <a:gd name="T108" fmla="*/ 494 w 517"/>
                <a:gd name="T109" fmla="*/ 0 h 40"/>
                <a:gd name="T110" fmla="*/ 517 w 517"/>
                <a:gd name="T111" fmla="*/ 8 h 40"/>
                <a:gd name="T112" fmla="*/ 517 w 517"/>
                <a:gd name="T11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7" h="40">
                  <a:moveTo>
                    <a:pt x="0" y="0"/>
                  </a:moveTo>
                  <a:lnTo>
                    <a:pt x="0" y="8"/>
                  </a:lnTo>
                  <a:lnTo>
                    <a:pt x="0" y="32"/>
                  </a:lnTo>
                  <a:lnTo>
                    <a:pt x="0" y="40"/>
                  </a:lnTo>
                  <a:lnTo>
                    <a:pt x="0" y="0"/>
                  </a:lnTo>
                  <a:lnTo>
                    <a:pt x="17" y="0"/>
                  </a:lnTo>
                  <a:lnTo>
                    <a:pt x="17" y="8"/>
                  </a:lnTo>
                  <a:lnTo>
                    <a:pt x="17" y="32"/>
                  </a:lnTo>
                  <a:lnTo>
                    <a:pt x="17" y="40"/>
                  </a:lnTo>
                  <a:lnTo>
                    <a:pt x="17" y="0"/>
                  </a:lnTo>
                  <a:lnTo>
                    <a:pt x="43" y="0"/>
                  </a:lnTo>
                  <a:lnTo>
                    <a:pt x="43" y="8"/>
                  </a:lnTo>
                  <a:lnTo>
                    <a:pt x="43" y="32"/>
                  </a:lnTo>
                  <a:lnTo>
                    <a:pt x="43" y="40"/>
                  </a:lnTo>
                  <a:lnTo>
                    <a:pt x="43" y="0"/>
                  </a:lnTo>
                  <a:lnTo>
                    <a:pt x="66" y="0"/>
                  </a:lnTo>
                  <a:lnTo>
                    <a:pt x="66" y="8"/>
                  </a:lnTo>
                  <a:lnTo>
                    <a:pt x="66" y="32"/>
                  </a:lnTo>
                  <a:lnTo>
                    <a:pt x="66" y="40"/>
                  </a:lnTo>
                  <a:lnTo>
                    <a:pt x="66" y="0"/>
                  </a:lnTo>
                  <a:lnTo>
                    <a:pt x="89" y="0"/>
                  </a:lnTo>
                  <a:lnTo>
                    <a:pt x="89" y="8"/>
                  </a:lnTo>
                  <a:lnTo>
                    <a:pt x="89" y="32"/>
                  </a:lnTo>
                  <a:lnTo>
                    <a:pt x="89" y="40"/>
                  </a:lnTo>
                  <a:lnTo>
                    <a:pt x="89" y="0"/>
                  </a:lnTo>
                  <a:lnTo>
                    <a:pt x="116" y="0"/>
                  </a:lnTo>
                  <a:lnTo>
                    <a:pt x="116" y="8"/>
                  </a:lnTo>
                  <a:lnTo>
                    <a:pt x="116" y="32"/>
                  </a:lnTo>
                  <a:lnTo>
                    <a:pt x="116" y="40"/>
                  </a:lnTo>
                  <a:lnTo>
                    <a:pt x="116" y="0"/>
                  </a:lnTo>
                  <a:lnTo>
                    <a:pt x="139" y="0"/>
                  </a:lnTo>
                  <a:lnTo>
                    <a:pt x="139" y="8"/>
                  </a:lnTo>
                  <a:lnTo>
                    <a:pt x="139" y="32"/>
                  </a:lnTo>
                  <a:lnTo>
                    <a:pt x="139" y="40"/>
                  </a:lnTo>
                  <a:lnTo>
                    <a:pt x="139" y="0"/>
                  </a:lnTo>
                  <a:lnTo>
                    <a:pt x="162" y="0"/>
                  </a:lnTo>
                  <a:lnTo>
                    <a:pt x="162" y="8"/>
                  </a:lnTo>
                  <a:lnTo>
                    <a:pt x="162" y="32"/>
                  </a:lnTo>
                  <a:lnTo>
                    <a:pt x="162" y="40"/>
                  </a:lnTo>
                  <a:lnTo>
                    <a:pt x="162" y="0"/>
                  </a:lnTo>
                  <a:lnTo>
                    <a:pt x="188" y="0"/>
                  </a:lnTo>
                  <a:lnTo>
                    <a:pt x="188" y="8"/>
                  </a:lnTo>
                  <a:lnTo>
                    <a:pt x="188" y="32"/>
                  </a:lnTo>
                  <a:lnTo>
                    <a:pt x="188" y="40"/>
                  </a:lnTo>
                  <a:lnTo>
                    <a:pt x="188" y="0"/>
                  </a:lnTo>
                  <a:lnTo>
                    <a:pt x="211" y="0"/>
                  </a:lnTo>
                  <a:lnTo>
                    <a:pt x="211" y="8"/>
                  </a:lnTo>
                  <a:lnTo>
                    <a:pt x="211" y="32"/>
                  </a:lnTo>
                  <a:lnTo>
                    <a:pt x="211" y="40"/>
                  </a:lnTo>
                  <a:lnTo>
                    <a:pt x="211" y="0"/>
                  </a:lnTo>
                  <a:lnTo>
                    <a:pt x="234" y="0"/>
                  </a:lnTo>
                  <a:lnTo>
                    <a:pt x="234" y="8"/>
                  </a:lnTo>
                  <a:lnTo>
                    <a:pt x="234" y="32"/>
                  </a:lnTo>
                  <a:lnTo>
                    <a:pt x="234" y="40"/>
                  </a:lnTo>
                  <a:lnTo>
                    <a:pt x="234" y="0"/>
                  </a:lnTo>
                  <a:lnTo>
                    <a:pt x="257" y="0"/>
                  </a:lnTo>
                  <a:lnTo>
                    <a:pt x="257" y="8"/>
                  </a:lnTo>
                  <a:lnTo>
                    <a:pt x="257" y="32"/>
                  </a:lnTo>
                  <a:lnTo>
                    <a:pt x="257" y="40"/>
                  </a:lnTo>
                  <a:lnTo>
                    <a:pt x="257" y="0"/>
                  </a:lnTo>
                  <a:lnTo>
                    <a:pt x="283" y="0"/>
                  </a:lnTo>
                  <a:lnTo>
                    <a:pt x="283" y="8"/>
                  </a:lnTo>
                  <a:lnTo>
                    <a:pt x="283" y="32"/>
                  </a:lnTo>
                  <a:lnTo>
                    <a:pt x="283" y="40"/>
                  </a:lnTo>
                  <a:lnTo>
                    <a:pt x="283" y="0"/>
                  </a:lnTo>
                  <a:lnTo>
                    <a:pt x="303" y="0"/>
                  </a:lnTo>
                  <a:lnTo>
                    <a:pt x="303" y="8"/>
                  </a:lnTo>
                  <a:lnTo>
                    <a:pt x="303" y="32"/>
                  </a:lnTo>
                  <a:lnTo>
                    <a:pt x="303" y="40"/>
                  </a:lnTo>
                  <a:lnTo>
                    <a:pt x="303" y="0"/>
                  </a:lnTo>
                  <a:lnTo>
                    <a:pt x="326" y="0"/>
                  </a:lnTo>
                  <a:lnTo>
                    <a:pt x="326" y="8"/>
                  </a:lnTo>
                  <a:lnTo>
                    <a:pt x="326" y="32"/>
                  </a:lnTo>
                  <a:lnTo>
                    <a:pt x="326" y="40"/>
                  </a:lnTo>
                  <a:lnTo>
                    <a:pt x="326" y="0"/>
                  </a:lnTo>
                  <a:lnTo>
                    <a:pt x="349" y="0"/>
                  </a:lnTo>
                  <a:lnTo>
                    <a:pt x="349" y="8"/>
                  </a:lnTo>
                  <a:lnTo>
                    <a:pt x="349" y="32"/>
                  </a:lnTo>
                  <a:lnTo>
                    <a:pt x="349" y="40"/>
                  </a:lnTo>
                  <a:lnTo>
                    <a:pt x="349" y="0"/>
                  </a:lnTo>
                  <a:lnTo>
                    <a:pt x="376" y="0"/>
                  </a:lnTo>
                  <a:lnTo>
                    <a:pt x="376" y="8"/>
                  </a:lnTo>
                  <a:lnTo>
                    <a:pt x="376" y="32"/>
                  </a:lnTo>
                  <a:lnTo>
                    <a:pt x="376" y="40"/>
                  </a:lnTo>
                  <a:lnTo>
                    <a:pt x="376" y="0"/>
                  </a:lnTo>
                  <a:lnTo>
                    <a:pt x="399" y="0"/>
                  </a:lnTo>
                  <a:lnTo>
                    <a:pt x="399" y="8"/>
                  </a:lnTo>
                  <a:lnTo>
                    <a:pt x="399" y="32"/>
                  </a:lnTo>
                  <a:lnTo>
                    <a:pt x="399" y="40"/>
                  </a:lnTo>
                  <a:lnTo>
                    <a:pt x="399" y="0"/>
                  </a:lnTo>
                  <a:lnTo>
                    <a:pt x="422" y="0"/>
                  </a:lnTo>
                  <a:lnTo>
                    <a:pt x="422" y="8"/>
                  </a:lnTo>
                  <a:lnTo>
                    <a:pt x="422" y="32"/>
                  </a:lnTo>
                  <a:lnTo>
                    <a:pt x="422" y="40"/>
                  </a:lnTo>
                  <a:lnTo>
                    <a:pt x="422" y="0"/>
                  </a:lnTo>
                  <a:lnTo>
                    <a:pt x="445" y="0"/>
                  </a:lnTo>
                  <a:lnTo>
                    <a:pt x="445" y="8"/>
                  </a:lnTo>
                  <a:lnTo>
                    <a:pt x="445" y="32"/>
                  </a:lnTo>
                  <a:lnTo>
                    <a:pt x="445" y="40"/>
                  </a:lnTo>
                  <a:lnTo>
                    <a:pt x="445" y="0"/>
                  </a:lnTo>
                  <a:lnTo>
                    <a:pt x="471" y="0"/>
                  </a:lnTo>
                  <a:lnTo>
                    <a:pt x="471" y="8"/>
                  </a:lnTo>
                  <a:lnTo>
                    <a:pt x="471" y="32"/>
                  </a:lnTo>
                  <a:lnTo>
                    <a:pt x="471" y="40"/>
                  </a:lnTo>
                  <a:lnTo>
                    <a:pt x="471" y="0"/>
                  </a:lnTo>
                  <a:lnTo>
                    <a:pt x="494" y="0"/>
                  </a:lnTo>
                  <a:lnTo>
                    <a:pt x="494" y="8"/>
                  </a:lnTo>
                  <a:lnTo>
                    <a:pt x="494" y="32"/>
                  </a:lnTo>
                  <a:lnTo>
                    <a:pt x="494" y="40"/>
                  </a:lnTo>
                  <a:lnTo>
                    <a:pt x="494" y="0"/>
                  </a:lnTo>
                  <a:lnTo>
                    <a:pt x="517" y="0"/>
                  </a:lnTo>
                  <a:lnTo>
                    <a:pt x="517" y="8"/>
                  </a:lnTo>
                  <a:lnTo>
                    <a:pt x="517" y="32"/>
                  </a:lnTo>
                  <a:lnTo>
                    <a:pt x="517" y="40"/>
                  </a:lnTo>
                  <a:lnTo>
                    <a:pt x="517"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2996" name="Rectangle 308"/>
            <p:cNvSpPr>
              <a:spLocks noChangeArrowheads="1"/>
            </p:cNvSpPr>
            <p:nvPr/>
          </p:nvSpPr>
          <p:spPr bwMode="auto">
            <a:xfrm>
              <a:off x="4056" y="2479"/>
              <a:ext cx="132" cy="370"/>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2997" name="Rectangle 309"/>
            <p:cNvSpPr>
              <a:spLocks noChangeArrowheads="1"/>
            </p:cNvSpPr>
            <p:nvPr/>
          </p:nvSpPr>
          <p:spPr bwMode="auto">
            <a:xfrm>
              <a:off x="4224" y="2479"/>
              <a:ext cx="20" cy="148"/>
            </a:xfrm>
            <a:prstGeom prst="rect">
              <a:avLst/>
            </a:prstGeom>
            <a:solidFill>
              <a:srgbClr val="AFFFAF"/>
            </a:solidFill>
            <a:ln w="19050">
              <a:solidFill>
                <a:srgbClr val="800080"/>
              </a:solidFill>
              <a:miter lim="800000"/>
              <a:headEnd/>
              <a:tailEnd/>
            </a:ln>
          </p:spPr>
          <p:txBody>
            <a:bodyPr/>
            <a:lstStyle/>
            <a:p>
              <a:endParaRPr lang="ru-RU"/>
            </a:p>
          </p:txBody>
        </p:sp>
        <p:sp>
          <p:nvSpPr>
            <p:cNvPr id="242998" name="Rectangle 310"/>
            <p:cNvSpPr>
              <a:spLocks noChangeArrowheads="1"/>
            </p:cNvSpPr>
            <p:nvPr/>
          </p:nvSpPr>
          <p:spPr bwMode="auto">
            <a:xfrm>
              <a:off x="4221" y="2662"/>
              <a:ext cx="29" cy="17"/>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2999" name="Rectangle 311"/>
            <p:cNvSpPr>
              <a:spLocks noChangeArrowheads="1"/>
            </p:cNvSpPr>
            <p:nvPr/>
          </p:nvSpPr>
          <p:spPr bwMode="auto">
            <a:xfrm>
              <a:off x="4273" y="2479"/>
              <a:ext cx="102" cy="86"/>
            </a:xfrm>
            <a:prstGeom prst="rect">
              <a:avLst/>
            </a:prstGeom>
            <a:solidFill>
              <a:srgbClr val="FFCCCC"/>
            </a:solidFill>
            <a:ln w="19050">
              <a:solidFill>
                <a:srgbClr val="800080"/>
              </a:solidFill>
              <a:miter lim="800000"/>
              <a:headEnd/>
              <a:tailEnd/>
            </a:ln>
          </p:spPr>
          <p:txBody>
            <a:bodyPr/>
            <a:lstStyle/>
            <a:p>
              <a:endParaRPr lang="ru-RU"/>
            </a:p>
          </p:txBody>
        </p:sp>
        <p:sp>
          <p:nvSpPr>
            <p:cNvPr id="243000" name="Rectangle 312"/>
            <p:cNvSpPr>
              <a:spLocks noChangeArrowheads="1"/>
            </p:cNvSpPr>
            <p:nvPr/>
          </p:nvSpPr>
          <p:spPr bwMode="auto">
            <a:xfrm>
              <a:off x="4408" y="2479"/>
              <a:ext cx="191" cy="86"/>
            </a:xfrm>
            <a:prstGeom prst="rect">
              <a:avLst/>
            </a:prstGeom>
            <a:solidFill>
              <a:srgbClr val="FFFF99"/>
            </a:solidFill>
            <a:ln w="19050">
              <a:solidFill>
                <a:srgbClr val="800080"/>
              </a:solidFill>
              <a:miter lim="800000"/>
              <a:headEnd/>
              <a:tailEnd/>
            </a:ln>
          </p:spPr>
          <p:txBody>
            <a:bodyPr/>
            <a:lstStyle/>
            <a:p>
              <a:endParaRPr lang="ru-RU"/>
            </a:p>
          </p:txBody>
        </p:sp>
        <p:sp>
          <p:nvSpPr>
            <p:cNvPr id="243001" name="Rectangle 313"/>
            <p:cNvSpPr>
              <a:spLocks noChangeArrowheads="1"/>
            </p:cNvSpPr>
            <p:nvPr/>
          </p:nvSpPr>
          <p:spPr bwMode="auto">
            <a:xfrm>
              <a:off x="4553" y="2588"/>
              <a:ext cx="53" cy="96"/>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243002" name="Group 314"/>
          <p:cNvGrpSpPr>
            <a:grpSpLocks/>
          </p:cNvGrpSpPr>
          <p:nvPr/>
        </p:nvGrpSpPr>
        <p:grpSpPr bwMode="auto">
          <a:xfrm>
            <a:off x="6370638" y="3903663"/>
            <a:ext cx="993775" cy="744537"/>
            <a:chOff x="4013" y="2447"/>
            <a:chExt cx="626" cy="469"/>
          </a:xfrm>
        </p:grpSpPr>
        <p:sp>
          <p:nvSpPr>
            <p:cNvPr id="243003" name="Freeform 315"/>
            <p:cNvSpPr>
              <a:spLocks/>
            </p:cNvSpPr>
            <p:nvPr/>
          </p:nvSpPr>
          <p:spPr bwMode="auto">
            <a:xfrm>
              <a:off x="4013" y="2447"/>
              <a:ext cx="626" cy="469"/>
            </a:xfrm>
            <a:custGeom>
              <a:avLst/>
              <a:gdLst>
                <a:gd name="T0" fmla="*/ 626 w 626"/>
                <a:gd name="T1" fmla="*/ 237 h 469"/>
                <a:gd name="T2" fmla="*/ 626 w 626"/>
                <a:gd name="T3" fmla="*/ 0 h 469"/>
                <a:gd name="T4" fmla="*/ 310 w 626"/>
                <a:gd name="T5" fmla="*/ 0 h 469"/>
                <a:gd name="T6" fmla="*/ 0 w 626"/>
                <a:gd name="T7" fmla="*/ 0 h 469"/>
                <a:gd name="T8" fmla="*/ 0 w 626"/>
                <a:gd name="T9" fmla="*/ 237 h 469"/>
                <a:gd name="T10" fmla="*/ 0 w 626"/>
                <a:gd name="T11" fmla="*/ 429 h 469"/>
                <a:gd name="T12" fmla="*/ 33 w 626"/>
                <a:gd name="T13" fmla="*/ 429 h 469"/>
                <a:gd name="T14" fmla="*/ 33 w 626"/>
                <a:gd name="T15" fmla="*/ 469 h 469"/>
                <a:gd name="T16" fmla="*/ 313 w 626"/>
                <a:gd name="T17" fmla="*/ 469 h 469"/>
                <a:gd name="T18" fmla="*/ 596 w 626"/>
                <a:gd name="T19" fmla="*/ 469 h 469"/>
                <a:gd name="T20" fmla="*/ 596 w 626"/>
                <a:gd name="T21" fmla="*/ 429 h 469"/>
                <a:gd name="T22" fmla="*/ 626 w 626"/>
                <a:gd name="T23" fmla="*/ 429 h 469"/>
                <a:gd name="T24" fmla="*/ 626 w 626"/>
                <a:gd name="T25" fmla="*/ 23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6" h="469">
                  <a:moveTo>
                    <a:pt x="626" y="237"/>
                  </a:moveTo>
                  <a:lnTo>
                    <a:pt x="626" y="0"/>
                  </a:lnTo>
                  <a:lnTo>
                    <a:pt x="310" y="0"/>
                  </a:lnTo>
                  <a:lnTo>
                    <a:pt x="0" y="0"/>
                  </a:lnTo>
                  <a:lnTo>
                    <a:pt x="0" y="237"/>
                  </a:lnTo>
                  <a:lnTo>
                    <a:pt x="0" y="429"/>
                  </a:lnTo>
                  <a:lnTo>
                    <a:pt x="33" y="429"/>
                  </a:lnTo>
                  <a:lnTo>
                    <a:pt x="33" y="469"/>
                  </a:lnTo>
                  <a:lnTo>
                    <a:pt x="313" y="469"/>
                  </a:lnTo>
                  <a:lnTo>
                    <a:pt x="596" y="469"/>
                  </a:lnTo>
                  <a:lnTo>
                    <a:pt x="596" y="429"/>
                  </a:lnTo>
                  <a:lnTo>
                    <a:pt x="626" y="429"/>
                  </a:lnTo>
                  <a:lnTo>
                    <a:pt x="626" y="237"/>
                  </a:lnTo>
                  <a:close/>
                </a:path>
              </a:pathLst>
            </a:custGeom>
            <a:solidFill>
              <a:schemeClr val="accent1"/>
            </a:solidFill>
            <a:ln w="19050" cmpd="sng">
              <a:solidFill>
                <a:srgbClr val="800080"/>
              </a:solidFill>
              <a:prstDash val="solid"/>
              <a:round/>
              <a:headEnd/>
              <a:tailEnd/>
            </a:ln>
          </p:spPr>
          <p:txBody>
            <a:bodyPr/>
            <a:lstStyle/>
            <a:p>
              <a:endParaRPr lang="ru-RU"/>
            </a:p>
          </p:txBody>
        </p:sp>
        <p:sp>
          <p:nvSpPr>
            <p:cNvPr id="243004" name="Freeform 316"/>
            <p:cNvSpPr>
              <a:spLocks/>
            </p:cNvSpPr>
            <p:nvPr/>
          </p:nvSpPr>
          <p:spPr bwMode="auto">
            <a:xfrm>
              <a:off x="4046" y="2876"/>
              <a:ext cx="563" cy="1"/>
            </a:xfrm>
            <a:custGeom>
              <a:avLst/>
              <a:gdLst>
                <a:gd name="T0" fmla="*/ 0 w 563"/>
                <a:gd name="T1" fmla="*/ 92 w 563"/>
                <a:gd name="T2" fmla="*/ 444 w 563"/>
                <a:gd name="T3" fmla="*/ 563 w 563"/>
                <a:gd name="T4" fmla="*/ 0 w 563"/>
              </a:gdLst>
              <a:ahLst/>
              <a:cxnLst>
                <a:cxn ang="0">
                  <a:pos x="T0" y="0"/>
                </a:cxn>
                <a:cxn ang="0">
                  <a:pos x="T1" y="0"/>
                </a:cxn>
                <a:cxn ang="0">
                  <a:pos x="T2" y="0"/>
                </a:cxn>
                <a:cxn ang="0">
                  <a:pos x="T3" y="0"/>
                </a:cxn>
                <a:cxn ang="0">
                  <a:pos x="T4" y="0"/>
                </a:cxn>
              </a:cxnLst>
              <a:rect l="0" t="0" r="r" b="b"/>
              <a:pathLst>
                <a:path w="563">
                  <a:moveTo>
                    <a:pt x="0" y="0"/>
                  </a:moveTo>
                  <a:lnTo>
                    <a:pt x="92" y="0"/>
                  </a:lnTo>
                  <a:lnTo>
                    <a:pt x="444" y="0"/>
                  </a:lnTo>
                  <a:lnTo>
                    <a:pt x="563" y="0"/>
                  </a:lnTo>
                  <a:lnTo>
                    <a:pt x="0"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3005" name="Freeform 317"/>
            <p:cNvSpPr>
              <a:spLocks/>
            </p:cNvSpPr>
            <p:nvPr/>
          </p:nvSpPr>
          <p:spPr bwMode="auto">
            <a:xfrm>
              <a:off x="4056" y="2499"/>
              <a:ext cx="132" cy="333"/>
            </a:xfrm>
            <a:custGeom>
              <a:avLst/>
              <a:gdLst>
                <a:gd name="T0" fmla="*/ 20 w 132"/>
                <a:gd name="T1" fmla="*/ 0 h 333"/>
                <a:gd name="T2" fmla="*/ 132 w 132"/>
                <a:gd name="T3" fmla="*/ 0 h 333"/>
                <a:gd name="T4" fmla="*/ 0 w 132"/>
                <a:gd name="T5" fmla="*/ 22 h 333"/>
                <a:gd name="T6" fmla="*/ 102 w 132"/>
                <a:gd name="T7" fmla="*/ 22 h 333"/>
                <a:gd name="T8" fmla="*/ 0 w 132"/>
                <a:gd name="T9" fmla="*/ 22 h 333"/>
                <a:gd name="T10" fmla="*/ 20 w 132"/>
                <a:gd name="T11" fmla="*/ 44 h 333"/>
                <a:gd name="T12" fmla="*/ 132 w 132"/>
                <a:gd name="T13" fmla="*/ 44 h 333"/>
                <a:gd name="T14" fmla="*/ 0 w 132"/>
                <a:gd name="T15" fmla="*/ 66 h 333"/>
                <a:gd name="T16" fmla="*/ 102 w 132"/>
                <a:gd name="T17" fmla="*/ 66 h 333"/>
                <a:gd name="T18" fmla="*/ 0 w 132"/>
                <a:gd name="T19" fmla="*/ 66 h 333"/>
                <a:gd name="T20" fmla="*/ 20 w 132"/>
                <a:gd name="T21" fmla="*/ 89 h 333"/>
                <a:gd name="T22" fmla="*/ 132 w 132"/>
                <a:gd name="T23" fmla="*/ 89 h 333"/>
                <a:gd name="T24" fmla="*/ 0 w 132"/>
                <a:gd name="T25" fmla="*/ 111 h 333"/>
                <a:gd name="T26" fmla="*/ 102 w 132"/>
                <a:gd name="T27" fmla="*/ 111 h 333"/>
                <a:gd name="T28" fmla="*/ 0 w 132"/>
                <a:gd name="T29" fmla="*/ 111 h 333"/>
                <a:gd name="T30" fmla="*/ 20 w 132"/>
                <a:gd name="T31" fmla="*/ 133 h 333"/>
                <a:gd name="T32" fmla="*/ 132 w 132"/>
                <a:gd name="T33" fmla="*/ 133 h 333"/>
                <a:gd name="T34" fmla="*/ 0 w 132"/>
                <a:gd name="T35" fmla="*/ 155 h 333"/>
                <a:gd name="T36" fmla="*/ 102 w 132"/>
                <a:gd name="T37" fmla="*/ 155 h 333"/>
                <a:gd name="T38" fmla="*/ 0 w 132"/>
                <a:gd name="T39" fmla="*/ 155 h 333"/>
                <a:gd name="T40" fmla="*/ 20 w 132"/>
                <a:gd name="T41" fmla="*/ 177 h 333"/>
                <a:gd name="T42" fmla="*/ 132 w 132"/>
                <a:gd name="T43" fmla="*/ 177 h 333"/>
                <a:gd name="T44" fmla="*/ 0 w 132"/>
                <a:gd name="T45" fmla="*/ 200 h 333"/>
                <a:gd name="T46" fmla="*/ 102 w 132"/>
                <a:gd name="T47" fmla="*/ 200 h 333"/>
                <a:gd name="T48" fmla="*/ 0 w 132"/>
                <a:gd name="T49" fmla="*/ 200 h 333"/>
                <a:gd name="T50" fmla="*/ 20 w 132"/>
                <a:gd name="T51" fmla="*/ 222 h 333"/>
                <a:gd name="T52" fmla="*/ 132 w 132"/>
                <a:gd name="T53" fmla="*/ 222 h 333"/>
                <a:gd name="T54" fmla="*/ 0 w 132"/>
                <a:gd name="T55" fmla="*/ 244 h 333"/>
                <a:gd name="T56" fmla="*/ 102 w 132"/>
                <a:gd name="T57" fmla="*/ 244 h 333"/>
                <a:gd name="T58" fmla="*/ 0 w 132"/>
                <a:gd name="T59" fmla="*/ 244 h 333"/>
                <a:gd name="T60" fmla="*/ 20 w 132"/>
                <a:gd name="T61" fmla="*/ 266 h 333"/>
                <a:gd name="T62" fmla="*/ 132 w 132"/>
                <a:gd name="T63" fmla="*/ 266 h 333"/>
                <a:gd name="T64" fmla="*/ 0 w 132"/>
                <a:gd name="T65" fmla="*/ 288 h 333"/>
                <a:gd name="T66" fmla="*/ 102 w 132"/>
                <a:gd name="T67" fmla="*/ 288 h 333"/>
                <a:gd name="T68" fmla="*/ 0 w 132"/>
                <a:gd name="T69" fmla="*/ 288 h 333"/>
                <a:gd name="T70" fmla="*/ 20 w 132"/>
                <a:gd name="T71" fmla="*/ 311 h 333"/>
                <a:gd name="T72" fmla="*/ 132 w 132"/>
                <a:gd name="T73" fmla="*/ 311 h 333"/>
                <a:gd name="T74" fmla="*/ 0 w 132"/>
                <a:gd name="T75" fmla="*/ 333 h 333"/>
                <a:gd name="T76" fmla="*/ 102 w 132"/>
                <a:gd name="T77" fmla="*/ 333 h 333"/>
                <a:gd name="T78" fmla="*/ 0 w 132"/>
                <a:gd name="T79"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333">
                  <a:moveTo>
                    <a:pt x="0" y="0"/>
                  </a:moveTo>
                  <a:lnTo>
                    <a:pt x="20" y="0"/>
                  </a:lnTo>
                  <a:lnTo>
                    <a:pt x="102" y="0"/>
                  </a:lnTo>
                  <a:lnTo>
                    <a:pt x="132" y="0"/>
                  </a:lnTo>
                  <a:lnTo>
                    <a:pt x="0" y="0"/>
                  </a:lnTo>
                  <a:lnTo>
                    <a:pt x="0" y="22"/>
                  </a:lnTo>
                  <a:lnTo>
                    <a:pt x="20" y="22"/>
                  </a:lnTo>
                  <a:lnTo>
                    <a:pt x="102" y="22"/>
                  </a:lnTo>
                  <a:lnTo>
                    <a:pt x="132" y="22"/>
                  </a:lnTo>
                  <a:lnTo>
                    <a:pt x="0" y="22"/>
                  </a:lnTo>
                  <a:lnTo>
                    <a:pt x="0" y="44"/>
                  </a:lnTo>
                  <a:lnTo>
                    <a:pt x="20" y="44"/>
                  </a:lnTo>
                  <a:lnTo>
                    <a:pt x="102" y="44"/>
                  </a:lnTo>
                  <a:lnTo>
                    <a:pt x="132" y="44"/>
                  </a:lnTo>
                  <a:lnTo>
                    <a:pt x="0" y="44"/>
                  </a:lnTo>
                  <a:lnTo>
                    <a:pt x="0" y="66"/>
                  </a:lnTo>
                  <a:lnTo>
                    <a:pt x="20" y="66"/>
                  </a:lnTo>
                  <a:lnTo>
                    <a:pt x="102" y="66"/>
                  </a:lnTo>
                  <a:lnTo>
                    <a:pt x="132" y="66"/>
                  </a:lnTo>
                  <a:lnTo>
                    <a:pt x="0" y="66"/>
                  </a:lnTo>
                  <a:lnTo>
                    <a:pt x="0" y="89"/>
                  </a:lnTo>
                  <a:lnTo>
                    <a:pt x="20" y="89"/>
                  </a:lnTo>
                  <a:lnTo>
                    <a:pt x="102" y="89"/>
                  </a:lnTo>
                  <a:lnTo>
                    <a:pt x="132" y="89"/>
                  </a:lnTo>
                  <a:lnTo>
                    <a:pt x="0" y="89"/>
                  </a:lnTo>
                  <a:lnTo>
                    <a:pt x="0" y="111"/>
                  </a:lnTo>
                  <a:lnTo>
                    <a:pt x="20" y="111"/>
                  </a:lnTo>
                  <a:lnTo>
                    <a:pt x="102" y="111"/>
                  </a:lnTo>
                  <a:lnTo>
                    <a:pt x="132" y="111"/>
                  </a:lnTo>
                  <a:lnTo>
                    <a:pt x="0" y="111"/>
                  </a:lnTo>
                  <a:lnTo>
                    <a:pt x="0" y="133"/>
                  </a:lnTo>
                  <a:lnTo>
                    <a:pt x="20" y="133"/>
                  </a:lnTo>
                  <a:lnTo>
                    <a:pt x="102" y="133"/>
                  </a:lnTo>
                  <a:lnTo>
                    <a:pt x="132" y="133"/>
                  </a:lnTo>
                  <a:lnTo>
                    <a:pt x="0" y="133"/>
                  </a:lnTo>
                  <a:lnTo>
                    <a:pt x="0" y="155"/>
                  </a:lnTo>
                  <a:lnTo>
                    <a:pt x="20" y="155"/>
                  </a:lnTo>
                  <a:lnTo>
                    <a:pt x="102" y="155"/>
                  </a:lnTo>
                  <a:lnTo>
                    <a:pt x="132" y="155"/>
                  </a:lnTo>
                  <a:lnTo>
                    <a:pt x="0" y="155"/>
                  </a:lnTo>
                  <a:lnTo>
                    <a:pt x="0" y="177"/>
                  </a:lnTo>
                  <a:lnTo>
                    <a:pt x="20" y="177"/>
                  </a:lnTo>
                  <a:lnTo>
                    <a:pt x="102" y="177"/>
                  </a:lnTo>
                  <a:lnTo>
                    <a:pt x="132" y="177"/>
                  </a:lnTo>
                  <a:lnTo>
                    <a:pt x="0" y="177"/>
                  </a:lnTo>
                  <a:lnTo>
                    <a:pt x="0" y="200"/>
                  </a:lnTo>
                  <a:lnTo>
                    <a:pt x="20" y="200"/>
                  </a:lnTo>
                  <a:lnTo>
                    <a:pt x="102" y="200"/>
                  </a:lnTo>
                  <a:lnTo>
                    <a:pt x="132" y="200"/>
                  </a:lnTo>
                  <a:lnTo>
                    <a:pt x="0" y="200"/>
                  </a:lnTo>
                  <a:lnTo>
                    <a:pt x="0" y="222"/>
                  </a:lnTo>
                  <a:lnTo>
                    <a:pt x="20" y="222"/>
                  </a:lnTo>
                  <a:lnTo>
                    <a:pt x="102" y="222"/>
                  </a:lnTo>
                  <a:lnTo>
                    <a:pt x="132" y="222"/>
                  </a:lnTo>
                  <a:lnTo>
                    <a:pt x="0" y="222"/>
                  </a:lnTo>
                  <a:lnTo>
                    <a:pt x="0" y="244"/>
                  </a:lnTo>
                  <a:lnTo>
                    <a:pt x="20" y="244"/>
                  </a:lnTo>
                  <a:lnTo>
                    <a:pt x="102" y="244"/>
                  </a:lnTo>
                  <a:lnTo>
                    <a:pt x="132" y="244"/>
                  </a:lnTo>
                  <a:lnTo>
                    <a:pt x="0" y="244"/>
                  </a:lnTo>
                  <a:lnTo>
                    <a:pt x="0" y="266"/>
                  </a:lnTo>
                  <a:lnTo>
                    <a:pt x="20" y="266"/>
                  </a:lnTo>
                  <a:lnTo>
                    <a:pt x="102" y="266"/>
                  </a:lnTo>
                  <a:lnTo>
                    <a:pt x="132" y="266"/>
                  </a:lnTo>
                  <a:lnTo>
                    <a:pt x="0" y="266"/>
                  </a:lnTo>
                  <a:lnTo>
                    <a:pt x="0" y="288"/>
                  </a:lnTo>
                  <a:lnTo>
                    <a:pt x="20" y="288"/>
                  </a:lnTo>
                  <a:lnTo>
                    <a:pt x="102" y="288"/>
                  </a:lnTo>
                  <a:lnTo>
                    <a:pt x="132" y="288"/>
                  </a:lnTo>
                  <a:lnTo>
                    <a:pt x="0" y="288"/>
                  </a:lnTo>
                  <a:lnTo>
                    <a:pt x="0" y="311"/>
                  </a:lnTo>
                  <a:lnTo>
                    <a:pt x="20" y="311"/>
                  </a:lnTo>
                  <a:lnTo>
                    <a:pt x="102" y="311"/>
                  </a:lnTo>
                  <a:lnTo>
                    <a:pt x="132" y="311"/>
                  </a:lnTo>
                  <a:lnTo>
                    <a:pt x="0" y="311"/>
                  </a:lnTo>
                  <a:lnTo>
                    <a:pt x="0" y="333"/>
                  </a:lnTo>
                  <a:lnTo>
                    <a:pt x="20" y="333"/>
                  </a:lnTo>
                  <a:lnTo>
                    <a:pt x="102" y="333"/>
                  </a:lnTo>
                  <a:lnTo>
                    <a:pt x="132" y="333"/>
                  </a:lnTo>
                  <a:lnTo>
                    <a:pt x="0" y="333"/>
                  </a:lnTo>
                </a:path>
              </a:pathLst>
            </a:custGeom>
            <a:noFill/>
            <a:ln w="12700" cmpd="sng">
              <a:solidFill>
                <a:srgbClr val="FFFF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3006" name="Freeform 318"/>
            <p:cNvSpPr>
              <a:spLocks/>
            </p:cNvSpPr>
            <p:nvPr/>
          </p:nvSpPr>
          <p:spPr bwMode="auto">
            <a:xfrm>
              <a:off x="4072" y="2876"/>
              <a:ext cx="517" cy="40"/>
            </a:xfrm>
            <a:custGeom>
              <a:avLst/>
              <a:gdLst>
                <a:gd name="T0" fmla="*/ 0 w 517"/>
                <a:gd name="T1" fmla="*/ 8 h 40"/>
                <a:gd name="T2" fmla="*/ 0 w 517"/>
                <a:gd name="T3" fmla="*/ 40 h 40"/>
                <a:gd name="T4" fmla="*/ 17 w 517"/>
                <a:gd name="T5" fmla="*/ 0 h 40"/>
                <a:gd name="T6" fmla="*/ 17 w 517"/>
                <a:gd name="T7" fmla="*/ 32 h 40"/>
                <a:gd name="T8" fmla="*/ 17 w 517"/>
                <a:gd name="T9" fmla="*/ 0 h 40"/>
                <a:gd name="T10" fmla="*/ 43 w 517"/>
                <a:gd name="T11" fmla="*/ 8 h 40"/>
                <a:gd name="T12" fmla="*/ 43 w 517"/>
                <a:gd name="T13" fmla="*/ 40 h 40"/>
                <a:gd name="T14" fmla="*/ 66 w 517"/>
                <a:gd name="T15" fmla="*/ 0 h 40"/>
                <a:gd name="T16" fmla="*/ 66 w 517"/>
                <a:gd name="T17" fmla="*/ 32 h 40"/>
                <a:gd name="T18" fmla="*/ 66 w 517"/>
                <a:gd name="T19" fmla="*/ 0 h 40"/>
                <a:gd name="T20" fmla="*/ 89 w 517"/>
                <a:gd name="T21" fmla="*/ 8 h 40"/>
                <a:gd name="T22" fmla="*/ 89 w 517"/>
                <a:gd name="T23" fmla="*/ 40 h 40"/>
                <a:gd name="T24" fmla="*/ 116 w 517"/>
                <a:gd name="T25" fmla="*/ 0 h 40"/>
                <a:gd name="T26" fmla="*/ 116 w 517"/>
                <a:gd name="T27" fmla="*/ 32 h 40"/>
                <a:gd name="T28" fmla="*/ 116 w 517"/>
                <a:gd name="T29" fmla="*/ 0 h 40"/>
                <a:gd name="T30" fmla="*/ 139 w 517"/>
                <a:gd name="T31" fmla="*/ 8 h 40"/>
                <a:gd name="T32" fmla="*/ 139 w 517"/>
                <a:gd name="T33" fmla="*/ 40 h 40"/>
                <a:gd name="T34" fmla="*/ 162 w 517"/>
                <a:gd name="T35" fmla="*/ 0 h 40"/>
                <a:gd name="T36" fmla="*/ 162 w 517"/>
                <a:gd name="T37" fmla="*/ 32 h 40"/>
                <a:gd name="T38" fmla="*/ 162 w 517"/>
                <a:gd name="T39" fmla="*/ 0 h 40"/>
                <a:gd name="T40" fmla="*/ 188 w 517"/>
                <a:gd name="T41" fmla="*/ 8 h 40"/>
                <a:gd name="T42" fmla="*/ 188 w 517"/>
                <a:gd name="T43" fmla="*/ 40 h 40"/>
                <a:gd name="T44" fmla="*/ 211 w 517"/>
                <a:gd name="T45" fmla="*/ 0 h 40"/>
                <a:gd name="T46" fmla="*/ 211 w 517"/>
                <a:gd name="T47" fmla="*/ 32 h 40"/>
                <a:gd name="T48" fmla="*/ 211 w 517"/>
                <a:gd name="T49" fmla="*/ 0 h 40"/>
                <a:gd name="T50" fmla="*/ 234 w 517"/>
                <a:gd name="T51" fmla="*/ 8 h 40"/>
                <a:gd name="T52" fmla="*/ 234 w 517"/>
                <a:gd name="T53" fmla="*/ 40 h 40"/>
                <a:gd name="T54" fmla="*/ 257 w 517"/>
                <a:gd name="T55" fmla="*/ 0 h 40"/>
                <a:gd name="T56" fmla="*/ 257 w 517"/>
                <a:gd name="T57" fmla="*/ 32 h 40"/>
                <a:gd name="T58" fmla="*/ 257 w 517"/>
                <a:gd name="T59" fmla="*/ 0 h 40"/>
                <a:gd name="T60" fmla="*/ 283 w 517"/>
                <a:gd name="T61" fmla="*/ 8 h 40"/>
                <a:gd name="T62" fmla="*/ 283 w 517"/>
                <a:gd name="T63" fmla="*/ 40 h 40"/>
                <a:gd name="T64" fmla="*/ 303 w 517"/>
                <a:gd name="T65" fmla="*/ 0 h 40"/>
                <a:gd name="T66" fmla="*/ 303 w 517"/>
                <a:gd name="T67" fmla="*/ 32 h 40"/>
                <a:gd name="T68" fmla="*/ 303 w 517"/>
                <a:gd name="T69" fmla="*/ 0 h 40"/>
                <a:gd name="T70" fmla="*/ 326 w 517"/>
                <a:gd name="T71" fmla="*/ 8 h 40"/>
                <a:gd name="T72" fmla="*/ 326 w 517"/>
                <a:gd name="T73" fmla="*/ 40 h 40"/>
                <a:gd name="T74" fmla="*/ 349 w 517"/>
                <a:gd name="T75" fmla="*/ 0 h 40"/>
                <a:gd name="T76" fmla="*/ 349 w 517"/>
                <a:gd name="T77" fmla="*/ 32 h 40"/>
                <a:gd name="T78" fmla="*/ 349 w 517"/>
                <a:gd name="T79" fmla="*/ 0 h 40"/>
                <a:gd name="T80" fmla="*/ 376 w 517"/>
                <a:gd name="T81" fmla="*/ 8 h 40"/>
                <a:gd name="T82" fmla="*/ 376 w 517"/>
                <a:gd name="T83" fmla="*/ 40 h 40"/>
                <a:gd name="T84" fmla="*/ 399 w 517"/>
                <a:gd name="T85" fmla="*/ 0 h 40"/>
                <a:gd name="T86" fmla="*/ 399 w 517"/>
                <a:gd name="T87" fmla="*/ 32 h 40"/>
                <a:gd name="T88" fmla="*/ 399 w 517"/>
                <a:gd name="T89" fmla="*/ 0 h 40"/>
                <a:gd name="T90" fmla="*/ 422 w 517"/>
                <a:gd name="T91" fmla="*/ 8 h 40"/>
                <a:gd name="T92" fmla="*/ 422 w 517"/>
                <a:gd name="T93" fmla="*/ 40 h 40"/>
                <a:gd name="T94" fmla="*/ 445 w 517"/>
                <a:gd name="T95" fmla="*/ 0 h 40"/>
                <a:gd name="T96" fmla="*/ 445 w 517"/>
                <a:gd name="T97" fmla="*/ 32 h 40"/>
                <a:gd name="T98" fmla="*/ 445 w 517"/>
                <a:gd name="T99" fmla="*/ 0 h 40"/>
                <a:gd name="T100" fmla="*/ 471 w 517"/>
                <a:gd name="T101" fmla="*/ 8 h 40"/>
                <a:gd name="T102" fmla="*/ 471 w 517"/>
                <a:gd name="T103" fmla="*/ 40 h 40"/>
                <a:gd name="T104" fmla="*/ 494 w 517"/>
                <a:gd name="T105" fmla="*/ 0 h 40"/>
                <a:gd name="T106" fmla="*/ 494 w 517"/>
                <a:gd name="T107" fmla="*/ 32 h 40"/>
                <a:gd name="T108" fmla="*/ 494 w 517"/>
                <a:gd name="T109" fmla="*/ 0 h 40"/>
                <a:gd name="T110" fmla="*/ 517 w 517"/>
                <a:gd name="T111" fmla="*/ 8 h 40"/>
                <a:gd name="T112" fmla="*/ 517 w 517"/>
                <a:gd name="T11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7" h="40">
                  <a:moveTo>
                    <a:pt x="0" y="0"/>
                  </a:moveTo>
                  <a:lnTo>
                    <a:pt x="0" y="8"/>
                  </a:lnTo>
                  <a:lnTo>
                    <a:pt x="0" y="32"/>
                  </a:lnTo>
                  <a:lnTo>
                    <a:pt x="0" y="40"/>
                  </a:lnTo>
                  <a:lnTo>
                    <a:pt x="0" y="0"/>
                  </a:lnTo>
                  <a:lnTo>
                    <a:pt x="17" y="0"/>
                  </a:lnTo>
                  <a:lnTo>
                    <a:pt x="17" y="8"/>
                  </a:lnTo>
                  <a:lnTo>
                    <a:pt x="17" y="32"/>
                  </a:lnTo>
                  <a:lnTo>
                    <a:pt x="17" y="40"/>
                  </a:lnTo>
                  <a:lnTo>
                    <a:pt x="17" y="0"/>
                  </a:lnTo>
                  <a:lnTo>
                    <a:pt x="43" y="0"/>
                  </a:lnTo>
                  <a:lnTo>
                    <a:pt x="43" y="8"/>
                  </a:lnTo>
                  <a:lnTo>
                    <a:pt x="43" y="32"/>
                  </a:lnTo>
                  <a:lnTo>
                    <a:pt x="43" y="40"/>
                  </a:lnTo>
                  <a:lnTo>
                    <a:pt x="43" y="0"/>
                  </a:lnTo>
                  <a:lnTo>
                    <a:pt x="66" y="0"/>
                  </a:lnTo>
                  <a:lnTo>
                    <a:pt x="66" y="8"/>
                  </a:lnTo>
                  <a:lnTo>
                    <a:pt x="66" y="32"/>
                  </a:lnTo>
                  <a:lnTo>
                    <a:pt x="66" y="40"/>
                  </a:lnTo>
                  <a:lnTo>
                    <a:pt x="66" y="0"/>
                  </a:lnTo>
                  <a:lnTo>
                    <a:pt x="89" y="0"/>
                  </a:lnTo>
                  <a:lnTo>
                    <a:pt x="89" y="8"/>
                  </a:lnTo>
                  <a:lnTo>
                    <a:pt x="89" y="32"/>
                  </a:lnTo>
                  <a:lnTo>
                    <a:pt x="89" y="40"/>
                  </a:lnTo>
                  <a:lnTo>
                    <a:pt x="89" y="0"/>
                  </a:lnTo>
                  <a:lnTo>
                    <a:pt x="116" y="0"/>
                  </a:lnTo>
                  <a:lnTo>
                    <a:pt x="116" y="8"/>
                  </a:lnTo>
                  <a:lnTo>
                    <a:pt x="116" y="32"/>
                  </a:lnTo>
                  <a:lnTo>
                    <a:pt x="116" y="40"/>
                  </a:lnTo>
                  <a:lnTo>
                    <a:pt x="116" y="0"/>
                  </a:lnTo>
                  <a:lnTo>
                    <a:pt x="139" y="0"/>
                  </a:lnTo>
                  <a:lnTo>
                    <a:pt x="139" y="8"/>
                  </a:lnTo>
                  <a:lnTo>
                    <a:pt x="139" y="32"/>
                  </a:lnTo>
                  <a:lnTo>
                    <a:pt x="139" y="40"/>
                  </a:lnTo>
                  <a:lnTo>
                    <a:pt x="139" y="0"/>
                  </a:lnTo>
                  <a:lnTo>
                    <a:pt x="162" y="0"/>
                  </a:lnTo>
                  <a:lnTo>
                    <a:pt x="162" y="8"/>
                  </a:lnTo>
                  <a:lnTo>
                    <a:pt x="162" y="32"/>
                  </a:lnTo>
                  <a:lnTo>
                    <a:pt x="162" y="40"/>
                  </a:lnTo>
                  <a:lnTo>
                    <a:pt x="162" y="0"/>
                  </a:lnTo>
                  <a:lnTo>
                    <a:pt x="188" y="0"/>
                  </a:lnTo>
                  <a:lnTo>
                    <a:pt x="188" y="8"/>
                  </a:lnTo>
                  <a:lnTo>
                    <a:pt x="188" y="32"/>
                  </a:lnTo>
                  <a:lnTo>
                    <a:pt x="188" y="40"/>
                  </a:lnTo>
                  <a:lnTo>
                    <a:pt x="188" y="0"/>
                  </a:lnTo>
                  <a:lnTo>
                    <a:pt x="211" y="0"/>
                  </a:lnTo>
                  <a:lnTo>
                    <a:pt x="211" y="8"/>
                  </a:lnTo>
                  <a:lnTo>
                    <a:pt x="211" y="32"/>
                  </a:lnTo>
                  <a:lnTo>
                    <a:pt x="211" y="40"/>
                  </a:lnTo>
                  <a:lnTo>
                    <a:pt x="211" y="0"/>
                  </a:lnTo>
                  <a:lnTo>
                    <a:pt x="234" y="0"/>
                  </a:lnTo>
                  <a:lnTo>
                    <a:pt x="234" y="8"/>
                  </a:lnTo>
                  <a:lnTo>
                    <a:pt x="234" y="32"/>
                  </a:lnTo>
                  <a:lnTo>
                    <a:pt x="234" y="40"/>
                  </a:lnTo>
                  <a:lnTo>
                    <a:pt x="234" y="0"/>
                  </a:lnTo>
                  <a:lnTo>
                    <a:pt x="257" y="0"/>
                  </a:lnTo>
                  <a:lnTo>
                    <a:pt x="257" y="8"/>
                  </a:lnTo>
                  <a:lnTo>
                    <a:pt x="257" y="32"/>
                  </a:lnTo>
                  <a:lnTo>
                    <a:pt x="257" y="40"/>
                  </a:lnTo>
                  <a:lnTo>
                    <a:pt x="257" y="0"/>
                  </a:lnTo>
                  <a:lnTo>
                    <a:pt x="283" y="0"/>
                  </a:lnTo>
                  <a:lnTo>
                    <a:pt x="283" y="8"/>
                  </a:lnTo>
                  <a:lnTo>
                    <a:pt x="283" y="32"/>
                  </a:lnTo>
                  <a:lnTo>
                    <a:pt x="283" y="40"/>
                  </a:lnTo>
                  <a:lnTo>
                    <a:pt x="283" y="0"/>
                  </a:lnTo>
                  <a:lnTo>
                    <a:pt x="303" y="0"/>
                  </a:lnTo>
                  <a:lnTo>
                    <a:pt x="303" y="8"/>
                  </a:lnTo>
                  <a:lnTo>
                    <a:pt x="303" y="32"/>
                  </a:lnTo>
                  <a:lnTo>
                    <a:pt x="303" y="40"/>
                  </a:lnTo>
                  <a:lnTo>
                    <a:pt x="303" y="0"/>
                  </a:lnTo>
                  <a:lnTo>
                    <a:pt x="326" y="0"/>
                  </a:lnTo>
                  <a:lnTo>
                    <a:pt x="326" y="8"/>
                  </a:lnTo>
                  <a:lnTo>
                    <a:pt x="326" y="32"/>
                  </a:lnTo>
                  <a:lnTo>
                    <a:pt x="326" y="40"/>
                  </a:lnTo>
                  <a:lnTo>
                    <a:pt x="326" y="0"/>
                  </a:lnTo>
                  <a:lnTo>
                    <a:pt x="349" y="0"/>
                  </a:lnTo>
                  <a:lnTo>
                    <a:pt x="349" y="8"/>
                  </a:lnTo>
                  <a:lnTo>
                    <a:pt x="349" y="32"/>
                  </a:lnTo>
                  <a:lnTo>
                    <a:pt x="349" y="40"/>
                  </a:lnTo>
                  <a:lnTo>
                    <a:pt x="349" y="0"/>
                  </a:lnTo>
                  <a:lnTo>
                    <a:pt x="376" y="0"/>
                  </a:lnTo>
                  <a:lnTo>
                    <a:pt x="376" y="8"/>
                  </a:lnTo>
                  <a:lnTo>
                    <a:pt x="376" y="32"/>
                  </a:lnTo>
                  <a:lnTo>
                    <a:pt x="376" y="40"/>
                  </a:lnTo>
                  <a:lnTo>
                    <a:pt x="376" y="0"/>
                  </a:lnTo>
                  <a:lnTo>
                    <a:pt x="399" y="0"/>
                  </a:lnTo>
                  <a:lnTo>
                    <a:pt x="399" y="8"/>
                  </a:lnTo>
                  <a:lnTo>
                    <a:pt x="399" y="32"/>
                  </a:lnTo>
                  <a:lnTo>
                    <a:pt x="399" y="40"/>
                  </a:lnTo>
                  <a:lnTo>
                    <a:pt x="399" y="0"/>
                  </a:lnTo>
                  <a:lnTo>
                    <a:pt x="422" y="0"/>
                  </a:lnTo>
                  <a:lnTo>
                    <a:pt x="422" y="8"/>
                  </a:lnTo>
                  <a:lnTo>
                    <a:pt x="422" y="32"/>
                  </a:lnTo>
                  <a:lnTo>
                    <a:pt x="422" y="40"/>
                  </a:lnTo>
                  <a:lnTo>
                    <a:pt x="422" y="0"/>
                  </a:lnTo>
                  <a:lnTo>
                    <a:pt x="445" y="0"/>
                  </a:lnTo>
                  <a:lnTo>
                    <a:pt x="445" y="8"/>
                  </a:lnTo>
                  <a:lnTo>
                    <a:pt x="445" y="32"/>
                  </a:lnTo>
                  <a:lnTo>
                    <a:pt x="445" y="40"/>
                  </a:lnTo>
                  <a:lnTo>
                    <a:pt x="445" y="0"/>
                  </a:lnTo>
                  <a:lnTo>
                    <a:pt x="471" y="0"/>
                  </a:lnTo>
                  <a:lnTo>
                    <a:pt x="471" y="8"/>
                  </a:lnTo>
                  <a:lnTo>
                    <a:pt x="471" y="32"/>
                  </a:lnTo>
                  <a:lnTo>
                    <a:pt x="471" y="40"/>
                  </a:lnTo>
                  <a:lnTo>
                    <a:pt x="471" y="0"/>
                  </a:lnTo>
                  <a:lnTo>
                    <a:pt x="494" y="0"/>
                  </a:lnTo>
                  <a:lnTo>
                    <a:pt x="494" y="8"/>
                  </a:lnTo>
                  <a:lnTo>
                    <a:pt x="494" y="32"/>
                  </a:lnTo>
                  <a:lnTo>
                    <a:pt x="494" y="40"/>
                  </a:lnTo>
                  <a:lnTo>
                    <a:pt x="494" y="0"/>
                  </a:lnTo>
                  <a:lnTo>
                    <a:pt x="517" y="0"/>
                  </a:lnTo>
                  <a:lnTo>
                    <a:pt x="517" y="8"/>
                  </a:lnTo>
                  <a:lnTo>
                    <a:pt x="517" y="32"/>
                  </a:lnTo>
                  <a:lnTo>
                    <a:pt x="517" y="40"/>
                  </a:lnTo>
                  <a:lnTo>
                    <a:pt x="517" y="0"/>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3007" name="Rectangle 319"/>
            <p:cNvSpPr>
              <a:spLocks noChangeArrowheads="1"/>
            </p:cNvSpPr>
            <p:nvPr/>
          </p:nvSpPr>
          <p:spPr bwMode="auto">
            <a:xfrm>
              <a:off x="4056" y="2479"/>
              <a:ext cx="132" cy="370"/>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3008" name="Rectangle 320"/>
            <p:cNvSpPr>
              <a:spLocks noChangeArrowheads="1"/>
            </p:cNvSpPr>
            <p:nvPr/>
          </p:nvSpPr>
          <p:spPr bwMode="auto">
            <a:xfrm>
              <a:off x="4224" y="2479"/>
              <a:ext cx="20" cy="148"/>
            </a:xfrm>
            <a:prstGeom prst="rect">
              <a:avLst/>
            </a:prstGeom>
            <a:solidFill>
              <a:srgbClr val="AFFFAF"/>
            </a:solidFill>
            <a:ln w="19050">
              <a:solidFill>
                <a:srgbClr val="800080"/>
              </a:solidFill>
              <a:miter lim="800000"/>
              <a:headEnd/>
              <a:tailEnd/>
            </a:ln>
          </p:spPr>
          <p:txBody>
            <a:bodyPr/>
            <a:lstStyle/>
            <a:p>
              <a:endParaRPr lang="ru-RU"/>
            </a:p>
          </p:txBody>
        </p:sp>
        <p:sp>
          <p:nvSpPr>
            <p:cNvPr id="243009" name="Rectangle 321"/>
            <p:cNvSpPr>
              <a:spLocks noChangeArrowheads="1"/>
            </p:cNvSpPr>
            <p:nvPr/>
          </p:nvSpPr>
          <p:spPr bwMode="auto">
            <a:xfrm>
              <a:off x="4221" y="2662"/>
              <a:ext cx="29" cy="17"/>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243010" name="Rectangle 322"/>
            <p:cNvSpPr>
              <a:spLocks noChangeArrowheads="1"/>
            </p:cNvSpPr>
            <p:nvPr/>
          </p:nvSpPr>
          <p:spPr bwMode="auto">
            <a:xfrm>
              <a:off x="4273" y="2479"/>
              <a:ext cx="102" cy="86"/>
            </a:xfrm>
            <a:prstGeom prst="rect">
              <a:avLst/>
            </a:prstGeom>
            <a:solidFill>
              <a:srgbClr val="FFCCCC"/>
            </a:solidFill>
            <a:ln w="19050">
              <a:solidFill>
                <a:srgbClr val="800080"/>
              </a:solidFill>
              <a:miter lim="800000"/>
              <a:headEnd/>
              <a:tailEnd/>
            </a:ln>
          </p:spPr>
          <p:txBody>
            <a:bodyPr/>
            <a:lstStyle/>
            <a:p>
              <a:endParaRPr lang="ru-RU"/>
            </a:p>
          </p:txBody>
        </p:sp>
        <p:sp>
          <p:nvSpPr>
            <p:cNvPr id="243011" name="Rectangle 323"/>
            <p:cNvSpPr>
              <a:spLocks noChangeArrowheads="1"/>
            </p:cNvSpPr>
            <p:nvPr/>
          </p:nvSpPr>
          <p:spPr bwMode="auto">
            <a:xfrm>
              <a:off x="4408" y="2479"/>
              <a:ext cx="191" cy="86"/>
            </a:xfrm>
            <a:prstGeom prst="rect">
              <a:avLst/>
            </a:prstGeom>
            <a:solidFill>
              <a:srgbClr val="FFFF99"/>
            </a:solidFill>
            <a:ln w="19050">
              <a:solidFill>
                <a:srgbClr val="800080"/>
              </a:solidFill>
              <a:miter lim="800000"/>
              <a:headEnd/>
              <a:tailEnd/>
            </a:ln>
          </p:spPr>
          <p:txBody>
            <a:bodyPr/>
            <a:lstStyle/>
            <a:p>
              <a:endParaRPr lang="ru-RU"/>
            </a:p>
          </p:txBody>
        </p:sp>
        <p:sp>
          <p:nvSpPr>
            <p:cNvPr id="243012" name="Rectangle 324"/>
            <p:cNvSpPr>
              <a:spLocks noChangeArrowheads="1"/>
            </p:cNvSpPr>
            <p:nvPr/>
          </p:nvSpPr>
          <p:spPr bwMode="auto">
            <a:xfrm>
              <a:off x="4553" y="2588"/>
              <a:ext cx="53" cy="96"/>
            </a:xfrm>
            <a:prstGeom prst="rect">
              <a:avLst/>
            </a:prstGeom>
            <a:noFill/>
            <a:ln w="19050">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243013" name="Group 325"/>
          <p:cNvGrpSpPr>
            <a:grpSpLocks/>
          </p:cNvGrpSpPr>
          <p:nvPr/>
        </p:nvGrpSpPr>
        <p:grpSpPr bwMode="auto">
          <a:xfrm>
            <a:off x="866775" y="4960938"/>
            <a:ext cx="481012" cy="515937"/>
            <a:chOff x="2447" y="3243"/>
            <a:chExt cx="741" cy="798"/>
          </a:xfrm>
        </p:grpSpPr>
        <p:grpSp>
          <p:nvGrpSpPr>
            <p:cNvPr id="243014" name="Group 326"/>
            <p:cNvGrpSpPr>
              <a:grpSpLocks/>
            </p:cNvGrpSpPr>
            <p:nvPr/>
          </p:nvGrpSpPr>
          <p:grpSpPr bwMode="auto">
            <a:xfrm>
              <a:off x="2447" y="3243"/>
              <a:ext cx="399" cy="570"/>
              <a:chOff x="1649" y="3528"/>
              <a:chExt cx="684" cy="909"/>
            </a:xfrm>
          </p:grpSpPr>
          <p:sp>
            <p:nvSpPr>
              <p:cNvPr id="243015" name="Oval 327"/>
              <p:cNvSpPr>
                <a:spLocks noChangeArrowheads="1"/>
              </p:cNvSpPr>
              <p:nvPr/>
            </p:nvSpPr>
            <p:spPr bwMode="auto">
              <a:xfrm>
                <a:off x="1649" y="4098"/>
                <a:ext cx="684" cy="339"/>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16" name="Oval 328"/>
              <p:cNvSpPr>
                <a:spLocks noChangeArrowheads="1"/>
              </p:cNvSpPr>
              <p:nvPr/>
            </p:nvSpPr>
            <p:spPr bwMode="auto">
              <a:xfrm>
                <a:off x="1649" y="4041"/>
                <a:ext cx="684" cy="339"/>
              </a:xfrm>
              <a:prstGeom prst="ellipse">
                <a:avLst/>
              </a:prstGeom>
              <a:solidFill>
                <a:srgbClr val="FFFF99"/>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17" name="Rectangle 329"/>
              <p:cNvSpPr>
                <a:spLocks noChangeArrowheads="1"/>
              </p:cNvSpPr>
              <p:nvPr/>
            </p:nvSpPr>
            <p:spPr bwMode="auto">
              <a:xfrm>
                <a:off x="1649" y="3699"/>
                <a:ext cx="684" cy="513"/>
              </a:xfrm>
              <a:prstGeom prst="rect">
                <a:avLst/>
              </a:prstGeom>
              <a:solidFill>
                <a:srgbClr val="FFFF99"/>
              </a:solidFill>
              <a:ln w="9525"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18" name="Oval 330"/>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19" name="Line 331"/>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20" name="Line 332"/>
              <p:cNvSpPr>
                <a:spLocks noChangeShapeType="1"/>
              </p:cNvSpPr>
              <p:nvPr/>
            </p:nvSpPr>
            <p:spPr bwMode="auto">
              <a:xfrm>
                <a:off x="2333" y="3699"/>
                <a:ext cx="0" cy="570"/>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3021" name="Group 333"/>
            <p:cNvGrpSpPr>
              <a:grpSpLocks/>
            </p:cNvGrpSpPr>
            <p:nvPr/>
          </p:nvGrpSpPr>
          <p:grpSpPr bwMode="auto">
            <a:xfrm>
              <a:off x="2618" y="3357"/>
              <a:ext cx="399" cy="570"/>
              <a:chOff x="1649" y="3528"/>
              <a:chExt cx="684" cy="909"/>
            </a:xfrm>
          </p:grpSpPr>
          <p:sp>
            <p:nvSpPr>
              <p:cNvPr id="243022" name="Oval 334"/>
              <p:cNvSpPr>
                <a:spLocks noChangeArrowheads="1"/>
              </p:cNvSpPr>
              <p:nvPr/>
            </p:nvSpPr>
            <p:spPr bwMode="auto">
              <a:xfrm>
                <a:off x="1649" y="4098"/>
                <a:ext cx="684" cy="339"/>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23" name="Oval 335"/>
              <p:cNvSpPr>
                <a:spLocks noChangeArrowheads="1"/>
              </p:cNvSpPr>
              <p:nvPr/>
            </p:nvSpPr>
            <p:spPr bwMode="auto">
              <a:xfrm>
                <a:off x="1649" y="4041"/>
                <a:ext cx="684" cy="339"/>
              </a:xfrm>
              <a:prstGeom prst="ellipse">
                <a:avLst/>
              </a:prstGeom>
              <a:solidFill>
                <a:srgbClr val="FFFF99"/>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24" name="Rectangle 336"/>
              <p:cNvSpPr>
                <a:spLocks noChangeArrowheads="1"/>
              </p:cNvSpPr>
              <p:nvPr/>
            </p:nvSpPr>
            <p:spPr bwMode="auto">
              <a:xfrm>
                <a:off x="1649" y="3699"/>
                <a:ext cx="684" cy="513"/>
              </a:xfrm>
              <a:prstGeom prst="rect">
                <a:avLst/>
              </a:prstGeom>
              <a:solidFill>
                <a:srgbClr val="FFFF99"/>
              </a:solidFill>
              <a:ln w="9525"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25" name="Oval 337"/>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26" name="Line 338"/>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27" name="Line 339"/>
              <p:cNvSpPr>
                <a:spLocks noChangeShapeType="1"/>
              </p:cNvSpPr>
              <p:nvPr/>
            </p:nvSpPr>
            <p:spPr bwMode="auto">
              <a:xfrm>
                <a:off x="2333" y="3699"/>
                <a:ext cx="0" cy="570"/>
              </a:xfrm>
              <a:prstGeom prst="line">
                <a:avLst/>
              </a:prstGeom>
              <a:noFill/>
              <a:ln w="952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3028" name="Group 340"/>
            <p:cNvGrpSpPr>
              <a:grpSpLocks/>
            </p:cNvGrpSpPr>
            <p:nvPr/>
          </p:nvGrpSpPr>
          <p:grpSpPr bwMode="auto">
            <a:xfrm>
              <a:off x="2789" y="3471"/>
              <a:ext cx="399" cy="570"/>
              <a:chOff x="1649" y="3528"/>
              <a:chExt cx="684" cy="909"/>
            </a:xfrm>
          </p:grpSpPr>
          <p:sp>
            <p:nvSpPr>
              <p:cNvPr id="243029" name="Oval 341"/>
              <p:cNvSpPr>
                <a:spLocks noChangeArrowheads="1"/>
              </p:cNvSpPr>
              <p:nvPr/>
            </p:nvSpPr>
            <p:spPr bwMode="auto">
              <a:xfrm>
                <a:off x="1649" y="4098"/>
                <a:ext cx="684" cy="339"/>
              </a:xfrm>
              <a:prstGeom prst="ellipse">
                <a:avLst/>
              </a:prstGeom>
              <a:solidFill>
                <a:srgbClr val="996633"/>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0" name="Oval 342"/>
              <p:cNvSpPr>
                <a:spLocks noChangeArrowheads="1"/>
              </p:cNvSpPr>
              <p:nvPr/>
            </p:nvSpPr>
            <p:spPr bwMode="auto">
              <a:xfrm>
                <a:off x="1649" y="4041"/>
                <a:ext cx="684" cy="339"/>
              </a:xfrm>
              <a:prstGeom prst="ellipse">
                <a:avLst/>
              </a:prstGeom>
              <a:solidFill>
                <a:srgbClr val="FFFF99"/>
              </a:solidFill>
              <a:ln w="9525"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1" name="Rectangle 343"/>
              <p:cNvSpPr>
                <a:spLocks noChangeArrowheads="1"/>
              </p:cNvSpPr>
              <p:nvPr/>
            </p:nvSpPr>
            <p:spPr bwMode="auto">
              <a:xfrm>
                <a:off x="1649" y="3699"/>
                <a:ext cx="684" cy="513"/>
              </a:xfrm>
              <a:prstGeom prst="rect">
                <a:avLst/>
              </a:prstGeom>
              <a:solidFill>
                <a:srgbClr val="FFFF99"/>
              </a:solidFill>
              <a:ln w="9525"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2" name="Oval 344"/>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3" name="Line 345"/>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4" name="Line 346"/>
              <p:cNvSpPr>
                <a:spLocks noChangeShapeType="1"/>
              </p:cNvSpPr>
              <p:nvPr/>
            </p:nvSpPr>
            <p:spPr bwMode="auto">
              <a:xfrm>
                <a:off x="2333"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243035" name="Group 347"/>
          <p:cNvGrpSpPr>
            <a:grpSpLocks/>
          </p:cNvGrpSpPr>
          <p:nvPr/>
        </p:nvGrpSpPr>
        <p:grpSpPr bwMode="auto">
          <a:xfrm flipH="1">
            <a:off x="7446963" y="3895725"/>
            <a:ext cx="479425" cy="514350"/>
            <a:chOff x="2447" y="3243"/>
            <a:chExt cx="741" cy="798"/>
          </a:xfrm>
        </p:grpSpPr>
        <p:grpSp>
          <p:nvGrpSpPr>
            <p:cNvPr id="243036" name="Group 348"/>
            <p:cNvGrpSpPr>
              <a:grpSpLocks/>
            </p:cNvGrpSpPr>
            <p:nvPr/>
          </p:nvGrpSpPr>
          <p:grpSpPr bwMode="auto">
            <a:xfrm>
              <a:off x="2447" y="3243"/>
              <a:ext cx="399" cy="570"/>
              <a:chOff x="1649" y="3528"/>
              <a:chExt cx="684" cy="909"/>
            </a:xfrm>
          </p:grpSpPr>
          <p:sp>
            <p:nvSpPr>
              <p:cNvPr id="243037" name="Oval 349"/>
              <p:cNvSpPr>
                <a:spLocks noChangeArrowheads="1"/>
              </p:cNvSpPr>
              <p:nvPr/>
            </p:nvSpPr>
            <p:spPr bwMode="auto">
              <a:xfrm>
                <a:off x="1649" y="4098"/>
                <a:ext cx="684" cy="339"/>
              </a:xfrm>
              <a:prstGeom prst="ellipse">
                <a:avLst/>
              </a:prstGeom>
              <a:solidFill>
                <a:srgbClr val="996633"/>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8" name="Oval 350"/>
              <p:cNvSpPr>
                <a:spLocks noChangeArrowheads="1"/>
              </p:cNvSpPr>
              <p:nvPr/>
            </p:nvSpPr>
            <p:spPr bwMode="auto">
              <a:xfrm>
                <a:off x="1649" y="4041"/>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39" name="Rectangle 351"/>
              <p:cNvSpPr>
                <a:spLocks noChangeArrowheads="1"/>
              </p:cNvSpPr>
              <p:nvPr/>
            </p:nvSpPr>
            <p:spPr bwMode="auto">
              <a:xfrm>
                <a:off x="1649" y="3699"/>
                <a:ext cx="684" cy="513"/>
              </a:xfrm>
              <a:prstGeom prst="rect">
                <a:avLst/>
              </a:prstGeom>
              <a:solidFill>
                <a:srgbClr val="FFFF99"/>
              </a:solidFill>
              <a:ln w="19050"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0" name="Oval 352"/>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1" name="Line 353"/>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2" name="Line 354"/>
              <p:cNvSpPr>
                <a:spLocks noChangeShapeType="1"/>
              </p:cNvSpPr>
              <p:nvPr/>
            </p:nvSpPr>
            <p:spPr bwMode="auto">
              <a:xfrm>
                <a:off x="2333" y="3699"/>
                <a:ext cx="0" cy="57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3043" name="Group 355"/>
            <p:cNvGrpSpPr>
              <a:grpSpLocks/>
            </p:cNvGrpSpPr>
            <p:nvPr/>
          </p:nvGrpSpPr>
          <p:grpSpPr bwMode="auto">
            <a:xfrm>
              <a:off x="2618" y="3357"/>
              <a:ext cx="399" cy="570"/>
              <a:chOff x="1649" y="3528"/>
              <a:chExt cx="684" cy="909"/>
            </a:xfrm>
          </p:grpSpPr>
          <p:sp>
            <p:nvSpPr>
              <p:cNvPr id="243044" name="Oval 356"/>
              <p:cNvSpPr>
                <a:spLocks noChangeArrowheads="1"/>
              </p:cNvSpPr>
              <p:nvPr/>
            </p:nvSpPr>
            <p:spPr bwMode="auto">
              <a:xfrm>
                <a:off x="1649" y="4098"/>
                <a:ext cx="684" cy="339"/>
              </a:xfrm>
              <a:prstGeom prst="ellipse">
                <a:avLst/>
              </a:prstGeom>
              <a:solidFill>
                <a:srgbClr val="996633"/>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5" name="Oval 357"/>
              <p:cNvSpPr>
                <a:spLocks noChangeArrowheads="1"/>
              </p:cNvSpPr>
              <p:nvPr/>
            </p:nvSpPr>
            <p:spPr bwMode="auto">
              <a:xfrm>
                <a:off x="1649" y="4041"/>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6" name="Rectangle 358"/>
              <p:cNvSpPr>
                <a:spLocks noChangeArrowheads="1"/>
              </p:cNvSpPr>
              <p:nvPr/>
            </p:nvSpPr>
            <p:spPr bwMode="auto">
              <a:xfrm>
                <a:off x="1649" y="3699"/>
                <a:ext cx="684" cy="513"/>
              </a:xfrm>
              <a:prstGeom prst="rect">
                <a:avLst/>
              </a:prstGeom>
              <a:solidFill>
                <a:srgbClr val="FFFF99"/>
              </a:solidFill>
              <a:ln w="19050"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7" name="Oval 359"/>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8" name="Line 360"/>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49" name="Line 361"/>
              <p:cNvSpPr>
                <a:spLocks noChangeShapeType="1"/>
              </p:cNvSpPr>
              <p:nvPr/>
            </p:nvSpPr>
            <p:spPr bwMode="auto">
              <a:xfrm>
                <a:off x="2333" y="3699"/>
                <a:ext cx="0" cy="57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243050" name="Group 362"/>
            <p:cNvGrpSpPr>
              <a:grpSpLocks/>
            </p:cNvGrpSpPr>
            <p:nvPr/>
          </p:nvGrpSpPr>
          <p:grpSpPr bwMode="auto">
            <a:xfrm>
              <a:off x="2789" y="3471"/>
              <a:ext cx="399" cy="570"/>
              <a:chOff x="1649" y="3528"/>
              <a:chExt cx="684" cy="909"/>
            </a:xfrm>
          </p:grpSpPr>
          <p:sp>
            <p:nvSpPr>
              <p:cNvPr id="243051" name="Oval 363"/>
              <p:cNvSpPr>
                <a:spLocks noChangeArrowheads="1"/>
              </p:cNvSpPr>
              <p:nvPr/>
            </p:nvSpPr>
            <p:spPr bwMode="auto">
              <a:xfrm>
                <a:off x="1649" y="4098"/>
                <a:ext cx="684" cy="339"/>
              </a:xfrm>
              <a:prstGeom prst="ellipse">
                <a:avLst/>
              </a:prstGeom>
              <a:solidFill>
                <a:srgbClr val="996633"/>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52" name="Oval 364"/>
              <p:cNvSpPr>
                <a:spLocks noChangeArrowheads="1"/>
              </p:cNvSpPr>
              <p:nvPr/>
            </p:nvSpPr>
            <p:spPr bwMode="auto">
              <a:xfrm>
                <a:off x="1649" y="4041"/>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53" name="Rectangle 365"/>
              <p:cNvSpPr>
                <a:spLocks noChangeArrowheads="1"/>
              </p:cNvSpPr>
              <p:nvPr/>
            </p:nvSpPr>
            <p:spPr bwMode="auto">
              <a:xfrm flipV="1">
                <a:off x="1649" y="3699"/>
                <a:ext cx="684" cy="513"/>
              </a:xfrm>
              <a:prstGeom prst="rect">
                <a:avLst/>
              </a:prstGeom>
              <a:solidFill>
                <a:srgbClr val="FFFF99"/>
              </a:solidFill>
              <a:ln w="19050" algn="ctr">
                <a:solidFill>
                  <a:srgbClr val="FFFF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54" name="Oval 366"/>
              <p:cNvSpPr>
                <a:spLocks noChangeArrowheads="1"/>
              </p:cNvSpPr>
              <p:nvPr/>
            </p:nvSpPr>
            <p:spPr bwMode="auto">
              <a:xfrm>
                <a:off x="1649" y="3528"/>
                <a:ext cx="684" cy="339"/>
              </a:xfrm>
              <a:prstGeom prst="ellipse">
                <a:avLst/>
              </a:prstGeom>
              <a:solidFill>
                <a:srgbClr val="FFFF99"/>
              </a:solidFill>
              <a:ln w="19050" algn="ctr">
                <a:solidFill>
                  <a:srgbClr val="9966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55" name="Line 367"/>
              <p:cNvSpPr>
                <a:spLocks noChangeShapeType="1"/>
              </p:cNvSpPr>
              <p:nvPr/>
            </p:nvSpPr>
            <p:spPr bwMode="auto">
              <a:xfrm>
                <a:off x="1649"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243056" name="Line 368"/>
              <p:cNvSpPr>
                <a:spLocks noChangeShapeType="1"/>
              </p:cNvSpPr>
              <p:nvPr/>
            </p:nvSpPr>
            <p:spPr bwMode="auto">
              <a:xfrm>
                <a:off x="2333" y="3699"/>
                <a:ext cx="0" cy="57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8"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3719" name="Text Box 7"/>
          <p:cNvSpPr txBox="1">
            <a:spLocks noChangeArrowheads="1"/>
          </p:cNvSpPr>
          <p:nvPr/>
        </p:nvSpPr>
        <p:spPr bwMode="auto">
          <a:xfrm>
            <a:off x="444500" y="2176463"/>
            <a:ext cx="8253413" cy="3425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30000"/>
              </a:lnSpc>
            </a:pPr>
            <a:r>
              <a:rPr lang="ru-RU" altLang="ru-RU" sz="2800" b="1">
                <a:solidFill>
                  <a:srgbClr val="990099"/>
                </a:solidFill>
              </a:rPr>
              <a:t>Последствием воздействия угрозы является</a:t>
            </a:r>
          </a:p>
          <a:p>
            <a:pPr algn="ctr">
              <a:lnSpc>
                <a:spcPct val="130000"/>
              </a:lnSpc>
            </a:pPr>
            <a:r>
              <a:rPr lang="ru-RU" altLang="ru-RU" sz="2800" b="1">
                <a:solidFill>
                  <a:srgbClr val="990099"/>
                </a:solidFill>
              </a:rPr>
              <a:t>нарушение безопасности сети или системы. Оно может быть четырех видов:</a:t>
            </a:r>
          </a:p>
          <a:p>
            <a:pPr algn="ctr">
              <a:lnSpc>
                <a:spcPct val="130000"/>
              </a:lnSpc>
            </a:pPr>
            <a:r>
              <a:rPr lang="ru-RU" altLang="ru-RU" sz="2800" b="1">
                <a:solidFill>
                  <a:srgbClr val="990099"/>
                </a:solidFill>
              </a:rPr>
              <a:t> </a:t>
            </a:r>
            <a:r>
              <a:rPr lang="ru-RU" altLang="ru-RU" sz="2800" b="1" i="1">
                <a:solidFill>
                  <a:srgbClr val="CC0000"/>
                </a:solidFill>
              </a:rPr>
              <a:t>вскрытие </a:t>
            </a:r>
            <a:r>
              <a:rPr lang="ru-RU" altLang="ru-RU" sz="2800" b="1" i="1">
                <a:solidFill>
                  <a:srgbClr val="993366"/>
                </a:solidFill>
                <a:effectLst>
                  <a:outerShdw blurRad="38100" dist="38100" dir="2700000" algn="tl">
                    <a:srgbClr val="C0C0C0"/>
                  </a:outerShdw>
                </a:effectLst>
              </a:rPr>
              <a:t>(</a:t>
            </a:r>
            <a:r>
              <a:rPr lang="en-US" altLang="ru-RU" sz="2800" b="1" i="1">
                <a:solidFill>
                  <a:srgbClr val="993366"/>
                </a:solidFill>
                <a:effectLst>
                  <a:outerShdw blurRad="38100" dist="38100" dir="2700000" algn="tl">
                    <a:srgbClr val="C0C0C0"/>
                  </a:outerShdw>
                </a:effectLst>
              </a:rPr>
              <a:t>disclosure</a:t>
            </a:r>
            <a:r>
              <a:rPr lang="ru-RU" altLang="ru-RU" sz="2800" b="1" i="1">
                <a:solidFill>
                  <a:srgbClr val="993366"/>
                </a:solidFill>
                <a:effectLst>
                  <a:outerShdw blurRad="38100" dist="38100" dir="2700000" algn="tl">
                    <a:srgbClr val="C0C0C0"/>
                  </a:outerShdw>
                </a:effectLst>
              </a:rPr>
              <a:t>)</a:t>
            </a:r>
            <a:r>
              <a:rPr lang="ru-RU" altLang="ru-RU" sz="2800" b="1">
                <a:solidFill>
                  <a:srgbClr val="990099"/>
                </a:solidFill>
              </a:rPr>
              <a:t>, </a:t>
            </a:r>
            <a:r>
              <a:rPr lang="ru-RU" altLang="ru-RU" sz="2800" b="1" i="1">
                <a:solidFill>
                  <a:srgbClr val="CC0000"/>
                </a:solidFill>
              </a:rPr>
              <a:t>обман </a:t>
            </a:r>
            <a:r>
              <a:rPr lang="ru-RU" altLang="ru-RU" sz="2800" b="1" i="1">
                <a:solidFill>
                  <a:srgbClr val="993366"/>
                </a:solidFill>
                <a:effectLst>
                  <a:outerShdw blurRad="38100" dist="38100" dir="2700000" algn="tl">
                    <a:srgbClr val="C0C0C0"/>
                  </a:outerShdw>
                </a:effectLst>
              </a:rPr>
              <a:t>(</a:t>
            </a:r>
            <a:r>
              <a:rPr lang="en-US" altLang="ru-RU" sz="2800" b="1" i="1">
                <a:solidFill>
                  <a:srgbClr val="993366"/>
                </a:solidFill>
                <a:effectLst>
                  <a:outerShdw blurRad="38100" dist="38100" dir="2700000" algn="tl">
                    <a:srgbClr val="C0C0C0"/>
                  </a:outerShdw>
                </a:effectLst>
              </a:rPr>
              <a:t>deception</a:t>
            </a:r>
            <a:r>
              <a:rPr lang="ru-RU" altLang="ru-RU" sz="2800" b="1" i="1">
                <a:solidFill>
                  <a:srgbClr val="993366"/>
                </a:solidFill>
                <a:effectLst>
                  <a:outerShdw blurRad="38100" dist="38100" dir="2700000" algn="tl">
                    <a:srgbClr val="C0C0C0"/>
                  </a:outerShdw>
                </a:effectLst>
              </a:rPr>
              <a:t>)</a:t>
            </a:r>
            <a:r>
              <a:rPr lang="ru-RU" altLang="ru-RU" sz="2800" b="1">
                <a:solidFill>
                  <a:srgbClr val="990099"/>
                </a:solidFill>
              </a:rPr>
              <a:t>, </a:t>
            </a:r>
            <a:r>
              <a:rPr lang="ru-RU" altLang="ru-RU" sz="2800" b="1" i="1">
                <a:solidFill>
                  <a:srgbClr val="CC0000"/>
                </a:solidFill>
              </a:rPr>
              <a:t>разрушение </a:t>
            </a:r>
            <a:r>
              <a:rPr lang="ru-RU" altLang="ru-RU" sz="2800" b="1" i="1">
                <a:solidFill>
                  <a:srgbClr val="993366"/>
                </a:solidFill>
                <a:effectLst>
                  <a:outerShdw blurRad="38100" dist="38100" dir="2700000" algn="tl">
                    <a:srgbClr val="C0C0C0"/>
                  </a:outerShdw>
                </a:effectLst>
              </a:rPr>
              <a:t>(</a:t>
            </a:r>
            <a:r>
              <a:rPr lang="en-US" altLang="ru-RU" sz="2800" b="1" i="1">
                <a:solidFill>
                  <a:srgbClr val="993366"/>
                </a:solidFill>
                <a:effectLst>
                  <a:outerShdw blurRad="38100" dist="38100" dir="2700000" algn="tl">
                    <a:srgbClr val="C0C0C0"/>
                  </a:outerShdw>
                </a:effectLst>
              </a:rPr>
              <a:t>disruption</a:t>
            </a:r>
            <a:r>
              <a:rPr lang="ru-RU" altLang="ru-RU" sz="2800" b="1" i="1">
                <a:solidFill>
                  <a:srgbClr val="993366"/>
                </a:solidFill>
                <a:effectLst>
                  <a:outerShdw blurRad="38100" dist="38100" dir="2700000" algn="tl">
                    <a:srgbClr val="C0C0C0"/>
                  </a:outerShdw>
                </a:effectLst>
              </a:rPr>
              <a:t>)</a:t>
            </a:r>
            <a:r>
              <a:rPr lang="ru-RU" altLang="ru-RU" sz="2800" b="1">
                <a:solidFill>
                  <a:srgbClr val="990099"/>
                </a:solidFill>
              </a:rPr>
              <a:t>, </a:t>
            </a:r>
            <a:r>
              <a:rPr lang="ru-RU" altLang="ru-RU" sz="2800" b="1" i="1">
                <a:solidFill>
                  <a:srgbClr val="CC0000"/>
                </a:solidFill>
              </a:rPr>
              <a:t>захват</a:t>
            </a:r>
            <a:r>
              <a:rPr lang="ru-RU" altLang="ru-RU" sz="2800" b="1">
                <a:solidFill>
                  <a:srgbClr val="990099"/>
                </a:solidFill>
              </a:rPr>
              <a:t>/</a:t>
            </a:r>
            <a:r>
              <a:rPr lang="ru-RU" altLang="ru-RU" sz="2800" b="1" i="1">
                <a:solidFill>
                  <a:srgbClr val="CC0000"/>
                </a:solidFill>
              </a:rPr>
              <a:t>узурпация</a:t>
            </a:r>
            <a:r>
              <a:rPr lang="ru-RU" altLang="ru-RU" sz="2800" b="1" i="1">
                <a:solidFill>
                  <a:srgbClr val="993366"/>
                </a:solidFill>
                <a:effectLst>
                  <a:outerShdw blurRad="38100" dist="38100" dir="2700000" algn="tl">
                    <a:srgbClr val="C0C0C0"/>
                  </a:outerShdw>
                </a:effectLst>
              </a:rPr>
              <a:t> (</a:t>
            </a:r>
            <a:r>
              <a:rPr lang="en-US" altLang="ru-RU" sz="2800" b="1" i="1">
                <a:solidFill>
                  <a:srgbClr val="993366"/>
                </a:solidFill>
                <a:effectLst>
                  <a:outerShdw blurRad="38100" dist="38100" dir="2700000" algn="tl">
                    <a:srgbClr val="C0C0C0"/>
                  </a:outerShdw>
                </a:effectLst>
              </a:rPr>
              <a:t>usurpation</a:t>
            </a:r>
            <a:r>
              <a:rPr lang="ru-RU" altLang="ru-RU" sz="1800"/>
              <a:t> </a:t>
            </a:r>
            <a:r>
              <a:rPr lang="ru-RU" altLang="ru-RU" sz="2800" b="1">
                <a:solidFill>
                  <a:srgbClr val="990099"/>
                </a:solidFill>
              </a:rPr>
              <a:t>).</a:t>
            </a:r>
            <a:endParaRPr lang="en-GB" altLang="ru-RU" sz="2800" b="1">
              <a:solidFill>
                <a:srgbClr val="9900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64" name="Text Box 28"/>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4765" name="Text Box 29"/>
          <p:cNvSpPr txBox="1">
            <a:spLocks noChangeArrowheads="1"/>
          </p:cNvSpPr>
          <p:nvPr/>
        </p:nvSpPr>
        <p:spPr bwMode="auto">
          <a:xfrm>
            <a:off x="331788" y="1319213"/>
            <a:ext cx="8478837" cy="52498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algn="ctr">
              <a:lnSpc>
                <a:spcPct val="95000"/>
              </a:lnSpc>
            </a:pPr>
            <a:r>
              <a:rPr lang="en-US" altLang="ru-RU" sz="3200" b="1">
                <a:solidFill>
                  <a:srgbClr val="990099"/>
                </a:solidFill>
              </a:rPr>
              <a:t>I. </a:t>
            </a:r>
            <a:r>
              <a:rPr lang="ru-RU" altLang="ru-RU" sz="3200" b="1">
                <a:solidFill>
                  <a:srgbClr val="990099"/>
                </a:solidFill>
              </a:rPr>
              <a:t>“(Несанкционированное, </a:t>
            </a:r>
            <a:r>
              <a:rPr lang="en-US" altLang="ru-RU" sz="2800" b="1" i="1">
                <a:solidFill>
                  <a:srgbClr val="993366"/>
                </a:solidFill>
                <a:effectLst>
                  <a:outerShdw blurRad="38100" dist="38100" dir="2700000" algn="tl">
                    <a:srgbClr val="C0C0C0"/>
                  </a:outerShdw>
                </a:effectLst>
              </a:rPr>
              <a:t>unauthorized</a:t>
            </a:r>
            <a:r>
              <a:rPr lang="ru-RU" altLang="ru-RU" sz="3200" b="1">
                <a:solidFill>
                  <a:srgbClr val="990099"/>
                </a:solidFill>
              </a:rPr>
              <a:t>) Вскрытие”:</a:t>
            </a:r>
          </a:p>
          <a:p>
            <a:pPr lvl="2" algn="ctr">
              <a:lnSpc>
                <a:spcPct val="95000"/>
              </a:lnSpc>
            </a:pPr>
            <a:r>
              <a:rPr lang="ru-RU" altLang="ru-RU" sz="3200" b="1">
                <a:solidFill>
                  <a:srgbClr val="990099"/>
                </a:solidFill>
              </a:rPr>
              <a:t>Обстоятельство или событие, посредством которого субъект получил доступ к охраняемым данным (например, конфиденциальным), не имеющий на самом</a:t>
            </a:r>
            <a:r>
              <a:rPr lang="en-US" altLang="ru-RU" sz="3200" b="1">
                <a:solidFill>
                  <a:srgbClr val="990099"/>
                </a:solidFill>
              </a:rPr>
              <a:t> </a:t>
            </a:r>
            <a:r>
              <a:rPr lang="ru-RU" altLang="ru-RU" sz="3200" b="1">
                <a:solidFill>
                  <a:srgbClr val="990099"/>
                </a:solidFill>
              </a:rPr>
              <a:t>деле прав доступа к ним.</a:t>
            </a:r>
            <a:endParaRPr lang="ru-RU" altLang="ru-RU">
              <a:solidFill>
                <a:srgbClr val="800000"/>
              </a:solidFill>
            </a:endParaRPr>
          </a:p>
          <a:p>
            <a:pPr lvl="2" algn="ctr">
              <a:lnSpc>
                <a:spcPct val="95000"/>
              </a:lnSpc>
            </a:pPr>
            <a:endParaRPr lang="ru-RU" altLang="ru-RU" sz="2800">
              <a:solidFill>
                <a:srgbClr val="800000"/>
              </a:solidFill>
            </a:endParaRPr>
          </a:p>
          <a:p>
            <a:pPr lvl="2" algn="ctr">
              <a:lnSpc>
                <a:spcPct val="95000"/>
              </a:lnSpc>
            </a:pPr>
            <a:r>
              <a:rPr lang="ru-RU" altLang="ru-RU" b="1">
                <a:solidFill>
                  <a:srgbClr val="993366"/>
                </a:solidFill>
              </a:rPr>
              <a:t>Следующие угрожающие действия могут</a:t>
            </a:r>
            <a:endParaRPr lang="en-US" altLang="ru-RU" b="1">
              <a:solidFill>
                <a:srgbClr val="993366"/>
              </a:solidFill>
            </a:endParaRPr>
          </a:p>
          <a:p>
            <a:pPr lvl="2" algn="ctr">
              <a:lnSpc>
                <a:spcPct val="95000"/>
              </a:lnSpc>
            </a:pPr>
            <a:r>
              <a:rPr lang="en-US" altLang="ru-RU" b="1">
                <a:solidFill>
                  <a:srgbClr val="993366"/>
                </a:solidFill>
              </a:rPr>
              <a:t>c</a:t>
            </a:r>
            <a:r>
              <a:rPr lang="ru-RU" altLang="ru-RU" b="1">
                <a:solidFill>
                  <a:srgbClr val="993366"/>
                </a:solidFill>
              </a:rPr>
              <a:t>тать</a:t>
            </a:r>
            <a:r>
              <a:rPr lang="en-US" altLang="ru-RU" b="1">
                <a:solidFill>
                  <a:srgbClr val="993366"/>
                </a:solidFill>
              </a:rPr>
              <a:t> </a:t>
            </a:r>
            <a:r>
              <a:rPr lang="ru-RU" altLang="ru-RU" b="1">
                <a:solidFill>
                  <a:srgbClr val="993366"/>
                </a:solidFill>
              </a:rPr>
              <a:t>причиной несанкционированного</a:t>
            </a:r>
            <a:endParaRPr lang="en-US" altLang="ru-RU" b="1">
              <a:solidFill>
                <a:srgbClr val="993366"/>
              </a:solidFill>
            </a:endParaRPr>
          </a:p>
          <a:p>
            <a:pPr lvl="2" algn="ctr">
              <a:lnSpc>
                <a:spcPct val="95000"/>
              </a:lnSpc>
            </a:pPr>
            <a:r>
              <a:rPr lang="ru-RU" altLang="ru-RU" b="1">
                <a:solidFill>
                  <a:srgbClr val="993366"/>
                </a:solidFill>
              </a:rPr>
              <a:t>вскрытия:</a:t>
            </a:r>
            <a:endParaRPr lang="en-GB" altLang="ru-RU" b="1">
              <a:solidFill>
                <a:srgbClr val="9933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65" name="Text Box 237"/>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3166" name="Text Box 238"/>
          <p:cNvSpPr txBox="1">
            <a:spLocks noChangeArrowheads="1"/>
          </p:cNvSpPr>
          <p:nvPr/>
        </p:nvSpPr>
        <p:spPr bwMode="auto">
          <a:xfrm>
            <a:off x="487363" y="1593850"/>
            <a:ext cx="8169275" cy="4973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3200" b="1">
                <a:solidFill>
                  <a:srgbClr val="990099"/>
                </a:solidFill>
              </a:rPr>
              <a:t>1.1.</a:t>
            </a:r>
            <a:r>
              <a:rPr lang="ru-RU" altLang="ru-RU" sz="3600">
                <a:solidFill>
                  <a:srgbClr val="990099"/>
                </a:solidFill>
              </a:rPr>
              <a:t> </a:t>
            </a:r>
            <a:r>
              <a:rPr lang="ru-RU" altLang="ru-RU" sz="3600" b="1">
                <a:solidFill>
                  <a:srgbClr val="990099"/>
                </a:solidFill>
              </a:rPr>
              <a:t>“Разоблачение” (</a:t>
            </a:r>
            <a:r>
              <a:rPr lang="en-US" altLang="ru-RU" sz="3200" b="1" i="1">
                <a:solidFill>
                  <a:srgbClr val="993366"/>
                </a:solidFill>
                <a:effectLst>
                  <a:outerShdw blurRad="38100" dist="38100" dir="2700000" algn="tl">
                    <a:srgbClr val="C0C0C0"/>
                  </a:outerShdw>
                </a:effectLst>
              </a:rPr>
              <a:t>exposure</a:t>
            </a:r>
            <a:r>
              <a:rPr lang="ru-RU" altLang="ru-RU" sz="3600" b="1">
                <a:solidFill>
                  <a:srgbClr val="990099"/>
                </a:solidFill>
              </a:rPr>
              <a:t>):</a:t>
            </a:r>
          </a:p>
          <a:p>
            <a:pPr algn="ctr"/>
            <a:r>
              <a:rPr lang="ru-RU" altLang="ru-RU" sz="3600" b="1">
                <a:solidFill>
                  <a:srgbClr val="990099"/>
                </a:solidFill>
              </a:rPr>
              <a:t>Угрожающее действие, посредством которого охраняемые данные стали</a:t>
            </a:r>
          </a:p>
          <a:p>
            <a:pPr algn="ctr"/>
            <a:r>
              <a:rPr lang="ru-RU" altLang="ru-RU" sz="3600" b="1">
                <a:solidFill>
                  <a:srgbClr val="990099"/>
                </a:solidFill>
              </a:rPr>
              <a:t>доступны непосредственно субъекту, не имеющему на это право.</a:t>
            </a:r>
          </a:p>
          <a:p>
            <a:pPr algn="ctr"/>
            <a:endParaRPr lang="ru-RU" altLang="ru-RU" sz="3200">
              <a:solidFill>
                <a:srgbClr val="990099"/>
              </a:solidFill>
            </a:endParaRPr>
          </a:p>
          <a:p>
            <a:pPr algn="ctr"/>
            <a:r>
              <a:rPr lang="ru-RU" altLang="ru-RU" sz="3600" b="1">
                <a:solidFill>
                  <a:srgbClr val="990099"/>
                </a:solidFill>
              </a:rPr>
              <a:t>Оно включает:</a:t>
            </a:r>
            <a:endParaRPr lang="en-GB" altLang="ru-RU" sz="3600" b="1">
              <a:solidFill>
                <a:srgbClr val="99009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6"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5767" name="Text Box 7"/>
          <p:cNvSpPr txBox="1">
            <a:spLocks noChangeArrowheads="1"/>
          </p:cNvSpPr>
          <p:nvPr/>
        </p:nvSpPr>
        <p:spPr bwMode="auto">
          <a:xfrm>
            <a:off x="487363" y="1593850"/>
            <a:ext cx="8169275" cy="2227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1.1.1.</a:t>
            </a:r>
            <a:r>
              <a:rPr lang="ru-RU" altLang="ru-RU" sz="2800" b="1">
                <a:solidFill>
                  <a:srgbClr val="990099"/>
                </a:solidFill>
              </a:rPr>
              <a:t> “Преднамеренное разоблачение” (</a:t>
            </a:r>
            <a:r>
              <a:rPr lang="en-US" altLang="ru-RU" sz="2800" b="1" i="1">
                <a:solidFill>
                  <a:srgbClr val="993366"/>
                </a:solidFill>
              </a:rPr>
              <a:t>deliberate</a:t>
            </a:r>
            <a:r>
              <a:rPr lang="ru-RU" altLang="ru-RU" sz="2800" b="1" i="1">
                <a:solidFill>
                  <a:srgbClr val="993366"/>
                </a:solidFill>
              </a:rPr>
              <a:t> </a:t>
            </a:r>
            <a:r>
              <a:rPr lang="en-US" altLang="ru-RU" sz="2800" b="1" i="1">
                <a:solidFill>
                  <a:srgbClr val="993366"/>
                </a:solidFill>
              </a:rPr>
              <a:t>exposure</a:t>
            </a:r>
            <a:r>
              <a:rPr lang="ru-RU" altLang="ru-RU" sz="2800" b="1">
                <a:solidFill>
                  <a:srgbClr val="990099"/>
                </a:solidFill>
              </a:rPr>
              <a:t>):</a:t>
            </a:r>
          </a:p>
          <a:p>
            <a:pPr algn="ctr"/>
            <a:r>
              <a:rPr lang="ru-RU" altLang="ru-RU" sz="2800" b="1">
                <a:solidFill>
                  <a:srgbClr val="990099"/>
                </a:solidFill>
              </a:rPr>
              <a:t>Умышленный допуск к охраняемым</a:t>
            </a:r>
          </a:p>
          <a:p>
            <a:pPr algn="ctr"/>
            <a:r>
              <a:rPr lang="ru-RU" altLang="ru-RU" sz="2800" b="1">
                <a:solidFill>
                  <a:srgbClr val="990099"/>
                </a:solidFill>
              </a:rPr>
              <a:t> данным субъекта, не имеющему на это право.</a:t>
            </a:r>
            <a:endParaRPr lang="en-GB" altLang="ru-RU" sz="2800" b="1">
              <a:solidFill>
                <a:srgbClr val="990099"/>
              </a:solidFill>
            </a:endParaRPr>
          </a:p>
        </p:txBody>
      </p:sp>
      <p:sp>
        <p:nvSpPr>
          <p:cNvPr id="245768" name="Text Box 8"/>
          <p:cNvSpPr txBox="1">
            <a:spLocks noChangeArrowheads="1"/>
          </p:cNvSpPr>
          <p:nvPr/>
        </p:nvSpPr>
        <p:spPr bwMode="auto">
          <a:xfrm>
            <a:off x="392113" y="3959225"/>
            <a:ext cx="8358187" cy="2628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(Данный вид угрожающего воздействия основан на недобросовестности правомочного субъекта, который в корыстных или иных преступных целях позволил другому субъекту, не имеющему на это право, стать обладателем охраняемых данных. Отрицательный эффект человеческого фактора. Борьба с такими нарушениями предполагает проведение специальных организационно-технических мероприятий по прогнозированию и выявлению “изгоев”.)</a:t>
            </a:r>
            <a:r>
              <a:rPr lang="en-GB" altLang="ru-RU" b="1">
                <a:solidFill>
                  <a:srgbClr val="CC0099"/>
                </a:solidFill>
                <a:latin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0"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6791" name="Text Box 7"/>
          <p:cNvSpPr txBox="1">
            <a:spLocks noChangeArrowheads="1"/>
          </p:cNvSpPr>
          <p:nvPr/>
        </p:nvSpPr>
        <p:spPr bwMode="auto">
          <a:xfrm>
            <a:off x="487363" y="1392238"/>
            <a:ext cx="8169275"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1.1.2.</a:t>
            </a:r>
            <a:r>
              <a:rPr lang="ru-RU" altLang="ru-RU" sz="2800" b="1">
                <a:solidFill>
                  <a:srgbClr val="990099"/>
                </a:solidFill>
              </a:rPr>
              <a:t> “Просмотр остатка данных”</a:t>
            </a:r>
          </a:p>
          <a:p>
            <a:pPr algn="ctr"/>
            <a:r>
              <a:rPr lang="ru-RU" altLang="ru-RU" sz="2800" b="1">
                <a:solidFill>
                  <a:srgbClr val="990099"/>
                </a:solidFill>
              </a:rPr>
              <a:t>(</a:t>
            </a:r>
            <a:r>
              <a:rPr lang="en-US" altLang="ru-RU" sz="2800" b="1" i="1">
                <a:solidFill>
                  <a:srgbClr val="993366"/>
                </a:solidFill>
              </a:rPr>
              <a:t>scavenging</a:t>
            </a:r>
            <a:r>
              <a:rPr lang="ru-RU" altLang="ru-RU" sz="2800" b="1">
                <a:solidFill>
                  <a:srgbClr val="990099"/>
                </a:solidFill>
              </a:rPr>
              <a:t>): Исследование доступных данных, оставшихся в системе, с целью получения несанкционированного знания охраняемых данных.</a:t>
            </a:r>
            <a:endParaRPr lang="en-GB" altLang="ru-RU" sz="2800" b="1">
              <a:solidFill>
                <a:srgbClr val="990099"/>
              </a:solidFill>
            </a:endParaRPr>
          </a:p>
        </p:txBody>
      </p:sp>
      <p:sp>
        <p:nvSpPr>
          <p:cNvPr id="246792" name="Text Box 8"/>
          <p:cNvSpPr txBox="1">
            <a:spLocks noChangeArrowheads="1"/>
          </p:cNvSpPr>
          <p:nvPr/>
        </p:nvSpPr>
        <p:spPr bwMode="auto">
          <a:xfrm>
            <a:off x="392113" y="3681413"/>
            <a:ext cx="8358187" cy="301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(Данный вид угрожающего воздействия основан на свойствах программного обеспечения по уничтожению ненужных данных (файлов), когда при уничтожении охраняемых данных модифицируется только наименование файла, каталога или подкаталога, в котором они хранились. В данном случае возможны два пути решения этой проблемы: 1. хранение данных в зашифрованном виде (уничтожение зашифрованных данных); 2. применение специальной программы по модификации не только заголовка файла, каталога или подкаталога, но и всех уничтожаемых данных.)</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Text Box 5"/>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7814" name="Text Box 6"/>
          <p:cNvSpPr txBox="1">
            <a:spLocks noChangeArrowheads="1"/>
          </p:cNvSpPr>
          <p:nvPr/>
        </p:nvSpPr>
        <p:spPr bwMode="auto">
          <a:xfrm>
            <a:off x="487363" y="1439863"/>
            <a:ext cx="8169275"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1.1.3. </a:t>
            </a:r>
            <a:r>
              <a:rPr lang="ru-RU" altLang="ru-RU" sz="2800" b="1">
                <a:solidFill>
                  <a:srgbClr val="990099"/>
                </a:solidFill>
              </a:rPr>
              <a:t>“Ошибка человека” (</a:t>
            </a:r>
            <a:r>
              <a:rPr lang="en-US" altLang="ru-RU" sz="2800" b="1" i="1">
                <a:solidFill>
                  <a:srgbClr val="993366"/>
                </a:solidFill>
              </a:rPr>
              <a:t>human error</a:t>
            </a:r>
            <a:r>
              <a:rPr lang="ru-RU" altLang="ru-RU" sz="2800" b="1">
                <a:solidFill>
                  <a:srgbClr val="990099"/>
                </a:solidFill>
              </a:rPr>
              <a:t>): Действие или бездействие человека, которое неумышленно повлекло за собой</a:t>
            </a:r>
          </a:p>
          <a:p>
            <a:pPr algn="ctr"/>
            <a:r>
              <a:rPr lang="ru-RU" altLang="ru-RU" sz="2800" b="1">
                <a:solidFill>
                  <a:srgbClr val="990099"/>
                </a:solidFill>
              </a:rPr>
              <a:t> несанкционированное знание</a:t>
            </a:r>
          </a:p>
          <a:p>
            <a:pPr algn="ctr"/>
            <a:r>
              <a:rPr lang="ru-RU" altLang="ru-RU" sz="2800" b="1">
                <a:solidFill>
                  <a:srgbClr val="990099"/>
                </a:solidFill>
              </a:rPr>
              <a:t> субъектом охраняемых данных.</a:t>
            </a:r>
            <a:endParaRPr lang="en-GB" altLang="ru-RU" sz="2800" b="1">
              <a:solidFill>
                <a:srgbClr val="990099"/>
              </a:solidFill>
            </a:endParaRPr>
          </a:p>
        </p:txBody>
      </p:sp>
      <p:sp>
        <p:nvSpPr>
          <p:cNvPr id="247815" name="Text Box 7"/>
          <p:cNvSpPr txBox="1">
            <a:spLocks noChangeArrowheads="1"/>
          </p:cNvSpPr>
          <p:nvPr/>
        </p:nvSpPr>
        <p:spPr bwMode="auto">
          <a:xfrm>
            <a:off x="487363" y="4005263"/>
            <a:ext cx="8167687" cy="2300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(Этот источник угрозы связан с деятельностью правомочного субъекта (человеческий фактор). Он имеет вероятностную сущность и не является преднамеренным действием (бездействием). В таких случаях сама система должна предусматривать дополнительные (интеллектуальные) меры защиты от такого рода ошибок.)</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33363" y="1190625"/>
            <a:ext cx="8666162"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a:solidFill>
                  <a:srgbClr val="800080"/>
                </a:solidFill>
              </a:rPr>
              <a:t>Современное развитие ИТС характеризуется, в первую очередь, их глобализацией и проникновением во все сферы жизнедеятельности человека. </a:t>
            </a:r>
            <a:r>
              <a:rPr lang="en-GB" altLang="ru-RU">
                <a:solidFill>
                  <a:srgbClr val="800080"/>
                </a:solidFill>
              </a:rPr>
              <a:t>Internet</a:t>
            </a:r>
            <a:r>
              <a:rPr lang="ru-RU" altLang="ru-RU">
                <a:solidFill>
                  <a:srgbClr val="800080"/>
                </a:solidFill>
              </a:rPr>
              <a:t> — яркий тому пример. Однако, сети </a:t>
            </a:r>
            <a:r>
              <a:rPr lang="en-US" altLang="ru-RU">
                <a:solidFill>
                  <a:srgbClr val="800080"/>
                </a:solidFill>
              </a:rPr>
              <a:t>Internet</a:t>
            </a:r>
            <a:r>
              <a:rPr lang="ru-RU" altLang="ru-RU">
                <a:solidFill>
                  <a:srgbClr val="800080"/>
                </a:solidFill>
              </a:rPr>
              <a:t>, являясь уникальным новшеством и “носителем всемирной информатизации”, преподнесли своим пользователям (потребителям информационных услуг) новый набор весьма своеобразных и специфических угроз личности, государству и обществу. Такое развитие событий обострило проблемы защиты информации в ИТС и, в частности, в сетях </a:t>
            </a:r>
            <a:r>
              <a:rPr lang="en-GB" altLang="ru-RU">
                <a:solidFill>
                  <a:srgbClr val="800080"/>
                </a:solidFill>
              </a:rPr>
              <a:t>Internet</a:t>
            </a:r>
            <a:r>
              <a:rPr lang="ru-RU" altLang="ru-RU">
                <a:solidFill>
                  <a:srgbClr val="800080"/>
                </a:solidFill>
              </a:rPr>
              <a:t>. Более того, огромное количество предложений и средств по обеспечению информационной безопасности (ИБ) в ИТС привело их разработчиков к созданию </a:t>
            </a:r>
            <a:r>
              <a:rPr lang="ru-RU" altLang="ru-RU" i="1">
                <a:solidFill>
                  <a:srgbClr val="800080"/>
                </a:solidFill>
              </a:rPr>
              <a:t>архитектуры ИБ ИТС</a:t>
            </a:r>
            <a:r>
              <a:rPr lang="ru-RU" altLang="ru-RU">
                <a:solidFill>
                  <a:srgbClr val="800080"/>
                </a:solidFill>
              </a:rPr>
              <a:t>. </a:t>
            </a:r>
          </a:p>
        </p:txBody>
      </p:sp>
      <p:sp>
        <p:nvSpPr>
          <p:cNvPr id="3085" name="Text Box 13"/>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931" name="Text Box 99"/>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8932" name="Text Box 100"/>
          <p:cNvSpPr txBox="1">
            <a:spLocks noChangeArrowheads="1"/>
          </p:cNvSpPr>
          <p:nvPr/>
        </p:nvSpPr>
        <p:spPr bwMode="auto">
          <a:xfrm>
            <a:off x="487363" y="1344613"/>
            <a:ext cx="8169275"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1.1.4.</a:t>
            </a:r>
            <a:r>
              <a:rPr lang="ru-RU" altLang="ru-RU" sz="2800" b="1">
                <a:solidFill>
                  <a:srgbClr val="990099"/>
                </a:solidFill>
              </a:rPr>
              <a:t> “Аппаратно-программная ошибка” (</a:t>
            </a:r>
            <a:r>
              <a:rPr lang="en-US" altLang="ru-RU" sz="2800" b="1" i="1">
                <a:solidFill>
                  <a:srgbClr val="993366"/>
                </a:solidFill>
              </a:rPr>
              <a:t>hardware/software error</a:t>
            </a:r>
            <a:r>
              <a:rPr lang="ru-RU" altLang="ru-RU" sz="2800" b="1">
                <a:solidFill>
                  <a:srgbClr val="990099"/>
                </a:solidFill>
              </a:rPr>
              <a:t>): Ошибка системы, которая повлекла за собой несанкционированное знание субъектом охраняемых данных.</a:t>
            </a:r>
            <a:endParaRPr lang="en-GB" altLang="ru-RU" sz="2800" b="1">
              <a:solidFill>
                <a:srgbClr val="990099"/>
              </a:solidFill>
            </a:endParaRPr>
          </a:p>
        </p:txBody>
      </p:sp>
      <p:sp>
        <p:nvSpPr>
          <p:cNvPr id="248933" name="Text Box 101"/>
          <p:cNvSpPr txBox="1">
            <a:spLocks noChangeArrowheads="1"/>
          </p:cNvSpPr>
          <p:nvPr/>
        </p:nvSpPr>
        <p:spPr bwMode="auto">
          <a:xfrm>
            <a:off x="487363" y="3700463"/>
            <a:ext cx="8167687" cy="29575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(Этот вид ошибок связан с нештатными ситуациями в аппаратно-программных устройствах, которые могут иметь случайную природу или быть преднамеренным воздействием под видом случайности. Для предотвращения пагубных последствий от такого рода воздействий система должна автоматически прекращать свое функционирование (остановка всех системных и прикладных процессов) и переходить в режим “ожидания”.)</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61" name="Text Box 105"/>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49962" name="Text Box 106"/>
          <p:cNvSpPr txBox="1">
            <a:spLocks noChangeArrowheads="1"/>
          </p:cNvSpPr>
          <p:nvPr/>
        </p:nvSpPr>
        <p:spPr bwMode="auto">
          <a:xfrm>
            <a:off x="487363" y="1450975"/>
            <a:ext cx="8169275"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1.2.</a:t>
            </a:r>
            <a:r>
              <a:rPr lang="ru-RU" altLang="ru-RU" sz="3600">
                <a:solidFill>
                  <a:srgbClr val="990099"/>
                </a:solidFill>
              </a:rPr>
              <a:t> </a:t>
            </a:r>
            <a:r>
              <a:rPr lang="ru-RU" altLang="ru-RU" sz="3200" b="1">
                <a:solidFill>
                  <a:srgbClr val="990099"/>
                </a:solidFill>
              </a:rPr>
              <a:t>“Перехват” (</a:t>
            </a:r>
            <a:r>
              <a:rPr lang="en-US" altLang="ru-RU" sz="3200" b="1" i="1">
                <a:solidFill>
                  <a:srgbClr val="993366"/>
                </a:solidFill>
              </a:rPr>
              <a:t>interception</a:t>
            </a:r>
            <a:r>
              <a:rPr lang="ru-RU" altLang="ru-RU" sz="3200" b="1">
                <a:solidFill>
                  <a:srgbClr val="990099"/>
                </a:solidFill>
              </a:rPr>
              <a:t>): Угрожающее действие, посредством которого субъект имеет несанкционированный непосредственный доступ к охраняемым данным, циркулирующим между полномочными источниками и получателями.</a:t>
            </a:r>
            <a:r>
              <a:rPr lang="ru-RU" altLang="ru-RU" sz="1800"/>
              <a:t> </a:t>
            </a:r>
            <a:endParaRPr lang="ru-RU" altLang="ru-RU" sz="3600" b="1">
              <a:solidFill>
                <a:srgbClr val="990099"/>
              </a:solidFill>
            </a:endParaRPr>
          </a:p>
          <a:p>
            <a:pPr algn="ctr"/>
            <a:endParaRPr lang="ru-RU" altLang="ru-RU" sz="2800">
              <a:solidFill>
                <a:srgbClr val="990099"/>
              </a:solidFill>
            </a:endParaRPr>
          </a:p>
          <a:p>
            <a:pPr algn="ctr"/>
            <a:r>
              <a:rPr lang="ru-RU" altLang="ru-RU" sz="3600" b="1">
                <a:solidFill>
                  <a:srgbClr val="990099"/>
                </a:solidFill>
              </a:rPr>
              <a:t>Оно включает:</a:t>
            </a:r>
            <a:endParaRPr lang="en-GB" altLang="ru-RU" sz="3600" b="1">
              <a:solidFill>
                <a:srgbClr val="9900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Text Box 5"/>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0886" name="Text Box 6"/>
          <p:cNvSpPr txBox="1">
            <a:spLocks noChangeArrowheads="1"/>
          </p:cNvSpPr>
          <p:nvPr/>
        </p:nvSpPr>
        <p:spPr bwMode="auto">
          <a:xfrm>
            <a:off x="487363" y="1439863"/>
            <a:ext cx="816927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1.2.1.</a:t>
            </a:r>
            <a:r>
              <a:rPr lang="ru-RU" altLang="ru-RU" sz="2800" b="1">
                <a:solidFill>
                  <a:srgbClr val="990099"/>
                </a:solidFill>
              </a:rPr>
              <a:t> “Кража” (</a:t>
            </a:r>
            <a:r>
              <a:rPr lang="en-US" altLang="ru-RU" sz="2800" b="1" i="1">
                <a:solidFill>
                  <a:srgbClr val="993366"/>
                </a:solidFill>
              </a:rPr>
              <a:t>theft</a:t>
            </a:r>
            <a:r>
              <a:rPr lang="ru-RU" altLang="ru-RU" sz="2800" b="1">
                <a:solidFill>
                  <a:srgbClr val="990099"/>
                </a:solidFill>
              </a:rPr>
              <a:t>): Получение доступа к охраняемым данным путем воровства различных накопителей информации независимо от их физической сущности (например, кассеты с магнитной лентой или магнитные диски и др.).</a:t>
            </a:r>
            <a:endParaRPr lang="en-GB" altLang="ru-RU" sz="2800" b="1">
              <a:solidFill>
                <a:srgbClr val="990099"/>
              </a:solidFill>
            </a:endParaRPr>
          </a:p>
        </p:txBody>
      </p:sp>
      <p:sp>
        <p:nvSpPr>
          <p:cNvPr id="250887" name="Text Box 7"/>
          <p:cNvSpPr txBox="1">
            <a:spLocks noChangeArrowheads="1"/>
          </p:cNvSpPr>
          <p:nvPr/>
        </p:nvSpPr>
        <p:spPr bwMode="auto">
          <a:xfrm>
            <a:off x="487363" y="4722813"/>
            <a:ext cx="8167687" cy="131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(Борьба с такими нарушениями предполагает проведение специальных организационно-технических мероприятий по физической защите носителей охраняемых данных и прогнозированию и выявлению “нарушителей”.)</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3955" name="Text Box 3"/>
          <p:cNvSpPr txBox="1">
            <a:spLocks noChangeArrowheads="1"/>
          </p:cNvSpPr>
          <p:nvPr/>
        </p:nvSpPr>
        <p:spPr bwMode="auto">
          <a:xfrm>
            <a:off x="487363" y="1628775"/>
            <a:ext cx="8145462" cy="301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1.2.2.</a:t>
            </a:r>
            <a:r>
              <a:rPr lang="ru-RU" altLang="ru-RU" sz="3200" b="1">
                <a:solidFill>
                  <a:srgbClr val="990099"/>
                </a:solidFill>
              </a:rPr>
              <a:t> “Прослушивание (пассивное)” (</a:t>
            </a:r>
            <a:r>
              <a:rPr lang="en-US" altLang="ru-RU" sz="3200" b="1" i="1">
                <a:solidFill>
                  <a:srgbClr val="993366"/>
                </a:solidFill>
              </a:rPr>
              <a:t>wiretapping</a:t>
            </a:r>
            <a:r>
              <a:rPr lang="ru-RU" altLang="ru-RU" sz="3200" b="1" i="1">
                <a:solidFill>
                  <a:srgbClr val="993366"/>
                </a:solidFill>
              </a:rPr>
              <a:t>/</a:t>
            </a:r>
            <a:r>
              <a:rPr lang="en-US" altLang="ru-RU" sz="3200" b="1" i="1">
                <a:solidFill>
                  <a:srgbClr val="993366"/>
                </a:solidFill>
              </a:rPr>
              <a:t>passive</a:t>
            </a:r>
            <a:r>
              <a:rPr lang="ru-RU" altLang="ru-RU" sz="3200" b="1">
                <a:solidFill>
                  <a:srgbClr val="990099"/>
                </a:solidFill>
              </a:rPr>
              <a:t>):</a:t>
            </a:r>
          </a:p>
          <a:p>
            <a:pPr algn="ctr"/>
            <a:r>
              <a:rPr lang="ru-RU" altLang="ru-RU" sz="3200" b="1">
                <a:solidFill>
                  <a:srgbClr val="990099"/>
                </a:solidFill>
              </a:rPr>
              <a:t> Обнаружение и запись данных, которые циркулируют между двумя терминалами в</a:t>
            </a:r>
          </a:p>
          <a:p>
            <a:pPr algn="ctr"/>
            <a:r>
              <a:rPr lang="ru-RU" altLang="ru-RU" sz="3200" b="1">
                <a:solidFill>
                  <a:srgbClr val="990099"/>
                </a:solidFill>
              </a:rPr>
              <a:t>системе связи.</a:t>
            </a:r>
            <a:endParaRPr lang="en-GB" altLang="ru-RU" sz="3200" b="1">
              <a:solidFill>
                <a:srgbClr val="990099"/>
              </a:solidFill>
            </a:endParaRPr>
          </a:p>
        </p:txBody>
      </p:sp>
      <p:sp>
        <p:nvSpPr>
          <p:cNvPr id="253956" name="Text Box 4"/>
          <p:cNvSpPr txBox="1">
            <a:spLocks noChangeArrowheads="1"/>
          </p:cNvSpPr>
          <p:nvPr/>
        </p:nvSpPr>
        <p:spPr bwMode="auto">
          <a:xfrm>
            <a:off x="487363" y="4995863"/>
            <a:ext cx="8167687" cy="131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(Сущность этого вида нарушения связана с наличием свободного несанкционированного доступа к передаваемым сигналам. Основным способом защиты данных является шифрование (маскирование) данных.)</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4979" name="Text Box 3"/>
          <p:cNvSpPr txBox="1">
            <a:spLocks noChangeArrowheads="1"/>
          </p:cNvSpPr>
          <p:nvPr/>
        </p:nvSpPr>
        <p:spPr bwMode="auto">
          <a:xfrm>
            <a:off x="390525" y="1254125"/>
            <a:ext cx="8312150" cy="3081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1.2.3.</a:t>
            </a:r>
            <a:r>
              <a:rPr lang="ru-RU" altLang="ru-RU" sz="2800" b="1">
                <a:solidFill>
                  <a:srgbClr val="990099"/>
                </a:solidFill>
              </a:rPr>
              <a:t> “Анализ излучений” (</a:t>
            </a:r>
            <a:r>
              <a:rPr lang="en-US" altLang="ru-RU" sz="2800" b="1" i="1">
                <a:solidFill>
                  <a:srgbClr val="993366"/>
                </a:solidFill>
              </a:rPr>
              <a:t>emanations analysis</a:t>
            </a:r>
            <a:r>
              <a:rPr lang="ru-RU" altLang="ru-RU" sz="2800" b="1">
                <a:solidFill>
                  <a:srgbClr val="990099"/>
                </a:solidFill>
              </a:rPr>
              <a:t>): Непосредственное получение содержания передаваемых в системе связи сообщений путем обнаружения и обработки сигнала, излучаемого системой и “переносящего” данные, но не предназначенного для передачи сообщений.</a:t>
            </a:r>
            <a:endParaRPr lang="en-GB" altLang="ru-RU" sz="2800" b="1">
              <a:solidFill>
                <a:srgbClr val="990099"/>
              </a:solidFill>
            </a:endParaRPr>
          </a:p>
        </p:txBody>
      </p:sp>
      <p:sp>
        <p:nvSpPr>
          <p:cNvPr id="254980" name="Text Box 4"/>
          <p:cNvSpPr txBox="1">
            <a:spLocks noChangeArrowheads="1"/>
          </p:cNvSpPr>
          <p:nvPr/>
        </p:nvSpPr>
        <p:spPr bwMode="auto">
          <a:xfrm>
            <a:off x="487363" y="4513263"/>
            <a:ext cx="8167687" cy="2190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r>
              <a:rPr lang="ru-RU" altLang="ru-RU" b="1" i="1">
                <a:solidFill>
                  <a:srgbClr val="CC0099"/>
                </a:solidFill>
                <a:latin typeface="Times New Roman" panose="02020603050405020304" pitchFamily="18" charset="0"/>
                <a:cs typeface="Times New Roman" panose="02020603050405020304" pitchFamily="18" charset="0"/>
              </a:rPr>
              <a:t>(Сущность этого вида нарушения связана с наличием</a:t>
            </a:r>
          </a:p>
          <a:p>
            <a:pPr algn="ctr"/>
            <a:r>
              <a:rPr lang="ru-RU" altLang="ru-RU" b="1" i="1">
                <a:solidFill>
                  <a:srgbClr val="CC0099"/>
                </a:solidFill>
                <a:latin typeface="Times New Roman" panose="02020603050405020304" pitchFamily="18" charset="0"/>
                <a:cs typeface="Times New Roman" panose="02020603050405020304" pitchFamily="18" charset="0"/>
              </a:rPr>
              <a:t>побочных электромагнитных излучений и наводок,</a:t>
            </a:r>
          </a:p>
          <a:p>
            <a:pPr algn="ctr"/>
            <a:r>
              <a:rPr lang="ru-RU" altLang="ru-RU" b="1" i="1">
                <a:solidFill>
                  <a:srgbClr val="CC0099"/>
                </a:solidFill>
                <a:latin typeface="Times New Roman" panose="02020603050405020304" pitchFamily="18" charset="0"/>
                <a:cs typeface="Times New Roman" panose="02020603050405020304" pitchFamily="18" charset="0"/>
              </a:rPr>
              <a:t>которые являются источником несанкционированного</a:t>
            </a:r>
          </a:p>
          <a:p>
            <a:pPr algn="ctr"/>
            <a:r>
              <a:rPr lang="ru-RU" altLang="ru-RU" b="1" i="1">
                <a:solidFill>
                  <a:srgbClr val="CC0099"/>
                </a:solidFill>
                <a:latin typeface="Times New Roman" panose="02020603050405020304" pitchFamily="18" charset="0"/>
                <a:cs typeface="Times New Roman" panose="02020603050405020304" pitchFamily="18" charset="0"/>
              </a:rPr>
              <a:t>доступа к передаваемым сигналам. Основными</a:t>
            </a:r>
          </a:p>
          <a:p>
            <a:pPr algn="ctr"/>
            <a:r>
              <a:rPr lang="ru-RU" altLang="ru-RU" b="1" i="1">
                <a:solidFill>
                  <a:srgbClr val="CC0099"/>
                </a:solidFill>
                <a:latin typeface="Times New Roman" panose="02020603050405020304" pitchFamily="18" charset="0"/>
                <a:cs typeface="Times New Roman" panose="02020603050405020304" pitchFamily="18" charset="0"/>
              </a:rPr>
              <a:t>способами защиты данных являются шифрование</a:t>
            </a:r>
          </a:p>
          <a:p>
            <a:pPr algn="ctr"/>
            <a:r>
              <a:rPr lang="ru-RU" altLang="ru-RU" b="1" i="1">
                <a:solidFill>
                  <a:srgbClr val="CC0099"/>
                </a:solidFill>
                <a:latin typeface="Times New Roman" panose="02020603050405020304" pitchFamily="18" charset="0"/>
                <a:cs typeface="Times New Roman" panose="02020603050405020304" pitchFamily="18" charset="0"/>
              </a:rPr>
              <a:t>данных и снижение уровня вредных излучений.)</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6003" name="Text Box 3"/>
          <p:cNvSpPr txBox="1">
            <a:spLocks noChangeArrowheads="1"/>
          </p:cNvSpPr>
          <p:nvPr/>
        </p:nvSpPr>
        <p:spPr bwMode="auto">
          <a:xfrm>
            <a:off x="487363" y="1593850"/>
            <a:ext cx="8169275" cy="49101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600" b="1">
                <a:solidFill>
                  <a:srgbClr val="990099"/>
                </a:solidFill>
              </a:rPr>
              <a:t>1.3.</a:t>
            </a:r>
            <a:r>
              <a:rPr lang="ru-RU" altLang="ru-RU" sz="3600">
                <a:solidFill>
                  <a:srgbClr val="990099"/>
                </a:solidFill>
              </a:rPr>
              <a:t> </a:t>
            </a:r>
            <a:r>
              <a:rPr lang="ru-RU" altLang="ru-RU" sz="2800" b="1">
                <a:solidFill>
                  <a:srgbClr val="990099"/>
                </a:solidFill>
              </a:rPr>
              <a:t>“Умозаключение” (</a:t>
            </a:r>
            <a:r>
              <a:rPr lang="en-US" altLang="ru-RU" sz="2800" b="1" i="1">
                <a:solidFill>
                  <a:srgbClr val="993366"/>
                </a:solidFill>
              </a:rPr>
              <a:t>inference</a:t>
            </a:r>
            <a:r>
              <a:rPr lang="ru-RU" altLang="ru-RU" sz="2800" b="1">
                <a:solidFill>
                  <a:srgbClr val="990099"/>
                </a:solidFill>
              </a:rPr>
              <a:t>): Угрожающее действие, посредством которого субъект получает несанкционированный, но не прямой, доступ к охраняемым данным (но не обязательно к данным, содержащимся в передаваемых сообщениях) путем осмысления характеристик или “побочных продуктов” систем связи.</a:t>
            </a:r>
            <a:r>
              <a:rPr lang="ru-RU" altLang="ru-RU" sz="2800"/>
              <a:t> </a:t>
            </a:r>
            <a:endParaRPr lang="ru-RU" altLang="ru-RU" sz="2800" b="1">
              <a:solidFill>
                <a:srgbClr val="990099"/>
              </a:solidFill>
            </a:endParaRPr>
          </a:p>
          <a:p>
            <a:pPr algn="ctr"/>
            <a:endParaRPr lang="ru-RU" altLang="ru-RU">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7027" name="Text Box 3"/>
          <p:cNvSpPr txBox="1">
            <a:spLocks noChangeArrowheads="1"/>
          </p:cNvSpPr>
          <p:nvPr/>
        </p:nvSpPr>
        <p:spPr bwMode="auto">
          <a:xfrm>
            <a:off x="381000" y="1403350"/>
            <a:ext cx="8382000" cy="2528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1.3.1.</a:t>
            </a:r>
            <a:r>
              <a:rPr lang="ru-RU" altLang="ru-RU" sz="3200" b="1">
                <a:solidFill>
                  <a:srgbClr val="990099"/>
                </a:solidFill>
              </a:rPr>
              <a:t> “Анализ трафика” (</a:t>
            </a:r>
            <a:r>
              <a:rPr lang="en-US" altLang="ru-RU" sz="3200" b="1" i="1">
                <a:solidFill>
                  <a:srgbClr val="993366"/>
                </a:solidFill>
              </a:rPr>
              <a:t>traffic analysis</a:t>
            </a:r>
            <a:r>
              <a:rPr lang="ru-RU" altLang="ru-RU" sz="3200" b="1">
                <a:solidFill>
                  <a:srgbClr val="990099"/>
                </a:solidFill>
              </a:rPr>
              <a:t>): Получение знания охраняемых данных путем наблюдения за изменением характеристик системы связи, которая транспортирует данные.</a:t>
            </a:r>
            <a:r>
              <a:rPr lang="ru-RU" altLang="ru-RU" sz="3200"/>
              <a:t> </a:t>
            </a:r>
            <a:endParaRPr lang="en-GB" altLang="ru-RU" sz="3200"/>
          </a:p>
        </p:txBody>
      </p:sp>
      <p:sp>
        <p:nvSpPr>
          <p:cNvPr id="257028" name="Text Box 4"/>
          <p:cNvSpPr txBox="1">
            <a:spLocks noChangeArrowheads="1"/>
          </p:cNvSpPr>
          <p:nvPr/>
        </p:nvSpPr>
        <p:spPr bwMode="auto">
          <a:xfrm>
            <a:off x="487363" y="4116388"/>
            <a:ext cx="8167687" cy="2555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r>
              <a:rPr lang="ru-RU" altLang="ru-RU" b="1" i="1">
                <a:solidFill>
                  <a:srgbClr val="CC0099"/>
                </a:solidFill>
                <a:latin typeface="Times New Roman" panose="02020603050405020304" pitchFamily="18" charset="0"/>
                <a:cs typeface="Times New Roman" panose="02020603050405020304" pitchFamily="18" charset="0"/>
              </a:rPr>
              <a:t>(Сущность этого вида угрожающих воздействий заключается в выявлении особенностей и характеристик передаваемого трафика, при анализе которого обеспечивается несанкционированный доступ к охраняемым данным. Для предотвращения такой угрозы необходимо использовать принудительное заполнение трафика и шифрование информации.)</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8051" name="Text Box 3"/>
          <p:cNvSpPr txBox="1">
            <a:spLocks noChangeArrowheads="1"/>
          </p:cNvSpPr>
          <p:nvPr/>
        </p:nvSpPr>
        <p:spPr bwMode="auto">
          <a:xfrm>
            <a:off x="498475" y="1366838"/>
            <a:ext cx="8145463" cy="247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1.3.2. </a:t>
            </a:r>
            <a:r>
              <a:rPr lang="ru-RU" altLang="ru-RU" sz="2600" b="1">
                <a:solidFill>
                  <a:srgbClr val="990099"/>
                </a:solidFill>
              </a:rPr>
              <a:t>“Анализ сигналов” (</a:t>
            </a:r>
            <a:r>
              <a:rPr lang="en-US" altLang="ru-RU" sz="2600" b="1" i="1">
                <a:solidFill>
                  <a:srgbClr val="993366"/>
                </a:solidFill>
              </a:rPr>
              <a:t>signals analysis</a:t>
            </a:r>
            <a:r>
              <a:rPr lang="ru-RU" altLang="ru-RU" sz="2600" b="1">
                <a:solidFill>
                  <a:srgbClr val="990099"/>
                </a:solidFill>
              </a:rPr>
              <a:t>):</a:t>
            </a:r>
          </a:p>
          <a:p>
            <a:pPr algn="ctr"/>
            <a:r>
              <a:rPr lang="ru-RU" altLang="ru-RU" sz="2600" b="1">
                <a:solidFill>
                  <a:srgbClr val="990099"/>
                </a:solidFill>
              </a:rPr>
              <a:t>Не прямое получение знания охраняемых данных, передаваемых в системе связи, путем обнаружения и анализа сигнала, излучаемого системой и “переносящего” данные, но не предназначенного для передачи сообщений.</a:t>
            </a:r>
            <a:endParaRPr lang="en-GB" altLang="ru-RU" sz="2600" b="1">
              <a:solidFill>
                <a:srgbClr val="990099"/>
              </a:solidFill>
            </a:endParaRPr>
          </a:p>
        </p:txBody>
      </p:sp>
      <p:sp>
        <p:nvSpPr>
          <p:cNvPr id="258052" name="Text Box 4"/>
          <p:cNvSpPr txBox="1">
            <a:spLocks noChangeArrowheads="1"/>
          </p:cNvSpPr>
          <p:nvPr/>
        </p:nvSpPr>
        <p:spPr bwMode="auto">
          <a:xfrm>
            <a:off x="487363" y="4079875"/>
            <a:ext cx="8167687" cy="2628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(Сущность этого вида угрожающих воздействий заключается в выявлении особенностей и характеристик функционировании сети (системы) в целом, что обеспечивает несанкционированный доступ к охраняемым данным. Для предотвращения такой угрозы необходимо использовать комплексное решение с применением нескольких способов и средств защиты данных, включая организационно-технические мероприятия.)</a:t>
            </a:r>
            <a:r>
              <a:rPr lang="en-GB" altLang="ru-RU">
                <a:latin typeface="Times New Roman" panose="02020603050405020304" pitchFamily="18" charset="0"/>
                <a:cs typeface="Times New Roman" panose="02020603050405020304"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59075" name="Text Box 3"/>
          <p:cNvSpPr txBox="1">
            <a:spLocks noChangeArrowheads="1"/>
          </p:cNvSpPr>
          <p:nvPr/>
        </p:nvSpPr>
        <p:spPr bwMode="auto">
          <a:xfrm>
            <a:off x="487363" y="1593850"/>
            <a:ext cx="8169275" cy="48450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1.4.</a:t>
            </a:r>
            <a:r>
              <a:rPr lang="ru-RU" altLang="ru-RU" sz="3600">
                <a:solidFill>
                  <a:srgbClr val="990099"/>
                </a:solidFill>
              </a:rPr>
              <a:t> </a:t>
            </a:r>
            <a:r>
              <a:rPr lang="ru-RU" altLang="ru-RU" sz="3200" b="1">
                <a:solidFill>
                  <a:srgbClr val="990099"/>
                </a:solidFill>
              </a:rPr>
              <a:t>“Вторжение” (</a:t>
            </a:r>
            <a:r>
              <a:rPr lang="en-US" altLang="ru-RU" sz="3200" b="1" i="1">
                <a:solidFill>
                  <a:srgbClr val="993366"/>
                </a:solidFill>
              </a:rPr>
              <a:t>intrusion</a:t>
            </a:r>
            <a:r>
              <a:rPr lang="ru-RU" altLang="ru-RU" sz="3200" b="1">
                <a:solidFill>
                  <a:srgbClr val="990099"/>
                </a:solidFill>
              </a:rPr>
              <a:t>): Угрожающее действие, посредством которого субъект обеспечивает несанкционированный доступ к охраняемым данным путем обмана средств обеспечения безопасности системы.</a:t>
            </a:r>
            <a:r>
              <a:rPr lang="ru-RU" altLang="ru-RU" sz="1800"/>
              <a:t> </a:t>
            </a:r>
            <a:endParaRPr lang="ru-RU" altLang="ru-RU" sz="2800" b="1">
              <a:solidFill>
                <a:srgbClr val="990099"/>
              </a:solidFill>
            </a:endParaRPr>
          </a:p>
          <a:p>
            <a:pPr algn="ctr"/>
            <a:endParaRPr lang="ru-RU" altLang="ru-RU">
              <a:solidFill>
                <a:srgbClr val="990099"/>
              </a:solidFill>
            </a:endParaRPr>
          </a:p>
          <a:p>
            <a:pPr algn="ctr"/>
            <a:endParaRPr lang="ru-RU" altLang="ru-RU" sz="28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0099" name="Text Box 3"/>
          <p:cNvSpPr txBox="1">
            <a:spLocks noChangeArrowheads="1"/>
          </p:cNvSpPr>
          <p:nvPr/>
        </p:nvSpPr>
        <p:spPr bwMode="auto">
          <a:xfrm>
            <a:off x="498475" y="1509713"/>
            <a:ext cx="8145463" cy="2528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1.4.1.</a:t>
            </a:r>
            <a:r>
              <a:rPr lang="ru-RU" altLang="ru-RU" sz="3200" b="1">
                <a:solidFill>
                  <a:srgbClr val="990099"/>
                </a:solidFill>
              </a:rPr>
              <a:t> “Посягательство” (</a:t>
            </a:r>
            <a:r>
              <a:rPr lang="en-US" altLang="ru-RU" sz="3200" b="1" i="1">
                <a:solidFill>
                  <a:srgbClr val="993366"/>
                </a:solidFill>
              </a:rPr>
              <a:t>trespass</a:t>
            </a:r>
            <a:r>
              <a:rPr lang="ru-RU" altLang="ru-RU" sz="3200" b="1">
                <a:solidFill>
                  <a:srgbClr val="990099"/>
                </a:solidFill>
              </a:rPr>
              <a:t>): Получение несанкционированного физического доступа к охраняемым данным путём обмана системных средств защиты информации.</a:t>
            </a:r>
            <a:endParaRPr lang="en-GB" altLang="ru-RU" sz="3200" b="1">
              <a:solidFill>
                <a:srgbClr val="990099"/>
              </a:solidFill>
            </a:endParaRPr>
          </a:p>
        </p:txBody>
      </p:sp>
      <p:sp>
        <p:nvSpPr>
          <p:cNvPr id="260100" name="Text Box 4"/>
          <p:cNvSpPr txBox="1">
            <a:spLocks noChangeArrowheads="1"/>
          </p:cNvSpPr>
          <p:nvPr/>
        </p:nvSpPr>
        <p:spPr bwMode="auto">
          <a:xfrm>
            <a:off x="487363" y="4219575"/>
            <a:ext cx="8167687" cy="23002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(Сущность этого вида угрожающих воздействий заключается в несанкционированном проникновении нарушителя (преодоление им организационно-технических средств защиты) к охраняемым данным. Для предотвращения этого необходимо усиление специальных организационно-технических мероприятий по физической защите объектов и носителей с охраняемыми данными.)</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317500" y="1114425"/>
            <a:ext cx="8504238"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b="1">
                <a:solidFill>
                  <a:srgbClr val="CC0000"/>
                </a:solidFill>
                <a:latin typeface="Tahoma" panose="020B0604030504040204" pitchFamily="34" charset="0"/>
              </a:rPr>
              <a:t>20.1. </a:t>
            </a:r>
            <a:r>
              <a:rPr lang="ru-RU" altLang="ru-RU" b="1">
                <a:solidFill>
                  <a:srgbClr val="CC0000"/>
                </a:solidFill>
              </a:rPr>
              <a:t>Почему необходимо защищаться? </a:t>
            </a:r>
          </a:p>
        </p:txBody>
      </p:sp>
      <p:sp>
        <p:nvSpPr>
          <p:cNvPr id="194564" name="Text Box 4"/>
          <p:cNvSpPr txBox="1">
            <a:spLocks noChangeArrowheads="1"/>
          </p:cNvSpPr>
          <p:nvPr/>
        </p:nvSpPr>
        <p:spPr bwMode="auto">
          <a:xfrm>
            <a:off x="163513" y="1925638"/>
            <a:ext cx="8816975" cy="4581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308100" indent="-342900">
              <a:defRPr>
                <a:solidFill>
                  <a:schemeClr val="tx1"/>
                </a:solidFill>
                <a:latin typeface="Arial" panose="020B0604020202020204" pitchFamily="34" charset="0"/>
                <a:cs typeface="Arial" panose="020B0604020202020204" pitchFamily="34" charset="0"/>
              </a:defRPr>
            </a:lvl3pPr>
            <a:lvl4pPr marL="1830388" indent="-342900">
              <a:defRPr>
                <a:solidFill>
                  <a:schemeClr val="tx1"/>
                </a:solidFill>
                <a:latin typeface="Arial" panose="020B0604020202020204" pitchFamily="34" charset="0"/>
                <a:cs typeface="Arial" panose="020B0604020202020204" pitchFamily="34" charset="0"/>
              </a:defRPr>
            </a:lvl4pPr>
            <a:lvl5pPr marL="2352675" indent="-342900">
              <a:defRPr>
                <a:solidFill>
                  <a:schemeClr val="tx1"/>
                </a:solidFill>
                <a:latin typeface="Arial" panose="020B0604020202020204" pitchFamily="34" charset="0"/>
                <a:cs typeface="Arial" panose="020B0604020202020204" pitchFamily="34" charset="0"/>
              </a:defRPr>
            </a:lvl5pPr>
            <a:lvl6pPr marL="2809875"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67075"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24275"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81475"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05000"/>
              </a:lnSpc>
            </a:pPr>
            <a:r>
              <a:rPr lang="ru-RU" altLang="ru-RU" sz="2200">
                <a:solidFill>
                  <a:srgbClr val="800080"/>
                </a:solidFill>
              </a:rPr>
              <a:t>Разработчики ИТС при создании сетей закладывают в них весь необходимый набор функций, обеспечивающих высококачественный информационный обмен с помощью различных абонентский терминалов и использованием различных сред передачи (первичных систем электросвязи). Очевидно, что ошибки при организации и ведении информационного обмена вероятны и их появление обусловлено эффективностью функционирования отдельных сетевых программно-аппаратных комплексов и всей сети в целом, а также помеховой обстановкой в тех или иных каналах (линиях) связи. Защита от такого рода ошибок не является предметом рассмотрения данной лекции. Хотя, в настоящее время существуют методы активных атак, замаскированные под функциональные ошибки ИТС. </a:t>
            </a:r>
          </a:p>
        </p:txBody>
      </p:sp>
      <p:sp>
        <p:nvSpPr>
          <p:cNvPr id="194568" name="Text Box 8"/>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1123" name="Text Box 3"/>
          <p:cNvSpPr txBox="1">
            <a:spLocks noChangeArrowheads="1"/>
          </p:cNvSpPr>
          <p:nvPr/>
        </p:nvSpPr>
        <p:spPr bwMode="auto">
          <a:xfrm>
            <a:off x="498475" y="1509713"/>
            <a:ext cx="8145463" cy="2528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1.4.2.</a:t>
            </a:r>
            <a:r>
              <a:rPr lang="ru-RU" altLang="ru-RU" sz="3200" b="1">
                <a:solidFill>
                  <a:srgbClr val="990099"/>
                </a:solidFill>
              </a:rPr>
              <a:t> “Проникновение” (</a:t>
            </a:r>
            <a:r>
              <a:rPr lang="en-US" altLang="ru-RU" sz="3200" b="1" i="1">
                <a:solidFill>
                  <a:srgbClr val="993366"/>
                </a:solidFill>
              </a:rPr>
              <a:t>penetration</a:t>
            </a:r>
            <a:r>
              <a:rPr lang="ru-RU" altLang="ru-RU" sz="3200" b="1">
                <a:solidFill>
                  <a:srgbClr val="990099"/>
                </a:solidFill>
              </a:rPr>
              <a:t>): Получение несанкционированного логического доступа к охраняемым данным путем обмана системных средств защиты информации.</a:t>
            </a:r>
            <a:r>
              <a:rPr lang="ru-RU" altLang="ru-RU" sz="3200">
                <a:solidFill>
                  <a:srgbClr val="990099"/>
                </a:solidFill>
              </a:rPr>
              <a:t> </a:t>
            </a:r>
            <a:endParaRPr lang="en-GB" altLang="ru-RU" sz="3200">
              <a:solidFill>
                <a:srgbClr val="990099"/>
              </a:solidFill>
            </a:endParaRPr>
          </a:p>
        </p:txBody>
      </p:sp>
      <p:sp>
        <p:nvSpPr>
          <p:cNvPr id="261124" name="Text Box 4"/>
          <p:cNvSpPr txBox="1">
            <a:spLocks noChangeArrowheads="1"/>
          </p:cNvSpPr>
          <p:nvPr/>
        </p:nvSpPr>
        <p:spPr bwMode="auto">
          <a:xfrm>
            <a:off x="487363" y="4383088"/>
            <a:ext cx="8167687" cy="1971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(В данном случае речь идет о преодолении нарушителем парольных и им подобных систем (включая и криптографические) защиты информации. Для преодоления таких нарушений необходимо использовать более надежные (включая элементы “стойкой” криптографической защиты) системы защиты о НСД.)</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2147" name="Text Box 3"/>
          <p:cNvSpPr txBox="1">
            <a:spLocks noChangeArrowheads="1"/>
          </p:cNvSpPr>
          <p:nvPr/>
        </p:nvSpPr>
        <p:spPr bwMode="auto">
          <a:xfrm>
            <a:off x="338138" y="1568450"/>
            <a:ext cx="8467725" cy="2041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1.4.3.</a:t>
            </a:r>
            <a:r>
              <a:rPr lang="ru-RU" altLang="ru-RU" sz="3200" b="1">
                <a:solidFill>
                  <a:srgbClr val="990099"/>
                </a:solidFill>
              </a:rPr>
              <a:t> “Реконструкция” (</a:t>
            </a:r>
            <a:r>
              <a:rPr lang="en-US" altLang="ru-RU" sz="3200" b="1" i="1">
                <a:solidFill>
                  <a:srgbClr val="993366"/>
                </a:solidFill>
              </a:rPr>
              <a:t>reverse engineering</a:t>
            </a:r>
            <a:r>
              <a:rPr lang="ru-RU" altLang="ru-RU" sz="3200" b="1">
                <a:solidFill>
                  <a:srgbClr val="990099"/>
                </a:solidFill>
              </a:rPr>
              <a:t>): Добыча охраняемых данных путем декомпозиции и анализа конструкции системного компонента.</a:t>
            </a:r>
            <a:endParaRPr lang="en-GB" altLang="ru-RU" sz="3200" b="1">
              <a:solidFill>
                <a:srgbClr val="990099"/>
              </a:solidFill>
            </a:endParaRPr>
          </a:p>
        </p:txBody>
      </p:sp>
      <p:sp>
        <p:nvSpPr>
          <p:cNvPr id="262148" name="Text Box 4"/>
          <p:cNvSpPr txBox="1">
            <a:spLocks noChangeArrowheads="1"/>
          </p:cNvSpPr>
          <p:nvPr/>
        </p:nvSpPr>
        <p:spPr bwMode="auto">
          <a:xfrm>
            <a:off x="487363" y="4219575"/>
            <a:ext cx="8167687" cy="23002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(Данный вид нарушения связан с возможностями неправомочного субъекта получать “отрывочные” сведения, с помощью которых он способен восстановить охраняемые данные. Для предотвращения этого необходимо усиление специальных организационно-технических мероприятий и использование “стойких” криптографических средств защиты информации.)</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3171" name="Text Box 3"/>
          <p:cNvSpPr txBox="1">
            <a:spLocks noChangeArrowheads="1"/>
          </p:cNvSpPr>
          <p:nvPr/>
        </p:nvSpPr>
        <p:spPr bwMode="auto">
          <a:xfrm>
            <a:off x="498475" y="1592263"/>
            <a:ext cx="8145463" cy="301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1.4.4.</a:t>
            </a:r>
            <a:r>
              <a:rPr lang="ru-RU" altLang="ru-RU" sz="3200" b="1">
                <a:solidFill>
                  <a:srgbClr val="990099"/>
                </a:solidFill>
              </a:rPr>
              <a:t> “Криптоанализ” (</a:t>
            </a:r>
            <a:r>
              <a:rPr lang="en-US" altLang="ru-RU" sz="3200" b="1" i="1">
                <a:solidFill>
                  <a:srgbClr val="993366"/>
                </a:solidFill>
              </a:rPr>
              <a:t>cryptanalysis</a:t>
            </a:r>
            <a:r>
              <a:rPr lang="ru-RU" altLang="ru-RU" sz="3200" b="1">
                <a:solidFill>
                  <a:srgbClr val="990099"/>
                </a:solidFill>
              </a:rPr>
              <a:t>):</a:t>
            </a:r>
          </a:p>
          <a:p>
            <a:pPr algn="ctr"/>
            <a:r>
              <a:rPr lang="ru-RU" altLang="ru-RU" sz="3200" b="1">
                <a:solidFill>
                  <a:srgbClr val="990099"/>
                </a:solidFill>
              </a:rPr>
              <a:t>Преобразование зашифрованных данных в открытый текст (дешифрование) без априорных</a:t>
            </a:r>
          </a:p>
          <a:p>
            <a:pPr algn="ctr"/>
            <a:r>
              <a:rPr lang="ru-RU" altLang="ru-RU" sz="3200" b="1">
                <a:solidFill>
                  <a:srgbClr val="990099"/>
                </a:solidFill>
              </a:rPr>
              <a:t>знаний о параметрах и алгоритме</a:t>
            </a:r>
          </a:p>
          <a:p>
            <a:pPr algn="ctr"/>
            <a:r>
              <a:rPr lang="ru-RU" altLang="ru-RU" sz="3200" b="1">
                <a:solidFill>
                  <a:srgbClr val="990099"/>
                </a:solidFill>
              </a:rPr>
              <a:t>процедуры зашифрования.</a:t>
            </a:r>
            <a:r>
              <a:rPr lang="ru-RU" altLang="ru-RU" sz="3200">
                <a:solidFill>
                  <a:srgbClr val="990099"/>
                </a:solidFill>
              </a:rPr>
              <a:t> </a:t>
            </a:r>
            <a:endParaRPr lang="en-GB" altLang="ru-RU" sz="3200">
              <a:solidFill>
                <a:srgbClr val="990099"/>
              </a:solidFill>
            </a:endParaRPr>
          </a:p>
        </p:txBody>
      </p:sp>
      <p:sp>
        <p:nvSpPr>
          <p:cNvPr id="263172" name="Text Box 4"/>
          <p:cNvSpPr txBox="1">
            <a:spLocks noChangeArrowheads="1"/>
          </p:cNvSpPr>
          <p:nvPr/>
        </p:nvSpPr>
        <p:spPr bwMode="auto">
          <a:xfrm>
            <a:off x="487363" y="5030788"/>
            <a:ext cx="8167687" cy="9858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борьбы с этим видом угроз необходимо использовать “стойкие” криптографические способы и средства защиты информации.)</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4195" name="Text Box 3"/>
          <p:cNvSpPr txBox="1">
            <a:spLocks noChangeArrowheads="1"/>
          </p:cNvSpPr>
          <p:nvPr/>
        </p:nvSpPr>
        <p:spPr bwMode="auto">
          <a:xfrm>
            <a:off x="549275" y="1400175"/>
            <a:ext cx="8045450" cy="4848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20000"/>
              </a:lnSpc>
            </a:pPr>
            <a:r>
              <a:rPr lang="en-US" altLang="ru-RU" sz="3200" b="1">
                <a:solidFill>
                  <a:srgbClr val="990099"/>
                </a:solidFill>
              </a:rPr>
              <a:t>II</a:t>
            </a:r>
            <a:r>
              <a:rPr lang="ru-RU" altLang="ru-RU" sz="3200" b="1">
                <a:solidFill>
                  <a:srgbClr val="990099"/>
                </a:solidFill>
              </a:rPr>
              <a:t>. “Обман” (последствие угрозы):</a:t>
            </a:r>
          </a:p>
          <a:p>
            <a:pPr algn="ctr">
              <a:lnSpc>
                <a:spcPct val="120000"/>
              </a:lnSpc>
            </a:pPr>
            <a:r>
              <a:rPr lang="ru-RU" altLang="ru-RU" sz="3200" b="1">
                <a:solidFill>
                  <a:srgbClr val="990099"/>
                </a:solidFill>
              </a:rPr>
              <a:t> Обстоятельство или событие, которое может повлечь за собой получение полномочным субъектом искаженных данных, но воспринимаемых им как верные.</a:t>
            </a:r>
          </a:p>
          <a:p>
            <a:pPr algn="ctr">
              <a:lnSpc>
                <a:spcPct val="130000"/>
              </a:lnSpc>
            </a:pPr>
            <a:endParaRPr lang="ru-RU" altLang="ru-RU" sz="2000" b="1">
              <a:solidFill>
                <a:srgbClr val="990099"/>
              </a:solidFill>
            </a:endParaRPr>
          </a:p>
          <a:p>
            <a:pPr algn="ctr"/>
            <a:r>
              <a:rPr lang="ru-RU" altLang="ru-RU" sz="2800" b="1">
                <a:solidFill>
                  <a:srgbClr val="993366"/>
                </a:solidFill>
                <a:effectLst>
                  <a:outerShdw blurRad="38100" dist="38100" dir="2700000" algn="tl">
                    <a:srgbClr val="C0C0C0"/>
                  </a:outerShdw>
                </a:effectLst>
              </a:rPr>
              <a:t>Следующие угрожающие </a:t>
            </a:r>
          </a:p>
          <a:p>
            <a:pPr algn="ctr"/>
            <a:r>
              <a:rPr lang="ru-RU" altLang="ru-RU" sz="2800" b="1">
                <a:solidFill>
                  <a:srgbClr val="993366"/>
                </a:solidFill>
                <a:effectLst>
                  <a:outerShdw blurRad="38100" dist="38100" dir="2700000" algn="tl">
                    <a:srgbClr val="C0C0C0"/>
                  </a:outerShdw>
                </a:effectLst>
              </a:rPr>
              <a:t>действия могут повлечь за собой обман:</a:t>
            </a:r>
            <a:endParaRPr lang="en-GB" altLang="ru-RU" sz="2800" b="1">
              <a:solidFill>
                <a:srgbClr val="993366"/>
              </a:solidFill>
              <a:effectLst>
                <a:outerShdw blurRad="38100" dist="38100" dir="2700000" algn="tl">
                  <a:srgbClr val="C0C0C0"/>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5219" name="Text Box 3"/>
          <p:cNvSpPr txBox="1">
            <a:spLocks noChangeArrowheads="1"/>
          </p:cNvSpPr>
          <p:nvPr/>
        </p:nvSpPr>
        <p:spPr bwMode="auto">
          <a:xfrm>
            <a:off x="487363" y="1593850"/>
            <a:ext cx="8169275" cy="49672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2.1.</a:t>
            </a:r>
            <a:r>
              <a:rPr lang="ru-RU" altLang="ru-RU" sz="3600">
                <a:solidFill>
                  <a:srgbClr val="990099"/>
                </a:solidFill>
              </a:rPr>
              <a:t> </a:t>
            </a:r>
            <a:r>
              <a:rPr lang="ru-RU" altLang="ru-RU" sz="3200" b="1">
                <a:solidFill>
                  <a:srgbClr val="990099"/>
                </a:solidFill>
              </a:rPr>
              <a:t>“Маскарад” (</a:t>
            </a:r>
            <a:r>
              <a:rPr lang="en-US" altLang="ru-RU" sz="3200" b="1" i="1">
                <a:solidFill>
                  <a:srgbClr val="993366"/>
                </a:solidFill>
              </a:rPr>
              <a:t>masquerade</a:t>
            </a:r>
            <a:r>
              <a:rPr lang="ru-RU" altLang="ru-RU" sz="3200" b="1">
                <a:solidFill>
                  <a:srgbClr val="990099"/>
                </a:solidFill>
              </a:rPr>
              <a:t>): Угрожающее действие, посредством которого субъект получает несанкционированный доступ к </a:t>
            </a:r>
          </a:p>
          <a:p>
            <a:pPr algn="ctr"/>
            <a:r>
              <a:rPr lang="ru-RU" altLang="ru-RU" sz="3200" b="1">
                <a:solidFill>
                  <a:srgbClr val="990099"/>
                </a:solidFill>
              </a:rPr>
              <a:t>системе или осуществляет злонамеренное действие, выступая в</a:t>
            </a:r>
          </a:p>
          <a:p>
            <a:pPr algn="ctr"/>
            <a:r>
              <a:rPr lang="ru-RU" altLang="ru-RU" sz="3200" b="1">
                <a:solidFill>
                  <a:srgbClr val="990099"/>
                </a:solidFill>
              </a:rPr>
              <a:t>роли полномочного субъекта.</a:t>
            </a:r>
            <a:r>
              <a:rPr lang="ru-RU" altLang="ru-RU" sz="3200"/>
              <a:t> </a:t>
            </a:r>
            <a:endParaRPr lang="ru-RU" altLang="ru-RU" sz="3200" b="1">
              <a:solidFill>
                <a:srgbClr val="990099"/>
              </a:solidFill>
            </a:endParaRPr>
          </a:p>
          <a:p>
            <a:pPr algn="ctr"/>
            <a:endParaRPr lang="ru-RU" altLang="ru-RU" sz="3200">
              <a:solidFill>
                <a:srgbClr val="990099"/>
              </a:solidFill>
            </a:endParaRPr>
          </a:p>
          <a:p>
            <a:pPr algn="ctr"/>
            <a:endParaRPr lang="ru-RU" altLang="ru-RU" sz="28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6243" name="Text Box 3"/>
          <p:cNvSpPr txBox="1">
            <a:spLocks noChangeArrowheads="1"/>
          </p:cNvSpPr>
          <p:nvPr/>
        </p:nvSpPr>
        <p:spPr bwMode="auto">
          <a:xfrm>
            <a:off x="439738" y="1592263"/>
            <a:ext cx="8264525" cy="2528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2.1.1.</a:t>
            </a:r>
            <a:r>
              <a:rPr lang="ru-RU" altLang="ru-RU" sz="3200" b="1">
                <a:solidFill>
                  <a:srgbClr val="990099"/>
                </a:solidFill>
              </a:rPr>
              <a:t> “Мистификация” (</a:t>
            </a:r>
            <a:r>
              <a:rPr lang="en-US" altLang="ru-RU" sz="3200" b="1" i="1">
                <a:solidFill>
                  <a:srgbClr val="993366"/>
                </a:solidFill>
              </a:rPr>
              <a:t>spoof</a:t>
            </a:r>
            <a:r>
              <a:rPr lang="ru-RU" altLang="ru-RU" sz="3200" b="1">
                <a:solidFill>
                  <a:srgbClr val="990099"/>
                </a:solidFill>
              </a:rPr>
              <a:t>):</a:t>
            </a:r>
          </a:p>
          <a:p>
            <a:pPr algn="ctr"/>
            <a:r>
              <a:rPr lang="ru-RU" altLang="ru-RU" sz="3200" b="1">
                <a:solidFill>
                  <a:srgbClr val="990099"/>
                </a:solidFill>
              </a:rPr>
              <a:t>Попытка субъекта осуществить</a:t>
            </a:r>
          </a:p>
          <a:p>
            <a:pPr algn="ctr"/>
            <a:r>
              <a:rPr lang="ru-RU" altLang="ru-RU" sz="3200" b="1">
                <a:solidFill>
                  <a:srgbClr val="990099"/>
                </a:solidFill>
              </a:rPr>
              <a:t>несанкционированный доступ в</a:t>
            </a:r>
          </a:p>
          <a:p>
            <a:pPr algn="ctr"/>
            <a:r>
              <a:rPr lang="ru-RU" altLang="ru-RU" sz="3200" b="1">
                <a:solidFill>
                  <a:srgbClr val="990099"/>
                </a:solidFill>
              </a:rPr>
              <a:t>систему под видом полномочного</a:t>
            </a:r>
          </a:p>
          <a:p>
            <a:pPr algn="ctr"/>
            <a:r>
              <a:rPr lang="ru-RU" altLang="ru-RU" sz="3200" b="1">
                <a:solidFill>
                  <a:srgbClr val="990099"/>
                </a:solidFill>
              </a:rPr>
              <a:t>пользователя.</a:t>
            </a:r>
            <a:r>
              <a:rPr lang="ru-RU" altLang="ru-RU" sz="3200">
                <a:solidFill>
                  <a:srgbClr val="990099"/>
                </a:solidFill>
              </a:rPr>
              <a:t> </a:t>
            </a:r>
            <a:endParaRPr lang="en-GB" altLang="ru-RU" sz="3200">
              <a:solidFill>
                <a:srgbClr val="990099"/>
              </a:solidFill>
            </a:endParaRPr>
          </a:p>
        </p:txBody>
      </p:sp>
      <p:sp>
        <p:nvSpPr>
          <p:cNvPr id="266244" name="Text Box 4"/>
          <p:cNvSpPr txBox="1">
            <a:spLocks noChangeArrowheads="1"/>
          </p:cNvSpPr>
          <p:nvPr/>
        </p:nvSpPr>
        <p:spPr bwMode="auto">
          <a:xfrm>
            <a:off x="487363" y="4291013"/>
            <a:ext cx="8167687" cy="2300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(Является наиболее опасным и изощренным видом компьютерных нарушений, для борьбы с которым необходимо использовать многоитерационные и многоуровневые способы и средства проверки подлинности субъекта: аутентификацию, различные криптографические способы и средства, авторизацию, подтверждение доверенного третьего лица и другие меры.)</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7267" name="Text Box 3"/>
          <p:cNvSpPr txBox="1">
            <a:spLocks noChangeArrowheads="1"/>
          </p:cNvSpPr>
          <p:nvPr/>
        </p:nvSpPr>
        <p:spPr bwMode="auto">
          <a:xfrm>
            <a:off x="163513" y="1127125"/>
            <a:ext cx="8788400" cy="356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5000"/>
              </a:lnSpc>
            </a:pPr>
            <a:r>
              <a:rPr lang="ru-RU" altLang="ru-RU" b="1">
                <a:solidFill>
                  <a:srgbClr val="990099"/>
                </a:solidFill>
              </a:rPr>
              <a:t>2.1.2. “Устройство для злонамеренных действий” (</a:t>
            </a:r>
            <a:r>
              <a:rPr lang="en-US" altLang="ru-RU" b="1" i="1">
                <a:solidFill>
                  <a:srgbClr val="993366"/>
                </a:solidFill>
              </a:rPr>
              <a:t>malicious logic</a:t>
            </a:r>
            <a:r>
              <a:rPr lang="ru-RU" altLang="ru-RU" b="1">
                <a:solidFill>
                  <a:srgbClr val="990099"/>
                </a:solidFill>
              </a:rPr>
              <a:t>): С точки зрения “маскарада”, любое аппаратно-программное устройство или программное обеспечение (например, “троянский конь”), которое якобы предназначено для поддержания эффективного и устойчивого функционирования системы, но на самом деле обеспечивает несанкционированный доступ к системным ресурсам или обманывает пользователя путем выполнения другого злонамеренного акта.</a:t>
            </a:r>
            <a:endParaRPr lang="en-GB" altLang="ru-RU" b="1">
              <a:solidFill>
                <a:srgbClr val="990099"/>
              </a:solidFill>
            </a:endParaRPr>
          </a:p>
        </p:txBody>
      </p:sp>
      <p:sp>
        <p:nvSpPr>
          <p:cNvPr id="267268" name="Text Box 4"/>
          <p:cNvSpPr txBox="1">
            <a:spLocks noChangeArrowheads="1"/>
          </p:cNvSpPr>
          <p:nvPr/>
        </p:nvSpPr>
        <p:spPr bwMode="auto">
          <a:xfrm>
            <a:off x="487363" y="4860925"/>
            <a:ext cx="8167687" cy="1809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(Чрезвычайно опасное и трудно обнаруживаемое компьютерное преступление, для борьбы с которым необходимо использовать только доверенные аппаратно-программные средства или ПО, либо проверять листинги (коды) программ с целью выявления не декларируемых свойств и функций, а аппаратную часть подвергать специальным проверкам.)</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8291" name="Text Box 3"/>
          <p:cNvSpPr txBox="1">
            <a:spLocks noChangeArrowheads="1"/>
          </p:cNvSpPr>
          <p:nvPr/>
        </p:nvSpPr>
        <p:spPr bwMode="auto">
          <a:xfrm>
            <a:off x="487363" y="2092325"/>
            <a:ext cx="8169275" cy="3505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2.2.</a:t>
            </a:r>
            <a:r>
              <a:rPr lang="ru-RU" altLang="ru-RU" sz="3600">
                <a:solidFill>
                  <a:srgbClr val="990099"/>
                </a:solidFill>
              </a:rPr>
              <a:t> </a:t>
            </a:r>
            <a:r>
              <a:rPr lang="ru-RU" altLang="ru-RU" sz="3200" b="1">
                <a:solidFill>
                  <a:srgbClr val="990099"/>
                </a:solidFill>
              </a:rPr>
              <a:t>“Фальсификация” (</a:t>
            </a:r>
            <a:r>
              <a:rPr lang="en-US" altLang="ru-RU" sz="3200" b="1" i="1">
                <a:solidFill>
                  <a:srgbClr val="993366"/>
                </a:solidFill>
              </a:rPr>
              <a:t>falsification</a:t>
            </a:r>
            <a:r>
              <a:rPr lang="ru-RU" altLang="ru-RU" sz="3200" b="1">
                <a:solidFill>
                  <a:srgbClr val="990099"/>
                </a:solidFill>
              </a:rPr>
              <a:t>):</a:t>
            </a:r>
          </a:p>
          <a:p>
            <a:pPr algn="ctr"/>
            <a:r>
              <a:rPr lang="ru-RU" altLang="ru-RU" sz="3200" b="1">
                <a:solidFill>
                  <a:srgbClr val="990099"/>
                </a:solidFill>
              </a:rPr>
              <a:t>Угрожающее действие, посредством которого искаженные данные вводят в</a:t>
            </a:r>
          </a:p>
          <a:p>
            <a:pPr algn="ctr"/>
            <a:r>
              <a:rPr lang="ru-RU" altLang="ru-RU" sz="3200" b="1">
                <a:solidFill>
                  <a:srgbClr val="990099"/>
                </a:solidFill>
              </a:rPr>
              <a:t>заблуждения полномочного субъекта.</a:t>
            </a:r>
          </a:p>
          <a:p>
            <a:pPr algn="ctr"/>
            <a:endParaRPr lang="ru-RU" altLang="ru-RU" sz="3200">
              <a:solidFill>
                <a:srgbClr val="990099"/>
              </a:solidFill>
            </a:endParaRPr>
          </a:p>
          <a:p>
            <a:pPr algn="ctr"/>
            <a:endParaRPr lang="ru-RU" altLang="ru-RU" sz="28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69315" name="Text Box 3"/>
          <p:cNvSpPr txBox="1">
            <a:spLocks noChangeArrowheads="1"/>
          </p:cNvSpPr>
          <p:nvPr/>
        </p:nvSpPr>
        <p:spPr bwMode="auto">
          <a:xfrm>
            <a:off x="427038" y="1636713"/>
            <a:ext cx="8288337" cy="2528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2.2.1.</a:t>
            </a:r>
            <a:r>
              <a:rPr lang="ru-RU" altLang="ru-RU" sz="3200" b="1">
                <a:solidFill>
                  <a:srgbClr val="990099"/>
                </a:solidFill>
              </a:rPr>
              <a:t> “Подмена” (</a:t>
            </a:r>
            <a:r>
              <a:rPr lang="en-US" altLang="ru-RU" sz="3200" b="1" i="1">
                <a:solidFill>
                  <a:srgbClr val="993366"/>
                </a:solidFill>
              </a:rPr>
              <a:t>substitution</a:t>
            </a:r>
            <a:r>
              <a:rPr lang="ru-RU" altLang="ru-RU" sz="3200" b="1">
                <a:solidFill>
                  <a:srgbClr val="990099"/>
                </a:solidFill>
              </a:rPr>
              <a:t>):</a:t>
            </a:r>
          </a:p>
          <a:p>
            <a:pPr algn="ctr"/>
            <a:r>
              <a:rPr lang="ru-RU" altLang="ru-RU" sz="3200" b="1">
                <a:solidFill>
                  <a:srgbClr val="990099"/>
                </a:solidFill>
              </a:rPr>
              <a:t>Внесение изменений</a:t>
            </a:r>
          </a:p>
          <a:p>
            <a:pPr algn="ctr"/>
            <a:r>
              <a:rPr lang="ru-RU" altLang="ru-RU" sz="3200" b="1">
                <a:solidFill>
                  <a:srgbClr val="990099"/>
                </a:solidFill>
              </a:rPr>
              <a:t>или замена истинных данных на</a:t>
            </a:r>
          </a:p>
          <a:p>
            <a:pPr algn="ctr"/>
            <a:r>
              <a:rPr lang="ru-RU" altLang="ru-RU" sz="3200" b="1">
                <a:solidFill>
                  <a:srgbClr val="990099"/>
                </a:solidFill>
              </a:rPr>
              <a:t>искаженные, которые служат для</a:t>
            </a:r>
          </a:p>
          <a:p>
            <a:pPr algn="ctr"/>
            <a:r>
              <a:rPr lang="ru-RU" altLang="ru-RU" sz="3200" b="1">
                <a:solidFill>
                  <a:srgbClr val="990099"/>
                </a:solidFill>
              </a:rPr>
              <a:t>обмана полномочного субъекта.</a:t>
            </a:r>
          </a:p>
        </p:txBody>
      </p:sp>
      <p:sp>
        <p:nvSpPr>
          <p:cNvPr id="269316" name="Text Box 4"/>
          <p:cNvSpPr txBox="1">
            <a:spLocks noChangeArrowheads="1"/>
          </p:cNvSpPr>
          <p:nvPr/>
        </p:nvSpPr>
        <p:spPr bwMode="auto">
          <a:xfrm>
            <a:off x="487363" y="4913313"/>
            <a:ext cx="8167687" cy="131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криптографические способы и средства обеспечения целостности информации, то есть способные защитить данные от любой их модификации.)</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0339" name="Text Box 3"/>
          <p:cNvSpPr txBox="1">
            <a:spLocks noChangeArrowheads="1"/>
          </p:cNvSpPr>
          <p:nvPr/>
        </p:nvSpPr>
        <p:spPr bwMode="auto">
          <a:xfrm>
            <a:off x="427038" y="1874838"/>
            <a:ext cx="8288337" cy="2041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2.2.2.</a:t>
            </a:r>
            <a:r>
              <a:rPr lang="ru-RU" altLang="ru-RU" sz="3200" b="1">
                <a:solidFill>
                  <a:srgbClr val="990099"/>
                </a:solidFill>
              </a:rPr>
              <a:t> “Вставка” (</a:t>
            </a:r>
            <a:r>
              <a:rPr lang="en-US" altLang="ru-RU" sz="3200" b="1" i="1">
                <a:solidFill>
                  <a:srgbClr val="993366"/>
                </a:solidFill>
              </a:rPr>
              <a:t>insertion</a:t>
            </a:r>
            <a:r>
              <a:rPr lang="ru-RU" altLang="ru-RU" sz="3200" b="1">
                <a:solidFill>
                  <a:srgbClr val="990099"/>
                </a:solidFill>
              </a:rPr>
              <a:t>):</a:t>
            </a:r>
          </a:p>
          <a:p>
            <a:pPr algn="ctr"/>
            <a:r>
              <a:rPr lang="ru-RU" altLang="ru-RU" sz="3200" b="1">
                <a:solidFill>
                  <a:srgbClr val="990099"/>
                </a:solidFill>
              </a:rPr>
              <a:t>Добавление искаженных данных, которые служат для обмана полномочного субъекта.</a:t>
            </a:r>
          </a:p>
        </p:txBody>
      </p:sp>
      <p:sp>
        <p:nvSpPr>
          <p:cNvPr id="270340" name="Text Box 4"/>
          <p:cNvSpPr txBox="1">
            <a:spLocks noChangeArrowheads="1"/>
          </p:cNvSpPr>
          <p:nvPr/>
        </p:nvSpPr>
        <p:spPr bwMode="auto">
          <a:xfrm>
            <a:off x="487363" y="4913313"/>
            <a:ext cx="8167687" cy="131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криптографические способы и средства обеспечения целостности информации, то есть способные защитить данные от любой их модификации.)</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1" name="Text Box 5"/>
          <p:cNvSpPr txBox="1">
            <a:spLocks noChangeArrowheads="1"/>
          </p:cNvSpPr>
          <p:nvPr/>
        </p:nvSpPr>
        <p:spPr bwMode="auto">
          <a:xfrm>
            <a:off x="182563" y="1143000"/>
            <a:ext cx="8739187" cy="5470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05000"/>
              </a:lnSpc>
            </a:pPr>
            <a:r>
              <a:rPr lang="ru-RU" altLang="ru-RU">
                <a:solidFill>
                  <a:srgbClr val="800080"/>
                </a:solidFill>
              </a:rPr>
              <a:t>Вся мировая история показывает, что шпионская (разведывательная) деятельность по добыванию различного рода информации является “основой основ” политики любого государства. Человек непредсказуем: окружающие обстоятельства могут повлечь его к поиску информации, доступ к которой ограничен определенным кругом лиц, — это с одной стороны. А с другой, — любой владелец конфиденциальной информации желает обезопасить ее от посторонних. Именно наличие человеческого фактора при эксплуатации и функционировании ИТС обуславливает необходимость дополнения стандартного набора функций для открытых систем, то есть архитектуры ИТС, еще одной функцией обеспечения безопасности ИТС. </a:t>
            </a:r>
          </a:p>
        </p:txBody>
      </p:sp>
      <p:sp>
        <p:nvSpPr>
          <p:cNvPr id="224264" name="Text Box 8"/>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1363" name="Text Box 3"/>
          <p:cNvSpPr txBox="1">
            <a:spLocks noChangeArrowheads="1"/>
          </p:cNvSpPr>
          <p:nvPr/>
        </p:nvSpPr>
        <p:spPr bwMode="auto">
          <a:xfrm>
            <a:off x="487363" y="2092325"/>
            <a:ext cx="8169275" cy="4052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2.3.</a:t>
            </a:r>
            <a:r>
              <a:rPr lang="ru-RU" altLang="ru-RU" sz="3600">
                <a:solidFill>
                  <a:srgbClr val="990099"/>
                </a:solidFill>
              </a:rPr>
              <a:t> </a:t>
            </a:r>
            <a:r>
              <a:rPr lang="ru-RU" altLang="ru-RU" sz="3200" b="1">
                <a:solidFill>
                  <a:srgbClr val="990099"/>
                </a:solidFill>
              </a:rPr>
              <a:t>“Отказ” (</a:t>
            </a:r>
            <a:r>
              <a:rPr lang="en-US" altLang="ru-RU" sz="3200" b="1" i="1">
                <a:solidFill>
                  <a:srgbClr val="993366"/>
                </a:solidFill>
              </a:rPr>
              <a:t>repudiation</a:t>
            </a:r>
            <a:r>
              <a:rPr lang="ru-RU" altLang="ru-RU" sz="3200" b="1">
                <a:solidFill>
                  <a:srgbClr val="990099"/>
                </a:solidFill>
              </a:rPr>
              <a:t>): Угрожающее действие, посредством которого субъект обманывает другого путем ложного отрицания ответственности за какое-либо собственное действие.</a:t>
            </a:r>
            <a:r>
              <a:rPr lang="ru-RU" altLang="ru-RU" sz="3200">
                <a:solidFill>
                  <a:srgbClr val="990099"/>
                </a:solidFill>
              </a:rPr>
              <a:t> </a:t>
            </a:r>
          </a:p>
          <a:p>
            <a:pPr algn="ctr"/>
            <a:endParaRPr lang="ru-RU" altLang="ru-RU" sz="3200">
              <a:solidFill>
                <a:srgbClr val="990099"/>
              </a:solidFill>
            </a:endParaRPr>
          </a:p>
          <a:p>
            <a:pPr algn="ctr"/>
            <a:endParaRPr lang="ru-RU" altLang="ru-RU" sz="32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2387" name="Text Box 3"/>
          <p:cNvSpPr txBox="1">
            <a:spLocks noChangeArrowheads="1"/>
          </p:cNvSpPr>
          <p:nvPr/>
        </p:nvSpPr>
        <p:spPr bwMode="auto">
          <a:xfrm>
            <a:off x="439738" y="1519238"/>
            <a:ext cx="8264525" cy="2378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2.3.1.</a:t>
            </a:r>
            <a:r>
              <a:rPr lang="ru-RU" altLang="ru-RU" sz="3000" b="1">
                <a:solidFill>
                  <a:srgbClr val="990099"/>
                </a:solidFill>
              </a:rPr>
              <a:t> “Ложный отказ источника” (</a:t>
            </a:r>
            <a:r>
              <a:rPr lang="en-US" altLang="ru-RU" sz="3000" b="1" i="1">
                <a:solidFill>
                  <a:srgbClr val="993366"/>
                </a:solidFill>
              </a:rPr>
              <a:t>false denial of origin</a:t>
            </a:r>
            <a:r>
              <a:rPr lang="ru-RU" altLang="ru-RU" sz="3000" b="1">
                <a:solidFill>
                  <a:srgbClr val="990099"/>
                </a:solidFill>
              </a:rPr>
              <a:t>): Действие, посредством которого автор (“держатель”) данных отрицает свою ответственность за авторство (генерирование) этих данных.</a:t>
            </a:r>
            <a:r>
              <a:rPr lang="ru-RU" altLang="ru-RU" sz="3000">
                <a:solidFill>
                  <a:srgbClr val="990099"/>
                </a:solidFill>
              </a:rPr>
              <a:t> </a:t>
            </a:r>
          </a:p>
        </p:txBody>
      </p:sp>
      <p:sp>
        <p:nvSpPr>
          <p:cNvPr id="272388" name="Text Box 4"/>
          <p:cNvSpPr txBox="1">
            <a:spLocks noChangeArrowheads="1"/>
          </p:cNvSpPr>
          <p:nvPr/>
        </p:nvSpPr>
        <p:spPr bwMode="auto">
          <a:xfrm>
            <a:off x="487363" y="4338638"/>
            <a:ext cx="8167687" cy="2300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криптографические способы и средства обеспечения целостности информации совместно с регистрацией процедур информационного обмена (дублирование всех сообщений) на специализированном аппаратно-программном комплексе (узле связи) третьего обоюдно доверенного юридического лица.)</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3411" name="Text Box 3"/>
          <p:cNvSpPr txBox="1">
            <a:spLocks noChangeArrowheads="1"/>
          </p:cNvSpPr>
          <p:nvPr/>
        </p:nvSpPr>
        <p:spPr bwMode="auto">
          <a:xfrm>
            <a:off x="303213" y="1531938"/>
            <a:ext cx="8537575" cy="2528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3200" b="1">
                <a:solidFill>
                  <a:srgbClr val="990099"/>
                </a:solidFill>
              </a:rPr>
              <a:t>2.3.2. “Ложный отказ получателя”</a:t>
            </a:r>
          </a:p>
          <a:p>
            <a:pPr algn="ctr"/>
            <a:r>
              <a:rPr lang="ru-RU" altLang="ru-RU" sz="3200" b="1">
                <a:solidFill>
                  <a:srgbClr val="990099"/>
                </a:solidFill>
              </a:rPr>
              <a:t>(</a:t>
            </a:r>
            <a:r>
              <a:rPr lang="en-US" altLang="ru-RU" sz="3200" b="1" i="1">
                <a:solidFill>
                  <a:srgbClr val="993366"/>
                </a:solidFill>
              </a:rPr>
              <a:t>false denial of receipt</a:t>
            </a:r>
            <a:r>
              <a:rPr lang="ru-RU" altLang="ru-RU" sz="3200" b="1">
                <a:solidFill>
                  <a:srgbClr val="990099"/>
                </a:solidFill>
              </a:rPr>
              <a:t>): Действие,</a:t>
            </a:r>
          </a:p>
          <a:p>
            <a:pPr algn="ctr"/>
            <a:r>
              <a:rPr lang="ru-RU" altLang="ru-RU" sz="3200" b="1">
                <a:solidFill>
                  <a:srgbClr val="990099"/>
                </a:solidFill>
              </a:rPr>
              <a:t>посредством которого получатель</a:t>
            </a:r>
          </a:p>
          <a:p>
            <a:pPr algn="ctr"/>
            <a:r>
              <a:rPr lang="ru-RU" altLang="ru-RU" sz="3200" b="1">
                <a:solidFill>
                  <a:srgbClr val="990099"/>
                </a:solidFill>
              </a:rPr>
              <a:t>данных отказывается от получения</a:t>
            </a:r>
          </a:p>
          <a:p>
            <a:pPr algn="ctr"/>
            <a:r>
              <a:rPr lang="ru-RU" altLang="ru-RU" sz="3200" b="1">
                <a:solidFill>
                  <a:srgbClr val="990099"/>
                </a:solidFill>
              </a:rPr>
              <a:t>этих данных и обладания  ими.</a:t>
            </a:r>
            <a:r>
              <a:rPr lang="ru-RU" altLang="ru-RU" sz="3200">
                <a:solidFill>
                  <a:srgbClr val="990099"/>
                </a:solidFill>
              </a:rPr>
              <a:t> </a:t>
            </a:r>
          </a:p>
        </p:txBody>
      </p:sp>
      <p:sp>
        <p:nvSpPr>
          <p:cNvPr id="273412" name="Text Box 4"/>
          <p:cNvSpPr txBox="1">
            <a:spLocks noChangeArrowheads="1"/>
          </p:cNvSpPr>
          <p:nvPr/>
        </p:nvSpPr>
        <p:spPr bwMode="auto">
          <a:xfrm>
            <a:off x="487363" y="4338638"/>
            <a:ext cx="8167687" cy="2300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криптографические способы и средства обеспечения целостности информации совместно с регистрацией процедур информационного обмена (дублирование всех сообщений) на специализированном аппаратно-программном комплексе (узле связи) третьего обоюдно доверенного юридического лица.)</a:t>
            </a:r>
            <a:r>
              <a:rPr lang="en-GB" altLang="ru-RU">
                <a:latin typeface="Times New Roman" panose="02020603050405020304" pitchFamily="18" charset="0"/>
                <a:cs typeface="Times New Roman" panose="02020603050405020304" pitchFamily="18"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4435" name="Text Box 3"/>
          <p:cNvSpPr txBox="1">
            <a:spLocks noChangeArrowheads="1"/>
          </p:cNvSpPr>
          <p:nvPr/>
        </p:nvSpPr>
        <p:spPr bwMode="auto">
          <a:xfrm>
            <a:off x="549275" y="1411288"/>
            <a:ext cx="8045450" cy="49911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en-US" altLang="ru-RU" sz="3200" b="1">
                <a:solidFill>
                  <a:srgbClr val="990099"/>
                </a:solidFill>
              </a:rPr>
              <a:t>III</a:t>
            </a:r>
            <a:r>
              <a:rPr lang="ru-RU" altLang="ru-RU" sz="3200" b="1">
                <a:solidFill>
                  <a:srgbClr val="990099"/>
                </a:solidFill>
              </a:rPr>
              <a:t>. “Разрушение” (последствие угрозы):</a:t>
            </a:r>
            <a:r>
              <a:rPr lang="en-US" altLang="ru-RU" sz="3200" b="1">
                <a:solidFill>
                  <a:srgbClr val="990099"/>
                </a:solidFill>
              </a:rPr>
              <a:t> </a:t>
            </a:r>
            <a:r>
              <a:rPr lang="ru-RU" altLang="ru-RU" sz="3200" b="1">
                <a:solidFill>
                  <a:srgbClr val="990099"/>
                </a:solidFill>
              </a:rPr>
              <a:t>Обстоятельство или событие, которое</a:t>
            </a:r>
            <a:r>
              <a:rPr lang="en-US" altLang="ru-RU" sz="3200" b="1">
                <a:solidFill>
                  <a:srgbClr val="990099"/>
                </a:solidFill>
              </a:rPr>
              <a:t> </a:t>
            </a:r>
            <a:r>
              <a:rPr lang="ru-RU" altLang="ru-RU" sz="3200" b="1">
                <a:solidFill>
                  <a:srgbClr val="990099"/>
                </a:solidFill>
              </a:rPr>
              <a:t>препятствует или прерывает</a:t>
            </a:r>
            <a:r>
              <a:rPr lang="en-US" altLang="ru-RU" sz="3200" b="1">
                <a:solidFill>
                  <a:srgbClr val="990099"/>
                </a:solidFill>
              </a:rPr>
              <a:t> </a:t>
            </a:r>
            <a:r>
              <a:rPr lang="ru-RU" altLang="ru-RU" sz="3200" b="1">
                <a:solidFill>
                  <a:srgbClr val="990099"/>
                </a:solidFill>
              </a:rPr>
              <a:t>корректное функционирование</a:t>
            </a:r>
            <a:r>
              <a:rPr lang="en-US" altLang="ru-RU" sz="3200" b="1">
                <a:solidFill>
                  <a:srgbClr val="990099"/>
                </a:solidFill>
              </a:rPr>
              <a:t> </a:t>
            </a:r>
            <a:r>
              <a:rPr lang="ru-RU" altLang="ru-RU" sz="3200" b="1">
                <a:solidFill>
                  <a:srgbClr val="990099"/>
                </a:solidFill>
              </a:rPr>
              <a:t>системных служб и реализацию</a:t>
            </a:r>
            <a:r>
              <a:rPr lang="en-US" altLang="ru-RU" sz="3200" b="1">
                <a:solidFill>
                  <a:srgbClr val="990099"/>
                </a:solidFill>
              </a:rPr>
              <a:t> </a:t>
            </a:r>
            <a:r>
              <a:rPr lang="ru-RU" altLang="ru-RU" sz="3200" b="1">
                <a:solidFill>
                  <a:srgbClr val="990099"/>
                </a:solidFill>
              </a:rPr>
              <a:t>необходимых действий.</a:t>
            </a:r>
            <a:r>
              <a:rPr lang="ru-RU" altLang="ru-RU" sz="3200">
                <a:solidFill>
                  <a:srgbClr val="990099"/>
                </a:solidFill>
              </a:rPr>
              <a:t> </a:t>
            </a:r>
            <a:endParaRPr lang="ru-RU" altLang="ru-RU" sz="3200" b="1">
              <a:solidFill>
                <a:srgbClr val="990099"/>
              </a:solidFill>
            </a:endParaRPr>
          </a:p>
          <a:p>
            <a:pPr algn="ctr">
              <a:lnSpc>
                <a:spcPct val="130000"/>
              </a:lnSpc>
            </a:pPr>
            <a:endParaRPr lang="ru-RU" altLang="ru-RU" sz="3200" b="1">
              <a:solidFill>
                <a:srgbClr val="990099"/>
              </a:solidFill>
            </a:endParaRPr>
          </a:p>
          <a:p>
            <a:pPr algn="ctr"/>
            <a:r>
              <a:rPr lang="ru-RU" altLang="ru-RU" sz="2800" b="1">
                <a:solidFill>
                  <a:srgbClr val="993366"/>
                </a:solidFill>
                <a:effectLst>
                  <a:outerShdw blurRad="38100" dist="38100" dir="2700000" algn="tl">
                    <a:srgbClr val="C0C0C0"/>
                  </a:outerShdw>
                </a:effectLst>
              </a:rPr>
              <a:t>Следующие угрожающие </a:t>
            </a:r>
          </a:p>
          <a:p>
            <a:pPr algn="ctr"/>
            <a:r>
              <a:rPr lang="ru-RU" altLang="ru-RU" sz="2800" b="1">
                <a:solidFill>
                  <a:srgbClr val="993366"/>
                </a:solidFill>
                <a:effectLst>
                  <a:outerShdw blurRad="38100" dist="38100" dir="2700000" algn="tl">
                    <a:srgbClr val="C0C0C0"/>
                  </a:outerShdw>
                </a:effectLst>
              </a:rPr>
              <a:t>действия могут вызвать разрушение:</a:t>
            </a:r>
            <a:endParaRPr lang="en-GB" altLang="ru-RU" sz="2800" b="1">
              <a:solidFill>
                <a:srgbClr val="993366"/>
              </a:solidFill>
              <a:effectLst>
                <a:outerShdw blurRad="38100" dist="38100" dir="2700000" algn="tl">
                  <a:srgbClr val="C0C0C0"/>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5459" name="Text Box 3"/>
          <p:cNvSpPr txBox="1">
            <a:spLocks noChangeArrowheads="1"/>
          </p:cNvSpPr>
          <p:nvPr/>
        </p:nvSpPr>
        <p:spPr bwMode="auto">
          <a:xfrm>
            <a:off x="487363" y="1962150"/>
            <a:ext cx="8169275" cy="3992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3.1.</a:t>
            </a:r>
            <a:r>
              <a:rPr lang="ru-RU" altLang="ru-RU" sz="3600">
                <a:solidFill>
                  <a:srgbClr val="990099"/>
                </a:solidFill>
              </a:rPr>
              <a:t> </a:t>
            </a:r>
            <a:r>
              <a:rPr lang="ru-RU" altLang="ru-RU" sz="3200" b="1">
                <a:solidFill>
                  <a:srgbClr val="990099"/>
                </a:solidFill>
              </a:rPr>
              <a:t>“Вредительство” (</a:t>
            </a:r>
            <a:r>
              <a:rPr lang="en-US" altLang="ru-RU" sz="3200" b="1" i="1">
                <a:solidFill>
                  <a:srgbClr val="993366"/>
                </a:solidFill>
              </a:rPr>
              <a:t>incapacitation</a:t>
            </a:r>
            <a:r>
              <a:rPr lang="ru-RU" altLang="ru-RU" sz="3200" b="1">
                <a:solidFill>
                  <a:srgbClr val="990099"/>
                </a:solidFill>
              </a:rPr>
              <a:t>): Угрожающее действие, которое препятствует или прерывает функционирование системы путем вывода из строя ее компонентов.</a:t>
            </a:r>
          </a:p>
          <a:p>
            <a:pPr algn="ctr"/>
            <a:endParaRPr lang="ru-RU" altLang="ru-RU" sz="3200">
              <a:solidFill>
                <a:srgbClr val="990099"/>
              </a:solidFill>
            </a:endParaRPr>
          </a:p>
          <a:p>
            <a:pPr algn="ctr"/>
            <a:endParaRPr lang="ru-RU" altLang="ru-RU" sz="28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6483" name="Text Box 3"/>
          <p:cNvSpPr txBox="1">
            <a:spLocks noChangeArrowheads="1"/>
          </p:cNvSpPr>
          <p:nvPr/>
        </p:nvSpPr>
        <p:spPr bwMode="auto">
          <a:xfrm>
            <a:off x="177800" y="1260475"/>
            <a:ext cx="8764588" cy="2870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3.1.1.</a:t>
            </a:r>
            <a:r>
              <a:rPr lang="ru-RU" altLang="ru-RU" sz="2600" b="1">
                <a:solidFill>
                  <a:srgbClr val="990099"/>
                </a:solidFill>
              </a:rPr>
              <a:t> “Устройство для злонамеренных</a:t>
            </a:r>
          </a:p>
          <a:p>
            <a:pPr algn="ctr"/>
            <a:r>
              <a:rPr lang="ru-RU" altLang="ru-RU" sz="2600" b="1">
                <a:solidFill>
                  <a:srgbClr val="990099"/>
                </a:solidFill>
              </a:rPr>
              <a:t>действий” (</a:t>
            </a:r>
            <a:r>
              <a:rPr lang="en-US" altLang="ru-RU" sz="2600" b="1" i="1">
                <a:solidFill>
                  <a:srgbClr val="993366"/>
                </a:solidFill>
              </a:rPr>
              <a:t>malicious logic</a:t>
            </a:r>
            <a:r>
              <a:rPr lang="ru-RU" altLang="ru-RU" sz="2600" b="1">
                <a:solidFill>
                  <a:srgbClr val="990099"/>
                </a:solidFill>
              </a:rPr>
              <a:t>): С точки зрения “вредительства”, любое аппаратно-программное устройство или программное обеспечение (например, “логическая бомба”), умышленно</a:t>
            </a:r>
          </a:p>
          <a:p>
            <a:pPr algn="ctr"/>
            <a:r>
              <a:rPr lang="ru-RU" altLang="ru-RU" sz="2600" b="1">
                <a:solidFill>
                  <a:srgbClr val="990099"/>
                </a:solidFill>
              </a:rPr>
              <a:t>встраиваемое в систему для нарушения ее</a:t>
            </a:r>
          </a:p>
          <a:p>
            <a:pPr algn="ctr"/>
            <a:r>
              <a:rPr lang="ru-RU" altLang="ru-RU" sz="2600" b="1">
                <a:solidFill>
                  <a:srgbClr val="990099"/>
                </a:solidFill>
              </a:rPr>
              <a:t>работоспособности или уничтожения ее ресурсов.</a:t>
            </a:r>
            <a:r>
              <a:rPr lang="ru-RU" altLang="ru-RU" sz="2600">
                <a:solidFill>
                  <a:srgbClr val="990099"/>
                </a:solidFill>
              </a:rPr>
              <a:t> </a:t>
            </a:r>
          </a:p>
        </p:txBody>
      </p:sp>
      <p:sp>
        <p:nvSpPr>
          <p:cNvPr id="276484" name="Text Box 4"/>
          <p:cNvSpPr txBox="1">
            <a:spLocks noChangeArrowheads="1"/>
          </p:cNvSpPr>
          <p:nvPr/>
        </p:nvSpPr>
        <p:spPr bwMode="auto">
          <a:xfrm>
            <a:off x="487363" y="4338638"/>
            <a:ext cx="8167687" cy="2300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(Чрезвычайно опасное и трудно обнаруживаемое компьютерное преступление, для борьбы с которым необходимо использовать только доверенные аппаратно-программные средства или ПО, либо получать листинги (коды) программ с целью выявления не декларируемых свойств и функций, а аппаратную часть подвергать специальным проверкам.)</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7507" name="Text Box 3"/>
          <p:cNvSpPr txBox="1">
            <a:spLocks noChangeArrowheads="1"/>
          </p:cNvSpPr>
          <p:nvPr/>
        </p:nvSpPr>
        <p:spPr bwMode="auto">
          <a:xfrm>
            <a:off x="439738" y="1530350"/>
            <a:ext cx="8264525" cy="301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3.1.2.</a:t>
            </a:r>
            <a:r>
              <a:rPr lang="ru-RU" altLang="ru-RU" sz="3200" b="1">
                <a:solidFill>
                  <a:srgbClr val="990099"/>
                </a:solidFill>
              </a:rPr>
              <a:t> “Физическое разрушение” (</a:t>
            </a:r>
            <a:r>
              <a:rPr lang="en-US" altLang="ru-RU" sz="3200" b="1" i="1">
                <a:solidFill>
                  <a:srgbClr val="993366"/>
                </a:solidFill>
              </a:rPr>
              <a:t>physical destruction</a:t>
            </a:r>
            <a:r>
              <a:rPr lang="ru-RU" altLang="ru-RU" sz="3200" b="1">
                <a:solidFill>
                  <a:srgbClr val="990099"/>
                </a:solidFill>
              </a:rPr>
              <a:t>):</a:t>
            </a:r>
          </a:p>
          <a:p>
            <a:pPr algn="ctr"/>
            <a:r>
              <a:rPr lang="ru-RU" altLang="ru-RU" sz="3200" b="1">
                <a:solidFill>
                  <a:srgbClr val="990099"/>
                </a:solidFill>
              </a:rPr>
              <a:t>Умышленное разрушение системного</a:t>
            </a:r>
          </a:p>
          <a:p>
            <a:pPr algn="ctr"/>
            <a:r>
              <a:rPr lang="ru-RU" altLang="ru-RU" sz="3200" b="1">
                <a:solidFill>
                  <a:srgbClr val="990099"/>
                </a:solidFill>
              </a:rPr>
              <a:t>компонента с целью препятствия</a:t>
            </a:r>
          </a:p>
          <a:p>
            <a:pPr algn="ctr"/>
            <a:r>
              <a:rPr lang="ru-RU" altLang="ru-RU" sz="3200" b="1">
                <a:solidFill>
                  <a:srgbClr val="990099"/>
                </a:solidFill>
              </a:rPr>
              <a:t>нормальному функционированию</a:t>
            </a:r>
          </a:p>
          <a:p>
            <a:pPr algn="ctr"/>
            <a:r>
              <a:rPr lang="ru-RU" altLang="ru-RU" sz="3200" b="1">
                <a:solidFill>
                  <a:srgbClr val="990099"/>
                </a:solidFill>
              </a:rPr>
              <a:t>системы или его прерывание.</a:t>
            </a:r>
            <a:r>
              <a:rPr lang="ru-RU" altLang="ru-RU" sz="3200">
                <a:solidFill>
                  <a:srgbClr val="990099"/>
                </a:solidFill>
              </a:rPr>
              <a:t> </a:t>
            </a:r>
          </a:p>
        </p:txBody>
      </p:sp>
      <p:sp>
        <p:nvSpPr>
          <p:cNvPr id="277508" name="Text Box 4"/>
          <p:cNvSpPr txBox="1">
            <a:spLocks noChangeArrowheads="1"/>
          </p:cNvSpPr>
          <p:nvPr/>
        </p:nvSpPr>
        <p:spPr bwMode="auto">
          <a:xfrm>
            <a:off x="487363" y="5208588"/>
            <a:ext cx="8167687" cy="9858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предотвращения этого необходимо усиление специальных организационно-технических мероприятий по прогнозированию и выявлению “изгоев”.)</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8531" name="Text Box 3"/>
          <p:cNvSpPr txBox="1">
            <a:spLocks noChangeArrowheads="1"/>
          </p:cNvSpPr>
          <p:nvPr/>
        </p:nvSpPr>
        <p:spPr bwMode="auto">
          <a:xfrm>
            <a:off x="439738" y="1530350"/>
            <a:ext cx="8264525" cy="2528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3.1.3.</a:t>
            </a:r>
            <a:r>
              <a:rPr lang="ru-RU" altLang="ru-RU" sz="3200" b="1">
                <a:solidFill>
                  <a:srgbClr val="990099"/>
                </a:solidFill>
              </a:rPr>
              <a:t> “Ошибка человека” (</a:t>
            </a:r>
            <a:r>
              <a:rPr lang="en-US" altLang="ru-RU" sz="3200" b="1" i="1">
                <a:solidFill>
                  <a:srgbClr val="993366"/>
                </a:solidFill>
              </a:rPr>
              <a:t>human error</a:t>
            </a:r>
            <a:r>
              <a:rPr lang="ru-RU" altLang="ru-RU" sz="3200" b="1">
                <a:solidFill>
                  <a:srgbClr val="990099"/>
                </a:solidFill>
              </a:rPr>
              <a:t>): Действие или бездействие человека, которое неумышленно повлекло за собой выход из строя компонента системы.</a:t>
            </a:r>
          </a:p>
        </p:txBody>
      </p:sp>
      <p:sp>
        <p:nvSpPr>
          <p:cNvPr id="278532" name="Text Box 4"/>
          <p:cNvSpPr txBox="1">
            <a:spLocks noChangeArrowheads="1"/>
          </p:cNvSpPr>
          <p:nvPr/>
        </p:nvSpPr>
        <p:spPr bwMode="auto">
          <a:xfrm>
            <a:off x="223838" y="4395788"/>
            <a:ext cx="8682037" cy="1971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(Этот источник угрозы связан с деятельностью правомочного субъекта (человеческий фактор). Он имеет вероятностную сущность и не является преднамеренным действием (бездействием). В таких случаях сама система должна предусматривать дополнительные (интеллектуальные) меры по защите от такого рода ошибок.)</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79555" name="Text Box 3"/>
          <p:cNvSpPr txBox="1">
            <a:spLocks noChangeArrowheads="1"/>
          </p:cNvSpPr>
          <p:nvPr/>
        </p:nvSpPr>
        <p:spPr bwMode="auto">
          <a:xfrm>
            <a:off x="439738" y="1530350"/>
            <a:ext cx="826452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600" b="1">
                <a:solidFill>
                  <a:srgbClr val="990099"/>
                </a:solidFill>
              </a:rPr>
              <a:t>3.1.4.</a:t>
            </a:r>
            <a:r>
              <a:rPr lang="ru-RU" altLang="ru-RU" sz="2800" b="1">
                <a:solidFill>
                  <a:srgbClr val="990099"/>
                </a:solidFill>
              </a:rPr>
              <a:t> “Аппаратно-программная ошибка” (</a:t>
            </a:r>
            <a:r>
              <a:rPr lang="en-US" altLang="ru-RU" sz="2800" b="1" i="1">
                <a:solidFill>
                  <a:srgbClr val="993366"/>
                </a:solidFill>
              </a:rPr>
              <a:t>hardware or software error</a:t>
            </a:r>
            <a:r>
              <a:rPr lang="ru-RU" altLang="ru-RU" sz="2800" b="1">
                <a:solidFill>
                  <a:srgbClr val="990099"/>
                </a:solidFill>
              </a:rPr>
              <a:t>): Ошибка, которая либо повлекла за собой повреждение системного компонента, либо привела к прекращению нормального (или полному прекращению) функционирования системы.</a:t>
            </a:r>
          </a:p>
        </p:txBody>
      </p:sp>
      <p:sp>
        <p:nvSpPr>
          <p:cNvPr id="279556" name="Text Box 4"/>
          <p:cNvSpPr txBox="1">
            <a:spLocks noChangeArrowheads="1"/>
          </p:cNvSpPr>
          <p:nvPr/>
        </p:nvSpPr>
        <p:spPr bwMode="auto">
          <a:xfrm>
            <a:off x="487363" y="4503738"/>
            <a:ext cx="8167687" cy="2111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(Этот вид ошибок связан с нештатными ситуациями в аппаратно-программных устройствах, которые могут иметь случайную природу или быть преднамеренным воздействием под видом случайности. Для предотвращения пагубных последствий от такого рода воздействий система должна автоматически прекращать свое функционирование (остановка всех системных и прикладных процессов) и переходить в режим “ожидания”.)</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0579" name="Text Box 3"/>
          <p:cNvSpPr txBox="1">
            <a:spLocks noChangeArrowheads="1"/>
          </p:cNvSpPr>
          <p:nvPr/>
        </p:nvSpPr>
        <p:spPr bwMode="auto">
          <a:xfrm>
            <a:off x="439738" y="1601788"/>
            <a:ext cx="8264525" cy="301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3.1.5.</a:t>
            </a:r>
            <a:r>
              <a:rPr lang="ru-RU" altLang="ru-RU" sz="3200" b="1">
                <a:solidFill>
                  <a:srgbClr val="990099"/>
                </a:solidFill>
                <a:effectLst>
                  <a:outerShdw blurRad="38100" dist="38100" dir="2700000" algn="tl">
                    <a:srgbClr val="C0C0C0"/>
                  </a:outerShdw>
                </a:effectLst>
              </a:rPr>
              <a:t> </a:t>
            </a:r>
            <a:r>
              <a:rPr lang="ru-RU" altLang="ru-RU" sz="3200" b="1">
                <a:solidFill>
                  <a:srgbClr val="990099"/>
                </a:solidFill>
              </a:rPr>
              <a:t>“Природный катаклизм” (</a:t>
            </a:r>
            <a:r>
              <a:rPr lang="en-US" altLang="ru-RU" sz="3200" b="1" i="1">
                <a:solidFill>
                  <a:srgbClr val="993366"/>
                </a:solidFill>
              </a:rPr>
              <a:t>natural disaster</a:t>
            </a:r>
            <a:r>
              <a:rPr lang="ru-RU" altLang="ru-RU" sz="3200" b="1">
                <a:solidFill>
                  <a:srgbClr val="990099"/>
                </a:solidFill>
              </a:rPr>
              <a:t>): Любое природное явление (например, пожар, наводнение, землетрясение, молния или смерч), повлекшее за собой выход из строя компонента системы.</a:t>
            </a:r>
            <a:r>
              <a:rPr lang="ru-RU" altLang="ru-RU" sz="2800">
                <a:solidFill>
                  <a:srgbClr val="990099"/>
                </a:solidFill>
              </a:rPr>
              <a:t> </a:t>
            </a:r>
          </a:p>
        </p:txBody>
      </p:sp>
      <p:sp>
        <p:nvSpPr>
          <p:cNvPr id="280580" name="Text Box 4"/>
          <p:cNvSpPr txBox="1">
            <a:spLocks noChangeArrowheads="1"/>
          </p:cNvSpPr>
          <p:nvPr/>
        </p:nvSpPr>
        <p:spPr bwMode="auto">
          <a:xfrm>
            <a:off x="487363" y="5326063"/>
            <a:ext cx="8167687" cy="9858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предотвращения пагубных последствий от такого рода воздействий система должна иметь физическую (катастрофоустойчивую) защиту.)</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552450" y="1530350"/>
            <a:ext cx="7977188" cy="47069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20000"/>
              </a:lnSpc>
            </a:pPr>
            <a:r>
              <a:rPr lang="ru-RU" altLang="ru-RU" sz="2800">
                <a:solidFill>
                  <a:srgbClr val="800080"/>
                </a:solidFill>
              </a:rPr>
              <a:t>Электронные коммуникации сближают людей: время и расстояния исчезают. Тем более, глобальная </a:t>
            </a:r>
            <a:r>
              <a:rPr lang="en-US" altLang="ru-RU" sz="2800">
                <a:solidFill>
                  <a:srgbClr val="800080"/>
                </a:solidFill>
              </a:rPr>
              <a:t>Internet</a:t>
            </a:r>
            <a:r>
              <a:rPr lang="ru-RU" altLang="ru-RU" sz="2800">
                <a:solidFill>
                  <a:srgbClr val="800080"/>
                </a:solidFill>
              </a:rPr>
              <a:t>, которая объединяет миллионы жителей Земли и обрабатывает огромное количество информации. Поэтому ИТС </a:t>
            </a:r>
            <a:r>
              <a:rPr lang="en-US" altLang="ru-RU" sz="2800">
                <a:solidFill>
                  <a:srgbClr val="800080"/>
                </a:solidFill>
              </a:rPr>
              <a:t>Internet</a:t>
            </a:r>
            <a:r>
              <a:rPr lang="ru-RU" altLang="ru-RU" sz="2800">
                <a:solidFill>
                  <a:srgbClr val="800080"/>
                </a:solidFill>
              </a:rPr>
              <a:t> являются “широким полем деятельности” для специалистов в области компьютерного шпионажа (компьютерной разведки). </a:t>
            </a:r>
          </a:p>
        </p:txBody>
      </p:sp>
      <p:sp>
        <p:nvSpPr>
          <p:cNvPr id="225286"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1603" name="Text Box 3"/>
          <p:cNvSpPr txBox="1">
            <a:spLocks noChangeArrowheads="1"/>
          </p:cNvSpPr>
          <p:nvPr/>
        </p:nvSpPr>
        <p:spPr bwMode="auto">
          <a:xfrm>
            <a:off x="487363" y="1819275"/>
            <a:ext cx="8169275" cy="4600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3.2.</a:t>
            </a:r>
            <a:r>
              <a:rPr lang="ru-RU" altLang="ru-RU" sz="3200">
                <a:solidFill>
                  <a:srgbClr val="990099"/>
                </a:solidFill>
              </a:rPr>
              <a:t> </a:t>
            </a:r>
            <a:r>
              <a:rPr lang="ru-RU" altLang="ru-RU" sz="3200" b="1">
                <a:solidFill>
                  <a:srgbClr val="990099"/>
                </a:solidFill>
              </a:rPr>
              <a:t>“Порча” (</a:t>
            </a:r>
            <a:r>
              <a:rPr lang="en-US" altLang="ru-RU" sz="3200" b="1" i="1">
                <a:solidFill>
                  <a:srgbClr val="993366"/>
                </a:solidFill>
              </a:rPr>
              <a:t>corruption</a:t>
            </a:r>
            <a:r>
              <a:rPr lang="ru-RU" altLang="ru-RU" sz="3200" b="1">
                <a:solidFill>
                  <a:srgbClr val="990099"/>
                </a:solidFill>
              </a:rPr>
              <a:t>): Угрожающее действие, которое вносит нежелательное изменение в функционирование системы путем вредительского изменения алгоритмов функционирования или данных системы.</a:t>
            </a:r>
            <a:r>
              <a:rPr lang="ru-RU" altLang="ru-RU" sz="2800">
                <a:solidFill>
                  <a:srgbClr val="990099"/>
                </a:solidFill>
              </a:rPr>
              <a:t> </a:t>
            </a:r>
            <a:endParaRPr lang="ru-RU" altLang="ru-RU" sz="2800" b="1">
              <a:solidFill>
                <a:srgbClr val="990099"/>
              </a:solidFill>
            </a:endParaRPr>
          </a:p>
          <a:p>
            <a:pPr algn="ctr"/>
            <a:endParaRPr lang="ru-RU" altLang="ru-RU" sz="2000">
              <a:solidFill>
                <a:srgbClr val="990099"/>
              </a:solidFill>
            </a:endParaRPr>
          </a:p>
          <a:p>
            <a:pPr algn="ctr"/>
            <a:endParaRPr lang="ru-RU" altLang="ru-RU" sz="20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2627" name="Text Box 3"/>
          <p:cNvSpPr txBox="1">
            <a:spLocks noChangeArrowheads="1"/>
          </p:cNvSpPr>
          <p:nvPr/>
        </p:nvSpPr>
        <p:spPr bwMode="auto">
          <a:xfrm>
            <a:off x="333375" y="1243013"/>
            <a:ext cx="8526463" cy="247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3.2.1.</a:t>
            </a:r>
            <a:r>
              <a:rPr lang="ru-RU" altLang="ru-RU" sz="2600" b="1">
                <a:solidFill>
                  <a:srgbClr val="990099"/>
                </a:solidFill>
                <a:effectLst>
                  <a:outerShdw blurRad="38100" dist="38100" dir="2700000" algn="tl">
                    <a:srgbClr val="C0C0C0"/>
                  </a:outerShdw>
                </a:effectLst>
              </a:rPr>
              <a:t> </a:t>
            </a:r>
            <a:r>
              <a:rPr lang="ru-RU" altLang="ru-RU" sz="2600" b="1">
                <a:solidFill>
                  <a:srgbClr val="990099"/>
                </a:solidFill>
              </a:rPr>
              <a:t>“Подделка” (</a:t>
            </a:r>
            <a:r>
              <a:rPr lang="en-US" altLang="ru-RU" sz="2600" b="1" i="1">
                <a:solidFill>
                  <a:srgbClr val="993366"/>
                </a:solidFill>
              </a:rPr>
              <a:t>tamper</a:t>
            </a:r>
            <a:r>
              <a:rPr lang="ru-RU" altLang="ru-RU" sz="2600" b="1">
                <a:solidFill>
                  <a:srgbClr val="990099"/>
                </a:solidFill>
              </a:rPr>
              <a:t>): С точки зрения “порчи”, умышленное искажение программного обеспечения, данных или управляющей информации системы с целью прерывания или препятствования корректному выполнению системных функций.</a:t>
            </a:r>
          </a:p>
        </p:txBody>
      </p:sp>
      <p:sp>
        <p:nvSpPr>
          <p:cNvPr id="282628" name="Text Box 4"/>
          <p:cNvSpPr txBox="1">
            <a:spLocks noChangeArrowheads="1"/>
          </p:cNvSpPr>
          <p:nvPr/>
        </p:nvSpPr>
        <p:spPr bwMode="auto">
          <a:xfrm>
            <a:off x="152400" y="3940175"/>
            <a:ext cx="8801100" cy="2714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криптографические способы и средства обеспечения целостности информации, то есть способные защитить данные от любой их модификации, а также дублирование ПО. Для предотвращения внешних несанкционированных проникновений необходимо использовать многоитерационные и многоуровневые способы и средства проверки подлинности субъекта: аутентификацию, различные криптографические способы и средства, авторизацию, подтверждение доверенной третьей стороны и другие меры.)</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3651" name="Text Box 3"/>
          <p:cNvSpPr txBox="1">
            <a:spLocks noChangeArrowheads="1"/>
          </p:cNvSpPr>
          <p:nvPr/>
        </p:nvSpPr>
        <p:spPr bwMode="auto">
          <a:xfrm>
            <a:off x="187325" y="1158875"/>
            <a:ext cx="8782050" cy="2647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200" b="1">
                <a:solidFill>
                  <a:srgbClr val="990099"/>
                </a:solidFill>
              </a:rPr>
              <a:t>3.2.2.</a:t>
            </a:r>
            <a:r>
              <a:rPr lang="ru-RU" altLang="ru-RU" b="1">
                <a:solidFill>
                  <a:srgbClr val="990099"/>
                </a:solidFill>
              </a:rPr>
              <a:t> “Устройство для злонамеренных действий” (</a:t>
            </a:r>
            <a:r>
              <a:rPr lang="en-US" altLang="ru-RU" b="1" i="1">
                <a:solidFill>
                  <a:srgbClr val="993366"/>
                </a:solidFill>
              </a:rPr>
              <a:t>malicious logic</a:t>
            </a:r>
            <a:r>
              <a:rPr lang="ru-RU" altLang="ru-RU" b="1">
                <a:solidFill>
                  <a:srgbClr val="990099"/>
                </a:solidFill>
              </a:rPr>
              <a:t>): С точки зрения “порчи”, любое аппаратно-программное устройство или программное обеспечение (например, “компьютерный вирус”), преднамеренно встроенное в систему с целью изменения алгоритмов и процедур функционирования системы или ее данных.</a:t>
            </a:r>
            <a:r>
              <a:rPr lang="ru-RU" altLang="ru-RU">
                <a:solidFill>
                  <a:srgbClr val="990099"/>
                </a:solidFill>
              </a:rPr>
              <a:t> </a:t>
            </a:r>
          </a:p>
        </p:txBody>
      </p:sp>
      <p:sp>
        <p:nvSpPr>
          <p:cNvPr id="283652" name="Text Box 4"/>
          <p:cNvSpPr txBox="1">
            <a:spLocks noChangeArrowheads="1"/>
          </p:cNvSpPr>
          <p:nvPr/>
        </p:nvSpPr>
        <p:spPr bwMode="auto">
          <a:xfrm>
            <a:off x="150813" y="3897313"/>
            <a:ext cx="8788400" cy="2714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(В составе ПО необходимо иметь специальные программы для обнаружения компьютерных вирусов и других “враждебных” программ, а также целесообразно проводить специальные проверки аппаратной части системы. Для предотвращения внешних несанкционированных проникновений необходимо использовать многоитерационные и многоуровневые способы и средства проверки подлинности субъекта: аутентификацию, различные криптографические способы и средства, авторизацию, подтверждение доверенной третьей стороны и другие меры.)</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4675" name="Text Box 3"/>
          <p:cNvSpPr txBox="1">
            <a:spLocks noChangeArrowheads="1"/>
          </p:cNvSpPr>
          <p:nvPr/>
        </p:nvSpPr>
        <p:spPr bwMode="auto">
          <a:xfrm>
            <a:off x="439738" y="1422400"/>
            <a:ext cx="826452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3.2.3.</a:t>
            </a:r>
            <a:r>
              <a:rPr lang="ru-RU" altLang="ru-RU" sz="2800" b="1">
                <a:solidFill>
                  <a:srgbClr val="990099"/>
                </a:solidFill>
                <a:effectLst>
                  <a:outerShdw blurRad="38100" dist="38100" dir="2700000" algn="tl">
                    <a:srgbClr val="C0C0C0"/>
                  </a:outerShdw>
                </a:effectLst>
              </a:rPr>
              <a:t> </a:t>
            </a:r>
            <a:r>
              <a:rPr lang="ru-RU" altLang="ru-RU" sz="2800" b="1">
                <a:solidFill>
                  <a:srgbClr val="990099"/>
                </a:solidFill>
              </a:rPr>
              <a:t>“Ошибка человека” (</a:t>
            </a:r>
            <a:r>
              <a:rPr lang="en-US" altLang="ru-RU" sz="2800" b="1" i="1">
                <a:solidFill>
                  <a:srgbClr val="993366"/>
                </a:solidFill>
              </a:rPr>
              <a:t>human error</a:t>
            </a:r>
            <a:r>
              <a:rPr lang="ru-RU" altLang="ru-RU" sz="2800" b="1">
                <a:solidFill>
                  <a:srgbClr val="990099"/>
                </a:solidFill>
              </a:rPr>
              <a:t>): Действие или бездействие человека, которое неумышленно повлекло за собой</a:t>
            </a:r>
          </a:p>
          <a:p>
            <a:pPr algn="ctr"/>
            <a:r>
              <a:rPr lang="ru-RU" altLang="ru-RU" sz="2800" b="1">
                <a:solidFill>
                  <a:srgbClr val="990099"/>
                </a:solidFill>
              </a:rPr>
              <a:t>искажение алгоритмов и процедур</a:t>
            </a:r>
          </a:p>
          <a:p>
            <a:pPr algn="ctr"/>
            <a:r>
              <a:rPr lang="ru-RU" altLang="ru-RU" sz="2800" b="1">
                <a:solidFill>
                  <a:srgbClr val="990099"/>
                </a:solidFill>
              </a:rPr>
              <a:t>функционирования системы или её</a:t>
            </a:r>
          </a:p>
          <a:p>
            <a:pPr algn="ctr"/>
            <a:r>
              <a:rPr lang="ru-RU" altLang="ru-RU" sz="2800" b="1">
                <a:solidFill>
                  <a:srgbClr val="990099"/>
                </a:solidFill>
              </a:rPr>
              <a:t>данных.</a:t>
            </a:r>
            <a:r>
              <a:rPr lang="ru-RU" altLang="ru-RU" sz="2800">
                <a:solidFill>
                  <a:srgbClr val="990099"/>
                </a:solidFill>
              </a:rPr>
              <a:t> </a:t>
            </a:r>
          </a:p>
        </p:txBody>
      </p:sp>
      <p:sp>
        <p:nvSpPr>
          <p:cNvPr id="284676" name="Text Box 4"/>
          <p:cNvSpPr txBox="1">
            <a:spLocks noChangeArrowheads="1"/>
          </p:cNvSpPr>
          <p:nvPr/>
        </p:nvSpPr>
        <p:spPr bwMode="auto">
          <a:xfrm>
            <a:off x="177800" y="4457700"/>
            <a:ext cx="8737600" cy="1971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(Этот источник угрозы связан с деятельностью правомочного субъекта (человеческий фактор). Он имеет вероятностную сущность и не является преднамеренным действием (бездействием). В таких случаях сама система должна предусматривать дополнительные (интеллектуальные) меры по защите от такого рода ошибок.)</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5699" name="Text Box 3"/>
          <p:cNvSpPr txBox="1">
            <a:spLocks noChangeArrowheads="1"/>
          </p:cNvSpPr>
          <p:nvPr/>
        </p:nvSpPr>
        <p:spPr bwMode="auto">
          <a:xfrm>
            <a:off x="528638" y="1417638"/>
            <a:ext cx="8264525"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3.2.4.</a:t>
            </a:r>
            <a:r>
              <a:rPr lang="ru-RU" altLang="ru-RU" sz="2800" b="1">
                <a:solidFill>
                  <a:srgbClr val="990099"/>
                </a:solidFill>
              </a:rPr>
              <a:t> “Аппаратно-программная</a:t>
            </a:r>
          </a:p>
          <a:p>
            <a:pPr algn="ctr"/>
            <a:r>
              <a:rPr lang="ru-RU" altLang="ru-RU" sz="2800" b="1">
                <a:solidFill>
                  <a:srgbClr val="990099"/>
                </a:solidFill>
              </a:rPr>
              <a:t>ошибка” (</a:t>
            </a:r>
            <a:r>
              <a:rPr lang="en-US" altLang="ru-RU" sz="2800" b="1" i="1">
                <a:solidFill>
                  <a:srgbClr val="993366"/>
                </a:solidFill>
              </a:rPr>
              <a:t>hardware or software error</a:t>
            </a:r>
            <a:r>
              <a:rPr lang="ru-RU" altLang="ru-RU" sz="2800" b="1">
                <a:solidFill>
                  <a:srgbClr val="990099"/>
                </a:solidFill>
              </a:rPr>
              <a:t>): Ошибка, которая повлекла за собой изменение алгоритмов и процедур функционирования системы или ее данных.</a:t>
            </a:r>
            <a:r>
              <a:rPr lang="ru-RU" altLang="ru-RU" sz="2800">
                <a:solidFill>
                  <a:srgbClr val="990099"/>
                </a:solidFill>
              </a:rPr>
              <a:t> </a:t>
            </a:r>
          </a:p>
        </p:txBody>
      </p:sp>
      <p:sp>
        <p:nvSpPr>
          <p:cNvPr id="285700" name="Text Box 4"/>
          <p:cNvSpPr txBox="1">
            <a:spLocks noChangeArrowheads="1"/>
          </p:cNvSpPr>
          <p:nvPr/>
        </p:nvSpPr>
        <p:spPr bwMode="auto">
          <a:xfrm>
            <a:off x="327025" y="4035425"/>
            <a:ext cx="8488363" cy="2628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(Этот вид ошибок связан с нештатными ситуациями в аппаратно-программных устройствах, которые могут иметь случайную природу или быть преднамеренным воздействием под видом случайности. Для предотвращения пагубных последствий от такого рода воздействий система должна автоматически прекращать своё функционирование (остановка всех системных и прикладных процессов) и переходить в режим “ожидания”.)</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6723" name="Text Box 3"/>
          <p:cNvSpPr txBox="1">
            <a:spLocks noChangeArrowheads="1"/>
          </p:cNvSpPr>
          <p:nvPr/>
        </p:nvSpPr>
        <p:spPr bwMode="auto">
          <a:xfrm>
            <a:off x="439738" y="1760538"/>
            <a:ext cx="826452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3.2.5.</a:t>
            </a:r>
            <a:r>
              <a:rPr lang="ru-RU" altLang="ru-RU" sz="2800" b="1">
                <a:solidFill>
                  <a:srgbClr val="990099"/>
                </a:solidFill>
              </a:rPr>
              <a:t> “Природный катаклизм” (</a:t>
            </a:r>
            <a:r>
              <a:rPr lang="en-US" altLang="ru-RU" sz="2800" b="1" i="1">
                <a:solidFill>
                  <a:srgbClr val="993366"/>
                </a:solidFill>
              </a:rPr>
              <a:t>natural disaster</a:t>
            </a:r>
            <a:r>
              <a:rPr lang="ru-RU" altLang="ru-RU" sz="2800" b="1">
                <a:solidFill>
                  <a:srgbClr val="990099"/>
                </a:solidFill>
              </a:rPr>
              <a:t>): Любое природное явление (например, мощный электромагнитный импульс, вызванный молнией), повлекшее за собой искажение алгоритмов и процедур</a:t>
            </a:r>
          </a:p>
          <a:p>
            <a:pPr algn="ctr"/>
            <a:r>
              <a:rPr lang="ru-RU" altLang="ru-RU" sz="2800" b="1">
                <a:solidFill>
                  <a:srgbClr val="990099"/>
                </a:solidFill>
              </a:rPr>
              <a:t>функционирования системы или ее данных.</a:t>
            </a:r>
          </a:p>
        </p:txBody>
      </p:sp>
      <p:sp>
        <p:nvSpPr>
          <p:cNvPr id="286724" name="Text Box 4"/>
          <p:cNvSpPr txBox="1">
            <a:spLocks noChangeArrowheads="1"/>
          </p:cNvSpPr>
          <p:nvPr/>
        </p:nvSpPr>
        <p:spPr bwMode="auto">
          <a:xfrm>
            <a:off x="428625" y="5203825"/>
            <a:ext cx="8286750" cy="9858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предотвращения пагубных последствий от такого рода воздействий система должна иметь физическую (катастрофоустойчивую) защиту.)</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7747" name="Text Box 3"/>
          <p:cNvSpPr txBox="1">
            <a:spLocks noChangeArrowheads="1"/>
          </p:cNvSpPr>
          <p:nvPr/>
        </p:nvSpPr>
        <p:spPr bwMode="auto">
          <a:xfrm>
            <a:off x="487363" y="1819275"/>
            <a:ext cx="8169275" cy="41132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3.3.</a:t>
            </a:r>
            <a:r>
              <a:rPr lang="ru-RU" altLang="ru-RU" sz="3200">
                <a:solidFill>
                  <a:srgbClr val="990099"/>
                </a:solidFill>
              </a:rPr>
              <a:t> </a:t>
            </a:r>
            <a:r>
              <a:rPr lang="ru-RU" altLang="ru-RU" sz="3200" b="1">
                <a:solidFill>
                  <a:srgbClr val="990099"/>
                </a:solidFill>
              </a:rPr>
              <a:t>“Препятствие” (</a:t>
            </a:r>
            <a:r>
              <a:rPr lang="en-US" altLang="ru-RU" sz="3200" b="1" i="1">
                <a:solidFill>
                  <a:srgbClr val="993366"/>
                </a:solidFill>
              </a:rPr>
              <a:t>obstruction</a:t>
            </a:r>
            <a:r>
              <a:rPr lang="ru-RU" altLang="ru-RU" sz="3200" b="1">
                <a:solidFill>
                  <a:srgbClr val="990099"/>
                </a:solidFill>
              </a:rPr>
              <a:t>): Угрожающее действие, которое прерывает предоставление системных услуг, путем воздействия на системные процессы с целью их замедления или блокировки.</a:t>
            </a:r>
            <a:r>
              <a:rPr lang="ru-RU" altLang="ru-RU" sz="2800">
                <a:solidFill>
                  <a:srgbClr val="990099"/>
                </a:solidFill>
              </a:rPr>
              <a:t> </a:t>
            </a:r>
            <a:endParaRPr lang="ru-RU" altLang="ru-RU" sz="2800" b="1">
              <a:solidFill>
                <a:srgbClr val="990099"/>
              </a:solidFill>
            </a:endParaRPr>
          </a:p>
          <a:p>
            <a:pPr algn="ctr"/>
            <a:endParaRPr lang="ru-RU" altLang="ru-RU" sz="2000">
              <a:solidFill>
                <a:srgbClr val="990099"/>
              </a:solidFill>
            </a:endParaRPr>
          </a:p>
          <a:p>
            <a:pPr algn="ctr"/>
            <a:endParaRPr lang="ru-RU" altLang="ru-RU" sz="20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8771" name="Text Box 3"/>
          <p:cNvSpPr txBox="1">
            <a:spLocks noChangeArrowheads="1"/>
          </p:cNvSpPr>
          <p:nvPr/>
        </p:nvSpPr>
        <p:spPr bwMode="auto">
          <a:xfrm>
            <a:off x="439738" y="1760538"/>
            <a:ext cx="8264525"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3.3.1.</a:t>
            </a:r>
            <a:r>
              <a:rPr lang="ru-RU" altLang="ru-RU" sz="2800" b="1">
                <a:solidFill>
                  <a:srgbClr val="990099"/>
                </a:solidFill>
              </a:rPr>
              <a:t> “Помеха” (</a:t>
            </a:r>
            <a:r>
              <a:rPr lang="en-US" altLang="ru-RU" sz="2800" b="1" i="1">
                <a:solidFill>
                  <a:srgbClr val="993366"/>
                </a:solidFill>
              </a:rPr>
              <a:t>interference</a:t>
            </a:r>
            <a:r>
              <a:rPr lang="ru-RU" altLang="ru-RU" sz="2800" b="1">
                <a:solidFill>
                  <a:srgbClr val="990099"/>
                </a:solidFill>
              </a:rPr>
              <a:t>): Прерывание системных процессов и процедур путем блокировки соединений, данных пользователей и управляющей информации.</a:t>
            </a:r>
            <a:endParaRPr lang="ru-RU" altLang="ru-RU" sz="1800"/>
          </a:p>
        </p:txBody>
      </p:sp>
      <p:sp>
        <p:nvSpPr>
          <p:cNvPr id="288772" name="Text Box 4"/>
          <p:cNvSpPr txBox="1">
            <a:spLocks noChangeArrowheads="1"/>
          </p:cNvSpPr>
          <p:nvPr/>
        </p:nvSpPr>
        <p:spPr bwMode="auto">
          <a:xfrm>
            <a:off x="428625" y="4953000"/>
            <a:ext cx="8286750" cy="9858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альтернативные (резервные) маршруты передачи данных.)</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89795" name="Text Box 3"/>
          <p:cNvSpPr txBox="1">
            <a:spLocks noChangeArrowheads="1"/>
          </p:cNvSpPr>
          <p:nvPr/>
        </p:nvSpPr>
        <p:spPr bwMode="auto">
          <a:xfrm>
            <a:off x="427038" y="1316038"/>
            <a:ext cx="8264525" cy="3508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3.3.2.</a:t>
            </a:r>
            <a:r>
              <a:rPr lang="ru-RU" altLang="ru-RU" sz="2800" b="1">
                <a:solidFill>
                  <a:srgbClr val="990099"/>
                </a:solidFill>
              </a:rPr>
              <a:t> “Перегрузка” (</a:t>
            </a:r>
            <a:r>
              <a:rPr lang="en-US" altLang="ru-RU" sz="2800" b="1" i="1">
                <a:solidFill>
                  <a:srgbClr val="993366"/>
                </a:solidFill>
              </a:rPr>
              <a:t>overload</a:t>
            </a:r>
            <a:r>
              <a:rPr lang="ru-RU" altLang="ru-RU" sz="2800" b="1">
                <a:solidFill>
                  <a:srgbClr val="990099"/>
                </a:solidFill>
              </a:rPr>
              <a:t>): Прерывание системных процессов и процедур путем размещения чрезмерно большого объема “бесполезной”</a:t>
            </a:r>
            <a:r>
              <a:rPr lang="en-US" altLang="ru-RU" sz="2800"/>
              <a:t> </a:t>
            </a:r>
            <a:r>
              <a:rPr lang="ru-RU" altLang="ru-RU" sz="2800" b="1">
                <a:solidFill>
                  <a:srgbClr val="990099"/>
                </a:solidFill>
              </a:rPr>
              <a:t>информации (передача вредоносного трафика) в системных компонентах с целью снижения их функциональной эффективности или их блокировки.</a:t>
            </a:r>
            <a:endParaRPr lang="ru-RU" altLang="ru-RU" sz="1800"/>
          </a:p>
        </p:txBody>
      </p:sp>
      <p:sp>
        <p:nvSpPr>
          <p:cNvPr id="289796" name="Text Box 4"/>
          <p:cNvSpPr txBox="1">
            <a:spLocks noChangeArrowheads="1"/>
          </p:cNvSpPr>
          <p:nvPr/>
        </p:nvSpPr>
        <p:spPr bwMode="auto">
          <a:xfrm>
            <a:off x="428625" y="5287963"/>
            <a:ext cx="8286750" cy="131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(Для защиты от такого вида нарушений необходимо использовать специальные заградительные системы, блокирующие (нейтрализующие) подобный вредоносный трафик.)</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0819" name="Text Box 3"/>
          <p:cNvSpPr txBox="1">
            <a:spLocks noChangeArrowheads="1"/>
          </p:cNvSpPr>
          <p:nvPr/>
        </p:nvSpPr>
        <p:spPr bwMode="auto">
          <a:xfrm>
            <a:off x="331788" y="1725613"/>
            <a:ext cx="8478837" cy="475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algn="ctr"/>
            <a:r>
              <a:rPr lang="en-US" altLang="ru-RU" sz="3200" b="1">
                <a:solidFill>
                  <a:srgbClr val="990099"/>
                </a:solidFill>
              </a:rPr>
              <a:t>IV. </a:t>
            </a:r>
            <a:r>
              <a:rPr lang="ru-RU" altLang="ru-RU" sz="3200" b="1">
                <a:solidFill>
                  <a:srgbClr val="990099"/>
                </a:solidFill>
              </a:rPr>
              <a:t>“Захват (узурпация)” (последствие</a:t>
            </a:r>
          </a:p>
          <a:p>
            <a:pPr algn="ctr"/>
            <a:r>
              <a:rPr lang="ru-RU" altLang="ru-RU" sz="3200" b="1">
                <a:solidFill>
                  <a:srgbClr val="990099"/>
                </a:solidFill>
              </a:rPr>
              <a:t>угрозы): Обстоятельство или событие, в</a:t>
            </a:r>
            <a:r>
              <a:rPr lang="en-US" altLang="ru-RU" sz="3200" b="1">
                <a:solidFill>
                  <a:srgbClr val="990099"/>
                </a:solidFill>
              </a:rPr>
              <a:t> </a:t>
            </a:r>
            <a:r>
              <a:rPr lang="ru-RU" altLang="ru-RU" sz="3200" b="1">
                <a:solidFill>
                  <a:srgbClr val="990099"/>
                </a:solidFill>
              </a:rPr>
              <a:t>результате которого управление</a:t>
            </a:r>
          </a:p>
          <a:p>
            <a:pPr algn="ctr"/>
            <a:r>
              <a:rPr lang="ru-RU" altLang="ru-RU" sz="3200" b="1">
                <a:solidFill>
                  <a:srgbClr val="990099"/>
                </a:solidFill>
              </a:rPr>
              <a:t>службами системы и ее</a:t>
            </a:r>
            <a:r>
              <a:rPr lang="en-US" altLang="ru-RU" sz="3200" b="1">
                <a:solidFill>
                  <a:srgbClr val="990099"/>
                </a:solidFill>
              </a:rPr>
              <a:t> </a:t>
            </a:r>
            <a:r>
              <a:rPr lang="ru-RU" altLang="ru-RU" sz="3200" b="1">
                <a:solidFill>
                  <a:srgbClr val="990099"/>
                </a:solidFill>
              </a:rPr>
              <a:t>функционирование перешло к</a:t>
            </a:r>
          </a:p>
          <a:p>
            <a:pPr algn="ctr"/>
            <a:r>
              <a:rPr lang="ru-RU" altLang="ru-RU" sz="3200" b="1">
                <a:solidFill>
                  <a:srgbClr val="990099"/>
                </a:solidFill>
              </a:rPr>
              <a:t>незаконному субъекту.</a:t>
            </a:r>
            <a:r>
              <a:rPr lang="ru-RU" altLang="ru-RU" sz="3200"/>
              <a:t> </a:t>
            </a:r>
            <a:endParaRPr lang="ru-RU" altLang="ru-RU" sz="3200" b="1">
              <a:solidFill>
                <a:srgbClr val="990099"/>
              </a:solidFill>
            </a:endParaRPr>
          </a:p>
          <a:p>
            <a:pPr lvl="2" algn="ctr">
              <a:lnSpc>
                <a:spcPct val="95000"/>
              </a:lnSpc>
            </a:pPr>
            <a:endParaRPr lang="ru-RU" altLang="ru-RU" sz="3200">
              <a:solidFill>
                <a:srgbClr val="800000"/>
              </a:solidFill>
            </a:endParaRPr>
          </a:p>
          <a:p>
            <a:pPr lvl="2" algn="ctr">
              <a:lnSpc>
                <a:spcPct val="95000"/>
              </a:lnSpc>
            </a:pPr>
            <a:endParaRPr lang="ru-RU" altLang="ru-RU" sz="3200">
              <a:solidFill>
                <a:srgbClr val="800000"/>
              </a:solidFill>
            </a:endParaRPr>
          </a:p>
          <a:p>
            <a:pPr lvl="2" algn="ctr">
              <a:lnSpc>
                <a:spcPct val="95000"/>
              </a:lnSpc>
            </a:pPr>
            <a:r>
              <a:rPr lang="ru-RU" altLang="ru-RU" sz="2800" b="1">
                <a:solidFill>
                  <a:srgbClr val="993366"/>
                </a:solidFill>
              </a:rPr>
              <a:t>Следующие угрожающие действия могут</a:t>
            </a:r>
            <a:r>
              <a:rPr lang="en-US" altLang="ru-RU" sz="2800" b="1">
                <a:solidFill>
                  <a:srgbClr val="993366"/>
                </a:solidFill>
              </a:rPr>
              <a:t> </a:t>
            </a:r>
            <a:r>
              <a:rPr lang="ru-RU" altLang="ru-RU" sz="2800" b="1">
                <a:solidFill>
                  <a:srgbClr val="993366"/>
                </a:solidFill>
              </a:rPr>
              <a:t>повлечь за собой “захват”:</a:t>
            </a:r>
            <a:endParaRPr lang="en-GB" altLang="ru-RU" sz="3200" b="1">
              <a:solidFill>
                <a:srgbClr val="9933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47" name="Text Box 43"/>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26348" name="Text Box 44"/>
          <p:cNvSpPr txBox="1">
            <a:spLocks noChangeArrowheads="1"/>
          </p:cNvSpPr>
          <p:nvPr/>
        </p:nvSpPr>
        <p:spPr bwMode="auto">
          <a:xfrm>
            <a:off x="250825" y="1090613"/>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a:solidFill>
                  <a:srgbClr val="800080"/>
                </a:solidFill>
              </a:rPr>
              <a:t>Очень часто можно слышать, что </a:t>
            </a:r>
            <a:r>
              <a:rPr lang="en-US" altLang="ru-RU">
                <a:solidFill>
                  <a:srgbClr val="800080"/>
                </a:solidFill>
              </a:rPr>
              <a:t>Internet</a:t>
            </a:r>
            <a:r>
              <a:rPr lang="ru-RU" altLang="ru-RU">
                <a:solidFill>
                  <a:srgbClr val="800080"/>
                </a:solidFill>
              </a:rPr>
              <a:t> предоставляет широчайший спектр услуг по защите информации и т.д. Возникает вопрос: “А так ли это на самом деле?” Для пользователей </a:t>
            </a:r>
            <a:r>
              <a:rPr lang="en-US" altLang="ru-RU">
                <a:solidFill>
                  <a:srgbClr val="800080"/>
                </a:solidFill>
              </a:rPr>
              <a:t>Internet</a:t>
            </a:r>
            <a:r>
              <a:rPr lang="ru-RU" altLang="ru-RU">
                <a:solidFill>
                  <a:srgbClr val="800080"/>
                </a:solidFill>
              </a:rPr>
              <a:t> необходимо знать, что в США существует директива президента страны “Об управлении шифрованием в обществе” (“</a:t>
            </a:r>
            <a:r>
              <a:rPr lang="en-US" altLang="ru-RU">
                <a:solidFill>
                  <a:srgbClr val="800080"/>
                </a:solidFill>
              </a:rPr>
              <a:t>Public Encryption Management</a:t>
            </a:r>
            <a:r>
              <a:rPr lang="ru-RU" altLang="ru-RU">
                <a:solidFill>
                  <a:srgbClr val="800080"/>
                </a:solidFill>
              </a:rPr>
              <a:t>”), которая однозначно устанавливает, что вывозимые (за пределы государства, то есть США) криптографические средства не должны служить препятствием для органов электронной разведки США при добывании ими информации. Другими словами, любые программные и аппаратные средства защиты информации (в том числе и криптографические), используемые в </a:t>
            </a:r>
            <a:r>
              <a:rPr lang="en-US" altLang="ru-RU">
                <a:solidFill>
                  <a:srgbClr val="800080"/>
                </a:solidFill>
              </a:rPr>
              <a:t>Internet</a:t>
            </a:r>
            <a:r>
              <a:rPr lang="ru-RU" altLang="ru-RU">
                <a:solidFill>
                  <a:srgbClr val="800080"/>
                </a:solidFill>
              </a:rPr>
              <a:t>, являются “прозрачными” для специальных служб США.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1843" name="Text Box 3"/>
          <p:cNvSpPr txBox="1">
            <a:spLocks noChangeArrowheads="1"/>
          </p:cNvSpPr>
          <p:nvPr/>
        </p:nvSpPr>
        <p:spPr bwMode="auto">
          <a:xfrm>
            <a:off x="487363" y="1819275"/>
            <a:ext cx="8169275" cy="47831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4.1.</a:t>
            </a:r>
            <a:r>
              <a:rPr lang="ru-RU" altLang="ru-RU" sz="3200">
                <a:solidFill>
                  <a:srgbClr val="990099"/>
                </a:solidFill>
              </a:rPr>
              <a:t> </a:t>
            </a:r>
            <a:r>
              <a:rPr lang="ru-RU" altLang="ru-RU" sz="3200" b="1">
                <a:solidFill>
                  <a:srgbClr val="990099"/>
                </a:solidFill>
              </a:rPr>
              <a:t>“Незаконное присвоение” (</a:t>
            </a:r>
            <a:r>
              <a:rPr lang="en-US" altLang="ru-RU" sz="3200" b="1" i="1">
                <a:solidFill>
                  <a:srgbClr val="993366"/>
                </a:solidFill>
              </a:rPr>
              <a:t>misappropriation</a:t>
            </a:r>
            <a:r>
              <a:rPr lang="ru-RU" altLang="ru-RU" sz="3200" b="1">
                <a:solidFill>
                  <a:srgbClr val="990099"/>
                </a:solidFill>
              </a:rPr>
              <a:t>): Угрожающее действие, посредством</a:t>
            </a:r>
          </a:p>
          <a:p>
            <a:pPr algn="ctr"/>
            <a:r>
              <a:rPr lang="ru-RU" altLang="ru-RU" sz="3200" b="1">
                <a:solidFill>
                  <a:srgbClr val="990099"/>
                </a:solidFill>
              </a:rPr>
              <a:t>которого субъект присваивает себе</a:t>
            </a:r>
          </a:p>
          <a:p>
            <a:pPr algn="ctr"/>
            <a:r>
              <a:rPr lang="ru-RU" altLang="ru-RU" sz="3200" b="1">
                <a:solidFill>
                  <a:srgbClr val="990099"/>
                </a:solidFill>
              </a:rPr>
              <a:t>функции несанкционированного</a:t>
            </a:r>
          </a:p>
          <a:p>
            <a:pPr algn="ctr"/>
            <a:r>
              <a:rPr lang="ru-RU" altLang="ru-RU" sz="3200" b="1">
                <a:solidFill>
                  <a:srgbClr val="990099"/>
                </a:solidFill>
              </a:rPr>
              <a:t>логического или физического</a:t>
            </a:r>
          </a:p>
          <a:p>
            <a:pPr algn="ctr"/>
            <a:r>
              <a:rPr lang="ru-RU" altLang="ru-RU" sz="3200" b="1">
                <a:solidFill>
                  <a:srgbClr val="990099"/>
                </a:solidFill>
              </a:rPr>
              <a:t>управления системным ресурсом.</a:t>
            </a:r>
          </a:p>
          <a:p>
            <a:pPr algn="ctr"/>
            <a:endParaRPr lang="ru-RU" altLang="ru-RU" sz="3200">
              <a:solidFill>
                <a:srgbClr val="990099"/>
              </a:solidFill>
            </a:endParaRPr>
          </a:p>
          <a:p>
            <a:pPr algn="ctr"/>
            <a:endParaRPr lang="ru-RU" altLang="ru-RU" sz="20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2867" name="Text Box 3"/>
          <p:cNvSpPr txBox="1">
            <a:spLocks noChangeArrowheads="1"/>
          </p:cNvSpPr>
          <p:nvPr/>
        </p:nvSpPr>
        <p:spPr bwMode="auto">
          <a:xfrm>
            <a:off x="439738" y="1570038"/>
            <a:ext cx="8264525" cy="15541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4.1.1. </a:t>
            </a:r>
            <a:r>
              <a:rPr lang="ru-RU" altLang="ru-RU" sz="3200" b="1">
                <a:solidFill>
                  <a:srgbClr val="990099"/>
                </a:solidFill>
              </a:rPr>
              <a:t>“Кража службы” (</a:t>
            </a:r>
            <a:r>
              <a:rPr lang="en-US" altLang="ru-RU" sz="3200" b="1" i="1">
                <a:solidFill>
                  <a:srgbClr val="993366"/>
                </a:solidFill>
              </a:rPr>
              <a:t>theft of service</a:t>
            </a:r>
            <a:r>
              <a:rPr lang="ru-RU" altLang="ru-RU" sz="3200" b="1">
                <a:solidFill>
                  <a:srgbClr val="990099"/>
                </a:solidFill>
              </a:rPr>
              <a:t>): Несанкционированное</a:t>
            </a:r>
          </a:p>
          <a:p>
            <a:pPr algn="ctr"/>
            <a:r>
              <a:rPr lang="ru-RU" altLang="ru-RU" sz="3200" b="1">
                <a:solidFill>
                  <a:srgbClr val="990099"/>
                </a:solidFill>
              </a:rPr>
              <a:t>использование службы субъектом. </a:t>
            </a:r>
          </a:p>
        </p:txBody>
      </p:sp>
      <p:sp>
        <p:nvSpPr>
          <p:cNvPr id="292868" name="Text Box 4"/>
          <p:cNvSpPr txBox="1">
            <a:spLocks noChangeArrowheads="1"/>
          </p:cNvSpPr>
          <p:nvPr/>
        </p:nvSpPr>
        <p:spPr bwMode="auto">
          <a:xfrm>
            <a:off x="428625" y="3313113"/>
            <a:ext cx="8286750" cy="3317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(Чрезвычайно опасный вид компьютерных нарушений, связанный несанкционированным использованием и управлением сетевой службы (фактически переход управления “во вторые руки”). Для защиты необходимо исключить удаленное управление всеми программными элементами сети. Целесообразно настройку каждого системного программного компонента осуществлять только через “консольный” вход. В противном случае использовать заградительные аппаратно-программные комплексы для фильтрации трафика, которые независимы (не совместимы) по системам управления с сетевыми (коммуникационными) программными компонентами.)</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3891" name="Text Box 3"/>
          <p:cNvSpPr txBox="1">
            <a:spLocks noChangeArrowheads="1"/>
          </p:cNvSpPr>
          <p:nvPr/>
        </p:nvSpPr>
        <p:spPr bwMode="auto">
          <a:xfrm>
            <a:off x="439738" y="1452563"/>
            <a:ext cx="8264525"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200" b="1">
                <a:solidFill>
                  <a:srgbClr val="990099"/>
                </a:solidFill>
              </a:rPr>
              <a:t>4.1.2.</a:t>
            </a:r>
            <a:r>
              <a:rPr lang="ru-RU" altLang="ru-RU" b="1">
                <a:solidFill>
                  <a:srgbClr val="990099"/>
                </a:solidFill>
              </a:rPr>
              <a:t> “Кража функциональных возможностей” (</a:t>
            </a:r>
            <a:r>
              <a:rPr lang="en-US" altLang="ru-RU" b="1" i="1">
                <a:solidFill>
                  <a:srgbClr val="993366"/>
                </a:solidFill>
              </a:rPr>
              <a:t>theft of functionality</a:t>
            </a:r>
            <a:r>
              <a:rPr lang="ru-RU" altLang="ru-RU" sz="1800"/>
              <a:t> </a:t>
            </a:r>
            <a:r>
              <a:rPr lang="ru-RU" altLang="ru-RU" b="1">
                <a:solidFill>
                  <a:srgbClr val="990099"/>
                </a:solidFill>
              </a:rPr>
              <a:t>): Незаконное приобретение действующих аппаратно-программных средств и программного обеспечения компонентов сети.</a:t>
            </a:r>
          </a:p>
        </p:txBody>
      </p:sp>
      <p:sp>
        <p:nvSpPr>
          <p:cNvPr id="293892" name="Text Box 4"/>
          <p:cNvSpPr txBox="1">
            <a:spLocks noChangeArrowheads="1"/>
          </p:cNvSpPr>
          <p:nvPr/>
        </p:nvSpPr>
        <p:spPr bwMode="auto">
          <a:xfrm>
            <a:off x="428625" y="3275013"/>
            <a:ext cx="8286750" cy="3317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200" b="1" i="1">
                <a:solidFill>
                  <a:srgbClr val="CC0099"/>
                </a:solidFill>
                <a:latin typeface="Times New Roman" panose="02020603050405020304" pitchFamily="18" charset="0"/>
                <a:cs typeface="Times New Roman" panose="02020603050405020304" pitchFamily="18" charset="0"/>
              </a:rPr>
              <a:t>(Чрезвычайно опасный вид компьютерных нарушений, связанный несанкционированным использованием и управлением сетевой службы (фактически переход управления “во вторые руки”). Для защиты необходимо исключить удаленное управление всеми программными элементами сети. Целесообразно настройку каждого системного программного компонента осуществлять только через “консольный” вход. В противном случае использовать заградительные аппаратно-программные комплексы для фильтрации трафика, которые независимы (не совместимы) по системам управления с сетевыми (коммуникационными) программными компонентами.)</a:t>
            </a:r>
            <a:endParaRPr lang="en-GB" altLang="ru-RU" sz="22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4915" name="Text Box 3"/>
          <p:cNvSpPr txBox="1">
            <a:spLocks noChangeArrowheads="1"/>
          </p:cNvSpPr>
          <p:nvPr/>
        </p:nvSpPr>
        <p:spPr bwMode="auto">
          <a:xfrm>
            <a:off x="439738" y="1582738"/>
            <a:ext cx="8264525" cy="15541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4.1.3.</a:t>
            </a:r>
            <a:r>
              <a:rPr lang="ru-RU" altLang="ru-RU" sz="3200" b="1">
                <a:solidFill>
                  <a:srgbClr val="990099"/>
                </a:solidFill>
              </a:rPr>
              <a:t> “Кража данных” (</a:t>
            </a:r>
            <a:r>
              <a:rPr lang="en-US" altLang="ru-RU" sz="3200" b="1" i="1">
                <a:solidFill>
                  <a:srgbClr val="993366"/>
                </a:solidFill>
              </a:rPr>
              <a:t>theft of data</a:t>
            </a:r>
            <a:r>
              <a:rPr lang="ru-RU" altLang="ru-RU" sz="3200" b="1">
                <a:solidFill>
                  <a:srgbClr val="990099"/>
                </a:solidFill>
              </a:rPr>
              <a:t>): Незаконное</a:t>
            </a:r>
            <a:r>
              <a:rPr lang="en-US" altLang="ru-RU" sz="3200" b="1">
                <a:solidFill>
                  <a:srgbClr val="990099"/>
                </a:solidFill>
              </a:rPr>
              <a:t> </a:t>
            </a:r>
            <a:r>
              <a:rPr lang="ru-RU" altLang="ru-RU" sz="3200" b="1">
                <a:solidFill>
                  <a:srgbClr val="990099"/>
                </a:solidFill>
              </a:rPr>
              <a:t>приобретение и использование данных.</a:t>
            </a:r>
          </a:p>
        </p:txBody>
      </p:sp>
      <p:sp>
        <p:nvSpPr>
          <p:cNvPr id="294916" name="Text Box 4"/>
          <p:cNvSpPr txBox="1">
            <a:spLocks noChangeArrowheads="1"/>
          </p:cNvSpPr>
          <p:nvPr/>
        </p:nvSpPr>
        <p:spPr bwMode="auto">
          <a:xfrm>
            <a:off x="428625" y="3619500"/>
            <a:ext cx="8286750" cy="2628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(Чрезвычайно опасный вид компьютерных нарушений, связанный несанкционированным использованием управляющей информации в криминальных целях, либо ее использование для получения защищаемых данных. Для защиты необходимо исключить передачу управляющей информации по сети, либо вообще исключить или надежно защитить все возможные каналы доступа к системе управления сетью.)</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5939" name="Text Box 3"/>
          <p:cNvSpPr txBox="1">
            <a:spLocks noChangeArrowheads="1"/>
          </p:cNvSpPr>
          <p:nvPr/>
        </p:nvSpPr>
        <p:spPr bwMode="auto">
          <a:xfrm>
            <a:off x="487363" y="1819275"/>
            <a:ext cx="8169275" cy="47831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4.</a:t>
            </a:r>
            <a:r>
              <a:rPr lang="en-US" altLang="ru-RU" sz="2800" b="1">
                <a:solidFill>
                  <a:srgbClr val="990099"/>
                </a:solidFill>
              </a:rPr>
              <a:t>2</a:t>
            </a:r>
            <a:r>
              <a:rPr lang="ru-RU" altLang="ru-RU" sz="2800" b="1">
                <a:solidFill>
                  <a:srgbClr val="990099"/>
                </a:solidFill>
              </a:rPr>
              <a:t>.</a:t>
            </a:r>
            <a:r>
              <a:rPr lang="ru-RU" altLang="ru-RU" sz="3200">
                <a:solidFill>
                  <a:srgbClr val="990099"/>
                </a:solidFill>
              </a:rPr>
              <a:t> </a:t>
            </a:r>
            <a:r>
              <a:rPr lang="ru-RU" altLang="ru-RU" sz="3200" b="1">
                <a:solidFill>
                  <a:srgbClr val="990099"/>
                </a:solidFill>
              </a:rPr>
              <a:t>“Злоупотребление”</a:t>
            </a:r>
            <a:r>
              <a:rPr lang="en-US" altLang="ru-RU" sz="3200" b="1">
                <a:solidFill>
                  <a:srgbClr val="990099"/>
                </a:solidFill>
              </a:rPr>
              <a:t> (</a:t>
            </a:r>
            <a:r>
              <a:rPr lang="en-US" altLang="ru-RU" sz="3200" b="1" i="1">
                <a:solidFill>
                  <a:srgbClr val="993366"/>
                </a:solidFill>
              </a:rPr>
              <a:t>misuse</a:t>
            </a:r>
            <a:r>
              <a:rPr lang="en-US" altLang="ru-RU" sz="3200" b="1">
                <a:solidFill>
                  <a:srgbClr val="990099"/>
                </a:solidFill>
              </a:rPr>
              <a:t>)</a:t>
            </a:r>
            <a:r>
              <a:rPr lang="ru-RU" altLang="ru-RU" sz="3200" b="1">
                <a:solidFill>
                  <a:srgbClr val="990099"/>
                </a:solidFill>
              </a:rPr>
              <a:t>: Угрожающее</a:t>
            </a:r>
            <a:r>
              <a:rPr lang="en-US" altLang="ru-RU" sz="3200" b="1">
                <a:solidFill>
                  <a:srgbClr val="990099"/>
                </a:solidFill>
              </a:rPr>
              <a:t> </a:t>
            </a:r>
            <a:r>
              <a:rPr lang="ru-RU" altLang="ru-RU" sz="3200" b="1">
                <a:solidFill>
                  <a:srgbClr val="990099"/>
                </a:solidFill>
              </a:rPr>
              <a:t>действие, которое повлекло за собой</a:t>
            </a:r>
            <a:r>
              <a:rPr lang="en-US" altLang="ru-RU" sz="3200" b="1">
                <a:solidFill>
                  <a:srgbClr val="990099"/>
                </a:solidFill>
              </a:rPr>
              <a:t> </a:t>
            </a:r>
            <a:r>
              <a:rPr lang="ru-RU" altLang="ru-RU" sz="3200" b="1">
                <a:solidFill>
                  <a:srgbClr val="990099"/>
                </a:solidFill>
              </a:rPr>
              <a:t>выполнение системным компонентом</a:t>
            </a:r>
          </a:p>
          <a:p>
            <a:pPr algn="ctr"/>
            <a:r>
              <a:rPr lang="ru-RU" altLang="ru-RU" sz="3200" b="1">
                <a:solidFill>
                  <a:srgbClr val="990099"/>
                </a:solidFill>
              </a:rPr>
              <a:t>каких-либо функции или процедур</a:t>
            </a:r>
          </a:p>
          <a:p>
            <a:pPr algn="ctr"/>
            <a:r>
              <a:rPr lang="ru-RU" altLang="ru-RU" sz="3200" b="1">
                <a:solidFill>
                  <a:srgbClr val="990099"/>
                </a:solidFill>
              </a:rPr>
              <a:t>обслуживания, подрывающих</a:t>
            </a:r>
          </a:p>
          <a:p>
            <a:pPr algn="ctr"/>
            <a:r>
              <a:rPr lang="ru-RU" altLang="ru-RU" sz="3200" b="1">
                <a:solidFill>
                  <a:srgbClr val="990099"/>
                </a:solidFill>
              </a:rPr>
              <a:t>безопасность системы.</a:t>
            </a:r>
          </a:p>
          <a:p>
            <a:pPr algn="ctr"/>
            <a:endParaRPr lang="ru-RU" altLang="ru-RU" sz="3200">
              <a:solidFill>
                <a:srgbClr val="990099"/>
              </a:solidFill>
            </a:endParaRPr>
          </a:p>
          <a:p>
            <a:pPr algn="ctr"/>
            <a:endParaRPr lang="ru-RU" altLang="ru-RU" sz="2000">
              <a:solidFill>
                <a:srgbClr val="990099"/>
              </a:solidFill>
            </a:endParaRPr>
          </a:p>
          <a:p>
            <a:pPr algn="ctr"/>
            <a:r>
              <a:rPr lang="ru-RU" altLang="ru-RU" sz="3200" b="1">
                <a:solidFill>
                  <a:srgbClr val="990099"/>
                </a:solidFill>
              </a:rPr>
              <a:t>Оно включает:</a:t>
            </a:r>
            <a:endParaRPr lang="en-GB" altLang="ru-RU" sz="3200" b="1">
              <a:solidFill>
                <a:srgbClr val="99009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6963" name="Text Box 3"/>
          <p:cNvSpPr txBox="1">
            <a:spLocks noChangeArrowheads="1"/>
          </p:cNvSpPr>
          <p:nvPr/>
        </p:nvSpPr>
        <p:spPr bwMode="auto">
          <a:xfrm>
            <a:off x="439738" y="1476375"/>
            <a:ext cx="8264525" cy="3081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4.</a:t>
            </a:r>
            <a:r>
              <a:rPr lang="en-US" altLang="ru-RU" sz="2800" b="1">
                <a:solidFill>
                  <a:srgbClr val="990099"/>
                </a:solidFill>
              </a:rPr>
              <a:t>2</a:t>
            </a:r>
            <a:r>
              <a:rPr lang="ru-RU" altLang="ru-RU" sz="2800" b="1">
                <a:solidFill>
                  <a:srgbClr val="990099"/>
                </a:solidFill>
              </a:rPr>
              <a:t>.</a:t>
            </a:r>
            <a:r>
              <a:rPr lang="en-US" altLang="ru-RU" sz="2800" b="1">
                <a:solidFill>
                  <a:srgbClr val="990099"/>
                </a:solidFill>
              </a:rPr>
              <a:t>1</a:t>
            </a:r>
            <a:r>
              <a:rPr lang="ru-RU" altLang="ru-RU" sz="2800" b="1">
                <a:solidFill>
                  <a:srgbClr val="990099"/>
                </a:solidFill>
              </a:rPr>
              <a:t>. “Подделка”</a:t>
            </a:r>
            <a:r>
              <a:rPr lang="en-US" altLang="ru-RU" sz="2800" b="1">
                <a:solidFill>
                  <a:srgbClr val="990099"/>
                </a:solidFill>
              </a:rPr>
              <a:t> </a:t>
            </a:r>
            <a:r>
              <a:rPr lang="ru-RU" altLang="ru-RU" sz="2800" b="1">
                <a:solidFill>
                  <a:srgbClr val="990099"/>
                </a:solidFill>
              </a:rPr>
              <a:t>(</a:t>
            </a:r>
            <a:r>
              <a:rPr lang="en-US" altLang="ru-RU" sz="2800" b="1" i="1">
                <a:solidFill>
                  <a:srgbClr val="993366"/>
                </a:solidFill>
              </a:rPr>
              <a:t>tamper</a:t>
            </a:r>
            <a:r>
              <a:rPr lang="ru-RU" altLang="ru-RU" sz="2800" b="1">
                <a:solidFill>
                  <a:srgbClr val="990099"/>
                </a:solidFill>
              </a:rPr>
              <a:t>): С точки зрения</a:t>
            </a:r>
          </a:p>
          <a:p>
            <a:pPr algn="ctr"/>
            <a:r>
              <a:rPr lang="ru-RU" altLang="ru-RU" sz="2800" b="1">
                <a:solidFill>
                  <a:srgbClr val="990099"/>
                </a:solidFill>
              </a:rPr>
              <a:t>“злоупотребления”, умышленное</a:t>
            </a:r>
          </a:p>
          <a:p>
            <a:pPr algn="ctr"/>
            <a:r>
              <a:rPr lang="ru-RU" altLang="ru-RU" sz="2800" b="1">
                <a:solidFill>
                  <a:srgbClr val="990099"/>
                </a:solidFill>
              </a:rPr>
              <a:t>искажение программного обеспечения,</a:t>
            </a:r>
          </a:p>
          <a:p>
            <a:pPr algn="ctr"/>
            <a:r>
              <a:rPr lang="ru-RU" altLang="ru-RU" sz="2800" b="1">
                <a:solidFill>
                  <a:srgbClr val="990099"/>
                </a:solidFill>
              </a:rPr>
              <a:t>данных или управляющей информации</a:t>
            </a:r>
          </a:p>
          <a:p>
            <a:pPr algn="ctr"/>
            <a:r>
              <a:rPr lang="ru-RU" altLang="ru-RU" sz="2800" b="1">
                <a:solidFill>
                  <a:srgbClr val="990099"/>
                </a:solidFill>
              </a:rPr>
              <a:t>системы с целью принуждения системы</a:t>
            </a:r>
          </a:p>
          <a:p>
            <a:pPr algn="ctr"/>
            <a:r>
              <a:rPr lang="ru-RU" altLang="ru-RU" sz="2800" b="1">
                <a:solidFill>
                  <a:srgbClr val="990099"/>
                </a:solidFill>
              </a:rPr>
              <a:t>выполнять несанкционированные</a:t>
            </a:r>
          </a:p>
          <a:p>
            <a:pPr algn="ctr"/>
            <a:r>
              <a:rPr lang="ru-RU" altLang="ru-RU" sz="2800" b="1">
                <a:solidFill>
                  <a:srgbClr val="990099"/>
                </a:solidFill>
              </a:rPr>
              <a:t>функции или процедуры обслуживания.</a:t>
            </a:r>
          </a:p>
        </p:txBody>
      </p:sp>
      <p:sp>
        <p:nvSpPr>
          <p:cNvPr id="296964" name="Text Box 4"/>
          <p:cNvSpPr txBox="1">
            <a:spLocks noChangeArrowheads="1"/>
          </p:cNvSpPr>
          <p:nvPr/>
        </p:nvSpPr>
        <p:spPr bwMode="auto">
          <a:xfrm>
            <a:off x="428625" y="4930775"/>
            <a:ext cx="8286750" cy="16430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(Чрезвычайно опасный вид компьютерных нарушений, связанный с модификацией управляющего ПО с криминальными целями. Целесообразно исключить или надежно защитить все возможные каналы доступа к системе управления сетью.)</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7987" name="Text Box 3"/>
          <p:cNvSpPr txBox="1">
            <a:spLocks noChangeArrowheads="1"/>
          </p:cNvSpPr>
          <p:nvPr/>
        </p:nvSpPr>
        <p:spPr bwMode="auto">
          <a:xfrm>
            <a:off x="439738" y="1452563"/>
            <a:ext cx="8264525" cy="2647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200" b="1">
                <a:solidFill>
                  <a:srgbClr val="990099"/>
                </a:solidFill>
              </a:rPr>
              <a:t>4.</a:t>
            </a:r>
            <a:r>
              <a:rPr lang="en-US" altLang="ru-RU" sz="2200" b="1">
                <a:solidFill>
                  <a:srgbClr val="990099"/>
                </a:solidFill>
              </a:rPr>
              <a:t>2</a:t>
            </a:r>
            <a:r>
              <a:rPr lang="ru-RU" altLang="ru-RU" sz="2200" b="1">
                <a:solidFill>
                  <a:srgbClr val="990099"/>
                </a:solidFill>
              </a:rPr>
              <a:t>.</a:t>
            </a:r>
            <a:r>
              <a:rPr lang="en-US" altLang="ru-RU" sz="2200" b="1">
                <a:solidFill>
                  <a:srgbClr val="990099"/>
                </a:solidFill>
              </a:rPr>
              <a:t>2</a:t>
            </a:r>
            <a:r>
              <a:rPr lang="ru-RU" altLang="ru-RU" sz="2200" b="1">
                <a:solidFill>
                  <a:srgbClr val="990099"/>
                </a:solidFill>
              </a:rPr>
              <a:t>.</a:t>
            </a:r>
            <a:r>
              <a:rPr lang="ru-RU" altLang="ru-RU" b="1">
                <a:solidFill>
                  <a:srgbClr val="990099"/>
                </a:solidFill>
              </a:rPr>
              <a:t> “Устройство для злонамеренных действий”</a:t>
            </a:r>
            <a:r>
              <a:rPr lang="en-US" altLang="ru-RU" b="1">
                <a:solidFill>
                  <a:srgbClr val="990099"/>
                </a:solidFill>
              </a:rPr>
              <a:t> </a:t>
            </a:r>
            <a:r>
              <a:rPr lang="ru-RU" altLang="ru-RU" b="1">
                <a:solidFill>
                  <a:srgbClr val="990099"/>
                </a:solidFill>
              </a:rPr>
              <a:t>(</a:t>
            </a:r>
            <a:r>
              <a:rPr lang="en-US" altLang="ru-RU" b="1" i="1">
                <a:solidFill>
                  <a:srgbClr val="993366"/>
                </a:solidFill>
              </a:rPr>
              <a:t>malicious logic</a:t>
            </a:r>
            <a:r>
              <a:rPr lang="ru-RU" altLang="ru-RU" b="1">
                <a:solidFill>
                  <a:srgbClr val="990099"/>
                </a:solidFill>
              </a:rPr>
              <a:t>):</a:t>
            </a:r>
            <a:r>
              <a:rPr lang="en-US" altLang="ru-RU" b="1">
                <a:solidFill>
                  <a:srgbClr val="990099"/>
                </a:solidFill>
              </a:rPr>
              <a:t> </a:t>
            </a:r>
            <a:r>
              <a:rPr lang="ru-RU" altLang="ru-RU" b="1">
                <a:solidFill>
                  <a:srgbClr val="990099"/>
                </a:solidFill>
              </a:rPr>
              <a:t>С точки зрения “злоупотребления”, любое аппаратно-программное устройство или программное обеспечение,</a:t>
            </a:r>
            <a:r>
              <a:rPr lang="en-US" altLang="ru-RU" b="1">
                <a:solidFill>
                  <a:srgbClr val="990099"/>
                </a:solidFill>
              </a:rPr>
              <a:t> </a:t>
            </a:r>
            <a:r>
              <a:rPr lang="ru-RU" altLang="ru-RU" b="1">
                <a:solidFill>
                  <a:srgbClr val="990099"/>
                </a:solidFill>
              </a:rPr>
              <a:t>преднамеренно встроенное в систему с целью выполнения</a:t>
            </a:r>
          </a:p>
          <a:p>
            <a:pPr algn="ctr"/>
            <a:r>
              <a:rPr lang="ru-RU" altLang="ru-RU" b="1">
                <a:solidFill>
                  <a:srgbClr val="990099"/>
                </a:solidFill>
              </a:rPr>
              <a:t>или управления несанкционированными функцией или</a:t>
            </a:r>
            <a:r>
              <a:rPr lang="en-US" altLang="ru-RU" b="1">
                <a:solidFill>
                  <a:srgbClr val="990099"/>
                </a:solidFill>
              </a:rPr>
              <a:t> </a:t>
            </a:r>
            <a:r>
              <a:rPr lang="ru-RU" altLang="ru-RU" b="1">
                <a:solidFill>
                  <a:srgbClr val="990099"/>
                </a:solidFill>
              </a:rPr>
              <a:t>процедурой обслуживания.</a:t>
            </a:r>
            <a:r>
              <a:rPr lang="ru-RU" altLang="ru-RU">
                <a:solidFill>
                  <a:srgbClr val="990099"/>
                </a:solidFill>
              </a:rPr>
              <a:t> </a:t>
            </a:r>
          </a:p>
        </p:txBody>
      </p:sp>
      <p:sp>
        <p:nvSpPr>
          <p:cNvPr id="297988" name="Text Box 4"/>
          <p:cNvSpPr txBox="1">
            <a:spLocks noChangeArrowheads="1"/>
          </p:cNvSpPr>
          <p:nvPr/>
        </p:nvSpPr>
        <p:spPr bwMode="auto">
          <a:xfrm>
            <a:off x="428625" y="4275138"/>
            <a:ext cx="8286750" cy="2311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sz="2100" b="1" i="1">
                <a:solidFill>
                  <a:srgbClr val="CC0099"/>
                </a:solidFill>
                <a:latin typeface="Times New Roman" panose="02020603050405020304" pitchFamily="18" charset="0"/>
                <a:cs typeface="Times New Roman" panose="02020603050405020304" pitchFamily="18" charset="0"/>
              </a:rPr>
              <a:t>(Чрезвычайно опасный вид компьютерных нарушений, связанный с модификацией управляющего ПО с криминальными целями. Целесообразно исключить или надежно защитить все возможные каналы доступа к системе управления сетью. Кроме этого необходимо использовать только доверенные аппаратно-программные средства или ПО, либо проверять листинги программ с целью выявления не декларируемых свойств и функций, а аппаратную часть подвергать специальным проверкам.)</a:t>
            </a:r>
            <a:endParaRPr lang="en-GB" altLang="ru-RU" sz="2100"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99011" name="Text Box 3"/>
          <p:cNvSpPr txBox="1">
            <a:spLocks noChangeArrowheads="1"/>
          </p:cNvSpPr>
          <p:nvPr/>
        </p:nvSpPr>
        <p:spPr bwMode="auto">
          <a:xfrm>
            <a:off x="439738" y="1452563"/>
            <a:ext cx="8264525"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990099"/>
                </a:solidFill>
              </a:rPr>
              <a:t>4.</a:t>
            </a:r>
            <a:r>
              <a:rPr lang="en-US" altLang="ru-RU" b="1">
                <a:solidFill>
                  <a:srgbClr val="990099"/>
                </a:solidFill>
              </a:rPr>
              <a:t>2</a:t>
            </a:r>
            <a:r>
              <a:rPr lang="ru-RU" altLang="ru-RU" b="1">
                <a:solidFill>
                  <a:srgbClr val="990099"/>
                </a:solidFill>
              </a:rPr>
              <a:t>.</a:t>
            </a:r>
            <a:r>
              <a:rPr lang="en-US" altLang="ru-RU" b="1">
                <a:solidFill>
                  <a:srgbClr val="990099"/>
                </a:solidFill>
              </a:rPr>
              <a:t>3</a:t>
            </a:r>
            <a:r>
              <a:rPr lang="ru-RU" altLang="ru-RU" b="1">
                <a:solidFill>
                  <a:srgbClr val="990099"/>
                </a:solidFill>
              </a:rPr>
              <a:t>.</a:t>
            </a:r>
            <a:r>
              <a:rPr lang="ru-RU" altLang="ru-RU" sz="2800" b="1">
                <a:solidFill>
                  <a:srgbClr val="990099"/>
                </a:solidFill>
              </a:rPr>
              <a:t> “Нарушение дозволенности”</a:t>
            </a:r>
            <a:r>
              <a:rPr lang="en-US" altLang="ru-RU" sz="2800" b="1">
                <a:solidFill>
                  <a:srgbClr val="990099"/>
                </a:solidFill>
              </a:rPr>
              <a:t> (</a:t>
            </a:r>
            <a:r>
              <a:rPr lang="en-US" altLang="ru-RU" sz="2800" b="1" i="1">
                <a:solidFill>
                  <a:srgbClr val="993366"/>
                </a:solidFill>
              </a:rPr>
              <a:t>violation of permissions</a:t>
            </a:r>
            <a:r>
              <a:rPr lang="en-US" altLang="ru-RU" sz="2800" b="1">
                <a:solidFill>
                  <a:srgbClr val="990099"/>
                </a:solidFill>
              </a:rPr>
              <a:t>)</a:t>
            </a:r>
            <a:r>
              <a:rPr lang="ru-RU" altLang="ru-RU" sz="2800" b="1">
                <a:solidFill>
                  <a:srgbClr val="990099"/>
                </a:solidFill>
              </a:rPr>
              <a:t>:</a:t>
            </a:r>
            <a:r>
              <a:rPr lang="en-US" altLang="ru-RU" sz="2800" b="1">
                <a:solidFill>
                  <a:srgbClr val="990099"/>
                </a:solidFill>
              </a:rPr>
              <a:t> </a:t>
            </a:r>
            <a:r>
              <a:rPr lang="ru-RU" altLang="ru-RU" sz="2800" b="1">
                <a:solidFill>
                  <a:srgbClr val="990099"/>
                </a:solidFill>
              </a:rPr>
              <a:t>Действие субъекта, которое обеспечивает для</a:t>
            </a:r>
            <a:r>
              <a:rPr lang="en-US" altLang="ru-RU" sz="2800" b="1">
                <a:solidFill>
                  <a:srgbClr val="990099"/>
                </a:solidFill>
              </a:rPr>
              <a:t> </a:t>
            </a:r>
            <a:r>
              <a:rPr lang="ru-RU" altLang="ru-RU" sz="2800" b="1">
                <a:solidFill>
                  <a:srgbClr val="990099"/>
                </a:solidFill>
              </a:rPr>
              <a:t>него превышение дозволенных системных</a:t>
            </a:r>
            <a:r>
              <a:rPr lang="en-US" altLang="ru-RU" sz="2800" b="1">
                <a:solidFill>
                  <a:srgbClr val="990099"/>
                </a:solidFill>
              </a:rPr>
              <a:t> </a:t>
            </a:r>
            <a:r>
              <a:rPr lang="ru-RU" altLang="ru-RU" sz="2800" b="1">
                <a:solidFill>
                  <a:srgbClr val="990099"/>
                </a:solidFill>
              </a:rPr>
              <a:t>полномочий путем выполнения</a:t>
            </a:r>
            <a:r>
              <a:rPr lang="en-US" altLang="ru-RU" sz="2800" b="1">
                <a:solidFill>
                  <a:srgbClr val="990099"/>
                </a:solidFill>
              </a:rPr>
              <a:t> </a:t>
            </a:r>
            <a:r>
              <a:rPr lang="ru-RU" altLang="ru-RU" sz="2800" b="1">
                <a:solidFill>
                  <a:srgbClr val="990099"/>
                </a:solidFill>
              </a:rPr>
              <a:t>несанкционированной функции.</a:t>
            </a:r>
          </a:p>
        </p:txBody>
      </p:sp>
      <p:sp>
        <p:nvSpPr>
          <p:cNvPr id="299012" name="Text Box 4"/>
          <p:cNvSpPr txBox="1">
            <a:spLocks noChangeArrowheads="1"/>
          </p:cNvSpPr>
          <p:nvPr/>
        </p:nvSpPr>
        <p:spPr bwMode="auto">
          <a:xfrm>
            <a:off x="428625" y="4445000"/>
            <a:ext cx="8286750" cy="1971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lIns="0" tIns="0" rIns="0" bIns="0" anchor="ctr" anchorCtr="1">
            <a:spAutoFit/>
          </a:bodyPr>
          <a:lstStyle/>
          <a:p>
            <a:pPr algn="ctr">
              <a:lnSpc>
                <a:spcPct val="90000"/>
              </a:lnSpc>
            </a:pPr>
            <a:r>
              <a:rPr lang="ru-RU" altLang="ru-RU" b="1" i="1">
                <a:solidFill>
                  <a:srgbClr val="CC0099"/>
                </a:solidFill>
                <a:latin typeface="Times New Roman" panose="02020603050405020304" pitchFamily="18" charset="0"/>
                <a:cs typeface="Times New Roman" panose="02020603050405020304" pitchFamily="18" charset="0"/>
              </a:rPr>
              <a:t>(Чрезвычайно опасный вид компьютерных нарушений, связанный с несанкционированным проникновением в систему управления сетью и получением на этой основе завышенных полномочий в криминальных целях. Целесообразно исключить или надежно защитить все возможные каналы доступа к системе управления сетью.)</a:t>
            </a:r>
            <a:endParaRPr lang="en-GB" altLang="ru-RU" b="1" i="1">
              <a:solidFill>
                <a:srgbClr val="CC009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00035" name="Text Box 3"/>
          <p:cNvSpPr txBox="1">
            <a:spLocks noChangeArrowheads="1"/>
          </p:cNvSpPr>
          <p:nvPr/>
        </p:nvSpPr>
        <p:spPr bwMode="auto">
          <a:xfrm>
            <a:off x="439738" y="1452563"/>
            <a:ext cx="8264525"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179388">
              <a:defRPr>
                <a:solidFill>
                  <a:schemeClr val="tx1"/>
                </a:solidFill>
                <a:latin typeface="Arial" panose="020B0604020202020204" pitchFamily="34" charset="0"/>
                <a:cs typeface="Arial" panose="020B0604020202020204" pitchFamily="34" charset="0"/>
              </a:defRPr>
            </a:lvl2pPr>
            <a:lvl3pPr marL="358775">
              <a:defRPr>
                <a:solidFill>
                  <a:schemeClr val="tx1"/>
                </a:solidFill>
                <a:latin typeface="Arial" panose="020B0604020202020204" pitchFamily="34" charset="0"/>
                <a:cs typeface="Arial" panose="020B0604020202020204" pitchFamily="34" charset="0"/>
              </a:defRPr>
            </a:lvl3pPr>
            <a:lvl4pPr marL="2154238">
              <a:defRPr>
                <a:solidFill>
                  <a:schemeClr val="tx1"/>
                </a:solidFill>
                <a:latin typeface="Arial" panose="020B0604020202020204" pitchFamily="34" charset="0"/>
                <a:cs typeface="Arial" panose="020B0604020202020204" pitchFamily="34" charset="0"/>
              </a:defRPr>
            </a:lvl4pPr>
            <a:lvl5pPr marL="2333625">
              <a:defRPr>
                <a:solidFill>
                  <a:schemeClr val="tx1"/>
                </a:solidFill>
                <a:latin typeface="Arial" panose="020B0604020202020204" pitchFamily="34" charset="0"/>
                <a:cs typeface="Arial" panose="020B0604020202020204" pitchFamily="34" charset="0"/>
              </a:defRPr>
            </a:lvl5pPr>
            <a:lvl6pPr marL="279082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4802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0522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6242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b="1">
                <a:solidFill>
                  <a:srgbClr val="990099"/>
                </a:solidFill>
              </a:rPr>
              <a:t>Анализ представленных угроз и</a:t>
            </a:r>
          </a:p>
          <a:p>
            <a:pPr algn="ctr"/>
            <a:r>
              <a:rPr lang="ru-RU" altLang="ru-RU" sz="2800" b="1">
                <a:solidFill>
                  <a:srgbClr val="990099"/>
                </a:solidFill>
              </a:rPr>
              <a:t>последствий их воздействия показывает,</a:t>
            </a:r>
          </a:p>
          <a:p>
            <a:pPr algn="ctr"/>
            <a:r>
              <a:rPr lang="ru-RU" altLang="ru-RU" sz="2800" b="1">
                <a:solidFill>
                  <a:srgbClr val="990099"/>
                </a:solidFill>
              </a:rPr>
              <a:t>что их конечными целями являются:</a:t>
            </a:r>
          </a:p>
        </p:txBody>
      </p:sp>
      <p:sp>
        <p:nvSpPr>
          <p:cNvPr id="300036" name="Rectangle 4"/>
          <p:cNvSpPr>
            <a:spLocks noChangeArrowheads="1"/>
          </p:cNvSpPr>
          <p:nvPr/>
        </p:nvSpPr>
        <p:spPr bwMode="auto">
          <a:xfrm>
            <a:off x="512763" y="2914650"/>
            <a:ext cx="8116887" cy="3698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1"/>
          <a:lstStyle>
            <a:lvl1pPr algn="ctr">
              <a:spcBef>
                <a:spcPct val="20000"/>
              </a:spcBef>
              <a:defRPr sz="3200">
                <a:solidFill>
                  <a:schemeClr val="tx1"/>
                </a:solidFill>
                <a:latin typeface="Arial" panose="020B0604020202020204" pitchFamily="34" charset="0"/>
                <a:cs typeface="Arial" panose="020B0604020202020204" pitchFamily="34" charset="0"/>
              </a:defRPr>
            </a:lvl1pPr>
            <a:lvl2pPr algn="ctr">
              <a:spcBef>
                <a:spcPct val="20000"/>
              </a:spcBef>
              <a:defRPr sz="2800">
                <a:solidFill>
                  <a:schemeClr val="tx1"/>
                </a:solidFill>
                <a:latin typeface="Arial" panose="020B0604020202020204" pitchFamily="34" charset="0"/>
                <a:cs typeface="Arial" panose="020B0604020202020204" pitchFamily="34" charset="0"/>
              </a:defRPr>
            </a:lvl2pPr>
            <a:lvl3pPr algn="ctr">
              <a:spcBef>
                <a:spcPct val="20000"/>
              </a:spcBef>
              <a:defRPr sz="2400">
                <a:solidFill>
                  <a:schemeClr val="tx1"/>
                </a:solidFill>
                <a:latin typeface="Arial" panose="020B0604020202020204" pitchFamily="34" charset="0"/>
                <a:cs typeface="Arial" panose="020B0604020202020204" pitchFamily="34" charset="0"/>
              </a:defRPr>
            </a:lvl3pPr>
            <a:lvl4pPr algn="ctr">
              <a:spcBef>
                <a:spcPct val="20000"/>
              </a:spcBef>
              <a:defRPr sz="2000">
                <a:solidFill>
                  <a:schemeClr val="tx1"/>
                </a:solidFill>
                <a:latin typeface="Arial" panose="020B0604020202020204" pitchFamily="34" charset="0"/>
                <a:cs typeface="Arial" panose="020B0604020202020204" pitchFamily="34" charset="0"/>
              </a:defRPr>
            </a:lvl4pPr>
            <a:lvl5pPr algn="ctr">
              <a:spcBef>
                <a:spcPct val="20000"/>
              </a:spcBef>
              <a:defRPr sz="2000">
                <a:solidFill>
                  <a:schemeClr val="tx1"/>
                </a:solidFill>
                <a:latin typeface="Arial" panose="020B0604020202020204" pitchFamily="34" charset="0"/>
                <a:cs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cs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cs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cs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cs typeface="Arial" panose="020B0604020202020204" pitchFamily="34" charset="0"/>
              </a:defRPr>
            </a:lvl9pPr>
          </a:lstStyle>
          <a:p>
            <a:pPr algn="l">
              <a:spcBef>
                <a:spcPct val="0"/>
              </a:spcBef>
            </a:pPr>
            <a:r>
              <a:rPr lang="ru-RU" altLang="ru-RU" sz="2000" dirty="0">
                <a:solidFill>
                  <a:srgbClr val="993366"/>
                </a:solidFill>
                <a:effectLst>
                  <a:outerShdw blurRad="38100" dist="38100" dir="2700000" algn="tl">
                    <a:srgbClr val="C0C0C0"/>
                  </a:outerShdw>
                </a:effectLst>
                <a:cs typeface="Times New Roman" panose="02020603050405020304" pitchFamily="18" charset="0"/>
                <a:sym typeface="Wingdings" panose="05000000000000000000" pitchFamily="2" charset="2"/>
              </a:rPr>
              <a:t></a:t>
            </a:r>
            <a:r>
              <a:rPr lang="ru-RU" altLang="ru-RU" sz="2600" dirty="0">
                <a:solidFill>
                  <a:srgbClr val="993366"/>
                </a:solidFill>
                <a:effectLst>
                  <a:outerShdw blurRad="38100" dist="38100" dir="2700000" algn="tl">
                    <a:srgbClr val="C0C0C0"/>
                  </a:outerShdw>
                </a:effectLst>
                <a:cs typeface="Times New Roman" panose="02020603050405020304" pitchFamily="18" charset="0"/>
                <a:sym typeface="Wingdings" panose="05000000000000000000" pitchFamily="2" charset="2"/>
              </a:rPr>
              <a:t> </a:t>
            </a:r>
            <a:r>
              <a:rPr lang="ru-RU" altLang="ru-RU" sz="2600" b="1" i="1" dirty="0">
                <a:solidFill>
                  <a:srgbClr val="993366"/>
                </a:solidFill>
                <a:latin typeface="Times New Roman" panose="02020603050405020304" pitchFamily="18" charset="0"/>
                <a:cs typeface="Times New Roman" panose="02020603050405020304" pitchFamily="18" charset="0"/>
              </a:rPr>
              <a:t>информация пользователей</a:t>
            </a:r>
            <a:r>
              <a:rPr lang="ru-RU" altLang="ru-RU" sz="2600" b="1" dirty="0">
                <a:solidFill>
                  <a:srgbClr val="993366"/>
                </a:solidFill>
                <a:latin typeface="Times New Roman" panose="02020603050405020304" pitchFamily="18" charset="0"/>
                <a:cs typeface="Times New Roman" panose="02020603050405020304" pitchFamily="18" charset="0"/>
              </a:rPr>
              <a:t>,</a:t>
            </a:r>
          </a:p>
          <a:p>
            <a:pPr algn="l">
              <a:spcBef>
                <a:spcPct val="0"/>
              </a:spcBef>
            </a:pPr>
            <a:r>
              <a:rPr lang="ru-RU" altLang="ru-RU" sz="2600" b="1" dirty="0">
                <a:solidFill>
                  <a:srgbClr val="993366"/>
                </a:solidFill>
                <a:latin typeface="Times New Roman" panose="02020603050405020304" pitchFamily="18" charset="0"/>
                <a:cs typeface="Times New Roman" panose="02020603050405020304" pitchFamily="18" charset="0"/>
              </a:rPr>
              <a:t>    циркулирующая в ИТС — чтение и искажение</a:t>
            </a:r>
          </a:p>
          <a:p>
            <a:pPr algn="l">
              <a:spcBef>
                <a:spcPct val="0"/>
              </a:spcBef>
            </a:pPr>
            <a:r>
              <a:rPr lang="ru-RU" altLang="ru-RU" sz="2600" b="1" dirty="0">
                <a:solidFill>
                  <a:srgbClr val="993366"/>
                </a:solidFill>
                <a:latin typeface="Times New Roman" panose="02020603050405020304" pitchFamily="18" charset="0"/>
                <a:cs typeface="Times New Roman" panose="02020603050405020304" pitchFamily="18" charset="0"/>
              </a:rPr>
              <a:t>    (разрушение) информации и/или нарушение</a:t>
            </a:r>
          </a:p>
          <a:p>
            <a:pPr algn="l">
              <a:spcBef>
                <a:spcPct val="0"/>
              </a:spcBef>
            </a:pPr>
            <a:r>
              <a:rPr lang="ru-RU" altLang="ru-RU" sz="2600" b="1" dirty="0">
                <a:solidFill>
                  <a:srgbClr val="993366"/>
                </a:solidFill>
                <a:latin typeface="Times New Roman" panose="02020603050405020304" pitchFamily="18" charset="0"/>
                <a:cs typeface="Times New Roman" panose="02020603050405020304" pitchFamily="18" charset="0"/>
              </a:rPr>
              <a:t>    процедур информационного обмена;</a:t>
            </a:r>
          </a:p>
          <a:p>
            <a:pPr algn="l">
              <a:spcBef>
                <a:spcPct val="0"/>
              </a:spcBef>
            </a:pPr>
            <a:r>
              <a:rPr lang="ru-RU" altLang="ru-RU" sz="2000" dirty="0">
                <a:solidFill>
                  <a:srgbClr val="993366"/>
                </a:solidFill>
                <a:effectLst>
                  <a:outerShdw blurRad="38100" dist="38100" dir="2700000" algn="tl">
                    <a:srgbClr val="C0C0C0"/>
                  </a:outerShdw>
                </a:effectLst>
                <a:cs typeface="Times New Roman" panose="02020603050405020304" pitchFamily="18" charset="0"/>
                <a:sym typeface="Wingdings" panose="05000000000000000000" pitchFamily="2" charset="2"/>
              </a:rPr>
              <a:t></a:t>
            </a:r>
            <a:r>
              <a:rPr lang="ru-RU" altLang="ru-RU" sz="2600" dirty="0">
                <a:solidFill>
                  <a:srgbClr val="993366"/>
                </a:solidFill>
              </a:rPr>
              <a:t> </a:t>
            </a:r>
            <a:r>
              <a:rPr lang="ru-RU" altLang="ru-RU" sz="2600" b="1" i="1" dirty="0">
                <a:solidFill>
                  <a:srgbClr val="993366"/>
                </a:solidFill>
                <a:latin typeface="Times New Roman" panose="02020603050405020304" pitchFamily="18" charset="0"/>
                <a:cs typeface="Times New Roman" panose="02020603050405020304" pitchFamily="18" charset="0"/>
              </a:rPr>
              <a:t>работоспособность </a:t>
            </a:r>
            <a:r>
              <a:rPr lang="ru-RU" altLang="ru-RU" sz="2600" b="1" dirty="0">
                <a:solidFill>
                  <a:srgbClr val="993366"/>
                </a:solidFill>
                <a:latin typeface="Times New Roman" panose="02020603050405020304" pitchFamily="18" charset="0"/>
                <a:cs typeface="Times New Roman" panose="02020603050405020304" pitchFamily="18" charset="0"/>
              </a:rPr>
              <a:t>самой ИТС </a:t>
            </a:r>
            <a:r>
              <a:rPr lang="ru-RU" altLang="ru-RU" sz="2600" dirty="0">
                <a:solidFill>
                  <a:srgbClr val="993366"/>
                </a:solidFill>
                <a:latin typeface="Times New Roman" panose="02020603050405020304" pitchFamily="18" charset="0"/>
                <a:cs typeface="Times New Roman" panose="02020603050405020304" pitchFamily="18" charset="0"/>
              </a:rPr>
              <a:t>—</a:t>
            </a:r>
            <a:r>
              <a:rPr lang="ru-RU" altLang="ru-RU" sz="2600" b="1" dirty="0">
                <a:solidFill>
                  <a:srgbClr val="993366"/>
                </a:solidFill>
                <a:latin typeface="Times New Roman" panose="02020603050405020304" pitchFamily="18" charset="0"/>
                <a:cs typeface="Times New Roman" panose="02020603050405020304" pitchFamily="18" charset="0"/>
              </a:rPr>
              <a:t> чтение и</a:t>
            </a:r>
          </a:p>
          <a:p>
            <a:pPr algn="l">
              <a:spcBef>
                <a:spcPct val="0"/>
              </a:spcBef>
            </a:pPr>
            <a:r>
              <a:rPr lang="ru-RU" altLang="ru-RU" sz="2600" dirty="0">
                <a:solidFill>
                  <a:srgbClr val="993366"/>
                </a:solidFill>
                <a:latin typeface="Times New Roman" panose="02020603050405020304" pitchFamily="18" charset="0"/>
                <a:cs typeface="Times New Roman" panose="02020603050405020304" pitchFamily="18" charset="0"/>
              </a:rPr>
              <a:t>   </a:t>
            </a:r>
            <a:r>
              <a:rPr lang="ru-RU" altLang="ru-RU" sz="2600" b="1" dirty="0">
                <a:solidFill>
                  <a:srgbClr val="993366"/>
                </a:solidFill>
                <a:latin typeface="Times New Roman" panose="02020603050405020304" pitchFamily="18" charset="0"/>
                <a:cs typeface="Times New Roman" panose="02020603050405020304" pitchFamily="18" charset="0"/>
              </a:rPr>
              <a:t>искажение (разрушение) управляющей</a:t>
            </a:r>
          </a:p>
          <a:p>
            <a:pPr algn="l">
              <a:spcBef>
                <a:spcPct val="0"/>
              </a:spcBef>
            </a:pPr>
            <a:r>
              <a:rPr lang="ru-RU" altLang="ru-RU" sz="2600" b="1" dirty="0">
                <a:solidFill>
                  <a:srgbClr val="993366"/>
                </a:solidFill>
                <a:latin typeface="Times New Roman" panose="02020603050405020304" pitchFamily="18" charset="0"/>
                <a:cs typeface="Times New Roman" panose="02020603050405020304" pitchFamily="18" charset="0"/>
              </a:rPr>
              <a:t>   информации и/или нарушение процедур</a:t>
            </a:r>
          </a:p>
          <a:p>
            <a:pPr algn="l">
              <a:spcBef>
                <a:spcPct val="0"/>
              </a:spcBef>
            </a:pPr>
            <a:r>
              <a:rPr lang="ru-RU" altLang="ru-RU" sz="2600" b="1" dirty="0">
                <a:solidFill>
                  <a:srgbClr val="993366"/>
                </a:solidFill>
                <a:latin typeface="Times New Roman" panose="02020603050405020304" pitchFamily="18" charset="0"/>
                <a:cs typeface="Times New Roman" panose="02020603050405020304" pitchFamily="18" charset="0"/>
              </a:rPr>
              <a:t>   управления сетевыми (системными)</a:t>
            </a:r>
          </a:p>
          <a:p>
            <a:pPr algn="l">
              <a:spcBef>
                <a:spcPct val="0"/>
              </a:spcBef>
            </a:pPr>
            <a:r>
              <a:rPr lang="ru-RU" altLang="ru-RU" sz="2600" b="1" dirty="0">
                <a:solidFill>
                  <a:srgbClr val="993366"/>
                </a:solidFill>
                <a:latin typeface="Times New Roman" panose="02020603050405020304" pitchFamily="18" charset="0"/>
                <a:cs typeface="Times New Roman" panose="02020603050405020304" pitchFamily="18" charset="0"/>
              </a:rPr>
              <a:t>   компонентами или всей сетью (системой).</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01156" name="Group 100"/>
          <p:cNvGrpSpPr>
            <a:grpSpLocks/>
          </p:cNvGrpSpPr>
          <p:nvPr/>
        </p:nvGrpSpPr>
        <p:grpSpPr bwMode="auto">
          <a:xfrm>
            <a:off x="255588" y="1133475"/>
            <a:ext cx="8599487" cy="5060950"/>
            <a:chOff x="161" y="714"/>
            <a:chExt cx="5417" cy="3235"/>
          </a:xfrm>
        </p:grpSpPr>
        <p:sp>
          <p:nvSpPr>
            <p:cNvPr id="301061" name="Line 5"/>
            <p:cNvSpPr>
              <a:spLocks noChangeShapeType="1"/>
            </p:cNvSpPr>
            <p:nvPr/>
          </p:nvSpPr>
          <p:spPr bwMode="auto">
            <a:xfrm>
              <a:off x="1205" y="2101"/>
              <a:ext cx="0" cy="1633"/>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1062" name="Line 6"/>
            <p:cNvSpPr>
              <a:spLocks noChangeShapeType="1"/>
            </p:cNvSpPr>
            <p:nvPr/>
          </p:nvSpPr>
          <p:spPr bwMode="auto">
            <a:xfrm>
              <a:off x="2445" y="2144"/>
              <a:ext cx="0" cy="1590"/>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301063" name="Group 7"/>
            <p:cNvGrpSpPr>
              <a:grpSpLocks/>
            </p:cNvGrpSpPr>
            <p:nvPr/>
          </p:nvGrpSpPr>
          <p:grpSpPr bwMode="auto">
            <a:xfrm>
              <a:off x="161" y="2617"/>
              <a:ext cx="979" cy="558"/>
              <a:chOff x="1701" y="11530"/>
              <a:chExt cx="1695" cy="1469"/>
            </a:xfrm>
          </p:grpSpPr>
          <p:grpSp>
            <p:nvGrpSpPr>
              <p:cNvPr id="301064" name="Group 8"/>
              <p:cNvGrpSpPr>
                <a:grpSpLocks/>
              </p:cNvGrpSpPr>
              <p:nvPr/>
            </p:nvGrpSpPr>
            <p:grpSpPr bwMode="auto">
              <a:xfrm>
                <a:off x="1701" y="11530"/>
                <a:ext cx="1695" cy="1469"/>
                <a:chOff x="1701" y="11530"/>
                <a:chExt cx="1130" cy="1469"/>
              </a:xfrm>
            </p:grpSpPr>
            <p:sp>
              <p:nvSpPr>
                <p:cNvPr id="301065" name="AutoShape 9"/>
                <p:cNvSpPr>
                  <a:spLocks noChangeArrowheads="1"/>
                </p:cNvSpPr>
                <p:nvPr/>
              </p:nvSpPr>
              <p:spPr bwMode="auto">
                <a:xfrm>
                  <a:off x="1701" y="11530"/>
                  <a:ext cx="678" cy="1243"/>
                </a:xfrm>
                <a:prstGeom prst="can">
                  <a:avLst>
                    <a:gd name="adj" fmla="val 31413"/>
                  </a:avLst>
                </a:prstGeom>
                <a:solidFill>
                  <a:srgbClr val="89FFCF"/>
                </a:solidFill>
                <a:ln w="19050">
                  <a:solidFill>
                    <a:srgbClr val="990000"/>
                  </a:solidFill>
                  <a:round/>
                  <a:headEnd/>
                  <a:tailEnd/>
                </a:ln>
                <a:effectLst>
                  <a:outerShdw dist="35921" dir="2700000" algn="ctr" rotWithShape="0">
                    <a:srgbClr val="FF9933"/>
                  </a:outerShdw>
                </a:effectLst>
              </p:spPr>
              <p:txBody>
                <a:bodyPr/>
                <a:lstStyle/>
                <a:p>
                  <a:endParaRPr lang="ru-RU"/>
                </a:p>
              </p:txBody>
            </p:sp>
            <p:sp>
              <p:nvSpPr>
                <p:cNvPr id="301066" name="AutoShape 10"/>
                <p:cNvSpPr>
                  <a:spLocks noChangeArrowheads="1"/>
                </p:cNvSpPr>
                <p:nvPr/>
              </p:nvSpPr>
              <p:spPr bwMode="auto">
                <a:xfrm>
                  <a:off x="1927" y="11643"/>
                  <a:ext cx="678" cy="1243"/>
                </a:xfrm>
                <a:prstGeom prst="can">
                  <a:avLst>
                    <a:gd name="adj" fmla="val 31413"/>
                  </a:avLst>
                </a:prstGeom>
                <a:solidFill>
                  <a:srgbClr val="89FFCF"/>
                </a:solidFill>
                <a:ln w="19050">
                  <a:solidFill>
                    <a:srgbClr val="990000"/>
                  </a:solidFill>
                  <a:round/>
                  <a:headEnd/>
                  <a:tailEnd/>
                </a:ln>
                <a:effectLst>
                  <a:outerShdw dist="35921" dir="2700000" algn="ctr" rotWithShape="0">
                    <a:srgbClr val="FF9933"/>
                  </a:outerShdw>
                </a:effectLst>
              </p:spPr>
              <p:txBody>
                <a:bodyPr/>
                <a:lstStyle/>
                <a:p>
                  <a:endParaRPr lang="ru-RU"/>
                </a:p>
              </p:txBody>
            </p:sp>
            <p:sp>
              <p:nvSpPr>
                <p:cNvPr id="301067" name="AutoShape 11"/>
                <p:cNvSpPr>
                  <a:spLocks noChangeArrowheads="1"/>
                </p:cNvSpPr>
                <p:nvPr/>
              </p:nvSpPr>
              <p:spPr bwMode="auto">
                <a:xfrm>
                  <a:off x="2153" y="11756"/>
                  <a:ext cx="678" cy="1243"/>
                </a:xfrm>
                <a:prstGeom prst="can">
                  <a:avLst>
                    <a:gd name="adj" fmla="val 31413"/>
                  </a:avLst>
                </a:prstGeom>
                <a:solidFill>
                  <a:srgbClr val="89FFCF"/>
                </a:solidFill>
                <a:ln w="19050">
                  <a:solidFill>
                    <a:srgbClr val="990000"/>
                  </a:solidFill>
                  <a:round/>
                  <a:headEnd/>
                  <a:tailEnd/>
                </a:ln>
                <a:effectLst>
                  <a:outerShdw dist="35921" dir="2700000" algn="ctr" rotWithShape="0">
                    <a:srgbClr val="FF9933"/>
                  </a:outerShdw>
                </a:effectLst>
              </p:spPr>
              <p:txBody>
                <a:bodyPr/>
                <a:lstStyle/>
                <a:p>
                  <a:endParaRPr lang="ru-RU"/>
                </a:p>
              </p:txBody>
            </p:sp>
          </p:grpSp>
          <p:sp>
            <p:nvSpPr>
              <p:cNvPr id="301068" name="WordArt 12"/>
              <p:cNvSpPr>
                <a:spLocks noChangeArrowheads="1" noChangeShapeType="1" noTextEdit="1"/>
              </p:cNvSpPr>
              <p:nvPr/>
            </p:nvSpPr>
            <p:spPr bwMode="auto">
              <a:xfrm>
                <a:off x="1814" y="11869"/>
                <a:ext cx="1130" cy="1017"/>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66370"/>
                  </a:avLst>
                </a:prstTxWarp>
              </a:bodyPr>
              <a:lstStyle/>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ЧТЕНИЕ И</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РАЗРУШЕНИЕ</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ИНФОРМАЦИИ</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ПОЛЬЗОВАТЕЛЕЙ</a:t>
                </a:r>
              </a:p>
            </p:txBody>
          </p:sp>
        </p:grpSp>
        <p:grpSp>
          <p:nvGrpSpPr>
            <p:cNvPr id="301069" name="Group 13"/>
            <p:cNvGrpSpPr>
              <a:grpSpLocks/>
            </p:cNvGrpSpPr>
            <p:nvPr/>
          </p:nvGrpSpPr>
          <p:grpSpPr bwMode="auto">
            <a:xfrm>
              <a:off x="1401" y="2617"/>
              <a:ext cx="979" cy="558"/>
              <a:chOff x="3848" y="11530"/>
              <a:chExt cx="1695" cy="1469"/>
            </a:xfrm>
          </p:grpSpPr>
          <p:grpSp>
            <p:nvGrpSpPr>
              <p:cNvPr id="301070" name="Group 14"/>
              <p:cNvGrpSpPr>
                <a:grpSpLocks/>
              </p:cNvGrpSpPr>
              <p:nvPr/>
            </p:nvGrpSpPr>
            <p:grpSpPr bwMode="auto">
              <a:xfrm>
                <a:off x="3848" y="11530"/>
                <a:ext cx="1695" cy="1469"/>
                <a:chOff x="1701" y="11530"/>
                <a:chExt cx="1130" cy="1469"/>
              </a:xfrm>
            </p:grpSpPr>
            <p:sp>
              <p:nvSpPr>
                <p:cNvPr id="301071" name="AutoShape 15"/>
                <p:cNvSpPr>
                  <a:spLocks noChangeArrowheads="1"/>
                </p:cNvSpPr>
                <p:nvPr/>
              </p:nvSpPr>
              <p:spPr bwMode="auto">
                <a:xfrm>
                  <a:off x="1701" y="11530"/>
                  <a:ext cx="678" cy="1243"/>
                </a:xfrm>
                <a:prstGeom prst="can">
                  <a:avLst>
                    <a:gd name="adj" fmla="val 31413"/>
                  </a:avLst>
                </a:prstGeom>
                <a:solidFill>
                  <a:srgbClr val="CDE6FF"/>
                </a:solidFill>
                <a:ln w="19050">
                  <a:solidFill>
                    <a:srgbClr val="990000"/>
                  </a:solidFill>
                  <a:round/>
                  <a:headEnd/>
                  <a:tailEnd/>
                </a:ln>
                <a:effectLst>
                  <a:outerShdw dist="35921" dir="2700000" algn="ctr" rotWithShape="0">
                    <a:srgbClr val="FF9933"/>
                  </a:outerShdw>
                </a:effectLst>
              </p:spPr>
              <p:txBody>
                <a:bodyPr/>
                <a:lstStyle/>
                <a:p>
                  <a:endParaRPr lang="ru-RU"/>
                </a:p>
              </p:txBody>
            </p:sp>
            <p:sp>
              <p:nvSpPr>
                <p:cNvPr id="301072" name="AutoShape 16"/>
                <p:cNvSpPr>
                  <a:spLocks noChangeArrowheads="1"/>
                </p:cNvSpPr>
                <p:nvPr/>
              </p:nvSpPr>
              <p:spPr bwMode="auto">
                <a:xfrm>
                  <a:off x="1927" y="11643"/>
                  <a:ext cx="678" cy="1243"/>
                </a:xfrm>
                <a:prstGeom prst="can">
                  <a:avLst>
                    <a:gd name="adj" fmla="val 31413"/>
                  </a:avLst>
                </a:prstGeom>
                <a:solidFill>
                  <a:srgbClr val="CDE6FF"/>
                </a:solidFill>
                <a:ln w="19050">
                  <a:solidFill>
                    <a:srgbClr val="990000"/>
                  </a:solidFill>
                  <a:round/>
                  <a:headEnd/>
                  <a:tailEnd/>
                </a:ln>
                <a:effectLst>
                  <a:outerShdw dist="35921" dir="2700000" algn="ctr" rotWithShape="0">
                    <a:srgbClr val="FF9933"/>
                  </a:outerShdw>
                </a:effectLst>
              </p:spPr>
              <p:txBody>
                <a:bodyPr/>
                <a:lstStyle/>
                <a:p>
                  <a:endParaRPr lang="ru-RU"/>
                </a:p>
              </p:txBody>
            </p:sp>
            <p:sp>
              <p:nvSpPr>
                <p:cNvPr id="301073" name="AutoShape 17"/>
                <p:cNvSpPr>
                  <a:spLocks noChangeArrowheads="1"/>
                </p:cNvSpPr>
                <p:nvPr/>
              </p:nvSpPr>
              <p:spPr bwMode="auto">
                <a:xfrm>
                  <a:off x="2153" y="11756"/>
                  <a:ext cx="678" cy="1243"/>
                </a:xfrm>
                <a:prstGeom prst="can">
                  <a:avLst>
                    <a:gd name="adj" fmla="val 31413"/>
                  </a:avLst>
                </a:prstGeom>
                <a:solidFill>
                  <a:srgbClr val="CDE6FF"/>
                </a:solidFill>
                <a:ln w="19050">
                  <a:solidFill>
                    <a:srgbClr val="990000"/>
                  </a:solidFill>
                  <a:round/>
                  <a:headEnd/>
                  <a:tailEnd/>
                </a:ln>
                <a:effectLst>
                  <a:outerShdw dist="35921" dir="2700000" algn="ctr" rotWithShape="0">
                    <a:srgbClr val="FF9933"/>
                  </a:outerShdw>
                </a:effectLst>
              </p:spPr>
              <p:txBody>
                <a:bodyPr/>
                <a:lstStyle/>
                <a:p>
                  <a:endParaRPr lang="ru-RU"/>
                </a:p>
              </p:txBody>
            </p:sp>
          </p:grpSp>
          <p:sp>
            <p:nvSpPr>
              <p:cNvPr id="301074" name="WordArt 18"/>
              <p:cNvSpPr>
                <a:spLocks noChangeArrowheads="1" noChangeShapeType="1" noTextEdit="1"/>
              </p:cNvSpPr>
              <p:nvPr/>
            </p:nvSpPr>
            <p:spPr bwMode="auto">
              <a:xfrm>
                <a:off x="3961" y="11869"/>
                <a:ext cx="1243" cy="1017"/>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67157"/>
                  </a:avLst>
                </a:prstTxWarp>
              </a:bodyPr>
              <a:lstStyle/>
              <a:p>
                <a:pPr algn="ctr"/>
                <a:r>
                  <a:rPr lang="ru-RU" sz="1000" kern="10">
                    <a:ln w="9525">
                      <a:solidFill>
                        <a:srgbClr val="FF0000"/>
                      </a:solidFill>
                      <a:round/>
                      <a:headEnd/>
                      <a:tailEnd/>
                    </a:ln>
                    <a:solidFill>
                      <a:srgbClr val="FA0000"/>
                    </a:solidFill>
                    <a:latin typeface="Arial Cyr" panose="020B0604020202020204" pitchFamily="34" charset="0"/>
                    <a:cs typeface="Arial Cyr" panose="020B0604020202020204" pitchFamily="34" charset="0"/>
                  </a:rPr>
                  <a:t>ЧТЕНИЕ И</a:t>
                </a:r>
              </a:p>
              <a:p>
                <a:pPr algn="ctr"/>
                <a:r>
                  <a:rPr lang="ru-RU" sz="1000" kern="10">
                    <a:ln w="9525">
                      <a:solidFill>
                        <a:srgbClr val="FF0000"/>
                      </a:solidFill>
                      <a:round/>
                      <a:headEnd/>
                      <a:tailEnd/>
                    </a:ln>
                    <a:solidFill>
                      <a:srgbClr val="FA0000"/>
                    </a:solidFill>
                    <a:latin typeface="Arial Cyr" panose="020B0604020202020204" pitchFamily="34" charset="0"/>
                    <a:cs typeface="Arial Cyr" panose="020B0604020202020204" pitchFamily="34" charset="0"/>
                  </a:rPr>
                  <a:t>РАЗРУШЕНИЕ</a:t>
                </a:r>
              </a:p>
              <a:p>
                <a:pPr algn="ctr"/>
                <a:r>
                  <a:rPr lang="ru-RU" sz="1000" kern="10">
                    <a:ln w="9525">
                      <a:solidFill>
                        <a:srgbClr val="FF0000"/>
                      </a:solidFill>
                      <a:round/>
                      <a:headEnd/>
                      <a:tailEnd/>
                    </a:ln>
                    <a:solidFill>
                      <a:srgbClr val="FA0000"/>
                    </a:solidFill>
                    <a:latin typeface="Arial Cyr" panose="020B0604020202020204" pitchFamily="34" charset="0"/>
                    <a:cs typeface="Arial Cyr" panose="020B0604020202020204" pitchFamily="34" charset="0"/>
                  </a:rPr>
                  <a:t>УПРАВЛЯЮЩЕЙ</a:t>
                </a:r>
              </a:p>
              <a:p>
                <a:pPr algn="ctr"/>
                <a:r>
                  <a:rPr lang="ru-RU" sz="1000" kern="10">
                    <a:ln w="9525">
                      <a:solidFill>
                        <a:srgbClr val="FF0000"/>
                      </a:solidFill>
                      <a:round/>
                      <a:headEnd/>
                      <a:tailEnd/>
                    </a:ln>
                    <a:solidFill>
                      <a:srgbClr val="FA0000"/>
                    </a:solidFill>
                    <a:latin typeface="Arial Cyr" panose="020B0604020202020204" pitchFamily="34" charset="0"/>
                    <a:cs typeface="Arial Cyr" panose="020B0604020202020204" pitchFamily="34" charset="0"/>
                  </a:rPr>
                  <a:t>ИНФОРМАЦИИ</a:t>
                </a:r>
              </a:p>
            </p:txBody>
          </p:sp>
        </p:grpSp>
        <p:grpSp>
          <p:nvGrpSpPr>
            <p:cNvPr id="301075" name="Group 19"/>
            <p:cNvGrpSpPr>
              <a:grpSpLocks/>
            </p:cNvGrpSpPr>
            <p:nvPr/>
          </p:nvGrpSpPr>
          <p:grpSpPr bwMode="auto">
            <a:xfrm>
              <a:off x="192" y="3304"/>
              <a:ext cx="1175" cy="645"/>
              <a:chOff x="1755" y="13054"/>
              <a:chExt cx="2034" cy="1695"/>
            </a:xfrm>
          </p:grpSpPr>
          <p:sp>
            <p:nvSpPr>
              <p:cNvPr id="301076" name="AutoShape 20"/>
              <p:cNvSpPr>
                <a:spLocks noChangeArrowheads="1"/>
              </p:cNvSpPr>
              <p:nvPr/>
            </p:nvSpPr>
            <p:spPr bwMode="auto">
              <a:xfrm>
                <a:off x="1755" y="13054"/>
                <a:ext cx="2034" cy="1695"/>
              </a:xfrm>
              <a:prstGeom prst="flowChartMultidocument">
                <a:avLst/>
              </a:prstGeom>
              <a:solidFill>
                <a:srgbClr val="89FFCF"/>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077" name="WordArt 21"/>
              <p:cNvSpPr>
                <a:spLocks noChangeArrowheads="1" noChangeShapeType="1" noTextEdit="1"/>
              </p:cNvSpPr>
              <p:nvPr/>
            </p:nvSpPr>
            <p:spPr bwMode="auto">
              <a:xfrm>
                <a:off x="1814" y="13451"/>
                <a:ext cx="1582" cy="959"/>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5954"/>
                  </a:avLst>
                </a:prstTxWarp>
              </a:bodyPr>
              <a:lstStyle/>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НАРУШЕНИЕ</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ПРОЦЕДУР</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 ИНФОРМАЦИОННОГО </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ОБМЕНА</a:t>
                </a:r>
              </a:p>
            </p:txBody>
          </p:sp>
        </p:grpSp>
        <p:grpSp>
          <p:nvGrpSpPr>
            <p:cNvPr id="301078" name="Group 22"/>
            <p:cNvGrpSpPr>
              <a:grpSpLocks/>
            </p:cNvGrpSpPr>
            <p:nvPr/>
          </p:nvGrpSpPr>
          <p:grpSpPr bwMode="auto">
            <a:xfrm>
              <a:off x="1432" y="3304"/>
              <a:ext cx="1175" cy="645"/>
              <a:chOff x="3961" y="13112"/>
              <a:chExt cx="2034" cy="1695"/>
            </a:xfrm>
          </p:grpSpPr>
          <p:sp>
            <p:nvSpPr>
              <p:cNvPr id="301079" name="AutoShape 23"/>
              <p:cNvSpPr>
                <a:spLocks noChangeArrowheads="1"/>
              </p:cNvSpPr>
              <p:nvPr/>
            </p:nvSpPr>
            <p:spPr bwMode="auto">
              <a:xfrm>
                <a:off x="3961" y="13112"/>
                <a:ext cx="2034" cy="1695"/>
              </a:xfrm>
              <a:prstGeom prst="flowChartMultidocument">
                <a:avLst/>
              </a:prstGeom>
              <a:solidFill>
                <a:srgbClr val="CDE6FF"/>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080" name="WordArt 24"/>
              <p:cNvSpPr>
                <a:spLocks noChangeArrowheads="1" noChangeShapeType="1" noTextEdit="1"/>
              </p:cNvSpPr>
              <p:nvPr/>
            </p:nvSpPr>
            <p:spPr bwMode="auto">
              <a:xfrm>
                <a:off x="4187" y="13564"/>
                <a:ext cx="1243" cy="904"/>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8074"/>
                  </a:avLst>
                </a:prstTxWarp>
              </a:bodyPr>
              <a:lstStyle/>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НАРУШЕНИЕ</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ПРОЦЕДУР</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 УПРАВЛЕНИЯ </a:t>
                </a:r>
              </a:p>
              <a:p>
                <a:pPr algn="ctr"/>
                <a:r>
                  <a:rPr lang="ru-RU" sz="1000" kern="10">
                    <a:ln w="9525">
                      <a:solidFill>
                        <a:srgbClr val="FA0000"/>
                      </a:solidFill>
                      <a:round/>
                      <a:headEnd/>
                      <a:tailEnd/>
                    </a:ln>
                    <a:solidFill>
                      <a:srgbClr val="FA0000"/>
                    </a:solidFill>
                    <a:latin typeface="Arial Cyr" panose="020B0604020202020204" pitchFamily="34" charset="0"/>
                    <a:cs typeface="Arial Cyr" panose="020B0604020202020204" pitchFamily="34" charset="0"/>
                  </a:rPr>
                  <a:t>СЕТЬЮ</a:t>
                </a:r>
              </a:p>
            </p:txBody>
          </p:sp>
        </p:grpSp>
        <p:sp>
          <p:nvSpPr>
            <p:cNvPr id="301081" name="Line 25"/>
            <p:cNvSpPr>
              <a:spLocks noChangeShapeType="1"/>
            </p:cNvSpPr>
            <p:nvPr/>
          </p:nvSpPr>
          <p:spPr bwMode="auto">
            <a:xfrm>
              <a:off x="422" y="2208"/>
              <a:ext cx="0" cy="409"/>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1082" name="Line 26"/>
            <p:cNvSpPr>
              <a:spLocks noChangeShapeType="1"/>
            </p:cNvSpPr>
            <p:nvPr/>
          </p:nvSpPr>
          <p:spPr bwMode="auto">
            <a:xfrm>
              <a:off x="1662" y="2208"/>
              <a:ext cx="0" cy="409"/>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301083" name="Group 27"/>
            <p:cNvGrpSpPr>
              <a:grpSpLocks/>
            </p:cNvGrpSpPr>
            <p:nvPr/>
          </p:nvGrpSpPr>
          <p:grpSpPr bwMode="auto">
            <a:xfrm>
              <a:off x="161" y="2316"/>
              <a:ext cx="2350" cy="258"/>
              <a:chOff x="1701" y="11304"/>
              <a:chExt cx="4068" cy="678"/>
            </a:xfrm>
          </p:grpSpPr>
          <p:sp>
            <p:nvSpPr>
              <p:cNvPr id="301084" name="AutoShape 28"/>
              <p:cNvSpPr>
                <a:spLocks noChangeArrowheads="1"/>
              </p:cNvSpPr>
              <p:nvPr/>
            </p:nvSpPr>
            <p:spPr bwMode="auto">
              <a:xfrm>
                <a:off x="1701" y="11304"/>
                <a:ext cx="4068" cy="678"/>
              </a:xfrm>
              <a:prstGeom prst="flowChartPredefinedProcess">
                <a:avLst/>
              </a:prstGeom>
              <a:solidFill>
                <a:srgbClr val="FFCCFF"/>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085" name="WordArt 29"/>
              <p:cNvSpPr>
                <a:spLocks noChangeArrowheads="1" noChangeShapeType="1" noTextEdit="1"/>
              </p:cNvSpPr>
              <p:nvPr/>
            </p:nvSpPr>
            <p:spPr bwMode="auto">
              <a:xfrm>
                <a:off x="2266" y="11417"/>
                <a:ext cx="2938" cy="452"/>
              </a:xfrm>
              <a:prstGeom prst="rect">
                <a:avLst/>
              </a:prstGeom>
              <a:extLst>
                <a:ext uri="{AF507438-7753-43E0-B8FC-AC1667EBCBE1}">
                  <a14:hiddenEffects xmlns:a14="http://schemas.microsoft.com/office/drawing/2010/main">
                    <a:effectLst/>
                  </a14:hiddenEffects>
                </a:ext>
              </a:extLst>
            </p:spPr>
            <p:txBody>
              <a:bodyPr wrap="none" fromWordArt="1">
                <a:prstTxWarp prst="textChevronInverted">
                  <a:avLst>
                    <a:gd name="adj" fmla="val 50000"/>
                  </a:avLst>
                </a:prstTxWarp>
              </a:bodyPr>
              <a:lstStyle/>
              <a:p>
                <a:pPr algn="ctr"/>
                <a:r>
                  <a:rPr lang="ru-RU" sz="1000" kern="10">
                    <a:ln w="12700">
                      <a:solidFill>
                        <a:srgbClr val="800000"/>
                      </a:solidFill>
                      <a:round/>
                      <a:headEnd/>
                      <a:tailEnd/>
                    </a:ln>
                    <a:solidFill>
                      <a:srgbClr val="FF9900"/>
                    </a:solidFill>
                  </a:rPr>
                  <a:t>ПРОТИВОПРАВНЫЕ  ДЕЙСТВИЯ</a:t>
                </a:r>
              </a:p>
            </p:txBody>
          </p:sp>
        </p:grpSp>
        <p:sp>
          <p:nvSpPr>
            <p:cNvPr id="301087" name="AutoShape 31"/>
            <p:cNvSpPr>
              <a:spLocks noChangeArrowheads="1"/>
            </p:cNvSpPr>
            <p:nvPr/>
          </p:nvSpPr>
          <p:spPr bwMode="auto">
            <a:xfrm>
              <a:off x="1997" y="731"/>
              <a:ext cx="1604" cy="956"/>
            </a:xfrm>
            <a:prstGeom prst="leftRightArrowCallout">
              <a:avLst>
                <a:gd name="adj1" fmla="val 25000"/>
                <a:gd name="adj2" fmla="val 25000"/>
                <a:gd name="adj3" fmla="val 20973"/>
                <a:gd name="adj4" fmla="val 67102"/>
              </a:avLst>
            </a:prstGeom>
            <a:gradFill rotWithShape="1">
              <a:gsLst>
                <a:gs pos="0">
                  <a:srgbClr val="FA0000"/>
                </a:gs>
                <a:gs pos="50000">
                  <a:srgbClr val="FA0000">
                    <a:gamma/>
                    <a:tint val="0"/>
                    <a:invGamma/>
                  </a:srgbClr>
                </a:gs>
                <a:gs pos="100000">
                  <a:srgbClr val="FA0000"/>
                </a:gs>
              </a:gsLst>
              <a:lin ang="0" scaled="1"/>
            </a:gradFill>
            <a:ln w="19050">
              <a:solidFill>
                <a:srgbClr val="993300"/>
              </a:solidFill>
              <a:miter lim="800000"/>
              <a:headEnd/>
              <a:tailEnd/>
            </a:ln>
            <a:effectLst>
              <a:outerShdw dist="35921" dir="2700000" algn="ctr" rotWithShape="0">
                <a:srgbClr val="FF9933"/>
              </a:outerShdw>
            </a:effectLst>
          </p:spPr>
          <p:txBody>
            <a:bodyPr/>
            <a:lstStyle/>
            <a:p>
              <a:endParaRPr lang="ru-RU"/>
            </a:p>
          </p:txBody>
        </p:sp>
        <p:sp>
          <p:nvSpPr>
            <p:cNvPr id="301088" name="Text Box 32"/>
            <p:cNvSpPr txBox="1">
              <a:spLocks noChangeArrowheads="1"/>
            </p:cNvSpPr>
            <p:nvPr/>
          </p:nvSpPr>
          <p:spPr bwMode="auto">
            <a:xfrm>
              <a:off x="2221" y="917"/>
              <a:ext cx="1155" cy="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lnSpc>
                  <a:spcPct val="112000"/>
                </a:lnSpc>
              </a:pPr>
              <a:r>
                <a:rPr lang="ru-RU" altLang="zh-CN" sz="2000" b="1">
                  <a:solidFill>
                    <a:srgbClr val="800080"/>
                  </a:solidFill>
                </a:rPr>
                <a:t>ФУНКЦИЯ</a:t>
              </a:r>
            </a:p>
            <a:p>
              <a:pPr algn="ctr">
                <a:lnSpc>
                  <a:spcPct val="112000"/>
                </a:lnSpc>
              </a:pPr>
              <a:r>
                <a:rPr lang="ru-RU" altLang="zh-CN" sz="1800" b="1">
                  <a:solidFill>
                    <a:srgbClr val="800080"/>
                  </a:solidFill>
                </a:rPr>
                <a:t>обеспечения</a:t>
              </a:r>
            </a:p>
            <a:p>
              <a:pPr algn="ctr">
                <a:lnSpc>
                  <a:spcPct val="112000"/>
                </a:lnSpc>
              </a:pPr>
              <a:r>
                <a:rPr lang="ru-RU" altLang="zh-CN" sz="1800" b="1">
                  <a:solidFill>
                    <a:srgbClr val="800080"/>
                  </a:solidFill>
                </a:rPr>
                <a:t>ИБ ИТС</a:t>
              </a:r>
              <a:endParaRPr lang="ru-RU" altLang="ru-RU" sz="1800" b="1">
                <a:solidFill>
                  <a:srgbClr val="800080"/>
                </a:solidFill>
              </a:endParaRPr>
            </a:p>
          </p:txBody>
        </p:sp>
        <p:sp>
          <p:nvSpPr>
            <p:cNvPr id="301089" name="Freeform 33"/>
            <p:cNvSpPr>
              <a:spLocks/>
            </p:cNvSpPr>
            <p:nvPr/>
          </p:nvSpPr>
          <p:spPr bwMode="auto">
            <a:xfrm flipH="1">
              <a:off x="4495" y="2101"/>
              <a:ext cx="561" cy="1633"/>
            </a:xfrm>
            <a:custGeom>
              <a:avLst/>
              <a:gdLst>
                <a:gd name="T0" fmla="*/ 1130 w 1130"/>
                <a:gd name="T1" fmla="*/ 0 h 4068"/>
                <a:gd name="T2" fmla="*/ 678 w 1130"/>
                <a:gd name="T3" fmla="*/ 452 h 4068"/>
                <a:gd name="T4" fmla="*/ 113 w 1130"/>
                <a:gd name="T5" fmla="*/ 1356 h 4068"/>
                <a:gd name="T6" fmla="*/ 0 w 1130"/>
                <a:gd name="T7" fmla="*/ 2034 h 4068"/>
                <a:gd name="T8" fmla="*/ 113 w 1130"/>
                <a:gd name="T9" fmla="*/ 2712 h 4068"/>
                <a:gd name="T10" fmla="*/ 339 w 1130"/>
                <a:gd name="T11" fmla="*/ 3390 h 4068"/>
                <a:gd name="T12" fmla="*/ 791 w 1130"/>
                <a:gd name="T13" fmla="*/ 4068 h 4068"/>
              </a:gdLst>
              <a:ahLst/>
              <a:cxnLst>
                <a:cxn ang="0">
                  <a:pos x="T0" y="T1"/>
                </a:cxn>
                <a:cxn ang="0">
                  <a:pos x="T2" y="T3"/>
                </a:cxn>
                <a:cxn ang="0">
                  <a:pos x="T4" y="T5"/>
                </a:cxn>
                <a:cxn ang="0">
                  <a:pos x="T6" y="T7"/>
                </a:cxn>
                <a:cxn ang="0">
                  <a:pos x="T8" y="T9"/>
                </a:cxn>
                <a:cxn ang="0">
                  <a:pos x="T10" y="T11"/>
                </a:cxn>
                <a:cxn ang="0">
                  <a:pos x="T12" y="T13"/>
                </a:cxn>
              </a:cxnLst>
              <a:rect l="0" t="0" r="r" b="b"/>
              <a:pathLst>
                <a:path w="1130" h="4068">
                  <a:moveTo>
                    <a:pt x="1130" y="0"/>
                  </a:moveTo>
                  <a:cubicBezTo>
                    <a:pt x="988" y="113"/>
                    <a:pt x="847" y="226"/>
                    <a:pt x="678" y="452"/>
                  </a:cubicBezTo>
                  <a:cubicBezTo>
                    <a:pt x="509" y="678"/>
                    <a:pt x="226" y="1092"/>
                    <a:pt x="113" y="1356"/>
                  </a:cubicBezTo>
                  <a:cubicBezTo>
                    <a:pt x="0" y="1620"/>
                    <a:pt x="0" y="1808"/>
                    <a:pt x="0" y="2034"/>
                  </a:cubicBezTo>
                  <a:cubicBezTo>
                    <a:pt x="0" y="2260"/>
                    <a:pt x="57" y="2486"/>
                    <a:pt x="113" y="2712"/>
                  </a:cubicBezTo>
                  <a:cubicBezTo>
                    <a:pt x="169" y="2938"/>
                    <a:pt x="226" y="3164"/>
                    <a:pt x="339" y="3390"/>
                  </a:cubicBezTo>
                  <a:cubicBezTo>
                    <a:pt x="452" y="3616"/>
                    <a:pt x="716" y="3955"/>
                    <a:pt x="791" y="4068"/>
                  </a:cubicBezTo>
                </a:path>
              </a:pathLst>
            </a:custGeom>
            <a:noFill/>
            <a:ln w="19050" cmpd="sng">
              <a:solidFill>
                <a:srgbClr val="99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301090" name="Freeform 34"/>
            <p:cNvSpPr>
              <a:spLocks/>
            </p:cNvSpPr>
            <p:nvPr/>
          </p:nvSpPr>
          <p:spPr bwMode="auto">
            <a:xfrm>
              <a:off x="3489" y="2187"/>
              <a:ext cx="457" cy="1547"/>
            </a:xfrm>
            <a:custGeom>
              <a:avLst/>
              <a:gdLst>
                <a:gd name="T0" fmla="*/ 1130 w 1130"/>
                <a:gd name="T1" fmla="*/ 0 h 4068"/>
                <a:gd name="T2" fmla="*/ 678 w 1130"/>
                <a:gd name="T3" fmla="*/ 452 h 4068"/>
                <a:gd name="T4" fmla="*/ 113 w 1130"/>
                <a:gd name="T5" fmla="*/ 1356 h 4068"/>
                <a:gd name="T6" fmla="*/ 0 w 1130"/>
                <a:gd name="T7" fmla="*/ 2034 h 4068"/>
                <a:gd name="T8" fmla="*/ 113 w 1130"/>
                <a:gd name="T9" fmla="*/ 2712 h 4068"/>
                <a:gd name="T10" fmla="*/ 339 w 1130"/>
                <a:gd name="T11" fmla="*/ 3390 h 4068"/>
                <a:gd name="T12" fmla="*/ 791 w 1130"/>
                <a:gd name="T13" fmla="*/ 4068 h 4068"/>
              </a:gdLst>
              <a:ahLst/>
              <a:cxnLst>
                <a:cxn ang="0">
                  <a:pos x="T0" y="T1"/>
                </a:cxn>
                <a:cxn ang="0">
                  <a:pos x="T2" y="T3"/>
                </a:cxn>
                <a:cxn ang="0">
                  <a:pos x="T4" y="T5"/>
                </a:cxn>
                <a:cxn ang="0">
                  <a:pos x="T6" y="T7"/>
                </a:cxn>
                <a:cxn ang="0">
                  <a:pos x="T8" y="T9"/>
                </a:cxn>
                <a:cxn ang="0">
                  <a:pos x="T10" y="T11"/>
                </a:cxn>
                <a:cxn ang="0">
                  <a:pos x="T12" y="T13"/>
                </a:cxn>
              </a:cxnLst>
              <a:rect l="0" t="0" r="r" b="b"/>
              <a:pathLst>
                <a:path w="1130" h="4068">
                  <a:moveTo>
                    <a:pt x="1130" y="0"/>
                  </a:moveTo>
                  <a:cubicBezTo>
                    <a:pt x="988" y="113"/>
                    <a:pt x="847" y="226"/>
                    <a:pt x="678" y="452"/>
                  </a:cubicBezTo>
                  <a:cubicBezTo>
                    <a:pt x="509" y="678"/>
                    <a:pt x="226" y="1092"/>
                    <a:pt x="113" y="1356"/>
                  </a:cubicBezTo>
                  <a:cubicBezTo>
                    <a:pt x="0" y="1620"/>
                    <a:pt x="0" y="1808"/>
                    <a:pt x="0" y="2034"/>
                  </a:cubicBezTo>
                  <a:cubicBezTo>
                    <a:pt x="0" y="2260"/>
                    <a:pt x="57" y="2486"/>
                    <a:pt x="113" y="2712"/>
                  </a:cubicBezTo>
                  <a:cubicBezTo>
                    <a:pt x="169" y="2938"/>
                    <a:pt x="226" y="3164"/>
                    <a:pt x="339" y="3390"/>
                  </a:cubicBezTo>
                  <a:cubicBezTo>
                    <a:pt x="452" y="3616"/>
                    <a:pt x="716" y="3955"/>
                    <a:pt x="791" y="4068"/>
                  </a:cubicBezTo>
                </a:path>
              </a:pathLst>
            </a:custGeom>
            <a:noFill/>
            <a:ln w="19050" cmpd="sng">
              <a:solidFill>
                <a:srgbClr val="99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301091" name="Line 35"/>
            <p:cNvSpPr>
              <a:spLocks noChangeShapeType="1"/>
            </p:cNvSpPr>
            <p:nvPr/>
          </p:nvSpPr>
          <p:spPr bwMode="auto">
            <a:xfrm>
              <a:off x="4729" y="1525"/>
              <a:ext cx="261" cy="387"/>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1092" name="Line 36"/>
            <p:cNvSpPr>
              <a:spLocks noChangeShapeType="1"/>
            </p:cNvSpPr>
            <p:nvPr/>
          </p:nvSpPr>
          <p:spPr bwMode="auto">
            <a:xfrm flipH="1">
              <a:off x="3816" y="1525"/>
              <a:ext cx="391" cy="387"/>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1093" name="Line 37"/>
            <p:cNvSpPr>
              <a:spLocks noChangeShapeType="1"/>
            </p:cNvSpPr>
            <p:nvPr/>
          </p:nvSpPr>
          <p:spPr bwMode="auto">
            <a:xfrm flipH="1">
              <a:off x="618" y="1525"/>
              <a:ext cx="261" cy="387"/>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01094" name="Line 38"/>
            <p:cNvSpPr>
              <a:spLocks noChangeShapeType="1"/>
            </p:cNvSpPr>
            <p:nvPr/>
          </p:nvSpPr>
          <p:spPr bwMode="auto">
            <a:xfrm>
              <a:off x="1401" y="1525"/>
              <a:ext cx="392" cy="387"/>
            </a:xfrm>
            <a:prstGeom prst="line">
              <a:avLst/>
            </a:prstGeom>
            <a:noFill/>
            <a:ln w="19050">
              <a:solidFill>
                <a:srgbClr val="99000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301095" name="Group 39"/>
            <p:cNvGrpSpPr>
              <a:grpSpLocks/>
            </p:cNvGrpSpPr>
            <p:nvPr/>
          </p:nvGrpSpPr>
          <p:grpSpPr bwMode="auto">
            <a:xfrm>
              <a:off x="161" y="1778"/>
              <a:ext cx="1110" cy="430"/>
              <a:chOff x="1701" y="9835"/>
              <a:chExt cx="1921" cy="1130"/>
            </a:xfrm>
          </p:grpSpPr>
          <p:sp>
            <p:nvSpPr>
              <p:cNvPr id="301096" name="AutoShape 40"/>
              <p:cNvSpPr>
                <a:spLocks noChangeArrowheads="1"/>
              </p:cNvSpPr>
              <p:nvPr/>
            </p:nvSpPr>
            <p:spPr bwMode="auto">
              <a:xfrm>
                <a:off x="1701" y="9835"/>
                <a:ext cx="1921" cy="1130"/>
              </a:xfrm>
              <a:prstGeom prst="flowChartPunchedTape">
                <a:avLst/>
              </a:prstGeom>
              <a:solidFill>
                <a:srgbClr val="CCFF66"/>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097" name="WordArt 41"/>
              <p:cNvSpPr>
                <a:spLocks noChangeArrowheads="1" noChangeShapeType="1" noTextEdit="1"/>
              </p:cNvSpPr>
              <p:nvPr/>
            </p:nvSpPr>
            <p:spPr bwMode="auto">
              <a:xfrm>
                <a:off x="1814" y="10061"/>
                <a:ext cx="1725" cy="649"/>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2944"/>
                    <a:gd name="adj2" fmla="val 0"/>
                  </a:avLst>
                </a:prstTxWarp>
              </a:bodyPr>
              <a:lstStyle/>
              <a:p>
                <a:pPr algn="ctr"/>
                <a:r>
                  <a:rPr lang="ru-RU" sz="1000" kern="10">
                    <a:ln w="9525">
                      <a:solidFill>
                        <a:srgbClr val="990000"/>
                      </a:solidFill>
                      <a:round/>
                      <a:headEnd/>
                      <a:tailEnd/>
                    </a:ln>
                    <a:solidFill>
                      <a:srgbClr val="FA0000"/>
                    </a:solidFill>
                    <a:latin typeface="Arial Cyr" panose="020B0604020202020204" pitchFamily="34" charset="0"/>
                    <a:cs typeface="Arial Cyr" panose="020B0604020202020204" pitchFamily="34" charset="0"/>
                  </a:rPr>
                  <a:t>ИНФОРМАЦИЯ</a:t>
                </a:r>
              </a:p>
              <a:p>
                <a:pPr algn="ctr"/>
                <a:r>
                  <a:rPr lang="ru-RU" sz="1000" kern="10">
                    <a:ln w="9525">
                      <a:solidFill>
                        <a:srgbClr val="990000"/>
                      </a:solidFill>
                      <a:round/>
                      <a:headEnd/>
                      <a:tailEnd/>
                    </a:ln>
                    <a:solidFill>
                      <a:srgbClr val="FA0000"/>
                    </a:solidFill>
                    <a:latin typeface="Arial Cyr" panose="020B0604020202020204" pitchFamily="34" charset="0"/>
                    <a:cs typeface="Arial Cyr" panose="020B0604020202020204" pitchFamily="34" charset="0"/>
                  </a:rPr>
                  <a:t> ПОЛЬЗОВАТЕЛЕЙ </a:t>
                </a:r>
              </a:p>
            </p:txBody>
          </p:sp>
        </p:grpSp>
        <p:grpSp>
          <p:nvGrpSpPr>
            <p:cNvPr id="301098" name="Group 42"/>
            <p:cNvGrpSpPr>
              <a:grpSpLocks/>
            </p:cNvGrpSpPr>
            <p:nvPr/>
          </p:nvGrpSpPr>
          <p:grpSpPr bwMode="auto">
            <a:xfrm>
              <a:off x="1401" y="1778"/>
              <a:ext cx="1110" cy="430"/>
              <a:chOff x="3848" y="10174"/>
              <a:chExt cx="1921" cy="1130"/>
            </a:xfrm>
          </p:grpSpPr>
          <p:sp>
            <p:nvSpPr>
              <p:cNvPr id="301099" name="AutoShape 43"/>
              <p:cNvSpPr>
                <a:spLocks noChangeArrowheads="1"/>
              </p:cNvSpPr>
              <p:nvPr/>
            </p:nvSpPr>
            <p:spPr bwMode="auto">
              <a:xfrm>
                <a:off x="3848" y="10174"/>
                <a:ext cx="1921" cy="1130"/>
              </a:xfrm>
              <a:prstGeom prst="flowChartPunchedTape">
                <a:avLst/>
              </a:prstGeom>
              <a:solidFill>
                <a:srgbClr val="CCFF66"/>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00" name="WordArt 44"/>
              <p:cNvSpPr>
                <a:spLocks noChangeArrowheads="1" noChangeShapeType="1" noTextEdit="1"/>
              </p:cNvSpPr>
              <p:nvPr/>
            </p:nvSpPr>
            <p:spPr bwMode="auto">
              <a:xfrm>
                <a:off x="3961" y="10400"/>
                <a:ext cx="1695" cy="678"/>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0477"/>
                    <a:gd name="adj2" fmla="val 28"/>
                  </a:avLst>
                </a:prstTxWarp>
              </a:bodyPr>
              <a:lstStyle/>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 РАБОТОСПОСОБНОСТЬ </a:t>
                </a:r>
              </a:p>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СЕТИ</a:t>
                </a:r>
              </a:p>
            </p:txBody>
          </p:sp>
        </p:grpSp>
        <p:grpSp>
          <p:nvGrpSpPr>
            <p:cNvPr id="301101" name="Group 45"/>
            <p:cNvGrpSpPr>
              <a:grpSpLocks/>
            </p:cNvGrpSpPr>
            <p:nvPr/>
          </p:nvGrpSpPr>
          <p:grpSpPr bwMode="auto">
            <a:xfrm>
              <a:off x="3098" y="1778"/>
              <a:ext cx="1109" cy="430"/>
              <a:chOff x="6786" y="9890"/>
              <a:chExt cx="1921" cy="1130"/>
            </a:xfrm>
          </p:grpSpPr>
          <p:sp>
            <p:nvSpPr>
              <p:cNvPr id="301102" name="AutoShape 46"/>
              <p:cNvSpPr>
                <a:spLocks noChangeArrowheads="1"/>
              </p:cNvSpPr>
              <p:nvPr/>
            </p:nvSpPr>
            <p:spPr bwMode="auto">
              <a:xfrm flipH="1">
                <a:off x="6786" y="9890"/>
                <a:ext cx="1921" cy="1130"/>
              </a:xfrm>
              <a:prstGeom prst="flowChartPunchedTape">
                <a:avLst/>
              </a:prstGeom>
              <a:solidFill>
                <a:srgbClr val="99FF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03" name="WordArt 47"/>
              <p:cNvSpPr>
                <a:spLocks noChangeArrowheads="1" noChangeShapeType="1" noTextEdit="1"/>
              </p:cNvSpPr>
              <p:nvPr/>
            </p:nvSpPr>
            <p:spPr bwMode="auto">
              <a:xfrm>
                <a:off x="6899" y="10116"/>
                <a:ext cx="1718" cy="678"/>
              </a:xfrm>
              <a:prstGeom prst="rect">
                <a:avLst/>
              </a:prstGeom>
              <a:extLst>
                <a:ext uri="{AF507438-7753-43E0-B8FC-AC1667EBCBE1}">
                  <a14:hiddenEffects xmlns:a14="http://schemas.microsoft.com/office/drawing/2010/main">
                    <a:effectLst/>
                  </a14:hiddenEffects>
                </a:ext>
              </a:extLst>
            </p:spPr>
            <p:txBody>
              <a:bodyPr wrap="none" fromWordArt="1">
                <a:prstTxWarp prst="textWave1">
                  <a:avLst>
                    <a:gd name="adj1" fmla="val 10028"/>
                    <a:gd name="adj2" fmla="val 0"/>
                  </a:avLst>
                </a:prstTxWarp>
              </a:bodyPr>
              <a:lstStyle/>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СПОСОБЫ</a:t>
                </a:r>
              </a:p>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ОБЕСПЕЧЕНИЯ</a:t>
                </a:r>
              </a:p>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 БЕЗОПАСНОСТИ </a:t>
                </a:r>
              </a:p>
            </p:txBody>
          </p:sp>
        </p:grpSp>
        <p:grpSp>
          <p:nvGrpSpPr>
            <p:cNvPr id="301104" name="Group 48"/>
            <p:cNvGrpSpPr>
              <a:grpSpLocks/>
            </p:cNvGrpSpPr>
            <p:nvPr/>
          </p:nvGrpSpPr>
          <p:grpSpPr bwMode="auto">
            <a:xfrm>
              <a:off x="4338" y="1778"/>
              <a:ext cx="1109" cy="430"/>
              <a:chOff x="8933" y="9890"/>
              <a:chExt cx="1921" cy="1130"/>
            </a:xfrm>
          </p:grpSpPr>
          <p:sp>
            <p:nvSpPr>
              <p:cNvPr id="301105" name="AutoShape 49"/>
              <p:cNvSpPr>
                <a:spLocks noChangeArrowheads="1"/>
              </p:cNvSpPr>
              <p:nvPr/>
            </p:nvSpPr>
            <p:spPr bwMode="auto">
              <a:xfrm flipH="1">
                <a:off x="8933" y="9890"/>
                <a:ext cx="1921" cy="1130"/>
              </a:xfrm>
              <a:prstGeom prst="flowChartPunchedTape">
                <a:avLst/>
              </a:prstGeom>
              <a:solidFill>
                <a:srgbClr val="99FF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06" name="WordArt 50"/>
              <p:cNvSpPr>
                <a:spLocks noChangeArrowheads="1" noChangeShapeType="1" noTextEdit="1"/>
              </p:cNvSpPr>
              <p:nvPr/>
            </p:nvSpPr>
            <p:spPr bwMode="auto">
              <a:xfrm>
                <a:off x="9046" y="10116"/>
                <a:ext cx="1718" cy="678"/>
              </a:xfrm>
              <a:prstGeom prst="rect">
                <a:avLst/>
              </a:prstGeom>
              <a:extLst>
                <a:ext uri="{AF507438-7753-43E0-B8FC-AC1667EBCBE1}">
                  <a14:hiddenEffects xmlns:a14="http://schemas.microsoft.com/office/drawing/2010/main">
                    <a:effectLst/>
                  </a14:hiddenEffects>
                </a:ext>
              </a:extLst>
            </p:spPr>
            <p:txBody>
              <a:bodyPr wrap="none" fromWordArt="1">
                <a:prstTxWarp prst="textWave1">
                  <a:avLst>
                    <a:gd name="adj1" fmla="val 10620"/>
                    <a:gd name="adj2" fmla="val 0"/>
                  </a:avLst>
                </a:prstTxWarp>
              </a:bodyPr>
              <a:lstStyle/>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СРЕДСТВА</a:t>
                </a:r>
              </a:p>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ОБЕСПЕЧЕНИЯ</a:t>
                </a:r>
              </a:p>
              <a:p>
                <a:pPr algn="ctr"/>
                <a:r>
                  <a:rPr lang="ru-RU" sz="1000" kern="10">
                    <a:ln w="9525">
                      <a:solidFill>
                        <a:srgbClr val="990000"/>
                      </a:solidFill>
                      <a:round/>
                      <a:headEnd/>
                      <a:tailEnd/>
                    </a:ln>
                    <a:solidFill>
                      <a:srgbClr val="FFE0B3"/>
                    </a:solidFill>
                    <a:latin typeface="Arial Cyr" panose="020B0604020202020204" pitchFamily="34" charset="0"/>
                    <a:cs typeface="Arial Cyr" panose="020B0604020202020204" pitchFamily="34" charset="0"/>
                  </a:rPr>
                  <a:t> БЕЗОПАСНОСТИ </a:t>
                </a:r>
              </a:p>
            </p:txBody>
          </p:sp>
        </p:grpSp>
        <p:grpSp>
          <p:nvGrpSpPr>
            <p:cNvPr id="301107" name="Group 51"/>
            <p:cNvGrpSpPr>
              <a:grpSpLocks/>
            </p:cNvGrpSpPr>
            <p:nvPr/>
          </p:nvGrpSpPr>
          <p:grpSpPr bwMode="auto">
            <a:xfrm>
              <a:off x="3098" y="2314"/>
              <a:ext cx="1109" cy="217"/>
              <a:chOff x="6786" y="11301"/>
              <a:chExt cx="1921" cy="568"/>
            </a:xfrm>
          </p:grpSpPr>
          <p:sp>
            <p:nvSpPr>
              <p:cNvPr id="301108" name="AutoShape 52"/>
              <p:cNvSpPr>
                <a:spLocks noChangeArrowheads="1"/>
              </p:cNvSpPr>
              <p:nvPr/>
            </p:nvSpPr>
            <p:spPr bwMode="auto">
              <a:xfrm>
                <a:off x="6786" y="11304"/>
                <a:ext cx="1921" cy="565"/>
              </a:xfrm>
              <a:prstGeom prst="flowChartOnlineStorage">
                <a:avLst/>
              </a:prstGeom>
              <a:solidFill>
                <a:srgbClr val="FFCC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09" name="WordArt 53"/>
              <p:cNvSpPr>
                <a:spLocks noChangeArrowheads="1" noChangeShapeType="1" noTextEdit="1"/>
              </p:cNvSpPr>
              <p:nvPr/>
            </p:nvSpPr>
            <p:spPr bwMode="auto">
              <a:xfrm>
                <a:off x="6899" y="11301"/>
                <a:ext cx="1419" cy="533"/>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21574"/>
                  </a:avLst>
                </a:prstTxWarp>
              </a:bodyPr>
              <a:lstStyle/>
              <a:p>
                <a:pPr algn="ctr"/>
                <a:r>
                  <a:rPr lang="ru-RU" sz="800" kern="10">
                    <a:ln w="9525">
                      <a:solidFill>
                        <a:srgbClr val="008080"/>
                      </a:solidFill>
                      <a:round/>
                      <a:headEnd/>
                      <a:tailEnd/>
                    </a:ln>
                    <a:solidFill>
                      <a:srgbClr val="008080"/>
                    </a:solidFill>
                  </a:rPr>
                  <a:t>ОБЕСПЕЧЕНИЕ</a:t>
                </a:r>
              </a:p>
              <a:p>
                <a:pPr algn="ctr"/>
                <a:r>
                  <a:rPr lang="ru-RU" sz="800" kern="10">
                    <a:ln w="9525">
                      <a:solidFill>
                        <a:srgbClr val="008080"/>
                      </a:solidFill>
                      <a:round/>
                      <a:headEnd/>
                      <a:tailEnd/>
                    </a:ln>
                    <a:solidFill>
                      <a:srgbClr val="008080"/>
                    </a:solidFill>
                  </a:rPr>
                  <a:t> КОНФИДЕНЦИАЛЬНОСТИ </a:t>
                </a:r>
              </a:p>
            </p:txBody>
          </p:sp>
        </p:grpSp>
        <p:grpSp>
          <p:nvGrpSpPr>
            <p:cNvPr id="301110" name="Group 54"/>
            <p:cNvGrpSpPr>
              <a:grpSpLocks/>
            </p:cNvGrpSpPr>
            <p:nvPr/>
          </p:nvGrpSpPr>
          <p:grpSpPr bwMode="auto">
            <a:xfrm>
              <a:off x="3032" y="2573"/>
              <a:ext cx="1110" cy="215"/>
              <a:chOff x="6673" y="11982"/>
              <a:chExt cx="1921" cy="565"/>
            </a:xfrm>
          </p:grpSpPr>
          <p:sp>
            <p:nvSpPr>
              <p:cNvPr id="301111" name="AutoShape 55"/>
              <p:cNvSpPr>
                <a:spLocks noChangeArrowheads="1"/>
              </p:cNvSpPr>
              <p:nvPr/>
            </p:nvSpPr>
            <p:spPr bwMode="auto">
              <a:xfrm>
                <a:off x="6673" y="11982"/>
                <a:ext cx="1921" cy="565"/>
              </a:xfrm>
              <a:prstGeom prst="flowChartOnlineStorage">
                <a:avLst/>
              </a:prstGeom>
              <a:solidFill>
                <a:srgbClr val="FFCC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12" name="WordArt 56"/>
              <p:cNvSpPr>
                <a:spLocks noChangeArrowheads="1" noChangeShapeType="1" noTextEdit="1"/>
              </p:cNvSpPr>
              <p:nvPr/>
            </p:nvSpPr>
            <p:spPr bwMode="auto">
              <a:xfrm>
                <a:off x="6859" y="12022"/>
                <a:ext cx="1353" cy="483"/>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4287"/>
                  </a:avLst>
                </a:prstTxWarp>
              </a:bodyPr>
              <a:lstStyle/>
              <a:p>
                <a:pPr algn="ctr"/>
                <a:r>
                  <a:rPr lang="ru-RU" sz="800" kern="10">
                    <a:ln w="9525">
                      <a:solidFill>
                        <a:srgbClr val="008080"/>
                      </a:solidFill>
                      <a:round/>
                      <a:headEnd/>
                      <a:tailEnd/>
                    </a:ln>
                    <a:solidFill>
                      <a:srgbClr val="008080"/>
                    </a:solidFill>
                  </a:rPr>
                  <a:t>ПРОВЕРКА</a:t>
                </a:r>
              </a:p>
              <a:p>
                <a:pPr algn="ctr"/>
                <a:r>
                  <a:rPr lang="ru-RU" sz="800" kern="10">
                    <a:ln w="9525">
                      <a:solidFill>
                        <a:srgbClr val="008080"/>
                      </a:solidFill>
                      <a:round/>
                      <a:headEnd/>
                      <a:tailEnd/>
                    </a:ln>
                    <a:solidFill>
                      <a:srgbClr val="008080"/>
                    </a:solidFill>
                  </a:rPr>
                  <a:t> ПОДЛИННОСТИ </a:t>
                </a:r>
              </a:p>
            </p:txBody>
          </p:sp>
        </p:grpSp>
        <p:grpSp>
          <p:nvGrpSpPr>
            <p:cNvPr id="301113" name="Group 57"/>
            <p:cNvGrpSpPr>
              <a:grpSpLocks/>
            </p:cNvGrpSpPr>
            <p:nvPr/>
          </p:nvGrpSpPr>
          <p:grpSpPr bwMode="auto">
            <a:xfrm>
              <a:off x="2968" y="2831"/>
              <a:ext cx="1109" cy="215"/>
              <a:chOff x="6560" y="12660"/>
              <a:chExt cx="1921" cy="565"/>
            </a:xfrm>
          </p:grpSpPr>
          <p:sp>
            <p:nvSpPr>
              <p:cNvPr id="301114" name="AutoShape 58"/>
              <p:cNvSpPr>
                <a:spLocks noChangeArrowheads="1"/>
              </p:cNvSpPr>
              <p:nvPr/>
            </p:nvSpPr>
            <p:spPr bwMode="auto">
              <a:xfrm>
                <a:off x="6560" y="12660"/>
                <a:ext cx="1921" cy="565"/>
              </a:xfrm>
              <a:prstGeom prst="flowChartOnlineStorage">
                <a:avLst/>
              </a:prstGeom>
              <a:solidFill>
                <a:srgbClr val="FFCC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15" name="WordArt 59"/>
              <p:cNvSpPr>
                <a:spLocks noChangeArrowheads="1" noChangeShapeType="1" noTextEdit="1"/>
              </p:cNvSpPr>
              <p:nvPr/>
            </p:nvSpPr>
            <p:spPr bwMode="auto">
              <a:xfrm>
                <a:off x="6726" y="12770"/>
                <a:ext cx="1393" cy="37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2972"/>
                  </a:avLst>
                </a:prstTxWarp>
              </a:bodyPr>
              <a:lstStyle/>
              <a:p>
                <a:pPr algn="ctr"/>
                <a:r>
                  <a:rPr lang="ru-RU" sz="800" kern="10">
                    <a:ln w="9525">
                      <a:solidFill>
                        <a:srgbClr val="008080"/>
                      </a:solidFill>
                      <a:round/>
                      <a:headEnd/>
                      <a:tailEnd/>
                    </a:ln>
                    <a:solidFill>
                      <a:srgbClr val="008080"/>
                    </a:solidFill>
                  </a:rPr>
                  <a:t> ОБЕСПЕЧЕНИЕ </a:t>
                </a:r>
              </a:p>
              <a:p>
                <a:pPr algn="ctr"/>
                <a:r>
                  <a:rPr lang="ru-RU" sz="800" kern="10">
                    <a:ln w="9525">
                      <a:solidFill>
                        <a:srgbClr val="008080"/>
                      </a:solidFill>
                      <a:round/>
                      <a:headEnd/>
                      <a:tailEnd/>
                    </a:ln>
                    <a:solidFill>
                      <a:srgbClr val="008080"/>
                    </a:solidFill>
                  </a:rPr>
                  <a:t> ЦЕЛОСТНОСТИ </a:t>
                </a:r>
              </a:p>
            </p:txBody>
          </p:sp>
        </p:grpSp>
        <p:grpSp>
          <p:nvGrpSpPr>
            <p:cNvPr id="301116" name="Group 60"/>
            <p:cNvGrpSpPr>
              <a:grpSpLocks/>
            </p:cNvGrpSpPr>
            <p:nvPr/>
          </p:nvGrpSpPr>
          <p:grpSpPr bwMode="auto">
            <a:xfrm>
              <a:off x="2968" y="3089"/>
              <a:ext cx="1109" cy="215"/>
              <a:chOff x="6560" y="13338"/>
              <a:chExt cx="1921" cy="565"/>
            </a:xfrm>
          </p:grpSpPr>
          <p:sp>
            <p:nvSpPr>
              <p:cNvPr id="301117" name="AutoShape 61"/>
              <p:cNvSpPr>
                <a:spLocks noChangeArrowheads="1"/>
              </p:cNvSpPr>
              <p:nvPr/>
            </p:nvSpPr>
            <p:spPr bwMode="auto">
              <a:xfrm>
                <a:off x="6560" y="13338"/>
                <a:ext cx="1921" cy="565"/>
              </a:xfrm>
              <a:prstGeom prst="flowChartOnlineStorage">
                <a:avLst/>
              </a:prstGeom>
              <a:solidFill>
                <a:srgbClr val="FFCC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18" name="WordArt 62"/>
              <p:cNvSpPr>
                <a:spLocks noChangeArrowheads="1" noChangeShapeType="1" noTextEdit="1"/>
              </p:cNvSpPr>
              <p:nvPr/>
            </p:nvSpPr>
            <p:spPr bwMode="auto">
              <a:xfrm>
                <a:off x="6886" y="13451"/>
                <a:ext cx="1096" cy="317"/>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0412"/>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ПРОВЕРКА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ПРАВ</a:t>
                </a:r>
              </a:p>
            </p:txBody>
          </p:sp>
        </p:grpSp>
        <p:grpSp>
          <p:nvGrpSpPr>
            <p:cNvPr id="301119" name="Group 63"/>
            <p:cNvGrpSpPr>
              <a:grpSpLocks/>
            </p:cNvGrpSpPr>
            <p:nvPr/>
          </p:nvGrpSpPr>
          <p:grpSpPr bwMode="auto">
            <a:xfrm>
              <a:off x="3032" y="3347"/>
              <a:ext cx="1110" cy="215"/>
              <a:chOff x="6673" y="14016"/>
              <a:chExt cx="1921" cy="565"/>
            </a:xfrm>
          </p:grpSpPr>
          <p:sp>
            <p:nvSpPr>
              <p:cNvPr id="301120" name="AutoShape 64"/>
              <p:cNvSpPr>
                <a:spLocks noChangeArrowheads="1"/>
              </p:cNvSpPr>
              <p:nvPr/>
            </p:nvSpPr>
            <p:spPr bwMode="auto">
              <a:xfrm>
                <a:off x="6673" y="14016"/>
                <a:ext cx="1921" cy="565"/>
              </a:xfrm>
              <a:prstGeom prst="flowChartOnlineStorage">
                <a:avLst/>
              </a:prstGeom>
              <a:solidFill>
                <a:srgbClr val="FFCC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21" name="WordArt 65"/>
              <p:cNvSpPr>
                <a:spLocks noChangeArrowheads="1" noChangeShapeType="1" noTextEdit="1"/>
              </p:cNvSpPr>
              <p:nvPr/>
            </p:nvSpPr>
            <p:spPr bwMode="auto">
              <a:xfrm>
                <a:off x="6829" y="14096"/>
                <a:ext cx="1456" cy="432"/>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9954"/>
                  </a:avLst>
                </a:prstTxWarp>
              </a:bodyPr>
              <a:lstStyle/>
              <a:p>
                <a:pPr algn="ctr"/>
                <a:r>
                  <a:rPr lang="ru-RU" sz="800" kern="10">
                    <a:ln w="9525">
                      <a:solidFill>
                        <a:srgbClr val="008080"/>
                      </a:solidFill>
                      <a:round/>
                      <a:headEnd/>
                      <a:tailEnd/>
                    </a:ln>
                    <a:solidFill>
                      <a:srgbClr val="008080"/>
                    </a:solidFill>
                  </a:rPr>
                  <a:t> КОНТРОЛЬ УЧАСТНИКОВ </a:t>
                </a:r>
              </a:p>
              <a:p>
                <a:pPr algn="ctr"/>
                <a:r>
                  <a:rPr lang="ru-RU" sz="800" kern="10">
                    <a:ln w="9525">
                      <a:solidFill>
                        <a:srgbClr val="008080"/>
                      </a:solidFill>
                      <a:round/>
                      <a:headEnd/>
                      <a:tailEnd/>
                    </a:ln>
                    <a:solidFill>
                      <a:srgbClr val="008080"/>
                    </a:solidFill>
                  </a:rPr>
                  <a:t>ИНФОРМАЦИОННОГО</a:t>
                </a:r>
              </a:p>
              <a:p>
                <a:pPr algn="ctr"/>
                <a:r>
                  <a:rPr lang="ru-RU" sz="800" kern="10">
                    <a:ln w="9525">
                      <a:solidFill>
                        <a:srgbClr val="008080"/>
                      </a:solidFill>
                      <a:round/>
                      <a:headEnd/>
                      <a:tailEnd/>
                    </a:ln>
                    <a:solidFill>
                      <a:srgbClr val="008080"/>
                    </a:solidFill>
                  </a:rPr>
                  <a:t>О Б М Е Н А</a:t>
                </a:r>
              </a:p>
            </p:txBody>
          </p:sp>
        </p:grpSp>
        <p:grpSp>
          <p:nvGrpSpPr>
            <p:cNvPr id="301122" name="Group 66"/>
            <p:cNvGrpSpPr>
              <a:grpSpLocks/>
            </p:cNvGrpSpPr>
            <p:nvPr/>
          </p:nvGrpSpPr>
          <p:grpSpPr bwMode="auto">
            <a:xfrm>
              <a:off x="351" y="984"/>
              <a:ext cx="1567" cy="558"/>
              <a:chOff x="-853" y="4136"/>
              <a:chExt cx="2684" cy="1606"/>
            </a:xfrm>
          </p:grpSpPr>
          <p:sp>
            <p:nvSpPr>
              <p:cNvPr id="301123" name="AutoShape 67"/>
              <p:cNvSpPr>
                <a:spLocks noChangeArrowheads="1"/>
              </p:cNvSpPr>
              <p:nvPr/>
            </p:nvSpPr>
            <p:spPr bwMode="auto">
              <a:xfrm>
                <a:off x="-853" y="4136"/>
                <a:ext cx="2684" cy="1606"/>
              </a:xfrm>
              <a:prstGeom prst="bevel">
                <a:avLst>
                  <a:gd name="adj" fmla="val 12500"/>
                </a:avLst>
              </a:prstGeom>
              <a:solidFill>
                <a:srgbClr val="FFE0B3"/>
              </a:solidFill>
              <a:ln w="19050">
                <a:solidFill>
                  <a:srgbClr val="993300"/>
                </a:solidFill>
                <a:miter lim="800000"/>
                <a:headEnd/>
                <a:tailEnd/>
              </a:ln>
              <a:effectLst>
                <a:outerShdw dist="35921" dir="2700000" algn="ctr" rotWithShape="0">
                  <a:srgbClr val="FF9933"/>
                </a:outerShdw>
              </a:effectLst>
            </p:spPr>
            <p:txBody>
              <a:bodyPr/>
              <a:lstStyle/>
              <a:p>
                <a:endParaRPr lang="ru-RU"/>
              </a:p>
            </p:txBody>
          </p:sp>
          <p:sp>
            <p:nvSpPr>
              <p:cNvPr id="301124" name="WordArt 68"/>
              <p:cNvSpPr>
                <a:spLocks noChangeArrowheads="1" noChangeShapeType="1" noTextEdit="1"/>
              </p:cNvSpPr>
              <p:nvPr/>
            </p:nvSpPr>
            <p:spPr bwMode="auto">
              <a:xfrm>
                <a:off x="-518" y="4383"/>
                <a:ext cx="1989" cy="989"/>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6148"/>
                  </a:avLst>
                </a:prstTxWarp>
              </a:bodyPr>
              <a:lstStyle/>
              <a:p>
                <a:pPr algn="ctr"/>
                <a:r>
                  <a:rPr lang="ru-RU" sz="1200" kern="10">
                    <a:ln w="9525">
                      <a:solidFill>
                        <a:srgbClr val="993300"/>
                      </a:solidFill>
                      <a:round/>
                      <a:headEnd/>
                      <a:tailEnd/>
                    </a:ln>
                    <a:solidFill>
                      <a:srgbClr val="FF6600"/>
                    </a:solidFill>
                    <a:latin typeface="Arial Cyr" panose="020B0604020202020204" pitchFamily="34" charset="0"/>
                    <a:cs typeface="Arial Cyr" panose="020B0604020202020204" pitchFamily="34" charset="0"/>
                  </a:rPr>
                  <a:t>ОБЪЕКТЫ</a:t>
                </a:r>
              </a:p>
              <a:p>
                <a:pPr algn="ctr"/>
                <a:r>
                  <a:rPr lang="ru-RU" sz="1200" kern="10">
                    <a:ln w="9525">
                      <a:solidFill>
                        <a:srgbClr val="993300"/>
                      </a:solidFill>
                      <a:round/>
                      <a:headEnd/>
                      <a:tailEnd/>
                    </a:ln>
                    <a:solidFill>
                      <a:srgbClr val="FF6600"/>
                    </a:solidFill>
                    <a:latin typeface="Arial Cyr" panose="020B0604020202020204" pitchFamily="34" charset="0"/>
                    <a:cs typeface="Arial Cyr" panose="020B0604020202020204" pitchFamily="34" charset="0"/>
                  </a:rPr>
                  <a:t> БЕЗОПАСНОСТИ </a:t>
                </a:r>
              </a:p>
            </p:txBody>
          </p:sp>
        </p:grpSp>
        <p:grpSp>
          <p:nvGrpSpPr>
            <p:cNvPr id="301125" name="Group 69"/>
            <p:cNvGrpSpPr>
              <a:grpSpLocks/>
            </p:cNvGrpSpPr>
            <p:nvPr/>
          </p:nvGrpSpPr>
          <p:grpSpPr bwMode="auto">
            <a:xfrm>
              <a:off x="3146" y="3605"/>
              <a:ext cx="1080" cy="215"/>
              <a:chOff x="6786" y="14704"/>
              <a:chExt cx="1921" cy="565"/>
            </a:xfrm>
          </p:grpSpPr>
          <p:sp>
            <p:nvSpPr>
              <p:cNvPr id="301126" name="AutoShape 70"/>
              <p:cNvSpPr>
                <a:spLocks noChangeArrowheads="1"/>
              </p:cNvSpPr>
              <p:nvPr/>
            </p:nvSpPr>
            <p:spPr bwMode="auto">
              <a:xfrm>
                <a:off x="6786" y="14704"/>
                <a:ext cx="1921" cy="565"/>
              </a:xfrm>
              <a:prstGeom prst="flowChartOnlineStorage">
                <a:avLst/>
              </a:prstGeom>
              <a:solidFill>
                <a:srgbClr val="FFCCCC"/>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27" name="WordArt 71"/>
              <p:cNvSpPr>
                <a:spLocks noChangeArrowheads="1" noChangeShapeType="1" noTextEdit="1"/>
              </p:cNvSpPr>
              <p:nvPr/>
            </p:nvSpPr>
            <p:spPr bwMode="auto">
              <a:xfrm>
                <a:off x="7110" y="14800"/>
                <a:ext cx="1150" cy="37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4389"/>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ОБЕСПЕЧЕНИЕ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ДОСТУПНОСТИ </a:t>
                </a:r>
              </a:p>
            </p:txBody>
          </p:sp>
        </p:grpSp>
        <p:grpSp>
          <p:nvGrpSpPr>
            <p:cNvPr id="301128" name="Group 72"/>
            <p:cNvGrpSpPr>
              <a:grpSpLocks/>
            </p:cNvGrpSpPr>
            <p:nvPr/>
          </p:nvGrpSpPr>
          <p:grpSpPr bwMode="auto">
            <a:xfrm>
              <a:off x="4338" y="2316"/>
              <a:ext cx="1109" cy="215"/>
              <a:chOff x="8933" y="7704"/>
              <a:chExt cx="1921" cy="565"/>
            </a:xfrm>
          </p:grpSpPr>
          <p:sp>
            <p:nvSpPr>
              <p:cNvPr id="301129" name="AutoShape 73"/>
              <p:cNvSpPr>
                <a:spLocks noChangeArrowheads="1"/>
              </p:cNvSpPr>
              <p:nvPr/>
            </p:nvSpPr>
            <p:spPr bwMode="auto">
              <a:xfrm flipH="1">
                <a:off x="8933" y="7704"/>
                <a:ext cx="1921" cy="565"/>
              </a:xfrm>
              <a:prstGeom prst="flowChartOnlineStorage">
                <a:avLst/>
              </a:prstGeom>
              <a:solidFill>
                <a:srgbClr val="FFFF99"/>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30" name="WordArt 74"/>
              <p:cNvSpPr>
                <a:spLocks noChangeArrowheads="1" noChangeShapeType="1" noTextEdit="1"/>
              </p:cNvSpPr>
              <p:nvPr/>
            </p:nvSpPr>
            <p:spPr bwMode="auto">
              <a:xfrm>
                <a:off x="9300" y="7755"/>
                <a:ext cx="1365" cy="46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0968"/>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ШИФРОВАНИЕ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ЦИФРОВАЯ</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ПОДПИСЬ</a:t>
                </a:r>
              </a:p>
            </p:txBody>
          </p:sp>
        </p:grpSp>
        <p:grpSp>
          <p:nvGrpSpPr>
            <p:cNvPr id="301131" name="Group 75"/>
            <p:cNvGrpSpPr>
              <a:grpSpLocks/>
            </p:cNvGrpSpPr>
            <p:nvPr/>
          </p:nvGrpSpPr>
          <p:grpSpPr bwMode="auto">
            <a:xfrm>
              <a:off x="4356" y="3605"/>
              <a:ext cx="1091" cy="215"/>
              <a:chOff x="8933" y="11094"/>
              <a:chExt cx="1921" cy="565"/>
            </a:xfrm>
          </p:grpSpPr>
          <p:sp>
            <p:nvSpPr>
              <p:cNvPr id="301132" name="AutoShape 76"/>
              <p:cNvSpPr>
                <a:spLocks noChangeArrowheads="1"/>
              </p:cNvSpPr>
              <p:nvPr/>
            </p:nvSpPr>
            <p:spPr bwMode="auto">
              <a:xfrm flipH="1">
                <a:off x="8933" y="11094"/>
                <a:ext cx="1921" cy="565"/>
              </a:xfrm>
              <a:prstGeom prst="flowChartOnlineStorage">
                <a:avLst/>
              </a:prstGeom>
              <a:solidFill>
                <a:srgbClr val="FFFF99"/>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33" name="WordArt 77"/>
              <p:cNvSpPr>
                <a:spLocks noChangeArrowheads="1" noChangeShapeType="1" noTextEdit="1"/>
              </p:cNvSpPr>
              <p:nvPr/>
            </p:nvSpPr>
            <p:spPr bwMode="auto">
              <a:xfrm>
                <a:off x="9342" y="11177"/>
                <a:ext cx="1205" cy="39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1861"/>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ГЕНЕРАЦИЯ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ТРАФИКА </a:t>
                </a:r>
              </a:p>
            </p:txBody>
          </p:sp>
        </p:grpSp>
        <p:grpSp>
          <p:nvGrpSpPr>
            <p:cNvPr id="301134" name="Group 78"/>
            <p:cNvGrpSpPr>
              <a:grpSpLocks/>
            </p:cNvGrpSpPr>
            <p:nvPr/>
          </p:nvGrpSpPr>
          <p:grpSpPr bwMode="auto">
            <a:xfrm>
              <a:off x="4403" y="2573"/>
              <a:ext cx="1110" cy="215"/>
              <a:chOff x="9046" y="8382"/>
              <a:chExt cx="1921" cy="565"/>
            </a:xfrm>
          </p:grpSpPr>
          <p:sp>
            <p:nvSpPr>
              <p:cNvPr id="301135" name="AutoShape 79"/>
              <p:cNvSpPr>
                <a:spLocks noChangeArrowheads="1"/>
              </p:cNvSpPr>
              <p:nvPr/>
            </p:nvSpPr>
            <p:spPr bwMode="auto">
              <a:xfrm flipH="1">
                <a:off x="9046" y="8382"/>
                <a:ext cx="1921" cy="565"/>
              </a:xfrm>
              <a:prstGeom prst="flowChartOnlineStorage">
                <a:avLst/>
              </a:prstGeom>
              <a:solidFill>
                <a:srgbClr val="FFFF99"/>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36" name="WordArt 80"/>
              <p:cNvSpPr>
                <a:spLocks noChangeArrowheads="1" noChangeShapeType="1" noTextEdit="1"/>
              </p:cNvSpPr>
              <p:nvPr/>
            </p:nvSpPr>
            <p:spPr bwMode="auto">
              <a:xfrm>
                <a:off x="9427" y="8437"/>
                <a:ext cx="1315" cy="46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4194"/>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РАСЧЕТ</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КОНТРОЛЬНЫХ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СУММ</a:t>
                </a:r>
              </a:p>
            </p:txBody>
          </p:sp>
        </p:grpSp>
        <p:grpSp>
          <p:nvGrpSpPr>
            <p:cNvPr id="301137" name="Group 81"/>
            <p:cNvGrpSpPr>
              <a:grpSpLocks/>
            </p:cNvGrpSpPr>
            <p:nvPr/>
          </p:nvGrpSpPr>
          <p:grpSpPr bwMode="auto">
            <a:xfrm>
              <a:off x="4468" y="2831"/>
              <a:ext cx="1110" cy="215"/>
              <a:chOff x="9159" y="9060"/>
              <a:chExt cx="1921" cy="565"/>
            </a:xfrm>
          </p:grpSpPr>
          <p:sp>
            <p:nvSpPr>
              <p:cNvPr id="301138" name="AutoShape 82"/>
              <p:cNvSpPr>
                <a:spLocks noChangeArrowheads="1"/>
              </p:cNvSpPr>
              <p:nvPr/>
            </p:nvSpPr>
            <p:spPr bwMode="auto">
              <a:xfrm flipH="1">
                <a:off x="9159" y="9060"/>
                <a:ext cx="1921" cy="565"/>
              </a:xfrm>
              <a:prstGeom prst="flowChartOnlineStorage">
                <a:avLst/>
              </a:prstGeom>
              <a:solidFill>
                <a:srgbClr val="FFFF99"/>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39" name="WordArt 83"/>
              <p:cNvSpPr>
                <a:spLocks noChangeArrowheads="1" noChangeShapeType="1" noTextEdit="1"/>
              </p:cNvSpPr>
              <p:nvPr/>
            </p:nvSpPr>
            <p:spPr bwMode="auto">
              <a:xfrm>
                <a:off x="9475" y="9140"/>
                <a:ext cx="1400" cy="42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1903"/>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УПРАВЛЕНИЕ ДОСТУПОМ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МАРШРУТИЗАЦИЯ</a:t>
                </a:r>
              </a:p>
            </p:txBody>
          </p:sp>
        </p:grpSp>
        <p:grpSp>
          <p:nvGrpSpPr>
            <p:cNvPr id="301140" name="Group 84"/>
            <p:cNvGrpSpPr>
              <a:grpSpLocks/>
            </p:cNvGrpSpPr>
            <p:nvPr/>
          </p:nvGrpSpPr>
          <p:grpSpPr bwMode="auto">
            <a:xfrm>
              <a:off x="4468" y="3089"/>
              <a:ext cx="1110" cy="215"/>
              <a:chOff x="9159" y="9738"/>
              <a:chExt cx="1921" cy="565"/>
            </a:xfrm>
          </p:grpSpPr>
          <p:sp>
            <p:nvSpPr>
              <p:cNvPr id="301141" name="AutoShape 85"/>
              <p:cNvSpPr>
                <a:spLocks noChangeArrowheads="1"/>
              </p:cNvSpPr>
              <p:nvPr/>
            </p:nvSpPr>
            <p:spPr bwMode="auto">
              <a:xfrm flipH="1">
                <a:off x="9159" y="9738"/>
                <a:ext cx="1921" cy="565"/>
              </a:xfrm>
              <a:prstGeom prst="flowChartOnlineStorage">
                <a:avLst/>
              </a:prstGeom>
              <a:solidFill>
                <a:srgbClr val="FFFF99"/>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42" name="WordArt 86"/>
              <p:cNvSpPr>
                <a:spLocks noChangeArrowheads="1" noChangeShapeType="1" noTextEdit="1"/>
              </p:cNvSpPr>
              <p:nvPr/>
            </p:nvSpPr>
            <p:spPr bwMode="auto">
              <a:xfrm>
                <a:off x="9500" y="9785"/>
                <a:ext cx="1470" cy="48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2292"/>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АУТЕНТИФИКАЦИЯ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УЧАСТНИКОВ</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ИНФОРМАЦИОННОГО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О Б М Е Н А</a:t>
                </a:r>
              </a:p>
            </p:txBody>
          </p:sp>
        </p:grpSp>
        <p:grpSp>
          <p:nvGrpSpPr>
            <p:cNvPr id="301143" name="Group 87"/>
            <p:cNvGrpSpPr>
              <a:grpSpLocks/>
            </p:cNvGrpSpPr>
            <p:nvPr/>
          </p:nvGrpSpPr>
          <p:grpSpPr bwMode="auto">
            <a:xfrm>
              <a:off x="4403" y="3347"/>
              <a:ext cx="1110" cy="215"/>
              <a:chOff x="9046" y="10416"/>
              <a:chExt cx="1921" cy="565"/>
            </a:xfrm>
          </p:grpSpPr>
          <p:sp>
            <p:nvSpPr>
              <p:cNvPr id="301144" name="AutoShape 88"/>
              <p:cNvSpPr>
                <a:spLocks noChangeArrowheads="1"/>
              </p:cNvSpPr>
              <p:nvPr/>
            </p:nvSpPr>
            <p:spPr bwMode="auto">
              <a:xfrm flipH="1">
                <a:off x="9046" y="10416"/>
                <a:ext cx="1921" cy="565"/>
              </a:xfrm>
              <a:prstGeom prst="flowChartOnlineStorage">
                <a:avLst/>
              </a:prstGeom>
              <a:solidFill>
                <a:srgbClr val="FFFF99"/>
              </a:solidFill>
              <a:ln w="19050">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01145" name="WordArt 89"/>
              <p:cNvSpPr>
                <a:spLocks noChangeArrowheads="1" noChangeShapeType="1" noTextEdit="1"/>
              </p:cNvSpPr>
              <p:nvPr/>
            </p:nvSpPr>
            <p:spPr bwMode="auto">
              <a:xfrm>
                <a:off x="9395" y="10477"/>
                <a:ext cx="1380" cy="455"/>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9889"/>
                  </a:avLst>
                </a:prstTxWarp>
              </a:bodyPr>
              <a:lstStyle/>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 ПОДТВЕРЖДЕНИЕ </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ТРЕТЬЕГО ЛИЦА</a:t>
                </a:r>
              </a:p>
              <a:p>
                <a:pPr algn="ctr"/>
                <a:r>
                  <a:rPr lang="ru-RU" sz="800" kern="10">
                    <a:ln w="9525">
                      <a:solidFill>
                        <a:srgbClr val="008080"/>
                      </a:solidFill>
                      <a:round/>
                      <a:headEnd/>
                      <a:tailEnd/>
                    </a:ln>
                    <a:solidFill>
                      <a:srgbClr val="008080"/>
                    </a:solidFill>
                    <a:latin typeface="Arial Cyr" panose="020B0604020202020204" pitchFamily="34" charset="0"/>
                    <a:cs typeface="Arial Cyr" panose="020B0604020202020204" pitchFamily="34" charset="0"/>
                  </a:rPr>
                  <a:t>А У Д И Т</a:t>
                </a:r>
              </a:p>
            </p:txBody>
          </p:sp>
        </p:grpSp>
        <p:grpSp>
          <p:nvGrpSpPr>
            <p:cNvPr id="301146" name="Group 90"/>
            <p:cNvGrpSpPr>
              <a:grpSpLocks/>
            </p:cNvGrpSpPr>
            <p:nvPr/>
          </p:nvGrpSpPr>
          <p:grpSpPr bwMode="auto">
            <a:xfrm>
              <a:off x="322" y="714"/>
              <a:ext cx="1714" cy="221"/>
              <a:chOff x="1307" y="4212"/>
              <a:chExt cx="2936" cy="678"/>
            </a:xfrm>
          </p:grpSpPr>
          <p:sp>
            <p:nvSpPr>
              <p:cNvPr id="301147" name="AutoShape 91"/>
              <p:cNvSpPr>
                <a:spLocks noChangeArrowheads="1"/>
              </p:cNvSpPr>
              <p:nvPr/>
            </p:nvSpPr>
            <p:spPr bwMode="auto">
              <a:xfrm>
                <a:off x="1307" y="4212"/>
                <a:ext cx="2936" cy="678"/>
              </a:xfrm>
              <a:prstGeom prst="flowChartOnlineStorage">
                <a:avLst/>
              </a:prstGeom>
              <a:gradFill rotWithShape="0">
                <a:gsLst>
                  <a:gs pos="0">
                    <a:srgbClr val="FA0000"/>
                  </a:gs>
                  <a:gs pos="50000">
                    <a:srgbClr val="FA0000">
                      <a:gamma/>
                      <a:tint val="0"/>
                      <a:invGamma/>
                    </a:srgbClr>
                  </a:gs>
                  <a:gs pos="100000">
                    <a:srgbClr val="FA0000"/>
                  </a:gs>
                </a:gsLst>
                <a:lin ang="5400000" scaled="1"/>
              </a:gradFill>
              <a:ln w="19050">
                <a:solidFill>
                  <a:srgbClr val="993300"/>
                </a:solidFill>
                <a:miter lim="800000"/>
                <a:headEnd/>
                <a:tailEnd/>
              </a:ln>
              <a:effectLst>
                <a:outerShdw dist="35921" dir="2700000" algn="ctr" rotWithShape="0">
                  <a:srgbClr val="FF9933"/>
                </a:outerShdw>
              </a:effectLst>
            </p:spPr>
            <p:txBody>
              <a:bodyPr/>
              <a:lstStyle/>
              <a:p>
                <a:endParaRPr lang="ru-RU"/>
              </a:p>
            </p:txBody>
          </p:sp>
          <p:sp>
            <p:nvSpPr>
              <p:cNvPr id="301148" name="WordArt 92"/>
              <p:cNvSpPr>
                <a:spLocks noChangeArrowheads="1" noChangeShapeType="1" noTextEdit="1"/>
              </p:cNvSpPr>
              <p:nvPr/>
            </p:nvSpPr>
            <p:spPr bwMode="auto">
              <a:xfrm>
                <a:off x="1592" y="4383"/>
                <a:ext cx="2109" cy="427"/>
              </a:xfrm>
              <a:prstGeom prst="rect">
                <a:avLst/>
              </a:prstGeom>
            </p:spPr>
            <p:txBody>
              <a:bodyPr wrap="none" fromWordArt="1">
                <a:prstTxWarp prst="textCanDown">
                  <a:avLst>
                    <a:gd name="adj" fmla="val 14380"/>
                  </a:avLst>
                </a:prstTxWarp>
              </a:bodyPr>
              <a:lstStyle/>
              <a:p>
                <a:pPr algn="ctr"/>
                <a:r>
                  <a:rPr lang="ru-RU" sz="2000" kern="10">
                    <a:ln w="9525">
                      <a:solidFill>
                        <a:srgbClr val="CC0000"/>
                      </a:solidFill>
                      <a:round/>
                      <a:headEnd/>
                      <a:tailEnd/>
                    </a:ln>
                    <a:solidFill>
                      <a:srgbClr val="FFC671"/>
                    </a:solidFill>
                    <a:effectLst>
                      <a:outerShdw dist="17961" dir="2700000" algn="ctr" rotWithShape="0">
                        <a:srgbClr val="868686"/>
                      </a:outerShdw>
                    </a:effectLst>
                    <a:latin typeface="Arial Cyr" panose="020B0604020202020204" pitchFamily="34" charset="0"/>
                    <a:cs typeface="Arial Cyr" panose="020B0604020202020204" pitchFamily="34" charset="0"/>
                  </a:rPr>
                  <a:t> ЧТО  ЗАЩИЩАТЬ ? </a:t>
                </a:r>
              </a:p>
            </p:txBody>
          </p:sp>
        </p:grpSp>
        <p:grpSp>
          <p:nvGrpSpPr>
            <p:cNvPr id="301149" name="Group 93"/>
            <p:cNvGrpSpPr>
              <a:grpSpLocks/>
            </p:cNvGrpSpPr>
            <p:nvPr/>
          </p:nvGrpSpPr>
          <p:grpSpPr bwMode="auto">
            <a:xfrm>
              <a:off x="3583" y="714"/>
              <a:ext cx="1697" cy="223"/>
              <a:chOff x="6893" y="4212"/>
              <a:chExt cx="2907" cy="684"/>
            </a:xfrm>
          </p:grpSpPr>
          <p:sp>
            <p:nvSpPr>
              <p:cNvPr id="301150" name="AutoShape 94"/>
              <p:cNvSpPr>
                <a:spLocks noChangeArrowheads="1"/>
              </p:cNvSpPr>
              <p:nvPr/>
            </p:nvSpPr>
            <p:spPr bwMode="auto">
              <a:xfrm flipH="1">
                <a:off x="6893" y="4212"/>
                <a:ext cx="2907" cy="684"/>
              </a:xfrm>
              <a:prstGeom prst="flowChartOnlineStorage">
                <a:avLst/>
              </a:prstGeom>
              <a:gradFill rotWithShape="0">
                <a:gsLst>
                  <a:gs pos="0">
                    <a:srgbClr val="FA0000"/>
                  </a:gs>
                  <a:gs pos="50000">
                    <a:srgbClr val="FA0000">
                      <a:gamma/>
                      <a:tint val="0"/>
                      <a:invGamma/>
                    </a:srgbClr>
                  </a:gs>
                  <a:gs pos="100000">
                    <a:srgbClr val="FA0000"/>
                  </a:gs>
                </a:gsLst>
                <a:lin ang="5400000" scaled="1"/>
              </a:gradFill>
              <a:ln w="19050">
                <a:solidFill>
                  <a:srgbClr val="993300"/>
                </a:solidFill>
                <a:miter lim="800000"/>
                <a:headEnd/>
                <a:tailEnd/>
              </a:ln>
              <a:effectLst>
                <a:outerShdw dist="35921" dir="2700000" algn="ctr" rotWithShape="0">
                  <a:srgbClr val="FF9933"/>
                </a:outerShdw>
              </a:effectLst>
            </p:spPr>
            <p:txBody>
              <a:bodyPr/>
              <a:lstStyle/>
              <a:p>
                <a:endParaRPr lang="ru-RU"/>
              </a:p>
            </p:txBody>
          </p:sp>
          <p:sp>
            <p:nvSpPr>
              <p:cNvPr id="301151" name="WordArt 95"/>
              <p:cNvSpPr>
                <a:spLocks noChangeArrowheads="1" noChangeShapeType="1" noTextEdit="1"/>
              </p:cNvSpPr>
              <p:nvPr/>
            </p:nvSpPr>
            <p:spPr bwMode="auto">
              <a:xfrm>
                <a:off x="7463" y="4383"/>
                <a:ext cx="2109" cy="427"/>
              </a:xfrm>
              <a:prstGeom prst="rect">
                <a:avLst/>
              </a:prstGeom>
            </p:spPr>
            <p:txBody>
              <a:bodyPr wrap="none" fromWordArt="1">
                <a:prstTxWarp prst="textCanDown">
                  <a:avLst>
                    <a:gd name="adj" fmla="val 14380"/>
                  </a:avLst>
                </a:prstTxWarp>
              </a:bodyPr>
              <a:lstStyle/>
              <a:p>
                <a:pPr algn="ctr"/>
                <a:r>
                  <a:rPr lang="ru-RU" sz="2000" kern="10">
                    <a:ln w="9525">
                      <a:solidFill>
                        <a:srgbClr val="CC0000"/>
                      </a:solidFill>
                      <a:round/>
                      <a:headEnd/>
                      <a:tailEnd/>
                    </a:ln>
                    <a:solidFill>
                      <a:srgbClr val="FFC671"/>
                    </a:solidFill>
                    <a:effectLst>
                      <a:outerShdw dist="17961" dir="2700000" algn="ctr" rotWithShape="0">
                        <a:srgbClr val="868686"/>
                      </a:outerShdw>
                    </a:effectLst>
                    <a:latin typeface="Arial Cyr" panose="020B0604020202020204" pitchFamily="34" charset="0"/>
                    <a:cs typeface="Arial Cyr" panose="020B0604020202020204" pitchFamily="34" charset="0"/>
                  </a:rPr>
                  <a:t> КАК  ЗАЩИЩАТЬ ? </a:t>
                </a:r>
              </a:p>
            </p:txBody>
          </p:sp>
        </p:grpSp>
        <p:grpSp>
          <p:nvGrpSpPr>
            <p:cNvPr id="301152" name="Group 96"/>
            <p:cNvGrpSpPr>
              <a:grpSpLocks/>
            </p:cNvGrpSpPr>
            <p:nvPr/>
          </p:nvGrpSpPr>
          <p:grpSpPr bwMode="auto">
            <a:xfrm>
              <a:off x="3702" y="991"/>
              <a:ext cx="1567" cy="558"/>
              <a:chOff x="7692" y="4117"/>
              <a:chExt cx="2684" cy="1606"/>
            </a:xfrm>
          </p:grpSpPr>
          <p:sp>
            <p:nvSpPr>
              <p:cNvPr id="301153" name="AutoShape 97"/>
              <p:cNvSpPr>
                <a:spLocks noChangeArrowheads="1"/>
              </p:cNvSpPr>
              <p:nvPr/>
            </p:nvSpPr>
            <p:spPr bwMode="auto">
              <a:xfrm>
                <a:off x="7692" y="4117"/>
                <a:ext cx="2684" cy="1606"/>
              </a:xfrm>
              <a:prstGeom prst="bevel">
                <a:avLst>
                  <a:gd name="adj" fmla="val 12500"/>
                </a:avLst>
              </a:prstGeom>
              <a:solidFill>
                <a:srgbClr val="FFE0B3"/>
              </a:solidFill>
              <a:ln w="19050">
                <a:solidFill>
                  <a:srgbClr val="993300"/>
                </a:solidFill>
                <a:miter lim="800000"/>
                <a:headEnd/>
                <a:tailEnd/>
              </a:ln>
              <a:effectLst>
                <a:outerShdw dist="35921" dir="2700000" algn="ctr" rotWithShape="0">
                  <a:srgbClr val="FF9933"/>
                </a:outerShdw>
              </a:effectLst>
            </p:spPr>
            <p:txBody>
              <a:bodyPr/>
              <a:lstStyle/>
              <a:p>
                <a:endParaRPr lang="ru-RU"/>
              </a:p>
            </p:txBody>
          </p:sp>
          <p:sp>
            <p:nvSpPr>
              <p:cNvPr id="301154" name="WordArt 98"/>
              <p:cNvSpPr>
                <a:spLocks noChangeArrowheads="1" noChangeShapeType="1" noTextEdit="1"/>
              </p:cNvSpPr>
              <p:nvPr/>
            </p:nvSpPr>
            <p:spPr bwMode="auto">
              <a:xfrm>
                <a:off x="8028" y="4364"/>
                <a:ext cx="2013" cy="989"/>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6815"/>
                  </a:avLst>
                </a:prstTxWarp>
              </a:bodyPr>
              <a:lstStyle/>
              <a:p>
                <a:pPr algn="ctr"/>
                <a:r>
                  <a:rPr lang="ru-RU" sz="1200" kern="10">
                    <a:ln w="9525">
                      <a:solidFill>
                        <a:srgbClr val="993300"/>
                      </a:solidFill>
                      <a:round/>
                      <a:headEnd/>
                      <a:tailEnd/>
                    </a:ln>
                    <a:solidFill>
                      <a:srgbClr val="FF9933"/>
                    </a:solidFill>
                    <a:latin typeface="Arial Cyr" panose="020B0604020202020204" pitchFamily="34" charset="0"/>
                    <a:cs typeface="Arial Cyr" panose="020B0604020202020204" pitchFamily="34" charset="0"/>
                  </a:rPr>
                  <a:t>РЕАЛИЗАЦИЯ</a:t>
                </a:r>
              </a:p>
              <a:p>
                <a:pPr algn="ctr"/>
                <a:r>
                  <a:rPr lang="ru-RU" sz="1200" kern="10">
                    <a:ln w="9525">
                      <a:solidFill>
                        <a:srgbClr val="993300"/>
                      </a:solidFill>
                      <a:round/>
                      <a:headEnd/>
                      <a:tailEnd/>
                    </a:ln>
                    <a:solidFill>
                      <a:srgbClr val="FF9933"/>
                    </a:solidFill>
                    <a:latin typeface="Arial Cyr" panose="020B0604020202020204" pitchFamily="34" charset="0"/>
                    <a:cs typeface="Arial Cyr" panose="020B0604020202020204" pitchFamily="34" charset="0"/>
                  </a:rPr>
                  <a:t> БЕЗОПАСНОСТИ </a:t>
                </a:r>
              </a:p>
            </p:txBody>
          </p:sp>
        </p:grpSp>
      </p:grpSp>
      <p:sp>
        <p:nvSpPr>
          <p:cNvPr id="301155" name="Text Box 99"/>
          <p:cNvSpPr txBox="1">
            <a:spLocks noChangeArrowheads="1"/>
          </p:cNvSpPr>
          <p:nvPr/>
        </p:nvSpPr>
        <p:spPr bwMode="auto">
          <a:xfrm>
            <a:off x="0" y="6248400"/>
            <a:ext cx="9144000" cy="48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lnSpc>
                <a:spcPct val="80000"/>
              </a:lnSpc>
            </a:pPr>
            <a:r>
              <a:rPr lang="ru-RU" altLang="ru-RU" sz="2000" b="1">
                <a:solidFill>
                  <a:srgbClr val="800080"/>
                </a:solidFill>
              </a:rPr>
              <a:t>Рис.20.2.а. Объекты и реализационные аспекты функции</a:t>
            </a:r>
          </a:p>
          <a:p>
            <a:pPr algn="ctr">
              <a:lnSpc>
                <a:spcPct val="80000"/>
              </a:lnSpc>
            </a:pPr>
            <a:r>
              <a:rPr lang="ru-RU" altLang="ru-RU" sz="2000" b="1">
                <a:solidFill>
                  <a:srgbClr val="800080"/>
                </a:solidFill>
              </a:rPr>
              <a:t>обеспечения ИБ ИТС</a:t>
            </a:r>
            <a:endParaRPr lang="en-US" altLang="ru-RU" sz="2000" b="1">
              <a:solidFill>
                <a:srgbClr val="800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265113" y="2130425"/>
            <a:ext cx="8604250"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a:solidFill>
                  <a:srgbClr val="800080"/>
                </a:solidFill>
              </a:rPr>
              <a:t>Необходимо сразу отметить, что именно противоправная деятельность человека (или группы людей) является источником угроз информационной безопасности ИТС. Рассмотрим, к примеру, поведение “человека с ружьём”. Если такой “нарушитель”, используя ружьё, нанёс только физические увечья другому человеку (или группе людей) или осуществил тот или иной акт вандализма, то есть совершил преступные действия, не приводящие к нарушениям работоспособности ИТС и её системы обеспечения ИБ, то тогда можно говорить, что противоправная деятельность такого “человека с ружьём” не является источником угроз ИБ. </a:t>
            </a:r>
          </a:p>
        </p:txBody>
      </p:sp>
      <p:sp>
        <p:nvSpPr>
          <p:cNvPr id="236550" name="Text Box 6"/>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236551" name="Text Box 7"/>
          <p:cNvSpPr txBox="1">
            <a:spLocks noChangeArrowheads="1"/>
          </p:cNvSpPr>
          <p:nvPr/>
        </p:nvSpPr>
        <p:spPr bwMode="auto">
          <a:xfrm>
            <a:off x="317500" y="1114425"/>
            <a:ext cx="8504238"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b="1">
                <a:solidFill>
                  <a:srgbClr val="CC0000"/>
                </a:solidFill>
                <a:latin typeface="Tahoma" panose="020B0604030504040204" pitchFamily="34" charset="0"/>
              </a:rPr>
              <a:t>20.2. </a:t>
            </a:r>
            <a:r>
              <a:rPr lang="ru-RU" altLang="ru-RU" b="1">
                <a:solidFill>
                  <a:srgbClr val="CC0000"/>
                </a:solidFill>
              </a:rPr>
              <a:t>Источники и последствия реализации угроз информационной безопасности.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02083" name="Text Box 3"/>
          <p:cNvSpPr txBox="1">
            <a:spLocks noChangeArrowheads="1"/>
          </p:cNvSpPr>
          <p:nvPr/>
        </p:nvSpPr>
        <p:spPr bwMode="auto">
          <a:xfrm>
            <a:off x="0" y="11144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b="1">
                <a:solidFill>
                  <a:srgbClr val="CC0000"/>
                </a:solidFill>
                <a:latin typeface="Tahoma" panose="020B0604030504040204" pitchFamily="34" charset="0"/>
              </a:rPr>
              <a:t>20.3. </a:t>
            </a:r>
            <a:r>
              <a:rPr lang="ru-RU" altLang="ru-RU" b="1">
                <a:solidFill>
                  <a:srgbClr val="CC0000"/>
                </a:solidFill>
              </a:rPr>
              <a:t>Функция, способы и средства обеспечения ИБ ИТС.</a:t>
            </a:r>
            <a:r>
              <a:rPr lang="ru-RU" altLang="ru-RU" sz="1800" b="1"/>
              <a:t> </a:t>
            </a:r>
          </a:p>
        </p:txBody>
      </p:sp>
      <p:sp>
        <p:nvSpPr>
          <p:cNvPr id="302084" name="Text Box 4"/>
          <p:cNvSpPr txBox="1">
            <a:spLocks noChangeArrowheads="1"/>
          </p:cNvSpPr>
          <p:nvPr/>
        </p:nvSpPr>
        <p:spPr bwMode="auto">
          <a:xfrm>
            <a:off x="201613" y="1728788"/>
            <a:ext cx="8791575"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a:solidFill>
                  <a:srgbClr val="800080"/>
                </a:solidFill>
              </a:rPr>
              <a:t>На сегодняшний день существует несколько точек зрения на обеспечение безопасности информации в ИТС. Это относится к моделям безопасности Международного союза электросвязи (</a:t>
            </a:r>
            <a:r>
              <a:rPr lang="en-US" altLang="ru-RU">
                <a:solidFill>
                  <a:srgbClr val="800080"/>
                </a:solidFill>
              </a:rPr>
              <a:t>ITU</a:t>
            </a:r>
            <a:r>
              <a:rPr lang="ru-RU" altLang="ru-RU">
                <a:solidFill>
                  <a:srgbClr val="800080"/>
                </a:solidFill>
              </a:rPr>
              <a:t>-</a:t>
            </a:r>
            <a:r>
              <a:rPr lang="en-US" altLang="ru-RU">
                <a:solidFill>
                  <a:srgbClr val="800080"/>
                </a:solidFill>
              </a:rPr>
              <a:t>T</a:t>
            </a:r>
            <a:r>
              <a:rPr lang="ru-RU" altLang="ru-RU">
                <a:solidFill>
                  <a:srgbClr val="800080"/>
                </a:solidFill>
              </a:rPr>
              <a:t>, </a:t>
            </a:r>
            <a:r>
              <a:rPr lang="en-US" altLang="ru-RU">
                <a:solidFill>
                  <a:srgbClr val="800080"/>
                </a:solidFill>
              </a:rPr>
              <a:t>X</a:t>
            </a:r>
            <a:r>
              <a:rPr lang="ru-RU" altLang="ru-RU">
                <a:solidFill>
                  <a:srgbClr val="800080"/>
                </a:solidFill>
              </a:rPr>
              <a:t>.800, 1991 год), Международной организации по стандартизации (</a:t>
            </a:r>
            <a:r>
              <a:rPr lang="en-US" altLang="ru-RU">
                <a:solidFill>
                  <a:srgbClr val="800080"/>
                </a:solidFill>
              </a:rPr>
              <a:t>ISO</a:t>
            </a:r>
            <a:r>
              <a:rPr lang="ru-RU" altLang="ru-RU">
                <a:solidFill>
                  <a:srgbClr val="800080"/>
                </a:solidFill>
              </a:rPr>
              <a:t>), министерства обороны США (</a:t>
            </a:r>
            <a:r>
              <a:rPr lang="en-US" altLang="ru-RU">
                <a:solidFill>
                  <a:srgbClr val="800080"/>
                </a:solidFill>
              </a:rPr>
              <a:t>Department of defense</a:t>
            </a:r>
            <a:r>
              <a:rPr lang="ru-RU" altLang="ru-RU">
                <a:solidFill>
                  <a:srgbClr val="800080"/>
                </a:solidFill>
              </a:rPr>
              <a:t> — </a:t>
            </a:r>
            <a:r>
              <a:rPr lang="en-US" altLang="ru-RU">
                <a:solidFill>
                  <a:srgbClr val="800080"/>
                </a:solidFill>
              </a:rPr>
              <a:t>DOD</a:t>
            </a:r>
            <a:r>
              <a:rPr lang="ru-RU" altLang="ru-RU">
                <a:solidFill>
                  <a:srgbClr val="800080"/>
                </a:solidFill>
              </a:rPr>
              <a:t>) и рабочей группы по безопасности </a:t>
            </a:r>
            <a:r>
              <a:rPr lang="en-US" altLang="ru-RU">
                <a:solidFill>
                  <a:srgbClr val="800080"/>
                </a:solidFill>
              </a:rPr>
              <a:t>IETF</a:t>
            </a:r>
            <a:r>
              <a:rPr lang="ru-RU" altLang="ru-RU">
                <a:solidFill>
                  <a:srgbClr val="800080"/>
                </a:solidFill>
              </a:rPr>
              <a:t> (</a:t>
            </a:r>
            <a:r>
              <a:rPr lang="en-US" altLang="ru-RU">
                <a:solidFill>
                  <a:srgbClr val="800080"/>
                </a:solidFill>
              </a:rPr>
              <a:t>IRTF</a:t>
            </a:r>
            <a:r>
              <a:rPr lang="ru-RU" altLang="ru-RU">
                <a:solidFill>
                  <a:srgbClr val="800080"/>
                </a:solidFill>
              </a:rPr>
              <a:t>) </a:t>
            </a:r>
            <a:r>
              <a:rPr lang="en-US" altLang="ru-RU">
                <a:solidFill>
                  <a:srgbClr val="800080"/>
                </a:solidFill>
              </a:rPr>
              <a:t>Internet</a:t>
            </a:r>
            <a:r>
              <a:rPr lang="ru-RU" altLang="ru-RU">
                <a:solidFill>
                  <a:srgbClr val="800080"/>
                </a:solidFill>
              </a:rPr>
              <a:t>. Тем не менее, анализ этих моделей показывает, что любая сеть должна обеспечивать дополнительную(ые) функцию(ии) безопасности (помимо стандартного набора функций для любой открытой системы), которая(ые) в свою очередь определяет(ют) объекты сетевой безопасности и её реализационные аспекты (рис.20.2,а).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03107" name="Text Box 3"/>
          <p:cNvSpPr txBox="1">
            <a:spLocks noChangeArrowheads="1"/>
          </p:cNvSpPr>
          <p:nvPr/>
        </p:nvSpPr>
        <p:spPr bwMode="auto">
          <a:xfrm>
            <a:off x="287338" y="1703388"/>
            <a:ext cx="8605837"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Представленный рисунок (рис.20.2,б) показывает, что функция безопасности “разбивается” на подфункции и реализуется через определенный набор способов и средств обеспечения защиты сети. Каждая подфункция относится к конкретному уровню архитектуры ЭМВОС и включает соответствующую группу способов и средств обеспечения безопасности. При этом одни и те же способы и средства могут применяться на различных уровнях архитектуры ИТС.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04131" name="Group 3"/>
          <p:cNvGrpSpPr>
            <a:grpSpLocks/>
          </p:cNvGrpSpPr>
          <p:nvPr/>
        </p:nvGrpSpPr>
        <p:grpSpPr bwMode="auto">
          <a:xfrm>
            <a:off x="585788" y="1243013"/>
            <a:ext cx="8001000" cy="4495800"/>
            <a:chOff x="384" y="1296"/>
            <a:chExt cx="5040" cy="2832"/>
          </a:xfrm>
        </p:grpSpPr>
        <p:grpSp>
          <p:nvGrpSpPr>
            <p:cNvPr id="304132" name="Group 4"/>
            <p:cNvGrpSpPr>
              <a:grpSpLocks/>
            </p:cNvGrpSpPr>
            <p:nvPr/>
          </p:nvGrpSpPr>
          <p:grpSpPr bwMode="auto">
            <a:xfrm>
              <a:off x="720" y="1296"/>
              <a:ext cx="4320" cy="2832"/>
              <a:chOff x="720" y="1296"/>
              <a:chExt cx="4320" cy="2832"/>
            </a:xfrm>
          </p:grpSpPr>
          <p:grpSp>
            <p:nvGrpSpPr>
              <p:cNvPr id="304133" name="Group 5"/>
              <p:cNvGrpSpPr>
                <a:grpSpLocks/>
              </p:cNvGrpSpPr>
              <p:nvPr/>
            </p:nvGrpSpPr>
            <p:grpSpPr bwMode="auto">
              <a:xfrm>
                <a:off x="1560" y="1296"/>
                <a:ext cx="2640" cy="1872"/>
                <a:chOff x="1536" y="1296"/>
                <a:chExt cx="2640" cy="1872"/>
              </a:xfrm>
            </p:grpSpPr>
            <p:grpSp>
              <p:nvGrpSpPr>
                <p:cNvPr id="304134" name="Group 6"/>
                <p:cNvGrpSpPr>
                  <a:grpSpLocks/>
                </p:cNvGrpSpPr>
                <p:nvPr/>
              </p:nvGrpSpPr>
              <p:grpSpPr bwMode="auto">
                <a:xfrm>
                  <a:off x="1632" y="1296"/>
                  <a:ext cx="2496" cy="1248"/>
                  <a:chOff x="1632" y="1920"/>
                  <a:chExt cx="2496" cy="1248"/>
                </a:xfrm>
              </p:grpSpPr>
              <p:sp>
                <p:nvSpPr>
                  <p:cNvPr id="304135" name="Oval 7"/>
                  <p:cNvSpPr>
                    <a:spLocks noChangeArrowheads="1"/>
                  </p:cNvSpPr>
                  <p:nvPr/>
                </p:nvSpPr>
                <p:spPr bwMode="auto">
                  <a:xfrm>
                    <a:off x="1824" y="1920"/>
                    <a:ext cx="2112" cy="1248"/>
                  </a:xfrm>
                  <a:prstGeom prst="ellipse">
                    <a:avLst/>
                  </a:prstGeom>
                  <a:solidFill>
                    <a:srgbClr val="FF6600"/>
                  </a:solidFill>
                  <a:ln w="9525">
                    <a:solidFill>
                      <a:srgbClr val="FF6600"/>
                    </a:solidFill>
                    <a:round/>
                    <a:headEnd/>
                    <a:tailEnd/>
                  </a:ln>
                  <a:effectLst>
                    <a:outerShdw dist="71842" dir="2700000" algn="ctr" rotWithShape="0">
                      <a:srgbClr val="FF3300"/>
                    </a:outerShdw>
                  </a:effectLst>
                </p:spPr>
                <p:txBody>
                  <a:bodyPr wrap="none" anchor="ctr"/>
                  <a:lstStyle/>
                  <a:p>
                    <a:pPr algn="ctr"/>
                    <a:endParaRPr lang="ru-RU" altLang="ru-RU">
                      <a:latin typeface="Times New Roman" panose="02020603050405020304" pitchFamily="18" charset="0"/>
                    </a:endParaRPr>
                  </a:p>
                </p:txBody>
              </p:sp>
              <p:sp>
                <p:nvSpPr>
                  <p:cNvPr id="304136" name="Text Box 8"/>
                  <p:cNvSpPr txBox="1">
                    <a:spLocks noChangeArrowheads="1"/>
                  </p:cNvSpPr>
                  <p:nvPr/>
                </p:nvSpPr>
                <p:spPr bwMode="auto">
                  <a:xfrm>
                    <a:off x="1632" y="2160"/>
                    <a:ext cx="249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b="1">
                        <a:solidFill>
                          <a:srgbClr val="990000"/>
                        </a:solidFill>
                        <a:effectLst>
                          <a:outerShdw blurRad="38100" dist="38100" dir="2700000" algn="tl">
                            <a:srgbClr val="C0C0C0"/>
                          </a:outerShdw>
                        </a:effectLst>
                      </a:rPr>
                      <a:t>ФУНКЦИЯ</a:t>
                    </a:r>
                  </a:p>
                  <a:p>
                    <a:pPr algn="ctr"/>
                    <a:r>
                      <a:rPr lang="ru-RU" altLang="ru-RU" b="1">
                        <a:solidFill>
                          <a:srgbClr val="990000"/>
                        </a:solidFill>
                        <a:effectLst>
                          <a:outerShdw blurRad="38100" dist="38100" dir="2700000" algn="tl">
                            <a:srgbClr val="C0C0C0"/>
                          </a:outerShdw>
                        </a:effectLst>
                      </a:rPr>
                      <a:t>ОБЕСПЕЧЕНИЯ</a:t>
                    </a:r>
                  </a:p>
                  <a:p>
                    <a:pPr algn="ctr"/>
                    <a:r>
                      <a:rPr lang="ru-RU" altLang="ru-RU" b="1">
                        <a:solidFill>
                          <a:srgbClr val="990000"/>
                        </a:solidFill>
                        <a:effectLst>
                          <a:outerShdw blurRad="38100" dist="38100" dir="2700000" algn="tl">
                            <a:srgbClr val="C0C0C0"/>
                          </a:outerShdw>
                        </a:effectLst>
                      </a:rPr>
                      <a:t>БЕЗОПАСНОСТИ</a:t>
                    </a:r>
                  </a:p>
                </p:txBody>
              </p:sp>
            </p:grpSp>
            <p:sp>
              <p:nvSpPr>
                <p:cNvPr id="304137" name="AutoShape 9"/>
                <p:cNvSpPr>
                  <a:spLocks noChangeArrowheads="1"/>
                </p:cNvSpPr>
                <p:nvPr/>
              </p:nvSpPr>
              <p:spPr bwMode="auto">
                <a:xfrm rot="2908016">
                  <a:off x="3480" y="2472"/>
                  <a:ext cx="768" cy="624"/>
                </a:xfrm>
                <a:custGeom>
                  <a:avLst/>
                  <a:gdLst>
                    <a:gd name="G0" fmla="+- 11634 0 0"/>
                    <a:gd name="G1" fmla="+- 4805 0 0"/>
                    <a:gd name="G2" fmla="+- 21600 0 4805"/>
                    <a:gd name="G3" fmla="+- 10800 0 4805"/>
                    <a:gd name="G4" fmla="+- 21600 0 11634"/>
                    <a:gd name="G5" fmla="*/ G4 G3 10800"/>
                    <a:gd name="G6" fmla="+- 21600 0 G5"/>
                    <a:gd name="T0" fmla="*/ 11634 w 21600"/>
                    <a:gd name="T1" fmla="*/ 0 h 21600"/>
                    <a:gd name="T2" fmla="*/ 0 w 21600"/>
                    <a:gd name="T3" fmla="*/ 10800 h 21600"/>
                    <a:gd name="T4" fmla="*/ 1163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1634" y="0"/>
                      </a:moveTo>
                      <a:lnTo>
                        <a:pt x="11634" y="4805"/>
                      </a:lnTo>
                      <a:lnTo>
                        <a:pt x="3375" y="4805"/>
                      </a:lnTo>
                      <a:lnTo>
                        <a:pt x="3375" y="16795"/>
                      </a:lnTo>
                      <a:lnTo>
                        <a:pt x="11634" y="16795"/>
                      </a:lnTo>
                      <a:lnTo>
                        <a:pt x="11634" y="21600"/>
                      </a:lnTo>
                      <a:lnTo>
                        <a:pt x="21600" y="10800"/>
                      </a:lnTo>
                      <a:close/>
                    </a:path>
                    <a:path w="21600" h="21600">
                      <a:moveTo>
                        <a:pt x="1350" y="4805"/>
                      </a:moveTo>
                      <a:lnTo>
                        <a:pt x="1350" y="16795"/>
                      </a:lnTo>
                      <a:lnTo>
                        <a:pt x="2700" y="16795"/>
                      </a:lnTo>
                      <a:lnTo>
                        <a:pt x="2700" y="4805"/>
                      </a:lnTo>
                      <a:close/>
                    </a:path>
                    <a:path w="21600" h="21600">
                      <a:moveTo>
                        <a:pt x="0" y="4805"/>
                      </a:moveTo>
                      <a:lnTo>
                        <a:pt x="0" y="16795"/>
                      </a:lnTo>
                      <a:lnTo>
                        <a:pt x="675" y="16795"/>
                      </a:lnTo>
                      <a:lnTo>
                        <a:pt x="675" y="4805"/>
                      </a:lnTo>
                      <a:close/>
                    </a:path>
                  </a:pathLst>
                </a:custGeom>
                <a:solidFill>
                  <a:srgbClr val="FF66FF"/>
                </a:solidFill>
                <a:ln w="9525">
                  <a:solidFill>
                    <a:srgbClr val="FF66FF"/>
                  </a:solidFill>
                  <a:miter lim="800000"/>
                  <a:headEnd/>
                  <a:tailEnd/>
                </a:ln>
                <a:effectLst>
                  <a:outerShdw dist="56796" dir="6993903" algn="ctr" rotWithShape="0">
                    <a:srgbClr val="FF0066"/>
                  </a:outerShdw>
                </a:effectLst>
              </p:spPr>
              <p:txBody>
                <a:bodyPr wrap="none" anchor="ctr"/>
                <a:lstStyle/>
                <a:p>
                  <a:endParaRPr lang="ru-RU"/>
                </a:p>
              </p:txBody>
            </p:sp>
            <p:sp>
              <p:nvSpPr>
                <p:cNvPr id="304138" name="AutoShape 10"/>
                <p:cNvSpPr>
                  <a:spLocks noChangeArrowheads="1"/>
                </p:cNvSpPr>
                <p:nvPr/>
              </p:nvSpPr>
              <p:spPr bwMode="auto">
                <a:xfrm rot="18691984" flipH="1">
                  <a:off x="1464" y="2424"/>
                  <a:ext cx="768" cy="624"/>
                </a:xfrm>
                <a:custGeom>
                  <a:avLst/>
                  <a:gdLst>
                    <a:gd name="G0" fmla="+- 11634 0 0"/>
                    <a:gd name="G1" fmla="+- 4805 0 0"/>
                    <a:gd name="G2" fmla="+- 21600 0 4805"/>
                    <a:gd name="G3" fmla="+- 10800 0 4805"/>
                    <a:gd name="G4" fmla="+- 21600 0 11634"/>
                    <a:gd name="G5" fmla="*/ G4 G3 10800"/>
                    <a:gd name="G6" fmla="+- 21600 0 G5"/>
                    <a:gd name="T0" fmla="*/ 11634 w 21600"/>
                    <a:gd name="T1" fmla="*/ 0 h 21600"/>
                    <a:gd name="T2" fmla="*/ 0 w 21600"/>
                    <a:gd name="T3" fmla="*/ 10800 h 21600"/>
                    <a:gd name="T4" fmla="*/ 11634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1634" y="0"/>
                      </a:moveTo>
                      <a:lnTo>
                        <a:pt x="11634" y="4805"/>
                      </a:lnTo>
                      <a:lnTo>
                        <a:pt x="3375" y="4805"/>
                      </a:lnTo>
                      <a:lnTo>
                        <a:pt x="3375" y="16795"/>
                      </a:lnTo>
                      <a:lnTo>
                        <a:pt x="11634" y="16795"/>
                      </a:lnTo>
                      <a:lnTo>
                        <a:pt x="11634" y="21600"/>
                      </a:lnTo>
                      <a:lnTo>
                        <a:pt x="21600" y="10800"/>
                      </a:lnTo>
                      <a:close/>
                    </a:path>
                    <a:path w="21600" h="21600">
                      <a:moveTo>
                        <a:pt x="1350" y="4805"/>
                      </a:moveTo>
                      <a:lnTo>
                        <a:pt x="1350" y="16795"/>
                      </a:lnTo>
                      <a:lnTo>
                        <a:pt x="2700" y="16795"/>
                      </a:lnTo>
                      <a:lnTo>
                        <a:pt x="2700" y="4805"/>
                      </a:lnTo>
                      <a:close/>
                    </a:path>
                    <a:path w="21600" h="21600">
                      <a:moveTo>
                        <a:pt x="0" y="4805"/>
                      </a:moveTo>
                      <a:lnTo>
                        <a:pt x="0" y="16795"/>
                      </a:lnTo>
                      <a:lnTo>
                        <a:pt x="675" y="16795"/>
                      </a:lnTo>
                      <a:lnTo>
                        <a:pt x="675" y="4805"/>
                      </a:lnTo>
                      <a:close/>
                    </a:path>
                  </a:pathLst>
                </a:custGeom>
                <a:solidFill>
                  <a:srgbClr val="FF66FF"/>
                </a:solidFill>
                <a:ln w="9525">
                  <a:solidFill>
                    <a:srgbClr val="FF66FF"/>
                  </a:solidFill>
                  <a:miter lim="800000"/>
                  <a:headEnd/>
                  <a:tailEnd/>
                </a:ln>
                <a:effectLst>
                  <a:outerShdw dist="71842" dir="2700000" algn="ctr" rotWithShape="0">
                    <a:srgbClr val="FF0066"/>
                  </a:outerShdw>
                </a:effectLst>
              </p:spPr>
              <p:txBody>
                <a:bodyPr wrap="none" anchor="ctr"/>
                <a:lstStyle/>
                <a:p>
                  <a:endParaRPr lang="ru-RU"/>
                </a:p>
              </p:txBody>
            </p:sp>
          </p:grpSp>
          <p:sp>
            <p:nvSpPr>
              <p:cNvPr id="304139" name="AutoShape 11"/>
              <p:cNvSpPr>
                <a:spLocks noChangeArrowheads="1"/>
              </p:cNvSpPr>
              <p:nvPr/>
            </p:nvSpPr>
            <p:spPr bwMode="auto">
              <a:xfrm>
                <a:off x="720" y="3168"/>
                <a:ext cx="1776" cy="960"/>
              </a:xfrm>
              <a:prstGeom prst="flowChartPunchedTape">
                <a:avLst/>
              </a:prstGeom>
              <a:solidFill>
                <a:srgbClr val="99FF99"/>
              </a:solidFill>
              <a:ln w="9525">
                <a:solidFill>
                  <a:srgbClr val="99FF99"/>
                </a:solidFill>
                <a:miter lim="800000"/>
                <a:headEnd/>
                <a:tailEnd/>
              </a:ln>
              <a:effectLst>
                <a:outerShdw dist="89803" dir="2700000" algn="ctr" rotWithShape="0">
                  <a:srgbClr val="009900"/>
                </a:outerShdw>
              </a:effectLst>
            </p:spPr>
            <p:txBody>
              <a:bodyPr wrap="none" anchor="ctr"/>
              <a:lstStyle/>
              <a:p>
                <a:endParaRPr lang="ru-RU"/>
              </a:p>
            </p:txBody>
          </p:sp>
          <p:sp>
            <p:nvSpPr>
              <p:cNvPr id="304140" name="AutoShape 12"/>
              <p:cNvSpPr>
                <a:spLocks noChangeArrowheads="1"/>
              </p:cNvSpPr>
              <p:nvPr/>
            </p:nvSpPr>
            <p:spPr bwMode="auto">
              <a:xfrm flipH="1">
                <a:off x="3264" y="3168"/>
                <a:ext cx="1776" cy="960"/>
              </a:xfrm>
              <a:prstGeom prst="flowChartPunchedTape">
                <a:avLst/>
              </a:prstGeom>
              <a:solidFill>
                <a:srgbClr val="99FF99"/>
              </a:solidFill>
              <a:ln w="9525">
                <a:solidFill>
                  <a:srgbClr val="99FF99"/>
                </a:solidFill>
                <a:miter lim="800000"/>
                <a:headEnd/>
                <a:tailEnd/>
              </a:ln>
              <a:effectLst>
                <a:outerShdw dist="89803" dir="2700000" algn="ctr" rotWithShape="0">
                  <a:srgbClr val="009900"/>
                </a:outerShdw>
              </a:effectLst>
            </p:spPr>
            <p:txBody>
              <a:bodyPr wrap="none" anchor="ctr"/>
              <a:lstStyle/>
              <a:p>
                <a:endParaRPr lang="ru-RU"/>
              </a:p>
            </p:txBody>
          </p:sp>
        </p:grpSp>
        <p:sp>
          <p:nvSpPr>
            <p:cNvPr id="304141" name="Text Box 13"/>
            <p:cNvSpPr txBox="1">
              <a:spLocks noChangeArrowheads="1"/>
            </p:cNvSpPr>
            <p:nvPr/>
          </p:nvSpPr>
          <p:spPr bwMode="auto">
            <a:xfrm>
              <a:off x="720" y="3408"/>
              <a:ext cx="1776" cy="518"/>
            </a:xfrm>
            <a:prstGeom prst="rect">
              <a:avLst/>
            </a:prstGeom>
            <a:noFill/>
            <a:ln>
              <a:noFill/>
            </a:ln>
            <a:effectLst>
              <a:outerShdw dist="3592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a:solidFill>
                    <a:srgbClr val="990000"/>
                  </a:solidFill>
                </a:rPr>
                <a:t>ОБЪЕКТЫ</a:t>
              </a:r>
            </a:p>
            <a:p>
              <a:pPr algn="ctr"/>
              <a:r>
                <a:rPr lang="ru-RU" altLang="ru-RU" b="1">
                  <a:solidFill>
                    <a:srgbClr val="990000"/>
                  </a:solidFill>
                </a:rPr>
                <a:t>БЕЗОПАСНОСТИ</a:t>
              </a:r>
            </a:p>
          </p:txBody>
        </p:sp>
        <p:sp>
          <p:nvSpPr>
            <p:cNvPr id="304142" name="Text Box 14"/>
            <p:cNvSpPr txBox="1">
              <a:spLocks noChangeArrowheads="1"/>
            </p:cNvSpPr>
            <p:nvPr/>
          </p:nvSpPr>
          <p:spPr bwMode="auto">
            <a:xfrm>
              <a:off x="3264" y="3408"/>
              <a:ext cx="1776" cy="518"/>
            </a:xfrm>
            <a:prstGeom prst="rect">
              <a:avLst/>
            </a:prstGeom>
            <a:noFill/>
            <a:ln>
              <a:noFill/>
            </a:ln>
            <a:effectLst>
              <a:outerShdw dist="3592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b="1">
                  <a:solidFill>
                    <a:srgbClr val="990000"/>
                  </a:solidFill>
                </a:rPr>
                <a:t>РЕАЛИЗАЦИЯ</a:t>
              </a:r>
            </a:p>
            <a:p>
              <a:pPr algn="ctr"/>
              <a:r>
                <a:rPr lang="ru-RU" altLang="ru-RU" b="1">
                  <a:solidFill>
                    <a:srgbClr val="990000"/>
                  </a:solidFill>
                </a:rPr>
                <a:t>БЕЗОПАСНОСТИ</a:t>
              </a:r>
            </a:p>
          </p:txBody>
        </p:sp>
        <p:sp>
          <p:nvSpPr>
            <p:cNvPr id="304143" name="AutoShape 15"/>
            <p:cNvSpPr>
              <a:spLocks noChangeArrowheads="1"/>
            </p:cNvSpPr>
            <p:nvPr/>
          </p:nvSpPr>
          <p:spPr bwMode="auto">
            <a:xfrm>
              <a:off x="384" y="2400"/>
              <a:ext cx="1248" cy="768"/>
            </a:xfrm>
            <a:prstGeom prst="flowChartOnlineStorage">
              <a:avLst/>
            </a:prstGeom>
            <a:solidFill>
              <a:srgbClr val="99CCFF"/>
            </a:solidFill>
            <a:ln w="9525">
              <a:solidFill>
                <a:srgbClr val="99CCFF"/>
              </a:solidFill>
              <a:miter lim="800000"/>
              <a:headEnd/>
              <a:tailEnd/>
            </a:ln>
            <a:effectLst>
              <a:outerShdw dist="81320" dir="2319588" algn="ctr" rotWithShape="0">
                <a:srgbClr val="0033CC"/>
              </a:outerShdw>
            </a:effectLst>
          </p:spPr>
          <p:txBody>
            <a:bodyPr wrap="none" anchor="ctr"/>
            <a:lstStyle/>
            <a:p>
              <a:endParaRPr lang="ru-RU"/>
            </a:p>
          </p:txBody>
        </p:sp>
        <p:sp>
          <p:nvSpPr>
            <p:cNvPr id="304144" name="Text Box 16"/>
            <p:cNvSpPr txBox="1">
              <a:spLocks noChangeArrowheads="1"/>
            </p:cNvSpPr>
            <p:nvPr/>
          </p:nvSpPr>
          <p:spPr bwMode="auto">
            <a:xfrm>
              <a:off x="384" y="2496"/>
              <a:ext cx="1056" cy="6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i="1">
                  <a:solidFill>
                    <a:srgbClr val="990000"/>
                  </a:solidFill>
                </a:rPr>
                <a:t>ЧТО</a:t>
              </a:r>
            </a:p>
            <a:p>
              <a:pPr algn="ctr"/>
              <a:r>
                <a:rPr lang="ru-RU" altLang="ru-RU" sz="2000" i="1">
                  <a:solidFill>
                    <a:srgbClr val="990000"/>
                  </a:solidFill>
                </a:rPr>
                <a:t>ЗАЩИЩАТЬ</a:t>
              </a:r>
            </a:p>
            <a:p>
              <a:pPr algn="ctr"/>
              <a:r>
                <a:rPr lang="en-US" altLang="ru-RU" sz="2000" i="1">
                  <a:solidFill>
                    <a:srgbClr val="990000"/>
                  </a:solidFill>
                </a:rPr>
                <a:t>?</a:t>
              </a:r>
              <a:endParaRPr lang="ru-RU" altLang="ru-RU" sz="2000" i="1">
                <a:solidFill>
                  <a:srgbClr val="990000"/>
                </a:solidFill>
              </a:endParaRPr>
            </a:p>
          </p:txBody>
        </p:sp>
        <p:sp>
          <p:nvSpPr>
            <p:cNvPr id="304145" name="AutoShape 17"/>
            <p:cNvSpPr>
              <a:spLocks noChangeArrowheads="1"/>
            </p:cNvSpPr>
            <p:nvPr/>
          </p:nvSpPr>
          <p:spPr bwMode="auto">
            <a:xfrm flipH="1">
              <a:off x="4176" y="2448"/>
              <a:ext cx="1248" cy="768"/>
            </a:xfrm>
            <a:prstGeom prst="flowChartOnlineStorage">
              <a:avLst/>
            </a:prstGeom>
            <a:solidFill>
              <a:srgbClr val="99CCFF"/>
            </a:solidFill>
            <a:ln w="9525">
              <a:solidFill>
                <a:srgbClr val="99CCFF"/>
              </a:solidFill>
              <a:miter lim="800000"/>
              <a:headEnd/>
              <a:tailEnd/>
            </a:ln>
            <a:effectLst>
              <a:outerShdw dist="81320" dir="2319588" algn="ctr" rotWithShape="0">
                <a:srgbClr val="0033CC"/>
              </a:outerShdw>
            </a:effectLst>
          </p:spPr>
          <p:txBody>
            <a:bodyPr wrap="none" anchor="ctr"/>
            <a:lstStyle/>
            <a:p>
              <a:endParaRPr lang="ru-RU"/>
            </a:p>
          </p:txBody>
        </p:sp>
        <p:sp>
          <p:nvSpPr>
            <p:cNvPr id="304146" name="Text Box 18"/>
            <p:cNvSpPr txBox="1">
              <a:spLocks noChangeArrowheads="1"/>
            </p:cNvSpPr>
            <p:nvPr/>
          </p:nvSpPr>
          <p:spPr bwMode="auto">
            <a:xfrm>
              <a:off x="4368" y="2544"/>
              <a:ext cx="1056" cy="6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i="1">
                  <a:solidFill>
                    <a:srgbClr val="990000"/>
                  </a:solidFill>
                </a:rPr>
                <a:t>КАК</a:t>
              </a:r>
            </a:p>
            <a:p>
              <a:pPr algn="ctr"/>
              <a:r>
                <a:rPr lang="ru-RU" altLang="ru-RU" sz="2000" i="1">
                  <a:solidFill>
                    <a:srgbClr val="990000"/>
                  </a:solidFill>
                </a:rPr>
                <a:t>ЗАЩИЩАТЬ</a:t>
              </a:r>
            </a:p>
            <a:p>
              <a:pPr algn="ctr"/>
              <a:r>
                <a:rPr lang="en-US" altLang="ru-RU" sz="2000" i="1">
                  <a:solidFill>
                    <a:srgbClr val="990000"/>
                  </a:solidFill>
                </a:rPr>
                <a:t>?</a:t>
              </a:r>
              <a:endParaRPr lang="ru-RU" altLang="ru-RU" sz="2000" i="1">
                <a:solidFill>
                  <a:srgbClr val="990000"/>
                </a:solidFill>
              </a:endParaRPr>
            </a:p>
          </p:txBody>
        </p:sp>
      </p:grpSp>
      <p:sp>
        <p:nvSpPr>
          <p:cNvPr id="304147" name="Text Box 19"/>
          <p:cNvSpPr txBox="1">
            <a:spLocks noChangeArrowheads="1"/>
          </p:cNvSpPr>
          <p:nvPr/>
        </p:nvSpPr>
        <p:spPr bwMode="auto">
          <a:xfrm>
            <a:off x="0" y="5997575"/>
            <a:ext cx="9144000" cy="730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b="1">
                <a:solidFill>
                  <a:srgbClr val="800080"/>
                </a:solidFill>
              </a:rPr>
              <a:t>Рис.20.2,б. Объекты и реализационные аспекты функции обеспечения ИБ ИТС</a:t>
            </a:r>
            <a:endParaRPr lang="en-US" altLang="ru-RU" b="1">
              <a:solidFill>
                <a:srgbClr val="80008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05155" name="Group 3"/>
          <p:cNvGrpSpPr>
            <a:grpSpLocks/>
          </p:cNvGrpSpPr>
          <p:nvPr/>
        </p:nvGrpSpPr>
        <p:grpSpPr bwMode="auto">
          <a:xfrm>
            <a:off x="520700" y="1117600"/>
            <a:ext cx="8043863" cy="4724400"/>
            <a:chOff x="336" y="1248"/>
            <a:chExt cx="5067" cy="2976"/>
          </a:xfrm>
        </p:grpSpPr>
        <p:grpSp>
          <p:nvGrpSpPr>
            <p:cNvPr id="305156" name="Group 4"/>
            <p:cNvGrpSpPr>
              <a:grpSpLocks/>
            </p:cNvGrpSpPr>
            <p:nvPr/>
          </p:nvGrpSpPr>
          <p:grpSpPr bwMode="auto">
            <a:xfrm>
              <a:off x="336" y="1248"/>
              <a:ext cx="5067" cy="2976"/>
              <a:chOff x="336" y="1248"/>
              <a:chExt cx="5067" cy="2976"/>
            </a:xfrm>
          </p:grpSpPr>
          <p:grpSp>
            <p:nvGrpSpPr>
              <p:cNvPr id="305157" name="Group 5"/>
              <p:cNvGrpSpPr>
                <a:grpSpLocks/>
              </p:cNvGrpSpPr>
              <p:nvPr/>
            </p:nvGrpSpPr>
            <p:grpSpPr bwMode="auto">
              <a:xfrm>
                <a:off x="528" y="1248"/>
                <a:ext cx="4704" cy="1882"/>
                <a:chOff x="528" y="1248"/>
                <a:chExt cx="4704" cy="1882"/>
              </a:xfrm>
            </p:grpSpPr>
            <p:grpSp>
              <p:nvGrpSpPr>
                <p:cNvPr id="305158" name="Group 6"/>
                <p:cNvGrpSpPr>
                  <a:grpSpLocks/>
                </p:cNvGrpSpPr>
                <p:nvPr/>
              </p:nvGrpSpPr>
              <p:grpSpPr bwMode="auto">
                <a:xfrm>
                  <a:off x="528" y="1248"/>
                  <a:ext cx="4704" cy="1537"/>
                  <a:chOff x="528" y="1248"/>
                  <a:chExt cx="4704" cy="1537"/>
                </a:xfrm>
              </p:grpSpPr>
              <p:sp>
                <p:nvSpPr>
                  <p:cNvPr id="305159" name="AutoShape 7"/>
                  <p:cNvSpPr>
                    <a:spLocks noChangeArrowheads="1"/>
                  </p:cNvSpPr>
                  <p:nvPr/>
                </p:nvSpPr>
                <p:spPr bwMode="auto">
                  <a:xfrm>
                    <a:off x="1536" y="1248"/>
                    <a:ext cx="2688" cy="926"/>
                  </a:xfrm>
                  <a:prstGeom prst="flowChartPunchedTape">
                    <a:avLst/>
                  </a:prstGeom>
                  <a:solidFill>
                    <a:srgbClr val="00FF99"/>
                  </a:solidFill>
                  <a:ln w="9525">
                    <a:solidFill>
                      <a:srgbClr val="00FF99"/>
                    </a:solidFill>
                    <a:miter lim="800000"/>
                    <a:headEnd/>
                    <a:tailEnd/>
                  </a:ln>
                  <a:effectLst>
                    <a:outerShdw dist="107763" dir="2700000" algn="ctr" rotWithShape="0">
                      <a:srgbClr val="009900"/>
                    </a:outerShdw>
                  </a:effectLst>
                </p:spPr>
                <p:txBody>
                  <a:bodyPr wrap="none" anchor="ctr"/>
                  <a:lstStyle/>
                  <a:p>
                    <a:endParaRPr lang="ru-RU"/>
                  </a:p>
                </p:txBody>
              </p:sp>
              <p:sp>
                <p:nvSpPr>
                  <p:cNvPr id="305160" name="Text Box 8"/>
                  <p:cNvSpPr txBox="1">
                    <a:spLocks noChangeArrowheads="1"/>
                  </p:cNvSpPr>
                  <p:nvPr/>
                </p:nvSpPr>
                <p:spPr bwMode="auto">
                  <a:xfrm>
                    <a:off x="1776" y="1424"/>
                    <a:ext cx="2208" cy="59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b="1">
                        <a:solidFill>
                          <a:srgbClr val="990000"/>
                        </a:solidFill>
                      </a:rPr>
                      <a:t>ОБЪЕКТЫ</a:t>
                    </a:r>
                  </a:p>
                  <a:p>
                    <a:pPr algn="ctr"/>
                    <a:r>
                      <a:rPr lang="ru-RU" altLang="ru-RU" sz="2800" b="1">
                        <a:solidFill>
                          <a:srgbClr val="990000"/>
                        </a:solidFill>
                      </a:rPr>
                      <a:t>БЕЗОПАСНОСТИ</a:t>
                    </a:r>
                  </a:p>
                </p:txBody>
              </p:sp>
              <p:sp>
                <p:nvSpPr>
                  <p:cNvPr id="305161" name="AutoShape 9"/>
                  <p:cNvSpPr>
                    <a:spLocks noChangeArrowheads="1"/>
                  </p:cNvSpPr>
                  <p:nvPr/>
                </p:nvSpPr>
                <p:spPr bwMode="auto">
                  <a:xfrm>
                    <a:off x="528" y="2256"/>
                    <a:ext cx="2256" cy="529"/>
                  </a:xfrm>
                  <a:prstGeom prst="flowChartDocument">
                    <a:avLst/>
                  </a:prstGeom>
                  <a:solidFill>
                    <a:srgbClr val="99CCFF"/>
                  </a:solidFill>
                  <a:ln w="9525">
                    <a:solidFill>
                      <a:srgbClr val="99CCFF"/>
                    </a:solidFill>
                    <a:miter lim="800000"/>
                    <a:headEnd/>
                    <a:tailEnd/>
                  </a:ln>
                  <a:effectLst>
                    <a:outerShdw dist="81320" dir="2319588" algn="ctr" rotWithShape="0">
                      <a:srgbClr val="0033CC"/>
                    </a:outerShdw>
                  </a:effectLst>
                </p:spPr>
                <p:txBody>
                  <a:bodyPr wrap="none" anchor="ctr"/>
                  <a:lstStyle/>
                  <a:p>
                    <a:endParaRPr lang="ru-RU"/>
                  </a:p>
                </p:txBody>
              </p:sp>
              <p:sp>
                <p:nvSpPr>
                  <p:cNvPr id="305162" name="Text Box 10"/>
                  <p:cNvSpPr txBox="1">
                    <a:spLocks noChangeArrowheads="1"/>
                  </p:cNvSpPr>
                  <p:nvPr/>
                </p:nvSpPr>
                <p:spPr bwMode="auto">
                  <a:xfrm>
                    <a:off x="576" y="2304"/>
                    <a:ext cx="2160" cy="4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i="1">
                        <a:solidFill>
                          <a:srgbClr val="800080"/>
                        </a:solidFill>
                        <a:latin typeface="Arial Narrow" panose="020B0606020202030204" pitchFamily="34" charset="0"/>
                      </a:rPr>
                      <a:t>ИНФОРМАЦИЯ</a:t>
                    </a:r>
                  </a:p>
                  <a:p>
                    <a:pPr algn="ctr"/>
                    <a:r>
                      <a:rPr lang="ru-RU" altLang="ru-RU" sz="2000" b="1" i="1">
                        <a:solidFill>
                          <a:srgbClr val="800080"/>
                        </a:solidFill>
                        <a:latin typeface="Arial Narrow" panose="020B0606020202030204" pitchFamily="34" charset="0"/>
                      </a:rPr>
                      <a:t>ПОЛЬЗОВАТЕЛЕЙ</a:t>
                    </a:r>
                  </a:p>
                </p:txBody>
              </p:sp>
              <p:sp>
                <p:nvSpPr>
                  <p:cNvPr id="305163" name="AutoShape 11"/>
                  <p:cNvSpPr>
                    <a:spLocks noChangeArrowheads="1"/>
                  </p:cNvSpPr>
                  <p:nvPr/>
                </p:nvSpPr>
                <p:spPr bwMode="auto">
                  <a:xfrm flipH="1">
                    <a:off x="2976" y="2256"/>
                    <a:ext cx="2256" cy="529"/>
                  </a:xfrm>
                  <a:prstGeom prst="flowChartDocument">
                    <a:avLst/>
                  </a:prstGeom>
                  <a:solidFill>
                    <a:srgbClr val="99CCFF"/>
                  </a:solidFill>
                  <a:ln w="9525">
                    <a:solidFill>
                      <a:srgbClr val="99CCFF"/>
                    </a:solidFill>
                    <a:miter lim="800000"/>
                    <a:headEnd/>
                    <a:tailEnd/>
                  </a:ln>
                  <a:effectLst>
                    <a:outerShdw dist="81320" dir="2319588" algn="ctr" rotWithShape="0">
                      <a:srgbClr val="0033CC"/>
                    </a:outerShdw>
                  </a:effectLst>
                </p:spPr>
                <p:txBody>
                  <a:bodyPr wrap="none" anchor="ctr"/>
                  <a:lstStyle/>
                  <a:p>
                    <a:endParaRPr lang="ru-RU"/>
                  </a:p>
                </p:txBody>
              </p:sp>
              <p:sp>
                <p:nvSpPr>
                  <p:cNvPr id="305164" name="Text Box 12"/>
                  <p:cNvSpPr txBox="1">
                    <a:spLocks noChangeArrowheads="1"/>
                  </p:cNvSpPr>
                  <p:nvPr/>
                </p:nvSpPr>
                <p:spPr bwMode="auto">
                  <a:xfrm>
                    <a:off x="3024" y="2304"/>
                    <a:ext cx="2160" cy="4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i="1">
                        <a:solidFill>
                          <a:srgbClr val="800080"/>
                        </a:solidFill>
                        <a:latin typeface="Arial Narrow" panose="020B0606020202030204" pitchFamily="34" charset="0"/>
                      </a:rPr>
                      <a:t>РАБОТОСПОСОБНОСТЬ</a:t>
                    </a:r>
                  </a:p>
                  <a:p>
                    <a:pPr algn="ctr"/>
                    <a:r>
                      <a:rPr lang="ru-RU" altLang="ru-RU" sz="2000" b="1" i="1">
                        <a:solidFill>
                          <a:srgbClr val="800080"/>
                        </a:solidFill>
                        <a:latin typeface="Arial Narrow" panose="020B0606020202030204" pitchFamily="34" charset="0"/>
                      </a:rPr>
                      <a:t>СЕТИ</a:t>
                    </a:r>
                  </a:p>
                </p:txBody>
              </p:sp>
            </p:grpSp>
            <p:sp>
              <p:nvSpPr>
                <p:cNvPr id="305165" name="AutoShape 13"/>
                <p:cNvSpPr>
                  <a:spLocks noChangeArrowheads="1"/>
                </p:cNvSpPr>
                <p:nvPr/>
              </p:nvSpPr>
              <p:spPr bwMode="auto">
                <a:xfrm>
                  <a:off x="528" y="2880"/>
                  <a:ext cx="4704" cy="240"/>
                </a:xfrm>
                <a:prstGeom prst="flowChartPredefinedProcess">
                  <a:avLst/>
                </a:prstGeom>
                <a:solidFill>
                  <a:srgbClr val="FF99FF"/>
                </a:solidFill>
                <a:ln w="19050">
                  <a:solidFill>
                    <a:srgbClr val="990000"/>
                  </a:solidFill>
                  <a:miter lim="800000"/>
                  <a:headEnd/>
                  <a:tailEnd/>
                </a:ln>
                <a:effectLst>
                  <a:outerShdw dist="81320" dir="3080412" algn="ctr" rotWithShape="0">
                    <a:srgbClr val="FF0066"/>
                  </a:outerShdw>
                </a:effectLst>
              </p:spPr>
              <p:txBody>
                <a:bodyPr wrap="none" anchor="ctr"/>
                <a:lstStyle/>
                <a:p>
                  <a:endParaRPr lang="ru-RU"/>
                </a:p>
              </p:txBody>
            </p:sp>
            <p:sp>
              <p:nvSpPr>
                <p:cNvPr id="305166" name="Text Box 14"/>
                <p:cNvSpPr txBox="1">
                  <a:spLocks noChangeArrowheads="1"/>
                </p:cNvSpPr>
                <p:nvPr/>
              </p:nvSpPr>
              <p:spPr bwMode="auto">
                <a:xfrm>
                  <a:off x="1128" y="2880"/>
                  <a:ext cx="35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FF0000"/>
                      </a:solidFill>
                      <a:effectLst>
                        <a:outerShdw blurRad="38100" dist="38100" dir="2700000" algn="tl">
                          <a:srgbClr val="C0C0C0"/>
                        </a:outerShdw>
                      </a:effectLst>
                      <a:latin typeface="Arial Narrow" panose="020B0606020202030204" pitchFamily="34" charset="0"/>
                    </a:rPr>
                    <a:t>ПРОТИВОПРАВНЫЕ  ДЕЙСТВИЯ</a:t>
                  </a:r>
                </a:p>
              </p:txBody>
            </p:sp>
          </p:grpSp>
          <p:grpSp>
            <p:nvGrpSpPr>
              <p:cNvPr id="305167" name="Group 15"/>
              <p:cNvGrpSpPr>
                <a:grpSpLocks/>
              </p:cNvGrpSpPr>
              <p:nvPr/>
            </p:nvGrpSpPr>
            <p:grpSpPr bwMode="auto">
              <a:xfrm>
                <a:off x="336" y="3216"/>
                <a:ext cx="1104" cy="1008"/>
                <a:chOff x="336" y="3264"/>
                <a:chExt cx="1008" cy="720"/>
              </a:xfrm>
            </p:grpSpPr>
            <p:sp>
              <p:nvSpPr>
                <p:cNvPr id="305168" name="AutoShape 16"/>
                <p:cNvSpPr>
                  <a:spLocks noChangeArrowheads="1"/>
                </p:cNvSpPr>
                <p:nvPr/>
              </p:nvSpPr>
              <p:spPr bwMode="auto">
                <a:xfrm>
                  <a:off x="336" y="3264"/>
                  <a:ext cx="432" cy="528"/>
                </a:xfrm>
                <a:prstGeom prst="flowChartMagneticDisk">
                  <a:avLst/>
                </a:prstGeom>
                <a:solidFill>
                  <a:srgbClr val="FFFFCC"/>
                </a:solidFill>
                <a:ln w="19050">
                  <a:solidFill>
                    <a:srgbClr val="FF9900"/>
                  </a:solidFill>
                  <a:round/>
                  <a:headEnd/>
                  <a:tailEnd/>
                </a:ln>
                <a:effectLst>
                  <a:outerShdw dist="53882" dir="2700000" algn="ctr" rotWithShape="0">
                    <a:srgbClr val="CC0099"/>
                  </a:outerShdw>
                </a:effectLst>
              </p:spPr>
              <p:txBody>
                <a:bodyPr wrap="none" anchor="ctr"/>
                <a:lstStyle/>
                <a:p>
                  <a:endParaRPr lang="ru-RU"/>
                </a:p>
              </p:txBody>
            </p:sp>
            <p:sp>
              <p:nvSpPr>
                <p:cNvPr id="305169" name="AutoShape 17"/>
                <p:cNvSpPr>
                  <a:spLocks noChangeArrowheads="1"/>
                </p:cNvSpPr>
                <p:nvPr/>
              </p:nvSpPr>
              <p:spPr bwMode="auto">
                <a:xfrm>
                  <a:off x="624" y="3360"/>
                  <a:ext cx="432" cy="528"/>
                </a:xfrm>
                <a:prstGeom prst="flowChartMagneticDisk">
                  <a:avLst/>
                </a:prstGeom>
                <a:solidFill>
                  <a:srgbClr val="FFFFCC"/>
                </a:solidFill>
                <a:ln w="19050">
                  <a:solidFill>
                    <a:srgbClr val="FF9900"/>
                  </a:solidFill>
                  <a:round/>
                  <a:headEnd/>
                  <a:tailEnd/>
                </a:ln>
                <a:effectLst>
                  <a:outerShdw dist="53882" dir="2700000" algn="ctr" rotWithShape="0">
                    <a:srgbClr val="CC0099"/>
                  </a:outerShdw>
                </a:effectLst>
              </p:spPr>
              <p:txBody>
                <a:bodyPr wrap="none" anchor="ctr"/>
                <a:lstStyle/>
                <a:p>
                  <a:endParaRPr lang="ru-RU"/>
                </a:p>
              </p:txBody>
            </p:sp>
            <p:sp>
              <p:nvSpPr>
                <p:cNvPr id="305170" name="AutoShape 18"/>
                <p:cNvSpPr>
                  <a:spLocks noChangeArrowheads="1"/>
                </p:cNvSpPr>
                <p:nvPr/>
              </p:nvSpPr>
              <p:spPr bwMode="auto">
                <a:xfrm>
                  <a:off x="912" y="3456"/>
                  <a:ext cx="432" cy="528"/>
                </a:xfrm>
                <a:prstGeom prst="flowChartMagneticDisk">
                  <a:avLst/>
                </a:prstGeom>
                <a:solidFill>
                  <a:srgbClr val="FFFFCC"/>
                </a:solidFill>
                <a:ln w="19050">
                  <a:solidFill>
                    <a:srgbClr val="FF9900"/>
                  </a:solidFill>
                  <a:round/>
                  <a:headEnd/>
                  <a:tailEnd/>
                </a:ln>
                <a:effectLst>
                  <a:outerShdw dist="53882" dir="2700000" algn="ctr" rotWithShape="0">
                    <a:srgbClr val="CC0099"/>
                  </a:outerShdw>
                </a:effectLst>
              </p:spPr>
              <p:txBody>
                <a:bodyPr wrap="none" anchor="ctr"/>
                <a:lstStyle/>
                <a:p>
                  <a:endParaRPr lang="ru-RU"/>
                </a:p>
              </p:txBody>
            </p:sp>
          </p:grpSp>
          <p:sp>
            <p:nvSpPr>
              <p:cNvPr id="305171" name="WordArt 19"/>
              <p:cNvSpPr>
                <a:spLocks noChangeArrowheads="1" noChangeShapeType="1" noTextEdit="1"/>
              </p:cNvSpPr>
              <p:nvPr/>
            </p:nvSpPr>
            <p:spPr bwMode="auto">
              <a:xfrm>
                <a:off x="432" y="3485"/>
                <a:ext cx="816" cy="643"/>
              </a:xfrm>
              <a:prstGeom prst="rect">
                <a:avLst/>
              </a:prstGeom>
              <a:extLst>
                <a:ext uri="{AF507438-7753-43E0-B8FC-AC1667EBCBE1}">
                  <a14:hiddenEffects xmlns:a14="http://schemas.microsoft.com/office/drawing/2010/main">
                    <a:effectLst/>
                  </a14:hiddenEffects>
                </a:ext>
              </a:extLst>
            </p:spPr>
            <p:txBody>
              <a:bodyPr wrap="none" fromWordArt="1">
                <a:prstTxWarp prst="textSlantDown">
                  <a:avLst>
                    <a:gd name="adj" fmla="val 51528"/>
                  </a:avLst>
                </a:prstTxWarp>
              </a:bodyPr>
              <a:lstStyle/>
              <a:p>
                <a:pPr algn="ctr"/>
                <a:r>
                  <a:rPr lang="ru-RU" sz="1600" kern="10">
                    <a:ln w="9525">
                      <a:solidFill>
                        <a:srgbClr val="CC0066"/>
                      </a:solidFill>
                      <a:round/>
                      <a:headEnd/>
                      <a:tailEnd/>
                    </a:ln>
                    <a:solidFill>
                      <a:srgbClr val="CC0066"/>
                    </a:solidFill>
                  </a:rPr>
                  <a:t>ЧТЕНИЕ И РАЗРУШЕНИЕ</a:t>
                </a:r>
              </a:p>
              <a:p>
                <a:pPr algn="ctr"/>
                <a:r>
                  <a:rPr lang="ru-RU" sz="1600" kern="10">
                    <a:ln w="9525">
                      <a:solidFill>
                        <a:srgbClr val="CC0066"/>
                      </a:solidFill>
                      <a:round/>
                      <a:headEnd/>
                      <a:tailEnd/>
                    </a:ln>
                    <a:solidFill>
                      <a:srgbClr val="CC0066"/>
                    </a:solidFill>
                  </a:rPr>
                  <a:t>ИНФОРМАЦИИ</a:t>
                </a:r>
              </a:p>
              <a:p>
                <a:pPr algn="ctr"/>
                <a:r>
                  <a:rPr lang="ru-RU" sz="1600" kern="10">
                    <a:ln w="9525">
                      <a:solidFill>
                        <a:srgbClr val="CC0066"/>
                      </a:solidFill>
                      <a:round/>
                      <a:headEnd/>
                      <a:tailEnd/>
                    </a:ln>
                    <a:solidFill>
                      <a:srgbClr val="CC0066"/>
                    </a:solidFill>
                  </a:rPr>
                  <a:t>ПОЛЬЗОВАТЕЛЕЙ</a:t>
                </a:r>
              </a:p>
            </p:txBody>
          </p:sp>
          <p:grpSp>
            <p:nvGrpSpPr>
              <p:cNvPr id="305172" name="Group 20"/>
              <p:cNvGrpSpPr>
                <a:grpSpLocks/>
              </p:cNvGrpSpPr>
              <p:nvPr/>
            </p:nvGrpSpPr>
            <p:grpSpPr bwMode="auto">
              <a:xfrm flipH="1">
                <a:off x="4299" y="3216"/>
                <a:ext cx="1104" cy="1008"/>
                <a:chOff x="336" y="3264"/>
                <a:chExt cx="1008" cy="720"/>
              </a:xfrm>
            </p:grpSpPr>
            <p:sp>
              <p:nvSpPr>
                <p:cNvPr id="305173" name="AutoShape 21"/>
                <p:cNvSpPr>
                  <a:spLocks noChangeArrowheads="1"/>
                </p:cNvSpPr>
                <p:nvPr/>
              </p:nvSpPr>
              <p:spPr bwMode="auto">
                <a:xfrm>
                  <a:off x="336" y="3264"/>
                  <a:ext cx="432" cy="528"/>
                </a:xfrm>
                <a:prstGeom prst="flowChartMagneticDisk">
                  <a:avLst/>
                </a:prstGeom>
                <a:solidFill>
                  <a:srgbClr val="FFFFCC"/>
                </a:solidFill>
                <a:ln w="19050">
                  <a:solidFill>
                    <a:srgbClr val="FF9900"/>
                  </a:solidFill>
                  <a:round/>
                  <a:headEnd/>
                  <a:tailEnd/>
                </a:ln>
                <a:effectLst>
                  <a:outerShdw dist="53882" dir="2700000" algn="ctr" rotWithShape="0">
                    <a:srgbClr val="CC0099"/>
                  </a:outerShdw>
                </a:effectLst>
              </p:spPr>
              <p:txBody>
                <a:bodyPr wrap="none" anchor="ctr"/>
                <a:lstStyle/>
                <a:p>
                  <a:endParaRPr lang="ru-RU"/>
                </a:p>
              </p:txBody>
            </p:sp>
            <p:sp>
              <p:nvSpPr>
                <p:cNvPr id="305174" name="AutoShape 22"/>
                <p:cNvSpPr>
                  <a:spLocks noChangeArrowheads="1"/>
                </p:cNvSpPr>
                <p:nvPr/>
              </p:nvSpPr>
              <p:spPr bwMode="auto">
                <a:xfrm>
                  <a:off x="624" y="3360"/>
                  <a:ext cx="432" cy="528"/>
                </a:xfrm>
                <a:prstGeom prst="flowChartMagneticDisk">
                  <a:avLst/>
                </a:prstGeom>
                <a:solidFill>
                  <a:srgbClr val="FFFFCC"/>
                </a:solidFill>
                <a:ln w="19050">
                  <a:solidFill>
                    <a:srgbClr val="FF9900"/>
                  </a:solidFill>
                  <a:round/>
                  <a:headEnd/>
                  <a:tailEnd/>
                </a:ln>
                <a:effectLst>
                  <a:outerShdw dist="53882" dir="2700000" algn="ctr" rotWithShape="0">
                    <a:srgbClr val="CC0099"/>
                  </a:outerShdw>
                </a:effectLst>
              </p:spPr>
              <p:txBody>
                <a:bodyPr wrap="none" anchor="ctr"/>
                <a:lstStyle/>
                <a:p>
                  <a:endParaRPr lang="ru-RU"/>
                </a:p>
              </p:txBody>
            </p:sp>
            <p:sp>
              <p:nvSpPr>
                <p:cNvPr id="305175" name="AutoShape 23"/>
                <p:cNvSpPr>
                  <a:spLocks noChangeArrowheads="1"/>
                </p:cNvSpPr>
                <p:nvPr/>
              </p:nvSpPr>
              <p:spPr bwMode="auto">
                <a:xfrm>
                  <a:off x="912" y="3456"/>
                  <a:ext cx="432" cy="528"/>
                </a:xfrm>
                <a:prstGeom prst="flowChartMagneticDisk">
                  <a:avLst/>
                </a:prstGeom>
                <a:solidFill>
                  <a:srgbClr val="FFFFCC"/>
                </a:solidFill>
                <a:ln w="19050">
                  <a:solidFill>
                    <a:srgbClr val="FF9900"/>
                  </a:solidFill>
                  <a:round/>
                  <a:headEnd/>
                  <a:tailEnd/>
                </a:ln>
                <a:effectLst>
                  <a:outerShdw dist="53882" dir="2700000" algn="ctr" rotWithShape="0">
                    <a:srgbClr val="CC0099"/>
                  </a:outerShdw>
                </a:effectLst>
              </p:spPr>
              <p:txBody>
                <a:bodyPr wrap="none" anchor="ctr"/>
                <a:lstStyle/>
                <a:p>
                  <a:endParaRPr lang="ru-RU"/>
                </a:p>
              </p:txBody>
            </p:sp>
          </p:grpSp>
          <p:sp>
            <p:nvSpPr>
              <p:cNvPr id="305176" name="WordArt 24"/>
              <p:cNvSpPr>
                <a:spLocks noChangeArrowheads="1" noChangeShapeType="1" noTextEdit="1"/>
              </p:cNvSpPr>
              <p:nvPr/>
            </p:nvSpPr>
            <p:spPr bwMode="auto">
              <a:xfrm>
                <a:off x="4427" y="3485"/>
                <a:ext cx="911" cy="643"/>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1944"/>
                  </a:avLst>
                </a:prstTxWarp>
              </a:bodyPr>
              <a:lstStyle/>
              <a:p>
                <a:pPr algn="ctr"/>
                <a:r>
                  <a:rPr lang="ru-RU" sz="1600" kern="10">
                    <a:ln w="9525">
                      <a:solidFill>
                        <a:srgbClr val="CC0066"/>
                      </a:solidFill>
                      <a:round/>
                      <a:headEnd/>
                      <a:tailEnd/>
                    </a:ln>
                    <a:solidFill>
                      <a:srgbClr val="CC0066"/>
                    </a:solidFill>
                  </a:rPr>
                  <a:t>ЧТЕНИЕ И РАЗРУШЕНИЕ</a:t>
                </a:r>
              </a:p>
              <a:p>
                <a:pPr algn="ctr"/>
                <a:r>
                  <a:rPr lang="ru-RU" sz="1600" kern="10">
                    <a:ln w="9525">
                      <a:solidFill>
                        <a:srgbClr val="CC0066"/>
                      </a:solidFill>
                      <a:round/>
                      <a:headEnd/>
                      <a:tailEnd/>
                    </a:ln>
                    <a:solidFill>
                      <a:srgbClr val="CC0066"/>
                    </a:solidFill>
                  </a:rPr>
                  <a:t>УПРАВЛЯЮЩЕЙ</a:t>
                </a:r>
              </a:p>
              <a:p>
                <a:pPr algn="ctr"/>
                <a:r>
                  <a:rPr lang="ru-RU" sz="1600" kern="10">
                    <a:ln w="9525">
                      <a:solidFill>
                        <a:srgbClr val="CC0066"/>
                      </a:solidFill>
                      <a:round/>
                      <a:headEnd/>
                      <a:tailEnd/>
                    </a:ln>
                    <a:solidFill>
                      <a:srgbClr val="CC0066"/>
                    </a:solidFill>
                  </a:rPr>
                  <a:t>ИНФОРМАЦИИ</a:t>
                </a:r>
              </a:p>
            </p:txBody>
          </p:sp>
        </p:grpSp>
        <p:sp>
          <p:nvSpPr>
            <p:cNvPr id="305177" name="AutoShape 25"/>
            <p:cNvSpPr>
              <a:spLocks noChangeArrowheads="1"/>
            </p:cNvSpPr>
            <p:nvPr/>
          </p:nvSpPr>
          <p:spPr bwMode="auto">
            <a:xfrm>
              <a:off x="1536" y="3254"/>
              <a:ext cx="1248" cy="970"/>
            </a:xfrm>
            <a:prstGeom prst="flowChartMultidocument">
              <a:avLst/>
            </a:prstGeom>
            <a:solidFill>
              <a:srgbClr val="99FFCC"/>
            </a:solidFill>
            <a:ln w="19050">
              <a:solidFill>
                <a:srgbClr val="FF9900"/>
              </a:solidFill>
              <a:miter lim="800000"/>
              <a:headEnd/>
              <a:tailEnd/>
            </a:ln>
            <a:effectLst>
              <a:outerShdw dist="53882" dir="2700000" algn="ctr" rotWithShape="0">
                <a:srgbClr val="CC0099"/>
              </a:outerShdw>
            </a:effectLst>
          </p:spPr>
          <p:txBody>
            <a:bodyPr wrap="none" anchor="ctr"/>
            <a:lstStyle/>
            <a:p>
              <a:endParaRPr lang="ru-RU"/>
            </a:p>
          </p:txBody>
        </p:sp>
        <p:sp>
          <p:nvSpPr>
            <p:cNvPr id="305178" name="Text Box 26"/>
            <p:cNvSpPr txBox="1">
              <a:spLocks noChangeArrowheads="1"/>
            </p:cNvSpPr>
            <p:nvPr/>
          </p:nvSpPr>
          <p:spPr bwMode="auto">
            <a:xfrm>
              <a:off x="1440" y="3445"/>
              <a:ext cx="1440" cy="53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1400" b="1">
                  <a:solidFill>
                    <a:srgbClr val="CC0066"/>
                  </a:solidFill>
                  <a:latin typeface="Arial Narrow" panose="020B0606020202030204" pitchFamily="34" charset="0"/>
                </a:rPr>
                <a:t>НАРУШЕНИЕ</a:t>
              </a:r>
            </a:p>
            <a:p>
              <a:pPr algn="ctr"/>
              <a:r>
                <a:rPr lang="ru-RU" altLang="ru-RU" sz="1400" b="1">
                  <a:solidFill>
                    <a:srgbClr val="CC0066"/>
                  </a:solidFill>
                  <a:latin typeface="Arial Narrow" panose="020B0606020202030204" pitchFamily="34" charset="0"/>
                </a:rPr>
                <a:t>ПРОЦЕДУР</a:t>
              </a:r>
            </a:p>
            <a:p>
              <a:pPr algn="ctr"/>
              <a:r>
                <a:rPr lang="ru-RU" altLang="ru-RU" sz="1400" b="1">
                  <a:solidFill>
                    <a:srgbClr val="CC0066"/>
                  </a:solidFill>
                  <a:latin typeface="Arial Narrow" panose="020B0606020202030204" pitchFamily="34" charset="0"/>
                </a:rPr>
                <a:t>ИНФОРМАЦИОННОГО</a:t>
              </a:r>
            </a:p>
            <a:p>
              <a:pPr algn="ctr"/>
              <a:r>
                <a:rPr lang="ru-RU" altLang="ru-RU" sz="1400" b="1">
                  <a:solidFill>
                    <a:srgbClr val="CC0066"/>
                  </a:solidFill>
                  <a:latin typeface="Arial Narrow" panose="020B0606020202030204" pitchFamily="34" charset="0"/>
                </a:rPr>
                <a:t>ОБМЕНА</a:t>
              </a:r>
            </a:p>
          </p:txBody>
        </p:sp>
        <p:sp>
          <p:nvSpPr>
            <p:cNvPr id="305179" name="AutoShape 27"/>
            <p:cNvSpPr>
              <a:spLocks noChangeArrowheads="1"/>
            </p:cNvSpPr>
            <p:nvPr/>
          </p:nvSpPr>
          <p:spPr bwMode="auto">
            <a:xfrm flipH="1">
              <a:off x="2976" y="3254"/>
              <a:ext cx="1248" cy="970"/>
            </a:xfrm>
            <a:prstGeom prst="flowChartMultidocument">
              <a:avLst/>
            </a:prstGeom>
            <a:solidFill>
              <a:srgbClr val="99FFCC"/>
            </a:solidFill>
            <a:ln w="19050">
              <a:solidFill>
                <a:srgbClr val="FF9900"/>
              </a:solidFill>
              <a:miter lim="800000"/>
              <a:headEnd/>
              <a:tailEnd/>
            </a:ln>
            <a:effectLst>
              <a:outerShdw dist="53882" dir="2700000" algn="ctr" rotWithShape="0">
                <a:srgbClr val="CC0099"/>
              </a:outerShdw>
            </a:effectLst>
          </p:spPr>
          <p:txBody>
            <a:bodyPr wrap="none" anchor="ctr"/>
            <a:lstStyle/>
            <a:p>
              <a:endParaRPr lang="ru-RU"/>
            </a:p>
          </p:txBody>
        </p:sp>
        <p:sp>
          <p:nvSpPr>
            <p:cNvPr id="305180" name="Text Box 28"/>
            <p:cNvSpPr txBox="1">
              <a:spLocks noChangeArrowheads="1"/>
            </p:cNvSpPr>
            <p:nvPr/>
          </p:nvSpPr>
          <p:spPr bwMode="auto">
            <a:xfrm>
              <a:off x="2976" y="3445"/>
              <a:ext cx="1323" cy="61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ltLang="ru-RU" sz="1600" b="1">
                  <a:solidFill>
                    <a:srgbClr val="CC0066"/>
                  </a:solidFill>
                  <a:latin typeface="Arial Narrow" panose="020B0606020202030204" pitchFamily="34" charset="0"/>
                </a:rPr>
                <a:t>НАРУШЕНИЕ</a:t>
              </a:r>
            </a:p>
            <a:p>
              <a:pPr algn="ctr"/>
              <a:r>
                <a:rPr lang="ru-RU" altLang="ru-RU" sz="1600" b="1">
                  <a:solidFill>
                    <a:srgbClr val="CC0066"/>
                  </a:solidFill>
                  <a:latin typeface="Arial Narrow" panose="020B0606020202030204" pitchFamily="34" charset="0"/>
                </a:rPr>
                <a:t>ПРОЦЕДУР</a:t>
              </a:r>
            </a:p>
            <a:p>
              <a:pPr algn="ctr"/>
              <a:r>
                <a:rPr lang="ru-RU" altLang="ru-RU" sz="1600" b="1">
                  <a:solidFill>
                    <a:srgbClr val="CC0066"/>
                  </a:solidFill>
                  <a:latin typeface="Arial Narrow" panose="020B0606020202030204" pitchFamily="34" charset="0"/>
                </a:rPr>
                <a:t>УПРАВЛЕНИЯ</a:t>
              </a:r>
            </a:p>
            <a:p>
              <a:pPr algn="ctr"/>
              <a:r>
                <a:rPr lang="ru-RU" altLang="ru-RU" sz="1600" b="1">
                  <a:solidFill>
                    <a:srgbClr val="CC0066"/>
                  </a:solidFill>
                  <a:latin typeface="Arial Narrow" panose="020B0606020202030204" pitchFamily="34" charset="0"/>
                </a:rPr>
                <a:t>СЕТЬЮ</a:t>
              </a:r>
            </a:p>
          </p:txBody>
        </p:sp>
      </p:grpSp>
      <p:sp>
        <p:nvSpPr>
          <p:cNvPr id="305181" name="Text Box 29"/>
          <p:cNvSpPr txBox="1">
            <a:spLocks noChangeArrowheads="1"/>
          </p:cNvSpPr>
          <p:nvPr/>
        </p:nvSpPr>
        <p:spPr bwMode="auto">
          <a:xfrm>
            <a:off x="0" y="5997575"/>
            <a:ext cx="9144000" cy="609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sz="2000" b="1">
                <a:solidFill>
                  <a:srgbClr val="800080"/>
                </a:solidFill>
                <a:latin typeface="Tahoma" panose="020B0604030504040204" pitchFamily="34" charset="0"/>
                <a:cs typeface="Tahoma" panose="020B0604030504040204" pitchFamily="34" charset="0"/>
              </a:rPr>
              <a:t>Рис.20.2,в. Объекты и реализационные аспекты функции обеспечения ИБ ИТС</a:t>
            </a:r>
            <a:endParaRPr lang="en-US" altLang="ru-RU" sz="2000" b="1">
              <a:solidFill>
                <a:srgbClr val="800080"/>
              </a:solidFill>
              <a:latin typeface="Tahoma" panose="020B0604030504040204" pitchFamily="34" charset="0"/>
              <a:cs typeface="Tahoma" panose="020B060403050404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06188" name="Group 12"/>
          <p:cNvGrpSpPr>
            <a:grpSpLocks/>
          </p:cNvGrpSpPr>
          <p:nvPr/>
        </p:nvGrpSpPr>
        <p:grpSpPr bwMode="auto">
          <a:xfrm>
            <a:off x="492125" y="1219200"/>
            <a:ext cx="7970838" cy="2079625"/>
            <a:chOff x="310" y="768"/>
            <a:chExt cx="5021" cy="1310"/>
          </a:xfrm>
        </p:grpSpPr>
        <p:sp>
          <p:nvSpPr>
            <p:cNvPr id="306180" name="AutoShape 4"/>
            <p:cNvSpPr>
              <a:spLocks noChangeArrowheads="1"/>
            </p:cNvSpPr>
            <p:nvPr/>
          </p:nvSpPr>
          <p:spPr bwMode="auto">
            <a:xfrm flipH="1">
              <a:off x="1227" y="768"/>
              <a:ext cx="3156" cy="624"/>
            </a:xfrm>
            <a:prstGeom prst="flowChartPunchedTape">
              <a:avLst/>
            </a:prstGeom>
            <a:solidFill>
              <a:srgbClr val="00FF99"/>
            </a:solidFill>
            <a:ln w="9525">
              <a:solidFill>
                <a:srgbClr val="00FF99"/>
              </a:solidFill>
              <a:miter lim="800000"/>
              <a:headEnd/>
              <a:tailEnd/>
            </a:ln>
            <a:effectLst>
              <a:outerShdw dist="71842" dir="2700000" algn="ctr" rotWithShape="0">
                <a:srgbClr val="008080"/>
              </a:outerShdw>
            </a:effectLst>
          </p:spPr>
          <p:txBody>
            <a:bodyPr wrap="none" anchor="ctr"/>
            <a:lstStyle/>
            <a:p>
              <a:endParaRPr lang="ru-RU"/>
            </a:p>
          </p:txBody>
        </p:sp>
        <p:sp>
          <p:nvSpPr>
            <p:cNvPr id="306181" name="Text Box 5"/>
            <p:cNvSpPr txBox="1">
              <a:spLocks noChangeArrowheads="1"/>
            </p:cNvSpPr>
            <p:nvPr/>
          </p:nvSpPr>
          <p:spPr bwMode="auto">
            <a:xfrm>
              <a:off x="1227" y="928"/>
              <a:ext cx="31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b="1">
                  <a:solidFill>
                    <a:srgbClr val="FF0000"/>
                  </a:solidFill>
                  <a:effectLst>
                    <a:outerShdw blurRad="38100" dist="38100" dir="2700000" algn="tl">
                      <a:srgbClr val="C0C0C0"/>
                    </a:outerShdw>
                  </a:effectLst>
                  <a:latin typeface="Arial Narrow" panose="020B0606020202030204" pitchFamily="34" charset="0"/>
                </a:rPr>
                <a:t>РЕАЛИЗАЦИЯ БЕЗОПАСНОСТИ</a:t>
              </a:r>
            </a:p>
          </p:txBody>
        </p:sp>
        <p:sp>
          <p:nvSpPr>
            <p:cNvPr id="306182" name="Oval 6"/>
            <p:cNvSpPr>
              <a:spLocks noChangeArrowheads="1"/>
            </p:cNvSpPr>
            <p:nvPr/>
          </p:nvSpPr>
          <p:spPr bwMode="auto">
            <a:xfrm>
              <a:off x="310" y="1508"/>
              <a:ext cx="2400" cy="570"/>
            </a:xfrm>
            <a:prstGeom prst="ellipse">
              <a:avLst/>
            </a:prstGeom>
            <a:solidFill>
              <a:srgbClr val="66CCFF"/>
            </a:solidFill>
            <a:ln w="9525">
              <a:solidFill>
                <a:srgbClr val="66CCFF"/>
              </a:solidFill>
              <a:round/>
              <a:headEnd/>
              <a:tailEnd/>
            </a:ln>
            <a:effectLst>
              <a:outerShdw dist="53882" dir="2700000" algn="ctr" rotWithShape="0">
                <a:srgbClr val="0033CC"/>
              </a:outerShdw>
            </a:effectLst>
          </p:spPr>
          <p:txBody>
            <a:bodyPr wrap="none" anchor="ctr"/>
            <a:lstStyle/>
            <a:p>
              <a:endParaRPr lang="ru-RU"/>
            </a:p>
          </p:txBody>
        </p:sp>
        <p:sp>
          <p:nvSpPr>
            <p:cNvPr id="306183" name="Oval 7"/>
            <p:cNvSpPr>
              <a:spLocks noChangeArrowheads="1"/>
            </p:cNvSpPr>
            <p:nvPr/>
          </p:nvSpPr>
          <p:spPr bwMode="auto">
            <a:xfrm>
              <a:off x="2931" y="1508"/>
              <a:ext cx="2400" cy="570"/>
            </a:xfrm>
            <a:prstGeom prst="ellipse">
              <a:avLst/>
            </a:prstGeom>
            <a:solidFill>
              <a:srgbClr val="66CCFF"/>
            </a:solidFill>
            <a:ln w="9525">
              <a:solidFill>
                <a:srgbClr val="66CCFF"/>
              </a:solidFill>
              <a:round/>
              <a:headEnd/>
              <a:tailEnd/>
            </a:ln>
            <a:effectLst>
              <a:outerShdw dist="53882" dir="2700000" algn="ctr" rotWithShape="0">
                <a:srgbClr val="0033CC"/>
              </a:outerShdw>
            </a:effectLst>
          </p:spPr>
          <p:txBody>
            <a:bodyPr wrap="none" anchor="ctr"/>
            <a:lstStyle/>
            <a:p>
              <a:endParaRPr lang="ru-RU"/>
            </a:p>
          </p:txBody>
        </p:sp>
        <p:sp>
          <p:nvSpPr>
            <p:cNvPr id="306184" name="Text Box 8"/>
            <p:cNvSpPr txBox="1">
              <a:spLocks noChangeArrowheads="1"/>
            </p:cNvSpPr>
            <p:nvPr/>
          </p:nvSpPr>
          <p:spPr bwMode="auto">
            <a:xfrm>
              <a:off x="618" y="1565"/>
              <a:ext cx="1840" cy="422"/>
            </a:xfrm>
            <a:prstGeom prst="rect">
              <a:avLst/>
            </a:prstGeom>
            <a:noFill/>
            <a:ln>
              <a:noFill/>
            </a:ln>
            <a:effectLst>
              <a:outerShdw dist="28398" dir="3806097"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200" b="1" i="1">
                  <a:solidFill>
                    <a:srgbClr val="800080"/>
                  </a:solidFill>
                </a:rPr>
                <a:t>СПОСОБЫ БЕЗОПАСНОСТИ</a:t>
              </a:r>
            </a:p>
          </p:txBody>
        </p:sp>
        <p:sp>
          <p:nvSpPr>
            <p:cNvPr id="306185" name="Text Box 9"/>
            <p:cNvSpPr txBox="1">
              <a:spLocks noChangeArrowheads="1"/>
            </p:cNvSpPr>
            <p:nvPr/>
          </p:nvSpPr>
          <p:spPr bwMode="auto">
            <a:xfrm>
              <a:off x="3264" y="1548"/>
              <a:ext cx="1840" cy="481"/>
            </a:xfrm>
            <a:prstGeom prst="rect">
              <a:avLst/>
            </a:prstGeom>
            <a:noFill/>
            <a:ln>
              <a:noFill/>
            </a:ln>
            <a:effectLst>
              <a:outerShdw dist="28398" dir="3806097"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i="1">
                  <a:solidFill>
                    <a:srgbClr val="800080"/>
                  </a:solidFill>
                  <a:latin typeface="Arial Narrow" panose="020B0606020202030204" pitchFamily="34" charset="0"/>
                </a:rPr>
                <a:t>СРЕДСТВА БЕЗОПАСНОСТИ</a:t>
              </a:r>
            </a:p>
          </p:txBody>
        </p:sp>
      </p:grpSp>
      <p:sp>
        <p:nvSpPr>
          <p:cNvPr id="306186" name="Text Box 10"/>
          <p:cNvSpPr txBox="1">
            <a:spLocks noChangeArrowheads="1"/>
          </p:cNvSpPr>
          <p:nvPr/>
        </p:nvSpPr>
        <p:spPr bwMode="auto">
          <a:xfrm>
            <a:off x="201613" y="3587750"/>
            <a:ext cx="8755062" cy="1006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000">
                <a:solidFill>
                  <a:srgbClr val="800080"/>
                </a:solidFill>
              </a:rPr>
              <a:t>Под </a:t>
            </a:r>
            <a:r>
              <a:rPr lang="ru-RU" altLang="ru-RU" sz="2000" i="1">
                <a:solidFill>
                  <a:srgbClr val="800080"/>
                </a:solidFill>
              </a:rPr>
              <a:t>способом обеспечения информационной безопасности</a:t>
            </a:r>
            <a:r>
              <a:rPr lang="ru-RU" altLang="ru-RU" sz="2000">
                <a:solidFill>
                  <a:srgbClr val="800080"/>
                </a:solidFill>
              </a:rPr>
              <a:t> понимается совокупность приемов или операций, при которых достигается какая-либо цель или решается конкретная задача</a:t>
            </a:r>
          </a:p>
        </p:txBody>
      </p:sp>
      <p:sp>
        <p:nvSpPr>
          <p:cNvPr id="306187" name="Text Box 11"/>
          <p:cNvSpPr txBox="1">
            <a:spLocks noChangeArrowheads="1"/>
          </p:cNvSpPr>
          <p:nvPr/>
        </p:nvSpPr>
        <p:spPr bwMode="auto">
          <a:xfrm>
            <a:off x="219075" y="4806950"/>
            <a:ext cx="8755063" cy="1920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000">
                <a:solidFill>
                  <a:srgbClr val="800080"/>
                </a:solidFill>
              </a:rPr>
              <a:t>Под </a:t>
            </a:r>
            <a:r>
              <a:rPr lang="ru-RU" altLang="ru-RU" sz="2000" i="1">
                <a:solidFill>
                  <a:srgbClr val="800080"/>
                </a:solidFill>
              </a:rPr>
              <a:t>средством обеспечения информационной безопасности</a:t>
            </a:r>
            <a:r>
              <a:rPr lang="ru-RU" altLang="ru-RU" sz="2000">
                <a:solidFill>
                  <a:srgbClr val="800080"/>
                </a:solidFill>
              </a:rPr>
              <a:t> понимается комплекс технических средств (аппаратно-программных, программных и др.) обладающих определенными свойствами и реализующими один или несколько способов защиты информации. При этом несколько различных средств могут реализовать один способ обеспечения информационной безопасности</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07241" name="Group 41"/>
          <p:cNvGrpSpPr>
            <a:grpSpLocks/>
          </p:cNvGrpSpPr>
          <p:nvPr/>
        </p:nvGrpSpPr>
        <p:grpSpPr bwMode="auto">
          <a:xfrm>
            <a:off x="249238" y="1201738"/>
            <a:ext cx="8615362" cy="4806950"/>
            <a:chOff x="157" y="757"/>
            <a:chExt cx="5427" cy="3028"/>
          </a:xfrm>
        </p:grpSpPr>
        <p:grpSp>
          <p:nvGrpSpPr>
            <p:cNvPr id="307204" name="Group 4"/>
            <p:cNvGrpSpPr>
              <a:grpSpLocks/>
            </p:cNvGrpSpPr>
            <p:nvPr/>
          </p:nvGrpSpPr>
          <p:grpSpPr bwMode="auto">
            <a:xfrm>
              <a:off x="157" y="757"/>
              <a:ext cx="5427" cy="3028"/>
              <a:chOff x="1701" y="8027"/>
              <a:chExt cx="9266" cy="7140"/>
            </a:xfrm>
          </p:grpSpPr>
          <p:sp>
            <p:nvSpPr>
              <p:cNvPr id="307205" name="AutoShape 5"/>
              <p:cNvSpPr>
                <a:spLocks noChangeArrowheads="1"/>
              </p:cNvSpPr>
              <p:nvPr/>
            </p:nvSpPr>
            <p:spPr bwMode="auto">
              <a:xfrm>
                <a:off x="4639" y="8027"/>
                <a:ext cx="3164" cy="1130"/>
              </a:xfrm>
              <a:prstGeom prst="roundRect">
                <a:avLst>
                  <a:gd name="adj" fmla="val 16667"/>
                </a:avLst>
              </a:prstGeom>
              <a:solidFill>
                <a:srgbClr val="FF7C80"/>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06" name="AutoShape 6"/>
              <p:cNvSpPr>
                <a:spLocks noChangeArrowheads="1"/>
              </p:cNvSpPr>
              <p:nvPr/>
            </p:nvSpPr>
            <p:spPr bwMode="auto">
              <a:xfrm>
                <a:off x="1701" y="14263"/>
                <a:ext cx="5650"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07" name="AutoShape 7"/>
              <p:cNvSpPr>
                <a:spLocks noChangeArrowheads="1"/>
              </p:cNvSpPr>
              <p:nvPr/>
            </p:nvSpPr>
            <p:spPr bwMode="auto">
              <a:xfrm>
                <a:off x="1701" y="13359"/>
                <a:ext cx="5650"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08" name="AutoShape 8"/>
              <p:cNvSpPr>
                <a:spLocks noChangeArrowheads="1"/>
              </p:cNvSpPr>
              <p:nvPr/>
            </p:nvSpPr>
            <p:spPr bwMode="auto">
              <a:xfrm>
                <a:off x="4639" y="12455"/>
                <a:ext cx="2712"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09" name="AutoShape 9"/>
              <p:cNvSpPr>
                <a:spLocks noChangeArrowheads="1"/>
              </p:cNvSpPr>
              <p:nvPr/>
            </p:nvSpPr>
            <p:spPr bwMode="auto">
              <a:xfrm>
                <a:off x="1701" y="12455"/>
                <a:ext cx="2712"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0" name="AutoShape 10"/>
              <p:cNvSpPr>
                <a:spLocks noChangeArrowheads="1"/>
              </p:cNvSpPr>
              <p:nvPr/>
            </p:nvSpPr>
            <p:spPr bwMode="auto">
              <a:xfrm>
                <a:off x="1701" y="11551"/>
                <a:ext cx="2712"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1" name="AutoShape 11"/>
              <p:cNvSpPr>
                <a:spLocks noChangeArrowheads="1"/>
              </p:cNvSpPr>
              <p:nvPr/>
            </p:nvSpPr>
            <p:spPr bwMode="auto">
              <a:xfrm>
                <a:off x="1701" y="10647"/>
                <a:ext cx="2712"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2" name="AutoShape 12"/>
              <p:cNvSpPr>
                <a:spLocks noChangeArrowheads="1"/>
              </p:cNvSpPr>
              <p:nvPr/>
            </p:nvSpPr>
            <p:spPr bwMode="auto">
              <a:xfrm>
                <a:off x="1701" y="9743"/>
                <a:ext cx="2712" cy="904"/>
              </a:xfrm>
              <a:prstGeom prst="roundRect">
                <a:avLst>
                  <a:gd name="adj" fmla="val 16667"/>
                </a:avLst>
              </a:prstGeom>
              <a:solidFill>
                <a:srgbClr val="FFCC66"/>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3" name="AutoShape 13"/>
              <p:cNvSpPr>
                <a:spLocks noChangeArrowheads="1"/>
              </p:cNvSpPr>
              <p:nvPr/>
            </p:nvSpPr>
            <p:spPr bwMode="auto">
              <a:xfrm>
                <a:off x="4639" y="11551"/>
                <a:ext cx="2712"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4" name="AutoShape 14"/>
              <p:cNvSpPr>
                <a:spLocks noChangeArrowheads="1"/>
              </p:cNvSpPr>
              <p:nvPr/>
            </p:nvSpPr>
            <p:spPr bwMode="auto">
              <a:xfrm>
                <a:off x="4639" y="10647"/>
                <a:ext cx="2712" cy="904"/>
              </a:xfrm>
              <a:prstGeom prst="roundRect">
                <a:avLst>
                  <a:gd name="adj" fmla="val 16667"/>
                </a:avLst>
              </a:prstGeom>
              <a:solidFill>
                <a:srgbClr val="CCFF33"/>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5" name="AutoShape 15"/>
              <p:cNvSpPr>
                <a:spLocks noChangeArrowheads="1"/>
              </p:cNvSpPr>
              <p:nvPr/>
            </p:nvSpPr>
            <p:spPr bwMode="auto">
              <a:xfrm>
                <a:off x="4639" y="9743"/>
                <a:ext cx="2712" cy="904"/>
              </a:xfrm>
              <a:prstGeom prst="roundRect">
                <a:avLst>
                  <a:gd name="adj" fmla="val 16667"/>
                </a:avLst>
              </a:prstGeom>
              <a:solidFill>
                <a:srgbClr val="FFCC66"/>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6" name="AutoShape 16"/>
              <p:cNvSpPr>
                <a:spLocks noChangeArrowheads="1"/>
              </p:cNvSpPr>
              <p:nvPr/>
            </p:nvSpPr>
            <p:spPr bwMode="auto">
              <a:xfrm>
                <a:off x="1701" y="11551"/>
                <a:ext cx="1130" cy="3616"/>
              </a:xfrm>
              <a:prstGeom prst="roundRect">
                <a:avLst>
                  <a:gd name="adj" fmla="val 13273"/>
                </a:avLst>
              </a:prstGeom>
              <a:solidFill>
                <a:srgbClr val="FFCC66"/>
              </a:solidFill>
              <a:ln w="9525">
                <a:solidFill>
                  <a:srgbClr val="003399"/>
                </a:solidFill>
                <a:round/>
                <a:headEnd/>
                <a:tailEnd/>
              </a:ln>
              <a:effectLst>
                <a:outerShdw dist="53882" dir="18900000" algn="ctr" rotWithShape="0">
                  <a:srgbClr val="66CCFF"/>
                </a:outerShdw>
              </a:effectLst>
            </p:spPr>
            <p:txBody>
              <a:bodyPr/>
              <a:lstStyle/>
              <a:p>
                <a:endParaRPr lang="ru-RU"/>
              </a:p>
            </p:txBody>
          </p:sp>
          <p:sp>
            <p:nvSpPr>
              <p:cNvPr id="307217" name="AutoShape 17"/>
              <p:cNvSpPr>
                <a:spLocks noChangeArrowheads="1"/>
              </p:cNvSpPr>
              <p:nvPr/>
            </p:nvSpPr>
            <p:spPr bwMode="auto">
              <a:xfrm>
                <a:off x="7577" y="9743"/>
                <a:ext cx="1582" cy="2712"/>
              </a:xfrm>
              <a:prstGeom prst="roundRect">
                <a:avLst>
                  <a:gd name="adj" fmla="val 16667"/>
                </a:avLst>
              </a:prstGeom>
              <a:solidFill>
                <a:srgbClr val="FFCC66"/>
              </a:solidFill>
              <a:ln w="19050">
                <a:solidFill>
                  <a:srgbClr val="003399"/>
                </a:solidFill>
                <a:round/>
                <a:headEnd/>
                <a:tailEnd/>
              </a:ln>
              <a:effectLst>
                <a:outerShdw dist="53882" dir="18900000" algn="ctr" rotWithShape="0">
                  <a:srgbClr val="66CCFF"/>
                </a:outerShdw>
              </a:effectLst>
            </p:spPr>
            <p:txBody>
              <a:bodyPr/>
              <a:lstStyle/>
              <a:p>
                <a:endParaRPr lang="ru-RU"/>
              </a:p>
            </p:txBody>
          </p:sp>
          <p:sp>
            <p:nvSpPr>
              <p:cNvPr id="307218" name="AutoShape 18"/>
              <p:cNvSpPr>
                <a:spLocks noChangeArrowheads="1"/>
              </p:cNvSpPr>
              <p:nvPr/>
            </p:nvSpPr>
            <p:spPr bwMode="auto">
              <a:xfrm>
                <a:off x="9385" y="9722"/>
                <a:ext cx="1582" cy="2712"/>
              </a:xfrm>
              <a:prstGeom prst="roundRect">
                <a:avLst>
                  <a:gd name="adj" fmla="val 16667"/>
                </a:avLst>
              </a:prstGeom>
              <a:solidFill>
                <a:srgbClr val="FFCC66"/>
              </a:solidFill>
              <a:ln w="19050">
                <a:solidFill>
                  <a:srgbClr val="003399"/>
                </a:solidFill>
                <a:round/>
                <a:headEnd/>
                <a:tailEnd/>
              </a:ln>
              <a:effectLst>
                <a:outerShdw dist="53882" dir="18900000" algn="ctr" rotWithShape="0">
                  <a:srgbClr val="66CCFF"/>
                </a:outerShdw>
              </a:effectLst>
            </p:spPr>
            <p:txBody>
              <a:bodyPr/>
              <a:lstStyle/>
              <a:p>
                <a:endParaRPr lang="ru-RU"/>
              </a:p>
            </p:txBody>
          </p:sp>
        </p:grpSp>
        <p:sp>
          <p:nvSpPr>
            <p:cNvPr id="307219" name="Text Box 19"/>
            <p:cNvSpPr txBox="1">
              <a:spLocks noChangeArrowheads="1"/>
            </p:cNvSpPr>
            <p:nvPr/>
          </p:nvSpPr>
          <p:spPr bwMode="auto">
            <a:xfrm>
              <a:off x="1878" y="852"/>
              <a:ext cx="1853" cy="337"/>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p>
              <a:pPr algn="ctr" eaLnBrk="0" hangingPunct="0"/>
              <a:r>
                <a:rPr lang="ru-RU" altLang="ru-RU" sz="1800" b="1">
                  <a:solidFill>
                    <a:srgbClr val="003399"/>
                  </a:solidFill>
                </a:rPr>
                <a:t>СРЕДСТВА ЗАЩИТЫ ИНФОРМАЦИИ</a:t>
              </a:r>
            </a:p>
          </p:txBody>
        </p:sp>
        <p:sp>
          <p:nvSpPr>
            <p:cNvPr id="307220" name="Text Box 20"/>
            <p:cNvSpPr txBox="1">
              <a:spLocks noChangeArrowheads="1"/>
            </p:cNvSpPr>
            <p:nvPr/>
          </p:nvSpPr>
          <p:spPr bwMode="auto">
            <a:xfrm>
              <a:off x="157" y="1476"/>
              <a:ext cx="1588" cy="431"/>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80000"/>
                </a:lnSpc>
              </a:pPr>
              <a:r>
                <a:rPr lang="ru-RU" altLang="ru-RU" sz="1400" b="1">
                  <a:solidFill>
                    <a:srgbClr val="003399"/>
                  </a:solidFill>
                  <a:latin typeface="Tahoma" panose="020B0604030504040204" pitchFamily="34" charset="0"/>
                </a:rPr>
                <a:t>Криптографические</a:t>
              </a:r>
            </a:p>
            <a:p>
              <a:pPr algn="ctr" eaLnBrk="0" hangingPunct="0">
                <a:lnSpc>
                  <a:spcPct val="80000"/>
                </a:lnSpc>
              </a:pPr>
              <a:r>
                <a:rPr lang="ru-RU" altLang="ru-RU" sz="1400" b="1">
                  <a:solidFill>
                    <a:srgbClr val="003399"/>
                  </a:solidFill>
                  <a:latin typeface="Tahoma" panose="020B0604030504040204" pitchFamily="34" charset="0"/>
                </a:rPr>
                <a:t>средства защиты</a:t>
              </a:r>
            </a:p>
            <a:p>
              <a:pPr algn="ctr" eaLnBrk="0" hangingPunct="0">
                <a:lnSpc>
                  <a:spcPct val="80000"/>
                </a:lnSpc>
              </a:pPr>
              <a:r>
                <a:rPr lang="ru-RU" altLang="ru-RU" sz="1400" b="1">
                  <a:solidFill>
                    <a:srgbClr val="003399"/>
                  </a:solidFill>
                  <a:latin typeface="Tahoma" panose="020B0604030504040204" pitchFamily="34" charset="0"/>
                </a:rPr>
                <a:t>информации</a:t>
              </a:r>
            </a:p>
          </p:txBody>
        </p:sp>
        <p:sp>
          <p:nvSpPr>
            <p:cNvPr id="307221" name="Text Box 21"/>
            <p:cNvSpPr txBox="1">
              <a:spLocks noChangeArrowheads="1"/>
            </p:cNvSpPr>
            <p:nvPr/>
          </p:nvSpPr>
          <p:spPr bwMode="auto">
            <a:xfrm>
              <a:off x="1878" y="1476"/>
              <a:ext cx="1588" cy="431"/>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chorCtr="1"/>
            <a:lstStyle/>
            <a:p>
              <a:pPr algn="ctr" eaLnBrk="0" hangingPunct="0">
                <a:lnSpc>
                  <a:spcPct val="80000"/>
                </a:lnSpc>
              </a:pPr>
              <a:r>
                <a:rPr lang="ru-RU" altLang="ru-RU" sz="1300" b="1">
                  <a:solidFill>
                    <a:srgbClr val="003399"/>
                  </a:solidFill>
                  <a:latin typeface="Tahoma" panose="020B0604030504040204" pitchFamily="34" charset="0"/>
                </a:rPr>
                <a:t>Защита информации</a:t>
              </a:r>
            </a:p>
            <a:p>
              <a:pPr algn="ctr" eaLnBrk="0" hangingPunct="0">
                <a:lnSpc>
                  <a:spcPct val="80000"/>
                </a:lnSpc>
              </a:pPr>
              <a:r>
                <a:rPr lang="ru-RU" altLang="ru-RU" sz="1300" b="1">
                  <a:solidFill>
                    <a:srgbClr val="003399"/>
                  </a:solidFill>
                  <a:latin typeface="Tahoma" panose="020B0604030504040204" pitchFamily="34" charset="0"/>
                </a:rPr>
                <a:t>от несанкционированного доступа</a:t>
              </a:r>
            </a:p>
          </p:txBody>
        </p:sp>
        <p:sp>
          <p:nvSpPr>
            <p:cNvPr id="307222" name="Text Box 22"/>
            <p:cNvSpPr txBox="1">
              <a:spLocks noChangeArrowheads="1"/>
            </p:cNvSpPr>
            <p:nvPr/>
          </p:nvSpPr>
          <p:spPr bwMode="auto">
            <a:xfrm>
              <a:off x="3717" y="1587"/>
              <a:ext cx="690" cy="991"/>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anchor="ctr" anchorCtr="1"/>
            <a:lstStyle/>
            <a:p>
              <a:pPr algn="ctr" eaLnBrk="0" hangingPunct="0"/>
              <a:r>
                <a:rPr lang="ru-RU" altLang="ru-RU" sz="1400" b="1">
                  <a:solidFill>
                    <a:srgbClr val="003399"/>
                  </a:solidFill>
                  <a:latin typeface="Tahoma" panose="020B0604030504040204" pitchFamily="34" charset="0"/>
                </a:rPr>
                <a:t>Антивирусная</a:t>
              </a:r>
            </a:p>
            <a:p>
              <a:pPr algn="ctr" eaLnBrk="0" hangingPunct="0"/>
              <a:r>
                <a:rPr lang="ru-RU" altLang="ru-RU" sz="1400" b="1">
                  <a:solidFill>
                    <a:srgbClr val="003399"/>
                  </a:solidFill>
                  <a:latin typeface="Tahoma" panose="020B0604030504040204" pitchFamily="34" charset="0"/>
                </a:rPr>
                <a:t>защита</a:t>
              </a:r>
            </a:p>
            <a:p>
              <a:pPr algn="ctr" eaLnBrk="0" hangingPunct="0"/>
              <a:r>
                <a:rPr lang="ru-RU" altLang="ru-RU" sz="1400" b="1">
                  <a:solidFill>
                    <a:srgbClr val="003399"/>
                  </a:solidFill>
                  <a:latin typeface="Tahoma" panose="020B0604030504040204" pitchFamily="34" charset="0"/>
                </a:rPr>
                <a:t>информации</a:t>
              </a:r>
            </a:p>
          </p:txBody>
        </p:sp>
        <p:sp>
          <p:nvSpPr>
            <p:cNvPr id="307223" name="Text Box 23"/>
            <p:cNvSpPr txBox="1">
              <a:spLocks noChangeArrowheads="1"/>
            </p:cNvSpPr>
            <p:nvPr/>
          </p:nvSpPr>
          <p:spPr bwMode="auto">
            <a:xfrm>
              <a:off x="4657" y="1487"/>
              <a:ext cx="927" cy="1139"/>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rIns="0" anchor="ctr" anchorCtr="1"/>
            <a:lstStyle/>
            <a:p>
              <a:pPr algn="ctr" eaLnBrk="0" hangingPunct="0"/>
              <a:r>
                <a:rPr lang="ru-RU" altLang="ru-RU" sz="1400" b="1">
                  <a:solidFill>
                    <a:srgbClr val="003399"/>
                  </a:solidFill>
                  <a:latin typeface="Tahoma" panose="020B0604030504040204" pitchFamily="34" charset="0"/>
                </a:rPr>
                <a:t>Организационно-технические меры защиты информации</a:t>
              </a:r>
            </a:p>
          </p:txBody>
        </p:sp>
        <p:sp>
          <p:nvSpPr>
            <p:cNvPr id="307224" name="Text Box 24"/>
            <p:cNvSpPr txBox="1">
              <a:spLocks noChangeArrowheads="1"/>
            </p:cNvSpPr>
            <p:nvPr/>
          </p:nvSpPr>
          <p:spPr bwMode="auto">
            <a:xfrm>
              <a:off x="257" y="2291"/>
              <a:ext cx="462" cy="1485"/>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spAutoFit/>
            </a:bodyPr>
            <a:lstStyle/>
            <a:p>
              <a:pPr algn="ctr" eaLnBrk="0" hangingPunct="0"/>
              <a:r>
                <a:rPr lang="ru-RU" altLang="ru-RU" sz="1600" b="1">
                  <a:solidFill>
                    <a:srgbClr val="003399"/>
                  </a:solidFill>
                  <a:latin typeface="Tahoma" panose="020B0604030504040204" pitchFamily="34" charset="0"/>
                </a:rPr>
                <a:t>Универсальный</a:t>
              </a:r>
            </a:p>
            <a:p>
              <a:pPr algn="ctr" eaLnBrk="0" hangingPunct="0"/>
              <a:r>
                <a:rPr lang="ru-RU" altLang="ru-RU" sz="1600" b="1">
                  <a:solidFill>
                    <a:srgbClr val="003399"/>
                  </a:solidFill>
                  <a:latin typeface="Tahoma" panose="020B0604030504040204" pitchFamily="34" charset="0"/>
                </a:rPr>
                <a:t>криптографический</a:t>
              </a:r>
            </a:p>
            <a:p>
              <a:pPr algn="ctr" eaLnBrk="0" hangingPunct="0"/>
              <a:r>
                <a:rPr lang="ru-RU" altLang="ru-RU" sz="1600" b="1">
                  <a:solidFill>
                    <a:srgbClr val="003399"/>
                  </a:solidFill>
                  <a:latin typeface="Tahoma" panose="020B0604030504040204" pitchFamily="34" charset="0"/>
                </a:rPr>
                <a:t>интерфейс</a:t>
              </a:r>
            </a:p>
          </p:txBody>
        </p:sp>
        <p:sp>
          <p:nvSpPr>
            <p:cNvPr id="307225" name="Text Box 25"/>
            <p:cNvSpPr txBox="1">
              <a:spLocks noChangeArrowheads="1"/>
            </p:cNvSpPr>
            <p:nvPr/>
          </p:nvSpPr>
          <p:spPr bwMode="auto">
            <a:xfrm>
              <a:off x="356" y="1907"/>
              <a:ext cx="1190" cy="287"/>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ru-RU" altLang="ru-RU" sz="1600" b="1">
                  <a:solidFill>
                    <a:srgbClr val="003399"/>
                  </a:solidFill>
                  <a:latin typeface="Tahoma" panose="020B0604030504040204" pitchFamily="34" charset="0"/>
                </a:rPr>
                <a:t>Канальное</a:t>
              </a:r>
            </a:p>
            <a:p>
              <a:pPr algn="ctr" eaLnBrk="0" hangingPunct="0">
                <a:lnSpc>
                  <a:spcPct val="90000"/>
                </a:lnSpc>
              </a:pPr>
              <a:r>
                <a:rPr lang="ru-RU" altLang="ru-RU" sz="1600" b="1">
                  <a:solidFill>
                    <a:srgbClr val="003399"/>
                  </a:solidFill>
                  <a:latin typeface="Tahoma" panose="020B0604030504040204" pitchFamily="34" charset="0"/>
                </a:rPr>
                <a:t>шифрование</a:t>
              </a:r>
            </a:p>
          </p:txBody>
        </p:sp>
        <p:sp>
          <p:nvSpPr>
            <p:cNvPr id="307226" name="Text Box 26"/>
            <p:cNvSpPr txBox="1">
              <a:spLocks noChangeArrowheads="1"/>
            </p:cNvSpPr>
            <p:nvPr/>
          </p:nvSpPr>
          <p:spPr bwMode="auto">
            <a:xfrm>
              <a:off x="752" y="2291"/>
              <a:ext cx="1059" cy="287"/>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ru-RU" altLang="ru-RU" sz="1600" b="1">
                  <a:solidFill>
                    <a:srgbClr val="003399"/>
                  </a:solidFill>
                  <a:latin typeface="Tahoma" panose="020B0604030504040204" pitchFamily="34" charset="0"/>
                </a:rPr>
                <a:t>Абонентское</a:t>
              </a:r>
            </a:p>
            <a:p>
              <a:pPr algn="ctr" eaLnBrk="0" hangingPunct="0">
                <a:lnSpc>
                  <a:spcPct val="90000"/>
                </a:lnSpc>
              </a:pPr>
              <a:r>
                <a:rPr lang="ru-RU" altLang="ru-RU" sz="1600" b="1">
                  <a:solidFill>
                    <a:srgbClr val="003399"/>
                  </a:solidFill>
                  <a:latin typeface="Tahoma" panose="020B0604030504040204" pitchFamily="34" charset="0"/>
                </a:rPr>
                <a:t>шифрование</a:t>
              </a:r>
            </a:p>
          </p:txBody>
        </p:sp>
        <p:sp>
          <p:nvSpPr>
            <p:cNvPr id="307227" name="Text Box 27"/>
            <p:cNvSpPr txBox="1">
              <a:spLocks noChangeArrowheads="1"/>
            </p:cNvSpPr>
            <p:nvPr/>
          </p:nvSpPr>
          <p:spPr bwMode="auto">
            <a:xfrm>
              <a:off x="752" y="2626"/>
              <a:ext cx="1059" cy="384"/>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80000"/>
                </a:lnSpc>
              </a:pPr>
              <a:r>
                <a:rPr lang="ru-RU" altLang="ru-RU" sz="1400" b="1">
                  <a:solidFill>
                    <a:srgbClr val="003399"/>
                  </a:solidFill>
                  <a:latin typeface="Tahoma" panose="020B0604030504040204" pitchFamily="34" charset="0"/>
                </a:rPr>
                <a:t>Электронная</a:t>
              </a:r>
            </a:p>
            <a:p>
              <a:pPr algn="ctr" eaLnBrk="0" hangingPunct="0">
                <a:lnSpc>
                  <a:spcPct val="80000"/>
                </a:lnSpc>
              </a:pPr>
              <a:r>
                <a:rPr lang="ru-RU" altLang="ru-RU" sz="1400" b="1">
                  <a:solidFill>
                    <a:srgbClr val="003399"/>
                  </a:solidFill>
                  <a:latin typeface="Tahoma" panose="020B0604030504040204" pitchFamily="34" charset="0"/>
                </a:rPr>
                <a:t>цифровая</a:t>
              </a:r>
            </a:p>
            <a:p>
              <a:pPr algn="ctr" eaLnBrk="0" hangingPunct="0">
                <a:lnSpc>
                  <a:spcPct val="80000"/>
                </a:lnSpc>
              </a:pPr>
              <a:r>
                <a:rPr lang="ru-RU" altLang="ru-RU" sz="1400" b="1">
                  <a:solidFill>
                    <a:srgbClr val="003399"/>
                  </a:solidFill>
                  <a:latin typeface="Tahoma" panose="020B0604030504040204" pitchFamily="34" charset="0"/>
                </a:rPr>
                <a:t>подпись</a:t>
              </a:r>
            </a:p>
          </p:txBody>
        </p:sp>
        <p:sp>
          <p:nvSpPr>
            <p:cNvPr id="307228" name="Text Box 28"/>
            <p:cNvSpPr txBox="1">
              <a:spLocks noChangeArrowheads="1"/>
            </p:cNvSpPr>
            <p:nvPr/>
          </p:nvSpPr>
          <p:spPr bwMode="auto">
            <a:xfrm>
              <a:off x="2076" y="1907"/>
              <a:ext cx="1192" cy="336"/>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ru-RU" altLang="ru-RU" sz="1600" b="1">
                  <a:solidFill>
                    <a:srgbClr val="003399"/>
                  </a:solidFill>
                  <a:latin typeface="Tahoma" panose="020B0604030504040204" pitchFamily="34" charset="0"/>
                </a:rPr>
                <a:t>Защита от НСД в ИВС</a:t>
              </a:r>
            </a:p>
          </p:txBody>
        </p:sp>
        <p:sp>
          <p:nvSpPr>
            <p:cNvPr id="307229" name="Text Box 29"/>
            <p:cNvSpPr txBox="1">
              <a:spLocks noChangeArrowheads="1"/>
            </p:cNvSpPr>
            <p:nvPr/>
          </p:nvSpPr>
          <p:spPr bwMode="auto">
            <a:xfrm>
              <a:off x="2076" y="2291"/>
              <a:ext cx="1192" cy="335"/>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ru-RU" altLang="ru-RU" sz="1600" b="1">
                  <a:solidFill>
                    <a:srgbClr val="003399"/>
                  </a:solidFill>
                  <a:latin typeface="Tahoma" panose="020B0604030504040204" pitchFamily="34" charset="0"/>
                </a:rPr>
                <a:t>Защита от НСД в АРМ</a:t>
              </a:r>
            </a:p>
          </p:txBody>
        </p:sp>
        <p:sp>
          <p:nvSpPr>
            <p:cNvPr id="307230" name="Text Box 30"/>
            <p:cNvSpPr txBox="1">
              <a:spLocks noChangeArrowheads="1"/>
            </p:cNvSpPr>
            <p:nvPr/>
          </p:nvSpPr>
          <p:spPr bwMode="auto">
            <a:xfrm>
              <a:off x="1878" y="2674"/>
              <a:ext cx="1588" cy="336"/>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r>
                <a:rPr lang="ru-RU" altLang="ru-RU" sz="1600" b="1">
                  <a:solidFill>
                    <a:srgbClr val="003399"/>
                  </a:solidFill>
                  <a:latin typeface="Tahoma" panose="020B0604030504040204" pitchFamily="34" charset="0"/>
                </a:rPr>
                <a:t>Подсистема</a:t>
              </a:r>
            </a:p>
            <a:p>
              <a:pPr algn="ctr" eaLnBrk="0" hangingPunct="0">
                <a:lnSpc>
                  <a:spcPct val="90000"/>
                </a:lnSpc>
              </a:pPr>
              <a:r>
                <a:rPr lang="ru-RU" altLang="ru-RU" sz="1600" b="1">
                  <a:solidFill>
                    <a:srgbClr val="003399"/>
                  </a:solidFill>
                  <a:latin typeface="Tahoma" panose="020B0604030504040204" pitchFamily="34" charset="0"/>
                </a:rPr>
                <a:t>управления доступом</a:t>
              </a:r>
            </a:p>
          </p:txBody>
        </p:sp>
        <p:sp>
          <p:nvSpPr>
            <p:cNvPr id="307231" name="Text Box 31"/>
            <p:cNvSpPr txBox="1">
              <a:spLocks noChangeArrowheads="1"/>
            </p:cNvSpPr>
            <p:nvPr/>
          </p:nvSpPr>
          <p:spPr bwMode="auto">
            <a:xfrm>
              <a:off x="1415" y="3124"/>
              <a:ext cx="1253" cy="154"/>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eaLnBrk="0" hangingPunct="0"/>
              <a:r>
                <a:rPr lang="ru-RU" altLang="ru-RU" sz="1600" b="1">
                  <a:solidFill>
                    <a:srgbClr val="003399"/>
                  </a:solidFill>
                  <a:latin typeface="Tahoma" panose="020B0604030504040204" pitchFamily="34" charset="0"/>
                </a:rPr>
                <a:t>Аутентификация</a:t>
              </a:r>
            </a:p>
          </p:txBody>
        </p:sp>
        <p:sp>
          <p:nvSpPr>
            <p:cNvPr id="307232" name="Text Box 32"/>
            <p:cNvSpPr txBox="1">
              <a:spLocks noChangeArrowheads="1"/>
            </p:cNvSpPr>
            <p:nvPr/>
          </p:nvSpPr>
          <p:spPr bwMode="auto">
            <a:xfrm>
              <a:off x="1216" y="3507"/>
              <a:ext cx="1675" cy="154"/>
            </a:xfrm>
            <a:prstGeom prst="rect">
              <a:avLst/>
            </a:prstGeom>
            <a:noFill/>
            <a:ln>
              <a:noFill/>
            </a:ln>
            <a:effectLst>
              <a:outerShdw dist="17961" dir="2700000" algn="ctr" rotWithShape="0">
                <a:srgbClr val="66CC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eaLnBrk="0" hangingPunct="0"/>
              <a:r>
                <a:rPr lang="ru-RU" altLang="ru-RU" sz="1600" b="1">
                  <a:solidFill>
                    <a:srgbClr val="003399"/>
                  </a:solidFill>
                  <a:latin typeface="Tahoma" panose="020B0604030504040204" pitchFamily="34" charset="0"/>
                </a:rPr>
                <a:t>Контроль целостности</a:t>
              </a:r>
            </a:p>
          </p:txBody>
        </p:sp>
        <p:grpSp>
          <p:nvGrpSpPr>
            <p:cNvPr id="307233" name="Group 33"/>
            <p:cNvGrpSpPr>
              <a:grpSpLocks/>
            </p:cNvGrpSpPr>
            <p:nvPr/>
          </p:nvGrpSpPr>
          <p:grpSpPr bwMode="auto">
            <a:xfrm>
              <a:off x="954" y="1245"/>
              <a:ext cx="4173" cy="242"/>
              <a:chOff x="3069" y="9228"/>
              <a:chExt cx="7125" cy="570"/>
            </a:xfrm>
          </p:grpSpPr>
          <p:grpSp>
            <p:nvGrpSpPr>
              <p:cNvPr id="307234" name="Group 34"/>
              <p:cNvGrpSpPr>
                <a:grpSpLocks/>
              </p:cNvGrpSpPr>
              <p:nvPr/>
            </p:nvGrpSpPr>
            <p:grpSpPr bwMode="auto">
              <a:xfrm>
                <a:off x="3069" y="9513"/>
                <a:ext cx="7125" cy="285"/>
                <a:chOff x="3069" y="9513"/>
                <a:chExt cx="7125" cy="285"/>
              </a:xfrm>
            </p:grpSpPr>
            <p:sp>
              <p:nvSpPr>
                <p:cNvPr id="307235" name="Line 35"/>
                <p:cNvSpPr>
                  <a:spLocks noChangeShapeType="1"/>
                </p:cNvSpPr>
                <p:nvPr/>
              </p:nvSpPr>
              <p:spPr bwMode="auto">
                <a:xfrm flipH="1">
                  <a:off x="6033" y="9513"/>
                  <a:ext cx="0" cy="285"/>
                </a:xfrm>
                <a:prstGeom prst="line">
                  <a:avLst/>
                </a:prstGeom>
                <a:noFill/>
                <a:ln w="19050">
                  <a:solidFill>
                    <a:srgbClr val="003399"/>
                  </a:solidFill>
                  <a:round/>
                  <a:headEnd/>
                  <a:tailEnd type="triangle" w="med" len="med"/>
                </a:ln>
                <a:effectLst>
                  <a:outerShdw dist="17961" dir="2700000" algn="ctr" rotWithShape="0">
                    <a:srgbClr val="66CCFF"/>
                  </a:outerShdw>
                </a:effectLst>
                <a:extLst>
                  <a:ext uri="{909E8E84-426E-40DD-AFC4-6F175D3DCCD1}">
                    <a14:hiddenFill xmlns:a14="http://schemas.microsoft.com/office/drawing/2010/main">
                      <a:noFill/>
                    </a14:hiddenFill>
                  </a:ext>
                </a:extLst>
              </p:spPr>
              <p:txBody>
                <a:bodyPr/>
                <a:lstStyle/>
                <a:p>
                  <a:endParaRPr lang="ru-RU"/>
                </a:p>
              </p:txBody>
            </p:sp>
            <p:sp>
              <p:nvSpPr>
                <p:cNvPr id="307236" name="Line 36"/>
                <p:cNvSpPr>
                  <a:spLocks noChangeShapeType="1"/>
                </p:cNvSpPr>
                <p:nvPr/>
              </p:nvSpPr>
              <p:spPr bwMode="auto">
                <a:xfrm flipH="1">
                  <a:off x="3069" y="9513"/>
                  <a:ext cx="0" cy="285"/>
                </a:xfrm>
                <a:prstGeom prst="line">
                  <a:avLst/>
                </a:prstGeom>
                <a:noFill/>
                <a:ln w="19050">
                  <a:solidFill>
                    <a:srgbClr val="003399"/>
                  </a:solidFill>
                  <a:round/>
                  <a:headEnd/>
                  <a:tailEnd type="triangle" w="med" len="med"/>
                </a:ln>
                <a:effectLst>
                  <a:outerShdw dist="17961" dir="2700000" algn="ctr" rotWithShape="0">
                    <a:srgbClr val="66CCFF"/>
                  </a:outerShdw>
                </a:effectLst>
                <a:extLst>
                  <a:ext uri="{909E8E84-426E-40DD-AFC4-6F175D3DCCD1}">
                    <a14:hiddenFill xmlns:a14="http://schemas.microsoft.com/office/drawing/2010/main">
                      <a:noFill/>
                    </a14:hiddenFill>
                  </a:ext>
                </a:extLst>
              </p:spPr>
              <p:txBody>
                <a:bodyPr/>
                <a:lstStyle/>
                <a:p>
                  <a:endParaRPr lang="ru-RU"/>
                </a:p>
              </p:txBody>
            </p:sp>
            <p:sp>
              <p:nvSpPr>
                <p:cNvPr id="307237" name="Line 37"/>
                <p:cNvSpPr>
                  <a:spLocks noChangeShapeType="1"/>
                </p:cNvSpPr>
                <p:nvPr/>
              </p:nvSpPr>
              <p:spPr bwMode="auto">
                <a:xfrm flipH="1">
                  <a:off x="10194" y="9513"/>
                  <a:ext cx="0" cy="285"/>
                </a:xfrm>
                <a:prstGeom prst="line">
                  <a:avLst/>
                </a:prstGeom>
                <a:noFill/>
                <a:ln w="19050">
                  <a:solidFill>
                    <a:srgbClr val="003399"/>
                  </a:solidFill>
                  <a:round/>
                  <a:headEnd/>
                  <a:tailEnd type="triangle" w="med" len="med"/>
                </a:ln>
                <a:effectLst>
                  <a:outerShdw dist="17961" dir="2700000" algn="ctr" rotWithShape="0">
                    <a:srgbClr val="66CCFF"/>
                  </a:outerShdw>
                </a:effectLst>
                <a:extLst>
                  <a:ext uri="{909E8E84-426E-40DD-AFC4-6F175D3DCCD1}">
                    <a14:hiddenFill xmlns:a14="http://schemas.microsoft.com/office/drawing/2010/main">
                      <a:noFill/>
                    </a14:hiddenFill>
                  </a:ext>
                </a:extLst>
              </p:spPr>
              <p:txBody>
                <a:bodyPr/>
                <a:lstStyle/>
                <a:p>
                  <a:endParaRPr lang="ru-RU"/>
                </a:p>
              </p:txBody>
            </p:sp>
            <p:sp>
              <p:nvSpPr>
                <p:cNvPr id="307238" name="Line 38"/>
                <p:cNvSpPr>
                  <a:spLocks noChangeShapeType="1"/>
                </p:cNvSpPr>
                <p:nvPr/>
              </p:nvSpPr>
              <p:spPr bwMode="auto">
                <a:xfrm flipH="1">
                  <a:off x="8370" y="9513"/>
                  <a:ext cx="0" cy="285"/>
                </a:xfrm>
                <a:prstGeom prst="line">
                  <a:avLst/>
                </a:prstGeom>
                <a:noFill/>
                <a:ln w="19050">
                  <a:solidFill>
                    <a:srgbClr val="003399"/>
                  </a:solidFill>
                  <a:round/>
                  <a:headEnd/>
                  <a:tailEnd type="triangle" w="med" len="med"/>
                </a:ln>
                <a:effectLst>
                  <a:outerShdw dist="17961" dir="2700000" algn="ctr" rotWithShape="0">
                    <a:srgbClr val="66CCFF"/>
                  </a:outerShdw>
                </a:effectLst>
                <a:extLst>
                  <a:ext uri="{909E8E84-426E-40DD-AFC4-6F175D3DCCD1}">
                    <a14:hiddenFill xmlns:a14="http://schemas.microsoft.com/office/drawing/2010/main">
                      <a:noFill/>
                    </a14:hiddenFill>
                  </a:ext>
                </a:extLst>
              </p:spPr>
              <p:txBody>
                <a:bodyPr/>
                <a:lstStyle/>
                <a:p>
                  <a:endParaRPr lang="ru-RU"/>
                </a:p>
              </p:txBody>
            </p:sp>
            <p:sp>
              <p:nvSpPr>
                <p:cNvPr id="307239" name="Line 39"/>
                <p:cNvSpPr>
                  <a:spLocks noChangeShapeType="1"/>
                </p:cNvSpPr>
                <p:nvPr/>
              </p:nvSpPr>
              <p:spPr bwMode="auto">
                <a:xfrm flipH="1">
                  <a:off x="3069" y="9513"/>
                  <a:ext cx="7125" cy="0"/>
                </a:xfrm>
                <a:prstGeom prst="line">
                  <a:avLst/>
                </a:prstGeom>
                <a:noFill/>
                <a:ln w="19050">
                  <a:solidFill>
                    <a:srgbClr val="003399"/>
                  </a:solidFill>
                  <a:round/>
                  <a:headEnd/>
                  <a:tailEnd/>
                </a:ln>
                <a:effectLst>
                  <a:outerShdw dist="17961" dir="2700000" algn="ctr" rotWithShape="0">
                    <a:srgbClr val="66CCFF"/>
                  </a:outerShdw>
                </a:effectLst>
                <a:extLst>
                  <a:ext uri="{909E8E84-426E-40DD-AFC4-6F175D3DCCD1}">
                    <a14:hiddenFill xmlns:a14="http://schemas.microsoft.com/office/drawing/2010/main">
                      <a:noFill/>
                    </a14:hiddenFill>
                  </a:ext>
                </a:extLst>
              </p:spPr>
              <p:txBody>
                <a:bodyPr/>
                <a:lstStyle/>
                <a:p>
                  <a:endParaRPr lang="ru-RU"/>
                </a:p>
              </p:txBody>
            </p:sp>
          </p:grpSp>
          <p:sp>
            <p:nvSpPr>
              <p:cNvPr id="307240" name="Line 40"/>
              <p:cNvSpPr>
                <a:spLocks noChangeShapeType="1"/>
              </p:cNvSpPr>
              <p:nvPr/>
            </p:nvSpPr>
            <p:spPr bwMode="auto">
              <a:xfrm>
                <a:off x="6261" y="9228"/>
                <a:ext cx="0" cy="285"/>
              </a:xfrm>
              <a:prstGeom prst="line">
                <a:avLst/>
              </a:prstGeom>
              <a:noFill/>
              <a:ln w="19050">
                <a:solidFill>
                  <a:srgbClr val="003399"/>
                </a:solidFill>
                <a:round/>
                <a:headEnd/>
                <a:tailEnd/>
              </a:ln>
              <a:effectLst>
                <a:outerShdw dist="17961" dir="2700000" algn="ctr" rotWithShape="0">
                  <a:srgbClr val="66CCFF"/>
                </a:outerShdw>
              </a:effectLst>
              <a:extLst>
                <a:ext uri="{909E8E84-426E-40DD-AFC4-6F175D3DCCD1}">
                  <a14:hiddenFill xmlns:a14="http://schemas.microsoft.com/office/drawing/2010/main">
                    <a:noFill/>
                  </a14:hiddenFill>
                </a:ext>
              </a:extLst>
            </p:spPr>
            <p:txBody>
              <a:bodyPr/>
              <a:lstStyle/>
              <a:p>
                <a:endParaRPr lang="ru-RU"/>
              </a:p>
            </p:txBody>
          </p:sp>
        </p:grpSp>
      </p:grpSp>
      <p:sp>
        <p:nvSpPr>
          <p:cNvPr id="307242" name="Text Box 42"/>
          <p:cNvSpPr txBox="1">
            <a:spLocks noChangeArrowheads="1"/>
          </p:cNvSpPr>
          <p:nvPr/>
        </p:nvSpPr>
        <p:spPr bwMode="auto">
          <a:xfrm>
            <a:off x="1165225" y="6235700"/>
            <a:ext cx="6764338" cy="304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sz="2000" b="1">
                <a:solidFill>
                  <a:srgbClr val="800080"/>
                </a:solidFill>
                <a:latin typeface="Tahoma" panose="020B0604030504040204" pitchFamily="34" charset="0"/>
                <a:cs typeface="Tahoma" panose="020B0604030504040204" pitchFamily="34" charset="0"/>
              </a:rPr>
              <a:t>Рис.20.3. Средства защиты информации</a:t>
            </a:r>
            <a:endParaRPr lang="en-US" altLang="ru-RU" sz="2000" b="1">
              <a:solidFill>
                <a:srgbClr val="800080"/>
              </a:solidFill>
              <a:latin typeface="Tahoma" panose="020B0604030504040204" pitchFamily="34" charset="0"/>
              <a:cs typeface="Tahoma" panose="020B060403050404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08227" name="Text Box 3"/>
          <p:cNvSpPr txBox="1">
            <a:spLocks noChangeArrowheads="1"/>
          </p:cNvSpPr>
          <p:nvPr/>
        </p:nvSpPr>
        <p:spPr bwMode="auto">
          <a:xfrm>
            <a:off x="225425" y="1592263"/>
            <a:ext cx="8656638" cy="45100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10000"/>
              </a:lnSpc>
            </a:pPr>
            <a:r>
              <a:rPr lang="ru-RU" altLang="ru-RU">
                <a:solidFill>
                  <a:srgbClr val="800080"/>
                </a:solidFill>
              </a:rPr>
              <a:t>В соответствии с существующими моделями обеспечения ИБ ИТС, каждый уровень управления сетевой архитектуры ЭМВОС включает дополнительную(ые) функцию(ии) по обеспечению не только защиты данных пользователей, но и защиту самих управляющих функций, которые поддерживают “нормальную” работоспособность сети. Эта(и) дополнительная(ые) функция(ии) разбита(ы) на соответствующие подфункции (со своими группами способов и средств безопасности), а последние “распределены и встроены” в соответствующие протоколы информационного обмена на каждом уровне управления.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09251" name="Text Box 3"/>
          <p:cNvSpPr txBox="1">
            <a:spLocks noChangeArrowheads="1"/>
          </p:cNvSpPr>
          <p:nvPr/>
        </p:nvSpPr>
        <p:spPr bwMode="auto">
          <a:xfrm>
            <a:off x="0" y="1389063"/>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Под </a:t>
            </a:r>
            <a:r>
              <a:rPr lang="ru-RU" altLang="ru-RU" sz="2800" b="1" i="1">
                <a:solidFill>
                  <a:srgbClr val="800080"/>
                </a:solidFill>
              </a:rPr>
              <a:t>архитектурой безопасности</a:t>
            </a:r>
            <a:r>
              <a:rPr lang="ru-RU" altLang="ru-RU" sz="2800">
                <a:solidFill>
                  <a:srgbClr val="800080"/>
                </a:solidFill>
              </a:rPr>
              <a:t> будем понимать распределение дополнительной(ых) функции(ий) обеспечения безопасности по уровням архитектуры управления ИТС с целью обеспечения защиты от угроз ИБ, причем средства каждого уровня обеспечивают защиту только от конкретного вида угроз, к которому наиболее уязвим данный уровень или создание защиты на этом уровне позволяет избежать дублирования функций обеспечения безопасности от этого вида угроз на других уровнях (хотя дублирование таких функций на каждом уровне не исключается).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0275" name="Text Box 3"/>
          <p:cNvSpPr txBox="1">
            <a:spLocks noChangeArrowheads="1"/>
          </p:cNvSpPr>
          <p:nvPr/>
        </p:nvSpPr>
        <p:spPr bwMode="auto">
          <a:xfrm>
            <a:off x="0" y="11144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b="1">
                <a:solidFill>
                  <a:srgbClr val="CC0000"/>
                </a:solidFill>
                <a:latin typeface="Tahoma" panose="020B0604030504040204" pitchFamily="34" charset="0"/>
              </a:rPr>
              <a:t>20.4. </a:t>
            </a:r>
            <a:r>
              <a:rPr lang="ru-RU" altLang="ru-RU" b="1">
                <a:solidFill>
                  <a:srgbClr val="CC0000"/>
                </a:solidFill>
              </a:rPr>
              <a:t>Архитектура безопасности ЭМВОС.</a:t>
            </a:r>
            <a:r>
              <a:rPr lang="ru-RU" altLang="ru-RU" sz="1800" b="1"/>
              <a:t> </a:t>
            </a:r>
          </a:p>
        </p:txBody>
      </p:sp>
      <p:sp>
        <p:nvSpPr>
          <p:cNvPr id="310276" name="Text Box 4"/>
          <p:cNvSpPr txBox="1">
            <a:spLocks noChangeArrowheads="1"/>
          </p:cNvSpPr>
          <p:nvPr/>
        </p:nvSpPr>
        <p:spPr bwMode="auto">
          <a:xfrm>
            <a:off x="574675" y="1990725"/>
            <a:ext cx="7942263"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Одним из первых международных стандартов, определяющих архитектуру безопасности открытых систем, была Рекомендация </a:t>
            </a:r>
            <a:r>
              <a:rPr lang="en-US" altLang="ru-RU" sz="2800">
                <a:solidFill>
                  <a:srgbClr val="800080"/>
                </a:solidFill>
              </a:rPr>
              <a:t>ITU</a:t>
            </a:r>
            <a:r>
              <a:rPr lang="ru-RU" altLang="ru-RU" sz="2800">
                <a:solidFill>
                  <a:srgbClr val="800080"/>
                </a:solidFill>
              </a:rPr>
              <a:t>-</a:t>
            </a:r>
            <a:r>
              <a:rPr lang="en-US" altLang="ru-RU" sz="2800">
                <a:solidFill>
                  <a:srgbClr val="800080"/>
                </a:solidFill>
              </a:rPr>
              <a:t>T</a:t>
            </a:r>
            <a:r>
              <a:rPr lang="ru-RU" altLang="ru-RU" sz="2800">
                <a:solidFill>
                  <a:srgbClr val="800080"/>
                </a:solidFill>
              </a:rPr>
              <a:t> (МККТТ) Х.800. Этот стандарт дал общее описание функции обеспечения безопасности ИТС ЭМВОС. Эта функция реализуется  системой обеспечения ИБ ИТС (СОИБ). Другими словами, СОИБ решает комплексную задачу обеспечения ИБ ИТС.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1299" name="Text Box 3"/>
          <p:cNvSpPr txBox="1">
            <a:spLocks noChangeArrowheads="1"/>
          </p:cNvSpPr>
          <p:nvPr/>
        </p:nvSpPr>
        <p:spPr bwMode="auto">
          <a:xfrm>
            <a:off x="249238" y="1401763"/>
            <a:ext cx="8631237"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Функция обеспечения безопасности является дополнительной (не обязательной), а её реализация зависит от “желания” пользователя и/или владельца ИТС, поэтому СОИБ обеспечивает достижение поставленной перед ней цели путём предоставления услуг по обеспечению безопасности. Подсистемы обеспечения безопасности в рамках СОИБ именуются службами, которые и решают частные задачи путём реализации подфункций и предоставления услуг по обеспечению безопасности (рис.20.4).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62" name="Text Box 94"/>
          <p:cNvSpPr txBox="1">
            <a:spLocks noChangeArrowheads="1"/>
          </p:cNvSpPr>
          <p:nvPr/>
        </p:nvSpPr>
        <p:spPr bwMode="auto">
          <a:xfrm>
            <a:off x="174625" y="1222375"/>
            <a:ext cx="8818563"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А если же он ограбил человека (или группу людей) и таким образом стал обладателем принадлежащей потерпевшему (потерпевшим) банковской электронной (пластиковой) кредитной или дебетовой карты или, например, в своём офисе совершил акт вандализма, “раскурочив” все (или часть) сетевые устройства (серверы, маршрутизаторы, принтеры и т.п.), и вынес несколько электронных носителей данных (дисков и т.п.), содержащих конфиденциальные данные своей компании, то тогда можно говорить о реализации “нарушителем” угроз информационной безопасности. При этом последствия его преступных деяний могут быть следующими: во-первых, грабитель, используя банкомат, с помощью украденной банковской карты может под видом настоящего держателя счёта в банке снять с этого счёта некоторую сумму денег; и, во-вторых, потеря компанией конфиденциальной информации может привести к значительным финансовым потерям, вплоть до её банкротства.</a:t>
            </a:r>
            <a:r>
              <a:rPr lang="ru-RU" altLang="ru-RU" sz="2200" b="1">
                <a:solidFill>
                  <a:srgbClr val="800080"/>
                </a:solidFill>
              </a:rPr>
              <a:t> </a:t>
            </a:r>
          </a:p>
        </p:txBody>
      </p:sp>
      <p:sp>
        <p:nvSpPr>
          <p:cNvPr id="237663" name="Text Box 95"/>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grpSp>
        <p:nvGrpSpPr>
          <p:cNvPr id="312355" name="Group 35"/>
          <p:cNvGrpSpPr>
            <a:grpSpLocks/>
          </p:cNvGrpSpPr>
          <p:nvPr/>
        </p:nvGrpSpPr>
        <p:grpSpPr bwMode="auto">
          <a:xfrm>
            <a:off x="255588" y="1377950"/>
            <a:ext cx="8631237" cy="4057650"/>
            <a:chOff x="161" y="868"/>
            <a:chExt cx="5437" cy="2556"/>
          </a:xfrm>
        </p:grpSpPr>
        <p:sp>
          <p:nvSpPr>
            <p:cNvPr id="312324" name="Line 4"/>
            <p:cNvSpPr>
              <a:spLocks noChangeShapeType="1"/>
            </p:cNvSpPr>
            <p:nvPr/>
          </p:nvSpPr>
          <p:spPr bwMode="auto">
            <a:xfrm>
              <a:off x="559" y="1661"/>
              <a:ext cx="0"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2325" name="Line 5"/>
            <p:cNvSpPr>
              <a:spLocks noChangeShapeType="1"/>
            </p:cNvSpPr>
            <p:nvPr/>
          </p:nvSpPr>
          <p:spPr bwMode="auto">
            <a:xfrm>
              <a:off x="2761" y="1055"/>
              <a:ext cx="2" cy="124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2326" name="Line 6"/>
            <p:cNvSpPr>
              <a:spLocks noChangeShapeType="1"/>
            </p:cNvSpPr>
            <p:nvPr/>
          </p:nvSpPr>
          <p:spPr bwMode="auto">
            <a:xfrm>
              <a:off x="4865" y="1699"/>
              <a:ext cx="0" cy="67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2327" name="Line 7"/>
            <p:cNvSpPr>
              <a:spLocks noChangeShapeType="1"/>
            </p:cNvSpPr>
            <p:nvPr/>
          </p:nvSpPr>
          <p:spPr bwMode="auto">
            <a:xfrm>
              <a:off x="4187" y="1736"/>
              <a:ext cx="0" cy="67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12328" name="Text Box 8"/>
            <p:cNvSpPr txBox="1">
              <a:spLocks noChangeArrowheads="1"/>
            </p:cNvSpPr>
            <p:nvPr/>
          </p:nvSpPr>
          <p:spPr bwMode="auto">
            <a:xfrm>
              <a:off x="161" y="926"/>
              <a:ext cx="1221" cy="961"/>
            </a:xfrm>
            <a:prstGeom prst="rect">
              <a:avLst/>
            </a:prstGeom>
            <a:gradFill rotWithShape="1">
              <a:gsLst>
                <a:gs pos="0">
                  <a:srgbClr val="89FFCF"/>
                </a:gs>
                <a:gs pos="50000">
                  <a:srgbClr val="FFFFFF"/>
                </a:gs>
                <a:gs pos="100000">
                  <a:srgbClr val="89FFCF"/>
                </a:gs>
              </a:gsLst>
              <a:lin ang="0" scaled="1"/>
            </a:gradFill>
            <a:ln w="28575">
              <a:solidFill>
                <a:srgbClr val="990000"/>
              </a:solidFill>
              <a:miter lim="800000"/>
              <a:headEnd/>
              <a:tailEnd/>
            </a:ln>
            <a:effectLst>
              <a:outerShdw dist="35921" dir="2700000" algn="ctr" rotWithShape="0">
                <a:srgbClr val="FF9933"/>
              </a:outerShdw>
            </a:effectLst>
          </p:spPr>
          <p:txBody>
            <a:bodyPr lIns="0" tIns="0" rIns="0" bIns="0">
              <a:spAutoFit/>
            </a:bodyPr>
            <a:lstStyle/>
            <a:p>
              <a:pPr algn="ctr"/>
              <a:r>
                <a:rPr lang="ru-RU" altLang="zh-CN" sz="1800" b="1">
                  <a:solidFill>
                    <a:srgbClr val="003300"/>
                  </a:solidFill>
                  <a:effectLst>
                    <a:outerShdw blurRad="38100" dist="38100" dir="2700000" algn="tl">
                      <a:srgbClr val="000000"/>
                    </a:outerShdw>
                  </a:effectLst>
                </a:rPr>
                <a:t>ЦЕЛЬ:</a:t>
              </a:r>
            </a:p>
            <a:p>
              <a:pPr algn="ctr"/>
              <a:r>
                <a:rPr lang="ru-RU" altLang="zh-CN" sz="1600" b="1">
                  <a:solidFill>
                    <a:srgbClr val="003300"/>
                  </a:solidFill>
                  <a:effectLst>
                    <a:outerShdw blurRad="38100" dist="38100" dir="2700000" algn="tl">
                      <a:srgbClr val="000000"/>
                    </a:outerShdw>
                  </a:effectLst>
                  <a:latin typeface="Arial Narrow" panose="020B0606020202030204" pitchFamily="34" charset="0"/>
                </a:rPr>
                <a:t>достижение требуемого уровня защищённости ИТС</a:t>
              </a:r>
              <a:endParaRPr lang="ru-RU" altLang="ru-RU" sz="1600" b="1">
                <a:solidFill>
                  <a:srgbClr val="003300"/>
                </a:solidFill>
                <a:effectLst>
                  <a:outerShdw blurRad="38100" dist="38100" dir="2700000" algn="tl">
                    <a:srgbClr val="000000"/>
                  </a:outerShdw>
                </a:effectLst>
                <a:latin typeface="Arial Narrow" panose="020B0606020202030204" pitchFamily="34" charset="0"/>
              </a:endParaRPr>
            </a:p>
          </p:txBody>
        </p:sp>
        <p:sp>
          <p:nvSpPr>
            <p:cNvPr id="312329" name="AutoShape 9"/>
            <p:cNvSpPr>
              <a:spLocks noChangeArrowheads="1"/>
            </p:cNvSpPr>
            <p:nvPr/>
          </p:nvSpPr>
          <p:spPr bwMode="auto">
            <a:xfrm>
              <a:off x="205" y="2065"/>
              <a:ext cx="998" cy="970"/>
            </a:xfrm>
            <a:prstGeom prst="flowChartMultidocument">
              <a:avLst/>
            </a:prstGeom>
            <a:gradFill rotWithShape="1">
              <a:gsLst>
                <a:gs pos="0">
                  <a:srgbClr val="89FFCF"/>
                </a:gs>
                <a:gs pos="50000">
                  <a:srgbClr val="FFFFFF"/>
                </a:gs>
                <a:gs pos="100000">
                  <a:srgbClr val="89FFCF"/>
                </a:gs>
              </a:gsLst>
              <a:lin ang="5400000" scaled="1"/>
            </a:gradFill>
            <a:ln w="28575">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12330" name="Text Box 10"/>
            <p:cNvSpPr txBox="1">
              <a:spLocks noChangeArrowheads="1"/>
            </p:cNvSpPr>
            <p:nvPr/>
          </p:nvSpPr>
          <p:spPr bwMode="auto">
            <a:xfrm>
              <a:off x="236" y="2279"/>
              <a:ext cx="797" cy="62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90000"/>
                </a:lnSpc>
              </a:pPr>
              <a:r>
                <a:rPr lang="ru-RU" altLang="zh-CN" sz="1800" b="1">
                  <a:solidFill>
                    <a:srgbClr val="003300"/>
                  </a:solidFill>
                </a:rPr>
                <a:t>Путём решения </a:t>
              </a:r>
              <a:r>
                <a:rPr lang="ru-RU" altLang="zh-CN" sz="1800" b="1" i="1">
                  <a:solidFill>
                    <a:srgbClr val="003300"/>
                  </a:solidFill>
                </a:rPr>
                <a:t>частных задач</a:t>
              </a:r>
              <a:endParaRPr lang="ru-RU" altLang="ru-RU" sz="1800" b="1" i="1">
                <a:solidFill>
                  <a:srgbClr val="003300"/>
                </a:solidFill>
              </a:endParaRPr>
            </a:p>
          </p:txBody>
        </p:sp>
        <p:sp>
          <p:nvSpPr>
            <p:cNvPr id="312331" name="Text Box 11"/>
            <p:cNvSpPr txBox="1">
              <a:spLocks noChangeArrowheads="1"/>
            </p:cNvSpPr>
            <p:nvPr/>
          </p:nvSpPr>
          <p:spPr bwMode="auto">
            <a:xfrm>
              <a:off x="3881" y="924"/>
              <a:ext cx="1222" cy="961"/>
            </a:xfrm>
            <a:prstGeom prst="rect">
              <a:avLst/>
            </a:prstGeom>
            <a:gradFill rotWithShape="1">
              <a:gsLst>
                <a:gs pos="0">
                  <a:srgbClr val="FFFF99"/>
                </a:gs>
                <a:gs pos="50000">
                  <a:srgbClr val="FFFFFF"/>
                </a:gs>
                <a:gs pos="100000">
                  <a:srgbClr val="FFFF99"/>
                </a:gs>
              </a:gsLst>
              <a:lin ang="0" scaled="1"/>
            </a:gradFill>
            <a:ln w="28575">
              <a:solidFill>
                <a:srgbClr val="9900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lIns="0" tIns="0" rIns="0" bIns="0">
              <a:spAutoFit/>
            </a:bodyPr>
            <a:lstStyle/>
            <a:p>
              <a:pPr algn="ctr"/>
              <a:r>
                <a:rPr lang="ru-RU" altLang="zh-CN" sz="1800" b="1">
                  <a:solidFill>
                    <a:srgbClr val="003300"/>
                  </a:solidFill>
                  <a:effectLst>
                    <a:outerShdw blurRad="38100" dist="38100" dir="2700000" algn="tl">
                      <a:srgbClr val="000000"/>
                    </a:outerShdw>
                  </a:effectLst>
                </a:rPr>
                <a:t>СИСТЕМА</a:t>
              </a:r>
            </a:p>
            <a:p>
              <a:pPr algn="ctr"/>
              <a:r>
                <a:rPr lang="ru-RU" altLang="zh-CN" sz="1600" b="1">
                  <a:solidFill>
                    <a:srgbClr val="003300"/>
                  </a:solidFill>
                  <a:effectLst>
                    <a:outerShdw blurRad="38100" dist="38100" dir="2700000" algn="tl">
                      <a:srgbClr val="000000"/>
                    </a:outerShdw>
                  </a:effectLst>
                </a:rPr>
                <a:t>Обеспечения безопасности ИТС реализует функцию обеспечения ИБ</a:t>
              </a:r>
              <a:endParaRPr lang="ru-RU" altLang="ru-RU" sz="1600" b="1">
                <a:solidFill>
                  <a:srgbClr val="003300"/>
                </a:solidFill>
                <a:effectLst>
                  <a:outerShdw blurRad="38100" dist="38100" dir="2700000" algn="tl">
                    <a:srgbClr val="000000"/>
                  </a:outerShdw>
                </a:effectLst>
              </a:endParaRPr>
            </a:p>
          </p:txBody>
        </p:sp>
        <p:sp>
          <p:nvSpPr>
            <p:cNvPr id="312332" name="AutoShape 12"/>
            <p:cNvSpPr>
              <a:spLocks noChangeArrowheads="1"/>
            </p:cNvSpPr>
            <p:nvPr/>
          </p:nvSpPr>
          <p:spPr bwMode="auto">
            <a:xfrm flipH="1">
              <a:off x="2017" y="2072"/>
              <a:ext cx="949" cy="970"/>
            </a:xfrm>
            <a:prstGeom prst="flowChartMultidocument">
              <a:avLst/>
            </a:prstGeom>
            <a:gradFill rotWithShape="1">
              <a:gsLst>
                <a:gs pos="0">
                  <a:srgbClr val="CCFF66"/>
                </a:gs>
                <a:gs pos="50000">
                  <a:srgbClr val="FFFFFF"/>
                </a:gs>
                <a:gs pos="100000">
                  <a:srgbClr val="CCFF66"/>
                </a:gs>
              </a:gsLst>
              <a:lin ang="5400000" scaled="1"/>
            </a:gradFill>
            <a:ln w="28575">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12334" name="AutoShape 14"/>
            <p:cNvSpPr>
              <a:spLocks noChangeArrowheads="1"/>
            </p:cNvSpPr>
            <p:nvPr/>
          </p:nvSpPr>
          <p:spPr bwMode="auto">
            <a:xfrm>
              <a:off x="3509" y="2072"/>
              <a:ext cx="998" cy="970"/>
            </a:xfrm>
            <a:prstGeom prst="flowChartMultidocument">
              <a:avLst/>
            </a:prstGeom>
            <a:gradFill rotWithShape="1">
              <a:gsLst>
                <a:gs pos="0">
                  <a:srgbClr val="FFFF99"/>
                </a:gs>
                <a:gs pos="50000">
                  <a:srgbClr val="FFFFFF"/>
                </a:gs>
                <a:gs pos="100000">
                  <a:srgbClr val="FFFF99"/>
                </a:gs>
              </a:gsLst>
              <a:lin ang="5400000" scaled="1"/>
            </a:gradFill>
            <a:ln w="28575">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12335" name="AutoShape 15"/>
            <p:cNvSpPr>
              <a:spLocks noChangeArrowheads="1"/>
            </p:cNvSpPr>
            <p:nvPr/>
          </p:nvSpPr>
          <p:spPr bwMode="auto">
            <a:xfrm flipH="1">
              <a:off x="4594" y="2072"/>
              <a:ext cx="1004" cy="970"/>
            </a:xfrm>
            <a:prstGeom prst="flowChartMultidocument">
              <a:avLst/>
            </a:prstGeom>
            <a:gradFill rotWithShape="1">
              <a:gsLst>
                <a:gs pos="0">
                  <a:srgbClr val="FFFF99"/>
                </a:gs>
                <a:gs pos="50000">
                  <a:srgbClr val="FFFFFF"/>
                </a:gs>
                <a:gs pos="100000">
                  <a:srgbClr val="FFFF99"/>
                </a:gs>
              </a:gsLst>
              <a:lin ang="5400000" scaled="1"/>
            </a:gradFill>
            <a:ln w="28575">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12338" name="AutoShape 18"/>
            <p:cNvSpPr>
              <a:spLocks noChangeArrowheads="1"/>
            </p:cNvSpPr>
            <p:nvPr/>
          </p:nvSpPr>
          <p:spPr bwMode="auto">
            <a:xfrm>
              <a:off x="3032" y="2407"/>
              <a:ext cx="409" cy="262"/>
            </a:xfrm>
            <a:prstGeom prst="leftRightArrow">
              <a:avLst>
                <a:gd name="adj1" fmla="val 49870"/>
                <a:gd name="adj2" fmla="val 42944"/>
              </a:avLst>
            </a:prstGeom>
            <a:solidFill>
              <a:srgbClr val="990000"/>
            </a:solidFill>
            <a:ln w="28575">
              <a:solidFill>
                <a:srgbClr val="9900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312339" name="AutoShape 19"/>
            <p:cNvSpPr>
              <a:spLocks noChangeArrowheads="1"/>
            </p:cNvSpPr>
            <p:nvPr/>
          </p:nvSpPr>
          <p:spPr bwMode="auto">
            <a:xfrm>
              <a:off x="1269" y="2407"/>
              <a:ext cx="678" cy="262"/>
            </a:xfrm>
            <a:prstGeom prst="leftRightArrow">
              <a:avLst>
                <a:gd name="adj1" fmla="val 49870"/>
                <a:gd name="adj2" fmla="val 58153"/>
              </a:avLst>
            </a:prstGeom>
            <a:solidFill>
              <a:srgbClr val="990000"/>
            </a:solidFill>
            <a:ln w="28575">
              <a:solidFill>
                <a:srgbClr val="9900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nvGrpSpPr>
            <p:cNvPr id="312340" name="Group 20"/>
            <p:cNvGrpSpPr>
              <a:grpSpLocks/>
            </p:cNvGrpSpPr>
            <p:nvPr/>
          </p:nvGrpSpPr>
          <p:grpSpPr bwMode="auto">
            <a:xfrm>
              <a:off x="661" y="3032"/>
              <a:ext cx="4475" cy="392"/>
              <a:chOff x="2402" y="11850"/>
              <a:chExt cx="7668" cy="711"/>
            </a:xfrm>
          </p:grpSpPr>
          <p:grpSp>
            <p:nvGrpSpPr>
              <p:cNvPr id="312341" name="Group 21"/>
              <p:cNvGrpSpPr>
                <a:grpSpLocks/>
              </p:cNvGrpSpPr>
              <p:nvPr/>
            </p:nvGrpSpPr>
            <p:grpSpPr bwMode="auto">
              <a:xfrm>
                <a:off x="2402" y="11850"/>
                <a:ext cx="7668" cy="711"/>
                <a:chOff x="2402" y="11850"/>
                <a:chExt cx="7668" cy="711"/>
              </a:xfrm>
            </p:grpSpPr>
            <p:grpSp>
              <p:nvGrpSpPr>
                <p:cNvPr id="312342" name="Group 22"/>
                <p:cNvGrpSpPr>
                  <a:grpSpLocks/>
                </p:cNvGrpSpPr>
                <p:nvPr/>
              </p:nvGrpSpPr>
              <p:grpSpPr bwMode="auto">
                <a:xfrm>
                  <a:off x="2402" y="11850"/>
                  <a:ext cx="7668" cy="711"/>
                  <a:chOff x="2402" y="11850"/>
                  <a:chExt cx="7668" cy="711"/>
                </a:xfrm>
              </p:grpSpPr>
              <p:sp>
                <p:nvSpPr>
                  <p:cNvPr id="312343" name="Rectangle 23"/>
                  <p:cNvSpPr>
                    <a:spLocks noChangeArrowheads="1"/>
                  </p:cNvSpPr>
                  <p:nvPr/>
                </p:nvSpPr>
                <p:spPr bwMode="auto">
                  <a:xfrm>
                    <a:off x="2489" y="12363"/>
                    <a:ext cx="7494" cy="198"/>
                  </a:xfrm>
                  <a:prstGeom prst="rect">
                    <a:avLst/>
                  </a:prstGeom>
                  <a:solidFill>
                    <a:srgbClr val="990000"/>
                  </a:solidFill>
                  <a:ln w="38100">
                    <a:solidFill>
                      <a:srgbClr val="990000"/>
                    </a:solidFill>
                    <a:miter lim="800000"/>
                    <a:headEnd/>
                    <a:tailEnd/>
                  </a:ln>
                </p:spPr>
                <p:txBody>
                  <a:bodyPr/>
                  <a:lstStyle/>
                  <a:p>
                    <a:endParaRPr lang="ru-RU"/>
                  </a:p>
                </p:txBody>
              </p:sp>
              <p:sp>
                <p:nvSpPr>
                  <p:cNvPr id="312344" name="AutoShape 24"/>
                  <p:cNvSpPr>
                    <a:spLocks noChangeArrowheads="1"/>
                  </p:cNvSpPr>
                  <p:nvPr/>
                </p:nvSpPr>
                <p:spPr bwMode="auto">
                  <a:xfrm>
                    <a:off x="2402" y="11850"/>
                    <a:ext cx="342" cy="570"/>
                  </a:xfrm>
                  <a:prstGeom prst="upArrow">
                    <a:avLst>
                      <a:gd name="adj1" fmla="val 49704"/>
                      <a:gd name="adj2" fmla="val 74560"/>
                    </a:avLst>
                  </a:prstGeom>
                  <a:solidFill>
                    <a:srgbClr val="990000"/>
                  </a:solidFill>
                  <a:ln w="38100">
                    <a:solidFill>
                      <a:srgbClr val="990000"/>
                    </a:solidFill>
                    <a:miter lim="800000"/>
                    <a:headEnd/>
                    <a:tailEnd/>
                  </a:ln>
                </p:spPr>
                <p:txBody>
                  <a:bodyPr/>
                  <a:lstStyle/>
                  <a:p>
                    <a:endParaRPr lang="ru-RU"/>
                  </a:p>
                </p:txBody>
              </p:sp>
              <p:sp>
                <p:nvSpPr>
                  <p:cNvPr id="312345" name="AutoShape 25"/>
                  <p:cNvSpPr>
                    <a:spLocks noChangeArrowheads="1"/>
                  </p:cNvSpPr>
                  <p:nvPr/>
                </p:nvSpPr>
                <p:spPr bwMode="auto">
                  <a:xfrm>
                    <a:off x="9728" y="11850"/>
                    <a:ext cx="342" cy="570"/>
                  </a:xfrm>
                  <a:prstGeom prst="upArrow">
                    <a:avLst>
                      <a:gd name="adj1" fmla="val 49704"/>
                      <a:gd name="adj2" fmla="val 74560"/>
                    </a:avLst>
                  </a:prstGeom>
                  <a:solidFill>
                    <a:srgbClr val="990000"/>
                  </a:solidFill>
                  <a:ln w="38100">
                    <a:solidFill>
                      <a:srgbClr val="990000"/>
                    </a:solidFill>
                    <a:miter lim="800000"/>
                    <a:headEnd/>
                    <a:tailEnd/>
                  </a:ln>
                </p:spPr>
                <p:txBody>
                  <a:bodyPr/>
                  <a:lstStyle/>
                  <a:p>
                    <a:endParaRPr lang="ru-RU"/>
                  </a:p>
                </p:txBody>
              </p:sp>
            </p:grpSp>
            <p:sp>
              <p:nvSpPr>
                <p:cNvPr id="312346" name="Rectangle 26"/>
                <p:cNvSpPr>
                  <a:spLocks noChangeArrowheads="1"/>
                </p:cNvSpPr>
                <p:nvPr/>
              </p:nvSpPr>
              <p:spPr bwMode="auto">
                <a:xfrm>
                  <a:off x="2506" y="12383"/>
                  <a:ext cx="1163" cy="152"/>
                </a:xfrm>
                <a:prstGeom prst="rect">
                  <a:avLst/>
                </a:prstGeom>
                <a:solidFill>
                  <a:srgbClr val="990000"/>
                </a:solidFill>
                <a:ln w="38100">
                  <a:solidFill>
                    <a:srgbClr val="990000"/>
                  </a:solidFill>
                  <a:miter lim="800000"/>
                  <a:headEnd/>
                  <a:tailEnd/>
                </a:ln>
              </p:spPr>
              <p:txBody>
                <a:bodyPr/>
                <a:lstStyle/>
                <a:p>
                  <a:endParaRPr lang="ru-RU"/>
                </a:p>
              </p:txBody>
            </p:sp>
          </p:grpSp>
          <p:sp>
            <p:nvSpPr>
              <p:cNvPr id="312347" name="Rectangle 27"/>
              <p:cNvSpPr>
                <a:spLocks noChangeArrowheads="1"/>
              </p:cNvSpPr>
              <p:nvPr/>
            </p:nvSpPr>
            <p:spPr bwMode="auto">
              <a:xfrm>
                <a:off x="9340" y="12380"/>
                <a:ext cx="626" cy="152"/>
              </a:xfrm>
              <a:prstGeom prst="rect">
                <a:avLst/>
              </a:prstGeom>
              <a:solidFill>
                <a:srgbClr val="990000"/>
              </a:solidFill>
              <a:ln w="38100">
                <a:solidFill>
                  <a:srgbClr val="990000"/>
                </a:solidFill>
                <a:miter lim="800000"/>
                <a:headEnd/>
                <a:tailEnd/>
              </a:ln>
            </p:spPr>
            <p:txBody>
              <a:bodyPr/>
              <a:lstStyle/>
              <a:p>
                <a:endParaRPr lang="ru-RU"/>
              </a:p>
            </p:txBody>
          </p:sp>
        </p:grpSp>
        <p:sp>
          <p:nvSpPr>
            <p:cNvPr id="312348" name="AutoShape 28"/>
            <p:cNvSpPr>
              <a:spLocks noChangeArrowheads="1"/>
            </p:cNvSpPr>
            <p:nvPr/>
          </p:nvSpPr>
          <p:spPr bwMode="auto">
            <a:xfrm>
              <a:off x="1439" y="868"/>
              <a:ext cx="2373" cy="1045"/>
            </a:xfrm>
            <a:prstGeom prst="leftRightArrowCallout">
              <a:avLst>
                <a:gd name="adj1" fmla="val 25000"/>
                <a:gd name="adj2" fmla="val 25000"/>
                <a:gd name="adj3" fmla="val 28385"/>
                <a:gd name="adj4" fmla="val 50000"/>
              </a:avLst>
            </a:prstGeom>
            <a:gradFill rotWithShape="1">
              <a:gsLst>
                <a:gs pos="0">
                  <a:srgbClr val="CCFF33"/>
                </a:gs>
                <a:gs pos="50000">
                  <a:srgbClr val="CCFF33">
                    <a:gamma/>
                    <a:tint val="0"/>
                    <a:invGamma/>
                  </a:srgbClr>
                </a:gs>
                <a:gs pos="100000">
                  <a:srgbClr val="CCFF33"/>
                </a:gs>
              </a:gsLst>
              <a:lin ang="0" scaled="1"/>
            </a:gradFill>
            <a:ln w="28575">
              <a:solidFill>
                <a:srgbClr val="990000"/>
              </a:solidFill>
              <a:miter lim="800000"/>
              <a:headEnd/>
              <a:tailEnd/>
            </a:ln>
            <a:effectLst>
              <a:outerShdw dist="35921" dir="2700000" algn="ctr" rotWithShape="0">
                <a:srgbClr val="FF9933"/>
              </a:outerShdw>
            </a:effectLst>
          </p:spPr>
          <p:txBody>
            <a:bodyPr/>
            <a:lstStyle/>
            <a:p>
              <a:endParaRPr lang="ru-RU"/>
            </a:p>
          </p:txBody>
        </p:sp>
        <p:sp>
          <p:nvSpPr>
            <p:cNvPr id="312349" name="Text Box 29"/>
            <p:cNvSpPr txBox="1">
              <a:spLocks noChangeArrowheads="1"/>
            </p:cNvSpPr>
            <p:nvPr/>
          </p:nvSpPr>
          <p:spPr bwMode="auto">
            <a:xfrm>
              <a:off x="2046" y="1017"/>
              <a:ext cx="1159" cy="76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zh-CN" sz="2000" b="1">
                  <a:solidFill>
                    <a:schemeClr val="accent2"/>
                  </a:solidFill>
                </a:rPr>
                <a:t>ФУНКЦИЯ обеспечения безопасности ИТС</a:t>
              </a:r>
              <a:endParaRPr lang="ru-RU" altLang="ru-RU" sz="2000" b="1">
                <a:solidFill>
                  <a:schemeClr val="accent2"/>
                </a:solidFill>
              </a:endParaRPr>
            </a:p>
          </p:txBody>
        </p:sp>
        <p:sp>
          <p:nvSpPr>
            <p:cNvPr id="312350" name="Text Box 30"/>
            <p:cNvSpPr txBox="1">
              <a:spLocks noChangeArrowheads="1"/>
            </p:cNvSpPr>
            <p:nvPr/>
          </p:nvSpPr>
          <p:spPr bwMode="auto">
            <a:xfrm>
              <a:off x="2177" y="2415"/>
              <a:ext cx="750" cy="3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400" b="1" i="1">
                  <a:solidFill>
                    <a:srgbClr val="003300"/>
                  </a:solidFill>
                </a:rPr>
                <a:t>Подфункция</a:t>
              </a:r>
            </a:p>
            <a:p>
              <a:pPr algn="ctr">
                <a:lnSpc>
                  <a:spcPct val="90000"/>
                </a:lnSpc>
              </a:pPr>
              <a:r>
                <a:rPr lang="ru-RU" altLang="ru-RU" sz="1400" b="1">
                  <a:solidFill>
                    <a:srgbClr val="003300"/>
                  </a:solidFill>
                </a:rPr>
                <a:t>обеспечения</a:t>
              </a:r>
            </a:p>
            <a:p>
              <a:pPr algn="ctr">
                <a:lnSpc>
                  <a:spcPct val="90000"/>
                </a:lnSpc>
              </a:pPr>
              <a:r>
                <a:rPr lang="ru-RU" altLang="ru-RU" sz="1400" b="1">
                  <a:solidFill>
                    <a:srgbClr val="003300"/>
                  </a:solidFill>
                </a:rPr>
                <a:t>ИБ</a:t>
              </a:r>
            </a:p>
          </p:txBody>
        </p:sp>
        <p:sp>
          <p:nvSpPr>
            <p:cNvPr id="312351" name="Text Box 31"/>
            <p:cNvSpPr txBox="1">
              <a:spLocks noChangeArrowheads="1"/>
            </p:cNvSpPr>
            <p:nvPr/>
          </p:nvSpPr>
          <p:spPr bwMode="auto">
            <a:xfrm>
              <a:off x="3544" y="2346"/>
              <a:ext cx="774" cy="5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i="1">
                  <a:solidFill>
                    <a:srgbClr val="003300"/>
                  </a:solidFill>
                </a:rPr>
                <a:t>Услуги</a:t>
              </a:r>
            </a:p>
            <a:p>
              <a:pPr algn="ctr">
                <a:lnSpc>
                  <a:spcPct val="90000"/>
                </a:lnSpc>
              </a:pPr>
              <a:r>
                <a:rPr lang="ru-RU" altLang="ru-RU" sz="1400" b="1">
                  <a:solidFill>
                    <a:srgbClr val="003300"/>
                  </a:solidFill>
                </a:rPr>
                <a:t>по</a:t>
              </a:r>
            </a:p>
            <a:p>
              <a:pPr algn="ctr">
                <a:lnSpc>
                  <a:spcPct val="90000"/>
                </a:lnSpc>
              </a:pPr>
              <a:r>
                <a:rPr lang="ru-RU" altLang="ru-RU" sz="1400" b="1">
                  <a:solidFill>
                    <a:srgbClr val="003300"/>
                  </a:solidFill>
                </a:rPr>
                <a:t>обеспечению</a:t>
              </a:r>
            </a:p>
            <a:p>
              <a:pPr algn="ctr">
                <a:lnSpc>
                  <a:spcPct val="90000"/>
                </a:lnSpc>
              </a:pPr>
              <a:r>
                <a:rPr lang="ru-RU" altLang="ru-RU" sz="1400" b="1">
                  <a:solidFill>
                    <a:srgbClr val="003300"/>
                  </a:solidFill>
                </a:rPr>
                <a:t>ИБ</a:t>
              </a:r>
            </a:p>
          </p:txBody>
        </p:sp>
        <p:sp>
          <p:nvSpPr>
            <p:cNvPr id="312353" name="Text Box 33"/>
            <p:cNvSpPr txBox="1">
              <a:spLocks noChangeArrowheads="1"/>
            </p:cNvSpPr>
            <p:nvPr/>
          </p:nvSpPr>
          <p:spPr bwMode="auto">
            <a:xfrm>
              <a:off x="4771" y="2332"/>
              <a:ext cx="774" cy="5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i="1">
                  <a:solidFill>
                    <a:srgbClr val="003300"/>
                  </a:solidFill>
                </a:rPr>
                <a:t>Службы</a:t>
              </a:r>
            </a:p>
            <a:p>
              <a:pPr algn="ctr">
                <a:lnSpc>
                  <a:spcPct val="90000"/>
                </a:lnSpc>
              </a:pPr>
              <a:r>
                <a:rPr lang="ru-RU" altLang="ru-RU" sz="1400" b="1">
                  <a:solidFill>
                    <a:srgbClr val="003300"/>
                  </a:solidFill>
                </a:rPr>
                <a:t>по</a:t>
              </a:r>
            </a:p>
            <a:p>
              <a:pPr algn="ctr">
                <a:lnSpc>
                  <a:spcPct val="90000"/>
                </a:lnSpc>
              </a:pPr>
              <a:r>
                <a:rPr lang="ru-RU" altLang="ru-RU" sz="1400" b="1">
                  <a:solidFill>
                    <a:srgbClr val="003300"/>
                  </a:solidFill>
                </a:rPr>
                <a:t>обеспечению</a:t>
              </a:r>
            </a:p>
            <a:p>
              <a:pPr algn="ctr">
                <a:lnSpc>
                  <a:spcPct val="90000"/>
                </a:lnSpc>
              </a:pPr>
              <a:r>
                <a:rPr lang="ru-RU" altLang="ru-RU" sz="1400" b="1">
                  <a:solidFill>
                    <a:srgbClr val="003300"/>
                  </a:solidFill>
                </a:rPr>
                <a:t>ИБ</a:t>
              </a:r>
            </a:p>
          </p:txBody>
        </p:sp>
      </p:grpSp>
      <p:sp>
        <p:nvSpPr>
          <p:cNvPr id="312354" name="Text Box 34"/>
          <p:cNvSpPr txBox="1">
            <a:spLocks noChangeArrowheads="1"/>
          </p:cNvSpPr>
          <p:nvPr/>
        </p:nvSpPr>
        <p:spPr bwMode="auto">
          <a:xfrm>
            <a:off x="0" y="6161088"/>
            <a:ext cx="9144000" cy="304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spcBef>
                <a:spcPct val="50000"/>
              </a:spcBef>
            </a:pPr>
            <a:r>
              <a:rPr lang="ru-RU" altLang="ru-RU" sz="2000" b="1">
                <a:solidFill>
                  <a:srgbClr val="800080"/>
                </a:solidFill>
                <a:latin typeface="Tahoma" panose="020B0604030504040204" pitchFamily="34" charset="0"/>
                <a:cs typeface="Tahoma" panose="020B0604030504040204" pitchFamily="34" charset="0"/>
              </a:rPr>
              <a:t>Рис.20.4. Задача и состав системы обеспечения безопасности ИТС </a:t>
            </a:r>
            <a:endParaRPr lang="en-US" altLang="ru-RU" sz="2000" b="1">
              <a:solidFill>
                <a:srgbClr val="800080"/>
              </a:solidFill>
              <a:latin typeface="Tahoma" panose="020B0604030504040204" pitchFamily="34" charset="0"/>
              <a:cs typeface="Tahoma" panose="020B060403050404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ru-RU" altLang="ru-RU" sz="2000" b="1" i="1">
                <a:solidFill>
                  <a:srgbClr val="800080"/>
                </a:solidFill>
                <a:effectLst>
                  <a:outerShdw blurRad="38100" dist="38100" dir="2700000" algn="tl">
                    <a:srgbClr val="C0C0C0"/>
                  </a:outerShdw>
                </a:effectLst>
              </a:rPr>
              <a:t> </a:t>
            </a:r>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3347" name="Text Box 3"/>
          <p:cNvSpPr txBox="1">
            <a:spLocks noChangeArrowheads="1"/>
          </p:cNvSpPr>
          <p:nvPr/>
        </p:nvSpPr>
        <p:spPr bwMode="auto">
          <a:xfrm>
            <a:off x="263525" y="1343025"/>
            <a:ext cx="8667750" cy="5216525"/>
          </a:xfrm>
          <a:prstGeom prst="rect">
            <a:avLst/>
          </a:prstGeom>
          <a:noFill/>
          <a:ln>
            <a:noFill/>
          </a:ln>
          <a:effectLst>
            <a:outerShdw dist="28398" dir="3806097"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b="1" dirty="0">
                <a:solidFill>
                  <a:srgbClr val="CC3300"/>
                </a:solidFill>
                <a:latin typeface="Tahoma" panose="020B0604030504040204" pitchFamily="34" charset="0"/>
                <a:cs typeface="Tahoma" panose="020B0604030504040204" pitchFamily="34" charset="0"/>
              </a:rPr>
              <a:t>Рекомендация </a:t>
            </a:r>
            <a:r>
              <a:rPr lang="en-US" altLang="ru-RU" sz="2800" b="1" dirty="0">
                <a:solidFill>
                  <a:srgbClr val="CC3300"/>
                </a:solidFill>
                <a:latin typeface="Tahoma" panose="020B0604030504040204" pitchFamily="34" charset="0"/>
                <a:cs typeface="Tahoma" panose="020B0604030504040204" pitchFamily="34" charset="0"/>
              </a:rPr>
              <a:t>ITU</a:t>
            </a:r>
            <a:r>
              <a:rPr lang="ru-RU" altLang="ru-RU" sz="2800" b="1" dirty="0">
                <a:solidFill>
                  <a:srgbClr val="CC3300"/>
                </a:solidFill>
                <a:latin typeface="Tahoma" panose="020B0604030504040204" pitchFamily="34" charset="0"/>
                <a:cs typeface="Tahoma" panose="020B0604030504040204" pitchFamily="34" charset="0"/>
              </a:rPr>
              <a:t>-</a:t>
            </a:r>
            <a:r>
              <a:rPr lang="en-US" altLang="ru-RU" sz="2800" b="1" dirty="0">
                <a:solidFill>
                  <a:srgbClr val="CC3300"/>
                </a:solidFill>
                <a:latin typeface="Tahoma" panose="020B0604030504040204" pitchFamily="34" charset="0"/>
                <a:cs typeface="Tahoma" panose="020B0604030504040204" pitchFamily="34" charset="0"/>
              </a:rPr>
              <a:t>T </a:t>
            </a:r>
            <a:r>
              <a:rPr lang="ru-RU" altLang="ru-RU" sz="2800" b="1" dirty="0">
                <a:solidFill>
                  <a:srgbClr val="CC3300"/>
                </a:solidFill>
                <a:latin typeface="Tahoma" panose="020B0604030504040204" pitchFamily="34" charset="0"/>
                <a:cs typeface="Tahoma" panose="020B0604030504040204" pitchFamily="34" charset="0"/>
              </a:rPr>
              <a:t>Х.800 вводит следующие термины и определения</a:t>
            </a:r>
            <a:r>
              <a:rPr lang="ru-RU" altLang="ru-RU" sz="2800" dirty="0">
                <a:solidFill>
                  <a:srgbClr val="800080"/>
                </a:solidFill>
              </a:rPr>
              <a:t>:</a:t>
            </a:r>
          </a:p>
          <a:p>
            <a:pPr algn="ctr"/>
            <a:endParaRPr lang="ru-RU" altLang="ru-RU" sz="2800" i="1" dirty="0">
              <a:solidFill>
                <a:srgbClr val="800080"/>
              </a:solidFill>
            </a:endParaRPr>
          </a:p>
          <a:p>
            <a:r>
              <a:rPr lang="ru-RU" altLang="ru-RU" sz="2800" b="1" i="1" dirty="0">
                <a:solidFill>
                  <a:srgbClr val="800080"/>
                </a:solidFill>
              </a:rPr>
              <a:t>управление доступом</a:t>
            </a:r>
            <a:r>
              <a:rPr lang="ru-RU" altLang="ru-RU" sz="2800" dirty="0">
                <a:solidFill>
                  <a:srgbClr val="800080"/>
                </a:solidFill>
              </a:rPr>
              <a:t> (</a:t>
            </a:r>
            <a:r>
              <a:rPr lang="en-US" altLang="ru-RU" sz="2800" dirty="0">
                <a:solidFill>
                  <a:srgbClr val="800080"/>
                </a:solidFill>
              </a:rPr>
              <a:t>access control</a:t>
            </a:r>
            <a:r>
              <a:rPr lang="ru-RU" altLang="ru-RU" sz="2800" dirty="0">
                <a:solidFill>
                  <a:srgbClr val="800080"/>
                </a:solidFill>
              </a:rPr>
              <a:t>) — предотвращение неавторизованного использования ресурса, включая предотвращение использования ресурса нерегламентированным способом;</a:t>
            </a:r>
          </a:p>
          <a:p>
            <a:r>
              <a:rPr lang="ru-RU" altLang="ru-RU" sz="2800" b="1" i="1" dirty="0">
                <a:solidFill>
                  <a:srgbClr val="800080"/>
                </a:solidFill>
              </a:rPr>
              <a:t>перечень управления доступом</a:t>
            </a:r>
            <a:r>
              <a:rPr lang="ru-RU" altLang="ru-RU" sz="2800" i="1" dirty="0">
                <a:solidFill>
                  <a:srgbClr val="800080"/>
                </a:solidFill>
              </a:rPr>
              <a:t> </a:t>
            </a:r>
            <a:r>
              <a:rPr lang="ru-RU" altLang="ru-RU" sz="2800" dirty="0">
                <a:solidFill>
                  <a:srgbClr val="800080"/>
                </a:solidFill>
              </a:rPr>
              <a:t>(</a:t>
            </a:r>
            <a:r>
              <a:rPr lang="en-US" altLang="ru-RU" sz="2800" dirty="0">
                <a:solidFill>
                  <a:srgbClr val="800080"/>
                </a:solidFill>
              </a:rPr>
              <a:t>access control list</a:t>
            </a:r>
            <a:r>
              <a:rPr lang="ru-RU" altLang="ru-RU" sz="2800" dirty="0">
                <a:solidFill>
                  <a:srgbClr val="800080"/>
                </a:solidFill>
              </a:rPr>
              <a:t>) — список субъектов (включающий их права доступа), которые имеют право (авторизованы) для предоставления им доступа к ресурсу;</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4371" name="Text Box 3"/>
          <p:cNvSpPr txBox="1">
            <a:spLocks noChangeArrowheads="1"/>
          </p:cNvSpPr>
          <p:nvPr/>
        </p:nvSpPr>
        <p:spPr bwMode="auto">
          <a:xfrm>
            <a:off x="211138" y="1416050"/>
            <a:ext cx="8670925" cy="526297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b="1" i="1" dirty="0">
                <a:solidFill>
                  <a:srgbClr val="800080"/>
                </a:solidFill>
              </a:rPr>
              <a:t>идентифицируемость</a:t>
            </a:r>
            <a:r>
              <a:rPr lang="ru-RU" altLang="ru-RU" sz="2800" dirty="0">
                <a:solidFill>
                  <a:srgbClr val="800080"/>
                </a:solidFill>
              </a:rPr>
              <a:t> (</a:t>
            </a:r>
            <a:r>
              <a:rPr lang="en-US" altLang="ru-RU" sz="2800" dirty="0">
                <a:solidFill>
                  <a:srgbClr val="800080"/>
                </a:solidFill>
              </a:rPr>
              <a:t>accountability</a:t>
            </a:r>
            <a:r>
              <a:rPr lang="ru-RU" altLang="ru-RU" sz="2800" dirty="0">
                <a:solidFill>
                  <a:srgbClr val="800080"/>
                </a:solidFill>
              </a:rPr>
              <a:t>) — свойство, которое гарантирует, что все действия субъекта могут быть зафиксированы с целью последующего подтверждения их однозначной принадлежности субъекту;</a:t>
            </a:r>
            <a:endParaRPr lang="ru-RU" altLang="ru-RU" sz="2800" i="1" dirty="0">
              <a:solidFill>
                <a:srgbClr val="800080"/>
              </a:solidFill>
            </a:endParaRPr>
          </a:p>
          <a:p>
            <a:r>
              <a:rPr lang="ru-RU" altLang="ru-RU" sz="2800" b="1" i="1" dirty="0">
                <a:solidFill>
                  <a:srgbClr val="800080"/>
                </a:solidFill>
              </a:rPr>
              <a:t>активная угроза</a:t>
            </a:r>
            <a:r>
              <a:rPr lang="ru-RU" altLang="ru-RU" sz="2800" i="1" dirty="0">
                <a:solidFill>
                  <a:srgbClr val="800080"/>
                </a:solidFill>
              </a:rPr>
              <a:t> </a:t>
            </a:r>
            <a:r>
              <a:rPr lang="ru-RU" altLang="ru-RU" sz="2800" dirty="0">
                <a:solidFill>
                  <a:srgbClr val="800080"/>
                </a:solidFill>
              </a:rPr>
              <a:t>(</a:t>
            </a:r>
            <a:r>
              <a:rPr lang="en-US" altLang="ru-RU" sz="2800" dirty="0">
                <a:solidFill>
                  <a:srgbClr val="800080"/>
                </a:solidFill>
              </a:rPr>
              <a:t>active threat</a:t>
            </a:r>
            <a:r>
              <a:rPr lang="ru-RU" altLang="ru-RU" sz="2800" dirty="0">
                <a:solidFill>
                  <a:srgbClr val="800080"/>
                </a:solidFill>
              </a:rPr>
              <a:t>) — угроза преднамеренного неавторизованного изменения состояния системы;</a:t>
            </a:r>
            <a:endParaRPr lang="ru-RU" altLang="ru-RU" sz="2800" i="1" dirty="0">
              <a:solidFill>
                <a:srgbClr val="800080"/>
              </a:solidFill>
            </a:endParaRPr>
          </a:p>
          <a:p>
            <a:r>
              <a:rPr lang="ru-RU" altLang="ru-RU" sz="2800" b="1" i="1" dirty="0">
                <a:solidFill>
                  <a:srgbClr val="800080"/>
                </a:solidFill>
              </a:rPr>
              <a:t>аутентификационная информация</a:t>
            </a:r>
            <a:r>
              <a:rPr lang="ru-RU" altLang="ru-RU" sz="2800" dirty="0">
                <a:solidFill>
                  <a:srgbClr val="800080"/>
                </a:solidFill>
              </a:rPr>
              <a:t> (</a:t>
            </a:r>
            <a:r>
              <a:rPr lang="en-US" altLang="ru-RU" sz="2800" dirty="0">
                <a:solidFill>
                  <a:srgbClr val="800080"/>
                </a:solidFill>
              </a:rPr>
              <a:t>authentication information</a:t>
            </a:r>
            <a:r>
              <a:rPr lang="ru-RU" altLang="ru-RU" sz="2800" dirty="0">
                <a:solidFill>
                  <a:srgbClr val="800080"/>
                </a:solidFill>
              </a:rPr>
              <a:t>) — информация, используемая для проверки параметра подлинности;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5395" name="Text Box 3"/>
          <p:cNvSpPr txBox="1">
            <a:spLocks noChangeArrowheads="1"/>
          </p:cNvSpPr>
          <p:nvPr/>
        </p:nvSpPr>
        <p:spPr bwMode="auto">
          <a:xfrm>
            <a:off x="247650" y="1603375"/>
            <a:ext cx="8643938" cy="48320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b="1" i="1" dirty="0">
                <a:solidFill>
                  <a:srgbClr val="800080"/>
                </a:solidFill>
              </a:rPr>
              <a:t>аутентификационный обмен</a:t>
            </a:r>
            <a:r>
              <a:rPr lang="ru-RU" altLang="ru-RU" sz="2800" dirty="0">
                <a:solidFill>
                  <a:srgbClr val="800080"/>
                </a:solidFill>
              </a:rPr>
              <a:t> (</a:t>
            </a:r>
            <a:r>
              <a:rPr lang="en-US" altLang="ru-RU" sz="2800" dirty="0">
                <a:solidFill>
                  <a:srgbClr val="800080"/>
                </a:solidFill>
              </a:rPr>
              <a:t>authentication exchange</a:t>
            </a:r>
            <a:r>
              <a:rPr lang="ru-RU" altLang="ru-RU" sz="2800" dirty="0">
                <a:solidFill>
                  <a:srgbClr val="800080"/>
                </a:solidFill>
              </a:rPr>
              <a:t>) — способ подтверждения подлинности субъекта с помощью средств информационного обмена;</a:t>
            </a:r>
            <a:endParaRPr lang="ru-RU" altLang="ru-RU" sz="2800" i="1" dirty="0">
              <a:solidFill>
                <a:srgbClr val="800080"/>
              </a:solidFill>
            </a:endParaRPr>
          </a:p>
          <a:p>
            <a:r>
              <a:rPr lang="ru-RU" altLang="ru-RU" sz="2800" b="1" i="1" dirty="0">
                <a:solidFill>
                  <a:srgbClr val="800080"/>
                </a:solidFill>
              </a:rPr>
              <a:t>авторизация</a:t>
            </a:r>
            <a:r>
              <a:rPr lang="ru-RU" altLang="ru-RU" sz="2800" dirty="0">
                <a:solidFill>
                  <a:srgbClr val="800080"/>
                </a:solidFill>
              </a:rPr>
              <a:t> (</a:t>
            </a:r>
            <a:r>
              <a:rPr lang="en-US" altLang="ru-RU" sz="2800" dirty="0">
                <a:solidFill>
                  <a:srgbClr val="800080"/>
                </a:solidFill>
              </a:rPr>
              <a:t>authorization</a:t>
            </a:r>
            <a:r>
              <a:rPr lang="ru-RU" altLang="ru-RU" sz="2800" dirty="0">
                <a:solidFill>
                  <a:srgbClr val="800080"/>
                </a:solidFill>
              </a:rPr>
              <a:t>) — определение прав доступа и предоставление доступа на основе установленных прав доступа;</a:t>
            </a:r>
            <a:endParaRPr lang="ru-RU" altLang="ru-RU" sz="2800" i="1" dirty="0">
              <a:solidFill>
                <a:srgbClr val="800080"/>
              </a:solidFill>
            </a:endParaRPr>
          </a:p>
          <a:p>
            <a:r>
              <a:rPr lang="ru-RU" altLang="ru-RU" sz="2800" b="1" i="1" dirty="0">
                <a:solidFill>
                  <a:srgbClr val="800080"/>
                </a:solidFill>
              </a:rPr>
              <a:t>доступность</a:t>
            </a:r>
            <a:r>
              <a:rPr lang="ru-RU" altLang="ru-RU" sz="2800" dirty="0">
                <a:solidFill>
                  <a:srgbClr val="800080"/>
                </a:solidFill>
              </a:rPr>
              <a:t> (</a:t>
            </a:r>
            <a:r>
              <a:rPr lang="en-US" altLang="ru-RU" sz="2800" dirty="0">
                <a:solidFill>
                  <a:srgbClr val="800080"/>
                </a:solidFill>
              </a:rPr>
              <a:t>availability</a:t>
            </a:r>
            <a:r>
              <a:rPr lang="ru-RU" altLang="ru-RU" sz="2800" dirty="0">
                <a:solidFill>
                  <a:srgbClr val="800080"/>
                </a:solidFill>
              </a:rPr>
              <a:t>) — свойство, обеспечивающее открытый и технически приемлемый доступ по запросу авторизованного субъекта;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6419" name="Text Box 3"/>
          <p:cNvSpPr txBox="1">
            <a:spLocks noChangeArrowheads="1"/>
          </p:cNvSpPr>
          <p:nvPr/>
        </p:nvSpPr>
        <p:spPr bwMode="auto">
          <a:xfrm>
            <a:off x="276225" y="1441450"/>
            <a:ext cx="86169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b="1" i="1" dirty="0">
                <a:solidFill>
                  <a:srgbClr val="800080"/>
                </a:solidFill>
              </a:rPr>
              <a:t>мандат доступа</a:t>
            </a:r>
            <a:r>
              <a:rPr lang="ru-RU" altLang="ru-RU" sz="2800" dirty="0">
                <a:solidFill>
                  <a:srgbClr val="800080"/>
                </a:solidFill>
              </a:rPr>
              <a:t> (</a:t>
            </a:r>
            <a:r>
              <a:rPr lang="en-US" altLang="ru-RU" sz="2800" dirty="0">
                <a:solidFill>
                  <a:srgbClr val="800080"/>
                </a:solidFill>
              </a:rPr>
              <a:t>capability</a:t>
            </a:r>
            <a:r>
              <a:rPr lang="ru-RU" altLang="ru-RU" sz="2800" dirty="0">
                <a:solidFill>
                  <a:srgbClr val="800080"/>
                </a:solidFill>
              </a:rPr>
              <a:t>) — метка, используемая как идентификатор при доступе к ресурсу, причём обладание такой меткой даёт право доступа к ресурсу;</a:t>
            </a:r>
            <a:endParaRPr lang="ru-RU" altLang="ru-RU" sz="2800" i="1" dirty="0">
              <a:solidFill>
                <a:srgbClr val="800080"/>
              </a:solidFill>
            </a:endParaRPr>
          </a:p>
          <a:p>
            <a:r>
              <a:rPr lang="ru-RU" altLang="ru-RU" sz="2800" b="1" i="1" dirty="0">
                <a:solidFill>
                  <a:srgbClr val="800080"/>
                </a:solidFill>
              </a:rPr>
              <a:t>конфиденциальность</a:t>
            </a:r>
            <a:r>
              <a:rPr lang="ru-RU" altLang="ru-RU" sz="2800" dirty="0">
                <a:solidFill>
                  <a:srgbClr val="800080"/>
                </a:solidFill>
              </a:rPr>
              <a:t> (</a:t>
            </a:r>
            <a:r>
              <a:rPr lang="en-US" altLang="ru-RU" sz="2800" dirty="0">
                <a:solidFill>
                  <a:srgbClr val="800080"/>
                </a:solidFill>
              </a:rPr>
              <a:t>confidentiality</a:t>
            </a:r>
            <a:r>
              <a:rPr lang="ru-RU" altLang="ru-RU" sz="2800" dirty="0">
                <a:solidFill>
                  <a:srgbClr val="800080"/>
                </a:solidFill>
              </a:rPr>
              <a:t>) — свойство, обеспечивающее недоступность или нераскрываемость информации неавторизованными пользователями, субъектами или процессами;</a:t>
            </a:r>
            <a:endParaRPr lang="ru-RU" altLang="ru-RU" sz="2800" i="1" dirty="0">
              <a:solidFill>
                <a:srgbClr val="800080"/>
              </a:solidFill>
            </a:endParaRPr>
          </a:p>
          <a:p>
            <a:r>
              <a:rPr lang="ru-RU" altLang="ru-RU" sz="2800" b="1" i="1" dirty="0">
                <a:solidFill>
                  <a:srgbClr val="800080"/>
                </a:solidFill>
              </a:rPr>
              <a:t>верительные данные</a:t>
            </a:r>
            <a:r>
              <a:rPr lang="ru-RU" altLang="ru-RU" sz="2800" dirty="0">
                <a:solidFill>
                  <a:srgbClr val="800080"/>
                </a:solidFill>
              </a:rPr>
              <a:t> (</a:t>
            </a:r>
            <a:r>
              <a:rPr lang="en-US" altLang="ru-RU" sz="2800" dirty="0">
                <a:solidFill>
                  <a:srgbClr val="800080"/>
                </a:solidFill>
              </a:rPr>
              <a:t>credentials</a:t>
            </a:r>
            <a:r>
              <a:rPr lang="ru-RU" altLang="ru-RU" sz="2800" dirty="0">
                <a:solidFill>
                  <a:srgbClr val="800080"/>
                </a:solidFill>
              </a:rPr>
              <a:t>) — данные, которые используются для формирования параметра подлинности субъекта;</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7443" name="Text Box 3"/>
          <p:cNvSpPr txBox="1">
            <a:spLocks noChangeArrowheads="1"/>
          </p:cNvSpPr>
          <p:nvPr/>
        </p:nvSpPr>
        <p:spPr bwMode="auto">
          <a:xfrm>
            <a:off x="225425" y="1063625"/>
            <a:ext cx="8629650" cy="5643563"/>
          </a:xfrm>
          <a:prstGeom prst="rect">
            <a:avLst/>
          </a:prstGeom>
          <a:noFill/>
          <a:ln>
            <a:noFill/>
          </a:ln>
          <a:effectLst>
            <a:outerShdw dist="28398" dir="3806097"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b="1" i="1">
                <a:solidFill>
                  <a:srgbClr val="800080"/>
                </a:solidFill>
              </a:rPr>
              <a:t>криптографическая проверочная сумма</a:t>
            </a:r>
            <a:r>
              <a:rPr lang="ru-RU" altLang="ru-RU" sz="2800">
                <a:solidFill>
                  <a:srgbClr val="800080"/>
                </a:solidFill>
              </a:rPr>
              <a:t> (</a:t>
            </a:r>
            <a:r>
              <a:rPr lang="en-US" altLang="ru-RU" sz="2800">
                <a:solidFill>
                  <a:srgbClr val="800080"/>
                </a:solidFill>
              </a:rPr>
              <a:t>cryptographic checkvalue</a:t>
            </a:r>
            <a:r>
              <a:rPr lang="ru-RU" altLang="ru-RU" sz="2800">
                <a:solidFill>
                  <a:srgbClr val="800080"/>
                </a:solidFill>
              </a:rPr>
              <a:t>) — информация, которая была получена путём осуществления криптографического преобразования некоторой последовательности символов;</a:t>
            </a:r>
            <a:endParaRPr lang="ru-RU" altLang="ru-RU" sz="2800" i="1">
              <a:solidFill>
                <a:srgbClr val="800080"/>
              </a:solidFill>
            </a:endParaRPr>
          </a:p>
          <a:p>
            <a:r>
              <a:rPr lang="ru-RU" altLang="ru-RU" sz="2800" b="1" i="1">
                <a:solidFill>
                  <a:srgbClr val="800080"/>
                </a:solidFill>
              </a:rPr>
              <a:t>целостность данных</a:t>
            </a:r>
            <a:r>
              <a:rPr lang="ru-RU" altLang="ru-RU" sz="2800">
                <a:solidFill>
                  <a:srgbClr val="800080"/>
                </a:solidFill>
              </a:rPr>
              <a:t> (</a:t>
            </a:r>
            <a:r>
              <a:rPr lang="en-US" altLang="ru-RU" sz="2800">
                <a:solidFill>
                  <a:srgbClr val="800080"/>
                </a:solidFill>
              </a:rPr>
              <a:t>data integrity</a:t>
            </a:r>
            <a:r>
              <a:rPr lang="ru-RU" altLang="ru-RU" sz="2800">
                <a:solidFill>
                  <a:srgbClr val="800080"/>
                </a:solidFill>
              </a:rPr>
              <a:t>) — свойство, обеспечивающее защиту данных от их изменения или разрушения каким-либо неавторизованным способом;</a:t>
            </a:r>
            <a:endParaRPr lang="ru-RU" altLang="ru-RU" sz="2800" i="1">
              <a:solidFill>
                <a:srgbClr val="800080"/>
              </a:solidFill>
            </a:endParaRPr>
          </a:p>
          <a:p>
            <a:r>
              <a:rPr lang="ru-RU" altLang="ru-RU" sz="2800" b="1" i="1">
                <a:solidFill>
                  <a:srgbClr val="800080"/>
                </a:solidFill>
              </a:rPr>
              <a:t>аутентификация источника данных</a:t>
            </a:r>
            <a:r>
              <a:rPr lang="ru-RU" altLang="ru-RU" sz="2800">
                <a:solidFill>
                  <a:srgbClr val="800080"/>
                </a:solidFill>
              </a:rPr>
              <a:t> (</a:t>
            </a:r>
            <a:r>
              <a:rPr lang="en-US" altLang="ru-RU" sz="2800">
                <a:solidFill>
                  <a:srgbClr val="800080"/>
                </a:solidFill>
              </a:rPr>
              <a:t>data origin authentication</a:t>
            </a:r>
            <a:r>
              <a:rPr lang="ru-RU" altLang="ru-RU" sz="2800">
                <a:solidFill>
                  <a:srgbClr val="800080"/>
                </a:solidFill>
              </a:rPr>
              <a:t>) — подтверждение того, что источник принятых данных является тем, за кого себя выдаёт;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8467" name="Text Box 3"/>
          <p:cNvSpPr txBox="1">
            <a:spLocks noChangeArrowheads="1"/>
          </p:cNvSpPr>
          <p:nvPr/>
        </p:nvSpPr>
        <p:spPr bwMode="auto">
          <a:xfrm>
            <a:off x="150813" y="1273175"/>
            <a:ext cx="8831262" cy="5381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sz="2600" b="1" i="1">
                <a:solidFill>
                  <a:srgbClr val="800080"/>
                </a:solidFill>
              </a:rPr>
              <a:t>отказ в обслуживании</a:t>
            </a:r>
            <a:r>
              <a:rPr lang="ru-RU" altLang="ru-RU" sz="2600">
                <a:solidFill>
                  <a:srgbClr val="800080"/>
                </a:solidFill>
              </a:rPr>
              <a:t> (</a:t>
            </a:r>
            <a:r>
              <a:rPr lang="en-US" altLang="ru-RU" sz="2600">
                <a:solidFill>
                  <a:srgbClr val="800080"/>
                </a:solidFill>
              </a:rPr>
              <a:t>denial of service</a:t>
            </a:r>
            <a:r>
              <a:rPr lang="ru-RU" altLang="ru-RU" sz="2600">
                <a:solidFill>
                  <a:srgbClr val="800080"/>
                </a:solidFill>
              </a:rPr>
              <a:t>) — воспрепятствование авторизованному доступу к ресурсу или прерывание процедур, которые являются критичными во времени;</a:t>
            </a:r>
            <a:endParaRPr lang="ru-RU" altLang="ru-RU" sz="2600" i="1">
              <a:solidFill>
                <a:srgbClr val="800080"/>
              </a:solidFill>
            </a:endParaRPr>
          </a:p>
          <a:p>
            <a:pPr>
              <a:lnSpc>
                <a:spcPct val="95000"/>
              </a:lnSpc>
            </a:pPr>
            <a:r>
              <a:rPr lang="ru-RU" altLang="ru-RU" sz="2600" b="1" i="1">
                <a:solidFill>
                  <a:srgbClr val="800080"/>
                </a:solidFill>
              </a:rPr>
              <a:t>цифровая (электронная цифровая) подпись</a:t>
            </a:r>
            <a:r>
              <a:rPr lang="ru-RU" altLang="ru-RU" sz="2600">
                <a:solidFill>
                  <a:srgbClr val="800080"/>
                </a:solidFill>
              </a:rPr>
              <a:t> (</a:t>
            </a:r>
            <a:r>
              <a:rPr lang="en-US" altLang="ru-RU" sz="2600">
                <a:solidFill>
                  <a:srgbClr val="800080"/>
                </a:solidFill>
              </a:rPr>
              <a:t>digital signature</a:t>
            </a:r>
            <a:r>
              <a:rPr lang="ru-RU" altLang="ru-RU" sz="2600">
                <a:solidFill>
                  <a:srgbClr val="800080"/>
                </a:solidFill>
              </a:rPr>
              <a:t>) — присоединённые в исходной последовательности символов данные или криптографически преобразованная исходная последовательность символов, которые позволяют получателю этой исходной последовательности символов удостовериться относительно отправителя этой последовательности и её целостности, а также защитить их от подделки, например, тем же самым получателем;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19491" name="Text Box 3"/>
          <p:cNvSpPr txBox="1">
            <a:spLocks noChangeArrowheads="1"/>
          </p:cNvSpPr>
          <p:nvPr/>
        </p:nvSpPr>
        <p:spPr bwMode="auto">
          <a:xfrm>
            <a:off x="214313" y="1289050"/>
            <a:ext cx="8642350" cy="5375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sz="2800" b="1" i="1">
                <a:solidFill>
                  <a:srgbClr val="800080"/>
                </a:solidFill>
              </a:rPr>
              <a:t>политика безопасности, основанная на проверке подлинности</a:t>
            </a:r>
            <a:r>
              <a:rPr lang="ru-RU" altLang="ru-RU" sz="2800">
                <a:solidFill>
                  <a:srgbClr val="800080"/>
                </a:solidFill>
              </a:rPr>
              <a:t> (</a:t>
            </a:r>
            <a:r>
              <a:rPr lang="en-US" altLang="ru-RU" sz="2800">
                <a:solidFill>
                  <a:srgbClr val="800080"/>
                </a:solidFill>
              </a:rPr>
              <a:t>identity</a:t>
            </a:r>
            <a:r>
              <a:rPr lang="ru-RU" altLang="ru-RU" sz="2800">
                <a:solidFill>
                  <a:srgbClr val="800080"/>
                </a:solidFill>
              </a:rPr>
              <a:t>-</a:t>
            </a:r>
            <a:r>
              <a:rPr lang="en-US" altLang="ru-RU" sz="2800">
                <a:solidFill>
                  <a:srgbClr val="800080"/>
                </a:solidFill>
              </a:rPr>
              <a:t>based security policy</a:t>
            </a:r>
            <a:r>
              <a:rPr lang="ru-RU" altLang="ru-RU" sz="2800">
                <a:solidFill>
                  <a:srgbClr val="800080"/>
                </a:solidFill>
              </a:rPr>
              <a:t>) — политика безопасности, основанная на проверке подлинности и/или атрибутов пользователей, групп пользователей или субъектов, действующих от имени и по поручению пользователей и ресурсов/объектов, к которым осуществляется доступ;</a:t>
            </a:r>
            <a:endParaRPr lang="ru-RU" altLang="ru-RU" sz="2800" i="1">
              <a:solidFill>
                <a:srgbClr val="800080"/>
              </a:solidFill>
            </a:endParaRPr>
          </a:p>
          <a:p>
            <a:pPr>
              <a:lnSpc>
                <a:spcPct val="95000"/>
              </a:lnSpc>
            </a:pPr>
            <a:r>
              <a:rPr lang="ru-RU" altLang="ru-RU" sz="2800" b="1" i="1">
                <a:solidFill>
                  <a:srgbClr val="800080"/>
                </a:solidFill>
              </a:rPr>
              <a:t>ключ или криптоключ</a:t>
            </a:r>
            <a:r>
              <a:rPr lang="ru-RU" altLang="ru-RU" sz="2800">
                <a:solidFill>
                  <a:srgbClr val="800080"/>
                </a:solidFill>
              </a:rPr>
              <a:t> (</a:t>
            </a:r>
            <a:r>
              <a:rPr lang="en-US" altLang="ru-RU" sz="2800">
                <a:solidFill>
                  <a:srgbClr val="800080"/>
                </a:solidFill>
              </a:rPr>
              <a:t>key</a:t>
            </a:r>
            <a:r>
              <a:rPr lang="ru-RU" altLang="ru-RU" sz="2800">
                <a:solidFill>
                  <a:srgbClr val="800080"/>
                </a:solidFill>
              </a:rPr>
              <a:t>) — последовательность символов, которая принимает непосредственное участие в управлении процедурами шифрования и расшифрования;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0515" name="Text Box 3"/>
          <p:cNvSpPr txBox="1">
            <a:spLocks noChangeArrowheads="1"/>
          </p:cNvSpPr>
          <p:nvPr/>
        </p:nvSpPr>
        <p:spPr bwMode="auto">
          <a:xfrm>
            <a:off x="261938" y="1577975"/>
            <a:ext cx="8629650" cy="440120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b="1" i="1" dirty="0">
                <a:solidFill>
                  <a:srgbClr val="800080"/>
                </a:solidFill>
              </a:rPr>
              <a:t>обеспечение ключами</a:t>
            </a:r>
            <a:r>
              <a:rPr lang="ru-RU" altLang="ru-RU" sz="2800" dirty="0">
                <a:solidFill>
                  <a:srgbClr val="800080"/>
                </a:solidFill>
              </a:rPr>
              <a:t> (</a:t>
            </a:r>
            <a:r>
              <a:rPr lang="en-US" altLang="ru-RU" sz="2800" dirty="0">
                <a:solidFill>
                  <a:srgbClr val="800080"/>
                </a:solidFill>
              </a:rPr>
              <a:t>key management</a:t>
            </a:r>
            <a:r>
              <a:rPr lang="ru-RU" altLang="ru-RU" sz="2800" dirty="0">
                <a:solidFill>
                  <a:srgbClr val="800080"/>
                </a:solidFill>
              </a:rPr>
              <a:t>) — генерация, хранение, распределение, удаление, архивация и применение ключей в соответствие с политикой безопасности;</a:t>
            </a:r>
            <a:endParaRPr lang="ru-RU" altLang="ru-RU" sz="2800" i="1" dirty="0">
              <a:solidFill>
                <a:srgbClr val="800080"/>
              </a:solidFill>
            </a:endParaRPr>
          </a:p>
          <a:p>
            <a:r>
              <a:rPr lang="ru-RU" altLang="ru-RU" sz="2800" b="1" i="1" dirty="0">
                <a:solidFill>
                  <a:srgbClr val="800080"/>
                </a:solidFill>
              </a:rPr>
              <a:t>обнаружение манипуляций</a:t>
            </a:r>
            <a:r>
              <a:rPr lang="ru-RU" altLang="ru-RU" sz="2800" dirty="0">
                <a:solidFill>
                  <a:srgbClr val="800080"/>
                </a:solidFill>
              </a:rPr>
              <a:t> (</a:t>
            </a:r>
            <a:r>
              <a:rPr lang="en-US" altLang="ru-RU" sz="2800" dirty="0">
                <a:solidFill>
                  <a:srgbClr val="800080"/>
                </a:solidFill>
              </a:rPr>
              <a:t>manipulation detection</a:t>
            </a:r>
            <a:r>
              <a:rPr lang="ru-RU" altLang="ru-RU" sz="2800" dirty="0">
                <a:solidFill>
                  <a:srgbClr val="800080"/>
                </a:solidFill>
              </a:rPr>
              <a:t>) — способ, который используется для выявления факта модификации данных (либо случайной, либо умышленной);</a:t>
            </a:r>
            <a:endParaRPr lang="ru-RU" altLang="ru-RU" sz="2800" i="1" dirty="0">
              <a:solidFill>
                <a:srgbClr val="800080"/>
              </a:solidFill>
            </a:endParaRPr>
          </a:p>
          <a:p>
            <a:r>
              <a:rPr lang="ru-RU" altLang="ru-RU" sz="2800" b="1" i="1" dirty="0">
                <a:solidFill>
                  <a:srgbClr val="800080"/>
                </a:solidFill>
              </a:rPr>
              <a:t>маскарад</a:t>
            </a:r>
            <a:r>
              <a:rPr lang="ru-RU" altLang="ru-RU" sz="2800" b="1" dirty="0">
                <a:solidFill>
                  <a:srgbClr val="800080"/>
                </a:solidFill>
              </a:rPr>
              <a:t> </a:t>
            </a:r>
            <a:r>
              <a:rPr lang="ru-RU" altLang="ru-RU" sz="2800" dirty="0">
                <a:solidFill>
                  <a:srgbClr val="800080"/>
                </a:solidFill>
              </a:rPr>
              <a:t>(</a:t>
            </a:r>
            <a:r>
              <a:rPr lang="en-US" altLang="ru-RU" sz="2800" dirty="0">
                <a:solidFill>
                  <a:srgbClr val="800080"/>
                </a:solidFill>
              </a:rPr>
              <a:t>masquerade</a:t>
            </a:r>
            <a:r>
              <a:rPr lang="ru-RU" altLang="ru-RU" sz="2800" dirty="0">
                <a:solidFill>
                  <a:srgbClr val="800080"/>
                </a:solidFill>
              </a:rPr>
              <a:t>) — ситуация, при которой один субъект выдаёт себя за другого;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1539" name="Text Box 3"/>
          <p:cNvSpPr txBox="1">
            <a:spLocks noChangeArrowheads="1"/>
          </p:cNvSpPr>
          <p:nvPr/>
        </p:nvSpPr>
        <p:spPr bwMode="auto">
          <a:xfrm>
            <a:off x="249238" y="1301750"/>
            <a:ext cx="8642350" cy="5375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sz="2800" b="1" i="1" dirty="0">
                <a:solidFill>
                  <a:srgbClr val="800080"/>
                </a:solidFill>
              </a:rPr>
              <a:t>нотариальное заверение</a:t>
            </a:r>
            <a:r>
              <a:rPr lang="ru-RU" altLang="ru-RU" sz="2800" dirty="0">
                <a:solidFill>
                  <a:srgbClr val="800080"/>
                </a:solidFill>
              </a:rPr>
              <a:t> (</a:t>
            </a:r>
            <a:r>
              <a:rPr lang="en-US" altLang="ru-RU" sz="2800" dirty="0">
                <a:solidFill>
                  <a:srgbClr val="800080"/>
                </a:solidFill>
              </a:rPr>
              <a:t>notarization</a:t>
            </a:r>
            <a:r>
              <a:rPr lang="ru-RU" altLang="ru-RU" sz="2800" dirty="0">
                <a:solidFill>
                  <a:srgbClr val="800080"/>
                </a:solidFill>
              </a:rPr>
              <a:t>) — регистрация данных доверенной третьей стороной (ДТС), которая в последующем позволяет гарантировать точность их параметров и характеристик, например, содержание, источник, время и доставку;</a:t>
            </a:r>
            <a:endParaRPr lang="ru-RU" altLang="ru-RU" sz="2800" i="1" dirty="0">
              <a:solidFill>
                <a:srgbClr val="800080"/>
              </a:solidFill>
            </a:endParaRPr>
          </a:p>
          <a:p>
            <a:pPr>
              <a:lnSpc>
                <a:spcPct val="95000"/>
              </a:lnSpc>
            </a:pPr>
            <a:r>
              <a:rPr lang="ru-RU" altLang="ru-RU" sz="2800" b="1" i="1" dirty="0">
                <a:solidFill>
                  <a:srgbClr val="800080"/>
                </a:solidFill>
              </a:rPr>
              <a:t>пассивная угроза</a:t>
            </a:r>
            <a:r>
              <a:rPr lang="ru-RU" altLang="ru-RU" sz="2800" dirty="0">
                <a:solidFill>
                  <a:srgbClr val="800080"/>
                </a:solidFill>
              </a:rPr>
              <a:t> (</a:t>
            </a:r>
            <a:r>
              <a:rPr lang="en-US" altLang="ru-RU" sz="2800" dirty="0">
                <a:solidFill>
                  <a:srgbClr val="800080"/>
                </a:solidFill>
              </a:rPr>
              <a:t>passive threat</a:t>
            </a:r>
            <a:r>
              <a:rPr lang="ru-RU" altLang="ru-RU" sz="2800" dirty="0">
                <a:solidFill>
                  <a:srgbClr val="800080"/>
                </a:solidFill>
              </a:rPr>
              <a:t>) — угроза неавторизованного вскрытия информации без изменения состояния системы;</a:t>
            </a:r>
            <a:endParaRPr lang="ru-RU" altLang="ru-RU" sz="2800" i="1" dirty="0">
              <a:solidFill>
                <a:srgbClr val="800080"/>
              </a:solidFill>
            </a:endParaRPr>
          </a:p>
          <a:p>
            <a:pPr>
              <a:lnSpc>
                <a:spcPct val="95000"/>
              </a:lnSpc>
            </a:pPr>
            <a:r>
              <a:rPr lang="ru-RU" altLang="ru-RU" sz="2800" b="1" i="1" dirty="0">
                <a:solidFill>
                  <a:srgbClr val="800080"/>
                </a:solidFill>
              </a:rPr>
              <a:t>пароль</a:t>
            </a:r>
            <a:r>
              <a:rPr lang="ru-RU" altLang="ru-RU" sz="2800" b="1" dirty="0">
                <a:solidFill>
                  <a:srgbClr val="800080"/>
                </a:solidFill>
              </a:rPr>
              <a:t> </a:t>
            </a:r>
            <a:r>
              <a:rPr lang="ru-RU" altLang="ru-RU" sz="2800" dirty="0">
                <a:solidFill>
                  <a:srgbClr val="800080"/>
                </a:solidFill>
              </a:rPr>
              <a:t>(</a:t>
            </a:r>
            <a:r>
              <a:rPr lang="en-US" altLang="ru-RU" sz="2800" dirty="0">
                <a:solidFill>
                  <a:srgbClr val="800080"/>
                </a:solidFill>
              </a:rPr>
              <a:t>password</a:t>
            </a:r>
            <a:r>
              <a:rPr lang="ru-RU" altLang="ru-RU" sz="2800" dirty="0">
                <a:solidFill>
                  <a:srgbClr val="800080"/>
                </a:solidFill>
              </a:rPr>
              <a:t>) — конфиденциальная аутентификационная информация, которая, как правило, представляет собой последовательность символов;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7" name="Text Box 15"/>
          <p:cNvSpPr txBox="1">
            <a:spLocks noChangeArrowheads="1"/>
          </p:cNvSpPr>
          <p:nvPr/>
        </p:nvSpPr>
        <p:spPr bwMode="auto">
          <a:xfrm>
            <a:off x="207963" y="1397000"/>
            <a:ext cx="8655050" cy="5045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500">
                <a:solidFill>
                  <a:srgbClr val="800080"/>
                </a:solidFill>
              </a:rPr>
              <a:t>Современные модели угроз ИБ ИТС, предлагаемые и рекомендуемые большинством официальных структур, включая отечественные, построены на основе моделирования поведения нарушителя и поэтому весьма громоздки, и что самое главное — не адекватны. В погоне за чрезмерной детализацией угроз и поведения нарушителя (модель нарушителя) можно вообще “уйти в сторону” от решаемой задачи. Дело в том, что просто никогда нельзя спрогнозировать поступки и действия того или иного возможного нарушителя. Более того, часто бывает так, нарушителем становится человек, от которого вообще не ожидали каких-либо противоправных действий. </a:t>
            </a:r>
          </a:p>
        </p:txBody>
      </p:sp>
      <p:sp>
        <p:nvSpPr>
          <p:cNvPr id="238609" name="Text Box 17"/>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2563" name="Text Box 3"/>
          <p:cNvSpPr txBox="1">
            <a:spLocks noChangeArrowheads="1"/>
          </p:cNvSpPr>
          <p:nvPr/>
        </p:nvSpPr>
        <p:spPr bwMode="auto">
          <a:xfrm>
            <a:off x="250825" y="1577975"/>
            <a:ext cx="8642350" cy="4789488"/>
          </a:xfrm>
          <a:prstGeom prst="rect">
            <a:avLst/>
          </a:prstGeom>
          <a:noFill/>
          <a:ln>
            <a:noFill/>
          </a:ln>
          <a:effectLst>
            <a:outerShdw dist="28398" dir="3806097"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b="1" i="1">
                <a:solidFill>
                  <a:srgbClr val="800080"/>
                </a:solidFill>
              </a:rPr>
              <a:t>аутентификация взаимодействующего субъекта</a:t>
            </a:r>
            <a:r>
              <a:rPr lang="ru-RU" altLang="ru-RU" sz="2800">
                <a:solidFill>
                  <a:srgbClr val="800080"/>
                </a:solidFill>
              </a:rPr>
              <a:t> (</a:t>
            </a:r>
            <a:r>
              <a:rPr lang="en-US" altLang="ru-RU" sz="2800">
                <a:solidFill>
                  <a:srgbClr val="800080"/>
                </a:solidFill>
              </a:rPr>
              <a:t>peer</a:t>
            </a:r>
            <a:r>
              <a:rPr lang="ru-RU" altLang="ru-RU" sz="2800">
                <a:solidFill>
                  <a:srgbClr val="800080"/>
                </a:solidFill>
              </a:rPr>
              <a:t>-</a:t>
            </a:r>
            <a:r>
              <a:rPr lang="en-US" altLang="ru-RU" sz="2800">
                <a:solidFill>
                  <a:srgbClr val="800080"/>
                </a:solidFill>
              </a:rPr>
              <a:t>entity authentication</a:t>
            </a:r>
            <a:r>
              <a:rPr lang="ru-RU" altLang="ru-RU" sz="2800">
                <a:solidFill>
                  <a:srgbClr val="800080"/>
                </a:solidFill>
              </a:rPr>
              <a:t>) — подтверждение того, что субъект на противоположенной стороне соединения является тем, с кем необходимо провести процедуру информационного обмена;</a:t>
            </a:r>
            <a:endParaRPr lang="ru-RU" altLang="ru-RU" sz="2800" i="1">
              <a:solidFill>
                <a:srgbClr val="800080"/>
              </a:solidFill>
            </a:endParaRPr>
          </a:p>
          <a:p>
            <a:r>
              <a:rPr lang="ru-RU" altLang="ru-RU" sz="2800" b="1" i="1">
                <a:solidFill>
                  <a:srgbClr val="800080"/>
                </a:solidFill>
              </a:rPr>
              <a:t>физическая безопасность</a:t>
            </a:r>
            <a:r>
              <a:rPr lang="ru-RU" altLang="ru-RU" sz="2800">
                <a:solidFill>
                  <a:srgbClr val="800080"/>
                </a:solidFill>
              </a:rPr>
              <a:t> (</a:t>
            </a:r>
            <a:r>
              <a:rPr lang="en-US" altLang="ru-RU" sz="2800">
                <a:solidFill>
                  <a:srgbClr val="800080"/>
                </a:solidFill>
              </a:rPr>
              <a:t>physical security</a:t>
            </a:r>
            <a:r>
              <a:rPr lang="ru-RU" altLang="ru-RU" sz="2800">
                <a:solidFill>
                  <a:srgbClr val="800080"/>
                </a:solidFill>
              </a:rPr>
              <a:t>) — комплекс мероприятий, используемых для обеспечения физической защиты ресурсов от последствий реализации умышленных и случайных угроз ИБ;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3587" name="Text Box 3"/>
          <p:cNvSpPr txBox="1">
            <a:spLocks noChangeArrowheads="1"/>
          </p:cNvSpPr>
          <p:nvPr/>
        </p:nvSpPr>
        <p:spPr bwMode="auto">
          <a:xfrm>
            <a:off x="180276" y="1109826"/>
            <a:ext cx="8783447" cy="541379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nSpc>
                <a:spcPct val="95000"/>
              </a:lnSpc>
            </a:pPr>
            <a:r>
              <a:rPr lang="ru-RU" altLang="ru-RU" sz="2600" b="1" i="1" dirty="0">
                <a:solidFill>
                  <a:srgbClr val="800080"/>
                </a:solidFill>
              </a:rPr>
              <a:t>неприкосновенность </a:t>
            </a:r>
            <a:r>
              <a:rPr lang="ru-RU" altLang="ru-RU" sz="2600" dirty="0">
                <a:solidFill>
                  <a:srgbClr val="800080"/>
                </a:solidFill>
              </a:rPr>
              <a:t>(</a:t>
            </a:r>
            <a:r>
              <a:rPr lang="en-US" altLang="ru-RU" sz="2600" dirty="0">
                <a:solidFill>
                  <a:srgbClr val="800080"/>
                </a:solidFill>
              </a:rPr>
              <a:t>privacy</a:t>
            </a:r>
            <a:r>
              <a:rPr lang="ru-RU" altLang="ru-RU" sz="2600" dirty="0">
                <a:solidFill>
                  <a:srgbClr val="800080"/>
                </a:solidFill>
              </a:rPr>
              <a:t>) — право пользователей контролировать или влиять на то, какая информация, связанная с их жизнедеятельностью, может накапливаться и храниться, а также кем, кому и когда она может быть раскрыта;</a:t>
            </a:r>
            <a:endParaRPr lang="ru-RU" altLang="ru-RU" sz="2600" i="1" dirty="0">
              <a:solidFill>
                <a:srgbClr val="800080"/>
              </a:solidFill>
            </a:endParaRPr>
          </a:p>
          <a:p>
            <a:pPr>
              <a:lnSpc>
                <a:spcPct val="95000"/>
              </a:lnSpc>
            </a:pPr>
            <a:r>
              <a:rPr lang="ru-RU" altLang="ru-RU" sz="2600" b="1" i="1" dirty="0">
                <a:solidFill>
                  <a:srgbClr val="800080"/>
                </a:solidFill>
              </a:rPr>
              <a:t>отрицание </a:t>
            </a:r>
            <a:r>
              <a:rPr lang="ru-RU" altLang="ru-RU" sz="2600" dirty="0">
                <a:solidFill>
                  <a:srgbClr val="800080"/>
                </a:solidFill>
              </a:rPr>
              <a:t>(</a:t>
            </a:r>
            <a:r>
              <a:rPr lang="en-US" altLang="ru-RU" sz="2600" dirty="0">
                <a:solidFill>
                  <a:srgbClr val="800080"/>
                </a:solidFill>
              </a:rPr>
              <a:t>repudiation</a:t>
            </a:r>
            <a:r>
              <a:rPr lang="ru-RU" altLang="ru-RU" sz="2600" dirty="0">
                <a:solidFill>
                  <a:srgbClr val="800080"/>
                </a:solidFill>
              </a:rPr>
              <a:t>) — отказ одного из взаимодействующих субъектов при проведении процедуры информационного обмена от участия в этой процедуре или в отдельных её фазах;</a:t>
            </a:r>
            <a:endParaRPr lang="ru-RU" altLang="ru-RU" sz="2600" i="1" dirty="0">
              <a:solidFill>
                <a:srgbClr val="800080"/>
              </a:solidFill>
            </a:endParaRPr>
          </a:p>
          <a:p>
            <a:pPr>
              <a:lnSpc>
                <a:spcPct val="95000"/>
              </a:lnSpc>
            </a:pPr>
            <a:r>
              <a:rPr lang="ru-RU" altLang="ru-RU" sz="2600" b="1" i="1" dirty="0">
                <a:solidFill>
                  <a:srgbClr val="800080"/>
                </a:solidFill>
              </a:rPr>
              <a:t>управление маршрутизацией</a:t>
            </a:r>
            <a:r>
              <a:rPr lang="ru-RU" altLang="ru-RU" sz="2600" dirty="0">
                <a:solidFill>
                  <a:srgbClr val="800080"/>
                </a:solidFill>
              </a:rPr>
              <a:t> (</a:t>
            </a:r>
            <a:r>
              <a:rPr lang="en-US" altLang="ru-RU" sz="2600" dirty="0">
                <a:solidFill>
                  <a:srgbClr val="800080"/>
                </a:solidFill>
              </a:rPr>
              <a:t>routing control</a:t>
            </a:r>
            <a:r>
              <a:rPr lang="ru-RU" altLang="ru-RU" sz="2600" dirty="0">
                <a:solidFill>
                  <a:srgbClr val="800080"/>
                </a:solidFill>
              </a:rPr>
              <a:t>) — применение правил при выполнении процедуры маршрутизации, таких как выбор или отказ от определённых сетей, каналов связи или ретрансляционных участков (узлов);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4611" name="Text Box 3"/>
          <p:cNvSpPr txBox="1">
            <a:spLocks noChangeArrowheads="1"/>
          </p:cNvSpPr>
          <p:nvPr/>
        </p:nvSpPr>
        <p:spPr bwMode="auto">
          <a:xfrm>
            <a:off x="261938" y="1592263"/>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b="1" i="1">
                <a:solidFill>
                  <a:srgbClr val="800080"/>
                </a:solidFill>
              </a:rPr>
              <a:t>политика безопасности, основанная на применении правил</a:t>
            </a:r>
            <a:r>
              <a:rPr lang="ru-RU" altLang="ru-RU" sz="2800">
                <a:solidFill>
                  <a:srgbClr val="800080"/>
                </a:solidFill>
              </a:rPr>
              <a:t> (</a:t>
            </a:r>
            <a:r>
              <a:rPr lang="en-US" altLang="ru-RU" sz="2800">
                <a:solidFill>
                  <a:srgbClr val="800080"/>
                </a:solidFill>
              </a:rPr>
              <a:t>rule</a:t>
            </a:r>
            <a:r>
              <a:rPr lang="ru-RU" altLang="ru-RU" sz="2800">
                <a:solidFill>
                  <a:srgbClr val="800080"/>
                </a:solidFill>
              </a:rPr>
              <a:t>-</a:t>
            </a:r>
            <a:r>
              <a:rPr lang="en-US" altLang="ru-RU" sz="2800">
                <a:solidFill>
                  <a:srgbClr val="800080"/>
                </a:solidFill>
              </a:rPr>
              <a:t>based security policy</a:t>
            </a:r>
            <a:r>
              <a:rPr lang="ru-RU" altLang="ru-RU" sz="2800">
                <a:solidFill>
                  <a:srgbClr val="800080"/>
                </a:solidFill>
              </a:rPr>
              <a:t>) — политика безопасности, основанная на использовании единых правил, предназначенных для всех пользователей. Эти правила, обычно,  являются компромиссом между критичностью предназначенных для доступа ресурсов и обладателями соответствующих атрибутов пользователей, групп пользователей или субъектов, действующих от имени пользователей;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5635" name="Text Box 3"/>
          <p:cNvSpPr txBox="1">
            <a:spLocks noChangeArrowheads="1"/>
          </p:cNvSpPr>
          <p:nvPr/>
        </p:nvSpPr>
        <p:spPr bwMode="auto">
          <a:xfrm>
            <a:off x="250825" y="143986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b="1" i="1">
                <a:solidFill>
                  <a:srgbClr val="800080"/>
                </a:solidFill>
              </a:rPr>
              <a:t>аудит безопасности</a:t>
            </a:r>
            <a:r>
              <a:rPr lang="ru-RU" altLang="ru-RU" sz="2800">
                <a:solidFill>
                  <a:srgbClr val="800080"/>
                </a:solidFill>
              </a:rPr>
              <a:t> (</a:t>
            </a:r>
            <a:r>
              <a:rPr lang="en-US" altLang="ru-RU" sz="2800">
                <a:solidFill>
                  <a:srgbClr val="800080"/>
                </a:solidFill>
              </a:rPr>
              <a:t>security audit</a:t>
            </a:r>
            <a:r>
              <a:rPr lang="ru-RU" altLang="ru-RU" sz="2800">
                <a:solidFill>
                  <a:srgbClr val="800080"/>
                </a:solidFill>
              </a:rPr>
              <a:t>) — независимая проверка и ревизия системных записей и основных направлений деятельности с целью оценки адекватности системных средств управления и обеспечения гарантий их соответствия принятой политике безопасности и применяемым функциональным процедурам, а также для выявления уязвимых мест в системе обеспечения ИБ и выработки рекомендаций по внесению изменений в систему управления, политику безопасности и соответствующие процедуры;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6659" name="Text Box 3"/>
          <p:cNvSpPr txBox="1">
            <a:spLocks noChangeArrowheads="1"/>
          </p:cNvSpPr>
          <p:nvPr/>
        </p:nvSpPr>
        <p:spPr bwMode="auto">
          <a:xfrm>
            <a:off x="250825" y="1327150"/>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b="1" i="1" dirty="0">
                <a:solidFill>
                  <a:srgbClr val="800080"/>
                </a:solidFill>
              </a:rPr>
              <a:t>исходные данные для аудита безопасности</a:t>
            </a:r>
            <a:r>
              <a:rPr lang="ru-RU" altLang="ru-RU" sz="2600" dirty="0">
                <a:solidFill>
                  <a:srgbClr val="800080"/>
                </a:solidFill>
              </a:rPr>
              <a:t> (</a:t>
            </a:r>
            <a:r>
              <a:rPr lang="en-US" altLang="ru-RU" sz="2600" dirty="0">
                <a:solidFill>
                  <a:srgbClr val="800080"/>
                </a:solidFill>
              </a:rPr>
              <a:t>security audit trail</a:t>
            </a:r>
            <a:r>
              <a:rPr lang="ru-RU" altLang="ru-RU" sz="2600" dirty="0">
                <a:solidFill>
                  <a:srgbClr val="800080"/>
                </a:solidFill>
              </a:rPr>
              <a:t>) — накопленная и реально используемая для проведения более «глубокой» аудиторской экспертизы безопасности информация;</a:t>
            </a:r>
            <a:endParaRPr lang="ru-RU" altLang="ru-RU" sz="2600" i="1" dirty="0">
              <a:solidFill>
                <a:srgbClr val="800080"/>
              </a:solidFill>
            </a:endParaRPr>
          </a:p>
          <a:p>
            <a:r>
              <a:rPr lang="ru-RU" altLang="ru-RU" sz="2600" b="1" i="1" dirty="0">
                <a:solidFill>
                  <a:srgbClr val="800080"/>
                </a:solidFill>
              </a:rPr>
              <a:t>метка безопасности</a:t>
            </a:r>
            <a:r>
              <a:rPr lang="ru-RU" altLang="ru-RU" sz="2600" dirty="0">
                <a:solidFill>
                  <a:srgbClr val="800080"/>
                </a:solidFill>
              </a:rPr>
              <a:t> (</a:t>
            </a:r>
            <a:r>
              <a:rPr lang="en-US" altLang="ru-RU" sz="2600" dirty="0">
                <a:solidFill>
                  <a:srgbClr val="800080"/>
                </a:solidFill>
              </a:rPr>
              <a:t>security label</a:t>
            </a:r>
            <a:r>
              <a:rPr lang="ru-RU" altLang="ru-RU" sz="2600" dirty="0">
                <a:solidFill>
                  <a:srgbClr val="800080"/>
                </a:solidFill>
              </a:rPr>
              <a:t>) — информационный объект, непосредственно (“жёстко”) связанный с ресурсом (который может быть последовательностью символов), который обозначает или предполагает использование атрибутов безопасности этого ресурса;</a:t>
            </a:r>
            <a:endParaRPr lang="ru-RU" altLang="ru-RU" sz="2600" i="1" dirty="0">
              <a:solidFill>
                <a:srgbClr val="800080"/>
              </a:solidFill>
            </a:endParaRPr>
          </a:p>
          <a:p>
            <a:r>
              <a:rPr lang="ru-RU" altLang="ru-RU" sz="2600" b="1" i="1" dirty="0">
                <a:solidFill>
                  <a:srgbClr val="800080"/>
                </a:solidFill>
              </a:rPr>
              <a:t>политика безопасности</a:t>
            </a:r>
            <a:r>
              <a:rPr lang="ru-RU" altLang="ru-RU" sz="2600" dirty="0">
                <a:solidFill>
                  <a:srgbClr val="800080"/>
                </a:solidFill>
              </a:rPr>
              <a:t> (</a:t>
            </a:r>
            <a:r>
              <a:rPr lang="en-US" altLang="ru-RU" sz="2600" dirty="0">
                <a:solidFill>
                  <a:srgbClr val="800080"/>
                </a:solidFill>
              </a:rPr>
              <a:t>security policy</a:t>
            </a:r>
            <a:r>
              <a:rPr lang="ru-RU" altLang="ru-RU" sz="2600" dirty="0">
                <a:solidFill>
                  <a:srgbClr val="800080"/>
                </a:solidFill>
              </a:rPr>
              <a:t>) — совокупность критериев оценки корректности функционирования служб безопасности;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7683" name="Text Box 3"/>
          <p:cNvSpPr txBox="1">
            <a:spLocks noChangeArrowheads="1"/>
          </p:cNvSpPr>
          <p:nvPr/>
        </p:nvSpPr>
        <p:spPr bwMode="auto">
          <a:xfrm>
            <a:off x="225425" y="140176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b="1" i="1">
                <a:solidFill>
                  <a:srgbClr val="800080"/>
                </a:solidFill>
              </a:rPr>
              <a:t>услуга по обеспечению безопасности</a:t>
            </a:r>
            <a:r>
              <a:rPr lang="ru-RU" altLang="ru-RU" sz="2600">
                <a:solidFill>
                  <a:srgbClr val="800080"/>
                </a:solidFill>
              </a:rPr>
              <a:t> (</a:t>
            </a:r>
            <a:r>
              <a:rPr lang="en-US" altLang="ru-RU" sz="2600">
                <a:solidFill>
                  <a:srgbClr val="800080"/>
                </a:solidFill>
              </a:rPr>
              <a:t>security service</a:t>
            </a:r>
            <a:r>
              <a:rPr lang="ru-RU" altLang="ru-RU" sz="2600">
                <a:solidFill>
                  <a:srgbClr val="800080"/>
                </a:solidFill>
              </a:rPr>
              <a:t>) — услуга, предоставляемая одним из уровней архитектуры ЭМВОС (дополнительная подфункция), которая гарантирует адекватную защиту систем или доставки данных;  </a:t>
            </a:r>
            <a:endParaRPr lang="ru-RU" altLang="ru-RU" sz="2600" i="1">
              <a:solidFill>
                <a:srgbClr val="800080"/>
              </a:solidFill>
            </a:endParaRPr>
          </a:p>
          <a:p>
            <a:r>
              <a:rPr lang="ru-RU" altLang="ru-RU" sz="2600" b="1" i="1">
                <a:solidFill>
                  <a:srgbClr val="800080"/>
                </a:solidFill>
              </a:rPr>
              <a:t>защита отдельных полей</a:t>
            </a:r>
            <a:r>
              <a:rPr lang="ru-RU" altLang="ru-RU" sz="2600">
                <a:solidFill>
                  <a:srgbClr val="800080"/>
                </a:solidFill>
              </a:rPr>
              <a:t> (</a:t>
            </a:r>
            <a:r>
              <a:rPr lang="en-US" altLang="ru-RU" sz="2600">
                <a:solidFill>
                  <a:srgbClr val="800080"/>
                </a:solidFill>
              </a:rPr>
              <a:t>selective field protection</a:t>
            </a:r>
            <a:r>
              <a:rPr lang="ru-RU" altLang="ru-RU" sz="2600">
                <a:solidFill>
                  <a:srgbClr val="800080"/>
                </a:solidFill>
              </a:rPr>
              <a:t>) —</a:t>
            </a:r>
            <a:r>
              <a:rPr lang="en-US" altLang="ru-RU" sz="2600">
                <a:solidFill>
                  <a:srgbClr val="800080"/>
                </a:solidFill>
              </a:rPr>
              <a:t> </a:t>
            </a:r>
            <a:r>
              <a:rPr lang="ru-RU" altLang="ru-RU" sz="2600">
                <a:solidFill>
                  <a:srgbClr val="800080"/>
                </a:solidFill>
              </a:rPr>
              <a:t>защита определённых полей сообщения, подлежащего передаче;</a:t>
            </a:r>
            <a:endParaRPr lang="ru-RU" altLang="ru-RU" sz="2600" i="1">
              <a:solidFill>
                <a:srgbClr val="800080"/>
              </a:solidFill>
            </a:endParaRPr>
          </a:p>
          <a:p>
            <a:r>
              <a:rPr lang="ru-RU" altLang="ru-RU" sz="2600" b="1" i="1">
                <a:solidFill>
                  <a:srgbClr val="800080"/>
                </a:solidFill>
              </a:rPr>
              <a:t>критичность</a:t>
            </a:r>
            <a:r>
              <a:rPr lang="ru-RU" altLang="ru-RU" sz="2600">
                <a:solidFill>
                  <a:srgbClr val="800080"/>
                </a:solidFill>
              </a:rPr>
              <a:t> (</a:t>
            </a:r>
            <a:r>
              <a:rPr lang="en-US" altLang="ru-RU" sz="2600">
                <a:solidFill>
                  <a:srgbClr val="800080"/>
                </a:solidFill>
              </a:rPr>
              <a:t>sensitivity</a:t>
            </a:r>
            <a:r>
              <a:rPr lang="ru-RU" altLang="ru-RU" sz="2600">
                <a:solidFill>
                  <a:srgbClr val="800080"/>
                </a:solidFill>
              </a:rPr>
              <a:t>) — свойство ресурса, которое означает его ценность или важность, а также может включать его уязвимость;</a:t>
            </a:r>
            <a:endParaRPr lang="ru-RU" altLang="ru-RU" sz="2600" i="1">
              <a:solidFill>
                <a:srgbClr val="800080"/>
              </a:solidFill>
            </a:endParaRPr>
          </a:p>
          <a:p>
            <a:r>
              <a:rPr lang="ru-RU" altLang="ru-RU" sz="2600" b="1" i="1">
                <a:solidFill>
                  <a:srgbClr val="800080"/>
                </a:solidFill>
              </a:rPr>
              <a:t>угроза</a:t>
            </a:r>
            <a:r>
              <a:rPr lang="ru-RU" altLang="ru-RU" sz="2600">
                <a:solidFill>
                  <a:srgbClr val="800080"/>
                </a:solidFill>
              </a:rPr>
              <a:t> (</a:t>
            </a:r>
            <a:r>
              <a:rPr lang="en-US" altLang="ru-RU" sz="2600">
                <a:solidFill>
                  <a:srgbClr val="800080"/>
                </a:solidFill>
              </a:rPr>
              <a:t>threat</a:t>
            </a:r>
            <a:r>
              <a:rPr lang="ru-RU" altLang="ru-RU" sz="2600">
                <a:solidFill>
                  <a:srgbClr val="800080"/>
                </a:solidFill>
              </a:rPr>
              <a:t>) — потенциальное нарушение безопасности;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8707" name="Text Box 3"/>
          <p:cNvSpPr txBox="1">
            <a:spLocks noChangeArrowheads="1"/>
          </p:cNvSpPr>
          <p:nvPr/>
        </p:nvSpPr>
        <p:spPr bwMode="auto">
          <a:xfrm>
            <a:off x="250825" y="1387348"/>
            <a:ext cx="8642350" cy="526297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i="1" dirty="0">
                <a:solidFill>
                  <a:srgbClr val="800080"/>
                </a:solidFill>
              </a:rPr>
              <a:t>конфиденциальность потока трафика</a:t>
            </a:r>
            <a:r>
              <a:rPr lang="ru-RU" altLang="ru-RU" dirty="0">
                <a:solidFill>
                  <a:srgbClr val="800080"/>
                </a:solidFill>
              </a:rPr>
              <a:t> (</a:t>
            </a:r>
            <a:r>
              <a:rPr lang="en-US" altLang="ru-RU" dirty="0">
                <a:solidFill>
                  <a:srgbClr val="800080"/>
                </a:solidFill>
              </a:rPr>
              <a:t>traffic flow confidentiality</a:t>
            </a:r>
            <a:r>
              <a:rPr lang="ru-RU" altLang="ru-RU" dirty="0">
                <a:solidFill>
                  <a:srgbClr val="800080"/>
                </a:solidFill>
              </a:rPr>
              <a:t>) — услуга по обеспечению конфиденциальности, предназначенная для нейтрализации угрозы анализа трафика;</a:t>
            </a:r>
            <a:endParaRPr lang="ru-RU" altLang="ru-RU" i="1" dirty="0">
              <a:solidFill>
                <a:srgbClr val="800080"/>
              </a:solidFill>
            </a:endParaRPr>
          </a:p>
          <a:p>
            <a:r>
              <a:rPr lang="ru-RU" altLang="ru-RU" b="1" i="1" dirty="0">
                <a:solidFill>
                  <a:srgbClr val="800080"/>
                </a:solidFill>
              </a:rPr>
              <a:t>заполнение трафика</a:t>
            </a:r>
            <a:r>
              <a:rPr lang="ru-RU" altLang="ru-RU" dirty="0">
                <a:solidFill>
                  <a:srgbClr val="800080"/>
                </a:solidFill>
              </a:rPr>
              <a:t> (</a:t>
            </a:r>
            <a:r>
              <a:rPr lang="en-US" altLang="ru-RU" dirty="0">
                <a:solidFill>
                  <a:srgbClr val="800080"/>
                </a:solidFill>
              </a:rPr>
              <a:t>traffic padding</a:t>
            </a:r>
            <a:r>
              <a:rPr lang="ru-RU" altLang="ru-RU" dirty="0">
                <a:solidFill>
                  <a:srgbClr val="800080"/>
                </a:solidFill>
              </a:rPr>
              <a:t>) — генерация ложных запросов на соединение, ложных сообщений и/или ложных последовательностей символов в сообщениях;</a:t>
            </a:r>
            <a:endParaRPr lang="ru-RU" altLang="ru-RU" i="1" dirty="0">
              <a:solidFill>
                <a:srgbClr val="800080"/>
              </a:solidFill>
            </a:endParaRPr>
          </a:p>
          <a:p>
            <a:r>
              <a:rPr lang="ru-RU" altLang="ru-RU" b="1" i="1" dirty="0">
                <a:solidFill>
                  <a:srgbClr val="800080"/>
                </a:solidFill>
              </a:rPr>
              <a:t>надёжное функционирование</a:t>
            </a:r>
            <a:r>
              <a:rPr lang="ru-RU" altLang="ru-RU" dirty="0">
                <a:solidFill>
                  <a:srgbClr val="800080"/>
                </a:solidFill>
              </a:rPr>
              <a:t> (</a:t>
            </a:r>
            <a:r>
              <a:rPr lang="en-US" altLang="ru-RU" dirty="0">
                <a:solidFill>
                  <a:srgbClr val="800080"/>
                </a:solidFill>
              </a:rPr>
              <a:t>trusted functionality</a:t>
            </a:r>
            <a:r>
              <a:rPr lang="ru-RU" altLang="ru-RU" dirty="0">
                <a:solidFill>
                  <a:srgbClr val="800080"/>
                </a:solidFill>
              </a:rPr>
              <a:t>) — функциональный процесс (процедура), относительно которого существует предположение, что он протекает (выполняется) корректно (штатно) в соответствие с некоторым(и) критерием(</a:t>
            </a:r>
            <a:r>
              <a:rPr lang="ru-RU" altLang="ru-RU" dirty="0" err="1">
                <a:solidFill>
                  <a:srgbClr val="800080"/>
                </a:solidFill>
              </a:rPr>
              <a:t>ями</a:t>
            </a:r>
            <a:r>
              <a:rPr lang="ru-RU" altLang="ru-RU" dirty="0">
                <a:solidFill>
                  <a:srgbClr val="800080"/>
                </a:solidFill>
              </a:rPr>
              <a:t>), например, в точном соответствие с политикой безопасности.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29731" name="Text Box 3"/>
          <p:cNvSpPr txBox="1">
            <a:spLocks noChangeArrowheads="1"/>
          </p:cNvSpPr>
          <p:nvPr/>
        </p:nvSpPr>
        <p:spPr bwMode="auto">
          <a:xfrm>
            <a:off x="238125" y="965200"/>
            <a:ext cx="8629650" cy="1704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b="1">
                <a:solidFill>
                  <a:srgbClr val="CC3300"/>
                </a:solidFill>
              </a:rPr>
              <a:t>Рекомендация </a:t>
            </a:r>
            <a:r>
              <a:rPr lang="en-US" altLang="ru-RU" b="1">
                <a:solidFill>
                  <a:srgbClr val="CC3300"/>
                </a:solidFill>
              </a:rPr>
              <a:t>ITU</a:t>
            </a:r>
            <a:r>
              <a:rPr lang="ru-RU" altLang="ru-RU" b="1">
                <a:solidFill>
                  <a:srgbClr val="CC3300"/>
                </a:solidFill>
              </a:rPr>
              <a:t>-</a:t>
            </a:r>
            <a:r>
              <a:rPr lang="en-US" altLang="ru-RU" b="1">
                <a:solidFill>
                  <a:srgbClr val="CC3300"/>
                </a:solidFill>
              </a:rPr>
              <a:t>T </a:t>
            </a:r>
            <a:r>
              <a:rPr lang="ru-RU" altLang="ru-RU" b="1">
                <a:solidFill>
                  <a:srgbClr val="CC3300"/>
                </a:solidFill>
              </a:rPr>
              <a:t>Х.800 вводит следующие услуги обеспечения безопасности</a:t>
            </a:r>
            <a:r>
              <a:rPr lang="ru-RU" altLang="ru-RU">
                <a:solidFill>
                  <a:srgbClr val="CC3300"/>
                </a:solidFill>
              </a:rPr>
              <a:t>:</a:t>
            </a:r>
          </a:p>
          <a:p>
            <a:endParaRPr lang="ru-RU" altLang="ru-RU" sz="1000">
              <a:solidFill>
                <a:srgbClr val="800080"/>
              </a:solidFill>
            </a:endParaRPr>
          </a:p>
          <a:p>
            <a:pPr>
              <a:buFont typeface="Wingdings 2" panose="05020102010507070707" pitchFamily="18" charset="2"/>
              <a:buChar char="j"/>
            </a:pPr>
            <a:r>
              <a:rPr lang="ru-RU" altLang="ru-RU" b="1" i="1">
                <a:solidFill>
                  <a:srgbClr val="800080"/>
                </a:solidFill>
              </a:rPr>
              <a:t>аутентификация</a:t>
            </a:r>
            <a:r>
              <a:rPr lang="ru-RU" altLang="ru-RU">
                <a:solidFill>
                  <a:srgbClr val="800080"/>
                </a:solidFill>
              </a:rPr>
              <a:t> (</a:t>
            </a:r>
            <a:r>
              <a:rPr lang="en-US" altLang="ru-RU">
                <a:solidFill>
                  <a:srgbClr val="800080"/>
                </a:solidFill>
              </a:rPr>
              <a:t>authentication</a:t>
            </a:r>
            <a:r>
              <a:rPr lang="ru-RU" altLang="ru-RU">
                <a:solidFill>
                  <a:srgbClr val="800080"/>
                </a:solidFill>
              </a:rPr>
              <a:t>). Эта услуга может быть двух видов:</a:t>
            </a:r>
            <a:endParaRPr lang="ru-RU" altLang="ru-RU" b="1">
              <a:solidFill>
                <a:srgbClr val="800080"/>
              </a:solidFill>
            </a:endParaRPr>
          </a:p>
        </p:txBody>
      </p:sp>
      <p:sp>
        <p:nvSpPr>
          <p:cNvPr id="329732" name="Text Box 4"/>
          <p:cNvSpPr txBox="1">
            <a:spLocks noChangeArrowheads="1"/>
          </p:cNvSpPr>
          <p:nvPr/>
        </p:nvSpPr>
        <p:spPr bwMode="auto">
          <a:xfrm>
            <a:off x="563563" y="2679700"/>
            <a:ext cx="8329612" cy="4111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u"/>
            </a:pPr>
            <a:r>
              <a:rPr lang="ru-RU" altLang="ru-RU" sz="2200" b="1" i="1">
                <a:solidFill>
                  <a:srgbClr val="800080"/>
                </a:solidFill>
              </a:rPr>
              <a:t>аутентификация взаимодействующего субъекта</a:t>
            </a:r>
            <a:r>
              <a:rPr lang="ru-RU" altLang="ru-RU" sz="2200">
                <a:solidFill>
                  <a:srgbClr val="800080"/>
                </a:solidFill>
              </a:rPr>
              <a:t> (</a:t>
            </a:r>
            <a:r>
              <a:rPr lang="en-US" altLang="ru-RU" sz="2200">
                <a:solidFill>
                  <a:srgbClr val="800080"/>
                </a:solidFill>
              </a:rPr>
              <a:t>peer</a:t>
            </a:r>
            <a:r>
              <a:rPr lang="ru-RU" altLang="ru-RU" sz="2200">
                <a:solidFill>
                  <a:srgbClr val="800080"/>
                </a:solidFill>
              </a:rPr>
              <a:t>-</a:t>
            </a:r>
            <a:r>
              <a:rPr lang="en-US" altLang="ru-RU" sz="2200">
                <a:solidFill>
                  <a:srgbClr val="800080"/>
                </a:solidFill>
              </a:rPr>
              <a:t>entity authentication</a:t>
            </a:r>
            <a:r>
              <a:rPr lang="ru-RU" altLang="ru-RU" sz="2200">
                <a:solidFill>
                  <a:srgbClr val="800080"/>
                </a:solidFill>
              </a:rPr>
              <a:t>). Эта услуга обеспечивается </a:t>
            </a:r>
            <a:r>
              <a:rPr lang="en-US" altLang="ru-RU" sz="2200" i="1">
                <a:solidFill>
                  <a:srgbClr val="800080"/>
                </a:solidFill>
              </a:rPr>
              <a:t>n</a:t>
            </a:r>
            <a:r>
              <a:rPr lang="ru-RU" altLang="ru-RU" sz="2200">
                <a:solidFill>
                  <a:srgbClr val="800080"/>
                </a:solidFill>
              </a:rPr>
              <a:t>-ым уровнем архитектуры ЭМВОС и тем самым подтверждает субъекту (</a:t>
            </a:r>
            <a:r>
              <a:rPr lang="en-US" altLang="ru-RU" sz="2200" i="1">
                <a:solidFill>
                  <a:srgbClr val="800080"/>
                </a:solidFill>
              </a:rPr>
              <a:t>n</a:t>
            </a:r>
            <a:r>
              <a:rPr lang="ru-RU" altLang="ru-RU" sz="2200" i="1">
                <a:solidFill>
                  <a:srgbClr val="800080"/>
                </a:solidFill>
              </a:rPr>
              <a:t>+1</a:t>
            </a:r>
            <a:r>
              <a:rPr lang="ru-RU" altLang="ru-RU" sz="2200">
                <a:solidFill>
                  <a:srgbClr val="800080"/>
                </a:solidFill>
              </a:rPr>
              <a:t>)-го уровня, что субъект на противоположенной стороне соединения является тем субъектом (</a:t>
            </a:r>
            <a:r>
              <a:rPr lang="en-US" altLang="ru-RU" sz="2200" i="1">
                <a:solidFill>
                  <a:srgbClr val="800080"/>
                </a:solidFill>
              </a:rPr>
              <a:t>n</a:t>
            </a:r>
            <a:r>
              <a:rPr lang="ru-RU" altLang="ru-RU" sz="2200" i="1">
                <a:solidFill>
                  <a:srgbClr val="800080"/>
                </a:solidFill>
              </a:rPr>
              <a:t>+1</a:t>
            </a:r>
            <a:r>
              <a:rPr lang="ru-RU" altLang="ru-RU" sz="2200">
                <a:solidFill>
                  <a:srgbClr val="800080"/>
                </a:solidFill>
              </a:rPr>
              <a:t>)-го уровня, с которым необходимо провести ПИнО;</a:t>
            </a:r>
          </a:p>
          <a:p>
            <a:pPr>
              <a:buFont typeface="Wingdings 2" panose="05020102010507070707" pitchFamily="18" charset="2"/>
              <a:buChar char="v"/>
            </a:pPr>
            <a:r>
              <a:rPr lang="ru-RU" altLang="ru-RU" sz="2200" b="1" i="1">
                <a:solidFill>
                  <a:srgbClr val="800080"/>
                </a:solidFill>
              </a:rPr>
              <a:t>аутентификация источника данных</a:t>
            </a:r>
            <a:r>
              <a:rPr lang="ru-RU" altLang="ru-RU" sz="2200">
                <a:solidFill>
                  <a:srgbClr val="800080"/>
                </a:solidFill>
              </a:rPr>
              <a:t> (</a:t>
            </a:r>
            <a:r>
              <a:rPr lang="en-US" altLang="ru-RU" sz="2200">
                <a:solidFill>
                  <a:srgbClr val="800080"/>
                </a:solidFill>
              </a:rPr>
              <a:t>data origin authentication</a:t>
            </a:r>
            <a:r>
              <a:rPr lang="ru-RU" altLang="ru-RU" sz="2200">
                <a:solidFill>
                  <a:srgbClr val="800080"/>
                </a:solidFill>
              </a:rPr>
              <a:t>). Эта услуга обеспечивается </a:t>
            </a:r>
            <a:r>
              <a:rPr lang="en-US" altLang="ru-RU" sz="2200" i="1">
                <a:solidFill>
                  <a:srgbClr val="800080"/>
                </a:solidFill>
              </a:rPr>
              <a:t>n</a:t>
            </a:r>
            <a:r>
              <a:rPr lang="ru-RU" altLang="ru-RU" sz="2200">
                <a:solidFill>
                  <a:srgbClr val="800080"/>
                </a:solidFill>
              </a:rPr>
              <a:t>-ым уровнем архитектуры ЭМВОС и тем самым подтверждает субъекту (</a:t>
            </a:r>
            <a:r>
              <a:rPr lang="en-US" altLang="ru-RU" sz="2200" i="1">
                <a:solidFill>
                  <a:srgbClr val="800080"/>
                </a:solidFill>
              </a:rPr>
              <a:t>n</a:t>
            </a:r>
            <a:r>
              <a:rPr lang="ru-RU" altLang="ru-RU" sz="2200" i="1">
                <a:solidFill>
                  <a:srgbClr val="800080"/>
                </a:solidFill>
              </a:rPr>
              <a:t>+1</a:t>
            </a:r>
            <a:r>
              <a:rPr lang="ru-RU" altLang="ru-RU" sz="2200">
                <a:solidFill>
                  <a:srgbClr val="800080"/>
                </a:solidFill>
              </a:rPr>
              <a:t>)-го уровня, что источником поступивших данных является запрашиваемый субъект (</a:t>
            </a:r>
            <a:r>
              <a:rPr lang="en-US" altLang="ru-RU" sz="2200" i="1">
                <a:solidFill>
                  <a:srgbClr val="800080"/>
                </a:solidFill>
              </a:rPr>
              <a:t>n</a:t>
            </a:r>
            <a:r>
              <a:rPr lang="ru-RU" altLang="ru-RU" sz="2200" i="1">
                <a:solidFill>
                  <a:srgbClr val="800080"/>
                </a:solidFill>
              </a:rPr>
              <a:t>+1</a:t>
            </a:r>
            <a:r>
              <a:rPr lang="ru-RU" altLang="ru-RU" sz="2200">
                <a:solidFill>
                  <a:srgbClr val="800080"/>
                </a:solidFill>
              </a:rPr>
              <a:t>)-го уровня;</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0755" name="Text Box 3"/>
          <p:cNvSpPr txBox="1">
            <a:spLocks noChangeArrowheads="1"/>
          </p:cNvSpPr>
          <p:nvPr/>
        </p:nvSpPr>
        <p:spPr bwMode="auto">
          <a:xfrm>
            <a:off x="263525" y="1728788"/>
            <a:ext cx="8642350"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k"/>
            </a:pPr>
            <a:r>
              <a:rPr lang="ru-RU" altLang="ru-RU" b="1" i="1">
                <a:solidFill>
                  <a:srgbClr val="800080"/>
                </a:solidFill>
              </a:rPr>
              <a:t>управление доступом</a:t>
            </a:r>
            <a:r>
              <a:rPr lang="ru-RU" altLang="ru-RU">
                <a:solidFill>
                  <a:srgbClr val="800080"/>
                </a:solidFill>
              </a:rPr>
              <a:t> (</a:t>
            </a:r>
            <a:r>
              <a:rPr lang="en-US" altLang="ru-RU">
                <a:solidFill>
                  <a:srgbClr val="800080"/>
                </a:solidFill>
              </a:rPr>
              <a:t>access control</a:t>
            </a:r>
            <a:r>
              <a:rPr lang="ru-RU" altLang="ru-RU">
                <a:solidFill>
                  <a:srgbClr val="800080"/>
                </a:solidFill>
              </a:rPr>
              <a:t>). Эта услуга обеспечивает защиту от несанкционированного использования ресурсов, которые доступны через ЭМВОС-сети/системы;</a:t>
            </a:r>
          </a:p>
          <a:p>
            <a:pPr>
              <a:buFont typeface="Wingdings 2" panose="05020102010507070707" pitchFamily="18" charset="2"/>
              <a:buChar char="l"/>
            </a:pPr>
            <a:r>
              <a:rPr lang="ru-RU" altLang="ru-RU" b="1" i="1">
                <a:solidFill>
                  <a:srgbClr val="800080"/>
                </a:solidFill>
              </a:rPr>
              <a:t>конфиденциальность данных</a:t>
            </a:r>
            <a:r>
              <a:rPr lang="ru-RU" altLang="ru-RU">
                <a:solidFill>
                  <a:srgbClr val="800080"/>
                </a:solidFill>
              </a:rPr>
              <a:t> (</a:t>
            </a:r>
            <a:r>
              <a:rPr lang="en-US" altLang="ru-RU">
                <a:solidFill>
                  <a:srgbClr val="800080"/>
                </a:solidFill>
              </a:rPr>
              <a:t>data confidentiality</a:t>
            </a:r>
            <a:r>
              <a:rPr lang="ru-RU" altLang="ru-RU">
                <a:solidFill>
                  <a:srgbClr val="800080"/>
                </a:solidFill>
              </a:rPr>
              <a:t>). Эта услуга может быть четырёх видов: </a:t>
            </a:r>
          </a:p>
        </p:txBody>
      </p:sp>
      <p:sp>
        <p:nvSpPr>
          <p:cNvPr id="330756" name="Text Box 4"/>
          <p:cNvSpPr txBox="1">
            <a:spLocks noChangeArrowheads="1"/>
          </p:cNvSpPr>
          <p:nvPr/>
        </p:nvSpPr>
        <p:spPr bwMode="auto">
          <a:xfrm>
            <a:off x="576263" y="4257675"/>
            <a:ext cx="8066087"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2" panose="05020102010507070707" pitchFamily="18" charset="2"/>
              <a:buChar char="u"/>
            </a:pPr>
            <a:r>
              <a:rPr lang="ru-RU" altLang="ru-RU" b="1" i="1">
                <a:solidFill>
                  <a:srgbClr val="800080"/>
                </a:solidFill>
              </a:rPr>
              <a:t>конфиденциальность виртуального соединения</a:t>
            </a:r>
            <a:r>
              <a:rPr lang="ru-RU" altLang="ru-RU">
                <a:solidFill>
                  <a:srgbClr val="800080"/>
                </a:solidFill>
              </a:rPr>
              <a:t> (</a:t>
            </a:r>
            <a:r>
              <a:rPr lang="en-US" altLang="ru-RU">
                <a:solidFill>
                  <a:srgbClr val="800080"/>
                </a:solidFill>
              </a:rPr>
              <a:t>connection confidentiality</a:t>
            </a:r>
            <a:r>
              <a:rPr lang="ru-RU" altLang="ru-RU">
                <a:solidFill>
                  <a:srgbClr val="800080"/>
                </a:solidFill>
              </a:rPr>
              <a:t>). Эта услуга обеспечивает конфиденциальность всех данных пользователя на </a:t>
            </a:r>
            <a:r>
              <a:rPr lang="en-US" altLang="ru-RU" i="1">
                <a:solidFill>
                  <a:srgbClr val="800080"/>
                </a:solidFill>
              </a:rPr>
              <a:t>n</a:t>
            </a:r>
            <a:r>
              <a:rPr lang="ru-RU" altLang="ru-RU">
                <a:solidFill>
                  <a:srgbClr val="800080"/>
                </a:solidFill>
              </a:rPr>
              <a:t>-ом уровне архитектуры ЭМВОС после установления соединения на этом уровне;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0" y="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№20: </a:t>
            </a:r>
            <a:r>
              <a:rPr lang="ru-RU" altLang="ru-RU" sz="2000" b="1" i="1">
                <a:solidFill>
                  <a:srgbClr val="800080"/>
                </a:solidFill>
                <a:effectLst>
                  <a:outerShdw blurRad="38100" dist="38100" dir="2700000" algn="tl">
                    <a:srgbClr val="C0C0C0"/>
                  </a:outerShdw>
                </a:effectLst>
              </a:rPr>
              <a:t>Основные угрозы информационной безопасности в</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ИТС. Понятие архитектуры безопасности ИТС.</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Архитектура безопасности ЭМВОС</a:t>
            </a:r>
            <a:r>
              <a:rPr lang="ru-RU" altLang="ru-RU" sz="2000" b="1">
                <a:solidFill>
                  <a:srgbClr val="800080"/>
                </a:solidFill>
              </a:rPr>
              <a:t> </a:t>
            </a:r>
          </a:p>
        </p:txBody>
      </p:sp>
      <p:sp>
        <p:nvSpPr>
          <p:cNvPr id="331779" name="Text Box 3"/>
          <p:cNvSpPr txBox="1">
            <a:spLocks noChangeArrowheads="1"/>
          </p:cNvSpPr>
          <p:nvPr/>
        </p:nvSpPr>
        <p:spPr bwMode="auto">
          <a:xfrm>
            <a:off x="225425" y="1196975"/>
            <a:ext cx="8767763"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panose="020B0604020202020204" pitchFamily="34" charset="0"/>
                <a:cs typeface="Arial" panose="020B0604020202020204" pitchFamily="34" charset="0"/>
              </a:defRPr>
            </a:lvl1pPr>
            <a:lvl2pPr marL="5429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2" panose="05020102010507070707" pitchFamily="18" charset="2"/>
              <a:buChar char="v"/>
            </a:pPr>
            <a:r>
              <a:rPr lang="ru-RU" altLang="ru-RU" sz="2200" b="1" i="1" dirty="0">
                <a:solidFill>
                  <a:srgbClr val="800080"/>
                </a:solidFill>
              </a:rPr>
              <a:t>конфиденциальность информационного обмена без установления соединения</a:t>
            </a:r>
            <a:r>
              <a:rPr lang="ru-RU" altLang="ru-RU" sz="2200" dirty="0">
                <a:solidFill>
                  <a:srgbClr val="800080"/>
                </a:solidFill>
              </a:rPr>
              <a:t> (</a:t>
            </a:r>
            <a:r>
              <a:rPr lang="en-US" altLang="ru-RU" sz="2200" dirty="0">
                <a:solidFill>
                  <a:srgbClr val="800080"/>
                </a:solidFill>
              </a:rPr>
              <a:t>connectionless confidentiality</a:t>
            </a:r>
            <a:r>
              <a:rPr lang="ru-RU" altLang="ru-RU" sz="2200" dirty="0">
                <a:solidFill>
                  <a:srgbClr val="800080"/>
                </a:solidFill>
              </a:rPr>
              <a:t>). Эта услуга обеспечивает конфиденциальность для всех данных пользователя на </a:t>
            </a:r>
            <a:r>
              <a:rPr lang="en-US" altLang="ru-RU" sz="2200" i="1" dirty="0">
                <a:solidFill>
                  <a:srgbClr val="800080"/>
                </a:solidFill>
              </a:rPr>
              <a:t>n</a:t>
            </a:r>
            <a:r>
              <a:rPr lang="ru-RU" altLang="ru-RU" sz="2200" dirty="0">
                <a:solidFill>
                  <a:srgbClr val="800080"/>
                </a:solidFill>
              </a:rPr>
              <a:t>-ом уровне архитектуры ЭМВОС при отправке одиночной дейтаграммы (</a:t>
            </a:r>
            <a:r>
              <a:rPr lang="ru-RU" altLang="ru-RU" sz="2200" dirty="0" err="1">
                <a:solidFill>
                  <a:srgbClr val="800080"/>
                </a:solidFill>
              </a:rPr>
              <a:t>дейтаграммный</a:t>
            </a:r>
            <a:r>
              <a:rPr lang="ru-RU" altLang="ru-RU" sz="2200" dirty="0">
                <a:solidFill>
                  <a:srgbClr val="800080"/>
                </a:solidFill>
              </a:rPr>
              <a:t> режим доставки сообщений) на этом уровне;</a:t>
            </a:r>
          </a:p>
          <a:p>
            <a:pPr>
              <a:buFont typeface="Wingdings 2" panose="05020102010507070707" pitchFamily="18" charset="2"/>
              <a:buChar char="w"/>
            </a:pPr>
            <a:r>
              <a:rPr lang="ru-RU" altLang="ru-RU" sz="2200" b="1" i="1" dirty="0">
                <a:solidFill>
                  <a:srgbClr val="800080"/>
                </a:solidFill>
              </a:rPr>
              <a:t>конфиденциальность отдельных полей</a:t>
            </a:r>
            <a:r>
              <a:rPr lang="ru-RU" altLang="ru-RU" sz="2200" dirty="0">
                <a:solidFill>
                  <a:srgbClr val="800080"/>
                </a:solidFill>
              </a:rPr>
              <a:t> (</a:t>
            </a:r>
            <a:r>
              <a:rPr lang="en-US" altLang="ru-RU" sz="2200" dirty="0">
                <a:solidFill>
                  <a:srgbClr val="800080"/>
                </a:solidFill>
              </a:rPr>
              <a:t>selective field confidentiality</a:t>
            </a:r>
            <a:r>
              <a:rPr lang="ru-RU" altLang="ru-RU" sz="2200" dirty="0">
                <a:solidFill>
                  <a:srgbClr val="800080"/>
                </a:solidFill>
              </a:rPr>
              <a:t>). Эта услуга обеспечивает конфиденциальность отдельных полей в последовательности символов, отправленной пользователем на </a:t>
            </a:r>
            <a:r>
              <a:rPr lang="en-US" altLang="ru-RU" sz="2200" i="1" dirty="0">
                <a:solidFill>
                  <a:srgbClr val="800080"/>
                </a:solidFill>
              </a:rPr>
              <a:t>n</a:t>
            </a:r>
            <a:r>
              <a:rPr lang="ru-RU" altLang="ru-RU" sz="2200" dirty="0">
                <a:solidFill>
                  <a:srgbClr val="800080"/>
                </a:solidFill>
              </a:rPr>
              <a:t>-ом уровне архитектуры ЭМВОС в режиме с установлением соединения или </a:t>
            </a:r>
            <a:r>
              <a:rPr lang="ru-RU" altLang="ru-RU" sz="2200" dirty="0" err="1">
                <a:solidFill>
                  <a:srgbClr val="800080"/>
                </a:solidFill>
              </a:rPr>
              <a:t>дейтаграммном</a:t>
            </a:r>
            <a:r>
              <a:rPr lang="ru-RU" altLang="ru-RU" sz="2200" dirty="0">
                <a:solidFill>
                  <a:srgbClr val="800080"/>
                </a:solidFill>
              </a:rPr>
              <a:t> режиме;</a:t>
            </a:r>
          </a:p>
          <a:p>
            <a:pPr>
              <a:buFont typeface="Wingdings 2" panose="05020102010507070707" pitchFamily="18" charset="2"/>
              <a:buChar char="x"/>
            </a:pPr>
            <a:r>
              <a:rPr lang="ru-RU" altLang="ru-RU" sz="2200" b="1" i="1" dirty="0">
                <a:solidFill>
                  <a:srgbClr val="800080"/>
                </a:solidFill>
              </a:rPr>
              <a:t>конфиденциальность потока трафика</a:t>
            </a:r>
            <a:r>
              <a:rPr lang="ru-RU" altLang="ru-RU" sz="2200" dirty="0">
                <a:solidFill>
                  <a:srgbClr val="800080"/>
                </a:solidFill>
              </a:rPr>
              <a:t> (</a:t>
            </a:r>
            <a:r>
              <a:rPr lang="en-US" altLang="ru-RU" sz="2200" dirty="0">
                <a:solidFill>
                  <a:srgbClr val="800080"/>
                </a:solidFill>
              </a:rPr>
              <a:t>traffic flow confidentiality</a:t>
            </a:r>
            <a:r>
              <a:rPr lang="ru-RU" altLang="ru-RU" sz="2200" dirty="0">
                <a:solidFill>
                  <a:srgbClr val="800080"/>
                </a:solidFill>
              </a:rPr>
              <a:t>). Эта услуга обеспечивает защиту информации, которая может быть извлечена при ведении наблюдения потоков трафика; </a:t>
            </a:r>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3024</TotalTime>
  <Words>11317</Words>
  <Application>Microsoft Office PowerPoint</Application>
  <PresentationFormat>Экран (4:3)</PresentationFormat>
  <Paragraphs>1028</Paragraphs>
  <Slides>126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126</vt:i4>
      </vt:variant>
    </vt:vector>
  </HeadingPairs>
  <TitlesOfParts>
    <vt:vector size="133" baseType="lpstr">
      <vt:lpstr>Arial</vt:lpstr>
      <vt:lpstr>Arial Cyr</vt:lpstr>
      <vt:lpstr>Arial Narrow</vt:lpstr>
      <vt:lpstr>Tahoma</vt:lpstr>
      <vt:lpstr>Times New Roman</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Петров Коля</cp:lastModifiedBy>
  <cp:revision>208</cp:revision>
  <dcterms:created xsi:type="dcterms:W3CDTF">2008-08-28T16:29:17Z</dcterms:created>
  <dcterms:modified xsi:type="dcterms:W3CDTF">2024-04-27T14:38:13Z</dcterms:modified>
</cp:coreProperties>
</file>