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443" r:id="rId4"/>
    <p:sldId id="413" r:id="rId5"/>
    <p:sldId id="444" r:id="rId6"/>
    <p:sldId id="445" r:id="rId7"/>
    <p:sldId id="446" r:id="rId8"/>
    <p:sldId id="447" r:id="rId9"/>
    <p:sldId id="448" r:id="rId10"/>
    <p:sldId id="449" r:id="rId11"/>
    <p:sldId id="450" r:id="rId12"/>
    <p:sldId id="451" r:id="rId13"/>
    <p:sldId id="452" r:id="rId14"/>
    <p:sldId id="453" r:id="rId15"/>
    <p:sldId id="454" r:id="rId16"/>
    <p:sldId id="455" r:id="rId17"/>
    <p:sldId id="456" r:id="rId18"/>
    <p:sldId id="457" r:id="rId19"/>
    <p:sldId id="458" r:id="rId20"/>
    <p:sldId id="459" r:id="rId21"/>
    <p:sldId id="460" r:id="rId22"/>
    <p:sldId id="461" r:id="rId23"/>
    <p:sldId id="462" r:id="rId24"/>
    <p:sldId id="463" r:id="rId25"/>
    <p:sldId id="464" r:id="rId26"/>
    <p:sldId id="465" r:id="rId27"/>
    <p:sldId id="466" r:id="rId28"/>
    <p:sldId id="467" r:id="rId29"/>
    <p:sldId id="468" r:id="rId30"/>
    <p:sldId id="469" r:id="rId31"/>
    <p:sldId id="470" r:id="rId32"/>
    <p:sldId id="471" r:id="rId33"/>
    <p:sldId id="472" r:id="rId34"/>
    <p:sldId id="473" r:id="rId35"/>
    <p:sldId id="474" r:id="rId36"/>
    <p:sldId id="475" r:id="rId37"/>
    <p:sldId id="476" r:id="rId38"/>
    <p:sldId id="477" r:id="rId39"/>
    <p:sldId id="478" r:id="rId40"/>
    <p:sldId id="479" r:id="rId41"/>
    <p:sldId id="480" r:id="rId42"/>
    <p:sldId id="481" r:id="rId43"/>
    <p:sldId id="482" r:id="rId44"/>
    <p:sldId id="483" r:id="rId45"/>
    <p:sldId id="484" r:id="rId46"/>
    <p:sldId id="506" r:id="rId47"/>
    <p:sldId id="486" r:id="rId48"/>
    <p:sldId id="485" r:id="rId49"/>
    <p:sldId id="487" r:id="rId50"/>
    <p:sldId id="488" r:id="rId51"/>
    <p:sldId id="489" r:id="rId52"/>
    <p:sldId id="507" r:id="rId53"/>
    <p:sldId id="491" r:id="rId54"/>
    <p:sldId id="492" r:id="rId55"/>
    <p:sldId id="490" r:id="rId56"/>
    <p:sldId id="493" r:id="rId57"/>
    <p:sldId id="494" r:id="rId58"/>
    <p:sldId id="495" r:id="rId59"/>
    <p:sldId id="496" r:id="rId60"/>
    <p:sldId id="497" r:id="rId61"/>
    <p:sldId id="498" r:id="rId62"/>
    <p:sldId id="499" r:id="rId63"/>
    <p:sldId id="500" r:id="rId64"/>
    <p:sldId id="501" r:id="rId65"/>
    <p:sldId id="502" r:id="rId66"/>
    <p:sldId id="503" r:id="rId67"/>
    <p:sldId id="504" r:id="rId68"/>
    <p:sldId id="505" r:id="rId69"/>
    <p:sldId id="508" r:id="rId70"/>
    <p:sldId id="509" r:id="rId71"/>
    <p:sldId id="510" r:id="rId72"/>
    <p:sldId id="511" r:id="rId73"/>
    <p:sldId id="512" r:id="rId74"/>
    <p:sldId id="513" r:id="rId75"/>
    <p:sldId id="514" r:id="rId76"/>
    <p:sldId id="515" r:id="rId77"/>
    <p:sldId id="516" r:id="rId78"/>
    <p:sldId id="517" r:id="rId79"/>
    <p:sldId id="518" r:id="rId80"/>
    <p:sldId id="519" r:id="rId81"/>
    <p:sldId id="520" r:id="rId82"/>
    <p:sldId id="521" r:id="rId83"/>
    <p:sldId id="522" r:id="rId84"/>
    <p:sldId id="523" r:id="rId85"/>
    <p:sldId id="524" r:id="rId86"/>
    <p:sldId id="525" r:id="rId87"/>
    <p:sldId id="526" r:id="rId88"/>
    <p:sldId id="527" r:id="rId89"/>
    <p:sldId id="528" r:id="rId90"/>
    <p:sldId id="529" r:id="rId91"/>
    <p:sldId id="530" r:id="rId92"/>
    <p:sldId id="531" r:id="rId93"/>
    <p:sldId id="532" r:id="rId94"/>
    <p:sldId id="533" r:id="rId95"/>
    <p:sldId id="534" r:id="rId96"/>
    <p:sldId id="535" r:id="rId97"/>
    <p:sldId id="536" r:id="rId98"/>
    <p:sldId id="537" r:id="rId99"/>
    <p:sldId id="538" r:id="rId100"/>
    <p:sldId id="539" r:id="rId101"/>
    <p:sldId id="540" r:id="rId102"/>
    <p:sldId id="541" r:id="rId103"/>
    <p:sldId id="542" r:id="rId104"/>
    <p:sldId id="543" r:id="rId105"/>
    <p:sldId id="544" r:id="rId106"/>
    <p:sldId id="545" r:id="rId107"/>
    <p:sldId id="546" r:id="rId108"/>
    <p:sldId id="547" r:id="rId109"/>
    <p:sldId id="548" r:id="rId110"/>
    <p:sldId id="549" r:id="rId111"/>
    <p:sldId id="550" r:id="rId112"/>
    <p:sldId id="551" r:id="rId113"/>
    <p:sldId id="552" r:id="rId114"/>
    <p:sldId id="553" r:id="rId115"/>
    <p:sldId id="554" r:id="rId116"/>
    <p:sldId id="555" r:id="rId117"/>
    <p:sldId id="556" r:id="rId118"/>
    <p:sldId id="557" r:id="rId119"/>
    <p:sldId id="558" r:id="rId120"/>
    <p:sldId id="559" r:id="rId121"/>
    <p:sldId id="560" r:id="rId122"/>
    <p:sldId id="561" r:id="rId123"/>
    <p:sldId id="562" r:id="rId124"/>
    <p:sldId id="563" r:id="rId125"/>
    <p:sldId id="564" r:id="rId126"/>
    <p:sldId id="565" r:id="rId127"/>
    <p:sldId id="566" r:id="rId128"/>
    <p:sldId id="567" r:id="rId129"/>
    <p:sldId id="568" r:id="rId130"/>
    <p:sldId id="569" r:id="rId131"/>
    <p:sldId id="570" r:id="rId132"/>
    <p:sldId id="571" r:id="rId133"/>
    <p:sldId id="572" r:id="rId134"/>
    <p:sldId id="573" r:id="rId135"/>
    <p:sldId id="574" r:id="rId136"/>
    <p:sldId id="575" r:id="rId137"/>
    <p:sldId id="576" r:id="rId138"/>
    <p:sldId id="577" r:id="rId139"/>
    <p:sldId id="581" r:id="rId140"/>
  </p:sldIdLst>
  <p:sldSz cx="9144000" cy="6858000" type="screen4x3"/>
  <p:notesSz cx="6858000" cy="9144000"/>
  <p:defaultTextStyle>
    <a:defPPr>
      <a:defRPr lang="ru-RU"/>
    </a:defPPr>
    <a:lvl1pPr algn="l" rtl="0" fontAlgn="base">
      <a:spcBef>
        <a:spcPct val="0"/>
      </a:spcBef>
      <a:spcAft>
        <a:spcPct val="0"/>
      </a:spcAft>
      <a:defRPr sz="2400" kern="1200">
        <a:solidFill>
          <a:schemeClr val="tx1"/>
        </a:solidFill>
        <a:latin typeface="Arial" charset="0"/>
        <a:ea typeface="+mn-ea"/>
        <a:cs typeface="Arial" charset="0"/>
      </a:defRPr>
    </a:lvl1pPr>
    <a:lvl2pPr marL="457200" algn="l" rtl="0" fontAlgn="base">
      <a:spcBef>
        <a:spcPct val="0"/>
      </a:spcBef>
      <a:spcAft>
        <a:spcPct val="0"/>
      </a:spcAft>
      <a:defRPr sz="2400" kern="1200">
        <a:solidFill>
          <a:schemeClr val="tx1"/>
        </a:solidFill>
        <a:latin typeface="Arial" charset="0"/>
        <a:ea typeface="+mn-ea"/>
        <a:cs typeface="Arial" charset="0"/>
      </a:defRPr>
    </a:lvl2pPr>
    <a:lvl3pPr marL="914400" algn="l" rtl="0" fontAlgn="base">
      <a:spcBef>
        <a:spcPct val="0"/>
      </a:spcBef>
      <a:spcAft>
        <a:spcPct val="0"/>
      </a:spcAft>
      <a:defRPr sz="2400" kern="1200">
        <a:solidFill>
          <a:schemeClr val="tx1"/>
        </a:solidFill>
        <a:latin typeface="Arial" charset="0"/>
        <a:ea typeface="+mn-ea"/>
        <a:cs typeface="Arial" charset="0"/>
      </a:defRPr>
    </a:lvl3pPr>
    <a:lvl4pPr marL="1371600" algn="l" rtl="0" fontAlgn="base">
      <a:spcBef>
        <a:spcPct val="0"/>
      </a:spcBef>
      <a:spcAft>
        <a:spcPct val="0"/>
      </a:spcAft>
      <a:defRPr sz="2400" kern="1200">
        <a:solidFill>
          <a:schemeClr val="tx1"/>
        </a:solidFill>
        <a:latin typeface="Arial" charset="0"/>
        <a:ea typeface="+mn-ea"/>
        <a:cs typeface="Arial" charset="0"/>
      </a:defRPr>
    </a:lvl4pPr>
    <a:lvl5pPr marL="1828800" algn="l" rtl="0" fontAlgn="base">
      <a:spcBef>
        <a:spcPct val="0"/>
      </a:spcBef>
      <a:spcAft>
        <a:spcPct val="0"/>
      </a:spcAft>
      <a:defRPr sz="2400" kern="1200">
        <a:solidFill>
          <a:schemeClr val="tx1"/>
        </a:solidFill>
        <a:latin typeface="Arial" charset="0"/>
        <a:ea typeface="+mn-ea"/>
        <a:cs typeface="Arial" charset="0"/>
      </a:defRPr>
    </a:lvl5pPr>
    <a:lvl6pPr marL="2286000" algn="l" defTabSz="914400" rtl="0" eaLnBrk="1" latinLnBrk="0" hangingPunct="1">
      <a:defRPr sz="2400" kern="1200">
        <a:solidFill>
          <a:schemeClr val="tx1"/>
        </a:solidFill>
        <a:latin typeface="Arial" charset="0"/>
        <a:ea typeface="+mn-ea"/>
        <a:cs typeface="Arial" charset="0"/>
      </a:defRPr>
    </a:lvl6pPr>
    <a:lvl7pPr marL="2743200" algn="l" defTabSz="914400" rtl="0" eaLnBrk="1" latinLnBrk="0" hangingPunct="1">
      <a:defRPr sz="2400" kern="1200">
        <a:solidFill>
          <a:schemeClr val="tx1"/>
        </a:solidFill>
        <a:latin typeface="Arial" charset="0"/>
        <a:ea typeface="+mn-ea"/>
        <a:cs typeface="Arial" charset="0"/>
      </a:defRPr>
    </a:lvl7pPr>
    <a:lvl8pPr marL="3200400" algn="l" defTabSz="914400" rtl="0" eaLnBrk="1" latinLnBrk="0" hangingPunct="1">
      <a:defRPr sz="2400" kern="1200">
        <a:solidFill>
          <a:schemeClr val="tx1"/>
        </a:solidFill>
        <a:latin typeface="Arial" charset="0"/>
        <a:ea typeface="+mn-ea"/>
        <a:cs typeface="Arial" charset="0"/>
      </a:defRPr>
    </a:lvl8pPr>
    <a:lvl9pPr marL="3657600" algn="l" defTabSz="914400" rtl="0" eaLnBrk="1" latinLnBrk="0" hangingPunct="1">
      <a:defRPr sz="24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191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80"/>
    <a:srgbClr val="CCFFFF"/>
    <a:srgbClr val="FFFFCC"/>
    <a:srgbClr val="CC0099"/>
    <a:srgbClr val="993366"/>
    <a:srgbClr val="003399"/>
    <a:srgbClr val="CCCCFF"/>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713" autoAdjust="0"/>
    <p:restoredTop sz="94702" autoAdjust="0"/>
  </p:normalViewPr>
  <p:slideViewPr>
    <p:cSldViewPr>
      <p:cViewPr varScale="1">
        <p:scale>
          <a:sx n="84" d="100"/>
          <a:sy n="84" d="100"/>
        </p:scale>
        <p:origin x="1670" y="82"/>
      </p:cViewPr>
      <p:guideLst>
        <p:guide orient="horz" pos="1911"/>
        <p:guide pos="2880"/>
      </p:guideLst>
    </p:cSldViewPr>
  </p:slideViewPr>
  <p:outlineViewPr>
    <p:cViewPr>
      <p:scale>
        <a:sx n="33" d="100"/>
        <a:sy n="33" d="100"/>
      </p:scale>
      <p:origin x="0" y="0"/>
    </p:cViewPr>
  </p:outlineViewPr>
  <p:notesTextViewPr>
    <p:cViewPr>
      <p:scale>
        <a:sx n="100" d="100"/>
        <a:sy n="100" d="100"/>
      </p:scale>
      <p:origin x="0" y="0"/>
    </p:cViewPr>
  </p:notesTextViewPr>
  <p:gridSpacing cx="36004" cy="36004"/>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A03EDD64-CDFA-443C-82B9-FD32A166C594}" type="slidenum">
              <a:rPr lang="ru-RU"/>
              <a:pPr/>
              <a:t>‹#›</a:t>
            </a:fld>
            <a:endParaRPr lang="ru-RU"/>
          </a:p>
        </p:txBody>
      </p:sp>
    </p:spTree>
    <p:extLst>
      <p:ext uri="{BB962C8B-B14F-4D97-AF65-F5344CB8AC3E}">
        <p14:creationId xmlns:p14="http://schemas.microsoft.com/office/powerpoint/2010/main" val="1346645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C0970667-8C50-44CC-8029-7A003C77E00F}" type="slidenum">
              <a:rPr lang="ru-RU"/>
              <a:pPr/>
              <a:t>‹#›</a:t>
            </a:fld>
            <a:endParaRPr lang="ru-RU"/>
          </a:p>
        </p:txBody>
      </p:sp>
    </p:spTree>
    <p:extLst>
      <p:ext uri="{BB962C8B-B14F-4D97-AF65-F5344CB8AC3E}">
        <p14:creationId xmlns:p14="http://schemas.microsoft.com/office/powerpoint/2010/main" val="4003322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9EAAF3D2-6779-40F5-8754-640284EC3582}" type="slidenum">
              <a:rPr lang="ru-RU"/>
              <a:pPr/>
              <a:t>‹#›</a:t>
            </a:fld>
            <a:endParaRPr lang="ru-RU"/>
          </a:p>
        </p:txBody>
      </p:sp>
    </p:spTree>
    <p:extLst>
      <p:ext uri="{BB962C8B-B14F-4D97-AF65-F5344CB8AC3E}">
        <p14:creationId xmlns:p14="http://schemas.microsoft.com/office/powerpoint/2010/main" val="309787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D39F09A4-B79C-43D8-859A-54DEFC8FA1FC}" type="slidenum">
              <a:rPr lang="ru-RU"/>
              <a:pPr/>
              <a:t>‹#›</a:t>
            </a:fld>
            <a:endParaRPr lang="ru-RU"/>
          </a:p>
        </p:txBody>
      </p:sp>
    </p:spTree>
    <p:extLst>
      <p:ext uri="{BB962C8B-B14F-4D97-AF65-F5344CB8AC3E}">
        <p14:creationId xmlns:p14="http://schemas.microsoft.com/office/powerpoint/2010/main" val="363796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39E19953-EB52-453D-9F71-B95F8D5C7816}" type="slidenum">
              <a:rPr lang="ru-RU"/>
              <a:pPr/>
              <a:t>‹#›</a:t>
            </a:fld>
            <a:endParaRPr lang="ru-RU"/>
          </a:p>
        </p:txBody>
      </p:sp>
    </p:spTree>
    <p:extLst>
      <p:ext uri="{BB962C8B-B14F-4D97-AF65-F5344CB8AC3E}">
        <p14:creationId xmlns:p14="http://schemas.microsoft.com/office/powerpoint/2010/main" val="4184048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6EA594EC-776B-4879-BE12-65586AABA246}" type="slidenum">
              <a:rPr lang="ru-RU"/>
              <a:pPr/>
              <a:t>‹#›</a:t>
            </a:fld>
            <a:endParaRPr lang="ru-RU"/>
          </a:p>
        </p:txBody>
      </p:sp>
    </p:spTree>
    <p:extLst>
      <p:ext uri="{BB962C8B-B14F-4D97-AF65-F5344CB8AC3E}">
        <p14:creationId xmlns:p14="http://schemas.microsoft.com/office/powerpoint/2010/main" val="1124999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lvl1pPr>
              <a:defRPr/>
            </a:lvl1pPr>
          </a:lstStyle>
          <a:p>
            <a:endParaRPr lang="ru-RU"/>
          </a:p>
        </p:txBody>
      </p:sp>
      <p:sp>
        <p:nvSpPr>
          <p:cNvPr id="8" name="Нижний колонтитул 7"/>
          <p:cNvSpPr>
            <a:spLocks noGrp="1"/>
          </p:cNvSpPr>
          <p:nvPr>
            <p:ph type="ftr" sz="quarter" idx="11"/>
          </p:nvPr>
        </p:nvSpPr>
        <p:spPr/>
        <p:txBody>
          <a:bodyPr/>
          <a:lstStyle>
            <a:lvl1pPr>
              <a:defRPr/>
            </a:lvl1pPr>
          </a:lstStyle>
          <a:p>
            <a:endParaRPr lang="ru-RU"/>
          </a:p>
        </p:txBody>
      </p:sp>
      <p:sp>
        <p:nvSpPr>
          <p:cNvPr id="9" name="Номер слайда 8"/>
          <p:cNvSpPr>
            <a:spLocks noGrp="1"/>
          </p:cNvSpPr>
          <p:nvPr>
            <p:ph type="sldNum" sz="quarter" idx="12"/>
          </p:nvPr>
        </p:nvSpPr>
        <p:spPr/>
        <p:txBody>
          <a:bodyPr/>
          <a:lstStyle>
            <a:lvl1pPr>
              <a:defRPr/>
            </a:lvl1pPr>
          </a:lstStyle>
          <a:p>
            <a:fld id="{85FBB540-6DC4-42B8-B9FD-EA62C2BACBD5}" type="slidenum">
              <a:rPr lang="ru-RU"/>
              <a:pPr/>
              <a:t>‹#›</a:t>
            </a:fld>
            <a:endParaRPr lang="ru-RU"/>
          </a:p>
        </p:txBody>
      </p:sp>
    </p:spTree>
    <p:extLst>
      <p:ext uri="{BB962C8B-B14F-4D97-AF65-F5344CB8AC3E}">
        <p14:creationId xmlns:p14="http://schemas.microsoft.com/office/powerpoint/2010/main" val="2882727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lvl1pPr>
              <a:defRPr/>
            </a:lvl1pPr>
          </a:lstStyle>
          <a:p>
            <a:endParaRPr lang="ru-RU"/>
          </a:p>
        </p:txBody>
      </p:sp>
      <p:sp>
        <p:nvSpPr>
          <p:cNvPr id="4" name="Нижний колонтитул 3"/>
          <p:cNvSpPr>
            <a:spLocks noGrp="1"/>
          </p:cNvSpPr>
          <p:nvPr>
            <p:ph type="ftr" sz="quarter" idx="11"/>
          </p:nvPr>
        </p:nvSpPr>
        <p:spPr/>
        <p:txBody>
          <a:bodyPr/>
          <a:lstStyle>
            <a:lvl1pPr>
              <a:defRPr/>
            </a:lvl1pPr>
          </a:lstStyle>
          <a:p>
            <a:endParaRPr lang="ru-RU"/>
          </a:p>
        </p:txBody>
      </p:sp>
      <p:sp>
        <p:nvSpPr>
          <p:cNvPr id="5" name="Номер слайда 4"/>
          <p:cNvSpPr>
            <a:spLocks noGrp="1"/>
          </p:cNvSpPr>
          <p:nvPr>
            <p:ph type="sldNum" sz="quarter" idx="12"/>
          </p:nvPr>
        </p:nvSpPr>
        <p:spPr/>
        <p:txBody>
          <a:bodyPr/>
          <a:lstStyle>
            <a:lvl1pPr>
              <a:defRPr/>
            </a:lvl1pPr>
          </a:lstStyle>
          <a:p>
            <a:fld id="{56CC7EF7-168F-4EAC-AB72-93AA785D03D4}" type="slidenum">
              <a:rPr lang="ru-RU"/>
              <a:pPr/>
              <a:t>‹#›</a:t>
            </a:fld>
            <a:endParaRPr lang="ru-RU"/>
          </a:p>
        </p:txBody>
      </p:sp>
    </p:spTree>
    <p:extLst>
      <p:ext uri="{BB962C8B-B14F-4D97-AF65-F5344CB8AC3E}">
        <p14:creationId xmlns:p14="http://schemas.microsoft.com/office/powerpoint/2010/main" val="2248955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lvl1pPr>
              <a:defRPr/>
            </a:lvl1pPr>
          </a:lstStyle>
          <a:p>
            <a:endParaRPr lang="ru-RU"/>
          </a:p>
        </p:txBody>
      </p:sp>
      <p:sp>
        <p:nvSpPr>
          <p:cNvPr id="3" name="Нижний колонтитул 2"/>
          <p:cNvSpPr>
            <a:spLocks noGrp="1"/>
          </p:cNvSpPr>
          <p:nvPr>
            <p:ph type="ftr" sz="quarter" idx="11"/>
          </p:nvPr>
        </p:nvSpPr>
        <p:spPr/>
        <p:txBody>
          <a:bodyPr/>
          <a:lstStyle>
            <a:lvl1pPr>
              <a:defRPr/>
            </a:lvl1pPr>
          </a:lstStyle>
          <a:p>
            <a:endParaRPr lang="ru-RU"/>
          </a:p>
        </p:txBody>
      </p:sp>
      <p:sp>
        <p:nvSpPr>
          <p:cNvPr id="4" name="Номер слайда 3"/>
          <p:cNvSpPr>
            <a:spLocks noGrp="1"/>
          </p:cNvSpPr>
          <p:nvPr>
            <p:ph type="sldNum" sz="quarter" idx="12"/>
          </p:nvPr>
        </p:nvSpPr>
        <p:spPr/>
        <p:txBody>
          <a:bodyPr/>
          <a:lstStyle>
            <a:lvl1pPr>
              <a:defRPr/>
            </a:lvl1pPr>
          </a:lstStyle>
          <a:p>
            <a:fld id="{25619A23-A4E3-4EDD-8EDF-6A1E915A3C2C}" type="slidenum">
              <a:rPr lang="ru-RU"/>
              <a:pPr/>
              <a:t>‹#›</a:t>
            </a:fld>
            <a:endParaRPr lang="ru-RU"/>
          </a:p>
        </p:txBody>
      </p:sp>
    </p:spTree>
    <p:extLst>
      <p:ext uri="{BB962C8B-B14F-4D97-AF65-F5344CB8AC3E}">
        <p14:creationId xmlns:p14="http://schemas.microsoft.com/office/powerpoint/2010/main" val="2871928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398C72DA-C386-48E5-80DD-D867A56AF2D9}" type="slidenum">
              <a:rPr lang="ru-RU"/>
              <a:pPr/>
              <a:t>‹#›</a:t>
            </a:fld>
            <a:endParaRPr lang="ru-RU"/>
          </a:p>
        </p:txBody>
      </p:sp>
    </p:spTree>
    <p:extLst>
      <p:ext uri="{BB962C8B-B14F-4D97-AF65-F5344CB8AC3E}">
        <p14:creationId xmlns:p14="http://schemas.microsoft.com/office/powerpoint/2010/main" val="1220053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B07CB13F-BACB-4A8D-84F4-B19B132A87C5}" type="slidenum">
              <a:rPr lang="ru-RU"/>
              <a:pPr/>
              <a:t>‹#›</a:t>
            </a:fld>
            <a:endParaRPr lang="ru-RU"/>
          </a:p>
        </p:txBody>
      </p:sp>
    </p:spTree>
    <p:extLst>
      <p:ext uri="{BB962C8B-B14F-4D97-AF65-F5344CB8AC3E}">
        <p14:creationId xmlns:p14="http://schemas.microsoft.com/office/powerpoint/2010/main" val="3066213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gradFill rotWithShape="0">
          <a:gsLst>
            <a:gs pos="0">
              <a:schemeClr val="bg1"/>
            </a:gs>
            <a:gs pos="100000">
              <a:srgbClr val="AFFFAF"/>
            </a:gs>
          </a:gsLst>
          <a:path path="shape">
            <a:fillToRect l="50000" t="50000" r="50000" b="50000"/>
          </a:path>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smtClean="0"/>
              <a:t>Образец заголовка</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ru-RU"/>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ru-RU"/>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C449F8F3-2563-4E3A-92F8-0BEE244EA6A3}" type="slidenum">
              <a:rPr lang="ru-RU"/>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1547813" y="6021388"/>
            <a:ext cx="6400800" cy="673100"/>
          </a:xfrm>
        </p:spPr>
        <p:txBody>
          <a:bodyPr/>
          <a:lstStyle/>
          <a:p>
            <a:pPr>
              <a:lnSpc>
                <a:spcPct val="80000"/>
              </a:lnSpc>
            </a:pPr>
            <a:r>
              <a:rPr lang="ru-RU" sz="2000" dirty="0">
                <a:solidFill>
                  <a:schemeClr val="accent2"/>
                </a:solidFill>
                <a:effectLst>
                  <a:outerShdw blurRad="38100" dist="38100" dir="2700000" algn="tl">
                    <a:srgbClr val="C0C0C0"/>
                  </a:outerShdw>
                </a:effectLst>
              </a:rPr>
              <a:t>МЕЛЬНИКОВ Дмитрий Анатольевич</a:t>
            </a:r>
          </a:p>
          <a:p>
            <a:pPr>
              <a:lnSpc>
                <a:spcPct val="80000"/>
              </a:lnSpc>
            </a:pPr>
            <a:r>
              <a:rPr lang="ru-RU" sz="2000" smtClean="0">
                <a:solidFill>
                  <a:schemeClr val="accent2"/>
                </a:solidFill>
                <a:effectLst>
                  <a:outerShdw blurRad="38100" dist="38100" dir="2700000" algn="tl">
                    <a:srgbClr val="C0C0C0"/>
                  </a:outerShdw>
                </a:effectLst>
              </a:rPr>
              <a:t>доктор </a:t>
            </a:r>
            <a:r>
              <a:rPr lang="ru-RU" sz="2000" dirty="0">
                <a:solidFill>
                  <a:schemeClr val="accent2"/>
                </a:solidFill>
                <a:effectLst>
                  <a:outerShdw blurRad="38100" dist="38100" dir="2700000" algn="tl">
                    <a:srgbClr val="C0C0C0"/>
                  </a:outerShdw>
                </a:effectLst>
              </a:rPr>
              <a:t>технических наук, доцент</a:t>
            </a:r>
          </a:p>
        </p:txBody>
      </p:sp>
      <p:sp>
        <p:nvSpPr>
          <p:cNvPr id="2052" name="Text Box 4"/>
          <p:cNvSpPr txBox="1">
            <a:spLocks noChangeArrowheads="1"/>
          </p:cNvSpPr>
          <p:nvPr/>
        </p:nvSpPr>
        <p:spPr bwMode="auto">
          <a:xfrm>
            <a:off x="0" y="427990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a:t>
            </a:r>
          </a:p>
          <a:p>
            <a:pPr algn="ctr"/>
            <a:r>
              <a:rPr lang="ru-RU" sz="2000" b="1" i="1">
                <a:solidFill>
                  <a:srgbClr val="800080"/>
                </a:solidFill>
                <a:effectLst>
                  <a:outerShdw blurRad="38100" dist="38100" dir="2700000" algn="tl">
                    <a:srgbClr val="C0C0C0"/>
                  </a:outerShdw>
                </a:effectLst>
              </a:rPr>
              <a:t>экранов в </a:t>
            </a:r>
            <a:r>
              <a:rPr lang="en-US" sz="2000" b="1" i="1">
                <a:solidFill>
                  <a:srgbClr val="800080"/>
                </a:solidFill>
                <a:effectLst>
                  <a:outerShdw blurRad="38100" dist="38100" dir="2700000" algn="tl">
                    <a:srgbClr val="C0C0C0"/>
                  </a:outerShdw>
                </a:effectLst>
              </a:rPr>
              <a:t>Internet</a:t>
            </a:r>
            <a:r>
              <a:rPr lang="ru-RU" sz="2000" b="1">
                <a:solidFill>
                  <a:srgbClr val="800080"/>
                </a:solidFill>
                <a:effectLst>
                  <a:outerShdw blurRad="38100" dist="38100" dir="2700000" algn="tl">
                    <a:srgbClr val="C0C0C0"/>
                  </a:outerShdw>
                </a:effectLst>
              </a:rPr>
              <a:t> </a:t>
            </a:r>
          </a:p>
        </p:txBody>
      </p:sp>
      <p:sp>
        <p:nvSpPr>
          <p:cNvPr id="2055" name="Text Box 7"/>
          <p:cNvSpPr txBox="1">
            <a:spLocks noChangeArrowheads="1"/>
          </p:cNvSpPr>
          <p:nvPr/>
        </p:nvSpPr>
        <p:spPr bwMode="auto">
          <a:xfrm>
            <a:off x="2843213" y="2276475"/>
            <a:ext cx="2520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ru-RU" sz="1800"/>
          </a:p>
        </p:txBody>
      </p:sp>
      <p:sp>
        <p:nvSpPr>
          <p:cNvPr id="2058" name="Text Box 10"/>
          <p:cNvSpPr txBox="1">
            <a:spLocks noChangeArrowheads="1"/>
          </p:cNvSpPr>
          <p:nvPr/>
        </p:nvSpPr>
        <p:spPr bwMode="auto">
          <a:xfrm>
            <a:off x="792163" y="3549650"/>
            <a:ext cx="7515225" cy="396875"/>
          </a:xfrm>
          <a:prstGeom prst="rect">
            <a:avLst/>
          </a:prstGeom>
          <a:noFill/>
          <a:ln>
            <a:noFill/>
          </a:ln>
          <a:effectLst>
            <a:outerShdw dist="17961" dir="2700000" algn="ctr" rotWithShape="0">
              <a:srgbClr val="FFCC66"/>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sz="2000" b="1">
                <a:solidFill>
                  <a:srgbClr val="336600"/>
                </a:solidFill>
              </a:rPr>
              <a:t>Раздел </a:t>
            </a:r>
            <a:r>
              <a:rPr lang="en-US" sz="2000" b="1">
                <a:solidFill>
                  <a:srgbClr val="336600"/>
                </a:solidFill>
              </a:rPr>
              <a:t>III: </a:t>
            </a:r>
            <a:r>
              <a:rPr lang="ru-RU" sz="2000" b="1">
                <a:solidFill>
                  <a:srgbClr val="336600"/>
                </a:solidFill>
              </a:rPr>
              <a:t>АРХИТЕКТУРА БЕЗОПАСНОСТИ ИТС </a:t>
            </a:r>
          </a:p>
        </p:txBody>
      </p:sp>
      <p:sp>
        <p:nvSpPr>
          <p:cNvPr id="2060" name="Text Box 12"/>
          <p:cNvSpPr txBox="1">
            <a:spLocks noChangeArrowheads="1"/>
          </p:cNvSpPr>
          <p:nvPr/>
        </p:nvSpPr>
        <p:spPr bwMode="auto">
          <a:xfrm>
            <a:off x="0" y="773113"/>
            <a:ext cx="9144000" cy="25304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b="1" i="1">
                <a:solidFill>
                  <a:srgbClr val="CC0000"/>
                </a:solidFill>
              </a:rPr>
              <a:t>КУРС ЛЕКЦИЙ</a:t>
            </a:r>
          </a:p>
          <a:p>
            <a:pPr algn="ctr"/>
            <a:endParaRPr lang="ru-RU" b="1">
              <a:solidFill>
                <a:srgbClr val="CC0000"/>
              </a:solidFill>
            </a:endParaRPr>
          </a:p>
          <a:p>
            <a:pPr algn="ctr"/>
            <a:r>
              <a:rPr lang="ru-RU" sz="2800" b="1">
                <a:solidFill>
                  <a:srgbClr val="FF0000"/>
                </a:solidFill>
              </a:rPr>
              <a:t>ОРГАНИЗАЦИЯ И</a:t>
            </a:r>
          </a:p>
          <a:p>
            <a:pPr algn="ctr"/>
            <a:r>
              <a:rPr lang="ru-RU" sz="2800" b="1">
                <a:solidFill>
                  <a:srgbClr val="FF0000"/>
                </a:solidFill>
              </a:rPr>
              <a:t>ОБЕСПЕЧЕНИЕ БЕЗОПАСНОСТИ</a:t>
            </a:r>
          </a:p>
          <a:p>
            <a:pPr algn="ctr"/>
            <a:r>
              <a:rPr lang="ru-RU" sz="2800" b="1">
                <a:solidFill>
                  <a:srgbClr val="FF0000"/>
                </a:solidFill>
              </a:rPr>
              <a:t>ИНФОРМАЦИОННО-ТЕХНОЛОГИЧЕСКИХ</a:t>
            </a:r>
          </a:p>
          <a:p>
            <a:pPr algn="ctr"/>
            <a:r>
              <a:rPr lang="ru-RU" sz="2800" b="1">
                <a:solidFill>
                  <a:srgbClr val="FF0000"/>
                </a:solidFill>
              </a:rPr>
              <a:t>СЕТЕЙ И СИСТЕМ</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527363" name="Text Box 3"/>
          <p:cNvSpPr txBox="1">
            <a:spLocks noChangeArrowheads="1"/>
          </p:cNvSpPr>
          <p:nvPr/>
        </p:nvSpPr>
        <p:spPr bwMode="auto">
          <a:xfrm>
            <a:off x="257175" y="1196752"/>
            <a:ext cx="8629650" cy="5302221"/>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lnSpc>
                <a:spcPts val="3200"/>
              </a:lnSpc>
              <a:spcBef>
                <a:spcPts val="0"/>
              </a:spcBef>
            </a:pPr>
            <a:r>
              <a:rPr lang="ru-RU" dirty="0">
                <a:solidFill>
                  <a:srgbClr val="800080"/>
                </a:solidFill>
              </a:rPr>
              <a:t>Кроме того, значимость СЭ заключается в том, что они могут выступать в роли непосредственной </a:t>
            </a:r>
            <a:r>
              <a:rPr lang="ru-RU" dirty="0" smtClean="0">
                <a:solidFill>
                  <a:srgbClr val="800080"/>
                </a:solidFill>
              </a:rPr>
              <a:t>«заглушки» («</a:t>
            </a:r>
            <a:r>
              <a:rPr lang="en-US" dirty="0" smtClean="0">
                <a:solidFill>
                  <a:srgbClr val="800080"/>
                </a:solidFill>
              </a:rPr>
              <a:t>choke point</a:t>
            </a:r>
            <a:r>
              <a:rPr lang="ru-RU" dirty="0" smtClean="0">
                <a:solidFill>
                  <a:srgbClr val="800080"/>
                </a:solidFill>
              </a:rPr>
              <a:t>») </a:t>
            </a:r>
            <a:r>
              <a:rPr lang="ru-RU" dirty="0">
                <a:solidFill>
                  <a:srgbClr val="800080"/>
                </a:solidFill>
              </a:rPr>
              <a:t>трафика в тех корпоративных системах, в которых реализуется на практике определенная политика безопасности и система мониторинга </a:t>
            </a:r>
            <a:r>
              <a:rPr lang="ru-RU" dirty="0" smtClean="0">
                <a:solidFill>
                  <a:srgbClr val="800080"/>
                </a:solidFill>
              </a:rPr>
              <a:t>(текущего контроля). </a:t>
            </a:r>
            <a:r>
              <a:rPr lang="ru-RU" dirty="0">
                <a:solidFill>
                  <a:srgbClr val="800080"/>
                </a:solidFill>
              </a:rPr>
              <a:t>В другой ситуации, когда компьютерная система, которая может быть атакована злоумышленником, подключена к Internet-сети с помощью модема через линию телефонной связи, СЭ может выступать в роли эффективного </a:t>
            </a:r>
            <a:r>
              <a:rPr lang="ru-RU" dirty="0" smtClean="0">
                <a:solidFill>
                  <a:srgbClr val="800080"/>
                </a:solidFill>
              </a:rPr>
              <a:t>«телефонного клапана» («</a:t>
            </a:r>
            <a:r>
              <a:rPr lang="en-US" dirty="0" smtClean="0">
                <a:solidFill>
                  <a:srgbClr val="800080"/>
                </a:solidFill>
              </a:rPr>
              <a:t>phone tap</a:t>
            </a:r>
            <a:r>
              <a:rPr lang="ru-RU" dirty="0" smtClean="0">
                <a:solidFill>
                  <a:srgbClr val="800080"/>
                </a:solidFill>
              </a:rPr>
              <a:t>», </a:t>
            </a:r>
            <a:r>
              <a:rPr lang="ru-RU" dirty="0">
                <a:solidFill>
                  <a:srgbClr val="800080"/>
                </a:solidFill>
              </a:rPr>
              <a:t>подобно водопроводному крану) и средства </a:t>
            </a:r>
            <a:r>
              <a:rPr lang="ru-RU" dirty="0" smtClean="0">
                <a:solidFill>
                  <a:srgbClr val="800080"/>
                </a:solidFill>
              </a:rPr>
              <a:t>«слежения»</a:t>
            </a:r>
          </a:p>
          <a:p>
            <a:pPr algn="ctr">
              <a:lnSpc>
                <a:spcPts val="3200"/>
              </a:lnSpc>
              <a:spcBef>
                <a:spcPts val="0"/>
              </a:spcBef>
            </a:pPr>
            <a:r>
              <a:rPr lang="ru-RU" dirty="0" smtClean="0">
                <a:solidFill>
                  <a:srgbClr val="800080"/>
                </a:solidFill>
              </a:rPr>
              <a:t>за </a:t>
            </a:r>
            <a:r>
              <a:rPr lang="ru-RU" dirty="0">
                <a:solidFill>
                  <a:srgbClr val="800080"/>
                </a:solidFill>
              </a:rPr>
              <a:t>трафиком. СЭ выполняют важные </a:t>
            </a:r>
            <a:r>
              <a:rPr lang="ru-RU" dirty="0" smtClean="0">
                <a:solidFill>
                  <a:srgbClr val="800080"/>
                </a:solidFill>
              </a:rPr>
              <a:t>регистрационные</a:t>
            </a:r>
          </a:p>
          <a:p>
            <a:pPr algn="ctr">
              <a:lnSpc>
                <a:spcPts val="3200"/>
              </a:lnSpc>
              <a:spcBef>
                <a:spcPts val="0"/>
              </a:spcBef>
            </a:pPr>
            <a:r>
              <a:rPr lang="ru-RU" dirty="0" smtClean="0">
                <a:solidFill>
                  <a:srgbClr val="800080"/>
                </a:solidFill>
              </a:rPr>
              <a:t>и </a:t>
            </a:r>
            <a:r>
              <a:rPr lang="ru-RU" dirty="0">
                <a:solidFill>
                  <a:srgbClr val="800080"/>
                </a:solidFill>
              </a:rPr>
              <a:t>аудиторские функции.</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619523" name="Text Box 3"/>
          <p:cNvSpPr txBox="1">
            <a:spLocks noChangeArrowheads="1"/>
          </p:cNvSpPr>
          <p:nvPr/>
        </p:nvSpPr>
        <p:spPr bwMode="auto">
          <a:xfrm>
            <a:off x="250825" y="1282700"/>
            <a:ext cx="8642350" cy="51847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spcBef>
                <a:spcPct val="20000"/>
              </a:spcBef>
            </a:pPr>
            <a:r>
              <a:rPr lang="ru-RU">
                <a:solidFill>
                  <a:srgbClr val="800080"/>
                </a:solidFill>
              </a:rPr>
              <a:t>Влияние этого риска может быть снижено за счет использования только необходимых прикладных служб, за счет своевременной установки обновленных “заплаток” в программном обеспечении и за счет использования тех программных продуктов, которые уже зарекомендовали себя с положительной стороны.</a:t>
            </a:r>
            <a:endParaRPr lang="ru-RU" i="1">
              <a:solidFill>
                <a:srgbClr val="800080"/>
              </a:solidFill>
            </a:endParaRPr>
          </a:p>
          <a:p>
            <a:pPr algn="ctr">
              <a:spcBef>
                <a:spcPct val="20000"/>
              </a:spcBef>
            </a:pPr>
            <a:r>
              <a:rPr lang="ru-RU" i="1">
                <a:solidFill>
                  <a:srgbClr val="800080"/>
                </a:solidFill>
                <a:latin typeface="Tahoma" pitchFamily="34" charset="0"/>
                <a:cs typeface="Tahoma" pitchFamily="34" charset="0"/>
              </a:rPr>
              <a:t>Вредоносные “закладки” в операционных системах</a:t>
            </a:r>
            <a:r>
              <a:rPr lang="ru-RU">
                <a:solidFill>
                  <a:srgbClr val="800080"/>
                </a:solidFill>
                <a:latin typeface="Tahoma" pitchFamily="34" charset="0"/>
                <a:cs typeface="Tahoma" pitchFamily="34" charset="0"/>
              </a:rPr>
              <a:t>.</a:t>
            </a:r>
            <a:r>
              <a:rPr lang="ru-RU">
                <a:solidFill>
                  <a:srgbClr val="800080"/>
                </a:solidFill>
              </a:rPr>
              <a:t> Такие “закладки” используются, обычно, удаленными пользователями. Операционные системы, которые являются относительно “новыми” для сетевых технологий на основе IP-протокола, являются наиболее проблематичными, в то время как “старые” операционные системы имели время для поиска и устранения “своих внутренних закладок”.</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620547" name="Text Box 3"/>
          <p:cNvSpPr txBox="1">
            <a:spLocks noChangeArrowheads="1"/>
          </p:cNvSpPr>
          <p:nvPr/>
        </p:nvSpPr>
        <p:spPr bwMode="auto">
          <a:xfrm>
            <a:off x="250825" y="1246188"/>
            <a:ext cx="8642350" cy="51117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r>
              <a:rPr lang="ru-RU">
                <a:solidFill>
                  <a:srgbClr val="800080"/>
                </a:solidFill>
              </a:rPr>
              <a:t>Нарушитель, вероятнее всего, может, либо постоянно перезагружать свой объект нападения (цель атаки), либо разрушить его, либо лишить его возможности устанавливать соединение с сетью, либо просто перемещать файлы в компьютере.</a:t>
            </a:r>
          </a:p>
          <a:p>
            <a:pPr algn="ctr"/>
            <a:r>
              <a:rPr lang="ru-RU">
                <a:solidFill>
                  <a:srgbClr val="800080"/>
                </a:solidFill>
              </a:rPr>
              <a:t>В данном случае, могут помочь только несколько операционных систем. Кроме этого, устанавливая пакетный фильтр перед операционной системой, можно снизить влияние большого числа атак такого типа. И, конечно, выбирая устойчивую операционную систему, можно также избежать ряда возможных атак. При выборе операционной системы, не стоит думать, что “чем дороже, тем лучше”. Бесплатные операционные системы очень часто намного более надежные, чем их коммерческие аналоги.</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621571" name="Text Box 3"/>
          <p:cNvSpPr txBox="1">
            <a:spLocks noChangeArrowheads="1"/>
          </p:cNvSpPr>
          <p:nvPr/>
        </p:nvSpPr>
        <p:spPr bwMode="auto">
          <a:xfrm>
            <a:off x="0" y="836613"/>
            <a:ext cx="9144000"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b="1">
                <a:solidFill>
                  <a:srgbClr val="CC3300"/>
                </a:solidFill>
                <a:latin typeface="Tahoma" pitchFamily="34" charset="0"/>
              </a:rPr>
              <a:t>22.4. </a:t>
            </a:r>
            <a:r>
              <a:rPr lang="ru-RU" b="1">
                <a:solidFill>
                  <a:srgbClr val="CC3300"/>
                </a:solidFill>
              </a:rPr>
              <a:t>Реализационные аспекты</a:t>
            </a:r>
            <a:endParaRPr lang="ru-RU">
              <a:solidFill>
                <a:srgbClr val="CC3300"/>
              </a:solidFill>
            </a:endParaRPr>
          </a:p>
        </p:txBody>
      </p:sp>
      <p:sp>
        <p:nvSpPr>
          <p:cNvPr id="621572" name="Text Box 4"/>
          <p:cNvSpPr txBox="1">
            <a:spLocks noChangeArrowheads="1"/>
          </p:cNvSpPr>
          <p:nvPr/>
        </p:nvSpPr>
        <p:spPr bwMode="auto">
          <a:xfrm>
            <a:off x="250825" y="1557338"/>
            <a:ext cx="8640763" cy="51117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spcBef>
                <a:spcPct val="50000"/>
              </a:spcBef>
            </a:pPr>
            <a:r>
              <a:rPr lang="ru-RU" b="1">
                <a:solidFill>
                  <a:srgbClr val="800080"/>
                </a:solidFill>
                <a:latin typeface="Tahoma" pitchFamily="34" charset="0"/>
                <a:cs typeface="Tahoma" pitchFamily="34" charset="0"/>
              </a:rPr>
              <a:t>Нужно ли пропускать через СЭ все запрашиваемые корпоративными пользователями типы трафика?</a:t>
            </a:r>
            <a:r>
              <a:rPr lang="ru-RU" b="1">
                <a:solidFill>
                  <a:srgbClr val="800080"/>
                </a:solidFill>
              </a:rPr>
              <a:t> </a:t>
            </a:r>
            <a:r>
              <a:rPr lang="ru-RU">
                <a:solidFill>
                  <a:srgbClr val="800080"/>
                </a:solidFill>
              </a:rPr>
              <a:t>Скорее всего, ответ на этот вопрос будет отрицательным. Каждый сетевой корпоративный сегмент имеет свою собственную стратегию обеспечения ИБ, которая определяет что необходимо, а что не нужно. При этом следует помнить, что основной частью работы при построении “сторожа-привратника” организации (</a:t>
            </a:r>
            <a:r>
              <a:rPr lang="en-US">
                <a:solidFill>
                  <a:srgbClr val="800080"/>
                </a:solidFill>
              </a:rPr>
              <a:t>gatekeeper</a:t>
            </a:r>
            <a:r>
              <a:rPr lang="ru-RU">
                <a:solidFill>
                  <a:srgbClr val="800080"/>
                </a:solidFill>
              </a:rPr>
              <a:t>) является обучение. Корпоративные пользователи хотят слишком много, начиная от цифрового телевидения, видео программ, ведения переговоров в масштабе реального времени и кончая интерактивными базами данных, расположенными внутри корпоративной сети. </a:t>
            </a: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622595" name="Text Box 3"/>
          <p:cNvSpPr txBox="1">
            <a:spLocks noChangeArrowheads="1"/>
          </p:cNvSpPr>
          <p:nvPr/>
        </p:nvSpPr>
        <p:spPr bwMode="auto">
          <a:xfrm>
            <a:off x="250825" y="1289050"/>
            <a:ext cx="8605838" cy="51593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spcBef>
                <a:spcPct val="50000"/>
              </a:spcBef>
            </a:pPr>
            <a:r>
              <a:rPr lang="ru-RU" sz="2600">
                <a:solidFill>
                  <a:srgbClr val="800080"/>
                </a:solidFill>
              </a:rPr>
              <a:t>И это не означает, что любой из этих типов трафика может быть обеспечен без увеличения риска для самой организации, причем в стоимостном выражении рост риска превышает предполагаемое значение затрат, связанных с потерями при блокировании того или иного типа трафика. Большинство пользователей не хотят подвергать свою организацию рискам. Они всего лишь просматривают торговые объявления, рекламу, но они и сами хотят делать торговые и рекламные объявления и т.п. Поэтому очень важно исследовать то, что они в действительности хотят делать, и помогать им решать свои частные задачи, уделяя при этом больше внимания обеспечению ИБ.</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623619" name="Text Box 3"/>
          <p:cNvSpPr txBox="1">
            <a:spLocks noChangeArrowheads="1"/>
          </p:cNvSpPr>
          <p:nvPr/>
        </p:nvSpPr>
        <p:spPr bwMode="auto">
          <a:xfrm>
            <a:off x="250825" y="1592263"/>
            <a:ext cx="8605838" cy="155416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sz="3200" b="1">
                <a:solidFill>
                  <a:srgbClr val="800080"/>
                </a:solidFill>
                <a:latin typeface="Tahoma" pitchFamily="34" charset="0"/>
                <a:cs typeface="Tahoma" pitchFamily="34" charset="0"/>
              </a:rPr>
              <a:t>НТТР-трафик и СЭ-система</a:t>
            </a:r>
            <a:r>
              <a:rPr lang="ru-RU" sz="3200" b="1">
                <a:solidFill>
                  <a:srgbClr val="800080"/>
                </a:solidFill>
              </a:rPr>
              <a:t>. </a:t>
            </a:r>
            <a:r>
              <a:rPr lang="ru-RU" sz="3200">
                <a:solidFill>
                  <a:srgbClr val="800080"/>
                </a:solidFill>
              </a:rPr>
              <a:t>Существуют три способа трансляции НТТР-трафика через СЭ-систему:</a:t>
            </a:r>
          </a:p>
        </p:txBody>
      </p:sp>
      <p:sp>
        <p:nvSpPr>
          <p:cNvPr id="623620" name="Text Box 4"/>
          <p:cNvSpPr txBox="1">
            <a:spLocks noChangeArrowheads="1"/>
          </p:cNvSpPr>
          <p:nvPr/>
        </p:nvSpPr>
        <p:spPr bwMode="auto">
          <a:xfrm>
            <a:off x="935038" y="3357563"/>
            <a:ext cx="7200900" cy="222726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0850" indent="-450850">
              <a:defRPr>
                <a:solidFill>
                  <a:schemeClr val="tx1"/>
                </a:solidFill>
                <a:latin typeface="Arial" charset="0"/>
                <a:cs typeface="Arial" charset="0"/>
              </a:defRPr>
            </a:lvl1pPr>
            <a:lvl2pPr marL="630238">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fontAlgn="base">
              <a:spcBef>
                <a:spcPct val="0"/>
              </a:spcBef>
              <a:spcAft>
                <a:spcPct val="0"/>
              </a:spcAft>
              <a:defRPr>
                <a:solidFill>
                  <a:schemeClr val="tx1"/>
                </a:solidFill>
                <a:latin typeface="Arial" charset="0"/>
                <a:cs typeface="Arial" charset="0"/>
              </a:defRPr>
            </a:lvl6pPr>
            <a:lvl7pPr fontAlgn="base">
              <a:spcBef>
                <a:spcPct val="0"/>
              </a:spcBef>
              <a:spcAft>
                <a:spcPct val="0"/>
              </a:spcAft>
              <a:defRPr>
                <a:solidFill>
                  <a:schemeClr val="tx1"/>
                </a:solidFill>
                <a:latin typeface="Arial" charset="0"/>
                <a:cs typeface="Arial" charset="0"/>
              </a:defRPr>
            </a:lvl7pPr>
            <a:lvl8pPr fontAlgn="base">
              <a:spcBef>
                <a:spcPct val="0"/>
              </a:spcBef>
              <a:spcAft>
                <a:spcPct val="0"/>
              </a:spcAft>
              <a:defRPr>
                <a:solidFill>
                  <a:schemeClr val="tx1"/>
                </a:solidFill>
                <a:latin typeface="Arial" charset="0"/>
                <a:cs typeface="Arial" charset="0"/>
              </a:defRPr>
            </a:lvl8pPr>
            <a:lvl9pPr fontAlgn="base">
              <a:spcBef>
                <a:spcPct val="0"/>
              </a:spcBef>
              <a:spcAft>
                <a:spcPct val="0"/>
              </a:spcAft>
              <a:defRPr>
                <a:solidFill>
                  <a:schemeClr val="tx1"/>
                </a:solidFill>
                <a:latin typeface="Arial" charset="0"/>
                <a:cs typeface="Arial" charset="0"/>
              </a:defRPr>
            </a:lvl9pPr>
          </a:lstStyle>
          <a:p>
            <a:pPr>
              <a:spcBef>
                <a:spcPct val="50000"/>
              </a:spcBef>
              <a:buSzPct val="90000"/>
              <a:buFont typeface="Wingdings" pitchFamily="2" charset="2"/>
              <a:buChar char=""/>
            </a:pPr>
            <a:r>
              <a:rPr lang="ru-RU" sz="2800">
                <a:solidFill>
                  <a:srgbClr val="800080"/>
                </a:solidFill>
              </a:rPr>
              <a:t>разрешить формирование виртуальных соединений через через маршрутизатор, если в СЭ-системе используются экранирующие маршрутизаторы;</a:t>
            </a: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624643" name="Text Box 3"/>
          <p:cNvSpPr txBox="1">
            <a:spLocks noChangeArrowheads="1"/>
          </p:cNvSpPr>
          <p:nvPr/>
        </p:nvSpPr>
        <p:spPr bwMode="auto">
          <a:xfrm>
            <a:off x="250825" y="1196975"/>
            <a:ext cx="8642350" cy="5251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0850" indent="-450850">
              <a:defRPr>
                <a:solidFill>
                  <a:schemeClr val="tx1"/>
                </a:solidFill>
                <a:latin typeface="Arial" charset="0"/>
                <a:cs typeface="Arial" charset="0"/>
              </a:defRPr>
            </a:lvl1pPr>
            <a:lvl2pPr marL="630238">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fontAlgn="base">
              <a:spcBef>
                <a:spcPct val="0"/>
              </a:spcBef>
              <a:spcAft>
                <a:spcPct val="0"/>
              </a:spcAft>
              <a:defRPr>
                <a:solidFill>
                  <a:schemeClr val="tx1"/>
                </a:solidFill>
                <a:latin typeface="Arial" charset="0"/>
                <a:cs typeface="Arial" charset="0"/>
              </a:defRPr>
            </a:lvl6pPr>
            <a:lvl7pPr fontAlgn="base">
              <a:spcBef>
                <a:spcPct val="0"/>
              </a:spcBef>
              <a:spcAft>
                <a:spcPct val="0"/>
              </a:spcAft>
              <a:defRPr>
                <a:solidFill>
                  <a:schemeClr val="tx1"/>
                </a:solidFill>
                <a:latin typeface="Arial" charset="0"/>
                <a:cs typeface="Arial" charset="0"/>
              </a:defRPr>
            </a:lvl7pPr>
            <a:lvl8pPr fontAlgn="base">
              <a:spcBef>
                <a:spcPct val="0"/>
              </a:spcBef>
              <a:spcAft>
                <a:spcPct val="0"/>
              </a:spcAft>
              <a:defRPr>
                <a:solidFill>
                  <a:schemeClr val="tx1"/>
                </a:solidFill>
                <a:latin typeface="Arial" charset="0"/>
                <a:cs typeface="Arial" charset="0"/>
              </a:defRPr>
            </a:lvl8pPr>
            <a:lvl9pPr fontAlgn="base">
              <a:spcBef>
                <a:spcPct val="0"/>
              </a:spcBef>
              <a:spcAft>
                <a:spcPct val="0"/>
              </a:spcAft>
              <a:defRPr>
                <a:solidFill>
                  <a:schemeClr val="tx1"/>
                </a:solidFill>
                <a:latin typeface="Arial" charset="0"/>
                <a:cs typeface="Arial" charset="0"/>
              </a:defRPr>
            </a:lvl9pPr>
          </a:lstStyle>
          <a:p>
            <a:pPr>
              <a:buSzPct val="90000"/>
              <a:buFont typeface="Wingdings" pitchFamily="2" charset="2"/>
              <a:buChar char=""/>
            </a:pPr>
            <a:r>
              <a:rPr lang="ru-RU" sz="2600">
                <a:solidFill>
                  <a:srgbClr val="800080"/>
                </a:solidFill>
              </a:rPr>
              <a:t>использовать клиентские программные W</a:t>
            </a:r>
            <a:r>
              <a:rPr lang="ru-RU" sz="2600" baseline="30000">
                <a:solidFill>
                  <a:srgbClr val="800080"/>
                </a:solidFill>
              </a:rPr>
              <a:t>3</a:t>
            </a:r>
            <a:r>
              <a:rPr lang="ru-RU" sz="2600">
                <a:solidFill>
                  <a:srgbClr val="800080"/>
                </a:solidFill>
              </a:rPr>
              <a:t>-модули, которые реализуют SOCKS-протокол, и встроить программный SOCKS-модуль в качестве уполномоченного (“proxy”) SOCKS-сервера в программное обеспечение IP-узла/бастиона;</a:t>
            </a:r>
          </a:p>
          <a:p>
            <a:pPr>
              <a:buSzPct val="90000"/>
              <a:buFont typeface="Wingdings" pitchFamily="2" charset="2"/>
              <a:buChar char=""/>
            </a:pPr>
            <a:r>
              <a:rPr lang="ru-RU" sz="2600">
                <a:solidFill>
                  <a:srgbClr val="800080"/>
                </a:solidFill>
              </a:rPr>
              <a:t>встроить в программное обеспечение IP-узла/бастиона какой-либо W</a:t>
            </a:r>
            <a:r>
              <a:rPr lang="ru-RU" sz="2600" baseline="30000">
                <a:solidFill>
                  <a:srgbClr val="800080"/>
                </a:solidFill>
              </a:rPr>
              <a:t>3</a:t>
            </a:r>
            <a:r>
              <a:rPr lang="ru-RU" sz="2600">
                <a:solidFill>
                  <a:srgbClr val="800080"/>
                </a:solidFill>
              </a:rPr>
              <a:t>-сервер, который способен выполнять функции уполномоченного W</a:t>
            </a:r>
            <a:r>
              <a:rPr lang="ru-RU" sz="2600" baseline="30000">
                <a:solidFill>
                  <a:srgbClr val="800080"/>
                </a:solidFill>
              </a:rPr>
              <a:t>3</a:t>
            </a:r>
            <a:r>
              <a:rPr lang="ru-RU" sz="2600">
                <a:solidFill>
                  <a:srgbClr val="800080"/>
                </a:solidFill>
              </a:rPr>
              <a:t>-сервера. В настоящее время существует много коммерческих программных продуктов, которые включают функцию уполномоченного сервера в интересах различных прикладных служб (FTP, GOPHER и др.).</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6"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625667" name="Text Box 3"/>
          <p:cNvSpPr txBox="1">
            <a:spLocks noChangeArrowheads="1"/>
          </p:cNvSpPr>
          <p:nvPr/>
        </p:nvSpPr>
        <p:spPr bwMode="auto">
          <a:xfrm>
            <a:off x="250825" y="1196975"/>
            <a:ext cx="8605838" cy="52165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sz="2800" b="1">
                <a:solidFill>
                  <a:srgbClr val="800080"/>
                </a:solidFill>
                <a:latin typeface="Tahoma" pitchFamily="34" charset="0"/>
                <a:cs typeface="Tahoma" pitchFamily="34" charset="0"/>
              </a:rPr>
              <a:t>SSL-трафик и СЭ-система</a:t>
            </a:r>
            <a:r>
              <a:rPr lang="ru-RU" sz="2800" b="1">
                <a:solidFill>
                  <a:srgbClr val="800080"/>
                </a:solidFill>
              </a:rPr>
              <a:t>. </a:t>
            </a:r>
            <a:r>
              <a:rPr lang="ru-RU" sz="2800">
                <a:solidFill>
                  <a:srgbClr val="800080"/>
                </a:solidFill>
              </a:rPr>
              <a:t>Протокол шлюза безопасности (</a:t>
            </a:r>
            <a:r>
              <a:rPr lang="en-US" sz="2800">
                <a:solidFill>
                  <a:srgbClr val="800080"/>
                </a:solidFill>
              </a:rPr>
              <a:t>Secure Socket Layer</a:t>
            </a:r>
            <a:r>
              <a:rPr lang="ru-RU" sz="2800">
                <a:solidFill>
                  <a:srgbClr val="800080"/>
                </a:solidFill>
              </a:rPr>
              <a:t> — SSL) занимает промежуточное положение (подуровень) между протоколами транспортного и прикладного уровней и обеспечивает защиту сеансов связи (виртуальных соединений) организуемых через Internet-сеть. Первоначально, SSL-протокол был разработан для защиты НТТР-трафика (так называемый </a:t>
            </a:r>
            <a:r>
              <a:rPr lang="en-GB" sz="2800">
                <a:solidFill>
                  <a:srgbClr val="800080"/>
                </a:solidFill>
              </a:rPr>
              <a:t>НТТРS-</a:t>
            </a:r>
            <a:r>
              <a:rPr lang="ru-RU" sz="2800">
                <a:solidFill>
                  <a:srgbClr val="800080"/>
                </a:solidFill>
              </a:rPr>
              <a:t>протокол). Однако в настоящее время он может использоваться совместно и с другими прикладными протоколами (например, TELNET).</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690"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626691" name="Text Box 3"/>
          <p:cNvSpPr txBox="1">
            <a:spLocks noChangeArrowheads="1"/>
          </p:cNvSpPr>
          <p:nvPr/>
        </p:nvSpPr>
        <p:spPr bwMode="auto">
          <a:xfrm>
            <a:off x="250825" y="1455738"/>
            <a:ext cx="8642350" cy="5124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spcBef>
                <a:spcPct val="50000"/>
              </a:spcBef>
            </a:pPr>
            <a:r>
              <a:rPr lang="ru-RU" sz="2800">
                <a:solidFill>
                  <a:srgbClr val="800080"/>
                </a:solidFill>
              </a:rPr>
              <a:t>Чтобы транслировать SSL-трафик через СЭ-систему, необходимо выполнить аналогичные операции, которые проводились для трансляции НТТР-трафика, если, конечно, SSL-трафик представляет собой НТТР-трафик, прошедший обработку в соответствии SSL-протоколом. Существует только одно отличие: для организации так называемого SSL-туннеля необходима кэш-память, в которой бы хранились параметры этого SSL-туннеля. В настоящее время большинство коммерческих программных W</a:t>
            </a:r>
            <a:r>
              <a:rPr lang="ru-RU" sz="2800" baseline="30000">
                <a:solidFill>
                  <a:srgbClr val="800080"/>
                </a:solidFill>
              </a:rPr>
              <a:t>3</a:t>
            </a:r>
            <a:r>
              <a:rPr lang="ru-RU" sz="2800">
                <a:solidFill>
                  <a:srgbClr val="800080"/>
                </a:solidFill>
              </a:rPr>
              <a:t>-модулей имеют такую функцию “кэширования”.</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627715" name="Text Box 3"/>
          <p:cNvSpPr txBox="1">
            <a:spLocks noChangeArrowheads="1"/>
          </p:cNvSpPr>
          <p:nvPr/>
        </p:nvSpPr>
        <p:spPr bwMode="auto">
          <a:xfrm>
            <a:off x="250825" y="1125538"/>
            <a:ext cx="8605838" cy="5124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spcBef>
                <a:spcPct val="50000"/>
              </a:spcBef>
            </a:pPr>
            <a:r>
              <a:rPr lang="ru-RU" sz="2800" b="1">
                <a:solidFill>
                  <a:srgbClr val="800080"/>
                </a:solidFill>
                <a:latin typeface="Tahoma" pitchFamily="34" charset="0"/>
                <a:cs typeface="Tahoma" pitchFamily="34" charset="0"/>
              </a:rPr>
              <a:t>DNS-трафик и СЭ-система</a:t>
            </a:r>
            <a:r>
              <a:rPr lang="ru-RU" sz="2800" b="1">
                <a:solidFill>
                  <a:srgbClr val="800080"/>
                </a:solidFill>
              </a:rPr>
              <a:t>. </a:t>
            </a:r>
            <a:r>
              <a:rPr lang="ru-RU" sz="2800">
                <a:solidFill>
                  <a:srgbClr val="800080"/>
                </a:solidFill>
              </a:rPr>
              <a:t>Некоторые организации хотят скрыть свои DNS-имена от “внешнего сетевого мира”. Однако многие эксперты не считают, что сокрытие DNS-имен является необходимостью, но если корпоративная стратегия обеспечения ИБ предписывает сокрытие DNS-имен, то тогда этот принцип должен быть реализован. Другой причиной, по которой может понадобиться сокрытие DNS-имен, является не стандартная адресная схема, используемая в рамках корпоративной сети. В таком случае ничего не остается, как скрывать корпоративные адреса.</a:t>
            </a: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8"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628739" name="Text Box 3"/>
          <p:cNvSpPr txBox="1">
            <a:spLocks noChangeArrowheads="1"/>
          </p:cNvSpPr>
          <p:nvPr/>
        </p:nvSpPr>
        <p:spPr bwMode="auto">
          <a:xfrm>
            <a:off x="250825" y="1125538"/>
            <a:ext cx="8642350" cy="52038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solidFill>
                  <a:srgbClr val="800080"/>
                </a:solidFill>
              </a:rPr>
              <a:t>И было бы неправильно думать, что если корпоративные DNS-имена скрыты, то тогда существенно усложнится или замедлится “работа” нарушителя, который пытается “прорваться” через корпоративный СЭ. Информация о том, что представляет собой корпоративная сеть, весьма легко добывается из информации сетевого уровня (заголовков IP-пакетов и иной служебной сетевой информации). И последнее утверждение весьма легко проверить, воспользовавшись для этого процедурой широковещательной передачи “эхо-пакетов”, а затем — ARP-протоколом. </a:t>
            </a:r>
            <a:r>
              <a:rPr lang="ru-RU" i="1">
                <a:solidFill>
                  <a:srgbClr val="800080"/>
                </a:solidFill>
                <a:latin typeface="Tahoma" pitchFamily="34" charset="0"/>
                <a:cs typeface="Tahoma" pitchFamily="34" charset="0"/>
              </a:rPr>
              <a:t>(</a:t>
            </a:r>
            <a:r>
              <a:rPr lang="ru-RU" i="1" u="sng">
                <a:solidFill>
                  <a:srgbClr val="800080"/>
                </a:solidFill>
                <a:latin typeface="Tahoma" pitchFamily="34" charset="0"/>
                <a:cs typeface="Tahoma" pitchFamily="34" charset="0"/>
              </a:rPr>
              <a:t>Замечание</a:t>
            </a:r>
            <a:r>
              <a:rPr lang="ru-RU" i="1">
                <a:solidFill>
                  <a:srgbClr val="800080"/>
                </a:solidFill>
                <a:latin typeface="Tahoma" pitchFamily="34" charset="0"/>
                <a:cs typeface="Tahoma" pitchFamily="34" charset="0"/>
              </a:rPr>
              <a:t>. Сокрытие DNS-имен в самой DNS-системе не решает проблемы идентификации IP-узла, так как эти имена “утекают” через заголовки почтовых сообщений, новостные сообщения и т.п.)</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528387" name="Text Box 3"/>
          <p:cNvSpPr txBox="1">
            <a:spLocks noChangeArrowheads="1"/>
          </p:cNvSpPr>
          <p:nvPr/>
        </p:nvSpPr>
        <p:spPr bwMode="auto">
          <a:xfrm>
            <a:off x="238125" y="1176338"/>
            <a:ext cx="8655050" cy="52165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sz="2800">
                <a:solidFill>
                  <a:srgbClr val="800080"/>
                </a:solidFill>
              </a:rPr>
              <a:t>Очень часто они предоставляют администратору данные о типах и количестве трафика переданного через них, а также о числе попыток НСД с целью взлома системы защиты, а также другую информацию.</a:t>
            </a:r>
          </a:p>
          <a:p>
            <a:pPr algn="ctr"/>
            <a:r>
              <a:rPr lang="ru-RU" sz="2800">
                <a:solidFill>
                  <a:srgbClr val="800080"/>
                </a:solidFill>
              </a:rPr>
              <a:t>Исходя из вышесказанного, все записи СЭ являются важными критическими данными. Они могут быть использованы в качестве доказательства в судебных инстанциях во многих странах мира. Поэтому необходимо охранять, анализировать и защищать данные СЭ надлежащим образом.</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629763" name="Text Box 3"/>
          <p:cNvSpPr txBox="1">
            <a:spLocks noChangeArrowheads="1"/>
          </p:cNvSpPr>
          <p:nvPr/>
        </p:nvSpPr>
        <p:spPr bwMode="auto">
          <a:xfrm>
            <a:off x="215900" y="1268413"/>
            <a:ext cx="8677275" cy="52038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solidFill>
                  <a:srgbClr val="800080"/>
                </a:solidFill>
              </a:rPr>
              <a:t>Сокрытие DNS-имен является одним из многих и весьма полезных способов, используемым организацией, которая желает сделать недоступными DNS-имена своих корпоративных IP-узлов для объектов Internet-сети. Успех такого способа основан на том, что DNS-клиенты, встроенные в программное обеспечение IP-узла, не должны обращаться к DNS-серверу, встроенному в программное обеспечение того же IP-узла. Другими словами, в том, что DNS-сервер расположен в этом же IP-узле, где расположен DNS-клиент, нет ничего плохого, а именно с точки зрения перенаправления DNS-запроса (а также с точки зрения других преимуществ), который передает DNS-клиент на DNS-сервер, встроенный в программное обеспечение другого IP-узла.</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630787" name="Text Box 3"/>
          <p:cNvSpPr txBox="1">
            <a:spLocks noChangeArrowheads="1"/>
          </p:cNvSpPr>
          <p:nvPr/>
        </p:nvSpPr>
        <p:spPr bwMode="auto">
          <a:xfrm>
            <a:off x="250825" y="1196975"/>
            <a:ext cx="8605838" cy="5124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r>
              <a:rPr lang="ru-RU" sz="2800">
                <a:solidFill>
                  <a:srgbClr val="800080"/>
                </a:solidFill>
              </a:rPr>
              <a:t>Во-первых, DNS-сервер должен размещаться в программном обеспечении IP-узла/бастиона, чтобы к нему мог обращаться “внешний мир”. Этот DNS-сервер должен быть настроен так, что бы он был доверенным для субсегментов (DNS-субзон) корпоративной сети. Фактически, все, что знает этот сервер, относится к тем данным, которые, в принципе, должны знать внешние Internet-объекты, а именно DNS-имена и адреса корпоративных IP-узлов/шлюзов, корпоративные RR-записи типа “МХ” с символами замещения (“</a:t>
            </a:r>
            <a:r>
              <a:rPr lang="en-US" sz="2800">
                <a:solidFill>
                  <a:srgbClr val="800080"/>
                </a:solidFill>
              </a:rPr>
              <a:t>wildcard</a:t>
            </a:r>
            <a:r>
              <a:rPr lang="ru-RU" sz="2800">
                <a:solidFill>
                  <a:srgbClr val="800080"/>
                </a:solidFill>
              </a:rPr>
              <a:t>”) и т.д. Это DNS-сервер общего пользования.</a:t>
            </a: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10"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631811" name="Text Box 3"/>
          <p:cNvSpPr txBox="1">
            <a:spLocks noChangeArrowheads="1"/>
          </p:cNvSpPr>
          <p:nvPr/>
        </p:nvSpPr>
        <p:spPr bwMode="auto">
          <a:xfrm>
            <a:off x="250825" y="1016000"/>
            <a:ext cx="8605838" cy="55689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solidFill>
                  <a:srgbClr val="800080"/>
                </a:solidFill>
              </a:rPr>
              <a:t>Во-вторых, необходимо разместить программный модуль, реализующий DNS-сервер, в программном обеспечении внутреннего (корпоративного) IP-узла. Этот корпоративный DNS-сервер должен быть настроен так, что бы он также был доверенным для субсегментов (</a:t>
            </a:r>
            <a:r>
              <a:rPr lang="en-US">
                <a:solidFill>
                  <a:srgbClr val="800080"/>
                </a:solidFill>
              </a:rPr>
              <a:t>DNS</a:t>
            </a:r>
            <a:r>
              <a:rPr lang="ru-RU">
                <a:solidFill>
                  <a:srgbClr val="800080"/>
                </a:solidFill>
              </a:rPr>
              <a:t>-субзон) корпоративной сети (как и DNS-сервер общего пользования), но в отличие от внешнего DNS-сервера корпоративный “говорит правду” (сообщает действительные данные). Корпоративный DNS-сервер представляет собой “нормальный” DNS-сервер, в который загружается вся необходимая корпоративная DNS-информация. Корпоративный DNS-сервер также должен выполнять функцию ретрансляции запросов, которые он не может обработать, на DNS-сервер общего пользования.</a:t>
            </a: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632835" name="Text Box 3"/>
          <p:cNvSpPr txBox="1">
            <a:spLocks noChangeArrowheads="1"/>
          </p:cNvSpPr>
          <p:nvPr/>
        </p:nvSpPr>
        <p:spPr bwMode="auto">
          <a:xfrm>
            <a:off x="250825" y="1125538"/>
            <a:ext cx="8605838" cy="52038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a:solidFill>
                  <a:srgbClr val="800080"/>
                </a:solidFill>
              </a:rPr>
              <a:t>Все программные модули, реализующие функции DNS-клиента, которые встроены в программное обеспечение одного IP-узла совместно с программным модулем DNS-сервера общего пользования, должны быть настроены так, чтобы они обращались к корпоративному DNS-серверу. Это главный принцип.</a:t>
            </a:r>
          </a:p>
          <a:p>
            <a:pPr algn="ctr"/>
            <a:r>
              <a:rPr lang="ru-RU">
                <a:solidFill>
                  <a:srgbClr val="800080"/>
                </a:solidFill>
              </a:rPr>
              <a:t>Внутренний DNS-клиент, запрашивающий информацию о внутреннем IP-узле, будет обращаться к внутреннему DNS-серверу и получит от него ответ. Если внутренний DNS-клиент запрашивает информацию о внешнем IP-узле, то тогда он будет обращаться к внутреннему DNS-серверу, который, в свою очередь, будет обращаться к DNS-серверу общего пользования, который, в свою очередь, запросит Internet-сеть.</a:t>
            </a: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58"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633859" name="Text Box 3"/>
          <p:cNvSpPr txBox="1">
            <a:spLocks noChangeArrowheads="1"/>
          </p:cNvSpPr>
          <p:nvPr/>
        </p:nvSpPr>
        <p:spPr bwMode="auto">
          <a:xfrm>
            <a:off x="250825" y="1016000"/>
            <a:ext cx="8605838" cy="55562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r>
              <a:rPr lang="ru-RU" sz="2600">
                <a:solidFill>
                  <a:srgbClr val="800080"/>
                </a:solidFill>
              </a:rPr>
              <a:t>Ответ, переданный из Internet-сети, поступит на DNS-сервер общего пользования, далее — на внутренний DNS-сервер, и потом его получит внутренний DNS-клиент. DNS-клиент, расположенный на DNS-сервере общего пользования функционирует по такому же алгоритму. Если внешний DNS-клиент запрашивает информацию о внутреннем IP-узле, то тогда он получит “запрещающий” ответ DNS-сервера общего пользования.</a:t>
            </a:r>
          </a:p>
          <a:p>
            <a:pPr algn="ctr"/>
            <a:r>
              <a:rPr lang="ru-RU" sz="2600">
                <a:solidFill>
                  <a:srgbClr val="800080"/>
                </a:solidFill>
              </a:rPr>
              <a:t>Такая схема обслуживания DNS-трафика предусматривает наличие СЭ (с функцией фильтрации IP-пакетов) между двумя DNS-серверами, который разрешает информационный обмен между ними и запрещает DNS-трафик между другими IP-узлами.</a:t>
            </a: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634883" name="Text Box 3"/>
          <p:cNvSpPr txBox="1">
            <a:spLocks noChangeArrowheads="1"/>
          </p:cNvSpPr>
          <p:nvPr/>
        </p:nvSpPr>
        <p:spPr bwMode="auto">
          <a:xfrm>
            <a:off x="250825" y="981075"/>
            <a:ext cx="8605838" cy="56483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sz="2600">
                <a:solidFill>
                  <a:srgbClr val="800080"/>
                </a:solidFill>
              </a:rPr>
              <a:t>При решении проблемы определения DNS-имени корпоративного сегмента можно использовать и другой весьма полезный прием, а именно использовать RR-записи типа “PTR” с символами замещения (“</a:t>
            </a:r>
            <a:r>
              <a:rPr lang="en-US" sz="2600">
                <a:solidFill>
                  <a:srgbClr val="800080"/>
                </a:solidFill>
              </a:rPr>
              <a:t>wildcard</a:t>
            </a:r>
            <a:r>
              <a:rPr lang="ru-RU" sz="2600">
                <a:solidFill>
                  <a:srgbClr val="800080"/>
                </a:solidFill>
              </a:rPr>
              <a:t>”), размещенные в корпоративных DNS-субсегментах DNS-cегмента “</a:t>
            </a:r>
            <a:r>
              <a:rPr lang="en-GB" sz="2600">
                <a:solidFill>
                  <a:srgbClr val="800080"/>
                </a:solidFill>
              </a:rPr>
              <a:t>IN</a:t>
            </a:r>
            <a:r>
              <a:rPr lang="ru-RU" sz="2600">
                <a:solidFill>
                  <a:srgbClr val="800080"/>
                </a:solidFill>
              </a:rPr>
              <a:t>-</a:t>
            </a:r>
            <a:r>
              <a:rPr lang="en-GB" sz="2600">
                <a:solidFill>
                  <a:srgbClr val="800080"/>
                </a:solidFill>
              </a:rPr>
              <a:t>ADDR</a:t>
            </a:r>
            <a:r>
              <a:rPr lang="ru-RU" sz="2600">
                <a:solidFill>
                  <a:srgbClr val="800080"/>
                </a:solidFill>
              </a:rPr>
              <a:t>.</a:t>
            </a:r>
            <a:r>
              <a:rPr lang="en-GB" sz="2600">
                <a:solidFill>
                  <a:srgbClr val="800080"/>
                </a:solidFill>
              </a:rPr>
              <a:t>ARPA</a:t>
            </a:r>
            <a:r>
              <a:rPr lang="ru-RU" sz="2600">
                <a:solidFill>
                  <a:srgbClr val="800080"/>
                </a:solidFill>
              </a:rPr>
              <a:t>”. Запрос таких записей (то есть получение корпоративных DNS-имен на основе IP-адресов) повлечет за собой поиск всех корпоративных (не общего пользования) IP-узлов, а в ответ, скорее всего, будет получена запись типа “</a:t>
            </a:r>
            <a:r>
              <a:rPr lang="ru-RU" sz="2600" i="1">
                <a:solidFill>
                  <a:srgbClr val="800080"/>
                </a:solidFill>
              </a:rPr>
              <a:t>unknown.YOUR.DOMAIN</a:t>
            </a:r>
            <a:r>
              <a:rPr lang="ru-RU" sz="2600">
                <a:solidFill>
                  <a:srgbClr val="800080"/>
                </a:solidFill>
              </a:rPr>
              <a:t>” (то есть DNS-имя корпоративного сегмента), а не сообщение об ошибке.</a:t>
            </a: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635907" name="Text Box 3"/>
          <p:cNvSpPr txBox="1">
            <a:spLocks noChangeArrowheads="1"/>
          </p:cNvSpPr>
          <p:nvPr/>
        </p:nvSpPr>
        <p:spPr bwMode="auto">
          <a:xfrm>
            <a:off x="250825" y="1304925"/>
            <a:ext cx="8605838" cy="51212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sz="3000">
                <a:solidFill>
                  <a:srgbClr val="800080"/>
                </a:solidFill>
              </a:rPr>
              <a:t>Это очень напоминает анонимные (“</a:t>
            </a:r>
            <a:r>
              <a:rPr lang="en-US" sz="3000">
                <a:solidFill>
                  <a:srgbClr val="800080"/>
                </a:solidFill>
              </a:rPr>
              <a:t>anonymous</a:t>
            </a:r>
            <a:r>
              <a:rPr lang="ru-RU" sz="3000">
                <a:solidFill>
                  <a:srgbClr val="800080"/>
                </a:solidFill>
              </a:rPr>
              <a:t>”) FTP-серверы (например, “</a:t>
            </a:r>
            <a:r>
              <a:rPr lang="ru-RU" sz="3000" i="1">
                <a:solidFill>
                  <a:srgbClr val="800080"/>
                </a:solidFill>
              </a:rPr>
              <a:t>ftp.uu.net</a:t>
            </a:r>
            <a:r>
              <a:rPr lang="ru-RU" sz="3000">
                <a:solidFill>
                  <a:srgbClr val="800080"/>
                </a:solidFill>
              </a:rPr>
              <a:t>”), так как они “настойчиво требуют получение” DNS-имен тех компьютеров, с которыми ведут информационный обмен. Однако такой способ может “потерпеть неудачу” в том случае, когда взаимодействующие между собой серверы проводят встречную DNS-проверку, при которой DNS-имя IP-узла сравнивается с его IP-адресом или наоборот.</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636931" name="Text Box 3"/>
          <p:cNvSpPr txBox="1">
            <a:spLocks noChangeArrowheads="1"/>
          </p:cNvSpPr>
          <p:nvPr/>
        </p:nvSpPr>
        <p:spPr bwMode="auto">
          <a:xfrm>
            <a:off x="250825" y="1052513"/>
            <a:ext cx="8677275" cy="155416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sz="3200" b="1">
                <a:solidFill>
                  <a:srgbClr val="800080"/>
                </a:solidFill>
                <a:latin typeface="Tahoma" pitchFamily="34" charset="0"/>
                <a:cs typeface="Tahoma" pitchFamily="34" charset="0"/>
              </a:rPr>
              <a:t>FTP-трафик и СЭ-система</a:t>
            </a:r>
            <a:r>
              <a:rPr lang="ru-RU" sz="3200" b="1">
                <a:solidFill>
                  <a:srgbClr val="800080"/>
                </a:solidFill>
              </a:rPr>
              <a:t>. </a:t>
            </a:r>
            <a:r>
              <a:rPr lang="ru-RU" sz="3200">
                <a:solidFill>
                  <a:srgbClr val="800080"/>
                </a:solidFill>
              </a:rPr>
              <a:t>В целом, трансляцию FTP-трафика через СЭ-систему можно осуществить двумя способами:</a:t>
            </a:r>
          </a:p>
        </p:txBody>
      </p:sp>
      <p:sp>
        <p:nvSpPr>
          <p:cNvPr id="636932" name="Text Box 4"/>
          <p:cNvSpPr txBox="1">
            <a:spLocks noChangeArrowheads="1"/>
          </p:cNvSpPr>
          <p:nvPr/>
        </p:nvSpPr>
        <p:spPr bwMode="auto">
          <a:xfrm>
            <a:off x="250825" y="2744788"/>
            <a:ext cx="8642350" cy="37433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0850" indent="-450850">
              <a:defRPr>
                <a:solidFill>
                  <a:schemeClr val="tx1"/>
                </a:solidFill>
                <a:latin typeface="Arial" charset="0"/>
                <a:cs typeface="Arial" charset="0"/>
              </a:defRPr>
            </a:lvl1pPr>
            <a:lvl2pPr marL="630238">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fontAlgn="base">
              <a:spcBef>
                <a:spcPct val="0"/>
              </a:spcBef>
              <a:spcAft>
                <a:spcPct val="0"/>
              </a:spcAft>
              <a:defRPr>
                <a:solidFill>
                  <a:schemeClr val="tx1"/>
                </a:solidFill>
                <a:latin typeface="Arial" charset="0"/>
                <a:cs typeface="Arial" charset="0"/>
              </a:defRPr>
            </a:lvl6pPr>
            <a:lvl7pPr fontAlgn="base">
              <a:spcBef>
                <a:spcPct val="0"/>
              </a:spcBef>
              <a:spcAft>
                <a:spcPct val="0"/>
              </a:spcAft>
              <a:defRPr>
                <a:solidFill>
                  <a:schemeClr val="tx1"/>
                </a:solidFill>
                <a:latin typeface="Arial" charset="0"/>
                <a:cs typeface="Arial" charset="0"/>
              </a:defRPr>
            </a:lvl7pPr>
            <a:lvl8pPr fontAlgn="base">
              <a:spcBef>
                <a:spcPct val="0"/>
              </a:spcBef>
              <a:spcAft>
                <a:spcPct val="0"/>
              </a:spcAft>
              <a:defRPr>
                <a:solidFill>
                  <a:schemeClr val="tx1"/>
                </a:solidFill>
                <a:latin typeface="Arial" charset="0"/>
                <a:cs typeface="Arial" charset="0"/>
              </a:defRPr>
            </a:lvl8pPr>
            <a:lvl9pPr fontAlgn="base">
              <a:spcBef>
                <a:spcPct val="0"/>
              </a:spcBef>
              <a:spcAft>
                <a:spcPct val="0"/>
              </a:spcAft>
              <a:defRPr>
                <a:solidFill>
                  <a:schemeClr val="tx1"/>
                </a:solidFill>
                <a:latin typeface="Arial" charset="0"/>
                <a:cs typeface="Arial" charset="0"/>
              </a:defRPr>
            </a:lvl9pPr>
          </a:lstStyle>
          <a:p>
            <a:pPr>
              <a:spcBef>
                <a:spcPct val="20000"/>
              </a:spcBef>
              <a:buSzPct val="90000"/>
              <a:buFont typeface="Wingdings" pitchFamily="2" charset="2"/>
              <a:buChar char=""/>
            </a:pPr>
            <a:r>
              <a:rPr lang="ru-RU" sz="2600">
                <a:solidFill>
                  <a:srgbClr val="800080"/>
                </a:solidFill>
              </a:rPr>
              <a:t>используя уполномоченный FTP-сервер;</a:t>
            </a:r>
          </a:p>
          <a:p>
            <a:pPr>
              <a:spcBef>
                <a:spcPct val="20000"/>
              </a:spcBef>
              <a:buSzPct val="90000"/>
              <a:buFont typeface="Wingdings" pitchFamily="2" charset="2"/>
              <a:buChar char=""/>
            </a:pPr>
            <a:r>
              <a:rPr lang="ru-RU" sz="2600">
                <a:solidFill>
                  <a:srgbClr val="800080"/>
                </a:solidFill>
              </a:rPr>
              <a:t>путем разрешения устанавливать входные соединения (с корпоративной сетью), но только в рамках ограниченного диапазона номеров транспортных портов, или, с другой стороны, путем ограничения числа входящих соединений на основе использования некоего критерия, что напоминает применение определенных правил фильтрации трафика.</a:t>
            </a: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637955" name="Text Box 3"/>
          <p:cNvSpPr txBox="1">
            <a:spLocks noChangeArrowheads="1"/>
          </p:cNvSpPr>
          <p:nvPr/>
        </p:nvSpPr>
        <p:spPr bwMode="auto">
          <a:xfrm>
            <a:off x="215900" y="1449388"/>
            <a:ext cx="8677275" cy="478948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0850">
              <a:defRPr>
                <a:solidFill>
                  <a:schemeClr val="tx1"/>
                </a:solidFill>
                <a:latin typeface="Arial" charset="0"/>
                <a:cs typeface="Arial" charset="0"/>
              </a:defRPr>
            </a:lvl1pPr>
            <a:lvl2pPr marL="630238">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fontAlgn="base">
              <a:spcBef>
                <a:spcPct val="0"/>
              </a:spcBef>
              <a:spcAft>
                <a:spcPct val="0"/>
              </a:spcAft>
              <a:defRPr>
                <a:solidFill>
                  <a:schemeClr val="tx1"/>
                </a:solidFill>
                <a:latin typeface="Arial" charset="0"/>
                <a:cs typeface="Arial" charset="0"/>
              </a:defRPr>
            </a:lvl6pPr>
            <a:lvl7pPr fontAlgn="base">
              <a:spcBef>
                <a:spcPct val="0"/>
              </a:spcBef>
              <a:spcAft>
                <a:spcPct val="0"/>
              </a:spcAft>
              <a:defRPr>
                <a:solidFill>
                  <a:schemeClr val="tx1"/>
                </a:solidFill>
                <a:latin typeface="Arial" charset="0"/>
                <a:cs typeface="Arial" charset="0"/>
              </a:defRPr>
            </a:lvl7pPr>
            <a:lvl8pPr fontAlgn="base">
              <a:spcBef>
                <a:spcPct val="0"/>
              </a:spcBef>
              <a:spcAft>
                <a:spcPct val="0"/>
              </a:spcAft>
              <a:defRPr>
                <a:solidFill>
                  <a:schemeClr val="tx1"/>
                </a:solidFill>
                <a:latin typeface="Arial" charset="0"/>
                <a:cs typeface="Arial" charset="0"/>
              </a:defRPr>
            </a:lvl8pPr>
            <a:lvl9pPr fontAlgn="base">
              <a:spcBef>
                <a:spcPct val="0"/>
              </a:spcBef>
              <a:spcAft>
                <a:spcPct val="0"/>
              </a:spcAft>
              <a:defRPr>
                <a:solidFill>
                  <a:schemeClr val="tx1"/>
                </a:solidFill>
                <a:latin typeface="Arial" charset="0"/>
                <a:cs typeface="Arial" charset="0"/>
              </a:defRPr>
            </a:lvl9pPr>
          </a:lstStyle>
          <a:p>
            <a:pPr>
              <a:spcBef>
                <a:spcPct val="50000"/>
              </a:spcBef>
            </a:pPr>
            <a:r>
              <a:rPr lang="ru-RU" sz="2800">
                <a:solidFill>
                  <a:srgbClr val="800080"/>
                </a:solidFill>
              </a:rPr>
              <a:t>Затем номер транспортного порта FTP-пользователя преобразуется, то есть осуществляется “привязка” (отображение или трансформирование) его номера транспортный порта к номеру порта в рамках разрешенного диапазона номеров. После процедуры трансформирования номера транспортного порта, в одном из внутренних IP-узлов корпоративной сети осуществляется преобразование FTP-запроса пользователя на прикладном уровне.</a:t>
            </a: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8"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638979" name="Text Box 3"/>
          <p:cNvSpPr txBox="1">
            <a:spLocks noChangeArrowheads="1"/>
          </p:cNvSpPr>
          <p:nvPr/>
        </p:nvSpPr>
        <p:spPr bwMode="auto">
          <a:xfrm>
            <a:off x="179388" y="836613"/>
            <a:ext cx="8748712" cy="58420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spcBef>
                <a:spcPct val="50000"/>
              </a:spcBef>
            </a:pPr>
            <a:r>
              <a:rPr lang="ru-RU">
                <a:solidFill>
                  <a:srgbClr val="800080"/>
                </a:solidFill>
              </a:rPr>
              <a:t>В некоторых случаях, если есть необходимость поддерживать все FTP-запросы пользователей для загрузки тех или иных файлов, то можно поступить следующим образом: объявить FTP-протокол как “протокол, вышедший из употребления”, а в взамен этого разрешить всем FTP-пользователям получать необходимые файлы через W</a:t>
            </a:r>
            <a:r>
              <a:rPr lang="ru-RU" baseline="30000">
                <a:solidFill>
                  <a:srgbClr val="800080"/>
                </a:solidFill>
              </a:rPr>
              <a:t>3</a:t>
            </a:r>
            <a:r>
              <a:rPr lang="ru-RU">
                <a:solidFill>
                  <a:srgbClr val="800080"/>
                </a:solidFill>
              </a:rPr>
              <a:t>-сервер (как прикрепленные файлы к HTTP-сообщению). Очевидно, что W</a:t>
            </a:r>
            <a:r>
              <a:rPr lang="ru-RU" baseline="30000">
                <a:solidFill>
                  <a:srgbClr val="800080"/>
                </a:solidFill>
              </a:rPr>
              <a:t>3</a:t>
            </a:r>
            <a:r>
              <a:rPr lang="ru-RU">
                <a:solidFill>
                  <a:srgbClr val="800080"/>
                </a:solidFill>
              </a:rPr>
              <a:t>-интерфейс пользователя более “привлекательный” и он позволяет избежать “не нужную проблему”, связанную с обратным запросом номера транспортного порта. Если использовать такой “симбиоз FTP/HTTP-протоколов”, то FTP-пользователи могут быть лишены возможности удалять FTP-файлы. Поэтому, в зависимости от того как обслуживаются FTP-файлы на файл-сервере, могут возникнуть проблемы, связанные, например, с нехваткой памяти.</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529411" name="Text Box 3"/>
          <p:cNvSpPr txBox="1">
            <a:spLocks noChangeArrowheads="1"/>
          </p:cNvSpPr>
          <p:nvPr/>
        </p:nvSpPr>
        <p:spPr bwMode="auto">
          <a:xfrm>
            <a:off x="275431" y="908720"/>
            <a:ext cx="8593138" cy="57150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spcBef>
                <a:spcPct val="50000"/>
              </a:spcBef>
            </a:pPr>
            <a:r>
              <a:rPr lang="ru-RU" sz="2500" dirty="0">
                <a:solidFill>
                  <a:srgbClr val="800080"/>
                </a:solidFill>
              </a:rPr>
              <a:t>Это очень важный момент: по аналогии с реализацией сетевой </a:t>
            </a:r>
            <a:r>
              <a:rPr lang="ru-RU" sz="2500" dirty="0" smtClean="0">
                <a:solidFill>
                  <a:srgbClr val="800080"/>
                </a:solidFill>
              </a:rPr>
              <a:t>«заглушки» </a:t>
            </a:r>
            <a:r>
              <a:rPr lang="ru-RU" sz="2500" dirty="0">
                <a:solidFill>
                  <a:srgbClr val="800080"/>
                </a:solidFill>
              </a:rPr>
              <a:t>необходимо использовать контрольно-пропускной пункт для физической защиты офиса компании, который имеет сетевую инфраструктуру. Это означает, что всегда имеется возможность корректировать </a:t>
            </a:r>
            <a:r>
              <a:rPr lang="ru-RU" sz="2500" dirty="0" smtClean="0">
                <a:solidFill>
                  <a:srgbClr val="800080"/>
                </a:solidFill>
              </a:rPr>
              <a:t>«зоны» </a:t>
            </a:r>
            <a:r>
              <a:rPr lang="ru-RU" sz="2500" dirty="0">
                <a:solidFill>
                  <a:srgbClr val="800080"/>
                </a:solidFill>
              </a:rPr>
              <a:t>и устанавливать необходимые уровни физической защиты, если конечно такой пункт подходит для этих целей. В реальной жизни, редко бывает, когда компания имеет только внешний контрольно-пропускной пункт и не имеет дежурного или персонала по безопасности для проверки пропусков. Если офис компании поделен на зоны с различными уровнями защиты, то тогда имеет смысл, чтобы корпоративная сеть предусматривала несколько уровней защищенности.</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2"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640003" name="Text Box 3"/>
          <p:cNvSpPr txBox="1">
            <a:spLocks noChangeArrowheads="1"/>
          </p:cNvSpPr>
          <p:nvPr/>
        </p:nvSpPr>
        <p:spPr bwMode="auto">
          <a:xfrm>
            <a:off x="250825" y="944563"/>
            <a:ext cx="8605838" cy="57150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r>
              <a:rPr lang="ru-RU" sz="2500">
                <a:solidFill>
                  <a:srgbClr val="800080"/>
                </a:solidFill>
              </a:rPr>
              <a:t>Возможен и другой способ трансляции FTP-трафика через СЭ-систему. Для этого необходимо использовать ответную FTP-команду “PASV”, которая указывает FTP-пользователю, что удаленный FTP(файл)-сервер допускает установление соединений пользователями. Такой подход (использование FTP-команды “PASV”) предполагает, что удаленный FTP-сервер может реализовывать эту функцию.</a:t>
            </a:r>
          </a:p>
          <a:p>
            <a:pPr algn="ctr"/>
            <a:r>
              <a:rPr lang="ru-RU" sz="2500">
                <a:solidFill>
                  <a:srgbClr val="800080"/>
                </a:solidFill>
              </a:rPr>
              <a:t>Многие корпоративные сетевые сегменты, использующие СЭ-системы на основе уполномоченного SOCKS-сервера, предлагают создать специализированные версии пользовательских программных FTP-модулей, которые могли бы взаимодействовать с программной библиотекой SOCKS-сервера.</a:t>
            </a: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641027" name="Text Box 3"/>
          <p:cNvSpPr txBox="1">
            <a:spLocks noChangeArrowheads="1"/>
          </p:cNvSpPr>
          <p:nvPr/>
        </p:nvSpPr>
        <p:spPr bwMode="auto">
          <a:xfrm>
            <a:off x="250825" y="1268413"/>
            <a:ext cx="8605838" cy="137318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sz="2800" b="1">
                <a:solidFill>
                  <a:srgbClr val="800080"/>
                </a:solidFill>
                <a:latin typeface="Tahoma" pitchFamily="34" charset="0"/>
                <a:cs typeface="Tahoma" pitchFamily="34" charset="0"/>
              </a:rPr>
              <a:t>TELNET-трафик и СЭ-система</a:t>
            </a:r>
            <a:r>
              <a:rPr lang="ru-RU" sz="2800" b="1">
                <a:solidFill>
                  <a:srgbClr val="800080"/>
                </a:solidFill>
              </a:rPr>
              <a:t>. </a:t>
            </a:r>
            <a:r>
              <a:rPr lang="ru-RU" sz="2800">
                <a:solidFill>
                  <a:srgbClr val="800080"/>
                </a:solidFill>
              </a:rPr>
              <a:t>В целом, трансляцию TELNET-трафика через СЭ-систему можно осуществить двумя способами: </a:t>
            </a:r>
          </a:p>
        </p:txBody>
      </p:sp>
      <p:sp>
        <p:nvSpPr>
          <p:cNvPr id="641028" name="Text Box 4"/>
          <p:cNvSpPr txBox="1">
            <a:spLocks noChangeArrowheads="1"/>
          </p:cNvSpPr>
          <p:nvPr/>
        </p:nvSpPr>
        <p:spPr bwMode="auto">
          <a:xfrm>
            <a:off x="250825" y="2889250"/>
            <a:ext cx="8605838" cy="306863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0850" indent="-450850">
              <a:defRPr>
                <a:solidFill>
                  <a:schemeClr val="tx1"/>
                </a:solidFill>
                <a:latin typeface="Arial" charset="0"/>
                <a:cs typeface="Arial" charset="0"/>
              </a:defRPr>
            </a:lvl1pPr>
            <a:lvl2pPr marL="630238">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fontAlgn="base">
              <a:spcBef>
                <a:spcPct val="0"/>
              </a:spcBef>
              <a:spcAft>
                <a:spcPct val="0"/>
              </a:spcAft>
              <a:defRPr>
                <a:solidFill>
                  <a:schemeClr val="tx1"/>
                </a:solidFill>
                <a:latin typeface="Arial" charset="0"/>
                <a:cs typeface="Arial" charset="0"/>
              </a:defRPr>
            </a:lvl6pPr>
            <a:lvl7pPr fontAlgn="base">
              <a:spcBef>
                <a:spcPct val="0"/>
              </a:spcBef>
              <a:spcAft>
                <a:spcPct val="0"/>
              </a:spcAft>
              <a:defRPr>
                <a:solidFill>
                  <a:schemeClr val="tx1"/>
                </a:solidFill>
                <a:latin typeface="Arial" charset="0"/>
                <a:cs typeface="Arial" charset="0"/>
              </a:defRPr>
            </a:lvl7pPr>
            <a:lvl8pPr fontAlgn="base">
              <a:spcBef>
                <a:spcPct val="0"/>
              </a:spcBef>
              <a:spcAft>
                <a:spcPct val="0"/>
              </a:spcAft>
              <a:defRPr>
                <a:solidFill>
                  <a:schemeClr val="tx1"/>
                </a:solidFill>
                <a:latin typeface="Arial" charset="0"/>
                <a:cs typeface="Arial" charset="0"/>
              </a:defRPr>
            </a:lvl8pPr>
            <a:lvl9pPr fontAlgn="base">
              <a:spcBef>
                <a:spcPct val="0"/>
              </a:spcBef>
              <a:spcAft>
                <a:spcPct val="0"/>
              </a:spcAft>
              <a:defRPr>
                <a:solidFill>
                  <a:schemeClr val="tx1"/>
                </a:solidFill>
                <a:latin typeface="Arial" charset="0"/>
                <a:cs typeface="Arial" charset="0"/>
              </a:defRPr>
            </a:lvl9pPr>
          </a:lstStyle>
          <a:p>
            <a:pPr>
              <a:spcBef>
                <a:spcPct val="50000"/>
              </a:spcBef>
              <a:buSzPct val="90000"/>
              <a:buFont typeface="Wingdings" pitchFamily="2" charset="2"/>
              <a:buChar char=""/>
            </a:pPr>
            <a:r>
              <a:rPr lang="ru-RU" sz="2600">
                <a:solidFill>
                  <a:srgbClr val="800080"/>
                </a:solidFill>
              </a:rPr>
              <a:t>используя уполномоченный прикладной TELNET-сервер;</a:t>
            </a:r>
          </a:p>
          <a:p>
            <a:pPr>
              <a:spcBef>
                <a:spcPct val="50000"/>
              </a:spcBef>
              <a:buSzPct val="90000"/>
              <a:buFont typeface="Wingdings" pitchFamily="2" charset="2"/>
              <a:buChar char=""/>
            </a:pPr>
            <a:r>
              <a:rPr lang="ru-RU" sz="2600">
                <a:solidFill>
                  <a:srgbClr val="800080"/>
                </a:solidFill>
              </a:rPr>
              <a:t>путем настройки маршрутизатора, который бы разрешал устанавливать исходящие соединения на основе использования некоего критерия, что напоминает применение определенных правил фильтрации трафика. </a:t>
            </a: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642051" name="Text Box 3"/>
          <p:cNvSpPr txBox="1">
            <a:spLocks noChangeArrowheads="1"/>
          </p:cNvSpPr>
          <p:nvPr/>
        </p:nvSpPr>
        <p:spPr bwMode="auto">
          <a:xfrm>
            <a:off x="395288" y="1268413"/>
            <a:ext cx="8316912" cy="49657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sz="3200">
                <a:solidFill>
                  <a:srgbClr val="800080"/>
                </a:solidFill>
              </a:rPr>
              <a:t>Прикладной уполномоченный сервер может функционировать на IP-узле/бастионе в форме автономного программного модуля или в форме SOCKS-сервера, если при этом существует модифицированный пользовательский программный TELNET-модуль, взаимодействующий с программной библиотекой SOCKS-сервера. </a:t>
            </a: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643075" name="Text Box 3"/>
          <p:cNvSpPr txBox="1">
            <a:spLocks noChangeArrowheads="1"/>
          </p:cNvSpPr>
          <p:nvPr/>
        </p:nvSpPr>
        <p:spPr bwMode="auto">
          <a:xfrm>
            <a:off x="395288" y="1268413"/>
            <a:ext cx="8353425" cy="51212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sz="3000" b="1">
                <a:solidFill>
                  <a:srgbClr val="800080"/>
                </a:solidFill>
                <a:latin typeface="Tahoma" pitchFamily="34" charset="0"/>
                <a:cs typeface="Tahoma" pitchFamily="34" charset="0"/>
              </a:rPr>
              <a:t>FINGER-трафик и СЭ-система</a:t>
            </a:r>
            <a:r>
              <a:rPr lang="ru-RU" sz="3000" b="1">
                <a:solidFill>
                  <a:srgbClr val="800080"/>
                </a:solidFill>
              </a:rPr>
              <a:t>. </a:t>
            </a:r>
            <a:r>
              <a:rPr lang="ru-RU" sz="3000">
                <a:solidFill>
                  <a:srgbClr val="800080"/>
                </a:solidFill>
              </a:rPr>
              <a:t>Многие администраторы безопасности, обслуживающие СЭ-системы, разрешают устанавливать соединения через FINGER-порт (ТСР-порт “79”), но только от надежных и доверенных компьютеров, которые могут направлять FINGER-запросы в форме “finger user@host.domain@firewall”. Но это возможно только в том случае, когда используется стандартная UNIX-версия FINGER-протокола.</a:t>
            </a: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644099" name="Text Box 3"/>
          <p:cNvSpPr txBox="1">
            <a:spLocks noChangeArrowheads="1"/>
          </p:cNvSpPr>
          <p:nvPr/>
        </p:nvSpPr>
        <p:spPr bwMode="auto">
          <a:xfrm>
            <a:off x="250825" y="1016000"/>
            <a:ext cx="8642350" cy="54768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spcBef>
                <a:spcPct val="50000"/>
              </a:spcBef>
            </a:pPr>
            <a:r>
              <a:rPr lang="ru-RU">
                <a:solidFill>
                  <a:srgbClr val="800080"/>
                </a:solidFill>
              </a:rPr>
              <a:t>Но во многих корпоративных сетях все входящие FINGER-запросы блокируются. И причины такой блокировки самые различные. В первую очередь, это относится к ранее выявленным “закладкам” и вирусам в системе защиты FINGER-сервера (в частности Internet-червь “Morris” таким образом весьма удачно “заражал” системы) и рискам, которым подвергается критическая или личная информация пользователей, предоставляемая FINGER-протоколом. Необходимо заметить, что если корпоративные пользователи сами размещают свою собственную критическую информацию в своих же файлах типа “.plan” (запрашиваемые FINGER-протоколом файлы), то тогда это может привести к более серьезным проблемам в обеспечении ИБ, по сравнению с теми, которые может решить СЭ-система.</a:t>
            </a: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2"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645123" name="Text Box 3"/>
          <p:cNvSpPr txBox="1">
            <a:spLocks noChangeArrowheads="1"/>
          </p:cNvSpPr>
          <p:nvPr/>
        </p:nvSpPr>
        <p:spPr bwMode="auto">
          <a:xfrm>
            <a:off x="215900" y="1052513"/>
            <a:ext cx="8713788" cy="54768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r>
              <a:rPr lang="ru-RU" b="1">
                <a:solidFill>
                  <a:srgbClr val="800080"/>
                </a:solidFill>
                <a:latin typeface="Tahoma" pitchFamily="34" charset="0"/>
                <a:cs typeface="Tahoma" pitchFamily="34" charset="0"/>
              </a:rPr>
              <a:t>Трафик прикладных информационных систем и СЭ-система</a:t>
            </a:r>
            <a:r>
              <a:rPr lang="ru-RU" b="1">
                <a:solidFill>
                  <a:srgbClr val="800080"/>
                </a:solidFill>
              </a:rPr>
              <a:t>. </a:t>
            </a:r>
            <a:r>
              <a:rPr lang="ru-RU">
                <a:solidFill>
                  <a:srgbClr val="800080"/>
                </a:solidFill>
              </a:rPr>
              <a:t>Подавляющее большинство администраторов безопасности, обслуживающих СЭ-системы, разрешают транслировать GOPHER-трафик и ARCHIE-трафик через уполномоченные W</a:t>
            </a:r>
            <a:r>
              <a:rPr lang="ru-RU" baseline="30000">
                <a:solidFill>
                  <a:srgbClr val="800080"/>
                </a:solidFill>
              </a:rPr>
              <a:t>3</a:t>
            </a:r>
            <a:r>
              <a:rPr lang="ru-RU">
                <a:solidFill>
                  <a:srgbClr val="800080"/>
                </a:solidFill>
              </a:rPr>
              <a:t>-серверы, запрещая прямую трансляцию.</a:t>
            </a:r>
          </a:p>
          <a:p>
            <a:pPr algn="ctr"/>
            <a:r>
              <a:rPr lang="ru-RU">
                <a:solidFill>
                  <a:srgbClr val="800080"/>
                </a:solidFill>
              </a:rPr>
              <a:t>В настоящее время появилось очень много новых прикладных информационных служб, причем весьма неожиданно. Очень часто такие службы разрабатывались не корректно или проектировались без решения вопросов обеспечения ИБ. Более того, разработчики таких информационных систем “весьма бодро говорят”, что если кто-то желает воспользоваться этими системами, то тогда ему необходимо только настроить соответствующий транспортный порт “ххх” на корпоративном маршрутизаторе.</a:t>
            </a: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646147" name="Text Box 3"/>
          <p:cNvSpPr txBox="1">
            <a:spLocks noChangeArrowheads="1"/>
          </p:cNvSpPr>
          <p:nvPr/>
        </p:nvSpPr>
        <p:spPr bwMode="auto">
          <a:xfrm>
            <a:off x="215900" y="1052513"/>
            <a:ext cx="8712200" cy="56134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spcBef>
                <a:spcPct val="50000"/>
              </a:spcBef>
            </a:pPr>
            <a:r>
              <a:rPr lang="ru-RU" sz="2300">
                <a:solidFill>
                  <a:srgbClr val="800080"/>
                </a:solidFill>
              </a:rPr>
              <a:t>К сожалению, нет никого, кто бы мог это сделать, и поэтому многие новые интересные информационные системы (ИС) не доступны для корпоративных пользователей, обслуживаемых СЭ-системой. ИС типа “RealAudio” (служба звукового Internet-вещания), которые требуют прямого UDP-доступа, являются реальными примерами таких недоступных систем. Необходимо иметь в виду, что если на практике приходится сталкиваться с одной из этих проблем, то тогда прежде чем разрешать транслировать трафик какой-либо информационной системы, необходимо узнать как можно больше о тех рисках ИБ, которые может “преподнести” эта система. Это относится, в первую очередь, к тем службам, которые не предусматривают решение вопросов обеспечения ИБ. Также существует вероятность того, что такие службы имеют все еще необнаруженные “дыры”, в которых “могли остаться корпоративные следы”.</a:t>
            </a: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0"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647171" name="Text Box 3"/>
          <p:cNvSpPr txBox="1">
            <a:spLocks noChangeArrowheads="1"/>
          </p:cNvSpPr>
          <p:nvPr/>
        </p:nvSpPr>
        <p:spPr bwMode="auto">
          <a:xfrm>
            <a:off x="250825" y="1341438"/>
            <a:ext cx="8642350" cy="52165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sz="2800" b="1">
                <a:solidFill>
                  <a:srgbClr val="800080"/>
                </a:solidFill>
                <a:latin typeface="Tahoma" pitchFamily="34" charset="0"/>
                <a:cs typeface="Tahoma" pitchFamily="34" charset="0"/>
              </a:rPr>
              <a:t>Х11-трафик и СЭ-система</a:t>
            </a:r>
            <a:r>
              <a:rPr lang="ru-RU" sz="2800" b="1">
                <a:solidFill>
                  <a:srgbClr val="800080"/>
                </a:solidFill>
              </a:rPr>
              <a:t>. </a:t>
            </a:r>
            <a:r>
              <a:rPr lang="ru-RU" sz="2800">
                <a:solidFill>
                  <a:srgbClr val="800080"/>
                </a:solidFill>
              </a:rPr>
              <a:t>Оболочка “X Windows” для UNIX-подобных операционных систем является очень востребованной системой, но, к сожалению, она имеет несколько существенных недостатков с точки зрения защищенности. Удаленные системы, которые способны получить несанкционированный доступ к Х11-дисплею рабочей станции, могут отслеживать символы, которые используют пользователи при нажатии на клавиатуру, и получать копии данных, размещенных в “окнах” на экране дисплея и т.п.</a:t>
            </a: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650243" name="Text Box 3"/>
          <p:cNvSpPr txBox="1">
            <a:spLocks noChangeArrowheads="1"/>
          </p:cNvSpPr>
          <p:nvPr/>
        </p:nvSpPr>
        <p:spPr bwMode="auto">
          <a:xfrm>
            <a:off x="250825" y="1092200"/>
            <a:ext cx="8605838" cy="559911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lnSpc>
                <a:spcPct val="95000"/>
              </a:lnSpc>
              <a:spcBef>
                <a:spcPct val="10000"/>
              </a:spcBef>
            </a:pPr>
            <a:r>
              <a:rPr lang="ru-RU">
                <a:solidFill>
                  <a:srgbClr val="800080"/>
                </a:solidFill>
              </a:rPr>
              <a:t>Несмотря на то, что были предприняты попытки устранить эти недостатки, нарушитель, по-прежнему, может довольно просто “вмешиваться” в работу Х11-дисплея рабочей станции пользователя. Большинство современных СЭ-систем блокирует весь Х11-трафик. Однако, некоторые уполномоченные прикладные серверы (в составе СЭ-систем) пропускают через себя Х11-трафик.</a:t>
            </a:r>
            <a:endParaRPr lang="ru-RU" b="1">
              <a:solidFill>
                <a:srgbClr val="800080"/>
              </a:solidFill>
            </a:endParaRPr>
          </a:p>
          <a:p>
            <a:pPr algn="ctr">
              <a:lnSpc>
                <a:spcPct val="95000"/>
              </a:lnSpc>
              <a:spcBef>
                <a:spcPct val="10000"/>
              </a:spcBef>
            </a:pPr>
            <a:r>
              <a:rPr lang="ru-RU" b="1">
                <a:solidFill>
                  <a:srgbClr val="800080"/>
                </a:solidFill>
                <a:latin typeface="Tahoma" pitchFamily="34" charset="0"/>
                <a:cs typeface="Tahoma" pitchFamily="34" charset="0"/>
              </a:rPr>
              <a:t>RealAudio-трафик и СЭ-система</a:t>
            </a:r>
            <a:r>
              <a:rPr lang="ru-RU" b="1">
                <a:solidFill>
                  <a:srgbClr val="800080"/>
                </a:solidFill>
              </a:rPr>
              <a:t>. </a:t>
            </a:r>
            <a:r>
              <a:rPr lang="ru-RU">
                <a:solidFill>
                  <a:srgbClr val="800080"/>
                </a:solidFill>
              </a:rPr>
              <a:t>В настоящее время существует много систем и сетей передачи информации в масштабе реального времени (</a:t>
            </a:r>
            <a:r>
              <a:rPr lang="en-US">
                <a:solidFill>
                  <a:srgbClr val="800080"/>
                </a:solidFill>
              </a:rPr>
              <a:t>RealNetworks</a:t>
            </a:r>
            <a:r>
              <a:rPr lang="ru-RU">
                <a:solidFill>
                  <a:srgbClr val="800080"/>
                </a:solidFill>
              </a:rPr>
              <a:t>), в которых информация (</a:t>
            </a:r>
            <a:r>
              <a:rPr lang="en-US" i="1">
                <a:solidFill>
                  <a:srgbClr val="800080"/>
                </a:solidFill>
              </a:rPr>
              <a:t>RealAudio</a:t>
            </a:r>
            <a:r>
              <a:rPr lang="ru-RU">
                <a:solidFill>
                  <a:srgbClr val="800080"/>
                </a:solidFill>
              </a:rPr>
              <a:t>) транслируется через СЭ-системы. Однако это было бы неразумно вносить какие-либо изменения в настройку СЭ-системы без точного понимания того, что они повлекут за собой, или без полной информации о рисках ИБ, которые могут “преподнести” эти изменения.</a:t>
            </a: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651267" name="Text Box 3"/>
          <p:cNvSpPr txBox="1">
            <a:spLocks noChangeArrowheads="1"/>
          </p:cNvSpPr>
          <p:nvPr/>
        </p:nvSpPr>
        <p:spPr bwMode="auto">
          <a:xfrm>
            <a:off x="250825" y="1341438"/>
            <a:ext cx="8642350" cy="50863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lnSpc>
                <a:spcPct val="105000"/>
              </a:lnSpc>
            </a:pPr>
            <a:r>
              <a:rPr lang="ru-RU" b="1">
                <a:solidFill>
                  <a:srgbClr val="800080"/>
                </a:solidFill>
                <a:latin typeface="Tahoma" pitchFamily="34" charset="0"/>
                <a:cs typeface="Tahoma" pitchFamily="34" charset="0"/>
              </a:rPr>
              <a:t>Корпоративная база данных, W</a:t>
            </a:r>
            <a:r>
              <a:rPr lang="ru-RU" b="1" baseline="30000">
                <a:solidFill>
                  <a:srgbClr val="800080"/>
                </a:solidFill>
                <a:latin typeface="Tahoma" pitchFamily="34" charset="0"/>
                <a:cs typeface="Tahoma" pitchFamily="34" charset="0"/>
              </a:rPr>
              <a:t>3</a:t>
            </a:r>
            <a:r>
              <a:rPr lang="ru-RU" b="1">
                <a:solidFill>
                  <a:srgbClr val="800080"/>
                </a:solidFill>
                <a:latin typeface="Tahoma" pitchFamily="34" charset="0"/>
                <a:cs typeface="Tahoma" pitchFamily="34" charset="0"/>
              </a:rPr>
              <a:t>-сервер и СЭ-система</a:t>
            </a:r>
            <a:r>
              <a:rPr lang="ru-RU" b="1">
                <a:solidFill>
                  <a:srgbClr val="800080"/>
                </a:solidFill>
              </a:rPr>
              <a:t>. </a:t>
            </a:r>
            <a:r>
              <a:rPr lang="ru-RU">
                <a:solidFill>
                  <a:srgbClr val="800080"/>
                </a:solidFill>
              </a:rPr>
              <a:t>Во многих корпоративных системах функционирует корпоративная база данных (БД), а в качестве внешнего шлюза (форпоста) для доступа в эту БД выступает W</a:t>
            </a:r>
            <a:r>
              <a:rPr lang="ru-RU" baseline="30000">
                <a:solidFill>
                  <a:srgbClr val="800080"/>
                </a:solidFill>
              </a:rPr>
              <a:t>3</a:t>
            </a:r>
            <a:r>
              <a:rPr lang="ru-RU">
                <a:solidFill>
                  <a:srgbClr val="800080"/>
                </a:solidFill>
              </a:rPr>
              <a:t>-сервер. В таких схемах, лучше всего поддерживать очень ограниченную связность между корпоративным W</a:t>
            </a:r>
            <a:r>
              <a:rPr lang="ru-RU" baseline="30000">
                <a:solidFill>
                  <a:srgbClr val="800080"/>
                </a:solidFill>
              </a:rPr>
              <a:t>3</a:t>
            </a:r>
            <a:r>
              <a:rPr lang="ru-RU">
                <a:solidFill>
                  <a:srgbClr val="800080"/>
                </a:solidFill>
              </a:rPr>
              <a:t>-сервером и БД-сервером на основе использования специализированного протокола, который обеспечивает только требуемый уровень связности. Применение “грубого” SQL-сервера или чего-нибудь подобного, когда нарушитель способен перехватывать и интерпретировать запросы пользователей и получаемую ими информацию, является не вполне приемлемой идеей.</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530435" name="Text Box 3"/>
          <p:cNvSpPr txBox="1">
            <a:spLocks noChangeArrowheads="1"/>
          </p:cNvSpPr>
          <p:nvPr/>
        </p:nvSpPr>
        <p:spPr bwMode="auto">
          <a:xfrm>
            <a:off x="250825" y="997149"/>
            <a:ext cx="8604250" cy="553997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spcBef>
                <a:spcPct val="50000"/>
              </a:spcBef>
            </a:pPr>
            <a:r>
              <a:rPr lang="ru-RU" b="1" dirty="0">
                <a:solidFill>
                  <a:srgbClr val="800080"/>
                </a:solidFill>
                <a:latin typeface="Tahoma" pitchFamily="34" charset="0"/>
                <a:cs typeface="Tahoma" pitchFamily="34" charset="0"/>
              </a:rPr>
              <a:t>От чего не может защитить сетевой экран?</a:t>
            </a:r>
            <a:r>
              <a:rPr lang="ru-RU" b="1" dirty="0">
                <a:solidFill>
                  <a:srgbClr val="800080"/>
                </a:solidFill>
              </a:rPr>
              <a:t> </a:t>
            </a:r>
            <a:r>
              <a:rPr lang="ru-RU" dirty="0">
                <a:solidFill>
                  <a:srgbClr val="800080"/>
                </a:solidFill>
              </a:rPr>
              <a:t>СЭ не могут противостоять атакам, которые проводятся в обход СЭ. Многие корпоративные сети, которые подключены к Internet-сети, очень озабочены проблемой утечки корпоративной информации по таким каналам. К сожалению, это относиться и к различным электронным носителям информации: кассетные накопители на магнитной ленте, компакт-диски, DVD-диски и USB/</a:t>
            </a:r>
            <a:r>
              <a:rPr lang="ru-RU" dirty="0" err="1">
                <a:solidFill>
                  <a:srgbClr val="800080"/>
                </a:solidFill>
              </a:rPr>
              <a:t>flash</a:t>
            </a:r>
            <a:r>
              <a:rPr lang="ru-RU" dirty="0">
                <a:solidFill>
                  <a:srgbClr val="800080"/>
                </a:solidFill>
              </a:rPr>
              <a:t>-накопители, — которые могут эффективно использоваться для переноса корпоративных данных. Многие компании, которые ужаснулись от проблем утечки информации, когда подключили свои корпоративные сети к Internet-сети, просто-напросто не имели вразумительной стратегии безопасности доступа, касающейся защиты входящих коммутируемых </a:t>
            </a:r>
            <a:r>
              <a:rPr lang="ru-RU" dirty="0" smtClean="0">
                <a:solidFill>
                  <a:srgbClr val="800080"/>
                </a:solidFill>
              </a:rPr>
              <a:t>(«</a:t>
            </a:r>
            <a:r>
              <a:rPr lang="en-US" dirty="0" smtClean="0">
                <a:solidFill>
                  <a:srgbClr val="800080"/>
                </a:solidFill>
              </a:rPr>
              <a:t>dial</a:t>
            </a:r>
            <a:r>
              <a:rPr lang="ru-RU" dirty="0">
                <a:solidFill>
                  <a:srgbClr val="800080"/>
                </a:solidFill>
              </a:rPr>
              <a:t>-</a:t>
            </a:r>
            <a:r>
              <a:rPr lang="en-US" dirty="0" smtClean="0">
                <a:solidFill>
                  <a:srgbClr val="800080"/>
                </a:solidFill>
              </a:rPr>
              <a:t>up</a:t>
            </a:r>
            <a:r>
              <a:rPr lang="ru-RU" dirty="0" smtClean="0">
                <a:solidFill>
                  <a:srgbClr val="800080"/>
                </a:solidFill>
              </a:rPr>
              <a:t>») </a:t>
            </a:r>
            <a:r>
              <a:rPr lang="ru-RU" dirty="0">
                <a:solidFill>
                  <a:srgbClr val="800080"/>
                </a:solidFill>
              </a:rPr>
              <a:t>соединений через модемы. </a:t>
            </a: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652291" name="Text Box 3"/>
          <p:cNvSpPr txBox="1">
            <a:spLocks noChangeArrowheads="1"/>
          </p:cNvSpPr>
          <p:nvPr/>
        </p:nvSpPr>
        <p:spPr bwMode="auto">
          <a:xfrm>
            <a:off x="250825" y="1304925"/>
            <a:ext cx="8605838" cy="213518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spcBef>
                <a:spcPct val="50000"/>
              </a:spcBef>
            </a:pPr>
            <a:r>
              <a:rPr lang="ru-RU" sz="2800">
                <a:solidFill>
                  <a:srgbClr val="800080"/>
                </a:solidFill>
              </a:rPr>
              <a:t>Предположим, что нарушителю удалось “взломать” корпоративный W</a:t>
            </a:r>
            <a:r>
              <a:rPr lang="ru-RU" sz="2800" baseline="30000">
                <a:solidFill>
                  <a:srgbClr val="800080"/>
                </a:solidFill>
              </a:rPr>
              <a:t>3</a:t>
            </a:r>
            <a:r>
              <a:rPr lang="ru-RU" sz="2800">
                <a:solidFill>
                  <a:srgbClr val="800080"/>
                </a:solidFill>
              </a:rPr>
              <a:t>-сервер и он способен формировать запросы таким же способом, как это делает W</a:t>
            </a:r>
            <a:r>
              <a:rPr lang="ru-RU" sz="2800" baseline="30000">
                <a:solidFill>
                  <a:srgbClr val="800080"/>
                </a:solidFill>
              </a:rPr>
              <a:t>3</a:t>
            </a:r>
            <a:r>
              <a:rPr lang="ru-RU" sz="2800">
                <a:solidFill>
                  <a:srgbClr val="800080"/>
                </a:solidFill>
              </a:rPr>
              <a:t>-сервер. И теперь возникают вопросы:</a:t>
            </a:r>
          </a:p>
        </p:txBody>
      </p:sp>
      <p:sp>
        <p:nvSpPr>
          <p:cNvPr id="652292" name="Text Box 4"/>
          <p:cNvSpPr txBox="1">
            <a:spLocks noChangeArrowheads="1"/>
          </p:cNvSpPr>
          <p:nvPr/>
        </p:nvSpPr>
        <p:spPr bwMode="auto">
          <a:xfrm>
            <a:off x="250825" y="3644900"/>
            <a:ext cx="8642350" cy="246538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0850" indent="-450850">
              <a:defRPr>
                <a:solidFill>
                  <a:schemeClr val="tx1"/>
                </a:solidFill>
                <a:latin typeface="Arial" charset="0"/>
                <a:cs typeface="Arial" charset="0"/>
              </a:defRPr>
            </a:lvl1pPr>
            <a:lvl2pPr marL="630238">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fontAlgn="base">
              <a:spcBef>
                <a:spcPct val="0"/>
              </a:spcBef>
              <a:spcAft>
                <a:spcPct val="0"/>
              </a:spcAft>
              <a:defRPr>
                <a:solidFill>
                  <a:schemeClr val="tx1"/>
                </a:solidFill>
                <a:latin typeface="Arial" charset="0"/>
                <a:cs typeface="Arial" charset="0"/>
              </a:defRPr>
            </a:lvl6pPr>
            <a:lvl7pPr fontAlgn="base">
              <a:spcBef>
                <a:spcPct val="0"/>
              </a:spcBef>
              <a:spcAft>
                <a:spcPct val="0"/>
              </a:spcAft>
              <a:defRPr>
                <a:solidFill>
                  <a:schemeClr val="tx1"/>
                </a:solidFill>
                <a:latin typeface="Arial" charset="0"/>
                <a:cs typeface="Arial" charset="0"/>
              </a:defRPr>
            </a:lvl7pPr>
            <a:lvl8pPr fontAlgn="base">
              <a:spcBef>
                <a:spcPct val="0"/>
              </a:spcBef>
              <a:spcAft>
                <a:spcPct val="0"/>
              </a:spcAft>
              <a:defRPr>
                <a:solidFill>
                  <a:schemeClr val="tx1"/>
                </a:solidFill>
                <a:latin typeface="Arial" charset="0"/>
                <a:cs typeface="Arial" charset="0"/>
              </a:defRPr>
            </a:lvl8pPr>
            <a:lvl9pPr fontAlgn="base">
              <a:spcBef>
                <a:spcPct val="0"/>
              </a:spcBef>
              <a:spcAft>
                <a:spcPct val="0"/>
              </a:spcAft>
              <a:defRPr>
                <a:solidFill>
                  <a:schemeClr val="tx1"/>
                </a:solidFill>
                <a:latin typeface="Arial" charset="0"/>
                <a:cs typeface="Arial" charset="0"/>
              </a:defRPr>
            </a:lvl9pPr>
          </a:lstStyle>
          <a:p>
            <a:pPr>
              <a:spcBef>
                <a:spcPct val="50000"/>
              </a:spcBef>
              <a:buSzPct val="90000"/>
              <a:buFont typeface="Wingdings 2" pitchFamily="18" charset="2"/>
              <a:buChar char="j"/>
            </a:pPr>
            <a:r>
              <a:rPr lang="ru-RU">
                <a:solidFill>
                  <a:srgbClr val="800080"/>
                </a:solidFill>
              </a:rPr>
              <a:t>“А существует(ют) ли способ(ы) извлечения конфиденциальной информации (подобно информации о кредитной карте), которая “не нужна” W</a:t>
            </a:r>
            <a:r>
              <a:rPr lang="ru-RU" baseline="30000">
                <a:solidFill>
                  <a:srgbClr val="800080"/>
                </a:solidFill>
              </a:rPr>
              <a:t>3</a:t>
            </a:r>
            <a:r>
              <a:rPr lang="ru-RU">
                <a:solidFill>
                  <a:srgbClr val="800080"/>
                </a:solidFill>
              </a:rPr>
              <a:t>-серверу?”</a:t>
            </a:r>
          </a:p>
          <a:p>
            <a:pPr>
              <a:spcBef>
                <a:spcPct val="50000"/>
              </a:spcBef>
              <a:buSzPct val="90000"/>
              <a:buFont typeface="Wingdings 2" pitchFamily="18" charset="2"/>
              <a:buChar char="k"/>
            </a:pPr>
            <a:r>
              <a:rPr lang="ru-RU">
                <a:solidFill>
                  <a:srgbClr val="800080"/>
                </a:solidFill>
              </a:rPr>
              <a:t>“А способен ли нарушитель направить SQL-запрос (“</a:t>
            </a:r>
            <a:r>
              <a:rPr lang="en-US">
                <a:solidFill>
                  <a:srgbClr val="800080"/>
                </a:solidFill>
              </a:rPr>
              <a:t>SQL</a:t>
            </a:r>
            <a:r>
              <a:rPr lang="ru-RU">
                <a:solidFill>
                  <a:srgbClr val="800080"/>
                </a:solidFill>
              </a:rPr>
              <a:t>-</a:t>
            </a:r>
            <a:r>
              <a:rPr lang="en-US">
                <a:solidFill>
                  <a:srgbClr val="800080"/>
                </a:solidFill>
              </a:rPr>
              <a:t>select</a:t>
            </a:r>
            <a:r>
              <a:rPr lang="ru-RU">
                <a:solidFill>
                  <a:srgbClr val="800080"/>
                </a:solidFill>
              </a:rPr>
              <a:t>”) и извлечь информацию из корпоративной БД?”</a:t>
            </a: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653315" name="Text Box 3"/>
          <p:cNvSpPr txBox="1">
            <a:spLocks noChangeArrowheads="1"/>
          </p:cNvSpPr>
          <p:nvPr/>
        </p:nvSpPr>
        <p:spPr bwMode="auto">
          <a:xfrm>
            <a:off x="250825" y="822325"/>
            <a:ext cx="8569325" cy="58420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spcBef>
                <a:spcPct val="50000"/>
              </a:spcBef>
            </a:pPr>
            <a:r>
              <a:rPr lang="ru-RU">
                <a:solidFill>
                  <a:srgbClr val="800080"/>
                </a:solidFill>
              </a:rPr>
              <a:t>Различные прикладные службы электронной коммерции (“</a:t>
            </a:r>
            <a:r>
              <a:rPr lang="en-US">
                <a:solidFill>
                  <a:srgbClr val="800080"/>
                </a:solidFill>
              </a:rPr>
              <a:t>e</a:t>
            </a:r>
            <a:r>
              <a:rPr lang="ru-RU">
                <a:solidFill>
                  <a:srgbClr val="800080"/>
                </a:solidFill>
              </a:rPr>
              <a:t>-</a:t>
            </a:r>
            <a:r>
              <a:rPr lang="en-US">
                <a:solidFill>
                  <a:srgbClr val="800080"/>
                </a:solidFill>
              </a:rPr>
              <a:t>commerce</a:t>
            </a:r>
            <a:r>
              <a:rPr lang="ru-RU">
                <a:solidFill>
                  <a:srgbClr val="800080"/>
                </a:solidFill>
              </a:rPr>
              <a:t>”) и им подобные разрабатывались с самого начала (“с нуля”) с учётом обеспечения максимально возможного уровня их защищенности, а не путем добавления в “уже готовый” основной программный модуль дополнительных функций обеспечения ИБ и не вследствие того, что “мысль пришла в голову слишком поздно”. </a:t>
            </a:r>
            <a:r>
              <a:rPr lang="ru-RU" i="1">
                <a:solidFill>
                  <a:srgbClr val="800080"/>
                </a:solidFill>
              </a:rPr>
              <a:t>Архитектуру безопасности корпоративной ИТС всегда необходимо рассматривать с точки зрения нарушителя.</a:t>
            </a:r>
            <a:r>
              <a:rPr lang="ru-RU">
                <a:solidFill>
                  <a:srgbClr val="800080"/>
                </a:solidFill>
              </a:rPr>
              <a:t> Предположим, что нарушитель знает все об архитектуре безопасности корпоративной сети. Тогда следует очевидный вопрос: “Что необходимо сделать нарушителю, чтобы “украсть” корпоративную информацию, чтобы провести несанкционированные изменения, или может ли нарушитель сделать что-нибудь еще такое, что является недопустимым?”</a:t>
            </a: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654339" name="Text Box 3"/>
          <p:cNvSpPr txBox="1">
            <a:spLocks noChangeArrowheads="1"/>
          </p:cNvSpPr>
          <p:nvPr/>
        </p:nvSpPr>
        <p:spPr bwMode="auto">
          <a:xfrm>
            <a:off x="250825" y="1160463"/>
            <a:ext cx="8605838" cy="2076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sz="2600">
                <a:solidFill>
                  <a:srgbClr val="800080"/>
                </a:solidFill>
              </a:rPr>
              <a:t>И в результате анализа и реализации некоторых возможных решений можно существенно повысить уровень защищенности, причем без снижения функциональности всей системы. В этой связи можно дать следующие рекомендации:</a:t>
            </a:r>
          </a:p>
        </p:txBody>
      </p:sp>
      <p:sp>
        <p:nvSpPr>
          <p:cNvPr id="654340" name="Text Box 4"/>
          <p:cNvSpPr txBox="1">
            <a:spLocks noChangeArrowheads="1"/>
          </p:cNvSpPr>
          <p:nvPr/>
        </p:nvSpPr>
        <p:spPr bwMode="auto">
          <a:xfrm>
            <a:off x="250825" y="3357563"/>
            <a:ext cx="8605838" cy="319563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0850" indent="-450850">
              <a:defRPr>
                <a:solidFill>
                  <a:schemeClr val="tx1"/>
                </a:solidFill>
                <a:latin typeface="Arial" charset="0"/>
                <a:cs typeface="Arial" charset="0"/>
              </a:defRPr>
            </a:lvl1pPr>
            <a:lvl2pPr marL="630238">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fontAlgn="base">
              <a:spcBef>
                <a:spcPct val="0"/>
              </a:spcBef>
              <a:spcAft>
                <a:spcPct val="0"/>
              </a:spcAft>
              <a:defRPr>
                <a:solidFill>
                  <a:schemeClr val="tx1"/>
                </a:solidFill>
                <a:latin typeface="Arial" charset="0"/>
                <a:cs typeface="Arial" charset="0"/>
              </a:defRPr>
            </a:lvl6pPr>
            <a:lvl7pPr fontAlgn="base">
              <a:spcBef>
                <a:spcPct val="0"/>
              </a:spcBef>
              <a:spcAft>
                <a:spcPct val="0"/>
              </a:spcAft>
              <a:defRPr>
                <a:solidFill>
                  <a:schemeClr val="tx1"/>
                </a:solidFill>
                <a:latin typeface="Arial" charset="0"/>
                <a:cs typeface="Arial" charset="0"/>
              </a:defRPr>
            </a:lvl7pPr>
            <a:lvl8pPr fontAlgn="base">
              <a:spcBef>
                <a:spcPct val="0"/>
              </a:spcBef>
              <a:spcAft>
                <a:spcPct val="0"/>
              </a:spcAft>
              <a:defRPr>
                <a:solidFill>
                  <a:schemeClr val="tx1"/>
                </a:solidFill>
                <a:latin typeface="Arial" charset="0"/>
                <a:cs typeface="Arial" charset="0"/>
              </a:defRPr>
            </a:lvl8pPr>
            <a:lvl9pPr fontAlgn="base">
              <a:spcBef>
                <a:spcPct val="0"/>
              </a:spcBef>
              <a:spcAft>
                <a:spcPct val="0"/>
              </a:spcAft>
              <a:defRPr>
                <a:solidFill>
                  <a:schemeClr val="tx1"/>
                </a:solidFill>
                <a:latin typeface="Arial" charset="0"/>
                <a:cs typeface="Arial" charset="0"/>
              </a:defRPr>
            </a:lvl9pPr>
          </a:lstStyle>
          <a:p>
            <a:pPr>
              <a:spcBef>
                <a:spcPct val="50000"/>
              </a:spcBef>
              <a:buSzPct val="90000"/>
              <a:buFont typeface="Wingdings" pitchFamily="2" charset="2"/>
              <a:buChar char=""/>
            </a:pPr>
            <a:r>
              <a:rPr lang="ru-RU">
                <a:solidFill>
                  <a:srgbClr val="800080"/>
                </a:solidFill>
              </a:rPr>
              <a:t>следует удалять все данные, которые необходимы, из корпоративной БД на регулярной основе, что позволит избежать отправки запросов ко всей БД, включая информацию, которая может заинтересовать нарушителей;</a:t>
            </a:r>
          </a:p>
          <a:p>
            <a:pPr>
              <a:spcBef>
                <a:spcPct val="50000"/>
              </a:spcBef>
              <a:buSzPct val="90000"/>
              <a:buFont typeface="Wingdings" pitchFamily="2" charset="2"/>
              <a:buChar char=""/>
            </a:pPr>
            <a:r>
              <a:rPr lang="ru-RU">
                <a:solidFill>
                  <a:srgbClr val="800080"/>
                </a:solidFill>
              </a:rPr>
              <a:t>необходимо резко ограничить и жестко контролировать разрешенный трафик между W</a:t>
            </a:r>
            <a:r>
              <a:rPr lang="ru-RU" baseline="30000">
                <a:solidFill>
                  <a:srgbClr val="800080"/>
                </a:solidFill>
              </a:rPr>
              <a:t>3</a:t>
            </a:r>
            <a:r>
              <a:rPr lang="ru-RU">
                <a:solidFill>
                  <a:srgbClr val="800080"/>
                </a:solidFill>
              </a:rPr>
              <a:t>-сервером и БД-сервером.</a:t>
            </a: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655363" name="Text Box 3"/>
          <p:cNvSpPr txBox="1">
            <a:spLocks noChangeArrowheads="1"/>
          </p:cNvSpPr>
          <p:nvPr/>
        </p:nvSpPr>
        <p:spPr bwMode="auto">
          <a:xfrm>
            <a:off x="250825" y="1268413"/>
            <a:ext cx="8677275" cy="478948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sz="2800" b="1">
                <a:solidFill>
                  <a:srgbClr val="800080"/>
                </a:solidFill>
                <a:latin typeface="Tahoma" pitchFamily="34" charset="0"/>
                <a:cs typeface="Tahoma" pitchFamily="34" charset="0"/>
              </a:rPr>
              <a:t>Интегрированная с W</a:t>
            </a:r>
            <a:r>
              <a:rPr lang="ru-RU" sz="2800" b="1" baseline="30000">
                <a:solidFill>
                  <a:srgbClr val="800080"/>
                </a:solidFill>
                <a:latin typeface="Tahoma" pitchFamily="34" charset="0"/>
                <a:cs typeface="Tahoma" pitchFamily="34" charset="0"/>
              </a:rPr>
              <a:t>3</a:t>
            </a:r>
            <a:r>
              <a:rPr lang="ru-RU" sz="2800" b="1">
                <a:solidFill>
                  <a:srgbClr val="800080"/>
                </a:solidFill>
                <a:latin typeface="Tahoma" pitchFamily="34" charset="0"/>
                <a:cs typeface="Tahoma" pitchFamily="34" charset="0"/>
              </a:rPr>
              <a:t>-сервером корпоративная база данных и СЭ-система</a:t>
            </a:r>
            <a:r>
              <a:rPr lang="ru-RU" sz="2800" b="1">
                <a:solidFill>
                  <a:srgbClr val="800080"/>
                </a:solidFill>
              </a:rPr>
              <a:t>. </a:t>
            </a:r>
            <a:r>
              <a:rPr lang="ru-RU" sz="2800">
                <a:solidFill>
                  <a:srgbClr val="800080"/>
                </a:solidFill>
              </a:rPr>
              <a:t>Когда стратегия обеспечения ИБ, реализуемая корпоративной СЭ-системой, “весьма расплывчата”, тогда это, фактически, означает передачу управления рисками нарушителю, который будет “эксплуатировать уязвимость” W</a:t>
            </a:r>
            <a:r>
              <a:rPr lang="ru-RU" sz="2800" baseline="30000">
                <a:solidFill>
                  <a:srgbClr val="800080"/>
                </a:solidFill>
              </a:rPr>
              <a:t>3</a:t>
            </a:r>
            <a:r>
              <a:rPr lang="ru-RU" sz="2800">
                <a:solidFill>
                  <a:srgbClr val="800080"/>
                </a:solidFill>
              </a:rPr>
              <a:t>-сервера и, в результате, сможет скомпрометировать корпоративную БД, причем в дальнейшем будет очень трудно воспрепятствовать этому. </a:t>
            </a: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656387" name="Text Box 3"/>
          <p:cNvSpPr txBox="1">
            <a:spLocks noChangeArrowheads="1"/>
          </p:cNvSpPr>
          <p:nvPr/>
        </p:nvSpPr>
        <p:spPr bwMode="auto">
          <a:xfrm>
            <a:off x="250825" y="1233488"/>
            <a:ext cx="8642350" cy="52165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sz="2800">
                <a:solidFill>
                  <a:srgbClr val="800080"/>
                </a:solidFill>
              </a:rPr>
              <a:t>Тем не менее, во многих организациях, персонал, который отвечает за связность внешнего W</a:t>
            </a:r>
            <a:r>
              <a:rPr lang="ru-RU" sz="2800" baseline="30000">
                <a:solidFill>
                  <a:srgbClr val="800080"/>
                </a:solidFill>
              </a:rPr>
              <a:t>3</a:t>
            </a:r>
            <a:r>
              <a:rPr lang="ru-RU" sz="2800">
                <a:solidFill>
                  <a:srgbClr val="800080"/>
                </a:solidFill>
              </a:rPr>
              <a:t>-сервера с корпоративной БД, просто не имеет полномочий брать на себя такую ответственность. Более того, если информация в корпоративной БД представляет собой персональные данные о сотрудниках, то тогда сетевой администратор (или администрация) может стать виновным в нарушении ряда законов, если он (или администрация) не предпринял разумных мер предосторожности в рамках защиты системы от разного рода посягательств.</a:t>
            </a: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657411" name="Text Box 3"/>
          <p:cNvSpPr txBox="1">
            <a:spLocks noChangeArrowheads="1"/>
          </p:cNvSpPr>
          <p:nvPr/>
        </p:nvSpPr>
        <p:spPr bwMode="auto">
          <a:xfrm>
            <a:off x="250825" y="1233488"/>
            <a:ext cx="8642350" cy="53498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20000"/>
              </a:spcBef>
            </a:pPr>
            <a:r>
              <a:rPr lang="ru-RU">
                <a:solidFill>
                  <a:srgbClr val="800080"/>
                </a:solidFill>
              </a:rPr>
              <a:t>В целом же, совмещение внешнего W</a:t>
            </a:r>
            <a:r>
              <a:rPr lang="ru-RU" baseline="30000">
                <a:solidFill>
                  <a:srgbClr val="800080"/>
                </a:solidFill>
              </a:rPr>
              <a:t>3</a:t>
            </a:r>
            <a:r>
              <a:rPr lang="ru-RU">
                <a:solidFill>
                  <a:srgbClr val="800080"/>
                </a:solidFill>
              </a:rPr>
              <a:t>-сервера и корпоративной базы данных на одном IP-узле является весьма плохим решением, с точки зрения обеспечения ИБ.</a:t>
            </a:r>
            <a:endParaRPr lang="ru-RU" b="1">
              <a:solidFill>
                <a:srgbClr val="800080"/>
              </a:solidFill>
            </a:endParaRPr>
          </a:p>
          <a:p>
            <a:pPr algn="ctr">
              <a:spcBef>
                <a:spcPct val="20000"/>
              </a:spcBef>
            </a:pPr>
            <a:r>
              <a:rPr lang="ru-RU" b="1">
                <a:solidFill>
                  <a:srgbClr val="800080"/>
                </a:solidFill>
                <a:latin typeface="Tahoma" pitchFamily="34" charset="0"/>
                <a:cs typeface="Tahoma" pitchFamily="34" charset="0"/>
              </a:rPr>
              <a:t>Трафик IP-пакетов с групповой адресацией и СЭ-система</a:t>
            </a:r>
            <a:r>
              <a:rPr lang="ru-RU" b="1">
                <a:solidFill>
                  <a:srgbClr val="800080"/>
                </a:solidFill>
              </a:rPr>
              <a:t>. </a:t>
            </a:r>
            <a:r>
              <a:rPr lang="ru-RU">
                <a:solidFill>
                  <a:srgbClr val="800080"/>
                </a:solidFill>
              </a:rPr>
              <a:t>Система IP-адресации предусматривает класс адресов, которые присваиваются группе IP-узлов (“</a:t>
            </a:r>
            <a:r>
              <a:rPr lang="en-GB">
                <a:solidFill>
                  <a:srgbClr val="800080"/>
                </a:solidFill>
              </a:rPr>
              <a:t>multicast</a:t>
            </a:r>
            <a:r>
              <a:rPr lang="ru-RU">
                <a:solidFill>
                  <a:srgbClr val="800080"/>
                </a:solidFill>
              </a:rPr>
              <a:t>”). Используя такой групповой IP-адрес, IP-узел может передать IP-пакет сразу нескольким другим IP-узлам, объединённых по какому-либо признаку (принципу) в одну группу. При этом нет необходимости использовать широковещательные IP-адреса.</a:t>
            </a:r>
          </a:p>
          <a:p>
            <a:pPr algn="ctr">
              <a:spcBef>
                <a:spcPct val="20000"/>
              </a:spcBef>
            </a:pPr>
            <a:r>
              <a:rPr lang="ru-RU">
                <a:solidFill>
                  <a:srgbClr val="800080"/>
                </a:solidFill>
              </a:rPr>
              <a:t>Стандарт RFC-2588 определяет принципы трансляции трафика IP-пакетов с групповой адресацией через СЭ-системы.</a:t>
            </a: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658435" name="Text Box 3"/>
          <p:cNvSpPr txBox="1">
            <a:spLocks noChangeArrowheads="1"/>
          </p:cNvSpPr>
          <p:nvPr/>
        </p:nvSpPr>
        <p:spPr bwMode="auto">
          <a:xfrm>
            <a:off x="250825" y="1233488"/>
            <a:ext cx="8642350" cy="5251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sz="2600" b="1">
                <a:solidFill>
                  <a:srgbClr val="800080"/>
                </a:solidFill>
                <a:latin typeface="Tahoma" pitchFamily="34" charset="0"/>
                <a:cs typeface="Tahoma" pitchFamily="34" charset="0"/>
              </a:rPr>
              <a:t>Можно ли определить ту или иную прикладную службу, функционирующую на определенном транспортном пóрте?</a:t>
            </a:r>
            <a:r>
              <a:rPr lang="ru-RU" sz="2600" b="1">
                <a:solidFill>
                  <a:srgbClr val="800080"/>
                </a:solidFill>
              </a:rPr>
              <a:t> </a:t>
            </a:r>
            <a:r>
              <a:rPr lang="ru-RU" sz="2600">
                <a:solidFill>
                  <a:srgbClr val="800080"/>
                </a:solidFill>
              </a:rPr>
              <a:t>Не существует однозначного ответа на этот вопрос, так как все определяется используемой операционной системой, которая имеет те или иные встроенные средства, позволяющие найти ответ на данный вопрос.</a:t>
            </a:r>
          </a:p>
          <a:p>
            <a:pPr algn="ctr"/>
            <a:r>
              <a:rPr lang="ru-RU" sz="2600">
                <a:solidFill>
                  <a:srgbClr val="800080"/>
                </a:solidFill>
              </a:rPr>
              <a:t>Однако такие средства в более старых операционных системах позволяют определить только порты, функционирующие в режиме прослушивания, но они никогда не говорят о динамически открываемых портах, которые впоследствии могут быть открыты прикладными процессами.</a:t>
            </a: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8"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659459" name="Text Box 3"/>
          <p:cNvSpPr txBox="1">
            <a:spLocks noChangeArrowheads="1"/>
          </p:cNvSpPr>
          <p:nvPr/>
        </p:nvSpPr>
        <p:spPr bwMode="auto">
          <a:xfrm>
            <a:off x="215900" y="1052513"/>
            <a:ext cx="8713788" cy="54768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r>
              <a:rPr lang="ru-RU">
                <a:solidFill>
                  <a:srgbClr val="800080"/>
                </a:solidFill>
              </a:rPr>
              <a:t>В настоящее время существует несколько прикладных служб в составе современных ОС, которые могут помочь пользователю в определении принадлежности используемых транспортных портов.</a:t>
            </a:r>
          </a:p>
          <a:p>
            <a:pPr algn="ctr"/>
            <a:r>
              <a:rPr lang="ru-RU" b="1">
                <a:solidFill>
                  <a:srgbClr val="800080"/>
                </a:solidFill>
                <a:latin typeface="Tahoma" pitchFamily="34" charset="0"/>
                <a:cs typeface="Tahoma" pitchFamily="34" charset="0"/>
              </a:rPr>
              <a:t>Какие транспортные пóрты считаются наиболее защищенными при использовании СЭ-системы?</a:t>
            </a:r>
            <a:r>
              <a:rPr lang="ru-RU" b="1">
                <a:solidFill>
                  <a:srgbClr val="800080"/>
                </a:solidFill>
              </a:rPr>
              <a:t> </a:t>
            </a:r>
            <a:r>
              <a:rPr lang="ru-RU">
                <a:solidFill>
                  <a:srgbClr val="800080"/>
                </a:solidFill>
              </a:rPr>
              <a:t>Безопасность транспортного порта зависит от прикладной службы, сообщения которой транслируются через этот порт.</a:t>
            </a:r>
          </a:p>
          <a:p>
            <a:pPr algn="ctr"/>
            <a:r>
              <a:rPr lang="ru-RU">
                <a:solidFill>
                  <a:srgbClr val="800080"/>
                </a:solidFill>
              </a:rPr>
              <a:t>Если корпоративная сеть использует в качестве W</a:t>
            </a:r>
            <a:r>
              <a:rPr lang="ru-RU" baseline="30000">
                <a:solidFill>
                  <a:srgbClr val="800080"/>
                </a:solidFill>
              </a:rPr>
              <a:t>3</a:t>
            </a:r>
            <a:r>
              <a:rPr lang="ru-RU">
                <a:solidFill>
                  <a:srgbClr val="800080"/>
                </a:solidFill>
              </a:rPr>
              <a:t>-сервера коммерческий программный НТТР-модуль, который изначально разрабатывался с учетом всех проблем обеспечения ИБ, то тогда организация может быть уверена в более высоком уровне защищенности корпоративной системы при доступе внешних пользователей через транспортный порт “80”. В противном случае — нет.</a:t>
            </a: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482"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660483" name="Text Box 3"/>
          <p:cNvSpPr txBox="1">
            <a:spLocks noChangeArrowheads="1"/>
          </p:cNvSpPr>
          <p:nvPr/>
        </p:nvSpPr>
        <p:spPr bwMode="auto">
          <a:xfrm>
            <a:off x="250825" y="1160463"/>
            <a:ext cx="8642350" cy="52165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sz="2800">
                <a:solidFill>
                  <a:srgbClr val="800080"/>
                </a:solidFill>
              </a:rPr>
              <a:t>Но проблема здесь не в сетевом уровне, и не в том, какие прикладные процессы обрабатывают принимаемые ими данные. Это могут быть данные, поступившие через транспортный порт “80”, транспортный порт “666”, из последовательной линии связи, считанные с гибкого магнитного диска, или это может быть текст телеграммы. Если прикладная служба скомпрометирована, то тогда не существует способа получения корректных данных. Прикладные данные, подверженные реальной опасности, как правило, недостоверны.</a:t>
            </a: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78"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664579" name="Text Box 3"/>
          <p:cNvSpPr txBox="1">
            <a:spLocks noChangeArrowheads="1"/>
          </p:cNvSpPr>
          <p:nvPr/>
        </p:nvSpPr>
        <p:spPr bwMode="auto">
          <a:xfrm>
            <a:off x="250825" y="1052513"/>
            <a:ext cx="8642350" cy="555148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r>
              <a:rPr lang="ru-RU" sz="2800">
                <a:solidFill>
                  <a:srgbClr val="800080"/>
                </a:solidFill>
              </a:rPr>
              <a:t>Поэтому прежде чем решать проблему безопасности с помощью СЭ-системы, вначале необходимо решить проблемы защищенности прикладной службы. Если говорить о новых сетевых протоколах, при проектировании которых не рассматривались вопросы обеспечения ИБ, то тогда можно говорить о том, что СЭ способен отразить атаки с использованием таких протоколов. Если же речь идёт о сетевых прикладных службах, которые разрабатывались без учета проблем ИБ, то тогда СЭ-системы бессильны против атак на основе таких прикладных служб.</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531459" name="Text Box 3"/>
          <p:cNvSpPr txBox="1">
            <a:spLocks noChangeArrowheads="1"/>
          </p:cNvSpPr>
          <p:nvPr/>
        </p:nvSpPr>
        <p:spPr bwMode="auto">
          <a:xfrm>
            <a:off x="238125" y="1063625"/>
            <a:ext cx="8642350" cy="555148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p>
            <a:pPr algn="ctr">
              <a:spcBef>
                <a:spcPct val="50000"/>
              </a:spcBef>
            </a:pPr>
            <a:r>
              <a:rPr lang="ru-RU" sz="2800">
                <a:solidFill>
                  <a:srgbClr val="800080"/>
                </a:solidFill>
              </a:rPr>
              <a:t> Это весьма странно (а может быть и глупо), когда живешь в деревянном доме и устанавливаешь входную металлическую дверь огромной толщины, однако, существует много компаний, которые покупают весьма дорогие СЭ и не обращают внимание на наличие многочисленных “задних дверей” в их корпоративных сетях. </a:t>
            </a:r>
            <a:r>
              <a:rPr lang="ru-RU" sz="2800" i="1">
                <a:solidFill>
                  <a:srgbClr val="800080"/>
                </a:solidFill>
              </a:rPr>
              <a:t>Для того чтобы СЭ работал, он должен быть частью согласованной и всеобъемлющей архитектуры безопасности корпоративной ИТС организации</a:t>
            </a:r>
            <a:r>
              <a:rPr lang="ru-RU" sz="2800">
                <a:solidFill>
                  <a:srgbClr val="800080"/>
                </a:solidFill>
              </a:rPr>
              <a:t>. Политика безопасности, реализуемая СЭ, должна быть реалистичной и отражать необходимый уровень защищенности всей ИТС в целом.</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532483" name="Text Box 3"/>
          <p:cNvSpPr txBox="1">
            <a:spLocks noChangeArrowheads="1"/>
          </p:cNvSpPr>
          <p:nvPr/>
        </p:nvSpPr>
        <p:spPr bwMode="auto">
          <a:xfrm>
            <a:off x="250825" y="1152525"/>
            <a:ext cx="8642350" cy="5360988"/>
          </a:xfrm>
          <a:prstGeom prst="rect">
            <a:avLst/>
          </a:prstGeom>
          <a:noFill/>
          <a:ln>
            <a:noFill/>
          </a:ln>
          <a:effectLst>
            <a:outerShdw dist="28398" dir="3806097"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p>
            <a:pPr algn="ctr">
              <a:spcBef>
                <a:spcPct val="50000"/>
              </a:spcBef>
            </a:pPr>
            <a:r>
              <a:rPr lang="ru-RU" sz="3200">
                <a:solidFill>
                  <a:srgbClr val="800080"/>
                </a:solidFill>
              </a:rPr>
              <a:t>Например, если корпоративная сеть обрабатывает секретные или закрытые данные, то тогда нет необходимости устанавливать СЭ повсюду: такие данные просто не должны размещаться в том сегменте корпоративной сети, который ближе всего расположен к Internet-сети, или системы, которые действительно обрабатывают секретные данные, должны быть изолированы от остальных сегментов корпоративной сети.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533507" name="Text Box 3"/>
          <p:cNvSpPr txBox="1">
            <a:spLocks noChangeArrowheads="1"/>
          </p:cNvSpPr>
          <p:nvPr/>
        </p:nvSpPr>
        <p:spPr bwMode="auto">
          <a:xfrm>
            <a:off x="261938" y="1144588"/>
            <a:ext cx="8655050" cy="53340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spcBef>
                <a:spcPct val="50000"/>
              </a:spcBef>
            </a:pPr>
            <a:r>
              <a:rPr lang="ru-RU" sz="2500" dirty="0">
                <a:solidFill>
                  <a:srgbClr val="800080"/>
                </a:solidFill>
              </a:rPr>
              <a:t>Другая проблема, СЭ не может защитить корпоративную сеть от </a:t>
            </a:r>
            <a:r>
              <a:rPr lang="ru-RU" sz="2500" dirty="0" smtClean="0">
                <a:solidFill>
                  <a:srgbClr val="800080"/>
                </a:solidFill>
              </a:rPr>
              <a:t>«дураков» </a:t>
            </a:r>
            <a:r>
              <a:rPr lang="ru-RU" sz="2500" dirty="0">
                <a:solidFill>
                  <a:srgbClr val="800080"/>
                </a:solidFill>
              </a:rPr>
              <a:t>и нарушителей, расположенных внутри такой сети. Несмотря на то, что специалист в области промышленного (компьютерного) шпионажа способен получить информацию через СЭ корпоративной ИТС, он, скорее всего, будет добывать информацию с помощью телефонной связи, факсимильного аппарата или компакт-диска (</a:t>
            </a:r>
            <a:r>
              <a:rPr lang="en-US" sz="2500" dirty="0">
                <a:solidFill>
                  <a:srgbClr val="800080"/>
                </a:solidFill>
              </a:rPr>
              <a:t>Compact Disc</a:t>
            </a:r>
            <a:r>
              <a:rPr lang="ru-RU" sz="2500" dirty="0">
                <a:solidFill>
                  <a:srgbClr val="800080"/>
                </a:solidFill>
              </a:rPr>
              <a:t> — CD). Компакт-диски являются наиболее вероятным средством утечки корпоративной информации, по сравнению с СЭ. СЭ также не могут также защитить корпоративную систему от “глупости”. Пользователи, которые выдают секретную информацию, являются хорошими мишенями для </a:t>
            </a:r>
            <a:r>
              <a:rPr lang="ru-RU" sz="2500" dirty="0" smtClean="0">
                <a:solidFill>
                  <a:srgbClr val="800080"/>
                </a:solidFill>
              </a:rPr>
              <a:t>«социальной инженерии».</a:t>
            </a:r>
            <a:endParaRPr lang="ru-RU" sz="2500" dirty="0">
              <a:solidFill>
                <a:srgbClr val="80008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534531" name="Text Box 3"/>
          <p:cNvSpPr txBox="1">
            <a:spLocks noChangeArrowheads="1"/>
          </p:cNvSpPr>
          <p:nvPr/>
        </p:nvSpPr>
        <p:spPr bwMode="auto">
          <a:xfrm>
            <a:off x="238125" y="1565275"/>
            <a:ext cx="8580438" cy="452431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sz="3200" i="1" dirty="0" smtClean="0">
                <a:solidFill>
                  <a:srgbClr val="800080"/>
                </a:solidFill>
                <a:latin typeface="Tahoma" pitchFamily="34" charset="0"/>
                <a:cs typeface="Tahoma" pitchFamily="34" charset="0"/>
              </a:rPr>
              <a:t>(«Социальная инженерия» </a:t>
            </a:r>
            <a:r>
              <a:rPr lang="ru-RU" sz="3200" i="1" dirty="0">
                <a:solidFill>
                  <a:srgbClr val="800080"/>
                </a:solidFill>
                <a:latin typeface="Tahoma" pitchFamily="34" charset="0"/>
                <a:cs typeface="Tahoma" pitchFamily="34" charset="0"/>
              </a:rPr>
              <a:t>— тактика злонамеренного проникновения, при которой взломщик путём </a:t>
            </a:r>
            <a:r>
              <a:rPr lang="ru-RU" sz="3200" i="1" dirty="0" smtClean="0">
                <a:solidFill>
                  <a:srgbClr val="800080"/>
                </a:solidFill>
                <a:latin typeface="Tahoma" pitchFamily="34" charset="0"/>
                <a:cs typeface="Tahoma" pitchFamily="34" charset="0"/>
              </a:rPr>
              <a:t>«уговоров» </a:t>
            </a:r>
            <a:r>
              <a:rPr lang="ru-RU" sz="3200" i="1" dirty="0">
                <a:solidFill>
                  <a:srgbClr val="800080"/>
                </a:solidFill>
                <a:latin typeface="Tahoma" pitchFamily="34" charset="0"/>
                <a:cs typeface="Tahoma" pitchFamily="34" charset="0"/>
              </a:rPr>
              <a:t>обманывает пользователей или администратора (например, представляясь новым сотрудником) и добивается важной информации о компании и/или её компьютерных системах, чтобы получить</a:t>
            </a:r>
            <a:br>
              <a:rPr lang="ru-RU" sz="3200" i="1" dirty="0">
                <a:solidFill>
                  <a:srgbClr val="800080"/>
                </a:solidFill>
                <a:latin typeface="Tahoma" pitchFamily="34" charset="0"/>
                <a:cs typeface="Tahoma" pitchFamily="34" charset="0"/>
              </a:rPr>
            </a:br>
            <a:r>
              <a:rPr lang="ru-RU" sz="3200" i="1" dirty="0">
                <a:solidFill>
                  <a:srgbClr val="800080"/>
                </a:solidFill>
                <a:latin typeface="Tahoma" pitchFamily="34" charset="0"/>
                <a:cs typeface="Tahoma" pitchFamily="34" charset="0"/>
              </a:rPr>
              <a:t>     несанкционированный доступ к сети.)</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535555" name="Text Box 3"/>
          <p:cNvSpPr txBox="1">
            <a:spLocks noChangeArrowheads="1"/>
          </p:cNvSpPr>
          <p:nvPr/>
        </p:nvSpPr>
        <p:spPr bwMode="auto">
          <a:xfrm>
            <a:off x="250825" y="980728"/>
            <a:ext cx="8642350" cy="55562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spcBef>
                <a:spcPct val="50000"/>
              </a:spcBef>
            </a:pPr>
            <a:r>
              <a:rPr lang="ru-RU" sz="2600" dirty="0">
                <a:solidFill>
                  <a:srgbClr val="800080"/>
                </a:solidFill>
              </a:rPr>
              <a:t>Нарушитель может взломать корпоративную сеть за счет выявления обходного маршрута, который не проходит через корпоративный СЭ, если конечно нарушитель найдет </a:t>
            </a:r>
            <a:r>
              <a:rPr lang="ru-RU" sz="2600" dirty="0" smtClean="0">
                <a:solidFill>
                  <a:srgbClr val="800080"/>
                </a:solidFill>
              </a:rPr>
              <a:t>«полезного» </a:t>
            </a:r>
            <a:r>
              <a:rPr lang="ru-RU" sz="2600" dirty="0">
                <a:solidFill>
                  <a:srgbClr val="800080"/>
                </a:solidFill>
              </a:rPr>
              <a:t>сотрудника компании, которого можно обмануть с целью получения доступа на модемный пул. Прежде чем принять решение, что в той или иной корпоративной сети такой проблемы не существует, необходимо задаться вопросом, а как много нарушений сделал тот или иной сотрудник компании (работающий по контракту), имеющий зарегистрированный доступ в корпоративную ИТС, или как много проблем возникает тогда, когда пользователь сети, который забыл свой пароль, имеет доступ в систему для смены пароля.</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536579" name="Text Box 3"/>
          <p:cNvSpPr txBox="1">
            <a:spLocks noChangeArrowheads="1"/>
          </p:cNvSpPr>
          <p:nvPr/>
        </p:nvSpPr>
        <p:spPr bwMode="auto">
          <a:xfrm>
            <a:off x="250825" y="1247775"/>
            <a:ext cx="8642350" cy="5124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r>
              <a:rPr lang="ru-RU" sz="2800">
                <a:solidFill>
                  <a:srgbClr val="800080"/>
                </a:solidFill>
              </a:rPr>
              <a:t>Если сотрудники компании, обращаясь к системе сетевой поддержки пользователей, верят, что каждый запрос был внутренним, то тогда может возникнуть проблемная ситуация, которая не может быть зафиксирована на СЭ, так как последний не контролирует ситуацию внутри сети.</a:t>
            </a:r>
          </a:p>
          <a:p>
            <a:pPr algn="ctr"/>
            <a:r>
              <a:rPr lang="ru-RU" sz="2800">
                <a:solidFill>
                  <a:srgbClr val="800080"/>
                </a:solidFill>
              </a:rPr>
              <a:t>СЭ не могут защитить корпоративные системы от прикладных протоколов, использующих туннелирование своих сообщений, так как режим туннелирования трафика может использоваться нарушителями для внедрения “троянских коней” или иных противоправных действий.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9" name="Text Box 17"/>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3090" name="Text Box 18"/>
          <p:cNvSpPr txBox="1">
            <a:spLocks noChangeArrowheads="1"/>
          </p:cNvSpPr>
          <p:nvPr/>
        </p:nvSpPr>
        <p:spPr bwMode="auto">
          <a:xfrm>
            <a:off x="0" y="938213"/>
            <a:ext cx="9144000" cy="12827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sz="2600">
                <a:solidFill>
                  <a:srgbClr val="800080"/>
                </a:solidFill>
              </a:rPr>
              <a:t>Прежде чем понять проблемы функционирования сетевых экранов (СЭ, “</a:t>
            </a:r>
            <a:r>
              <a:rPr lang="en-GB" sz="2600">
                <a:solidFill>
                  <a:srgbClr val="800080"/>
                </a:solidFill>
              </a:rPr>
              <a:t>firewall</a:t>
            </a:r>
            <a:r>
              <a:rPr lang="ru-RU" sz="2600">
                <a:solidFill>
                  <a:srgbClr val="800080"/>
                </a:solidFill>
              </a:rPr>
              <a:t>”), очень важно понимать основные принципы, по которым они функционируют.</a:t>
            </a:r>
          </a:p>
        </p:txBody>
      </p:sp>
      <p:sp>
        <p:nvSpPr>
          <p:cNvPr id="3091" name="Text Box 19"/>
          <p:cNvSpPr txBox="1">
            <a:spLocks noChangeArrowheads="1"/>
          </p:cNvSpPr>
          <p:nvPr/>
        </p:nvSpPr>
        <p:spPr bwMode="auto">
          <a:xfrm>
            <a:off x="0" y="2439988"/>
            <a:ext cx="9144000" cy="8223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b="1">
                <a:solidFill>
                  <a:srgbClr val="CC3300"/>
                </a:solidFill>
                <a:latin typeface="Tahoma" pitchFamily="34" charset="0"/>
              </a:rPr>
              <a:t>22.1. </a:t>
            </a:r>
            <a:r>
              <a:rPr lang="ru-RU" b="1">
                <a:solidFill>
                  <a:srgbClr val="CC3300"/>
                </a:solidFill>
              </a:rPr>
              <a:t>Общая характеристика СЭ и</a:t>
            </a:r>
          </a:p>
          <a:p>
            <a:pPr algn="ctr"/>
            <a:r>
              <a:rPr lang="ru-RU" b="1">
                <a:solidFill>
                  <a:srgbClr val="CC3300"/>
                </a:solidFill>
              </a:rPr>
              <a:t>их функциональные свойства</a:t>
            </a:r>
            <a:endParaRPr lang="ru-RU">
              <a:solidFill>
                <a:srgbClr val="CC3300"/>
              </a:solidFill>
            </a:endParaRPr>
          </a:p>
        </p:txBody>
      </p:sp>
      <p:sp>
        <p:nvSpPr>
          <p:cNvPr id="3092" name="Text Box 20"/>
          <p:cNvSpPr txBox="1">
            <a:spLocks noChangeArrowheads="1"/>
          </p:cNvSpPr>
          <p:nvPr/>
        </p:nvSpPr>
        <p:spPr bwMode="auto">
          <a:xfrm>
            <a:off x="263525" y="3496244"/>
            <a:ext cx="8616950" cy="295465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spcBef>
                <a:spcPct val="50000"/>
              </a:spcBef>
            </a:pPr>
            <a:r>
              <a:rPr lang="ru-RU" dirty="0">
                <a:solidFill>
                  <a:srgbClr val="800080"/>
                </a:solidFill>
              </a:rPr>
              <a:t>СЭ представляет собой систему или группу систем, которая реализует на практике стратегию управления доступом между </a:t>
            </a:r>
            <a:r>
              <a:rPr lang="ru-RU" dirty="0" smtClean="0">
                <a:solidFill>
                  <a:srgbClr val="800080"/>
                </a:solidFill>
              </a:rPr>
              <a:t>компьютером, сетью или между </a:t>
            </a:r>
            <a:r>
              <a:rPr lang="ru-RU" dirty="0">
                <a:solidFill>
                  <a:srgbClr val="800080"/>
                </a:solidFill>
              </a:rPr>
              <a:t>сетями. Спектр способов и средств, которые способны реализовать такую стратегию, достаточно широк, но в принципе, СЭ может быть представлен как пара средств, одно из которых предназначено для блокировки трафика, а второе — для пропуска разрешенного трафика.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537603" name="Text Box 3"/>
          <p:cNvSpPr txBox="1">
            <a:spLocks noChangeArrowheads="1"/>
          </p:cNvSpPr>
          <p:nvPr/>
        </p:nvSpPr>
        <p:spPr bwMode="auto">
          <a:xfrm>
            <a:off x="250825" y="980728"/>
            <a:ext cx="8642350" cy="5693866"/>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ts val="0"/>
              </a:spcBef>
            </a:pPr>
            <a:r>
              <a:rPr lang="ru-RU" sz="2800" dirty="0">
                <a:solidFill>
                  <a:srgbClr val="800080"/>
                </a:solidFill>
              </a:rPr>
              <a:t>В сетях не существует волшебства, а СЭ не могут оправдываться за то, что не использовали программные системы управления корпоративными сетями или игнорировали внутреннюю корпоративную систему безопасности, используемую корпоративными серверами (IP-узлами). Туннелирование </a:t>
            </a:r>
            <a:r>
              <a:rPr lang="ru-RU" sz="2800" dirty="0" smtClean="0">
                <a:solidFill>
                  <a:srgbClr val="800080"/>
                </a:solidFill>
              </a:rPr>
              <a:t>«вредоносных» </a:t>
            </a:r>
            <a:r>
              <a:rPr lang="ru-RU" sz="2800" dirty="0">
                <a:solidFill>
                  <a:srgbClr val="800080"/>
                </a:solidFill>
              </a:rPr>
              <a:t>НТТР- и SMTP-сообщений, а также сообщений других протоколов, довольно простая и весьма наглядная процедура. Информационная безопасность не может обеспечиваться по принципу </a:t>
            </a:r>
            <a:r>
              <a:rPr lang="ru-RU" sz="2800" dirty="0" smtClean="0">
                <a:solidFill>
                  <a:srgbClr val="800080"/>
                </a:solidFill>
              </a:rPr>
              <a:t>«выстрелил </a:t>
            </a:r>
            <a:r>
              <a:rPr lang="ru-RU" sz="2800" dirty="0">
                <a:solidFill>
                  <a:srgbClr val="800080"/>
                </a:solidFill>
              </a:rPr>
              <a:t>и </a:t>
            </a:r>
            <a:r>
              <a:rPr lang="ru-RU" sz="2800" dirty="0" smtClean="0">
                <a:solidFill>
                  <a:srgbClr val="800080"/>
                </a:solidFill>
              </a:rPr>
              <a:t>забыл» («</a:t>
            </a:r>
            <a:r>
              <a:rPr lang="en-US" sz="2800" dirty="0" smtClean="0">
                <a:solidFill>
                  <a:srgbClr val="800080"/>
                </a:solidFill>
              </a:rPr>
              <a:t>fire </a:t>
            </a:r>
            <a:r>
              <a:rPr lang="en-US" sz="2800" dirty="0">
                <a:solidFill>
                  <a:srgbClr val="800080"/>
                </a:solidFill>
              </a:rPr>
              <a:t>and </a:t>
            </a:r>
            <a:r>
              <a:rPr lang="en-US" sz="2800" dirty="0" smtClean="0">
                <a:solidFill>
                  <a:srgbClr val="800080"/>
                </a:solidFill>
              </a:rPr>
              <a:t>forget</a:t>
            </a:r>
            <a:r>
              <a:rPr lang="ru-RU" sz="2800" dirty="0" smtClean="0">
                <a:solidFill>
                  <a:srgbClr val="800080"/>
                </a:solidFill>
              </a:rPr>
              <a:t>»).</a:t>
            </a:r>
            <a:endParaRPr lang="ru-RU" sz="2800" dirty="0">
              <a:solidFill>
                <a:srgbClr val="800080"/>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538627" name="Text Box 3"/>
          <p:cNvSpPr txBox="1">
            <a:spLocks noChangeArrowheads="1"/>
          </p:cNvSpPr>
          <p:nvPr/>
        </p:nvSpPr>
        <p:spPr bwMode="auto">
          <a:xfrm>
            <a:off x="300038" y="1477963"/>
            <a:ext cx="8569325" cy="498598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p>
            <a:pPr algn="ctr">
              <a:spcBef>
                <a:spcPct val="50000"/>
              </a:spcBef>
            </a:pPr>
            <a:r>
              <a:rPr lang="ru-RU" sz="2700" dirty="0">
                <a:solidFill>
                  <a:srgbClr val="800080"/>
                </a:solidFill>
              </a:rPr>
              <a:t>И последнее, СЭ не могут защитить корпоративные системы от вредоносных продуктов, трансляция которых через СЭ разрешена. Например, многие </a:t>
            </a:r>
            <a:r>
              <a:rPr lang="ru-RU" sz="2700" dirty="0" smtClean="0">
                <a:solidFill>
                  <a:srgbClr val="800080"/>
                </a:solidFill>
              </a:rPr>
              <a:t>«троянские кони» </a:t>
            </a:r>
            <a:r>
              <a:rPr lang="ru-RU" sz="2700" dirty="0">
                <a:solidFill>
                  <a:srgbClr val="800080"/>
                </a:solidFill>
              </a:rPr>
              <a:t>используют IRC-протокол (</a:t>
            </a:r>
            <a:r>
              <a:rPr lang="en-US" sz="2700" dirty="0">
                <a:solidFill>
                  <a:srgbClr val="800080"/>
                </a:solidFill>
              </a:rPr>
              <a:t>Internet Relay Chat</a:t>
            </a:r>
            <a:r>
              <a:rPr lang="ru-RU" sz="2700" dirty="0">
                <a:solidFill>
                  <a:srgbClr val="800080"/>
                </a:solidFill>
              </a:rPr>
              <a:t> — интерактивная диалоговая Internet-служба), что позволяет нарушителю контролировать скомпрометированный внутренний IP-узел с помощью IRC-сервера общего пользования. Если разрешить любой корпоративной подсистеме устанавливать соединение с любой внешней системой, то тогда корпоративный СЭ не обеспечит защиту сети от атак по такому соединению.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539651" name="Text Box 3"/>
          <p:cNvSpPr txBox="1">
            <a:spLocks noChangeArrowheads="1"/>
          </p:cNvSpPr>
          <p:nvPr/>
        </p:nvSpPr>
        <p:spPr bwMode="auto">
          <a:xfrm>
            <a:off x="238125" y="1049338"/>
            <a:ext cx="8655050" cy="555148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spcBef>
                <a:spcPct val="50000"/>
              </a:spcBef>
            </a:pPr>
            <a:r>
              <a:rPr lang="ru-RU" sz="2800" b="1">
                <a:solidFill>
                  <a:srgbClr val="800080"/>
                </a:solidFill>
                <a:latin typeface="Tahoma" pitchFamily="34" charset="0"/>
                <a:cs typeface="Tahoma" pitchFamily="34" charset="0"/>
              </a:rPr>
              <a:t>Вирусы и другие вредоносные программные продукты</a:t>
            </a:r>
            <a:r>
              <a:rPr lang="ru-RU" sz="2800" b="1">
                <a:solidFill>
                  <a:srgbClr val="800080"/>
                </a:solidFill>
              </a:rPr>
              <a:t>. </a:t>
            </a:r>
            <a:r>
              <a:rPr lang="ru-RU" sz="2800">
                <a:solidFill>
                  <a:srgbClr val="800080"/>
                </a:solidFill>
              </a:rPr>
              <a:t>СЭ не могут надежно защитить корпоративные сети от проникновения в них программных продуктов типа вирусы и “вредоносные” программные закладки. Существует слишком много способов кодирования двоичных файлов для их последующей передачи по сетям, а также существует слишком много различных архитектур и вирусов, которые пытаются отыскать такие файлы. Другими словами, СЭ не может заставить некоторых своих пользователей сознательно использовать ту или иную систему обеспечения ИБ.</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540675" name="Text Box 3"/>
          <p:cNvSpPr txBox="1">
            <a:spLocks noChangeArrowheads="1"/>
          </p:cNvSpPr>
          <p:nvPr/>
        </p:nvSpPr>
        <p:spPr bwMode="auto">
          <a:xfrm>
            <a:off x="263525" y="1176338"/>
            <a:ext cx="8605838" cy="52165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sz="2800">
                <a:solidFill>
                  <a:srgbClr val="800080"/>
                </a:solidFill>
              </a:rPr>
              <a:t>В общем, СЭ не может защитить корпоративную сеть от атак типа “доставка данных”, то есть от атак, при которых какие-либо данные передаются с помощью протокола электронной почтовой службы в корпоративный IP-узел или копируются в нем (при их дальнейшей ретрансляции), а после эти данные подвергаются соответствующей обработке в этом же IP-узле. Этот вид атак направлен в первую очередь против различных пользовательских программных модулей, обеспечивающих доставку и обработку данных, среди которых “</a:t>
            </a:r>
            <a:r>
              <a:rPr lang="en-GB" sz="2800" i="1">
                <a:solidFill>
                  <a:srgbClr val="800080"/>
                </a:solidFill>
              </a:rPr>
              <a:t>Outlook</a:t>
            </a:r>
            <a:r>
              <a:rPr lang="ru-RU" sz="2800">
                <a:solidFill>
                  <a:srgbClr val="800080"/>
                </a:solidFill>
              </a:rPr>
              <a:t>” и “</a:t>
            </a:r>
            <a:r>
              <a:rPr lang="en-GB" sz="2800" i="1">
                <a:solidFill>
                  <a:srgbClr val="800080"/>
                </a:solidFill>
              </a:rPr>
              <a:t>Internet Explorer</a:t>
            </a:r>
            <a:r>
              <a:rPr lang="ru-RU" sz="2800">
                <a:solidFill>
                  <a:srgbClr val="800080"/>
                </a:solidFill>
              </a:rPr>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541699" name="Text Box 3"/>
          <p:cNvSpPr txBox="1">
            <a:spLocks noChangeArrowheads="1"/>
          </p:cNvSpPr>
          <p:nvPr/>
        </p:nvSpPr>
        <p:spPr bwMode="auto">
          <a:xfrm>
            <a:off x="239713" y="1243013"/>
            <a:ext cx="8642350" cy="51593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spcBef>
                <a:spcPct val="50000"/>
              </a:spcBef>
            </a:pPr>
            <a:r>
              <a:rPr lang="ru-RU" sz="2600">
                <a:solidFill>
                  <a:srgbClr val="800080"/>
                </a:solidFill>
              </a:rPr>
              <a:t>Организации, которые серьезно озабочены проблемой вирусов, должны повсеместно внедрять средства обнаружения и нейтрализации вирусов. Прежде чем пытаться выводить на экран монитора вирусы, выявленные СЭ, необходимо убедиться, что каждый уязвимый компьютер имеет в своем программном обеспечении специализированный программный обнаружитель вирусов, который начинает функционировать с момента перезагрузки компьютера. Если программный обнаружитель вирусов охватывает всю корпоративную сеть, то тогда он обеспечит защиту от вирусов, которые проникли в сеть через гибкие магнитные диски, CD-диски, модемы и Internet-сеть.</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542723" name="Text Box 3"/>
          <p:cNvSpPr txBox="1">
            <a:spLocks noChangeArrowheads="1"/>
          </p:cNvSpPr>
          <p:nvPr/>
        </p:nvSpPr>
        <p:spPr bwMode="auto">
          <a:xfrm>
            <a:off x="250825" y="1085850"/>
            <a:ext cx="8605838" cy="54768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r>
              <a:rPr lang="ru-RU" dirty="0">
                <a:solidFill>
                  <a:srgbClr val="800080"/>
                </a:solidFill>
              </a:rPr>
              <a:t>Если блокировать вирусы только с помощью СЭ, то тогда сеть будет защищена только от вирусов, которые могут проникнуть в нее из Internet-сети. Применение обнаружителя вирусов в составе СЭ или почтового шлюза позволит защитить корпоративную сеть от большого числа возможных “инфекций”.</a:t>
            </a:r>
          </a:p>
          <a:p>
            <a:pPr algn="ctr"/>
            <a:r>
              <a:rPr lang="ru-RU" dirty="0">
                <a:solidFill>
                  <a:srgbClr val="800080"/>
                </a:solidFill>
              </a:rPr>
              <a:t>В настоящее время, все больше и больше компаний-продавцов (</a:t>
            </a:r>
            <a:r>
              <a:rPr lang="en-US" dirty="0">
                <a:solidFill>
                  <a:srgbClr val="800080"/>
                </a:solidFill>
              </a:rPr>
              <a:t>vendor</a:t>
            </a:r>
            <a:r>
              <a:rPr lang="ru-RU" dirty="0">
                <a:solidFill>
                  <a:srgbClr val="800080"/>
                </a:solidFill>
              </a:rPr>
              <a:t>) предлагают СЭ только с функциями обнаружения и нейтрализации вирусов. Такие СЭ, вероятнее всего, полезны только для “наивных” пользователей, обменивающимися между собой программами, используемыми в операционной среде “</a:t>
            </a:r>
            <a:r>
              <a:rPr lang="en-GB" dirty="0">
                <a:solidFill>
                  <a:srgbClr val="800080"/>
                </a:solidFill>
              </a:rPr>
              <a:t>Windows</a:t>
            </a:r>
            <a:r>
              <a:rPr lang="ru-RU" dirty="0">
                <a:solidFill>
                  <a:srgbClr val="800080"/>
                </a:solidFill>
              </a:rPr>
              <a:t>” базе процессора “</a:t>
            </a:r>
            <a:r>
              <a:rPr lang="en-GB" dirty="0">
                <a:solidFill>
                  <a:srgbClr val="800080"/>
                </a:solidFill>
              </a:rPr>
              <a:t>Intel</a:t>
            </a:r>
            <a:r>
              <a:rPr lang="ru-RU" dirty="0">
                <a:solidFill>
                  <a:srgbClr val="800080"/>
                </a:solidFill>
              </a:rPr>
              <a:t>”, и прикладными документами, которые могут содержать вредоносные “</a:t>
            </a:r>
            <a:r>
              <a:rPr lang="ru-RU" dirty="0" err="1">
                <a:solidFill>
                  <a:srgbClr val="800080"/>
                </a:solidFill>
              </a:rPr>
              <a:t>macro</a:t>
            </a:r>
            <a:r>
              <a:rPr lang="ru-RU" dirty="0">
                <a:solidFill>
                  <a:srgbClr val="800080"/>
                </a:solidFill>
              </a:rPr>
              <a:t>-вирусы”.</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543747" name="Text Box 3"/>
          <p:cNvSpPr txBox="1">
            <a:spLocks noChangeArrowheads="1"/>
          </p:cNvSpPr>
          <p:nvPr/>
        </p:nvSpPr>
        <p:spPr bwMode="auto">
          <a:xfrm>
            <a:off x="249238" y="1323975"/>
            <a:ext cx="8655050" cy="51593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spcBef>
                <a:spcPct val="50000"/>
              </a:spcBef>
            </a:pPr>
            <a:r>
              <a:rPr lang="ru-RU" sz="2600">
                <a:solidFill>
                  <a:srgbClr val="800080"/>
                </a:solidFill>
              </a:rPr>
              <a:t>Существует много СЭ-подобных программных продуктов, которые ориентированы на решение проблемы обнаружения и нейтрализации “червей” типа “ILOVEYOU” и атак на их основе. Однако такие продукты являются чрезвычайно упрощенными системами, которые позволяют снизить опасные последствия каких-либо противоправных вторжений, являющихся по своей сути весьма “бестолковыми”, и поэтому такие вторжения никогда не должны стоять на первом месте среди прочих проблем обеспечения ИБ. Никогда не полагайтесь на систему защиты с такими свойствами при отражении возможных атак нарушителей.</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544771" name="Text Box 3"/>
          <p:cNvSpPr txBox="1">
            <a:spLocks noChangeArrowheads="1"/>
          </p:cNvSpPr>
          <p:nvPr/>
        </p:nvSpPr>
        <p:spPr bwMode="auto">
          <a:xfrm>
            <a:off x="238125" y="1011238"/>
            <a:ext cx="8655050" cy="55562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r>
              <a:rPr lang="ru-RU" sz="2600" i="1">
                <a:solidFill>
                  <a:srgbClr val="800080"/>
                </a:solidFill>
                <a:latin typeface="Tahoma" pitchFamily="34" charset="0"/>
                <a:cs typeface="Tahoma" pitchFamily="34" charset="0"/>
              </a:rPr>
              <a:t>(Так как червь “ILOVEYOU” прошелся по всей Internet-сети, было обнаружено, по крайней мере, полдюжины подобных атак, включая “</a:t>
            </a:r>
            <a:r>
              <a:rPr lang="en-GB" sz="2600" i="1">
                <a:solidFill>
                  <a:srgbClr val="800080"/>
                </a:solidFill>
                <a:latin typeface="Tahoma" pitchFamily="34" charset="0"/>
                <a:cs typeface="Tahoma" pitchFamily="34" charset="0"/>
              </a:rPr>
              <a:t>Melissa</a:t>
            </a:r>
            <a:r>
              <a:rPr lang="ru-RU" sz="2600" i="1">
                <a:solidFill>
                  <a:srgbClr val="800080"/>
                </a:solidFill>
                <a:latin typeface="Tahoma" pitchFamily="34" charset="0"/>
                <a:cs typeface="Tahoma" pitchFamily="34" charset="0"/>
              </a:rPr>
              <a:t>”, “Happy99”, “</a:t>
            </a:r>
            <a:r>
              <a:rPr lang="en-GB" sz="2600" i="1">
                <a:solidFill>
                  <a:srgbClr val="800080"/>
                </a:solidFill>
                <a:latin typeface="Tahoma" pitchFamily="34" charset="0"/>
                <a:cs typeface="Tahoma" pitchFamily="34" charset="0"/>
              </a:rPr>
              <a:t>Code Red</a:t>
            </a:r>
            <a:r>
              <a:rPr lang="ru-RU" sz="2600" i="1">
                <a:solidFill>
                  <a:srgbClr val="800080"/>
                </a:solidFill>
                <a:latin typeface="Tahoma" pitchFamily="34" charset="0"/>
                <a:cs typeface="Tahoma" pitchFamily="34" charset="0"/>
              </a:rPr>
              <a:t>” и “Badtrans.B”, которые весьма удачно проходили сквозь многие СЭ, предназначенные только для обнаружения и нейтрализации вирусов, и почтовые шлюзы.)</a:t>
            </a:r>
          </a:p>
          <a:p>
            <a:pPr algn="ctr"/>
            <a:r>
              <a:rPr lang="ru-RU" sz="2600">
                <a:solidFill>
                  <a:srgbClr val="800080"/>
                </a:solidFill>
              </a:rPr>
              <a:t>Более надежный СЭ никогда не заменит интеллектуальный программный модуль, который способен распознавать природу того, кто (или что) манипулирует данными (то есть ненадежными данными неавторизованного пользователя), и принимать соответствующее решение относительно таких данных.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545795" name="Text Box 3"/>
          <p:cNvSpPr txBox="1">
            <a:spLocks noChangeArrowheads="1"/>
          </p:cNvSpPr>
          <p:nvPr/>
        </p:nvSpPr>
        <p:spPr bwMode="auto">
          <a:xfrm>
            <a:off x="263525" y="1049338"/>
            <a:ext cx="8604250" cy="55562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spcBef>
                <a:spcPct val="50000"/>
              </a:spcBef>
            </a:pPr>
            <a:r>
              <a:rPr lang="ru-RU" sz="2600" dirty="0">
                <a:solidFill>
                  <a:srgbClr val="800080"/>
                </a:solidFill>
              </a:rPr>
              <a:t>Не надо думать, что если “кто-то” использует такой интеллектуальный программный модуль доставки почтовых сообщений, или если компания-продавец является большой интернациональной компанией, то тогда безопасность обеспечена. Не стоит полагать, что </a:t>
            </a:r>
            <a:r>
              <a:rPr lang="ru-RU" sz="2600" dirty="0" smtClean="0">
                <a:solidFill>
                  <a:srgbClr val="800080"/>
                </a:solidFill>
              </a:rPr>
              <a:t>«кто-то» использует </a:t>
            </a:r>
            <a:r>
              <a:rPr lang="ru-RU" sz="2600" dirty="0">
                <a:solidFill>
                  <a:srgbClr val="800080"/>
                </a:solidFill>
              </a:rPr>
              <a:t>произвольный программный модуль доставки почтовых сообщений. А компании, специализирующиеся на усовершенствовании технологии, изобретенной где-нибудь в другом месте, и внедрении этой технологии в некую систему, после чего такая система становиться проще в использовании, причем без какой-либо экспертизы, скорее всего, занимаются разработкой программного обеспечения, которое может быть обмануто.</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546819" name="Text Box 3"/>
          <p:cNvSpPr txBox="1">
            <a:spLocks noChangeArrowheads="1"/>
          </p:cNvSpPr>
          <p:nvPr/>
        </p:nvSpPr>
        <p:spPr bwMode="auto">
          <a:xfrm>
            <a:off x="225425" y="1527175"/>
            <a:ext cx="8642350" cy="4362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sz="2800" b="1">
                <a:solidFill>
                  <a:srgbClr val="800080"/>
                </a:solidFill>
                <a:latin typeface="Tahoma" pitchFamily="34" charset="0"/>
                <a:cs typeface="Tahoma" pitchFamily="34" charset="0"/>
              </a:rPr>
              <a:t>Заменит ли IPsec-архитектура сетевые экраны?</a:t>
            </a:r>
            <a:r>
              <a:rPr lang="ru-RU" sz="2800" b="1">
                <a:solidFill>
                  <a:srgbClr val="800080"/>
                </a:solidFill>
              </a:rPr>
              <a:t> </a:t>
            </a:r>
            <a:r>
              <a:rPr lang="ru-RU" sz="2800">
                <a:solidFill>
                  <a:srgbClr val="800080"/>
                </a:solidFill>
              </a:rPr>
              <a:t>Некоторые считают, что дело обстоит именно так. Однако. Это далеко не так.</a:t>
            </a:r>
          </a:p>
          <a:p>
            <a:pPr algn="ctr"/>
            <a:r>
              <a:rPr lang="ru-RU" sz="2800">
                <a:solidFill>
                  <a:srgbClr val="800080"/>
                </a:solidFill>
              </a:rPr>
              <a:t>По своей сути, IPsec-архитектура представляет собой совокупность протоколов безопасности, стандартизованных IETF. Существует несколько документов, которые полностью определяют понятие “IPsec-архитектура”. IPsec-архитектура решает две проблемы, которые годами мешали нормальному функционированию IP-протокола:</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60" name="Text Box 4"/>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403461" name="Text Box 5"/>
          <p:cNvSpPr txBox="1">
            <a:spLocks noChangeArrowheads="1"/>
          </p:cNvSpPr>
          <p:nvPr/>
        </p:nvSpPr>
        <p:spPr bwMode="auto">
          <a:xfrm>
            <a:off x="250825" y="950913"/>
            <a:ext cx="8629650" cy="55689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a:solidFill>
                  <a:srgbClr val="800080"/>
                </a:solidFill>
              </a:rPr>
              <a:t>Некоторые СЭ специально настраиваются с акцентом на блокирование трафика (в них указываются признаки трафика, который необходимо блокировать, то есть не пропускать через себя), в то время как другие акцентированы на пропуск разрешенного трафика (в них, наоборот, указываются признаки трафика, который необходимо пропускать через себя). Но скорее всего, наиболее важным при определении функций СЭ является стратегия управления доступом, которую он реализует на практике. </a:t>
            </a:r>
            <a:br>
              <a:rPr lang="ru-RU">
                <a:solidFill>
                  <a:srgbClr val="800080"/>
                </a:solidFill>
              </a:rPr>
            </a:br>
            <a:r>
              <a:rPr lang="ru-RU" i="1">
                <a:solidFill>
                  <a:srgbClr val="800080"/>
                </a:solidFill>
                <a:latin typeface="Tahoma" pitchFamily="34" charset="0"/>
                <a:cs typeface="Tahoma" pitchFamily="34" charset="0"/>
              </a:rPr>
              <a:t>(</a:t>
            </a:r>
            <a:r>
              <a:rPr lang="ru-RU" b="1" i="1">
                <a:solidFill>
                  <a:srgbClr val="800080"/>
                </a:solidFill>
                <a:latin typeface="Tahoma" pitchFamily="34" charset="0"/>
                <a:cs typeface="Tahoma" pitchFamily="34" charset="0"/>
              </a:rPr>
              <a:t>Блокирующие СЭ</a:t>
            </a:r>
            <a:r>
              <a:rPr lang="ru-RU" i="1">
                <a:solidFill>
                  <a:srgbClr val="800080"/>
                </a:solidFill>
                <a:latin typeface="Tahoma" pitchFamily="34" charset="0"/>
                <a:cs typeface="Tahoma" pitchFamily="34" charset="0"/>
              </a:rPr>
              <a:t> функционируют по принципу: блокировать только тот трафик, признаки которого указаны. А </a:t>
            </a:r>
            <a:r>
              <a:rPr lang="ru-RU" b="1" i="1">
                <a:solidFill>
                  <a:srgbClr val="800080"/>
                </a:solidFill>
                <a:latin typeface="Tahoma" pitchFamily="34" charset="0"/>
                <a:cs typeface="Tahoma" pitchFamily="34" charset="0"/>
              </a:rPr>
              <a:t>разрешающие СЭ</a:t>
            </a:r>
            <a:r>
              <a:rPr lang="ru-RU" i="1">
                <a:solidFill>
                  <a:srgbClr val="800080"/>
                </a:solidFill>
                <a:latin typeface="Tahoma" pitchFamily="34" charset="0"/>
                <a:cs typeface="Tahoma" pitchFamily="34" charset="0"/>
              </a:rPr>
              <a:t> функционируют по принципу: пропускать через себя только тот трафик, признаки которого указаны.)</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547843" name="Text Box 3"/>
          <p:cNvSpPr txBox="1">
            <a:spLocks noChangeArrowheads="1"/>
          </p:cNvSpPr>
          <p:nvPr/>
        </p:nvSpPr>
        <p:spPr bwMode="auto">
          <a:xfrm>
            <a:off x="238125" y="1414463"/>
            <a:ext cx="8629650" cy="501491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0850" indent="-450850">
              <a:defRPr>
                <a:solidFill>
                  <a:schemeClr val="tx1"/>
                </a:solidFill>
                <a:latin typeface="Arial" charset="0"/>
                <a:cs typeface="Arial" charset="0"/>
              </a:defRPr>
            </a:lvl1pPr>
            <a:lvl2pPr marL="717550">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fontAlgn="base">
              <a:spcBef>
                <a:spcPct val="0"/>
              </a:spcBef>
              <a:spcAft>
                <a:spcPct val="0"/>
              </a:spcAft>
              <a:defRPr>
                <a:solidFill>
                  <a:schemeClr val="tx1"/>
                </a:solidFill>
                <a:latin typeface="Arial" charset="0"/>
                <a:cs typeface="Arial" charset="0"/>
              </a:defRPr>
            </a:lvl6pPr>
            <a:lvl7pPr fontAlgn="base">
              <a:spcBef>
                <a:spcPct val="0"/>
              </a:spcBef>
              <a:spcAft>
                <a:spcPct val="0"/>
              </a:spcAft>
              <a:defRPr>
                <a:solidFill>
                  <a:schemeClr val="tx1"/>
                </a:solidFill>
                <a:latin typeface="Arial" charset="0"/>
                <a:cs typeface="Arial" charset="0"/>
              </a:defRPr>
            </a:lvl7pPr>
            <a:lvl8pPr fontAlgn="base">
              <a:spcBef>
                <a:spcPct val="0"/>
              </a:spcBef>
              <a:spcAft>
                <a:spcPct val="0"/>
              </a:spcAft>
              <a:defRPr>
                <a:solidFill>
                  <a:schemeClr val="tx1"/>
                </a:solidFill>
                <a:latin typeface="Arial" charset="0"/>
                <a:cs typeface="Arial" charset="0"/>
              </a:defRPr>
            </a:lvl8pPr>
            <a:lvl9pPr fontAlgn="base">
              <a:spcBef>
                <a:spcPct val="0"/>
              </a:spcBef>
              <a:spcAft>
                <a:spcPct val="0"/>
              </a:spcAft>
              <a:defRPr>
                <a:solidFill>
                  <a:schemeClr val="tx1"/>
                </a:solidFill>
                <a:latin typeface="Arial" charset="0"/>
                <a:cs typeface="Arial" charset="0"/>
              </a:defRPr>
            </a:lvl9pPr>
          </a:lstStyle>
          <a:p>
            <a:pPr>
              <a:spcBef>
                <a:spcPct val="10000"/>
              </a:spcBef>
              <a:buSzPct val="90000"/>
              <a:buFont typeface="Wingdings" pitchFamily="2" charset="2"/>
              <a:buChar char=""/>
            </a:pPr>
            <a:r>
              <a:rPr lang="ru-RU" sz="3200">
                <a:solidFill>
                  <a:srgbClr val="800080"/>
                </a:solidFill>
              </a:rPr>
              <a:t>обоюдная аутентификация IP-узлов (которая позволяет IP-узлам установить, что они осуществляют информационный обмен именно с теми IP-узлами, с которыми они желали установить соединение);</a:t>
            </a:r>
          </a:p>
          <a:p>
            <a:pPr>
              <a:spcBef>
                <a:spcPct val="10000"/>
              </a:spcBef>
              <a:buSzPct val="90000"/>
              <a:buFont typeface="Wingdings" pitchFamily="2" charset="2"/>
              <a:buChar char=""/>
            </a:pPr>
            <a:r>
              <a:rPr lang="ru-RU" sz="3200">
                <a:solidFill>
                  <a:srgbClr val="800080"/>
                </a:solidFill>
              </a:rPr>
              <a:t>шифрование (которое предотвращает атаки нарушителей, которые способны наблюдать трафик между компьютерами).</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548867" name="Text Box 3"/>
          <p:cNvSpPr txBox="1">
            <a:spLocks noChangeArrowheads="1"/>
          </p:cNvSpPr>
          <p:nvPr/>
        </p:nvSpPr>
        <p:spPr bwMode="auto">
          <a:xfrm>
            <a:off x="225425" y="1231900"/>
            <a:ext cx="8693150" cy="23812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spcBef>
                <a:spcPct val="50000"/>
              </a:spcBef>
            </a:pPr>
            <a:r>
              <a:rPr lang="ru-RU" sz="2600">
                <a:solidFill>
                  <a:srgbClr val="800080"/>
                </a:solidFill>
              </a:rPr>
              <a:t>Очевидно, что ни одна из этих проблем не решается с помощью СЭ. Несмотря на то, что СЭ помогают уменьшить число рисков, представленных в Internet-сети без применения процедур аутентификации и шифрования, в настоящее время существуют два класса проблем:</a:t>
            </a:r>
          </a:p>
        </p:txBody>
      </p:sp>
      <p:sp>
        <p:nvSpPr>
          <p:cNvPr id="548868" name="Text Box 4"/>
          <p:cNvSpPr txBox="1">
            <a:spLocks noChangeArrowheads="1"/>
          </p:cNvSpPr>
          <p:nvPr/>
        </p:nvSpPr>
        <p:spPr bwMode="auto">
          <a:xfrm>
            <a:off x="238125" y="3632200"/>
            <a:ext cx="8642350" cy="19907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0850" indent="-450850">
              <a:defRPr>
                <a:solidFill>
                  <a:schemeClr val="tx1"/>
                </a:solidFill>
                <a:latin typeface="Arial" charset="0"/>
                <a:cs typeface="Arial" charset="0"/>
              </a:defRPr>
            </a:lvl1pPr>
            <a:lvl2pPr marL="630238">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fontAlgn="base">
              <a:spcBef>
                <a:spcPct val="0"/>
              </a:spcBef>
              <a:spcAft>
                <a:spcPct val="0"/>
              </a:spcAft>
              <a:defRPr>
                <a:solidFill>
                  <a:schemeClr val="tx1"/>
                </a:solidFill>
                <a:latin typeface="Arial" charset="0"/>
                <a:cs typeface="Arial" charset="0"/>
              </a:defRPr>
            </a:lvl6pPr>
            <a:lvl7pPr fontAlgn="base">
              <a:spcBef>
                <a:spcPct val="0"/>
              </a:spcBef>
              <a:spcAft>
                <a:spcPct val="0"/>
              </a:spcAft>
              <a:defRPr>
                <a:solidFill>
                  <a:schemeClr val="tx1"/>
                </a:solidFill>
                <a:latin typeface="Arial" charset="0"/>
                <a:cs typeface="Arial" charset="0"/>
              </a:defRPr>
            </a:lvl7pPr>
            <a:lvl8pPr fontAlgn="base">
              <a:spcBef>
                <a:spcPct val="0"/>
              </a:spcBef>
              <a:spcAft>
                <a:spcPct val="0"/>
              </a:spcAft>
              <a:defRPr>
                <a:solidFill>
                  <a:schemeClr val="tx1"/>
                </a:solidFill>
                <a:latin typeface="Arial" charset="0"/>
                <a:cs typeface="Arial" charset="0"/>
              </a:defRPr>
            </a:lvl8pPr>
            <a:lvl9pPr fontAlgn="base">
              <a:spcBef>
                <a:spcPct val="0"/>
              </a:spcBef>
              <a:spcAft>
                <a:spcPct val="0"/>
              </a:spcAft>
              <a:defRPr>
                <a:solidFill>
                  <a:schemeClr val="tx1"/>
                </a:solidFill>
                <a:latin typeface="Arial" charset="0"/>
                <a:cs typeface="Arial" charset="0"/>
              </a:defRPr>
            </a:lvl9pPr>
          </a:lstStyle>
          <a:p>
            <a:pPr>
              <a:spcBef>
                <a:spcPct val="20000"/>
              </a:spcBef>
              <a:buSzPct val="90000"/>
              <a:buFont typeface="Wingdings 2" pitchFamily="18" charset="2"/>
              <a:buChar char="j"/>
            </a:pPr>
            <a:r>
              <a:rPr lang="ru-RU">
                <a:solidFill>
                  <a:srgbClr val="800080"/>
                </a:solidFill>
              </a:rPr>
              <a:t>обеспечение целостности и конфиденциальности информации, циркулирующей между IP-узлами;</a:t>
            </a:r>
          </a:p>
          <a:p>
            <a:pPr>
              <a:spcBef>
                <a:spcPct val="20000"/>
              </a:spcBef>
              <a:buSzPct val="90000"/>
              <a:buFont typeface="Wingdings 2" pitchFamily="18" charset="2"/>
              <a:buChar char="k"/>
            </a:pPr>
            <a:r>
              <a:rPr lang="ru-RU">
                <a:solidFill>
                  <a:srgbClr val="800080"/>
                </a:solidFill>
              </a:rPr>
              <a:t>ограничения, накладываемые на некоторые виды связности, которая допускается между различными сетевыми сегментами.</a:t>
            </a:r>
          </a:p>
        </p:txBody>
      </p:sp>
      <p:sp>
        <p:nvSpPr>
          <p:cNvPr id="548869" name="Text Box 5"/>
          <p:cNvSpPr txBox="1">
            <a:spLocks noChangeArrowheads="1"/>
          </p:cNvSpPr>
          <p:nvPr/>
        </p:nvSpPr>
        <p:spPr bwMode="auto">
          <a:xfrm>
            <a:off x="0" y="5772150"/>
            <a:ext cx="9144000" cy="7937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spcBef>
                <a:spcPct val="50000"/>
              </a:spcBef>
            </a:pPr>
            <a:r>
              <a:rPr lang="ru-RU" sz="2600">
                <a:solidFill>
                  <a:srgbClr val="800080"/>
                </a:solidFill>
              </a:rPr>
              <a:t>Первый класс проблем решается с помощью IPsec-архитектуры, а второй — СЭ.</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549891" name="Text Box 3"/>
          <p:cNvSpPr txBox="1">
            <a:spLocks noChangeArrowheads="1"/>
          </p:cNvSpPr>
          <p:nvPr/>
        </p:nvSpPr>
        <p:spPr bwMode="auto">
          <a:xfrm>
            <a:off x="225425" y="1439863"/>
            <a:ext cx="8680450" cy="48545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sz="2600">
                <a:solidFill>
                  <a:srgbClr val="800080"/>
                </a:solidFill>
              </a:rPr>
              <a:t>Это означает не только то, что первое не исключает необходимость второго, а формирует определенный интерес относительно возможности совместного применения СЭ и IPsec-узлов. А именно, такие системы, как VPN-сети/системы, независимо от компаний-вендоров, лучшие фильтрующие системы (на основе фильтрации IP-пакетов, имеющих IPsec/АН-заголовок — </a:t>
            </a:r>
            <a:r>
              <a:rPr lang="en-US" sz="2600">
                <a:solidFill>
                  <a:srgbClr val="800080"/>
                </a:solidFill>
              </a:rPr>
              <a:t>Authentication Header</a:t>
            </a:r>
            <a:r>
              <a:rPr lang="ru-RU" sz="2600">
                <a:solidFill>
                  <a:srgbClr val="800080"/>
                </a:solidFill>
              </a:rPr>
              <a:t>) и СЭ прикладного уровня будут способны верифицировать IP-узлы на основе проверки текущего IPsec/АН-заголовка вместо проверки IP-адреса, который является всего лишь “надежным IP-адресом”.</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550915" name="Text Box 3"/>
          <p:cNvSpPr txBox="1">
            <a:spLocks noChangeArrowheads="1"/>
          </p:cNvSpPr>
          <p:nvPr/>
        </p:nvSpPr>
        <p:spPr bwMode="auto">
          <a:xfrm>
            <a:off x="0" y="798513"/>
            <a:ext cx="9144000"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b="1">
                <a:solidFill>
                  <a:srgbClr val="CC3300"/>
                </a:solidFill>
                <a:latin typeface="Tahoma" pitchFamily="34" charset="0"/>
              </a:rPr>
              <a:t>22.2. </a:t>
            </a:r>
            <a:r>
              <a:rPr lang="ru-RU" b="1">
                <a:solidFill>
                  <a:srgbClr val="CC3300"/>
                </a:solidFill>
              </a:rPr>
              <a:t>Проблемы разработки и внедрения СЭ</a:t>
            </a:r>
            <a:endParaRPr lang="ru-RU">
              <a:solidFill>
                <a:srgbClr val="CC3300"/>
              </a:solidFill>
            </a:endParaRPr>
          </a:p>
        </p:txBody>
      </p:sp>
      <p:sp>
        <p:nvSpPr>
          <p:cNvPr id="550916" name="Text Box 4"/>
          <p:cNvSpPr txBox="1">
            <a:spLocks noChangeArrowheads="1"/>
          </p:cNvSpPr>
          <p:nvPr/>
        </p:nvSpPr>
        <p:spPr bwMode="auto">
          <a:xfrm>
            <a:off x="250825" y="1954213"/>
            <a:ext cx="8629650" cy="44577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sz="2600" b="1">
                <a:solidFill>
                  <a:srgbClr val="800080"/>
                </a:solidFill>
                <a:latin typeface="Tahoma" pitchFamily="34" charset="0"/>
                <a:cs typeface="Tahoma" pitchFamily="34" charset="0"/>
              </a:rPr>
              <a:t>Некоторые основные проектные решения для сетевых экранов</a:t>
            </a:r>
            <a:r>
              <a:rPr lang="ru-RU" sz="2600" b="1">
                <a:solidFill>
                  <a:srgbClr val="800080"/>
                </a:solidFill>
              </a:rPr>
              <a:t>. </a:t>
            </a:r>
            <a:r>
              <a:rPr lang="ru-RU" sz="2600">
                <a:solidFill>
                  <a:srgbClr val="800080"/>
                </a:solidFill>
              </a:rPr>
              <a:t>Существует несколько основных проблем разработки СЭ, с которыми приходится сталкиваться при проектировании, спецификации, внедрении или во время наблюдения за процедурой инсталляции СЭ.</a:t>
            </a:r>
            <a:endParaRPr lang="ru-RU" sz="2600" u="sng">
              <a:solidFill>
                <a:srgbClr val="800080"/>
              </a:solidFill>
            </a:endParaRPr>
          </a:p>
          <a:p>
            <a:pPr algn="ctr"/>
            <a:r>
              <a:rPr lang="ru-RU" sz="2600" u="sng">
                <a:solidFill>
                  <a:srgbClr val="800080"/>
                </a:solidFill>
              </a:rPr>
              <a:t>Первое</a:t>
            </a:r>
            <a:r>
              <a:rPr lang="ru-RU" sz="2600">
                <a:solidFill>
                  <a:srgbClr val="800080"/>
                </a:solidFill>
              </a:rPr>
              <a:t> и наиболее важное решение отражает определяемую компанией или организацией стратегию того, как должна функционировать система. При этом возможны две версии такого решения, а именно:</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551939" name="Text Box 3"/>
          <p:cNvSpPr txBox="1">
            <a:spLocks noChangeArrowheads="1"/>
          </p:cNvSpPr>
          <p:nvPr/>
        </p:nvSpPr>
        <p:spPr bwMode="auto">
          <a:xfrm>
            <a:off x="238125" y="1166813"/>
            <a:ext cx="8655050" cy="341471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0850" indent="-450850">
              <a:defRPr>
                <a:solidFill>
                  <a:schemeClr val="tx1"/>
                </a:solidFill>
                <a:latin typeface="Arial" charset="0"/>
                <a:cs typeface="Arial" charset="0"/>
              </a:defRPr>
            </a:lvl1pPr>
            <a:lvl2pPr marL="630238">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fontAlgn="base">
              <a:spcBef>
                <a:spcPct val="0"/>
              </a:spcBef>
              <a:spcAft>
                <a:spcPct val="0"/>
              </a:spcAft>
              <a:defRPr>
                <a:solidFill>
                  <a:schemeClr val="tx1"/>
                </a:solidFill>
                <a:latin typeface="Arial" charset="0"/>
                <a:cs typeface="Arial" charset="0"/>
              </a:defRPr>
            </a:lvl6pPr>
            <a:lvl7pPr fontAlgn="base">
              <a:spcBef>
                <a:spcPct val="0"/>
              </a:spcBef>
              <a:spcAft>
                <a:spcPct val="0"/>
              </a:spcAft>
              <a:defRPr>
                <a:solidFill>
                  <a:schemeClr val="tx1"/>
                </a:solidFill>
                <a:latin typeface="Arial" charset="0"/>
                <a:cs typeface="Arial" charset="0"/>
              </a:defRPr>
            </a:lvl7pPr>
            <a:lvl8pPr fontAlgn="base">
              <a:spcBef>
                <a:spcPct val="0"/>
              </a:spcBef>
              <a:spcAft>
                <a:spcPct val="0"/>
              </a:spcAft>
              <a:defRPr>
                <a:solidFill>
                  <a:schemeClr val="tx1"/>
                </a:solidFill>
                <a:latin typeface="Arial" charset="0"/>
                <a:cs typeface="Arial" charset="0"/>
              </a:defRPr>
            </a:lvl8pPr>
            <a:lvl9pPr fontAlgn="base">
              <a:spcBef>
                <a:spcPct val="0"/>
              </a:spcBef>
              <a:spcAft>
                <a:spcPct val="0"/>
              </a:spcAft>
              <a:defRPr>
                <a:solidFill>
                  <a:schemeClr val="tx1"/>
                </a:solidFill>
                <a:latin typeface="Arial" charset="0"/>
                <a:cs typeface="Arial" charset="0"/>
              </a:defRPr>
            </a:lvl9pPr>
          </a:lstStyle>
          <a:p>
            <a:pPr>
              <a:lnSpc>
                <a:spcPct val="90000"/>
              </a:lnSpc>
              <a:spcBef>
                <a:spcPct val="10000"/>
              </a:spcBef>
              <a:buSzPct val="90000"/>
              <a:buFont typeface="Wingdings" pitchFamily="2" charset="2"/>
              <a:buChar char=""/>
            </a:pPr>
            <a:r>
              <a:rPr lang="ru-RU">
                <a:solidFill>
                  <a:srgbClr val="800080"/>
                </a:solidFill>
              </a:rPr>
              <a:t>СЭ должен устанавливаться для того, чтобы в явной форме отказывать в доступе всем службам, за исключением тех крайне необходимых служб, которые предназначены для обеспечения соединений в интересах корпоративной сети;</a:t>
            </a:r>
          </a:p>
          <a:p>
            <a:pPr>
              <a:lnSpc>
                <a:spcPct val="90000"/>
              </a:lnSpc>
              <a:spcBef>
                <a:spcPct val="10000"/>
              </a:spcBef>
              <a:buSzPct val="90000"/>
              <a:buFont typeface="Wingdings" pitchFamily="2" charset="2"/>
              <a:buChar char=""/>
            </a:pPr>
            <a:r>
              <a:rPr lang="ru-RU">
                <a:solidFill>
                  <a:srgbClr val="800080"/>
                </a:solidFill>
              </a:rPr>
              <a:t>СЭ должен устанавливаться для того, чтобы реализовывать измерительно-контрольный способ обслуживания “очереди запросов” для доступа в корпоративную сеть, исключая возможные угрозы безопасности.</a:t>
            </a:r>
          </a:p>
        </p:txBody>
      </p:sp>
      <p:sp>
        <p:nvSpPr>
          <p:cNvPr id="551940" name="Text Box 4"/>
          <p:cNvSpPr txBox="1">
            <a:spLocks noChangeArrowheads="1"/>
          </p:cNvSpPr>
          <p:nvPr/>
        </p:nvSpPr>
        <p:spPr bwMode="auto">
          <a:xfrm>
            <a:off x="236538" y="4584700"/>
            <a:ext cx="8616950" cy="2076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sz="2600">
                <a:solidFill>
                  <a:srgbClr val="800080"/>
                </a:solidFill>
              </a:rPr>
              <a:t>Выбор одной из двух версий является весьма трудным и болезненным процессом, так как окончательное решение относительно функционального предназначения СЭ будет скорее всего политическим, нежели техническим.</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552963" name="Text Box 3"/>
          <p:cNvSpPr txBox="1">
            <a:spLocks noChangeArrowheads="1"/>
          </p:cNvSpPr>
          <p:nvPr/>
        </p:nvSpPr>
        <p:spPr bwMode="auto">
          <a:xfrm>
            <a:off x="250825" y="1201738"/>
            <a:ext cx="8655050" cy="52038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u="sng">
                <a:solidFill>
                  <a:srgbClr val="800080"/>
                </a:solidFill>
              </a:rPr>
              <a:t>Второе</a:t>
            </a:r>
            <a:r>
              <a:rPr lang="ru-RU">
                <a:solidFill>
                  <a:srgbClr val="800080"/>
                </a:solidFill>
              </a:rPr>
              <a:t>: какой уровень мониторинга, избыточности и управляемости необходимо обеспечить в корпоративной сети? Установив приемлемый уровень рисков, на основе решения первой проблемы, затем можно сформировать перечень тех объектов и подсистем, которые должны находиться под контролем, должны быть запрещены и которым должно быть отказано в доступе. Другими словами, необходимо начать с подсчета всех входящих в корпоративную сеть объектов и подсистем, затем провести полный анализ всей системы с оценкой всех возможных рисков, и затем выделить почти всегда конфликтующие между собой требования и удалить их из основного перечня требований, что позволит разработать план развертывания СЭ.</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553987" name="Text Box 3"/>
          <p:cNvSpPr txBox="1">
            <a:spLocks noChangeArrowheads="1"/>
          </p:cNvSpPr>
          <p:nvPr/>
        </p:nvSpPr>
        <p:spPr bwMode="auto">
          <a:xfrm>
            <a:off x="239713" y="1263650"/>
            <a:ext cx="8629650" cy="52038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u="sng">
                <a:solidFill>
                  <a:srgbClr val="800080"/>
                </a:solidFill>
              </a:rPr>
              <a:t>Третья</a:t>
            </a:r>
            <a:r>
              <a:rPr lang="ru-RU">
                <a:solidFill>
                  <a:srgbClr val="800080"/>
                </a:solidFill>
              </a:rPr>
              <a:t> проблема — финансовая. Значимость и острота этой проблемы полностью зависят от какой-либо конкретной системы. Однако, чрезвычайно важно дать количественную оценку тем или иным принимаемым решениям в смысле финансовых затрат, необходимых либо для приобретения, либо для внедрения системы защиты. Создание корпоративной СОИБ является хорошим делом, однако, очень важно иметь в виду, что создавать СОИБ необходимо так, что она не требовала потом к себе постоянного (и главное дорогостоящего) внимания. Другими словами, очень важно оценить не только затраты, связанные с приобретением и установкой СЭ, но и затраты, связанные с его последующей текущей эксплуатацией.</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555011" name="Text Box 3"/>
          <p:cNvSpPr txBox="1">
            <a:spLocks noChangeArrowheads="1"/>
          </p:cNvSpPr>
          <p:nvPr/>
        </p:nvSpPr>
        <p:spPr bwMode="auto">
          <a:xfrm>
            <a:off x="225425" y="1216025"/>
            <a:ext cx="8642350" cy="52038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solidFill>
                  <a:srgbClr val="800080"/>
                </a:solidFill>
              </a:rPr>
              <a:t>С технической стороны, существуют две задачи, которые необходимо решить. Последнее утверждение основывается на том, что для достижения всех поставленных целей, обозначенных в данном параграфе, должна быть служба статической маршрутизации трафика, располагающаяся между маршрутизатором сетевого Internet-провайдера и корпоративной сетью. При этом программный модуль службы маршрутизации трафика может быть встроен, либо в маршрутизатор на IP-уровне в форме некоторых запрещающих (заградительных) правил, либо на прикладном уровне и будет размещаться в уполномоченных прикладных шлюзах или непосредственно в серверах прикладных служб.</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556035" name="Text Box 3"/>
          <p:cNvSpPr txBox="1">
            <a:spLocks noChangeArrowheads="1"/>
          </p:cNvSpPr>
          <p:nvPr/>
        </p:nvSpPr>
        <p:spPr bwMode="auto">
          <a:xfrm>
            <a:off x="225425" y="1277938"/>
            <a:ext cx="8642350" cy="9461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sz="2800">
                <a:solidFill>
                  <a:srgbClr val="800080"/>
                </a:solidFill>
              </a:rPr>
              <a:t>Таким образом, необходимо принять один из вариантов решения:</a:t>
            </a:r>
          </a:p>
        </p:txBody>
      </p:sp>
      <p:sp>
        <p:nvSpPr>
          <p:cNvPr id="556036" name="Text Box 4"/>
          <p:cNvSpPr txBox="1">
            <a:spLocks noChangeArrowheads="1"/>
          </p:cNvSpPr>
          <p:nvPr/>
        </p:nvSpPr>
        <p:spPr bwMode="auto">
          <a:xfrm>
            <a:off x="250825" y="2430463"/>
            <a:ext cx="8616950" cy="378301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0850" indent="-450850">
              <a:defRPr>
                <a:solidFill>
                  <a:schemeClr val="tx1"/>
                </a:solidFill>
                <a:latin typeface="Arial" charset="0"/>
                <a:cs typeface="Arial" charset="0"/>
              </a:defRPr>
            </a:lvl1pPr>
            <a:lvl2pPr marL="630238">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fontAlgn="base">
              <a:spcBef>
                <a:spcPct val="0"/>
              </a:spcBef>
              <a:spcAft>
                <a:spcPct val="0"/>
              </a:spcAft>
              <a:defRPr>
                <a:solidFill>
                  <a:schemeClr val="tx1"/>
                </a:solidFill>
                <a:latin typeface="Arial" charset="0"/>
                <a:cs typeface="Arial" charset="0"/>
              </a:defRPr>
            </a:lvl6pPr>
            <a:lvl7pPr fontAlgn="base">
              <a:spcBef>
                <a:spcPct val="0"/>
              </a:spcBef>
              <a:spcAft>
                <a:spcPct val="0"/>
              </a:spcAft>
              <a:defRPr>
                <a:solidFill>
                  <a:schemeClr val="tx1"/>
                </a:solidFill>
                <a:latin typeface="Arial" charset="0"/>
                <a:cs typeface="Arial" charset="0"/>
              </a:defRPr>
            </a:lvl7pPr>
            <a:lvl8pPr fontAlgn="base">
              <a:spcBef>
                <a:spcPct val="0"/>
              </a:spcBef>
              <a:spcAft>
                <a:spcPct val="0"/>
              </a:spcAft>
              <a:defRPr>
                <a:solidFill>
                  <a:schemeClr val="tx1"/>
                </a:solidFill>
                <a:latin typeface="Arial" charset="0"/>
                <a:cs typeface="Arial" charset="0"/>
              </a:defRPr>
            </a:lvl8pPr>
            <a:lvl9pPr fontAlgn="base">
              <a:spcBef>
                <a:spcPct val="0"/>
              </a:spcBef>
              <a:spcAft>
                <a:spcPct val="0"/>
              </a:spcAft>
              <a:defRPr>
                <a:solidFill>
                  <a:schemeClr val="tx1"/>
                </a:solidFill>
                <a:latin typeface="Arial" charset="0"/>
                <a:cs typeface="Arial" charset="0"/>
              </a:defRPr>
            </a:lvl9pPr>
          </a:lstStyle>
          <a:p>
            <a:pPr>
              <a:spcBef>
                <a:spcPct val="30000"/>
              </a:spcBef>
              <a:buSzPct val="90000"/>
              <a:buFont typeface="Wingdings" pitchFamily="2" charset="2"/>
              <a:buChar char=""/>
            </a:pPr>
            <a:r>
              <a:rPr lang="ru-RU" sz="2600">
                <a:solidFill>
                  <a:srgbClr val="800080"/>
                </a:solidFill>
              </a:rPr>
              <a:t>либо использовать “пустой” сервер, который будет размещаться за пределами корпоративной ИТС и выполнять функции уполномоченного сервера одной из прикладных служб, например TELNET, FTP, NNTP и др.;</a:t>
            </a:r>
          </a:p>
          <a:p>
            <a:pPr>
              <a:spcBef>
                <a:spcPct val="30000"/>
              </a:spcBef>
              <a:buSzPct val="90000"/>
              <a:buFont typeface="Wingdings" pitchFamily="2" charset="2"/>
              <a:buChar char=""/>
            </a:pPr>
            <a:r>
              <a:rPr lang="ru-RU" sz="2600">
                <a:solidFill>
                  <a:srgbClr val="800080"/>
                </a:solidFill>
              </a:rPr>
              <a:t>либо настроить граничный маршрутизатор как фильтр IP-пакетов, разрешающий установление соединений с одним или несколькими корпоративными (внутренними) IP-узлами.</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557059" name="Text Box 3"/>
          <p:cNvSpPr txBox="1">
            <a:spLocks noChangeArrowheads="1"/>
          </p:cNvSpPr>
          <p:nvPr/>
        </p:nvSpPr>
        <p:spPr bwMode="auto">
          <a:xfrm>
            <a:off x="250825" y="1227138"/>
            <a:ext cx="8629650" cy="52038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solidFill>
                  <a:srgbClr val="800080"/>
                </a:solidFill>
              </a:rPr>
              <a:t>Каждый вариант решения имеет свои преимущества и недостатки. Например, уполномоченный сервер прикладной службы, с одной стороны, обеспечивает более высокий уровень контроля трафика и, возможно, уровень защищенности “в обмен” на более высокие затраты, необходимые для настройки системы, но, с другой стороны, снижает качество обслуживания, который может быть, в принципе, достигнут (так как для каждой прикладной службы необходим свой уполномоченный сервер). Каждый раз традиционный выбор между простотой в использовании и уровнем защищенности заставляет нас основательно подумать о возможных последствиях принятия того или иного решения, в полном смысле этого слова.</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850" name="Text Box 138"/>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371851" name="Text Box 139"/>
          <p:cNvSpPr txBox="1">
            <a:spLocks noChangeArrowheads="1"/>
          </p:cNvSpPr>
          <p:nvPr/>
        </p:nvSpPr>
        <p:spPr bwMode="auto">
          <a:xfrm>
            <a:off x="225425" y="1252538"/>
            <a:ext cx="8642350" cy="52165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sz="2800" dirty="0">
                <a:solidFill>
                  <a:srgbClr val="800080"/>
                </a:solidFill>
              </a:rPr>
              <a:t>Действительно, если не существует никаких правил организации доступа, то есть, нет решения, какой трафик пропускать, а какой — нет, то тогда СЭ не способен обеспечить ИБ. Это связано с тем, что необходимо определить функциональные настройки СЭ, так как последний — это средство реализации стратегии ИБ, которую СЭ </a:t>
            </a:r>
            <a:r>
              <a:rPr lang="ru-RU" sz="2800" dirty="0" smtClean="0">
                <a:solidFill>
                  <a:srgbClr val="800080"/>
                </a:solidFill>
              </a:rPr>
              <a:t>«навязывает» </a:t>
            </a:r>
            <a:r>
              <a:rPr lang="ru-RU" sz="2800" dirty="0">
                <a:solidFill>
                  <a:srgbClr val="800080"/>
                </a:solidFill>
              </a:rPr>
              <a:t>всему, что находится за ним. Администраторы, отвечающие за настройку СЭ и систему функциональной связности большого числа IP-узлов, несут при этом огромную ответственность за обеспечение ИБ.</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558083" name="Text Box 3"/>
          <p:cNvSpPr txBox="1">
            <a:spLocks noChangeArrowheads="1"/>
          </p:cNvSpPr>
          <p:nvPr/>
        </p:nvSpPr>
        <p:spPr bwMode="auto">
          <a:xfrm>
            <a:off x="276225" y="2103438"/>
            <a:ext cx="8616950" cy="10668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sz="3200" b="1">
                <a:solidFill>
                  <a:srgbClr val="800080"/>
                </a:solidFill>
                <a:latin typeface="Tahoma" pitchFamily="34" charset="0"/>
                <a:cs typeface="Tahoma" pitchFamily="34" charset="0"/>
              </a:rPr>
              <a:t>Основные типы сетевых экранов</a:t>
            </a:r>
            <a:r>
              <a:rPr lang="ru-RU" sz="3200" b="1">
                <a:solidFill>
                  <a:srgbClr val="800080"/>
                </a:solidFill>
              </a:rPr>
              <a:t>. </a:t>
            </a:r>
            <a:r>
              <a:rPr lang="ru-RU" sz="3200">
                <a:solidFill>
                  <a:srgbClr val="800080"/>
                </a:solidFill>
              </a:rPr>
              <a:t>Концептуально, различают три типа СЭ:</a:t>
            </a:r>
          </a:p>
        </p:txBody>
      </p:sp>
      <p:sp>
        <p:nvSpPr>
          <p:cNvPr id="558084" name="Text Box 4"/>
          <p:cNvSpPr txBox="1">
            <a:spLocks noChangeArrowheads="1"/>
          </p:cNvSpPr>
          <p:nvPr/>
        </p:nvSpPr>
        <p:spPr bwMode="auto">
          <a:xfrm>
            <a:off x="1679575" y="3757613"/>
            <a:ext cx="5784850" cy="180181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0850" indent="-450850">
              <a:defRPr>
                <a:solidFill>
                  <a:schemeClr val="tx1"/>
                </a:solidFill>
                <a:latin typeface="Arial" charset="0"/>
                <a:cs typeface="Arial" charset="0"/>
              </a:defRPr>
            </a:lvl1pPr>
            <a:lvl2pPr marL="630238">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fontAlgn="base">
              <a:spcBef>
                <a:spcPct val="0"/>
              </a:spcBef>
              <a:spcAft>
                <a:spcPct val="0"/>
              </a:spcAft>
              <a:defRPr>
                <a:solidFill>
                  <a:schemeClr val="tx1"/>
                </a:solidFill>
                <a:latin typeface="Arial" charset="0"/>
                <a:cs typeface="Arial" charset="0"/>
              </a:defRPr>
            </a:lvl6pPr>
            <a:lvl7pPr fontAlgn="base">
              <a:spcBef>
                <a:spcPct val="0"/>
              </a:spcBef>
              <a:spcAft>
                <a:spcPct val="0"/>
              </a:spcAft>
              <a:defRPr>
                <a:solidFill>
                  <a:schemeClr val="tx1"/>
                </a:solidFill>
                <a:latin typeface="Arial" charset="0"/>
                <a:cs typeface="Arial" charset="0"/>
              </a:defRPr>
            </a:lvl7pPr>
            <a:lvl8pPr fontAlgn="base">
              <a:spcBef>
                <a:spcPct val="0"/>
              </a:spcBef>
              <a:spcAft>
                <a:spcPct val="0"/>
              </a:spcAft>
              <a:defRPr>
                <a:solidFill>
                  <a:schemeClr val="tx1"/>
                </a:solidFill>
                <a:latin typeface="Arial" charset="0"/>
                <a:cs typeface="Arial" charset="0"/>
              </a:defRPr>
            </a:lvl8pPr>
            <a:lvl9pPr fontAlgn="base">
              <a:spcBef>
                <a:spcPct val="0"/>
              </a:spcBef>
              <a:spcAft>
                <a:spcPct val="0"/>
              </a:spcAft>
              <a:defRPr>
                <a:solidFill>
                  <a:schemeClr val="tx1"/>
                </a:solidFill>
                <a:latin typeface="Arial" charset="0"/>
                <a:cs typeface="Arial" charset="0"/>
              </a:defRPr>
            </a:lvl9pPr>
          </a:lstStyle>
          <a:p>
            <a:pPr>
              <a:spcBef>
                <a:spcPct val="50000"/>
              </a:spcBef>
              <a:buSzPct val="90000"/>
              <a:buFont typeface="Wingdings" pitchFamily="2" charset="2"/>
              <a:buChar char=""/>
            </a:pPr>
            <a:r>
              <a:rPr lang="ru-RU" sz="2800">
                <a:solidFill>
                  <a:srgbClr val="800080"/>
                </a:solidFill>
              </a:rPr>
              <a:t>СЭ сетевого уровня (СЭс);</a:t>
            </a:r>
          </a:p>
          <a:p>
            <a:pPr>
              <a:spcBef>
                <a:spcPct val="50000"/>
              </a:spcBef>
              <a:buSzPct val="90000"/>
              <a:buFont typeface="Wingdings" pitchFamily="2" charset="2"/>
              <a:buChar char=""/>
            </a:pPr>
            <a:r>
              <a:rPr lang="ru-RU" sz="2800">
                <a:solidFill>
                  <a:srgbClr val="800080"/>
                </a:solidFill>
              </a:rPr>
              <a:t>СЭ прикладного уровня (СЭп);</a:t>
            </a:r>
          </a:p>
          <a:p>
            <a:pPr>
              <a:spcBef>
                <a:spcPct val="50000"/>
              </a:spcBef>
              <a:buSzPct val="90000"/>
              <a:buFont typeface="Wingdings" pitchFamily="2" charset="2"/>
              <a:buChar char=""/>
            </a:pPr>
            <a:r>
              <a:rPr lang="ru-RU" sz="2800">
                <a:solidFill>
                  <a:srgbClr val="800080"/>
                </a:solidFill>
              </a:rPr>
              <a:t>гибридный вариант СЭ (СЭг).</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559107" name="Text Box 3"/>
          <p:cNvSpPr txBox="1">
            <a:spLocks noChangeArrowheads="1"/>
          </p:cNvSpPr>
          <p:nvPr/>
        </p:nvSpPr>
        <p:spPr bwMode="auto">
          <a:xfrm>
            <a:off x="238125" y="1390650"/>
            <a:ext cx="8642350" cy="478948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sz="2800">
                <a:solidFill>
                  <a:srgbClr val="800080"/>
                </a:solidFill>
              </a:rPr>
              <a:t>На первый взгляд, различия между типами СЭ вполне очевидны, однако, современные разработки в области СЭ скрывают их различия, и поэтому трудно определить какой из них “лучше” или “хуже”. Тем не менее, необходимо быть очень внимательным при выборе того или иного типа СЭ, основываясь при этом на собственных требованиях, которым удовлетворяет СЭ.</a:t>
            </a:r>
          </a:p>
          <a:p>
            <a:pPr algn="ctr"/>
            <a:r>
              <a:rPr lang="ru-RU" sz="2800">
                <a:solidFill>
                  <a:srgbClr val="800080"/>
                </a:solidFill>
              </a:rPr>
              <a:t>В сущности, все зависит от того, какой способ (протокол) доставки трафика из одной защищенной зоны в другую используется в СЭ.</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560131" name="Text Box 3"/>
          <p:cNvSpPr txBox="1">
            <a:spLocks noChangeArrowheads="1"/>
          </p:cNvSpPr>
          <p:nvPr/>
        </p:nvSpPr>
        <p:spPr bwMode="auto">
          <a:xfrm>
            <a:off x="238125" y="965200"/>
            <a:ext cx="8629650" cy="55689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a:solidFill>
                  <a:srgbClr val="800080"/>
                </a:solidFill>
              </a:rPr>
              <a:t>Необходимо помнить, что чем ниже, с точки зрения уровня архитектуры управления ИТС, размещается способ (протокол) доставки трафика, тем меньшими возможностями по контролю трафика обладает СЭ. Другими словами, низкоуровневый СЭ функционирует быстрее, но его легче обмануть путем трансляции через него вредоносного сообщения.</a:t>
            </a:r>
          </a:p>
          <a:p>
            <a:pPr algn="ctr"/>
            <a:r>
              <a:rPr lang="ru-RU">
                <a:solidFill>
                  <a:srgbClr val="800080"/>
                </a:solidFill>
              </a:rPr>
              <a:t>В настоящее время, большинство СЭ перешли в категорию гибридных, которые осуществляют фильтрацию сетевого трафика (IP-уровень) и, одновременно с этим, определенную экспертизу сообщений на прикладном уровне. Объем такой экспертизы зависит от компании-вендора, протокола и версии СЭ, поэтому очень часто просто необходимо проводить предварительный анализ и/или тестирование СЭ.</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561155" name="Text Box 3"/>
          <p:cNvSpPr txBox="1">
            <a:spLocks noChangeArrowheads="1"/>
          </p:cNvSpPr>
          <p:nvPr/>
        </p:nvSpPr>
        <p:spPr bwMode="auto">
          <a:xfrm>
            <a:off x="250825" y="1314450"/>
            <a:ext cx="8655050" cy="5029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p>
            <a:pPr algn="ctr">
              <a:spcBef>
                <a:spcPct val="50000"/>
              </a:spcBef>
            </a:pPr>
            <a:r>
              <a:rPr lang="ru-RU" sz="3000" b="1">
                <a:solidFill>
                  <a:srgbClr val="800080"/>
                </a:solidFill>
                <a:latin typeface="Tahoma" pitchFamily="34" charset="0"/>
                <a:cs typeface="Tahoma" pitchFamily="34" charset="0"/>
              </a:rPr>
              <a:t>Сетевые экраны IP(сетевого)-уровня</a:t>
            </a:r>
            <a:r>
              <a:rPr lang="ru-RU" sz="3000" b="1">
                <a:solidFill>
                  <a:srgbClr val="800080"/>
                </a:solidFill>
              </a:rPr>
              <a:t>. </a:t>
            </a:r>
            <a:r>
              <a:rPr lang="ru-RU" sz="3000">
                <a:solidFill>
                  <a:srgbClr val="800080"/>
                </a:solidFill>
              </a:rPr>
              <a:t>Такие СЭ представляют программные модули, которые принимают решение на основе анализа IP-адресов и номеров транспортных портов отправителя/получателя сообщения, содержащихся в конкретных IP-пакетах. Простой маршрутизатор представляет собой традиционный СЭс, так как он не способен принимать сложных решений относительно “содержимого” и реального источника поступившего IP-пакета. </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562179" name="Text Box 3"/>
          <p:cNvSpPr txBox="1">
            <a:spLocks noChangeArrowheads="1"/>
          </p:cNvSpPr>
          <p:nvPr/>
        </p:nvSpPr>
        <p:spPr bwMode="auto">
          <a:xfrm>
            <a:off x="238125" y="985838"/>
            <a:ext cx="8629650" cy="55562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spcBef>
                <a:spcPct val="50000"/>
              </a:spcBef>
            </a:pPr>
            <a:r>
              <a:rPr lang="ru-RU" sz="2600">
                <a:solidFill>
                  <a:srgbClr val="800080"/>
                </a:solidFill>
              </a:rPr>
              <a:t>Современные СЭс стали чрезвычайно сложными и в настоящее время обрабатывают информацию о состоянии проходящих через них логических (виртуальных) соединений, а также содержание некоторых потоков данных и т.д. Существует одно функциональное свойство, которым обладают многие СЭс, а именно, они маршрутизируют проходящий через них трафик, и поэтому при использовании таких СЭс необходимо, либо иметь официально зарегистрированный набор IP-адресов, либо использовать набор IP-адресов, выделенный для корпоративных сетей. СЭс становятся очень быстродействующими и очень прозрачными для пользователей.</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563203" name="Text Box 3"/>
          <p:cNvSpPr txBox="1">
            <a:spLocks noChangeArrowheads="1"/>
          </p:cNvSpPr>
          <p:nvPr/>
        </p:nvSpPr>
        <p:spPr bwMode="auto">
          <a:xfrm>
            <a:off x="250825" y="1241425"/>
            <a:ext cx="8642350" cy="52165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sz="2800">
                <a:solidFill>
                  <a:srgbClr val="800080"/>
                </a:solidFill>
              </a:rPr>
              <a:t>На рис.22.1 представлен СЭс, именуемый как “СЭ с выделенным IP-узлом/бастионом” (“</a:t>
            </a:r>
            <a:r>
              <a:rPr lang="en-GB" sz="2800">
                <a:solidFill>
                  <a:srgbClr val="800080"/>
                </a:solidFill>
              </a:rPr>
              <a:t>Screened Host Firewall</a:t>
            </a:r>
            <a:r>
              <a:rPr lang="ru-RU" sz="2800">
                <a:solidFill>
                  <a:srgbClr val="800080"/>
                </a:solidFill>
              </a:rPr>
              <a:t>”). В случае использования маршрутизатора с функциями заградительного СЭ (маршрутизатор/СЭ) совместно с выделенным IP-узлом/бастионом, маршрутизатор функционирует на сетевом уровне и предоставляет (с помощью собственных средств) доступ только к одному специально выделенному IP-узлу, именуемому </a:t>
            </a:r>
            <a:r>
              <a:rPr lang="ru-RU" sz="2800" i="1">
                <a:solidFill>
                  <a:srgbClr val="800080"/>
                </a:solidFill>
              </a:rPr>
              <a:t>бастионом</a:t>
            </a:r>
            <a:r>
              <a:rPr lang="ru-RU" sz="2800">
                <a:solidFill>
                  <a:srgbClr val="800080"/>
                </a:solidFill>
              </a:rPr>
              <a:t>. Такое системное решение позволяет защитить корпоративную сеть от многих видов атак. </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grpSp>
        <p:nvGrpSpPr>
          <p:cNvPr id="585731" name="Group 3"/>
          <p:cNvGrpSpPr>
            <a:grpSpLocks/>
          </p:cNvGrpSpPr>
          <p:nvPr/>
        </p:nvGrpSpPr>
        <p:grpSpPr bwMode="auto">
          <a:xfrm>
            <a:off x="581025" y="944563"/>
            <a:ext cx="8247063" cy="4392612"/>
            <a:chOff x="366" y="595"/>
            <a:chExt cx="5195" cy="2767"/>
          </a:xfrm>
        </p:grpSpPr>
        <p:sp>
          <p:nvSpPr>
            <p:cNvPr id="585732" name="modem" descr="Диагональный кирпич"/>
            <p:cNvSpPr>
              <a:spLocks noEditPoints="1" noChangeArrowheads="1"/>
            </p:cNvSpPr>
            <p:nvPr/>
          </p:nvSpPr>
          <p:spPr bwMode="auto">
            <a:xfrm>
              <a:off x="2132" y="1865"/>
              <a:ext cx="635" cy="340"/>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pattFill prst="diagBrick">
              <a:fgClr>
                <a:schemeClr val="hlink"/>
              </a:fgClr>
              <a:bgClr>
                <a:srgbClr val="FFFFFF"/>
              </a:bgClr>
            </a:pattFill>
            <a:ln w="28575">
              <a:solidFill>
                <a:schemeClr val="hlink"/>
              </a:solidFill>
              <a:miter lim="800000"/>
              <a:headEnd/>
              <a:tailEnd/>
            </a:ln>
            <a:effectLst>
              <a:outerShdw dist="35921" dir="2700000" algn="ctr" rotWithShape="0">
                <a:srgbClr val="FF9933"/>
              </a:outerShdw>
            </a:effectLst>
          </p:spPr>
          <p:txBody>
            <a:bodyPr/>
            <a:lstStyle/>
            <a:p>
              <a:endParaRPr lang="ru-RU"/>
            </a:p>
          </p:txBody>
        </p:sp>
        <p:grpSp>
          <p:nvGrpSpPr>
            <p:cNvPr id="585733" name="Group 5"/>
            <p:cNvGrpSpPr>
              <a:grpSpLocks/>
            </p:cNvGrpSpPr>
            <p:nvPr/>
          </p:nvGrpSpPr>
          <p:grpSpPr bwMode="auto">
            <a:xfrm rot="-24694541">
              <a:off x="113" y="1366"/>
              <a:ext cx="1784" cy="1277"/>
              <a:chOff x="4097" y="1875"/>
              <a:chExt cx="2679" cy="2052"/>
            </a:xfrm>
          </p:grpSpPr>
          <p:grpSp>
            <p:nvGrpSpPr>
              <p:cNvPr id="585734" name="Group 6"/>
              <p:cNvGrpSpPr>
                <a:grpSpLocks/>
              </p:cNvGrpSpPr>
              <p:nvPr/>
            </p:nvGrpSpPr>
            <p:grpSpPr bwMode="auto">
              <a:xfrm>
                <a:off x="4097" y="1875"/>
                <a:ext cx="2679" cy="2052"/>
                <a:chOff x="4097" y="1875"/>
                <a:chExt cx="2679" cy="2052"/>
              </a:xfrm>
            </p:grpSpPr>
            <p:grpSp>
              <p:nvGrpSpPr>
                <p:cNvPr id="585735" name="Group 7"/>
                <p:cNvGrpSpPr>
                  <a:grpSpLocks/>
                </p:cNvGrpSpPr>
                <p:nvPr/>
              </p:nvGrpSpPr>
              <p:grpSpPr bwMode="auto">
                <a:xfrm>
                  <a:off x="4097" y="1932"/>
                  <a:ext cx="2679" cy="1995"/>
                  <a:chOff x="4097" y="1875"/>
                  <a:chExt cx="2679" cy="1995"/>
                </a:xfrm>
              </p:grpSpPr>
              <p:sp>
                <p:nvSpPr>
                  <p:cNvPr id="585736" name="Oval 8"/>
                  <p:cNvSpPr>
                    <a:spLocks noChangeArrowheads="1"/>
                  </p:cNvSpPr>
                  <p:nvPr/>
                </p:nvSpPr>
                <p:spPr bwMode="auto">
                  <a:xfrm>
                    <a:off x="4097" y="2217"/>
                    <a:ext cx="1197" cy="1083"/>
                  </a:xfrm>
                  <a:prstGeom prst="ellipse">
                    <a:avLst/>
                  </a:prstGeom>
                  <a:solidFill>
                    <a:srgbClr val="FF9933"/>
                  </a:solidFill>
                  <a:ln w="38100">
                    <a:solidFill>
                      <a:srgbClr val="FF9933"/>
                    </a:solidFill>
                    <a:round/>
                    <a:headEnd/>
                    <a:tailEnd/>
                  </a:ln>
                </p:spPr>
                <p:txBody>
                  <a:bodyPr/>
                  <a:lstStyle/>
                  <a:p>
                    <a:endParaRPr lang="ru-RU"/>
                  </a:p>
                </p:txBody>
              </p:sp>
              <p:sp>
                <p:nvSpPr>
                  <p:cNvPr id="585737" name="Oval 9"/>
                  <p:cNvSpPr>
                    <a:spLocks noChangeArrowheads="1"/>
                  </p:cNvSpPr>
                  <p:nvPr/>
                </p:nvSpPr>
                <p:spPr bwMode="auto">
                  <a:xfrm>
                    <a:off x="4268" y="2844"/>
                    <a:ext cx="1254" cy="1026"/>
                  </a:xfrm>
                  <a:prstGeom prst="ellipse">
                    <a:avLst/>
                  </a:prstGeom>
                  <a:solidFill>
                    <a:srgbClr val="FF9933"/>
                  </a:solidFill>
                  <a:ln w="38100">
                    <a:solidFill>
                      <a:srgbClr val="FF9933"/>
                    </a:solidFill>
                    <a:round/>
                    <a:headEnd/>
                    <a:tailEnd/>
                  </a:ln>
                </p:spPr>
                <p:txBody>
                  <a:bodyPr/>
                  <a:lstStyle/>
                  <a:p>
                    <a:endParaRPr lang="ru-RU"/>
                  </a:p>
                </p:txBody>
              </p:sp>
              <p:sp>
                <p:nvSpPr>
                  <p:cNvPr id="585738" name="Oval 10"/>
                  <p:cNvSpPr>
                    <a:spLocks noChangeArrowheads="1"/>
                  </p:cNvSpPr>
                  <p:nvPr/>
                </p:nvSpPr>
                <p:spPr bwMode="auto">
                  <a:xfrm>
                    <a:off x="5807" y="2502"/>
                    <a:ext cx="969" cy="798"/>
                  </a:xfrm>
                  <a:prstGeom prst="ellipse">
                    <a:avLst/>
                  </a:prstGeom>
                  <a:solidFill>
                    <a:srgbClr val="FF9933"/>
                  </a:solidFill>
                  <a:ln w="38100">
                    <a:solidFill>
                      <a:srgbClr val="FF9933"/>
                    </a:solidFill>
                    <a:round/>
                    <a:headEnd/>
                    <a:tailEnd/>
                  </a:ln>
                </p:spPr>
                <p:txBody>
                  <a:bodyPr/>
                  <a:lstStyle/>
                  <a:p>
                    <a:endParaRPr lang="ru-RU"/>
                  </a:p>
                </p:txBody>
              </p:sp>
              <p:sp>
                <p:nvSpPr>
                  <p:cNvPr id="585739" name="Oval 11"/>
                  <p:cNvSpPr>
                    <a:spLocks noChangeArrowheads="1"/>
                  </p:cNvSpPr>
                  <p:nvPr/>
                </p:nvSpPr>
                <p:spPr bwMode="auto">
                  <a:xfrm>
                    <a:off x="4724" y="1875"/>
                    <a:ext cx="912" cy="798"/>
                  </a:xfrm>
                  <a:prstGeom prst="ellipse">
                    <a:avLst/>
                  </a:prstGeom>
                  <a:solidFill>
                    <a:srgbClr val="C0C0C0"/>
                  </a:solidFill>
                  <a:ln w="38100">
                    <a:solidFill>
                      <a:srgbClr val="C0C0C0"/>
                    </a:solidFill>
                    <a:round/>
                    <a:headEnd/>
                    <a:tailEnd/>
                  </a:ln>
                </p:spPr>
                <p:txBody>
                  <a:bodyPr/>
                  <a:lstStyle/>
                  <a:p>
                    <a:endParaRPr lang="ru-RU"/>
                  </a:p>
                </p:txBody>
              </p:sp>
              <p:sp>
                <p:nvSpPr>
                  <p:cNvPr id="585740" name="Oval 12"/>
                  <p:cNvSpPr>
                    <a:spLocks noChangeArrowheads="1"/>
                  </p:cNvSpPr>
                  <p:nvPr/>
                </p:nvSpPr>
                <p:spPr bwMode="auto">
                  <a:xfrm>
                    <a:off x="5294" y="1989"/>
                    <a:ext cx="1311" cy="912"/>
                  </a:xfrm>
                  <a:prstGeom prst="ellipse">
                    <a:avLst/>
                  </a:prstGeom>
                  <a:solidFill>
                    <a:srgbClr val="FF9933"/>
                  </a:solidFill>
                  <a:ln w="38100">
                    <a:solidFill>
                      <a:srgbClr val="FF9933"/>
                    </a:solidFill>
                    <a:round/>
                    <a:headEnd/>
                    <a:tailEnd/>
                  </a:ln>
                </p:spPr>
                <p:txBody>
                  <a:bodyPr/>
                  <a:lstStyle/>
                  <a:p>
                    <a:endParaRPr lang="ru-RU"/>
                  </a:p>
                </p:txBody>
              </p:sp>
              <p:sp>
                <p:nvSpPr>
                  <p:cNvPr id="585741" name="Oval 13"/>
                  <p:cNvSpPr>
                    <a:spLocks noChangeArrowheads="1"/>
                  </p:cNvSpPr>
                  <p:nvPr/>
                </p:nvSpPr>
                <p:spPr bwMode="auto">
                  <a:xfrm>
                    <a:off x="5123" y="2673"/>
                    <a:ext cx="1197" cy="1140"/>
                  </a:xfrm>
                  <a:prstGeom prst="ellipse">
                    <a:avLst/>
                  </a:prstGeom>
                  <a:solidFill>
                    <a:srgbClr val="FF9933"/>
                  </a:solidFill>
                  <a:ln w="38100">
                    <a:solidFill>
                      <a:srgbClr val="FF9933"/>
                    </a:solidFill>
                    <a:round/>
                    <a:headEnd/>
                    <a:tailEnd/>
                  </a:ln>
                </p:spPr>
                <p:txBody>
                  <a:bodyPr/>
                  <a:lstStyle/>
                  <a:p>
                    <a:endParaRPr lang="ru-RU"/>
                  </a:p>
                </p:txBody>
              </p:sp>
            </p:grpSp>
            <p:grpSp>
              <p:nvGrpSpPr>
                <p:cNvPr id="585742" name="Group 14"/>
                <p:cNvGrpSpPr>
                  <a:grpSpLocks/>
                </p:cNvGrpSpPr>
                <p:nvPr/>
              </p:nvGrpSpPr>
              <p:grpSpPr bwMode="auto">
                <a:xfrm>
                  <a:off x="4097" y="1875"/>
                  <a:ext cx="2679" cy="1995"/>
                  <a:chOff x="4097" y="1875"/>
                  <a:chExt cx="2679" cy="1995"/>
                </a:xfrm>
              </p:grpSpPr>
              <p:sp>
                <p:nvSpPr>
                  <p:cNvPr id="585743" name="Oval 15"/>
                  <p:cNvSpPr>
                    <a:spLocks noChangeArrowheads="1"/>
                  </p:cNvSpPr>
                  <p:nvPr/>
                </p:nvSpPr>
                <p:spPr bwMode="auto">
                  <a:xfrm>
                    <a:off x="4097" y="2217"/>
                    <a:ext cx="1197" cy="1083"/>
                  </a:xfrm>
                  <a:prstGeom prst="ellipse">
                    <a:avLst/>
                  </a:prstGeom>
                  <a:solidFill>
                    <a:srgbClr val="FFFFCC"/>
                  </a:solidFill>
                  <a:ln w="38100">
                    <a:solidFill>
                      <a:srgbClr val="333399"/>
                    </a:solidFill>
                    <a:round/>
                    <a:headEnd/>
                    <a:tailEnd/>
                  </a:ln>
                </p:spPr>
                <p:txBody>
                  <a:bodyPr/>
                  <a:lstStyle/>
                  <a:p>
                    <a:endParaRPr lang="ru-RU"/>
                  </a:p>
                </p:txBody>
              </p:sp>
              <p:sp>
                <p:nvSpPr>
                  <p:cNvPr id="585744" name="Oval 16"/>
                  <p:cNvSpPr>
                    <a:spLocks noChangeArrowheads="1"/>
                  </p:cNvSpPr>
                  <p:nvPr/>
                </p:nvSpPr>
                <p:spPr bwMode="auto">
                  <a:xfrm>
                    <a:off x="4268" y="2844"/>
                    <a:ext cx="1254" cy="1026"/>
                  </a:xfrm>
                  <a:prstGeom prst="ellipse">
                    <a:avLst/>
                  </a:prstGeom>
                  <a:solidFill>
                    <a:srgbClr val="FFFFCC"/>
                  </a:solidFill>
                  <a:ln w="38100">
                    <a:solidFill>
                      <a:srgbClr val="333399"/>
                    </a:solidFill>
                    <a:round/>
                    <a:headEnd/>
                    <a:tailEnd/>
                  </a:ln>
                </p:spPr>
                <p:txBody>
                  <a:bodyPr/>
                  <a:lstStyle/>
                  <a:p>
                    <a:endParaRPr lang="ru-RU"/>
                  </a:p>
                </p:txBody>
              </p:sp>
              <p:sp>
                <p:nvSpPr>
                  <p:cNvPr id="585745" name="Oval 17"/>
                  <p:cNvSpPr>
                    <a:spLocks noChangeArrowheads="1"/>
                  </p:cNvSpPr>
                  <p:nvPr/>
                </p:nvSpPr>
                <p:spPr bwMode="auto">
                  <a:xfrm>
                    <a:off x="5807" y="2502"/>
                    <a:ext cx="969" cy="798"/>
                  </a:xfrm>
                  <a:prstGeom prst="ellipse">
                    <a:avLst/>
                  </a:prstGeom>
                  <a:solidFill>
                    <a:srgbClr val="FFFFCC"/>
                  </a:solidFill>
                  <a:ln w="38100">
                    <a:solidFill>
                      <a:srgbClr val="333399"/>
                    </a:solidFill>
                    <a:round/>
                    <a:headEnd/>
                    <a:tailEnd/>
                  </a:ln>
                </p:spPr>
                <p:txBody>
                  <a:bodyPr/>
                  <a:lstStyle/>
                  <a:p>
                    <a:endParaRPr lang="ru-RU"/>
                  </a:p>
                </p:txBody>
              </p:sp>
              <p:sp>
                <p:nvSpPr>
                  <p:cNvPr id="585746" name="Oval 18"/>
                  <p:cNvSpPr>
                    <a:spLocks noChangeArrowheads="1"/>
                  </p:cNvSpPr>
                  <p:nvPr/>
                </p:nvSpPr>
                <p:spPr bwMode="auto">
                  <a:xfrm>
                    <a:off x="4724" y="1875"/>
                    <a:ext cx="912" cy="798"/>
                  </a:xfrm>
                  <a:prstGeom prst="ellipse">
                    <a:avLst/>
                  </a:prstGeom>
                  <a:solidFill>
                    <a:srgbClr val="FFFFCC"/>
                  </a:solidFill>
                  <a:ln w="38100">
                    <a:solidFill>
                      <a:srgbClr val="333399"/>
                    </a:solidFill>
                    <a:round/>
                    <a:headEnd/>
                    <a:tailEnd/>
                  </a:ln>
                </p:spPr>
                <p:txBody>
                  <a:bodyPr/>
                  <a:lstStyle/>
                  <a:p>
                    <a:endParaRPr lang="ru-RU"/>
                  </a:p>
                </p:txBody>
              </p:sp>
              <p:sp>
                <p:nvSpPr>
                  <p:cNvPr id="585747" name="Oval 19"/>
                  <p:cNvSpPr>
                    <a:spLocks noChangeArrowheads="1"/>
                  </p:cNvSpPr>
                  <p:nvPr/>
                </p:nvSpPr>
                <p:spPr bwMode="auto">
                  <a:xfrm>
                    <a:off x="5294" y="1989"/>
                    <a:ext cx="1311" cy="912"/>
                  </a:xfrm>
                  <a:prstGeom prst="ellipse">
                    <a:avLst/>
                  </a:prstGeom>
                  <a:solidFill>
                    <a:srgbClr val="FFFFCC"/>
                  </a:solidFill>
                  <a:ln w="38100">
                    <a:solidFill>
                      <a:srgbClr val="333399"/>
                    </a:solidFill>
                    <a:round/>
                    <a:headEnd/>
                    <a:tailEnd/>
                  </a:ln>
                </p:spPr>
                <p:txBody>
                  <a:bodyPr/>
                  <a:lstStyle/>
                  <a:p>
                    <a:endParaRPr lang="ru-RU"/>
                  </a:p>
                </p:txBody>
              </p:sp>
              <p:sp>
                <p:nvSpPr>
                  <p:cNvPr id="585748" name="Oval 20"/>
                  <p:cNvSpPr>
                    <a:spLocks noChangeArrowheads="1"/>
                  </p:cNvSpPr>
                  <p:nvPr/>
                </p:nvSpPr>
                <p:spPr bwMode="auto">
                  <a:xfrm>
                    <a:off x="5123" y="2673"/>
                    <a:ext cx="1197" cy="1140"/>
                  </a:xfrm>
                  <a:prstGeom prst="ellipse">
                    <a:avLst/>
                  </a:prstGeom>
                  <a:solidFill>
                    <a:srgbClr val="FFFFCC"/>
                  </a:solidFill>
                  <a:ln w="38100">
                    <a:solidFill>
                      <a:srgbClr val="333399"/>
                    </a:solidFill>
                    <a:round/>
                    <a:headEnd/>
                    <a:tailEnd/>
                  </a:ln>
                </p:spPr>
                <p:txBody>
                  <a:bodyPr/>
                  <a:lstStyle/>
                  <a:p>
                    <a:endParaRPr lang="ru-RU"/>
                  </a:p>
                </p:txBody>
              </p:sp>
            </p:grpSp>
          </p:grpSp>
          <p:sp>
            <p:nvSpPr>
              <p:cNvPr id="585749" name="Oval 21"/>
              <p:cNvSpPr>
                <a:spLocks noChangeArrowheads="1"/>
              </p:cNvSpPr>
              <p:nvPr/>
            </p:nvSpPr>
            <p:spPr bwMode="auto">
              <a:xfrm>
                <a:off x="4268" y="2160"/>
                <a:ext cx="2280" cy="1311"/>
              </a:xfrm>
              <a:prstGeom prst="ellipse">
                <a:avLst/>
              </a:prstGeom>
              <a:solidFill>
                <a:srgbClr val="FFFFCC"/>
              </a:solidFill>
              <a:ln w="38100">
                <a:solidFill>
                  <a:srgbClr val="FFFFCC"/>
                </a:solidFill>
                <a:round/>
                <a:headEnd/>
                <a:tailEnd/>
              </a:ln>
            </p:spPr>
            <p:txBody>
              <a:bodyPr/>
              <a:lstStyle/>
              <a:p>
                <a:endParaRPr lang="ru-RU"/>
              </a:p>
            </p:txBody>
          </p:sp>
          <p:sp>
            <p:nvSpPr>
              <p:cNvPr id="585750" name="Oval 22"/>
              <p:cNvSpPr>
                <a:spLocks noChangeArrowheads="1"/>
              </p:cNvSpPr>
              <p:nvPr/>
            </p:nvSpPr>
            <p:spPr bwMode="auto">
              <a:xfrm>
                <a:off x="4496" y="2388"/>
                <a:ext cx="1140" cy="1311"/>
              </a:xfrm>
              <a:prstGeom prst="ellipse">
                <a:avLst/>
              </a:prstGeom>
              <a:solidFill>
                <a:srgbClr val="FFFFCC"/>
              </a:solidFill>
              <a:ln w="38100">
                <a:solidFill>
                  <a:srgbClr val="FFFFCC"/>
                </a:solidFill>
                <a:round/>
                <a:headEnd/>
                <a:tailEnd/>
              </a:ln>
            </p:spPr>
            <p:txBody>
              <a:bodyPr/>
              <a:lstStyle/>
              <a:p>
                <a:endParaRPr lang="ru-RU"/>
              </a:p>
            </p:txBody>
          </p:sp>
        </p:grpSp>
        <p:sp>
          <p:nvSpPr>
            <p:cNvPr id="585751" name="WordArt 23"/>
            <p:cNvSpPr>
              <a:spLocks noChangeArrowheads="1" noChangeShapeType="1" noTextEdit="1"/>
            </p:cNvSpPr>
            <p:nvPr/>
          </p:nvSpPr>
          <p:spPr bwMode="auto">
            <a:xfrm>
              <a:off x="476" y="1865"/>
              <a:ext cx="1006" cy="293"/>
            </a:xfrm>
            <a:prstGeom prst="rect">
              <a:avLst/>
            </a:prstGeom>
            <a:extLst>
              <a:ext uri="{AF507438-7753-43E0-B8FC-AC1667EBCBE1}">
                <a14:hiddenEffects xmlns:a14="http://schemas.microsoft.com/office/drawing/2010/main">
                  <a:effectLst/>
                </a14:hiddenEffects>
              </a:ext>
            </a:extLst>
          </p:spPr>
          <p:txBody>
            <a:bodyPr wrap="none" fromWordArt="1">
              <a:prstTxWarp prst="textCanDown">
                <a:avLst>
                  <a:gd name="adj" fmla="val 21634"/>
                </a:avLst>
              </a:prstTxWarp>
            </a:bodyPr>
            <a:lstStyle/>
            <a:p>
              <a:pPr algn="ctr"/>
              <a:r>
                <a:rPr lang="en-US" sz="2000" kern="10">
                  <a:ln w="6350">
                    <a:solidFill>
                      <a:srgbClr val="FF0000"/>
                    </a:solidFill>
                    <a:round/>
                    <a:headEnd/>
                    <a:tailEnd/>
                  </a:ln>
                  <a:solidFill>
                    <a:srgbClr val="993366"/>
                  </a:solidFill>
                  <a:latin typeface="Tahoma"/>
                  <a:ea typeface="Tahoma"/>
                  <a:cs typeface="Tahoma"/>
                </a:rPr>
                <a:t> INTERNET </a:t>
              </a:r>
              <a:endParaRPr lang="ru-RU" sz="2000" kern="10">
                <a:ln w="6350">
                  <a:solidFill>
                    <a:srgbClr val="FF0000"/>
                  </a:solidFill>
                  <a:round/>
                  <a:headEnd/>
                  <a:tailEnd/>
                </a:ln>
                <a:solidFill>
                  <a:srgbClr val="993366"/>
                </a:solidFill>
                <a:latin typeface="Tahoma"/>
                <a:ea typeface="Tahoma"/>
                <a:cs typeface="Tahoma"/>
              </a:endParaRPr>
            </a:p>
          </p:txBody>
        </p:sp>
        <p:grpSp>
          <p:nvGrpSpPr>
            <p:cNvPr id="585752" name="Group 24"/>
            <p:cNvGrpSpPr>
              <a:grpSpLocks/>
            </p:cNvGrpSpPr>
            <p:nvPr/>
          </p:nvGrpSpPr>
          <p:grpSpPr bwMode="auto">
            <a:xfrm rot="1251087">
              <a:off x="3177" y="1341"/>
              <a:ext cx="2384" cy="1282"/>
              <a:chOff x="4087" y="5767"/>
              <a:chExt cx="2825" cy="2034"/>
            </a:xfrm>
          </p:grpSpPr>
          <p:sp>
            <p:nvSpPr>
              <p:cNvPr id="585753" name="Oval 25"/>
              <p:cNvSpPr>
                <a:spLocks noChangeArrowheads="1"/>
              </p:cNvSpPr>
              <p:nvPr/>
            </p:nvSpPr>
            <p:spPr bwMode="auto">
              <a:xfrm>
                <a:off x="4313" y="5993"/>
                <a:ext cx="1695" cy="1243"/>
              </a:xfrm>
              <a:prstGeom prst="ellipse">
                <a:avLst/>
              </a:prstGeom>
              <a:solidFill>
                <a:srgbClr val="CCCCFF"/>
              </a:solidFill>
              <a:ln w="38100">
                <a:solidFill>
                  <a:srgbClr val="CC00FF"/>
                </a:solidFill>
                <a:round/>
                <a:headEnd/>
                <a:tailEnd/>
              </a:ln>
            </p:spPr>
            <p:txBody>
              <a:bodyPr/>
              <a:lstStyle/>
              <a:p>
                <a:endParaRPr lang="ru-RU"/>
              </a:p>
            </p:txBody>
          </p:sp>
          <p:sp>
            <p:nvSpPr>
              <p:cNvPr id="585754" name="Oval 26"/>
              <p:cNvSpPr>
                <a:spLocks noChangeArrowheads="1"/>
              </p:cNvSpPr>
              <p:nvPr/>
            </p:nvSpPr>
            <p:spPr bwMode="auto">
              <a:xfrm>
                <a:off x="4087" y="6445"/>
                <a:ext cx="1356" cy="791"/>
              </a:xfrm>
              <a:prstGeom prst="ellipse">
                <a:avLst/>
              </a:prstGeom>
              <a:solidFill>
                <a:srgbClr val="CCCCFF"/>
              </a:solidFill>
              <a:ln w="38100">
                <a:solidFill>
                  <a:srgbClr val="CC00FF"/>
                </a:solidFill>
                <a:round/>
                <a:headEnd/>
                <a:tailEnd/>
              </a:ln>
              <a:effectLst>
                <a:outerShdw dist="40161" dir="4293903" algn="ctr" rotWithShape="0">
                  <a:srgbClr val="808080"/>
                </a:outerShdw>
              </a:effectLst>
            </p:spPr>
            <p:txBody>
              <a:bodyPr/>
              <a:lstStyle/>
              <a:p>
                <a:endParaRPr lang="ru-RU"/>
              </a:p>
            </p:txBody>
          </p:sp>
          <p:sp>
            <p:nvSpPr>
              <p:cNvPr id="585755" name="Oval 27"/>
              <p:cNvSpPr>
                <a:spLocks noChangeArrowheads="1"/>
              </p:cNvSpPr>
              <p:nvPr/>
            </p:nvSpPr>
            <p:spPr bwMode="auto">
              <a:xfrm>
                <a:off x="4313" y="6558"/>
                <a:ext cx="1243" cy="1130"/>
              </a:xfrm>
              <a:prstGeom prst="ellipse">
                <a:avLst/>
              </a:prstGeom>
              <a:solidFill>
                <a:srgbClr val="CCCCFF"/>
              </a:solidFill>
              <a:ln w="38100">
                <a:solidFill>
                  <a:srgbClr val="CC00FF"/>
                </a:solidFill>
                <a:round/>
                <a:headEnd/>
                <a:tailEnd/>
              </a:ln>
              <a:effectLst>
                <a:outerShdw dist="38100" dir="5400000" algn="ctr" rotWithShape="0">
                  <a:srgbClr val="FF9933"/>
                </a:outerShdw>
              </a:effectLst>
            </p:spPr>
            <p:txBody>
              <a:bodyPr/>
              <a:lstStyle/>
              <a:p>
                <a:endParaRPr lang="ru-RU"/>
              </a:p>
            </p:txBody>
          </p:sp>
          <p:sp>
            <p:nvSpPr>
              <p:cNvPr id="585756" name="Oval 28"/>
              <p:cNvSpPr>
                <a:spLocks noChangeArrowheads="1"/>
              </p:cNvSpPr>
              <p:nvPr/>
            </p:nvSpPr>
            <p:spPr bwMode="auto">
              <a:xfrm>
                <a:off x="4765" y="5767"/>
                <a:ext cx="1582" cy="1243"/>
              </a:xfrm>
              <a:prstGeom prst="ellipse">
                <a:avLst/>
              </a:prstGeom>
              <a:solidFill>
                <a:srgbClr val="CCCCFF"/>
              </a:solidFill>
              <a:ln w="38100">
                <a:solidFill>
                  <a:srgbClr val="CC00FF"/>
                </a:solidFill>
                <a:round/>
                <a:headEnd/>
                <a:tailEnd/>
              </a:ln>
            </p:spPr>
            <p:txBody>
              <a:bodyPr/>
              <a:lstStyle/>
              <a:p>
                <a:endParaRPr lang="ru-RU"/>
              </a:p>
            </p:txBody>
          </p:sp>
          <p:sp>
            <p:nvSpPr>
              <p:cNvPr id="585757" name="Oval 29"/>
              <p:cNvSpPr>
                <a:spLocks noChangeArrowheads="1"/>
              </p:cNvSpPr>
              <p:nvPr/>
            </p:nvSpPr>
            <p:spPr bwMode="auto">
              <a:xfrm>
                <a:off x="4991" y="6106"/>
                <a:ext cx="1921" cy="1017"/>
              </a:xfrm>
              <a:prstGeom prst="ellipse">
                <a:avLst/>
              </a:prstGeom>
              <a:solidFill>
                <a:srgbClr val="CCCCFF"/>
              </a:solidFill>
              <a:ln w="38100">
                <a:solidFill>
                  <a:srgbClr val="CC00FF"/>
                </a:solidFill>
                <a:round/>
                <a:headEnd/>
                <a:tailEnd/>
              </a:ln>
              <a:effectLst>
                <a:outerShdw dist="45791" dir="3378596" algn="ctr" rotWithShape="0">
                  <a:srgbClr val="FF9933"/>
                </a:outerShdw>
              </a:effectLst>
            </p:spPr>
            <p:txBody>
              <a:bodyPr/>
              <a:lstStyle/>
              <a:p>
                <a:endParaRPr lang="ru-RU"/>
              </a:p>
            </p:txBody>
          </p:sp>
          <p:sp>
            <p:nvSpPr>
              <p:cNvPr id="585758" name="Oval 30"/>
              <p:cNvSpPr>
                <a:spLocks noChangeArrowheads="1"/>
              </p:cNvSpPr>
              <p:nvPr/>
            </p:nvSpPr>
            <p:spPr bwMode="auto">
              <a:xfrm>
                <a:off x="4878" y="6558"/>
                <a:ext cx="1808" cy="1243"/>
              </a:xfrm>
              <a:prstGeom prst="ellipse">
                <a:avLst/>
              </a:prstGeom>
              <a:solidFill>
                <a:srgbClr val="CCCCFF"/>
              </a:solidFill>
              <a:ln w="38100">
                <a:solidFill>
                  <a:srgbClr val="CC00FF"/>
                </a:solidFill>
                <a:round/>
                <a:headEnd/>
                <a:tailEnd/>
              </a:ln>
              <a:effectLst>
                <a:outerShdw dist="63500" dir="3187806" algn="ctr" rotWithShape="0">
                  <a:srgbClr val="FF9933"/>
                </a:outerShdw>
              </a:effectLst>
            </p:spPr>
            <p:txBody>
              <a:bodyPr/>
              <a:lstStyle/>
              <a:p>
                <a:endParaRPr lang="ru-RU"/>
              </a:p>
            </p:txBody>
          </p:sp>
          <p:sp>
            <p:nvSpPr>
              <p:cNvPr id="585759" name="Oval 31"/>
              <p:cNvSpPr>
                <a:spLocks noChangeArrowheads="1"/>
              </p:cNvSpPr>
              <p:nvPr/>
            </p:nvSpPr>
            <p:spPr bwMode="auto">
              <a:xfrm>
                <a:off x="4313" y="5993"/>
                <a:ext cx="2260" cy="1582"/>
              </a:xfrm>
              <a:prstGeom prst="ellipse">
                <a:avLst/>
              </a:prstGeom>
              <a:solidFill>
                <a:srgbClr val="CCCCFF"/>
              </a:solidFill>
              <a:ln w="9525">
                <a:solidFill>
                  <a:srgbClr val="CCCCFF"/>
                </a:solidFill>
                <a:round/>
                <a:headEnd/>
                <a:tailEnd/>
              </a:ln>
            </p:spPr>
            <p:txBody>
              <a:bodyPr/>
              <a:lstStyle/>
              <a:p>
                <a:endParaRPr lang="ru-RU"/>
              </a:p>
            </p:txBody>
          </p:sp>
        </p:grpSp>
        <p:sp>
          <p:nvSpPr>
            <p:cNvPr id="585760" name="AutoShape 32"/>
            <p:cNvSpPr>
              <a:spLocks noChangeArrowheads="1"/>
            </p:cNvSpPr>
            <p:nvPr/>
          </p:nvSpPr>
          <p:spPr bwMode="auto">
            <a:xfrm>
              <a:off x="3898" y="680"/>
              <a:ext cx="1642" cy="495"/>
            </a:xfrm>
            <a:prstGeom prst="wedgeEllipseCallout">
              <a:avLst>
                <a:gd name="adj1" fmla="val -22167"/>
                <a:gd name="adj2" fmla="val 86968"/>
              </a:avLst>
            </a:prstGeom>
            <a:noFill/>
            <a:ln w="12700">
              <a:solidFill>
                <a:srgbClr val="CC3300"/>
              </a:solidFill>
              <a:prstDash val="dash"/>
              <a:miter lim="800000"/>
              <a:headEnd/>
              <a:tailEnd/>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Lst>
          </p:spPr>
          <p:txBody>
            <a:bodyPr lIns="0" tIns="0" rIns="0" bIns="0" anchor="ctr" anchorCtr="1">
              <a:spAutoFit/>
            </a:bodyPr>
            <a:lstStyle/>
            <a:p>
              <a:pPr algn="ctr"/>
              <a:r>
                <a:rPr lang="ru-RU" altLang="zh-CN" sz="1800" b="1">
                  <a:solidFill>
                    <a:srgbClr val="CC3300"/>
                  </a:solidFill>
                </a:rPr>
                <a:t>Корпоративная ИТС</a:t>
              </a:r>
              <a:endParaRPr lang="ru-RU" sz="1800">
                <a:solidFill>
                  <a:srgbClr val="CC3300"/>
                </a:solidFill>
              </a:endParaRPr>
            </a:p>
          </p:txBody>
        </p:sp>
        <p:sp>
          <p:nvSpPr>
            <p:cNvPr id="585761" name="Text Box 33"/>
            <p:cNvSpPr txBox="1">
              <a:spLocks noChangeArrowheads="1"/>
            </p:cNvSpPr>
            <p:nvPr/>
          </p:nvSpPr>
          <p:spPr bwMode="auto">
            <a:xfrm>
              <a:off x="4037" y="1429"/>
              <a:ext cx="1383" cy="19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pPr algn="ctr"/>
              <a:r>
                <a:rPr lang="en-GB" altLang="zh-CN" sz="2000" b="1">
                  <a:solidFill>
                    <a:srgbClr val="CC3300"/>
                  </a:solidFill>
                  <a:ea typeface="SimSun" pitchFamily="2" charset="-122"/>
                </a:rPr>
                <a:t>IP-</a:t>
              </a:r>
              <a:r>
                <a:rPr lang="ru-RU" altLang="zh-CN" sz="2000" b="1">
                  <a:solidFill>
                    <a:srgbClr val="CC3300"/>
                  </a:solidFill>
                </a:rPr>
                <a:t>узел/бастион</a:t>
              </a:r>
              <a:endParaRPr lang="ru-RU" sz="2000">
                <a:solidFill>
                  <a:srgbClr val="CC3300"/>
                </a:solidFill>
              </a:endParaRPr>
            </a:p>
          </p:txBody>
        </p:sp>
        <p:sp>
          <p:nvSpPr>
            <p:cNvPr id="585762" name="Line 34"/>
            <p:cNvSpPr>
              <a:spLocks noChangeShapeType="1"/>
            </p:cNvSpPr>
            <p:nvPr/>
          </p:nvSpPr>
          <p:spPr bwMode="auto">
            <a:xfrm>
              <a:off x="1640" y="2029"/>
              <a:ext cx="496" cy="0"/>
            </a:xfrm>
            <a:prstGeom prst="line">
              <a:avLst/>
            </a:prstGeom>
            <a:noFill/>
            <a:ln w="38100">
              <a:solidFill>
                <a:srgbClr val="CC3300"/>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ru-RU"/>
            </a:p>
          </p:txBody>
        </p:sp>
        <p:sp>
          <p:nvSpPr>
            <p:cNvPr id="585763" name="Freeform 35"/>
            <p:cNvSpPr>
              <a:spLocks/>
            </p:cNvSpPr>
            <p:nvPr/>
          </p:nvSpPr>
          <p:spPr bwMode="auto">
            <a:xfrm>
              <a:off x="1509" y="1537"/>
              <a:ext cx="1950" cy="295"/>
            </a:xfrm>
            <a:custGeom>
              <a:avLst/>
              <a:gdLst>
                <a:gd name="T0" fmla="*/ 0 w 3228"/>
                <a:gd name="T1" fmla="*/ 0 h 132"/>
                <a:gd name="T2" fmla="*/ 2508 w 3228"/>
                <a:gd name="T3" fmla="*/ 3 h 132"/>
                <a:gd name="T4" fmla="*/ 3228 w 3228"/>
                <a:gd name="T5" fmla="*/ 132 h 132"/>
              </a:gdLst>
              <a:ahLst/>
              <a:cxnLst>
                <a:cxn ang="0">
                  <a:pos x="T0" y="T1"/>
                </a:cxn>
                <a:cxn ang="0">
                  <a:pos x="T2" y="T3"/>
                </a:cxn>
                <a:cxn ang="0">
                  <a:pos x="T4" y="T5"/>
                </a:cxn>
              </a:cxnLst>
              <a:rect l="0" t="0" r="r" b="b"/>
              <a:pathLst>
                <a:path w="3228" h="132">
                  <a:moveTo>
                    <a:pt x="0" y="0"/>
                  </a:moveTo>
                  <a:lnTo>
                    <a:pt x="2508" y="3"/>
                  </a:lnTo>
                  <a:lnTo>
                    <a:pt x="3228" y="132"/>
                  </a:lnTo>
                </a:path>
              </a:pathLst>
            </a:custGeom>
            <a:noFill/>
            <a:ln w="38100" cmpd="sng">
              <a:solidFill>
                <a:srgbClr val="003399"/>
              </a:solidFill>
              <a:prstDash val="dash"/>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585764" name="Freeform 36"/>
            <p:cNvSpPr>
              <a:spLocks/>
            </p:cNvSpPr>
            <p:nvPr/>
          </p:nvSpPr>
          <p:spPr bwMode="auto">
            <a:xfrm flipV="1">
              <a:off x="1182" y="2224"/>
              <a:ext cx="2969" cy="133"/>
            </a:xfrm>
            <a:custGeom>
              <a:avLst/>
              <a:gdLst>
                <a:gd name="T0" fmla="*/ 0 w 3228"/>
                <a:gd name="T1" fmla="*/ 0 h 132"/>
                <a:gd name="T2" fmla="*/ 2508 w 3228"/>
                <a:gd name="T3" fmla="*/ 3 h 132"/>
                <a:gd name="T4" fmla="*/ 3228 w 3228"/>
                <a:gd name="T5" fmla="*/ 132 h 132"/>
              </a:gdLst>
              <a:ahLst/>
              <a:cxnLst>
                <a:cxn ang="0">
                  <a:pos x="T0" y="T1"/>
                </a:cxn>
                <a:cxn ang="0">
                  <a:pos x="T2" y="T3"/>
                </a:cxn>
                <a:cxn ang="0">
                  <a:pos x="T4" y="T5"/>
                </a:cxn>
              </a:cxnLst>
              <a:rect l="0" t="0" r="r" b="b"/>
              <a:pathLst>
                <a:path w="3228" h="132">
                  <a:moveTo>
                    <a:pt x="0" y="0"/>
                  </a:moveTo>
                  <a:lnTo>
                    <a:pt x="2508" y="3"/>
                  </a:lnTo>
                  <a:lnTo>
                    <a:pt x="3228" y="132"/>
                  </a:lnTo>
                </a:path>
              </a:pathLst>
            </a:custGeom>
            <a:noFill/>
            <a:ln w="38100" cmpd="sng">
              <a:solidFill>
                <a:srgbClr val="003399"/>
              </a:solidFill>
              <a:prstDash val="dash"/>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585765" name="AutoShape 37"/>
            <p:cNvSpPr>
              <a:spLocks noChangeArrowheads="1"/>
            </p:cNvSpPr>
            <p:nvPr/>
          </p:nvSpPr>
          <p:spPr bwMode="auto">
            <a:xfrm rot="2753630">
              <a:off x="2425" y="2258"/>
              <a:ext cx="230" cy="229"/>
            </a:xfrm>
            <a:prstGeom prst="plus">
              <a:avLst>
                <a:gd name="adj" fmla="val 45421"/>
              </a:avLst>
            </a:prstGeom>
            <a:solidFill>
              <a:srgbClr val="CC3300"/>
            </a:solidFill>
            <a:ln w="9525">
              <a:solidFill>
                <a:srgbClr val="CC3300"/>
              </a:solidFill>
              <a:miter lim="800000"/>
              <a:headEnd/>
              <a:tailEnd/>
            </a:ln>
          </p:spPr>
          <p:txBody>
            <a:bodyPr/>
            <a:lstStyle/>
            <a:p>
              <a:endParaRPr lang="ru-RU"/>
            </a:p>
          </p:txBody>
        </p:sp>
        <p:sp>
          <p:nvSpPr>
            <p:cNvPr id="585766" name="Line 38"/>
            <p:cNvSpPr>
              <a:spLocks noChangeShapeType="1"/>
            </p:cNvSpPr>
            <p:nvPr/>
          </p:nvSpPr>
          <p:spPr bwMode="auto">
            <a:xfrm>
              <a:off x="2778" y="2029"/>
              <a:ext cx="595" cy="0"/>
            </a:xfrm>
            <a:prstGeom prst="line">
              <a:avLst/>
            </a:prstGeom>
            <a:noFill/>
            <a:ln w="38100">
              <a:solidFill>
                <a:srgbClr val="CC3300"/>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ru-RU"/>
            </a:p>
          </p:txBody>
        </p:sp>
        <p:sp>
          <p:nvSpPr>
            <p:cNvPr id="585767" name="Text Box 39"/>
            <p:cNvSpPr txBox="1">
              <a:spLocks noChangeArrowheads="1"/>
            </p:cNvSpPr>
            <p:nvPr/>
          </p:nvSpPr>
          <p:spPr bwMode="auto">
            <a:xfrm>
              <a:off x="1610" y="1616"/>
              <a:ext cx="1656" cy="19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pPr algn="ctr"/>
              <a:r>
                <a:rPr lang="ru-RU" altLang="zh-CN" sz="2000" b="1">
                  <a:solidFill>
                    <a:srgbClr val="993366"/>
                  </a:solidFill>
                </a:rPr>
                <a:t>Маршрутизатор/СЭ</a:t>
              </a:r>
              <a:endParaRPr lang="ru-RU" sz="2000">
                <a:solidFill>
                  <a:srgbClr val="993366"/>
                </a:solidFill>
              </a:endParaRPr>
            </a:p>
          </p:txBody>
        </p:sp>
        <p:sp>
          <p:nvSpPr>
            <p:cNvPr id="585768" name="AutoShape 40"/>
            <p:cNvSpPr>
              <a:spLocks noChangeArrowheads="1"/>
            </p:cNvSpPr>
            <p:nvPr/>
          </p:nvSpPr>
          <p:spPr bwMode="auto">
            <a:xfrm>
              <a:off x="907" y="2931"/>
              <a:ext cx="3810" cy="431"/>
            </a:xfrm>
            <a:prstGeom prst="wedgeRoundRectCallout">
              <a:avLst>
                <a:gd name="adj1" fmla="val -14722"/>
                <a:gd name="adj2" fmla="val -211486"/>
                <a:gd name="adj3" fmla="val 16667"/>
              </a:avLst>
            </a:prstGeom>
            <a:noFill/>
            <a:ln w="12700">
              <a:solidFill>
                <a:srgbClr val="CC3300"/>
              </a:solidFill>
              <a:prstDash val="lgDash"/>
              <a:miter lim="800000"/>
              <a:headEnd/>
              <a:tailEnd/>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Lst>
          </p:spPr>
          <p:txBody>
            <a:bodyPr lIns="0" tIns="0" rIns="0" bIns="0"/>
            <a:lstStyle/>
            <a:p>
              <a:pPr algn="ctr"/>
              <a:r>
                <a:rPr lang="ru-RU" altLang="zh-CN" sz="2000">
                  <a:solidFill>
                    <a:srgbClr val="993366"/>
                  </a:solidFill>
                </a:rPr>
                <a:t>Маршрутизатор транслирует трафик только на и от </a:t>
              </a:r>
              <a:r>
                <a:rPr lang="ru-RU" altLang="zh-CN" sz="2000">
                  <a:solidFill>
                    <a:srgbClr val="993366"/>
                  </a:solidFill>
                  <a:ea typeface="SimSun" pitchFamily="2" charset="-122"/>
                </a:rPr>
                <a:t> IP-</a:t>
              </a:r>
              <a:r>
                <a:rPr lang="ru-RU" altLang="zh-CN" sz="2000">
                  <a:solidFill>
                    <a:srgbClr val="993366"/>
                  </a:solidFill>
                </a:rPr>
                <a:t>узла/бастиона</a:t>
              </a:r>
              <a:endParaRPr lang="ru-RU" sz="2000">
                <a:solidFill>
                  <a:srgbClr val="993366"/>
                </a:solidFill>
              </a:endParaRPr>
            </a:p>
          </p:txBody>
        </p:sp>
        <p:sp>
          <p:nvSpPr>
            <p:cNvPr id="585769" name="AutoShape 41"/>
            <p:cNvSpPr>
              <a:spLocks noChangeArrowheads="1"/>
            </p:cNvSpPr>
            <p:nvPr/>
          </p:nvSpPr>
          <p:spPr bwMode="auto">
            <a:xfrm>
              <a:off x="884" y="595"/>
              <a:ext cx="2495" cy="432"/>
            </a:xfrm>
            <a:prstGeom prst="wedgeRoundRectCallout">
              <a:avLst>
                <a:gd name="adj1" fmla="val 26514"/>
                <a:gd name="adj2" fmla="val 159028"/>
                <a:gd name="adj3" fmla="val 16667"/>
              </a:avLst>
            </a:prstGeom>
            <a:noFill/>
            <a:ln w="12700">
              <a:solidFill>
                <a:srgbClr val="CC3300"/>
              </a:solidFill>
              <a:prstDash val="sysDot"/>
              <a:miter lim="800000"/>
              <a:headEnd/>
              <a:tailEnd/>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Lst>
          </p:spPr>
          <p:txBody>
            <a:bodyPr lIns="0" tIns="0" rIns="0" bIns="0"/>
            <a:lstStyle/>
            <a:p>
              <a:pPr algn="ctr"/>
              <a:r>
                <a:rPr lang="ru-RU" altLang="zh-CN" sz="2000" i="1">
                  <a:solidFill>
                    <a:srgbClr val="993366"/>
                  </a:solidFill>
                </a:rPr>
                <a:t>Логическое (виртуальное) соединение</a:t>
              </a:r>
              <a:endParaRPr lang="ru-RU" sz="2000">
                <a:solidFill>
                  <a:srgbClr val="993366"/>
                </a:solidFill>
              </a:endParaRPr>
            </a:p>
          </p:txBody>
        </p:sp>
        <p:grpSp>
          <p:nvGrpSpPr>
            <p:cNvPr id="585770" name="Group 42"/>
            <p:cNvGrpSpPr>
              <a:grpSpLocks/>
            </p:cNvGrpSpPr>
            <p:nvPr/>
          </p:nvGrpSpPr>
          <p:grpSpPr bwMode="auto">
            <a:xfrm flipH="1">
              <a:off x="3431" y="1271"/>
              <a:ext cx="642" cy="898"/>
              <a:chOff x="331" y="1570"/>
              <a:chExt cx="386" cy="492"/>
            </a:xfrm>
          </p:grpSpPr>
          <p:grpSp>
            <p:nvGrpSpPr>
              <p:cNvPr id="585771" name="Group 43"/>
              <p:cNvGrpSpPr>
                <a:grpSpLocks/>
              </p:cNvGrpSpPr>
              <p:nvPr/>
            </p:nvGrpSpPr>
            <p:grpSpPr bwMode="auto">
              <a:xfrm flipH="1">
                <a:off x="363" y="1570"/>
                <a:ext cx="334" cy="492"/>
                <a:chOff x="8561" y="802"/>
                <a:chExt cx="643" cy="1012"/>
              </a:xfrm>
            </p:grpSpPr>
            <p:grpSp>
              <p:nvGrpSpPr>
                <p:cNvPr id="585772" name="Group 44"/>
                <p:cNvGrpSpPr>
                  <a:grpSpLocks/>
                </p:cNvGrpSpPr>
                <p:nvPr/>
              </p:nvGrpSpPr>
              <p:grpSpPr bwMode="auto">
                <a:xfrm>
                  <a:off x="8561" y="802"/>
                  <a:ext cx="643" cy="939"/>
                  <a:chOff x="8561" y="802"/>
                  <a:chExt cx="643" cy="939"/>
                </a:xfrm>
              </p:grpSpPr>
              <p:sp>
                <p:nvSpPr>
                  <p:cNvPr id="585773" name="Freeform 45"/>
                  <p:cNvSpPr>
                    <a:spLocks/>
                  </p:cNvSpPr>
                  <p:nvPr/>
                </p:nvSpPr>
                <p:spPr bwMode="auto">
                  <a:xfrm>
                    <a:off x="8561" y="802"/>
                    <a:ext cx="643" cy="939"/>
                  </a:xfrm>
                  <a:custGeom>
                    <a:avLst/>
                    <a:gdLst>
                      <a:gd name="T0" fmla="*/ 5368 w 5368"/>
                      <a:gd name="T1" fmla="*/ 1103 h 7441"/>
                      <a:gd name="T2" fmla="*/ 3303 w 5368"/>
                      <a:gd name="T3" fmla="*/ 0 h 7441"/>
                      <a:gd name="T4" fmla="*/ 0 w 5368"/>
                      <a:gd name="T5" fmla="*/ 1795 h 7441"/>
                      <a:gd name="T6" fmla="*/ 3 w 5368"/>
                      <a:gd name="T7" fmla="*/ 6409 h 7441"/>
                      <a:gd name="T8" fmla="*/ 3 w 5368"/>
                      <a:gd name="T9" fmla="*/ 6409 h 7441"/>
                      <a:gd name="T10" fmla="*/ 105 w 5368"/>
                      <a:gd name="T11" fmla="*/ 6510 h 7441"/>
                      <a:gd name="T12" fmla="*/ 209 w 5368"/>
                      <a:gd name="T13" fmla="*/ 6605 h 7441"/>
                      <a:gd name="T14" fmla="*/ 321 w 5368"/>
                      <a:gd name="T15" fmla="*/ 6698 h 7441"/>
                      <a:gd name="T16" fmla="*/ 435 w 5368"/>
                      <a:gd name="T17" fmla="*/ 6785 h 7441"/>
                      <a:gd name="T18" fmla="*/ 553 w 5368"/>
                      <a:gd name="T19" fmla="*/ 6869 h 7441"/>
                      <a:gd name="T20" fmla="*/ 673 w 5368"/>
                      <a:gd name="T21" fmla="*/ 6945 h 7441"/>
                      <a:gd name="T22" fmla="*/ 799 w 5368"/>
                      <a:gd name="T23" fmla="*/ 7019 h 7441"/>
                      <a:gd name="T24" fmla="*/ 926 w 5368"/>
                      <a:gd name="T25" fmla="*/ 7087 h 7441"/>
                      <a:gd name="T26" fmla="*/ 1056 w 5368"/>
                      <a:gd name="T27" fmla="*/ 7150 h 7441"/>
                      <a:gd name="T28" fmla="*/ 1190 w 5368"/>
                      <a:gd name="T29" fmla="*/ 7207 h 7441"/>
                      <a:gd name="T30" fmla="*/ 1326 w 5368"/>
                      <a:gd name="T31" fmla="*/ 7261 h 7441"/>
                      <a:gd name="T32" fmla="*/ 1465 w 5368"/>
                      <a:gd name="T33" fmla="*/ 7308 h 7441"/>
                      <a:gd name="T34" fmla="*/ 1604 w 5368"/>
                      <a:gd name="T35" fmla="*/ 7349 h 7441"/>
                      <a:gd name="T36" fmla="*/ 1747 w 5368"/>
                      <a:gd name="T37" fmla="*/ 7384 h 7441"/>
                      <a:gd name="T38" fmla="*/ 1893 w 5368"/>
                      <a:gd name="T39" fmla="*/ 7417 h 7441"/>
                      <a:gd name="T40" fmla="*/ 2038 w 5368"/>
                      <a:gd name="T41" fmla="*/ 7441 h 7441"/>
                      <a:gd name="T42" fmla="*/ 2038 w 5368"/>
                      <a:gd name="T43" fmla="*/ 7441 h 7441"/>
                      <a:gd name="T44" fmla="*/ 5368 w 5368"/>
                      <a:gd name="T45" fmla="*/ 5643 h 7441"/>
                      <a:gd name="T46" fmla="*/ 5368 w 5368"/>
                      <a:gd name="T47" fmla="*/ 1103 h 7441"/>
                      <a:gd name="T48" fmla="*/ 5368 w 5368"/>
                      <a:gd name="T49" fmla="*/ 1103 h 7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368" h="7441">
                        <a:moveTo>
                          <a:pt x="5368" y="1103"/>
                        </a:moveTo>
                        <a:lnTo>
                          <a:pt x="3303" y="0"/>
                        </a:lnTo>
                        <a:lnTo>
                          <a:pt x="0" y="1795"/>
                        </a:lnTo>
                        <a:lnTo>
                          <a:pt x="3" y="6409"/>
                        </a:lnTo>
                        <a:lnTo>
                          <a:pt x="3" y="6409"/>
                        </a:lnTo>
                        <a:lnTo>
                          <a:pt x="105" y="6510"/>
                        </a:lnTo>
                        <a:lnTo>
                          <a:pt x="209" y="6605"/>
                        </a:lnTo>
                        <a:lnTo>
                          <a:pt x="321" y="6698"/>
                        </a:lnTo>
                        <a:lnTo>
                          <a:pt x="435" y="6785"/>
                        </a:lnTo>
                        <a:lnTo>
                          <a:pt x="553" y="6869"/>
                        </a:lnTo>
                        <a:lnTo>
                          <a:pt x="673" y="6945"/>
                        </a:lnTo>
                        <a:lnTo>
                          <a:pt x="799" y="7019"/>
                        </a:lnTo>
                        <a:lnTo>
                          <a:pt x="926" y="7087"/>
                        </a:lnTo>
                        <a:lnTo>
                          <a:pt x="1056" y="7150"/>
                        </a:lnTo>
                        <a:lnTo>
                          <a:pt x="1190" y="7207"/>
                        </a:lnTo>
                        <a:lnTo>
                          <a:pt x="1326" y="7261"/>
                        </a:lnTo>
                        <a:lnTo>
                          <a:pt x="1465" y="7308"/>
                        </a:lnTo>
                        <a:lnTo>
                          <a:pt x="1604" y="7349"/>
                        </a:lnTo>
                        <a:lnTo>
                          <a:pt x="1747" y="7384"/>
                        </a:lnTo>
                        <a:lnTo>
                          <a:pt x="1893" y="7417"/>
                        </a:lnTo>
                        <a:lnTo>
                          <a:pt x="2038" y="7441"/>
                        </a:lnTo>
                        <a:lnTo>
                          <a:pt x="2038" y="7441"/>
                        </a:lnTo>
                        <a:lnTo>
                          <a:pt x="5368" y="5643"/>
                        </a:lnTo>
                        <a:lnTo>
                          <a:pt x="5368" y="1103"/>
                        </a:lnTo>
                        <a:lnTo>
                          <a:pt x="5368" y="1103"/>
                        </a:lnTo>
                      </a:path>
                    </a:pathLst>
                  </a:custGeom>
                  <a:solidFill>
                    <a:srgbClr val="FFFFCC"/>
                  </a:solidFill>
                  <a:ln w="19050" cmpd="sng">
                    <a:solidFill>
                      <a:srgbClr val="800080"/>
                    </a:solidFill>
                    <a:prstDash val="solid"/>
                    <a:round/>
                    <a:headEnd/>
                    <a:tailEnd/>
                  </a:ln>
                </p:spPr>
                <p:txBody>
                  <a:bodyPr/>
                  <a:lstStyle/>
                  <a:p>
                    <a:endParaRPr lang="ru-RU"/>
                  </a:p>
                </p:txBody>
              </p:sp>
              <p:sp>
                <p:nvSpPr>
                  <p:cNvPr id="585774" name="Freeform 46"/>
                  <p:cNvSpPr>
                    <a:spLocks/>
                  </p:cNvSpPr>
                  <p:nvPr/>
                </p:nvSpPr>
                <p:spPr bwMode="auto">
                  <a:xfrm>
                    <a:off x="8654" y="1381"/>
                    <a:ext cx="39" cy="52"/>
                  </a:xfrm>
                  <a:custGeom>
                    <a:avLst/>
                    <a:gdLst>
                      <a:gd name="T0" fmla="*/ 311 w 327"/>
                      <a:gd name="T1" fmla="*/ 153 h 412"/>
                      <a:gd name="T2" fmla="*/ 293 w 327"/>
                      <a:gd name="T3" fmla="*/ 115 h 412"/>
                      <a:gd name="T4" fmla="*/ 270 w 327"/>
                      <a:gd name="T5" fmla="*/ 79 h 412"/>
                      <a:gd name="T6" fmla="*/ 245 w 327"/>
                      <a:gd name="T7" fmla="*/ 52 h 412"/>
                      <a:gd name="T8" fmla="*/ 216 w 327"/>
                      <a:gd name="T9" fmla="*/ 28 h 412"/>
                      <a:gd name="T10" fmla="*/ 186 w 327"/>
                      <a:gd name="T11" fmla="*/ 11 h 412"/>
                      <a:gd name="T12" fmla="*/ 154 w 327"/>
                      <a:gd name="T13" fmla="*/ 3 h 412"/>
                      <a:gd name="T14" fmla="*/ 122 w 327"/>
                      <a:gd name="T15" fmla="*/ 0 h 412"/>
                      <a:gd name="T16" fmla="*/ 90 w 327"/>
                      <a:gd name="T17" fmla="*/ 9 h 412"/>
                      <a:gd name="T18" fmla="*/ 63 w 327"/>
                      <a:gd name="T19" fmla="*/ 22 h 412"/>
                      <a:gd name="T20" fmla="*/ 40 w 327"/>
                      <a:gd name="T21" fmla="*/ 44 h 412"/>
                      <a:gd name="T22" fmla="*/ 22 w 327"/>
                      <a:gd name="T23" fmla="*/ 71 h 412"/>
                      <a:gd name="T24" fmla="*/ 9 w 327"/>
                      <a:gd name="T25" fmla="*/ 104 h 412"/>
                      <a:gd name="T26" fmla="*/ 2 w 327"/>
                      <a:gd name="T27" fmla="*/ 139 h 412"/>
                      <a:gd name="T28" fmla="*/ 0 w 327"/>
                      <a:gd name="T29" fmla="*/ 177 h 412"/>
                      <a:gd name="T30" fmla="*/ 6 w 327"/>
                      <a:gd name="T31" fmla="*/ 218 h 412"/>
                      <a:gd name="T32" fmla="*/ 18 w 327"/>
                      <a:gd name="T33" fmla="*/ 259 h 412"/>
                      <a:gd name="T34" fmla="*/ 34 w 327"/>
                      <a:gd name="T35" fmla="*/ 300 h 412"/>
                      <a:gd name="T36" fmla="*/ 56 w 327"/>
                      <a:gd name="T37" fmla="*/ 333 h 412"/>
                      <a:gd name="T38" fmla="*/ 84 w 327"/>
                      <a:gd name="T39" fmla="*/ 363 h 412"/>
                      <a:gd name="T40" fmla="*/ 111 w 327"/>
                      <a:gd name="T41" fmla="*/ 384 h 412"/>
                      <a:gd name="T42" fmla="*/ 143 w 327"/>
                      <a:gd name="T43" fmla="*/ 401 h 412"/>
                      <a:gd name="T44" fmla="*/ 175 w 327"/>
                      <a:gd name="T45" fmla="*/ 412 h 412"/>
                      <a:gd name="T46" fmla="*/ 204 w 327"/>
                      <a:gd name="T47" fmla="*/ 412 h 412"/>
                      <a:gd name="T48" fmla="*/ 236 w 327"/>
                      <a:gd name="T49" fmla="*/ 406 h 412"/>
                      <a:gd name="T50" fmla="*/ 263 w 327"/>
                      <a:gd name="T51" fmla="*/ 390 h 412"/>
                      <a:gd name="T52" fmla="*/ 288 w 327"/>
                      <a:gd name="T53" fmla="*/ 371 h 412"/>
                      <a:gd name="T54" fmla="*/ 307 w 327"/>
                      <a:gd name="T55" fmla="*/ 344 h 412"/>
                      <a:gd name="T56" fmla="*/ 318 w 327"/>
                      <a:gd name="T57" fmla="*/ 311 h 412"/>
                      <a:gd name="T58" fmla="*/ 325 w 327"/>
                      <a:gd name="T59" fmla="*/ 273 h 412"/>
                      <a:gd name="T60" fmla="*/ 327 w 327"/>
                      <a:gd name="T61" fmla="*/ 235 h 412"/>
                      <a:gd name="T62" fmla="*/ 322 w 327"/>
                      <a:gd name="T63" fmla="*/ 194 h 412"/>
                      <a:gd name="T64" fmla="*/ 311 w 327"/>
                      <a:gd name="T65" fmla="*/ 153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7" h="412">
                        <a:moveTo>
                          <a:pt x="311" y="153"/>
                        </a:moveTo>
                        <a:lnTo>
                          <a:pt x="293" y="115"/>
                        </a:lnTo>
                        <a:lnTo>
                          <a:pt x="270" y="79"/>
                        </a:lnTo>
                        <a:lnTo>
                          <a:pt x="245" y="52"/>
                        </a:lnTo>
                        <a:lnTo>
                          <a:pt x="216" y="28"/>
                        </a:lnTo>
                        <a:lnTo>
                          <a:pt x="186" y="11"/>
                        </a:lnTo>
                        <a:lnTo>
                          <a:pt x="154" y="3"/>
                        </a:lnTo>
                        <a:lnTo>
                          <a:pt x="122" y="0"/>
                        </a:lnTo>
                        <a:lnTo>
                          <a:pt x="90" y="9"/>
                        </a:lnTo>
                        <a:lnTo>
                          <a:pt x="63" y="22"/>
                        </a:lnTo>
                        <a:lnTo>
                          <a:pt x="40" y="44"/>
                        </a:lnTo>
                        <a:lnTo>
                          <a:pt x="22" y="71"/>
                        </a:lnTo>
                        <a:lnTo>
                          <a:pt x="9" y="104"/>
                        </a:lnTo>
                        <a:lnTo>
                          <a:pt x="2" y="139"/>
                        </a:lnTo>
                        <a:lnTo>
                          <a:pt x="0" y="177"/>
                        </a:lnTo>
                        <a:lnTo>
                          <a:pt x="6" y="218"/>
                        </a:lnTo>
                        <a:lnTo>
                          <a:pt x="18" y="259"/>
                        </a:lnTo>
                        <a:lnTo>
                          <a:pt x="34" y="300"/>
                        </a:lnTo>
                        <a:lnTo>
                          <a:pt x="56" y="333"/>
                        </a:lnTo>
                        <a:lnTo>
                          <a:pt x="84" y="363"/>
                        </a:lnTo>
                        <a:lnTo>
                          <a:pt x="111" y="384"/>
                        </a:lnTo>
                        <a:lnTo>
                          <a:pt x="143" y="401"/>
                        </a:lnTo>
                        <a:lnTo>
                          <a:pt x="175" y="412"/>
                        </a:lnTo>
                        <a:lnTo>
                          <a:pt x="204" y="412"/>
                        </a:lnTo>
                        <a:lnTo>
                          <a:pt x="236" y="406"/>
                        </a:lnTo>
                        <a:lnTo>
                          <a:pt x="263" y="390"/>
                        </a:lnTo>
                        <a:lnTo>
                          <a:pt x="288" y="371"/>
                        </a:lnTo>
                        <a:lnTo>
                          <a:pt x="307" y="344"/>
                        </a:lnTo>
                        <a:lnTo>
                          <a:pt x="318" y="311"/>
                        </a:lnTo>
                        <a:lnTo>
                          <a:pt x="325" y="273"/>
                        </a:lnTo>
                        <a:lnTo>
                          <a:pt x="327" y="235"/>
                        </a:lnTo>
                        <a:lnTo>
                          <a:pt x="322" y="194"/>
                        </a:lnTo>
                        <a:lnTo>
                          <a:pt x="311" y="153"/>
                        </a:lnTo>
                      </a:path>
                    </a:pathLst>
                  </a:custGeom>
                  <a:solidFill>
                    <a:srgbClr val="FF9933"/>
                  </a:solidFill>
                  <a:ln w="19050" cmpd="sng">
                    <a:solidFill>
                      <a:srgbClr val="800080"/>
                    </a:solidFill>
                    <a:prstDash val="solid"/>
                    <a:round/>
                    <a:headEnd/>
                    <a:tailEnd/>
                  </a:ln>
                </p:spPr>
                <p:txBody>
                  <a:bodyPr/>
                  <a:lstStyle/>
                  <a:p>
                    <a:endParaRPr lang="ru-RU"/>
                  </a:p>
                </p:txBody>
              </p:sp>
              <p:sp>
                <p:nvSpPr>
                  <p:cNvPr id="585775" name="Freeform 47"/>
                  <p:cNvSpPr>
                    <a:spLocks/>
                  </p:cNvSpPr>
                  <p:nvPr/>
                </p:nvSpPr>
                <p:spPr bwMode="auto">
                  <a:xfrm>
                    <a:off x="8561" y="1028"/>
                    <a:ext cx="244" cy="713"/>
                  </a:xfrm>
                  <a:custGeom>
                    <a:avLst/>
                    <a:gdLst>
                      <a:gd name="T0" fmla="*/ 2035 w 2035"/>
                      <a:gd name="T1" fmla="*/ 1119 h 5649"/>
                      <a:gd name="T2" fmla="*/ 1887 w 2035"/>
                      <a:gd name="T3" fmla="*/ 1090 h 5649"/>
                      <a:gd name="T4" fmla="*/ 1742 w 2035"/>
                      <a:gd name="T5" fmla="*/ 1054 h 5649"/>
                      <a:gd name="T6" fmla="*/ 1596 w 2035"/>
                      <a:gd name="T7" fmla="*/ 1013 h 5649"/>
                      <a:gd name="T8" fmla="*/ 1455 w 2035"/>
                      <a:gd name="T9" fmla="*/ 964 h 5649"/>
                      <a:gd name="T10" fmla="*/ 1316 w 2035"/>
                      <a:gd name="T11" fmla="*/ 912 h 5649"/>
                      <a:gd name="T12" fmla="*/ 1178 w 2035"/>
                      <a:gd name="T13" fmla="*/ 855 h 5649"/>
                      <a:gd name="T14" fmla="*/ 1046 w 2035"/>
                      <a:gd name="T15" fmla="*/ 790 h 5649"/>
                      <a:gd name="T16" fmla="*/ 914 w 2035"/>
                      <a:gd name="T17" fmla="*/ 722 h 5649"/>
                      <a:gd name="T18" fmla="*/ 786 w 2035"/>
                      <a:gd name="T19" fmla="*/ 648 h 5649"/>
                      <a:gd name="T20" fmla="*/ 661 w 2035"/>
                      <a:gd name="T21" fmla="*/ 569 h 5649"/>
                      <a:gd name="T22" fmla="*/ 541 w 2035"/>
                      <a:gd name="T23" fmla="*/ 488 h 5649"/>
                      <a:gd name="T24" fmla="*/ 425 w 2035"/>
                      <a:gd name="T25" fmla="*/ 398 h 5649"/>
                      <a:gd name="T26" fmla="*/ 311 w 2035"/>
                      <a:gd name="T27" fmla="*/ 305 h 5649"/>
                      <a:gd name="T28" fmla="*/ 204 w 2035"/>
                      <a:gd name="T29" fmla="*/ 207 h 5649"/>
                      <a:gd name="T30" fmla="*/ 100 w 2035"/>
                      <a:gd name="T31" fmla="*/ 106 h 5649"/>
                      <a:gd name="T32" fmla="*/ 0 w 2035"/>
                      <a:gd name="T33" fmla="*/ 0 h 5649"/>
                      <a:gd name="T34" fmla="*/ 0 w 2035"/>
                      <a:gd name="T35" fmla="*/ 0 h 5649"/>
                      <a:gd name="T36" fmla="*/ 0 w 2035"/>
                      <a:gd name="T37" fmla="*/ 4617 h 5649"/>
                      <a:gd name="T38" fmla="*/ 0 w 2035"/>
                      <a:gd name="T39" fmla="*/ 4617 h 5649"/>
                      <a:gd name="T40" fmla="*/ 102 w 2035"/>
                      <a:gd name="T41" fmla="*/ 4718 h 5649"/>
                      <a:gd name="T42" fmla="*/ 206 w 2035"/>
                      <a:gd name="T43" fmla="*/ 4816 h 5649"/>
                      <a:gd name="T44" fmla="*/ 318 w 2035"/>
                      <a:gd name="T45" fmla="*/ 4906 h 5649"/>
                      <a:gd name="T46" fmla="*/ 432 w 2035"/>
                      <a:gd name="T47" fmla="*/ 4993 h 5649"/>
                      <a:gd name="T48" fmla="*/ 550 w 2035"/>
                      <a:gd name="T49" fmla="*/ 5077 h 5649"/>
                      <a:gd name="T50" fmla="*/ 670 w 2035"/>
                      <a:gd name="T51" fmla="*/ 5153 h 5649"/>
                      <a:gd name="T52" fmla="*/ 796 w 2035"/>
                      <a:gd name="T53" fmla="*/ 5227 h 5649"/>
                      <a:gd name="T54" fmla="*/ 923 w 2035"/>
                      <a:gd name="T55" fmla="*/ 5295 h 5649"/>
                      <a:gd name="T56" fmla="*/ 1053 w 2035"/>
                      <a:gd name="T57" fmla="*/ 5358 h 5649"/>
                      <a:gd name="T58" fmla="*/ 1187 w 2035"/>
                      <a:gd name="T59" fmla="*/ 5415 h 5649"/>
                      <a:gd name="T60" fmla="*/ 1323 w 2035"/>
                      <a:gd name="T61" fmla="*/ 5469 h 5649"/>
                      <a:gd name="T62" fmla="*/ 1462 w 2035"/>
                      <a:gd name="T63" fmla="*/ 5516 h 5649"/>
                      <a:gd name="T64" fmla="*/ 1601 w 2035"/>
                      <a:gd name="T65" fmla="*/ 5557 h 5649"/>
                      <a:gd name="T66" fmla="*/ 1744 w 2035"/>
                      <a:gd name="T67" fmla="*/ 5592 h 5649"/>
                      <a:gd name="T68" fmla="*/ 1890 w 2035"/>
                      <a:gd name="T69" fmla="*/ 5625 h 5649"/>
                      <a:gd name="T70" fmla="*/ 2035 w 2035"/>
                      <a:gd name="T71" fmla="*/ 5649 h 5649"/>
                      <a:gd name="T72" fmla="*/ 2035 w 2035"/>
                      <a:gd name="T73" fmla="*/ 5649 h 5649"/>
                      <a:gd name="T74" fmla="*/ 2035 w 2035"/>
                      <a:gd name="T75" fmla="*/ 1119 h 5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35" h="5649">
                        <a:moveTo>
                          <a:pt x="2035" y="1119"/>
                        </a:moveTo>
                        <a:lnTo>
                          <a:pt x="1887" y="1090"/>
                        </a:lnTo>
                        <a:lnTo>
                          <a:pt x="1742" y="1054"/>
                        </a:lnTo>
                        <a:lnTo>
                          <a:pt x="1596" y="1013"/>
                        </a:lnTo>
                        <a:lnTo>
                          <a:pt x="1455" y="964"/>
                        </a:lnTo>
                        <a:lnTo>
                          <a:pt x="1316" y="912"/>
                        </a:lnTo>
                        <a:lnTo>
                          <a:pt x="1178" y="855"/>
                        </a:lnTo>
                        <a:lnTo>
                          <a:pt x="1046" y="790"/>
                        </a:lnTo>
                        <a:lnTo>
                          <a:pt x="914" y="722"/>
                        </a:lnTo>
                        <a:lnTo>
                          <a:pt x="786" y="648"/>
                        </a:lnTo>
                        <a:lnTo>
                          <a:pt x="661" y="569"/>
                        </a:lnTo>
                        <a:lnTo>
                          <a:pt x="541" y="488"/>
                        </a:lnTo>
                        <a:lnTo>
                          <a:pt x="425" y="398"/>
                        </a:lnTo>
                        <a:lnTo>
                          <a:pt x="311" y="305"/>
                        </a:lnTo>
                        <a:lnTo>
                          <a:pt x="204" y="207"/>
                        </a:lnTo>
                        <a:lnTo>
                          <a:pt x="100" y="106"/>
                        </a:lnTo>
                        <a:lnTo>
                          <a:pt x="0" y="0"/>
                        </a:lnTo>
                        <a:lnTo>
                          <a:pt x="0" y="0"/>
                        </a:lnTo>
                        <a:lnTo>
                          <a:pt x="0" y="4617"/>
                        </a:lnTo>
                        <a:lnTo>
                          <a:pt x="0" y="4617"/>
                        </a:lnTo>
                        <a:lnTo>
                          <a:pt x="102" y="4718"/>
                        </a:lnTo>
                        <a:lnTo>
                          <a:pt x="206" y="4816"/>
                        </a:lnTo>
                        <a:lnTo>
                          <a:pt x="318" y="4906"/>
                        </a:lnTo>
                        <a:lnTo>
                          <a:pt x="432" y="4993"/>
                        </a:lnTo>
                        <a:lnTo>
                          <a:pt x="550" y="5077"/>
                        </a:lnTo>
                        <a:lnTo>
                          <a:pt x="670" y="5153"/>
                        </a:lnTo>
                        <a:lnTo>
                          <a:pt x="796" y="5227"/>
                        </a:lnTo>
                        <a:lnTo>
                          <a:pt x="923" y="5295"/>
                        </a:lnTo>
                        <a:lnTo>
                          <a:pt x="1053" y="5358"/>
                        </a:lnTo>
                        <a:lnTo>
                          <a:pt x="1187" y="5415"/>
                        </a:lnTo>
                        <a:lnTo>
                          <a:pt x="1323" y="5469"/>
                        </a:lnTo>
                        <a:lnTo>
                          <a:pt x="1462" y="5516"/>
                        </a:lnTo>
                        <a:lnTo>
                          <a:pt x="1601" y="5557"/>
                        </a:lnTo>
                        <a:lnTo>
                          <a:pt x="1744" y="5592"/>
                        </a:lnTo>
                        <a:lnTo>
                          <a:pt x="1890" y="5625"/>
                        </a:lnTo>
                        <a:lnTo>
                          <a:pt x="2035" y="5649"/>
                        </a:lnTo>
                        <a:lnTo>
                          <a:pt x="2035" y="5649"/>
                        </a:lnTo>
                        <a:lnTo>
                          <a:pt x="2035" y="1119"/>
                        </a:lnTo>
                      </a:path>
                    </a:pathLst>
                  </a:custGeom>
                  <a:noFill/>
                  <a:ln w="19050" cmpd="sng">
                    <a:solidFill>
                      <a:srgbClr val="8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585776" name="Freeform 48"/>
                  <p:cNvSpPr>
                    <a:spLocks/>
                  </p:cNvSpPr>
                  <p:nvPr/>
                </p:nvSpPr>
                <p:spPr bwMode="auto">
                  <a:xfrm>
                    <a:off x="8805" y="941"/>
                    <a:ext cx="399" cy="799"/>
                  </a:xfrm>
                  <a:custGeom>
                    <a:avLst/>
                    <a:gdLst>
                      <a:gd name="T0" fmla="*/ 0 w 3330"/>
                      <a:gd name="T1" fmla="*/ 1808 h 6333"/>
                      <a:gd name="T2" fmla="*/ 0 w 3330"/>
                      <a:gd name="T3" fmla="*/ 6333 h 6333"/>
                      <a:gd name="T4" fmla="*/ 3330 w 3330"/>
                      <a:gd name="T5" fmla="*/ 4540 h 6333"/>
                      <a:gd name="T6" fmla="*/ 3330 w 3330"/>
                      <a:gd name="T7" fmla="*/ 0 h 6333"/>
                      <a:gd name="T8" fmla="*/ 0 w 3330"/>
                      <a:gd name="T9" fmla="*/ 1808 h 6333"/>
                    </a:gdLst>
                    <a:ahLst/>
                    <a:cxnLst>
                      <a:cxn ang="0">
                        <a:pos x="T0" y="T1"/>
                      </a:cxn>
                      <a:cxn ang="0">
                        <a:pos x="T2" y="T3"/>
                      </a:cxn>
                      <a:cxn ang="0">
                        <a:pos x="T4" y="T5"/>
                      </a:cxn>
                      <a:cxn ang="0">
                        <a:pos x="T6" y="T7"/>
                      </a:cxn>
                      <a:cxn ang="0">
                        <a:pos x="T8" y="T9"/>
                      </a:cxn>
                    </a:cxnLst>
                    <a:rect l="0" t="0" r="r" b="b"/>
                    <a:pathLst>
                      <a:path w="3330" h="6333">
                        <a:moveTo>
                          <a:pt x="0" y="1808"/>
                        </a:moveTo>
                        <a:lnTo>
                          <a:pt x="0" y="6333"/>
                        </a:lnTo>
                        <a:lnTo>
                          <a:pt x="3330" y="4540"/>
                        </a:lnTo>
                        <a:lnTo>
                          <a:pt x="3330" y="0"/>
                        </a:lnTo>
                        <a:lnTo>
                          <a:pt x="0" y="1808"/>
                        </a:lnTo>
                        <a:close/>
                      </a:path>
                    </a:pathLst>
                  </a:custGeom>
                  <a:solidFill>
                    <a:srgbClr val="FFFFCC"/>
                  </a:solidFill>
                  <a:ln w="19050" cmpd="sng">
                    <a:solidFill>
                      <a:srgbClr val="800080"/>
                    </a:solidFill>
                    <a:prstDash val="solid"/>
                    <a:round/>
                    <a:headEnd/>
                    <a:tailEnd/>
                  </a:ln>
                </p:spPr>
                <p:txBody>
                  <a:bodyPr/>
                  <a:lstStyle/>
                  <a:p>
                    <a:endParaRPr lang="ru-RU"/>
                  </a:p>
                </p:txBody>
              </p:sp>
              <p:sp>
                <p:nvSpPr>
                  <p:cNvPr id="585777" name="Freeform 49"/>
                  <p:cNvSpPr>
                    <a:spLocks/>
                  </p:cNvSpPr>
                  <p:nvPr/>
                </p:nvSpPr>
                <p:spPr bwMode="auto">
                  <a:xfrm>
                    <a:off x="8601" y="1500"/>
                    <a:ext cx="164" cy="89"/>
                  </a:xfrm>
                  <a:custGeom>
                    <a:avLst/>
                    <a:gdLst>
                      <a:gd name="T0" fmla="*/ 0 w 1376"/>
                      <a:gd name="T1" fmla="*/ 0 h 706"/>
                      <a:gd name="T2" fmla="*/ 157 w 1376"/>
                      <a:gd name="T3" fmla="*/ 123 h 706"/>
                      <a:gd name="T4" fmla="*/ 318 w 1376"/>
                      <a:gd name="T5" fmla="*/ 234 h 706"/>
                      <a:gd name="T6" fmla="*/ 487 w 1376"/>
                      <a:gd name="T7" fmla="*/ 338 h 706"/>
                      <a:gd name="T8" fmla="*/ 657 w 1376"/>
                      <a:gd name="T9" fmla="*/ 430 h 706"/>
                      <a:gd name="T10" fmla="*/ 832 w 1376"/>
                      <a:gd name="T11" fmla="*/ 515 h 706"/>
                      <a:gd name="T12" fmla="*/ 1010 w 1376"/>
                      <a:gd name="T13" fmla="*/ 588 h 706"/>
                      <a:gd name="T14" fmla="*/ 1192 w 1376"/>
                      <a:gd name="T15" fmla="*/ 651 h 706"/>
                      <a:gd name="T16" fmla="*/ 1376 w 1376"/>
                      <a:gd name="T17" fmla="*/ 706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6" h="706">
                        <a:moveTo>
                          <a:pt x="0" y="0"/>
                        </a:moveTo>
                        <a:lnTo>
                          <a:pt x="157" y="123"/>
                        </a:lnTo>
                        <a:lnTo>
                          <a:pt x="318" y="234"/>
                        </a:lnTo>
                        <a:lnTo>
                          <a:pt x="487" y="338"/>
                        </a:lnTo>
                        <a:lnTo>
                          <a:pt x="657" y="430"/>
                        </a:lnTo>
                        <a:lnTo>
                          <a:pt x="832" y="515"/>
                        </a:lnTo>
                        <a:lnTo>
                          <a:pt x="1010" y="588"/>
                        </a:lnTo>
                        <a:lnTo>
                          <a:pt x="1192" y="651"/>
                        </a:lnTo>
                        <a:lnTo>
                          <a:pt x="1376" y="706"/>
                        </a:lnTo>
                      </a:path>
                    </a:pathLst>
                  </a:custGeom>
                  <a:noFill/>
                  <a:ln w="19050" cmpd="sng">
                    <a:solidFill>
                      <a:srgbClr val="8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585778" name="Freeform 50"/>
                  <p:cNvSpPr>
                    <a:spLocks/>
                  </p:cNvSpPr>
                  <p:nvPr/>
                </p:nvSpPr>
                <p:spPr bwMode="auto">
                  <a:xfrm>
                    <a:off x="8601" y="1534"/>
                    <a:ext cx="164" cy="90"/>
                  </a:xfrm>
                  <a:custGeom>
                    <a:avLst/>
                    <a:gdLst>
                      <a:gd name="T0" fmla="*/ 0 w 1376"/>
                      <a:gd name="T1" fmla="*/ 0 h 706"/>
                      <a:gd name="T2" fmla="*/ 157 w 1376"/>
                      <a:gd name="T3" fmla="*/ 123 h 706"/>
                      <a:gd name="T4" fmla="*/ 318 w 1376"/>
                      <a:gd name="T5" fmla="*/ 234 h 706"/>
                      <a:gd name="T6" fmla="*/ 487 w 1376"/>
                      <a:gd name="T7" fmla="*/ 338 h 706"/>
                      <a:gd name="T8" fmla="*/ 657 w 1376"/>
                      <a:gd name="T9" fmla="*/ 431 h 706"/>
                      <a:gd name="T10" fmla="*/ 832 w 1376"/>
                      <a:gd name="T11" fmla="*/ 515 h 706"/>
                      <a:gd name="T12" fmla="*/ 1010 w 1376"/>
                      <a:gd name="T13" fmla="*/ 589 h 706"/>
                      <a:gd name="T14" fmla="*/ 1192 w 1376"/>
                      <a:gd name="T15" fmla="*/ 654 h 706"/>
                      <a:gd name="T16" fmla="*/ 1376 w 1376"/>
                      <a:gd name="T17" fmla="*/ 706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6" h="706">
                        <a:moveTo>
                          <a:pt x="0" y="0"/>
                        </a:moveTo>
                        <a:lnTo>
                          <a:pt x="157" y="123"/>
                        </a:lnTo>
                        <a:lnTo>
                          <a:pt x="318" y="234"/>
                        </a:lnTo>
                        <a:lnTo>
                          <a:pt x="487" y="338"/>
                        </a:lnTo>
                        <a:lnTo>
                          <a:pt x="657" y="431"/>
                        </a:lnTo>
                        <a:lnTo>
                          <a:pt x="832" y="515"/>
                        </a:lnTo>
                        <a:lnTo>
                          <a:pt x="1010" y="589"/>
                        </a:lnTo>
                        <a:lnTo>
                          <a:pt x="1192" y="654"/>
                        </a:lnTo>
                        <a:lnTo>
                          <a:pt x="1376" y="706"/>
                        </a:lnTo>
                      </a:path>
                    </a:pathLst>
                  </a:custGeom>
                  <a:noFill/>
                  <a:ln w="19050" cmpd="sng">
                    <a:solidFill>
                      <a:srgbClr val="8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585779" name="Freeform 51"/>
                  <p:cNvSpPr>
                    <a:spLocks/>
                  </p:cNvSpPr>
                  <p:nvPr/>
                </p:nvSpPr>
                <p:spPr bwMode="auto">
                  <a:xfrm>
                    <a:off x="8601" y="1569"/>
                    <a:ext cx="164" cy="89"/>
                  </a:xfrm>
                  <a:custGeom>
                    <a:avLst/>
                    <a:gdLst>
                      <a:gd name="T0" fmla="*/ 0 w 1376"/>
                      <a:gd name="T1" fmla="*/ 0 h 706"/>
                      <a:gd name="T2" fmla="*/ 157 w 1376"/>
                      <a:gd name="T3" fmla="*/ 123 h 706"/>
                      <a:gd name="T4" fmla="*/ 318 w 1376"/>
                      <a:gd name="T5" fmla="*/ 235 h 706"/>
                      <a:gd name="T6" fmla="*/ 487 w 1376"/>
                      <a:gd name="T7" fmla="*/ 338 h 706"/>
                      <a:gd name="T8" fmla="*/ 657 w 1376"/>
                      <a:gd name="T9" fmla="*/ 433 h 706"/>
                      <a:gd name="T10" fmla="*/ 832 w 1376"/>
                      <a:gd name="T11" fmla="*/ 515 h 706"/>
                      <a:gd name="T12" fmla="*/ 1010 w 1376"/>
                      <a:gd name="T13" fmla="*/ 589 h 706"/>
                      <a:gd name="T14" fmla="*/ 1192 w 1376"/>
                      <a:gd name="T15" fmla="*/ 654 h 706"/>
                      <a:gd name="T16" fmla="*/ 1376 w 1376"/>
                      <a:gd name="T17" fmla="*/ 706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6" h="706">
                        <a:moveTo>
                          <a:pt x="0" y="0"/>
                        </a:moveTo>
                        <a:lnTo>
                          <a:pt x="157" y="123"/>
                        </a:lnTo>
                        <a:lnTo>
                          <a:pt x="318" y="235"/>
                        </a:lnTo>
                        <a:lnTo>
                          <a:pt x="487" y="338"/>
                        </a:lnTo>
                        <a:lnTo>
                          <a:pt x="657" y="433"/>
                        </a:lnTo>
                        <a:lnTo>
                          <a:pt x="832" y="515"/>
                        </a:lnTo>
                        <a:lnTo>
                          <a:pt x="1010" y="589"/>
                        </a:lnTo>
                        <a:lnTo>
                          <a:pt x="1192" y="654"/>
                        </a:lnTo>
                        <a:lnTo>
                          <a:pt x="1376" y="706"/>
                        </a:lnTo>
                      </a:path>
                    </a:pathLst>
                  </a:custGeom>
                  <a:noFill/>
                  <a:ln w="19050" cmpd="sng">
                    <a:solidFill>
                      <a:srgbClr val="8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585780" name="Freeform 52"/>
                  <p:cNvSpPr>
                    <a:spLocks/>
                  </p:cNvSpPr>
                  <p:nvPr/>
                </p:nvSpPr>
                <p:spPr bwMode="auto">
                  <a:xfrm>
                    <a:off x="8594" y="1138"/>
                    <a:ext cx="177" cy="105"/>
                  </a:xfrm>
                  <a:custGeom>
                    <a:avLst/>
                    <a:gdLst>
                      <a:gd name="T0" fmla="*/ 50 w 1481"/>
                      <a:gd name="T1" fmla="*/ 120 h 826"/>
                      <a:gd name="T2" fmla="*/ 201 w 1481"/>
                      <a:gd name="T3" fmla="*/ 240 h 826"/>
                      <a:gd name="T4" fmla="*/ 360 w 1481"/>
                      <a:gd name="T5" fmla="*/ 349 h 826"/>
                      <a:gd name="T6" fmla="*/ 524 w 1481"/>
                      <a:gd name="T7" fmla="*/ 452 h 826"/>
                      <a:gd name="T8" fmla="*/ 694 w 1481"/>
                      <a:gd name="T9" fmla="*/ 545 h 826"/>
                      <a:gd name="T10" fmla="*/ 869 w 1481"/>
                      <a:gd name="T11" fmla="*/ 630 h 826"/>
                      <a:gd name="T12" fmla="*/ 1051 w 1481"/>
                      <a:gd name="T13" fmla="*/ 703 h 826"/>
                      <a:gd name="T14" fmla="*/ 1235 w 1481"/>
                      <a:gd name="T15" fmla="*/ 768 h 826"/>
                      <a:gd name="T16" fmla="*/ 1426 w 1481"/>
                      <a:gd name="T17" fmla="*/ 826 h 826"/>
                      <a:gd name="T18" fmla="*/ 1426 w 1481"/>
                      <a:gd name="T19" fmla="*/ 826 h 826"/>
                      <a:gd name="T20" fmla="*/ 1451 w 1481"/>
                      <a:gd name="T21" fmla="*/ 815 h 826"/>
                      <a:gd name="T22" fmla="*/ 1470 w 1481"/>
                      <a:gd name="T23" fmla="*/ 796 h 826"/>
                      <a:gd name="T24" fmla="*/ 1477 w 1481"/>
                      <a:gd name="T25" fmla="*/ 785 h 826"/>
                      <a:gd name="T26" fmla="*/ 1479 w 1481"/>
                      <a:gd name="T27" fmla="*/ 771 h 826"/>
                      <a:gd name="T28" fmla="*/ 1481 w 1481"/>
                      <a:gd name="T29" fmla="*/ 760 h 826"/>
                      <a:gd name="T30" fmla="*/ 1479 w 1481"/>
                      <a:gd name="T31" fmla="*/ 747 h 826"/>
                      <a:gd name="T32" fmla="*/ 1472 w 1481"/>
                      <a:gd name="T33" fmla="*/ 728 h 826"/>
                      <a:gd name="T34" fmla="*/ 1461 w 1481"/>
                      <a:gd name="T35" fmla="*/ 714 h 826"/>
                      <a:gd name="T36" fmla="*/ 1445 w 1481"/>
                      <a:gd name="T37" fmla="*/ 703 h 826"/>
                      <a:gd name="T38" fmla="*/ 1426 w 1481"/>
                      <a:gd name="T39" fmla="*/ 698 h 826"/>
                      <a:gd name="T40" fmla="*/ 1240 w 1481"/>
                      <a:gd name="T41" fmla="*/ 643 h 826"/>
                      <a:gd name="T42" fmla="*/ 1058 w 1481"/>
                      <a:gd name="T43" fmla="*/ 581 h 826"/>
                      <a:gd name="T44" fmla="*/ 881 w 1481"/>
                      <a:gd name="T45" fmla="*/ 507 h 826"/>
                      <a:gd name="T46" fmla="*/ 710 w 1481"/>
                      <a:gd name="T47" fmla="*/ 425 h 826"/>
                      <a:gd name="T48" fmla="*/ 542 w 1481"/>
                      <a:gd name="T49" fmla="*/ 335 h 826"/>
                      <a:gd name="T50" fmla="*/ 380 w 1481"/>
                      <a:gd name="T51" fmla="*/ 237 h 826"/>
                      <a:gd name="T52" fmla="*/ 226 w 1481"/>
                      <a:gd name="T53" fmla="*/ 128 h 826"/>
                      <a:gd name="T54" fmla="*/ 78 w 1481"/>
                      <a:gd name="T55" fmla="*/ 11 h 826"/>
                      <a:gd name="T56" fmla="*/ 78 w 1481"/>
                      <a:gd name="T57" fmla="*/ 11 h 826"/>
                      <a:gd name="T58" fmla="*/ 62 w 1481"/>
                      <a:gd name="T59" fmla="*/ 3 h 826"/>
                      <a:gd name="T60" fmla="*/ 44 w 1481"/>
                      <a:gd name="T61" fmla="*/ 0 h 826"/>
                      <a:gd name="T62" fmla="*/ 28 w 1481"/>
                      <a:gd name="T63" fmla="*/ 3 h 826"/>
                      <a:gd name="T64" fmla="*/ 12 w 1481"/>
                      <a:gd name="T65" fmla="*/ 14 h 826"/>
                      <a:gd name="T66" fmla="*/ 3 w 1481"/>
                      <a:gd name="T67" fmla="*/ 30 h 826"/>
                      <a:gd name="T68" fmla="*/ 0 w 1481"/>
                      <a:gd name="T69" fmla="*/ 47 h 826"/>
                      <a:gd name="T70" fmla="*/ 5 w 1481"/>
                      <a:gd name="T71" fmla="*/ 68 h 826"/>
                      <a:gd name="T72" fmla="*/ 16 w 1481"/>
                      <a:gd name="T73" fmla="*/ 90 h 826"/>
                      <a:gd name="T74" fmla="*/ 30 w 1481"/>
                      <a:gd name="T75" fmla="*/ 107 h 826"/>
                      <a:gd name="T76" fmla="*/ 50 w 1481"/>
                      <a:gd name="T77" fmla="*/ 120 h 826"/>
                      <a:gd name="T78" fmla="*/ 50 w 1481"/>
                      <a:gd name="T79" fmla="*/ 120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81" h="826">
                        <a:moveTo>
                          <a:pt x="50" y="120"/>
                        </a:moveTo>
                        <a:lnTo>
                          <a:pt x="201" y="240"/>
                        </a:lnTo>
                        <a:lnTo>
                          <a:pt x="360" y="349"/>
                        </a:lnTo>
                        <a:lnTo>
                          <a:pt x="524" y="452"/>
                        </a:lnTo>
                        <a:lnTo>
                          <a:pt x="694" y="545"/>
                        </a:lnTo>
                        <a:lnTo>
                          <a:pt x="869" y="630"/>
                        </a:lnTo>
                        <a:lnTo>
                          <a:pt x="1051" y="703"/>
                        </a:lnTo>
                        <a:lnTo>
                          <a:pt x="1235" y="768"/>
                        </a:lnTo>
                        <a:lnTo>
                          <a:pt x="1426" y="826"/>
                        </a:lnTo>
                        <a:lnTo>
                          <a:pt x="1426" y="826"/>
                        </a:lnTo>
                        <a:lnTo>
                          <a:pt x="1451" y="815"/>
                        </a:lnTo>
                        <a:lnTo>
                          <a:pt x="1470" y="796"/>
                        </a:lnTo>
                        <a:lnTo>
                          <a:pt x="1477" y="785"/>
                        </a:lnTo>
                        <a:lnTo>
                          <a:pt x="1479" y="771"/>
                        </a:lnTo>
                        <a:lnTo>
                          <a:pt x="1481" y="760"/>
                        </a:lnTo>
                        <a:lnTo>
                          <a:pt x="1479" y="747"/>
                        </a:lnTo>
                        <a:lnTo>
                          <a:pt x="1472" y="728"/>
                        </a:lnTo>
                        <a:lnTo>
                          <a:pt x="1461" y="714"/>
                        </a:lnTo>
                        <a:lnTo>
                          <a:pt x="1445" y="703"/>
                        </a:lnTo>
                        <a:lnTo>
                          <a:pt x="1426" y="698"/>
                        </a:lnTo>
                        <a:lnTo>
                          <a:pt x="1240" y="643"/>
                        </a:lnTo>
                        <a:lnTo>
                          <a:pt x="1058" y="581"/>
                        </a:lnTo>
                        <a:lnTo>
                          <a:pt x="881" y="507"/>
                        </a:lnTo>
                        <a:lnTo>
                          <a:pt x="710" y="425"/>
                        </a:lnTo>
                        <a:lnTo>
                          <a:pt x="542" y="335"/>
                        </a:lnTo>
                        <a:lnTo>
                          <a:pt x="380" y="237"/>
                        </a:lnTo>
                        <a:lnTo>
                          <a:pt x="226" y="128"/>
                        </a:lnTo>
                        <a:lnTo>
                          <a:pt x="78" y="11"/>
                        </a:lnTo>
                        <a:lnTo>
                          <a:pt x="78" y="11"/>
                        </a:lnTo>
                        <a:lnTo>
                          <a:pt x="62" y="3"/>
                        </a:lnTo>
                        <a:lnTo>
                          <a:pt x="44" y="0"/>
                        </a:lnTo>
                        <a:lnTo>
                          <a:pt x="28" y="3"/>
                        </a:lnTo>
                        <a:lnTo>
                          <a:pt x="12" y="14"/>
                        </a:lnTo>
                        <a:lnTo>
                          <a:pt x="3" y="30"/>
                        </a:lnTo>
                        <a:lnTo>
                          <a:pt x="0" y="47"/>
                        </a:lnTo>
                        <a:lnTo>
                          <a:pt x="5" y="68"/>
                        </a:lnTo>
                        <a:lnTo>
                          <a:pt x="16" y="90"/>
                        </a:lnTo>
                        <a:lnTo>
                          <a:pt x="30" y="107"/>
                        </a:lnTo>
                        <a:lnTo>
                          <a:pt x="50" y="120"/>
                        </a:lnTo>
                        <a:lnTo>
                          <a:pt x="50" y="120"/>
                        </a:lnTo>
                      </a:path>
                    </a:pathLst>
                  </a:custGeom>
                  <a:solidFill>
                    <a:srgbClr val="000000"/>
                  </a:solidFill>
                  <a:ln w="19050" cmpd="sng">
                    <a:solidFill>
                      <a:srgbClr val="800080"/>
                    </a:solidFill>
                    <a:prstDash val="solid"/>
                    <a:round/>
                    <a:headEnd/>
                    <a:tailEnd/>
                  </a:ln>
                </p:spPr>
                <p:txBody>
                  <a:bodyPr/>
                  <a:lstStyle/>
                  <a:p>
                    <a:endParaRPr lang="ru-RU"/>
                  </a:p>
                </p:txBody>
              </p:sp>
              <p:sp>
                <p:nvSpPr>
                  <p:cNvPr id="585781" name="Freeform 53"/>
                  <p:cNvSpPr>
                    <a:spLocks/>
                  </p:cNvSpPr>
                  <p:nvPr/>
                </p:nvSpPr>
                <p:spPr bwMode="auto">
                  <a:xfrm>
                    <a:off x="8601" y="1210"/>
                    <a:ext cx="164" cy="100"/>
                  </a:xfrm>
                  <a:custGeom>
                    <a:avLst/>
                    <a:gdLst>
                      <a:gd name="T0" fmla="*/ 0 w 1376"/>
                      <a:gd name="T1" fmla="*/ 90 h 795"/>
                      <a:gd name="T2" fmla="*/ 152 w 1376"/>
                      <a:gd name="T3" fmla="*/ 210 h 795"/>
                      <a:gd name="T4" fmla="*/ 309 w 1376"/>
                      <a:gd name="T5" fmla="*/ 321 h 795"/>
                      <a:gd name="T6" fmla="*/ 473 w 1376"/>
                      <a:gd name="T7" fmla="*/ 425 h 795"/>
                      <a:gd name="T8" fmla="*/ 644 w 1376"/>
                      <a:gd name="T9" fmla="*/ 517 h 795"/>
                      <a:gd name="T10" fmla="*/ 821 w 1376"/>
                      <a:gd name="T11" fmla="*/ 602 h 795"/>
                      <a:gd name="T12" fmla="*/ 1001 w 1376"/>
                      <a:gd name="T13" fmla="*/ 675 h 795"/>
                      <a:gd name="T14" fmla="*/ 1187 w 1376"/>
                      <a:gd name="T15" fmla="*/ 741 h 795"/>
                      <a:gd name="T16" fmla="*/ 1376 w 1376"/>
                      <a:gd name="T17" fmla="*/ 795 h 795"/>
                      <a:gd name="T18" fmla="*/ 1376 w 1376"/>
                      <a:gd name="T19" fmla="*/ 795 h 795"/>
                      <a:gd name="T20" fmla="*/ 1376 w 1376"/>
                      <a:gd name="T21" fmla="*/ 705 h 795"/>
                      <a:gd name="T22" fmla="*/ 1190 w 1376"/>
                      <a:gd name="T23" fmla="*/ 648 h 795"/>
                      <a:gd name="T24" fmla="*/ 1005 w 1376"/>
                      <a:gd name="T25" fmla="*/ 580 h 795"/>
                      <a:gd name="T26" fmla="*/ 823 w 1376"/>
                      <a:gd name="T27" fmla="*/ 504 h 795"/>
                      <a:gd name="T28" fmla="*/ 648 w 1376"/>
                      <a:gd name="T29" fmla="*/ 419 h 795"/>
                      <a:gd name="T30" fmla="*/ 478 w 1376"/>
                      <a:gd name="T31" fmla="*/ 327 h 795"/>
                      <a:gd name="T32" fmla="*/ 314 w 1376"/>
                      <a:gd name="T33" fmla="*/ 226 h 795"/>
                      <a:gd name="T34" fmla="*/ 155 w 1376"/>
                      <a:gd name="T35" fmla="*/ 117 h 795"/>
                      <a:gd name="T36" fmla="*/ 0 w 1376"/>
                      <a:gd name="T37" fmla="*/ 0 h 795"/>
                      <a:gd name="T38" fmla="*/ 0 w 1376"/>
                      <a:gd name="T39" fmla="*/ 0 h 795"/>
                      <a:gd name="T40" fmla="*/ 0 w 1376"/>
                      <a:gd name="T41" fmla="*/ 90 h 795"/>
                      <a:gd name="T42" fmla="*/ 0 w 1376"/>
                      <a:gd name="T43" fmla="*/ 90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76" h="795">
                        <a:moveTo>
                          <a:pt x="0" y="90"/>
                        </a:moveTo>
                        <a:lnTo>
                          <a:pt x="152" y="210"/>
                        </a:lnTo>
                        <a:lnTo>
                          <a:pt x="309" y="321"/>
                        </a:lnTo>
                        <a:lnTo>
                          <a:pt x="473" y="425"/>
                        </a:lnTo>
                        <a:lnTo>
                          <a:pt x="644" y="517"/>
                        </a:lnTo>
                        <a:lnTo>
                          <a:pt x="821" y="602"/>
                        </a:lnTo>
                        <a:lnTo>
                          <a:pt x="1001" y="675"/>
                        </a:lnTo>
                        <a:lnTo>
                          <a:pt x="1187" y="741"/>
                        </a:lnTo>
                        <a:lnTo>
                          <a:pt x="1376" y="795"/>
                        </a:lnTo>
                        <a:lnTo>
                          <a:pt x="1376" y="795"/>
                        </a:lnTo>
                        <a:lnTo>
                          <a:pt x="1376" y="705"/>
                        </a:lnTo>
                        <a:lnTo>
                          <a:pt x="1190" y="648"/>
                        </a:lnTo>
                        <a:lnTo>
                          <a:pt x="1005" y="580"/>
                        </a:lnTo>
                        <a:lnTo>
                          <a:pt x="823" y="504"/>
                        </a:lnTo>
                        <a:lnTo>
                          <a:pt x="648" y="419"/>
                        </a:lnTo>
                        <a:lnTo>
                          <a:pt x="478" y="327"/>
                        </a:lnTo>
                        <a:lnTo>
                          <a:pt x="314" y="226"/>
                        </a:lnTo>
                        <a:lnTo>
                          <a:pt x="155" y="117"/>
                        </a:lnTo>
                        <a:lnTo>
                          <a:pt x="0" y="0"/>
                        </a:lnTo>
                        <a:lnTo>
                          <a:pt x="0" y="0"/>
                        </a:lnTo>
                        <a:lnTo>
                          <a:pt x="0" y="90"/>
                        </a:lnTo>
                        <a:lnTo>
                          <a:pt x="0" y="90"/>
                        </a:lnTo>
                        <a:close/>
                      </a:path>
                    </a:pathLst>
                  </a:custGeom>
                  <a:solidFill>
                    <a:srgbClr val="000000"/>
                  </a:solidFill>
                  <a:ln w="19050" cmpd="sng">
                    <a:solidFill>
                      <a:srgbClr val="800080"/>
                    </a:solidFill>
                    <a:round/>
                    <a:headEnd/>
                    <a:tailEnd/>
                  </a:ln>
                </p:spPr>
                <p:txBody>
                  <a:bodyPr/>
                  <a:lstStyle/>
                  <a:p>
                    <a:endParaRPr lang="ru-RU"/>
                  </a:p>
                </p:txBody>
              </p:sp>
            </p:grpSp>
            <p:grpSp>
              <p:nvGrpSpPr>
                <p:cNvPr id="585782" name="Group 54"/>
                <p:cNvGrpSpPr>
                  <a:grpSpLocks/>
                </p:cNvGrpSpPr>
                <p:nvPr/>
              </p:nvGrpSpPr>
              <p:grpSpPr bwMode="auto">
                <a:xfrm>
                  <a:off x="8852" y="1485"/>
                  <a:ext cx="229" cy="329"/>
                  <a:chOff x="4641" y="7725"/>
                  <a:chExt cx="1917" cy="2604"/>
                </a:xfrm>
              </p:grpSpPr>
              <p:grpSp>
                <p:nvGrpSpPr>
                  <p:cNvPr id="585783" name="Group 55"/>
                  <p:cNvGrpSpPr>
                    <a:grpSpLocks/>
                  </p:cNvGrpSpPr>
                  <p:nvPr/>
                </p:nvGrpSpPr>
                <p:grpSpPr bwMode="auto">
                  <a:xfrm>
                    <a:off x="4641" y="7725"/>
                    <a:ext cx="1917" cy="2604"/>
                    <a:chOff x="4641" y="7725"/>
                    <a:chExt cx="1917" cy="2604"/>
                  </a:xfrm>
                </p:grpSpPr>
                <p:sp>
                  <p:nvSpPr>
                    <p:cNvPr id="585784" name="Freeform 56"/>
                    <p:cNvSpPr>
                      <a:spLocks/>
                    </p:cNvSpPr>
                    <p:nvPr/>
                  </p:nvSpPr>
                  <p:spPr bwMode="auto">
                    <a:xfrm>
                      <a:off x="4641" y="7725"/>
                      <a:ext cx="1917" cy="2604"/>
                    </a:xfrm>
                    <a:custGeom>
                      <a:avLst/>
                      <a:gdLst>
                        <a:gd name="T0" fmla="*/ 0 w 1917"/>
                        <a:gd name="T1" fmla="*/ 1806 h 2604"/>
                        <a:gd name="T2" fmla="*/ 1460 w 1917"/>
                        <a:gd name="T3" fmla="*/ 2604 h 2604"/>
                        <a:gd name="T4" fmla="*/ 1917 w 1917"/>
                        <a:gd name="T5" fmla="*/ 2353 h 2604"/>
                        <a:gd name="T6" fmla="*/ 1917 w 1917"/>
                        <a:gd name="T7" fmla="*/ 779 h 2604"/>
                        <a:gd name="T8" fmla="*/ 489 w 1917"/>
                        <a:gd name="T9" fmla="*/ 0 h 2604"/>
                        <a:gd name="T10" fmla="*/ 0 w 1917"/>
                        <a:gd name="T11" fmla="*/ 275 h 2604"/>
                        <a:gd name="T12" fmla="*/ 0 w 1917"/>
                        <a:gd name="T13" fmla="*/ 1806 h 2604"/>
                      </a:gdLst>
                      <a:ahLst/>
                      <a:cxnLst>
                        <a:cxn ang="0">
                          <a:pos x="T0" y="T1"/>
                        </a:cxn>
                        <a:cxn ang="0">
                          <a:pos x="T2" y="T3"/>
                        </a:cxn>
                        <a:cxn ang="0">
                          <a:pos x="T4" y="T5"/>
                        </a:cxn>
                        <a:cxn ang="0">
                          <a:pos x="T6" y="T7"/>
                        </a:cxn>
                        <a:cxn ang="0">
                          <a:pos x="T8" y="T9"/>
                        </a:cxn>
                        <a:cxn ang="0">
                          <a:pos x="T10" y="T11"/>
                        </a:cxn>
                        <a:cxn ang="0">
                          <a:pos x="T12" y="T13"/>
                        </a:cxn>
                      </a:cxnLst>
                      <a:rect l="0" t="0" r="r" b="b"/>
                      <a:pathLst>
                        <a:path w="1917" h="2604">
                          <a:moveTo>
                            <a:pt x="0" y="1806"/>
                          </a:moveTo>
                          <a:lnTo>
                            <a:pt x="1460" y="2604"/>
                          </a:lnTo>
                          <a:lnTo>
                            <a:pt x="1917" y="2353"/>
                          </a:lnTo>
                          <a:lnTo>
                            <a:pt x="1917" y="779"/>
                          </a:lnTo>
                          <a:lnTo>
                            <a:pt x="489" y="0"/>
                          </a:lnTo>
                          <a:lnTo>
                            <a:pt x="0" y="275"/>
                          </a:lnTo>
                          <a:lnTo>
                            <a:pt x="0" y="1806"/>
                          </a:lnTo>
                          <a:close/>
                        </a:path>
                      </a:pathLst>
                    </a:custGeom>
                    <a:solidFill>
                      <a:srgbClr val="FFCCFF"/>
                    </a:solidFill>
                    <a:ln w="19050" cmpd="sng">
                      <a:solidFill>
                        <a:srgbClr val="800080"/>
                      </a:solidFill>
                      <a:prstDash val="solid"/>
                      <a:round/>
                      <a:headEnd/>
                      <a:tailEnd/>
                    </a:ln>
                  </p:spPr>
                  <p:txBody>
                    <a:bodyPr/>
                    <a:lstStyle/>
                    <a:p>
                      <a:endParaRPr lang="ru-RU"/>
                    </a:p>
                  </p:txBody>
                </p:sp>
                <p:sp>
                  <p:nvSpPr>
                    <p:cNvPr id="585785" name="Freeform 57"/>
                    <p:cNvSpPr>
                      <a:spLocks/>
                    </p:cNvSpPr>
                    <p:nvPr/>
                  </p:nvSpPr>
                  <p:spPr bwMode="auto">
                    <a:xfrm>
                      <a:off x="4752" y="8063"/>
                      <a:ext cx="1695" cy="735"/>
                    </a:xfrm>
                    <a:custGeom>
                      <a:avLst/>
                      <a:gdLst>
                        <a:gd name="T0" fmla="*/ 0 w 1695"/>
                        <a:gd name="T1" fmla="*/ 0 h 735"/>
                        <a:gd name="T2" fmla="*/ 1349 w 1695"/>
                        <a:gd name="T3" fmla="*/ 735 h 735"/>
                        <a:gd name="T4" fmla="*/ 1695 w 1695"/>
                        <a:gd name="T5" fmla="*/ 544 h 735"/>
                      </a:gdLst>
                      <a:ahLst/>
                      <a:cxnLst>
                        <a:cxn ang="0">
                          <a:pos x="T0" y="T1"/>
                        </a:cxn>
                        <a:cxn ang="0">
                          <a:pos x="T2" y="T3"/>
                        </a:cxn>
                        <a:cxn ang="0">
                          <a:pos x="T4" y="T5"/>
                        </a:cxn>
                      </a:cxnLst>
                      <a:rect l="0" t="0" r="r" b="b"/>
                      <a:pathLst>
                        <a:path w="1695" h="735">
                          <a:moveTo>
                            <a:pt x="0" y="0"/>
                          </a:moveTo>
                          <a:lnTo>
                            <a:pt x="1349" y="735"/>
                          </a:lnTo>
                          <a:lnTo>
                            <a:pt x="1695" y="544"/>
                          </a:lnTo>
                        </a:path>
                      </a:pathLst>
                    </a:custGeom>
                    <a:solidFill>
                      <a:srgbClr val="FFCCFF"/>
                    </a:solidFill>
                    <a:ln w="19050" cmpd="sng">
                      <a:solidFill>
                        <a:srgbClr val="800080"/>
                      </a:solidFill>
                      <a:prstDash val="solid"/>
                      <a:round/>
                      <a:headEnd/>
                      <a:tailEnd/>
                    </a:ln>
                  </p:spPr>
                  <p:txBody>
                    <a:bodyPr/>
                    <a:lstStyle/>
                    <a:p>
                      <a:endParaRPr lang="ru-RU"/>
                    </a:p>
                  </p:txBody>
                </p:sp>
                <p:sp>
                  <p:nvSpPr>
                    <p:cNvPr id="585786" name="Line 58"/>
                    <p:cNvSpPr>
                      <a:spLocks noChangeShapeType="1"/>
                    </p:cNvSpPr>
                    <p:nvPr/>
                  </p:nvSpPr>
                  <p:spPr bwMode="auto">
                    <a:xfrm>
                      <a:off x="4752" y="8294"/>
                      <a:ext cx="1349" cy="733"/>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85787" name="Line 59"/>
                    <p:cNvSpPr>
                      <a:spLocks noChangeShapeType="1"/>
                    </p:cNvSpPr>
                    <p:nvPr/>
                  </p:nvSpPr>
                  <p:spPr bwMode="auto">
                    <a:xfrm>
                      <a:off x="4752" y="8539"/>
                      <a:ext cx="1349" cy="736"/>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85788" name="Line 60"/>
                    <p:cNvSpPr>
                      <a:spLocks noChangeShapeType="1"/>
                    </p:cNvSpPr>
                    <p:nvPr/>
                  </p:nvSpPr>
                  <p:spPr bwMode="auto">
                    <a:xfrm>
                      <a:off x="4752" y="8787"/>
                      <a:ext cx="1349" cy="736"/>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85789" name="Line 61"/>
                    <p:cNvSpPr>
                      <a:spLocks noChangeShapeType="1"/>
                    </p:cNvSpPr>
                    <p:nvPr/>
                  </p:nvSpPr>
                  <p:spPr bwMode="auto">
                    <a:xfrm>
                      <a:off x="4752" y="9032"/>
                      <a:ext cx="1349" cy="736"/>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85790" name="Line 62"/>
                    <p:cNvSpPr>
                      <a:spLocks noChangeShapeType="1"/>
                    </p:cNvSpPr>
                    <p:nvPr/>
                  </p:nvSpPr>
                  <p:spPr bwMode="auto">
                    <a:xfrm>
                      <a:off x="4752" y="9280"/>
                      <a:ext cx="1349" cy="736"/>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85791" name="Line 63"/>
                    <p:cNvSpPr>
                      <a:spLocks noChangeShapeType="1"/>
                    </p:cNvSpPr>
                    <p:nvPr/>
                  </p:nvSpPr>
                  <p:spPr bwMode="auto">
                    <a:xfrm>
                      <a:off x="5444" y="9678"/>
                      <a:ext cx="1" cy="169"/>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85792" name="Line 64"/>
                    <p:cNvSpPr>
                      <a:spLocks noChangeShapeType="1"/>
                    </p:cNvSpPr>
                    <p:nvPr/>
                  </p:nvSpPr>
                  <p:spPr bwMode="auto">
                    <a:xfrm>
                      <a:off x="4953" y="9406"/>
                      <a:ext cx="1" cy="168"/>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85793" name="Line 65"/>
                    <p:cNvSpPr>
                      <a:spLocks noChangeShapeType="1"/>
                    </p:cNvSpPr>
                    <p:nvPr/>
                  </p:nvSpPr>
                  <p:spPr bwMode="auto">
                    <a:xfrm>
                      <a:off x="5198" y="9302"/>
                      <a:ext cx="1" cy="166"/>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85794" name="Line 66"/>
                    <p:cNvSpPr>
                      <a:spLocks noChangeShapeType="1"/>
                    </p:cNvSpPr>
                    <p:nvPr/>
                  </p:nvSpPr>
                  <p:spPr bwMode="auto">
                    <a:xfrm>
                      <a:off x="5444" y="9196"/>
                      <a:ext cx="1" cy="169"/>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85795" name="Line 67"/>
                    <p:cNvSpPr>
                      <a:spLocks noChangeShapeType="1"/>
                    </p:cNvSpPr>
                    <p:nvPr/>
                  </p:nvSpPr>
                  <p:spPr bwMode="auto">
                    <a:xfrm>
                      <a:off x="4953" y="8923"/>
                      <a:ext cx="1" cy="169"/>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85796" name="Line 68"/>
                    <p:cNvSpPr>
                      <a:spLocks noChangeShapeType="1"/>
                    </p:cNvSpPr>
                    <p:nvPr/>
                  </p:nvSpPr>
                  <p:spPr bwMode="auto">
                    <a:xfrm>
                      <a:off x="5198" y="8817"/>
                      <a:ext cx="1" cy="169"/>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85797" name="Line 69"/>
                    <p:cNvSpPr>
                      <a:spLocks noChangeShapeType="1"/>
                    </p:cNvSpPr>
                    <p:nvPr/>
                  </p:nvSpPr>
                  <p:spPr bwMode="auto">
                    <a:xfrm>
                      <a:off x="4953" y="8441"/>
                      <a:ext cx="1" cy="166"/>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85798" name="Line 70"/>
                    <p:cNvSpPr>
                      <a:spLocks noChangeShapeType="1"/>
                    </p:cNvSpPr>
                    <p:nvPr/>
                  </p:nvSpPr>
                  <p:spPr bwMode="auto">
                    <a:xfrm>
                      <a:off x="5444" y="8719"/>
                      <a:ext cx="1" cy="169"/>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85799" name="Line 71"/>
                    <p:cNvSpPr>
                      <a:spLocks noChangeShapeType="1"/>
                    </p:cNvSpPr>
                    <p:nvPr/>
                  </p:nvSpPr>
                  <p:spPr bwMode="auto">
                    <a:xfrm>
                      <a:off x="5721" y="9117"/>
                      <a:ext cx="1" cy="169"/>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85800" name="Line 72"/>
                    <p:cNvSpPr>
                      <a:spLocks noChangeShapeType="1"/>
                    </p:cNvSpPr>
                    <p:nvPr/>
                  </p:nvSpPr>
                  <p:spPr bwMode="auto">
                    <a:xfrm>
                      <a:off x="5729" y="9612"/>
                      <a:ext cx="1" cy="169"/>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85801" name="Line 73"/>
                    <p:cNvSpPr>
                      <a:spLocks noChangeShapeType="1"/>
                    </p:cNvSpPr>
                    <p:nvPr/>
                  </p:nvSpPr>
                  <p:spPr bwMode="auto">
                    <a:xfrm>
                      <a:off x="5204" y="8351"/>
                      <a:ext cx="1" cy="169"/>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85802" name="Line 74"/>
                    <p:cNvSpPr>
                      <a:spLocks noChangeShapeType="1"/>
                    </p:cNvSpPr>
                    <p:nvPr/>
                  </p:nvSpPr>
                  <p:spPr bwMode="auto">
                    <a:xfrm>
                      <a:off x="5714" y="8614"/>
                      <a:ext cx="1" cy="169"/>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grpSp>
              <p:sp>
                <p:nvSpPr>
                  <p:cNvPr id="585803" name="Line 75"/>
                  <p:cNvSpPr>
                    <a:spLocks noChangeShapeType="1"/>
                  </p:cNvSpPr>
                  <p:nvPr/>
                </p:nvSpPr>
                <p:spPr bwMode="auto">
                  <a:xfrm>
                    <a:off x="6101" y="8798"/>
                    <a:ext cx="1" cy="1422"/>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grpSp>
          </p:grpSp>
          <p:grpSp>
            <p:nvGrpSpPr>
              <p:cNvPr id="585804" name="Group 76"/>
              <p:cNvGrpSpPr>
                <a:grpSpLocks/>
              </p:cNvGrpSpPr>
              <p:nvPr/>
            </p:nvGrpSpPr>
            <p:grpSpPr bwMode="auto">
              <a:xfrm>
                <a:off x="331" y="1745"/>
                <a:ext cx="386" cy="166"/>
                <a:chOff x="2435" y="4611"/>
                <a:chExt cx="744" cy="342"/>
              </a:xfrm>
            </p:grpSpPr>
            <p:sp>
              <p:nvSpPr>
                <p:cNvPr id="585805" name="Freeform 77"/>
                <p:cNvSpPr>
                  <a:spLocks/>
                </p:cNvSpPr>
                <p:nvPr/>
              </p:nvSpPr>
              <p:spPr bwMode="auto">
                <a:xfrm flipH="1">
                  <a:off x="2457" y="4611"/>
                  <a:ext cx="559" cy="286"/>
                </a:xfrm>
                <a:custGeom>
                  <a:avLst/>
                  <a:gdLst>
                    <a:gd name="T0" fmla="*/ 149 w 847"/>
                    <a:gd name="T1" fmla="*/ 348 h 707"/>
                    <a:gd name="T2" fmla="*/ 226 w 847"/>
                    <a:gd name="T3" fmla="*/ 521 h 707"/>
                    <a:gd name="T4" fmla="*/ 307 w 847"/>
                    <a:gd name="T5" fmla="*/ 552 h 707"/>
                    <a:gd name="T6" fmla="*/ 391 w 847"/>
                    <a:gd name="T7" fmla="*/ 566 h 707"/>
                    <a:gd name="T8" fmla="*/ 473 w 847"/>
                    <a:gd name="T9" fmla="*/ 564 h 707"/>
                    <a:gd name="T10" fmla="*/ 554 w 847"/>
                    <a:gd name="T11" fmla="*/ 547 h 707"/>
                    <a:gd name="T12" fmla="*/ 629 w 847"/>
                    <a:gd name="T13" fmla="*/ 514 h 707"/>
                    <a:gd name="T14" fmla="*/ 698 w 847"/>
                    <a:gd name="T15" fmla="*/ 467 h 707"/>
                    <a:gd name="T16" fmla="*/ 757 w 847"/>
                    <a:gd name="T17" fmla="*/ 407 h 707"/>
                    <a:gd name="T18" fmla="*/ 804 w 847"/>
                    <a:gd name="T19" fmla="*/ 336 h 707"/>
                    <a:gd name="T20" fmla="*/ 828 w 847"/>
                    <a:gd name="T21" fmla="*/ 279 h 707"/>
                    <a:gd name="T22" fmla="*/ 844 w 847"/>
                    <a:gd name="T23" fmla="*/ 220 h 707"/>
                    <a:gd name="T24" fmla="*/ 830 w 847"/>
                    <a:gd name="T25" fmla="*/ 162 h 707"/>
                    <a:gd name="T26" fmla="*/ 810 w 847"/>
                    <a:gd name="T27" fmla="*/ 108 h 707"/>
                    <a:gd name="T28" fmla="*/ 810 w 847"/>
                    <a:gd name="T29" fmla="*/ 0 h 707"/>
                    <a:gd name="T30" fmla="*/ 831 w 847"/>
                    <a:gd name="T31" fmla="*/ 53 h 707"/>
                    <a:gd name="T32" fmla="*/ 844 w 847"/>
                    <a:gd name="T33" fmla="*/ 108 h 707"/>
                    <a:gd name="T34" fmla="*/ 847 w 847"/>
                    <a:gd name="T35" fmla="*/ 164 h 707"/>
                    <a:gd name="T36" fmla="*/ 843 w 847"/>
                    <a:gd name="T37" fmla="*/ 220 h 707"/>
                    <a:gd name="T38" fmla="*/ 845 w 847"/>
                    <a:gd name="T39" fmla="*/ 315 h 707"/>
                    <a:gd name="T40" fmla="*/ 830 w 847"/>
                    <a:gd name="T41" fmla="*/ 395 h 707"/>
                    <a:gd name="T42" fmla="*/ 797 w 847"/>
                    <a:gd name="T43" fmla="*/ 470 h 707"/>
                    <a:gd name="T44" fmla="*/ 753 w 847"/>
                    <a:gd name="T45" fmla="*/ 535 h 707"/>
                    <a:gd name="T46" fmla="*/ 696 w 847"/>
                    <a:gd name="T47" fmla="*/ 589 h 707"/>
                    <a:gd name="T48" fmla="*/ 631 w 847"/>
                    <a:gd name="T49" fmla="*/ 634 h 707"/>
                    <a:gd name="T50" fmla="*/ 557 w 847"/>
                    <a:gd name="T51" fmla="*/ 664 h 707"/>
                    <a:gd name="T52" fmla="*/ 476 w 847"/>
                    <a:gd name="T53" fmla="*/ 680 h 707"/>
                    <a:gd name="T54" fmla="*/ 392 w 847"/>
                    <a:gd name="T55" fmla="*/ 680 h 707"/>
                    <a:gd name="T56" fmla="*/ 306 w 847"/>
                    <a:gd name="T57" fmla="*/ 663 h 707"/>
                    <a:gd name="T58" fmla="*/ 226 w 847"/>
                    <a:gd name="T59" fmla="*/ 627 h 707"/>
                    <a:gd name="T60" fmla="*/ 147 w 847"/>
                    <a:gd name="T61" fmla="*/ 583 h 707"/>
                    <a:gd name="T62" fmla="*/ 0 w 847"/>
                    <a:gd name="T63" fmla="*/ 445 h 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 h="707">
                      <a:moveTo>
                        <a:pt x="0" y="445"/>
                      </a:moveTo>
                      <a:lnTo>
                        <a:pt x="149" y="348"/>
                      </a:lnTo>
                      <a:lnTo>
                        <a:pt x="149" y="479"/>
                      </a:lnTo>
                      <a:lnTo>
                        <a:pt x="226" y="521"/>
                      </a:lnTo>
                      <a:lnTo>
                        <a:pt x="266" y="538"/>
                      </a:lnTo>
                      <a:lnTo>
                        <a:pt x="307" y="552"/>
                      </a:lnTo>
                      <a:lnTo>
                        <a:pt x="348" y="560"/>
                      </a:lnTo>
                      <a:lnTo>
                        <a:pt x="391" y="566"/>
                      </a:lnTo>
                      <a:lnTo>
                        <a:pt x="432" y="567"/>
                      </a:lnTo>
                      <a:lnTo>
                        <a:pt x="473" y="564"/>
                      </a:lnTo>
                      <a:lnTo>
                        <a:pt x="514" y="557"/>
                      </a:lnTo>
                      <a:lnTo>
                        <a:pt x="554" y="547"/>
                      </a:lnTo>
                      <a:lnTo>
                        <a:pt x="593" y="531"/>
                      </a:lnTo>
                      <a:lnTo>
                        <a:pt x="629" y="514"/>
                      </a:lnTo>
                      <a:lnTo>
                        <a:pt x="665" y="492"/>
                      </a:lnTo>
                      <a:lnTo>
                        <a:pt x="698" y="467"/>
                      </a:lnTo>
                      <a:lnTo>
                        <a:pt x="729" y="440"/>
                      </a:lnTo>
                      <a:lnTo>
                        <a:pt x="757" y="407"/>
                      </a:lnTo>
                      <a:lnTo>
                        <a:pt x="783" y="373"/>
                      </a:lnTo>
                      <a:lnTo>
                        <a:pt x="804" y="336"/>
                      </a:lnTo>
                      <a:lnTo>
                        <a:pt x="817" y="308"/>
                      </a:lnTo>
                      <a:lnTo>
                        <a:pt x="828" y="279"/>
                      </a:lnTo>
                      <a:lnTo>
                        <a:pt x="837" y="251"/>
                      </a:lnTo>
                      <a:lnTo>
                        <a:pt x="844" y="220"/>
                      </a:lnTo>
                      <a:lnTo>
                        <a:pt x="838" y="191"/>
                      </a:lnTo>
                      <a:lnTo>
                        <a:pt x="830" y="162"/>
                      </a:lnTo>
                      <a:lnTo>
                        <a:pt x="821" y="135"/>
                      </a:lnTo>
                      <a:lnTo>
                        <a:pt x="810" y="108"/>
                      </a:lnTo>
                      <a:lnTo>
                        <a:pt x="810" y="108"/>
                      </a:lnTo>
                      <a:lnTo>
                        <a:pt x="810" y="0"/>
                      </a:lnTo>
                      <a:lnTo>
                        <a:pt x="821" y="26"/>
                      </a:lnTo>
                      <a:lnTo>
                        <a:pt x="831" y="53"/>
                      </a:lnTo>
                      <a:lnTo>
                        <a:pt x="838" y="80"/>
                      </a:lnTo>
                      <a:lnTo>
                        <a:pt x="844" y="108"/>
                      </a:lnTo>
                      <a:lnTo>
                        <a:pt x="847" y="136"/>
                      </a:lnTo>
                      <a:lnTo>
                        <a:pt x="847" y="164"/>
                      </a:lnTo>
                      <a:lnTo>
                        <a:pt x="845" y="193"/>
                      </a:lnTo>
                      <a:lnTo>
                        <a:pt x="843" y="220"/>
                      </a:lnTo>
                      <a:lnTo>
                        <a:pt x="847" y="268"/>
                      </a:lnTo>
                      <a:lnTo>
                        <a:pt x="845" y="315"/>
                      </a:lnTo>
                      <a:lnTo>
                        <a:pt x="840" y="356"/>
                      </a:lnTo>
                      <a:lnTo>
                        <a:pt x="830" y="395"/>
                      </a:lnTo>
                      <a:lnTo>
                        <a:pt x="816" y="434"/>
                      </a:lnTo>
                      <a:lnTo>
                        <a:pt x="797" y="470"/>
                      </a:lnTo>
                      <a:lnTo>
                        <a:pt x="777" y="504"/>
                      </a:lnTo>
                      <a:lnTo>
                        <a:pt x="753" y="535"/>
                      </a:lnTo>
                      <a:lnTo>
                        <a:pt x="726" y="564"/>
                      </a:lnTo>
                      <a:lnTo>
                        <a:pt x="696" y="589"/>
                      </a:lnTo>
                      <a:lnTo>
                        <a:pt x="665" y="613"/>
                      </a:lnTo>
                      <a:lnTo>
                        <a:pt x="631" y="634"/>
                      </a:lnTo>
                      <a:lnTo>
                        <a:pt x="594" y="651"/>
                      </a:lnTo>
                      <a:lnTo>
                        <a:pt x="557" y="664"/>
                      </a:lnTo>
                      <a:lnTo>
                        <a:pt x="517" y="674"/>
                      </a:lnTo>
                      <a:lnTo>
                        <a:pt x="476" y="680"/>
                      </a:lnTo>
                      <a:lnTo>
                        <a:pt x="435" y="683"/>
                      </a:lnTo>
                      <a:lnTo>
                        <a:pt x="392" y="680"/>
                      </a:lnTo>
                      <a:lnTo>
                        <a:pt x="348" y="674"/>
                      </a:lnTo>
                      <a:lnTo>
                        <a:pt x="306" y="663"/>
                      </a:lnTo>
                      <a:lnTo>
                        <a:pt x="264" y="647"/>
                      </a:lnTo>
                      <a:lnTo>
                        <a:pt x="226" y="627"/>
                      </a:lnTo>
                      <a:lnTo>
                        <a:pt x="226" y="627"/>
                      </a:lnTo>
                      <a:lnTo>
                        <a:pt x="147" y="583"/>
                      </a:lnTo>
                      <a:lnTo>
                        <a:pt x="147" y="707"/>
                      </a:lnTo>
                      <a:lnTo>
                        <a:pt x="0" y="445"/>
                      </a:lnTo>
                      <a:lnTo>
                        <a:pt x="0" y="445"/>
                      </a:lnTo>
                    </a:path>
                  </a:pathLst>
                </a:custGeom>
                <a:solidFill>
                  <a:srgbClr val="33CCFF"/>
                </a:solidFill>
                <a:ln w="19050" cmpd="sng">
                  <a:solidFill>
                    <a:srgbClr val="800080"/>
                  </a:solidFill>
                  <a:prstDash val="solid"/>
                  <a:round/>
                  <a:headEnd/>
                  <a:tailEnd/>
                </a:ln>
              </p:spPr>
              <p:txBody>
                <a:bodyPr/>
                <a:lstStyle/>
                <a:p>
                  <a:endParaRPr lang="ru-RU"/>
                </a:p>
              </p:txBody>
            </p:sp>
            <p:sp>
              <p:nvSpPr>
                <p:cNvPr id="585806" name="Freeform 78"/>
                <p:cNvSpPr>
                  <a:spLocks/>
                </p:cNvSpPr>
                <p:nvPr/>
              </p:nvSpPr>
              <p:spPr bwMode="auto">
                <a:xfrm flipH="1">
                  <a:off x="3025" y="4683"/>
                  <a:ext cx="154" cy="166"/>
                </a:xfrm>
                <a:custGeom>
                  <a:avLst/>
                  <a:gdLst>
                    <a:gd name="T0" fmla="*/ 330 w 330"/>
                    <a:gd name="T1" fmla="*/ 264 h 409"/>
                    <a:gd name="T2" fmla="*/ 186 w 330"/>
                    <a:gd name="T3" fmla="*/ 0 h 409"/>
                    <a:gd name="T4" fmla="*/ 186 w 330"/>
                    <a:gd name="T5" fmla="*/ 131 h 409"/>
                    <a:gd name="T6" fmla="*/ 102 w 330"/>
                    <a:gd name="T7" fmla="*/ 83 h 409"/>
                    <a:gd name="T8" fmla="*/ 88 w 330"/>
                    <a:gd name="T9" fmla="*/ 78 h 409"/>
                    <a:gd name="T10" fmla="*/ 74 w 330"/>
                    <a:gd name="T11" fmla="*/ 78 h 409"/>
                    <a:gd name="T12" fmla="*/ 60 w 330"/>
                    <a:gd name="T13" fmla="*/ 80 h 409"/>
                    <a:gd name="T14" fmla="*/ 45 w 330"/>
                    <a:gd name="T15" fmla="*/ 83 h 409"/>
                    <a:gd name="T16" fmla="*/ 33 w 330"/>
                    <a:gd name="T17" fmla="*/ 90 h 409"/>
                    <a:gd name="T18" fmla="*/ 23 w 330"/>
                    <a:gd name="T19" fmla="*/ 99 h 409"/>
                    <a:gd name="T20" fmla="*/ 13 w 330"/>
                    <a:gd name="T21" fmla="*/ 111 h 409"/>
                    <a:gd name="T22" fmla="*/ 6 w 330"/>
                    <a:gd name="T23" fmla="*/ 123 h 409"/>
                    <a:gd name="T24" fmla="*/ 1 w 330"/>
                    <a:gd name="T25" fmla="*/ 143 h 409"/>
                    <a:gd name="T26" fmla="*/ 0 w 330"/>
                    <a:gd name="T27" fmla="*/ 153 h 409"/>
                    <a:gd name="T28" fmla="*/ 1 w 330"/>
                    <a:gd name="T29" fmla="*/ 163 h 409"/>
                    <a:gd name="T30" fmla="*/ 1 w 330"/>
                    <a:gd name="T31" fmla="*/ 163 h 409"/>
                    <a:gd name="T32" fmla="*/ 1 w 330"/>
                    <a:gd name="T33" fmla="*/ 295 h 409"/>
                    <a:gd name="T34" fmla="*/ 3 w 330"/>
                    <a:gd name="T35" fmla="*/ 312 h 409"/>
                    <a:gd name="T36" fmla="*/ 6 w 330"/>
                    <a:gd name="T37" fmla="*/ 329 h 409"/>
                    <a:gd name="T38" fmla="*/ 11 w 330"/>
                    <a:gd name="T39" fmla="*/ 344 h 409"/>
                    <a:gd name="T40" fmla="*/ 18 w 330"/>
                    <a:gd name="T41" fmla="*/ 359 h 409"/>
                    <a:gd name="T42" fmla="*/ 28 w 330"/>
                    <a:gd name="T43" fmla="*/ 373 h 409"/>
                    <a:gd name="T44" fmla="*/ 38 w 330"/>
                    <a:gd name="T45" fmla="*/ 387 h 409"/>
                    <a:gd name="T46" fmla="*/ 51 w 330"/>
                    <a:gd name="T47" fmla="*/ 398 h 409"/>
                    <a:gd name="T48" fmla="*/ 65 w 330"/>
                    <a:gd name="T49" fmla="*/ 409 h 409"/>
                    <a:gd name="T50" fmla="*/ 65 w 330"/>
                    <a:gd name="T51" fmla="*/ 409 h 409"/>
                    <a:gd name="T52" fmla="*/ 65 w 330"/>
                    <a:gd name="T53" fmla="*/ 303 h 409"/>
                    <a:gd name="T54" fmla="*/ 43 w 330"/>
                    <a:gd name="T55" fmla="*/ 288 h 409"/>
                    <a:gd name="T56" fmla="*/ 24 w 330"/>
                    <a:gd name="T57" fmla="*/ 269 h 409"/>
                    <a:gd name="T58" fmla="*/ 11 w 330"/>
                    <a:gd name="T59" fmla="*/ 247 h 409"/>
                    <a:gd name="T60" fmla="*/ 3 w 330"/>
                    <a:gd name="T61" fmla="*/ 221 h 409"/>
                    <a:gd name="T62" fmla="*/ 9 w 330"/>
                    <a:gd name="T63" fmla="*/ 209 h 409"/>
                    <a:gd name="T64" fmla="*/ 18 w 330"/>
                    <a:gd name="T65" fmla="*/ 199 h 409"/>
                    <a:gd name="T66" fmla="*/ 28 w 330"/>
                    <a:gd name="T67" fmla="*/ 191 h 409"/>
                    <a:gd name="T68" fmla="*/ 41 w 330"/>
                    <a:gd name="T69" fmla="*/ 184 h 409"/>
                    <a:gd name="T70" fmla="*/ 54 w 330"/>
                    <a:gd name="T71" fmla="*/ 181 h 409"/>
                    <a:gd name="T72" fmla="*/ 67 w 330"/>
                    <a:gd name="T73" fmla="*/ 181 h 409"/>
                    <a:gd name="T74" fmla="*/ 81 w 330"/>
                    <a:gd name="T75" fmla="*/ 181 h 409"/>
                    <a:gd name="T76" fmla="*/ 94 w 330"/>
                    <a:gd name="T77" fmla="*/ 186 h 409"/>
                    <a:gd name="T78" fmla="*/ 102 w 330"/>
                    <a:gd name="T79" fmla="*/ 189 h 409"/>
                    <a:gd name="T80" fmla="*/ 102 w 330"/>
                    <a:gd name="T81" fmla="*/ 189 h 409"/>
                    <a:gd name="T82" fmla="*/ 186 w 330"/>
                    <a:gd name="T83" fmla="*/ 237 h 409"/>
                    <a:gd name="T84" fmla="*/ 185 w 330"/>
                    <a:gd name="T85" fmla="*/ 361 h 409"/>
                    <a:gd name="T86" fmla="*/ 330 w 330"/>
                    <a:gd name="T87" fmla="*/ 264 h 409"/>
                    <a:gd name="T88" fmla="*/ 330 w 330"/>
                    <a:gd name="T89" fmla="*/ 264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30" h="409">
                      <a:moveTo>
                        <a:pt x="330" y="264"/>
                      </a:moveTo>
                      <a:lnTo>
                        <a:pt x="186" y="0"/>
                      </a:lnTo>
                      <a:lnTo>
                        <a:pt x="186" y="131"/>
                      </a:lnTo>
                      <a:lnTo>
                        <a:pt x="102" y="83"/>
                      </a:lnTo>
                      <a:lnTo>
                        <a:pt x="88" y="78"/>
                      </a:lnTo>
                      <a:lnTo>
                        <a:pt x="74" y="78"/>
                      </a:lnTo>
                      <a:lnTo>
                        <a:pt x="60" y="80"/>
                      </a:lnTo>
                      <a:lnTo>
                        <a:pt x="45" y="83"/>
                      </a:lnTo>
                      <a:lnTo>
                        <a:pt x="33" y="90"/>
                      </a:lnTo>
                      <a:lnTo>
                        <a:pt x="23" y="99"/>
                      </a:lnTo>
                      <a:lnTo>
                        <a:pt x="13" y="111"/>
                      </a:lnTo>
                      <a:lnTo>
                        <a:pt x="6" y="123"/>
                      </a:lnTo>
                      <a:lnTo>
                        <a:pt x="1" y="143"/>
                      </a:lnTo>
                      <a:lnTo>
                        <a:pt x="0" y="153"/>
                      </a:lnTo>
                      <a:lnTo>
                        <a:pt x="1" y="163"/>
                      </a:lnTo>
                      <a:lnTo>
                        <a:pt x="1" y="163"/>
                      </a:lnTo>
                      <a:lnTo>
                        <a:pt x="1" y="295"/>
                      </a:lnTo>
                      <a:lnTo>
                        <a:pt x="3" y="312"/>
                      </a:lnTo>
                      <a:lnTo>
                        <a:pt x="6" y="329"/>
                      </a:lnTo>
                      <a:lnTo>
                        <a:pt x="11" y="344"/>
                      </a:lnTo>
                      <a:lnTo>
                        <a:pt x="18" y="359"/>
                      </a:lnTo>
                      <a:lnTo>
                        <a:pt x="28" y="373"/>
                      </a:lnTo>
                      <a:lnTo>
                        <a:pt x="38" y="387"/>
                      </a:lnTo>
                      <a:lnTo>
                        <a:pt x="51" y="398"/>
                      </a:lnTo>
                      <a:lnTo>
                        <a:pt x="65" y="409"/>
                      </a:lnTo>
                      <a:lnTo>
                        <a:pt x="65" y="409"/>
                      </a:lnTo>
                      <a:lnTo>
                        <a:pt x="65" y="303"/>
                      </a:lnTo>
                      <a:lnTo>
                        <a:pt x="43" y="288"/>
                      </a:lnTo>
                      <a:lnTo>
                        <a:pt x="24" y="269"/>
                      </a:lnTo>
                      <a:lnTo>
                        <a:pt x="11" y="247"/>
                      </a:lnTo>
                      <a:lnTo>
                        <a:pt x="3" y="221"/>
                      </a:lnTo>
                      <a:lnTo>
                        <a:pt x="9" y="209"/>
                      </a:lnTo>
                      <a:lnTo>
                        <a:pt x="18" y="199"/>
                      </a:lnTo>
                      <a:lnTo>
                        <a:pt x="28" y="191"/>
                      </a:lnTo>
                      <a:lnTo>
                        <a:pt x="41" y="184"/>
                      </a:lnTo>
                      <a:lnTo>
                        <a:pt x="54" y="181"/>
                      </a:lnTo>
                      <a:lnTo>
                        <a:pt x="67" y="181"/>
                      </a:lnTo>
                      <a:lnTo>
                        <a:pt x="81" y="181"/>
                      </a:lnTo>
                      <a:lnTo>
                        <a:pt x="94" y="186"/>
                      </a:lnTo>
                      <a:lnTo>
                        <a:pt x="102" y="189"/>
                      </a:lnTo>
                      <a:lnTo>
                        <a:pt x="102" y="189"/>
                      </a:lnTo>
                      <a:lnTo>
                        <a:pt x="186" y="237"/>
                      </a:lnTo>
                      <a:lnTo>
                        <a:pt x="185" y="361"/>
                      </a:lnTo>
                      <a:lnTo>
                        <a:pt x="330" y="264"/>
                      </a:lnTo>
                      <a:lnTo>
                        <a:pt x="330" y="264"/>
                      </a:lnTo>
                    </a:path>
                  </a:pathLst>
                </a:custGeom>
                <a:solidFill>
                  <a:srgbClr val="33CCFF"/>
                </a:solidFill>
                <a:ln w="19050" cmpd="sng">
                  <a:solidFill>
                    <a:srgbClr val="800080"/>
                  </a:solidFill>
                  <a:prstDash val="solid"/>
                  <a:round/>
                  <a:headEnd/>
                  <a:tailEnd/>
                </a:ln>
              </p:spPr>
              <p:txBody>
                <a:bodyPr/>
                <a:lstStyle/>
                <a:p>
                  <a:endParaRPr lang="ru-RU"/>
                </a:p>
              </p:txBody>
            </p:sp>
            <p:sp>
              <p:nvSpPr>
                <p:cNvPr id="585807" name="Freeform 79"/>
                <p:cNvSpPr>
                  <a:spLocks/>
                </p:cNvSpPr>
                <p:nvPr/>
              </p:nvSpPr>
              <p:spPr bwMode="auto">
                <a:xfrm flipH="1">
                  <a:off x="2435" y="4890"/>
                  <a:ext cx="52" cy="63"/>
                </a:xfrm>
                <a:custGeom>
                  <a:avLst/>
                  <a:gdLst>
                    <a:gd name="T0" fmla="*/ 0 w 84"/>
                    <a:gd name="T1" fmla="*/ 107 h 155"/>
                    <a:gd name="T2" fmla="*/ 84 w 84"/>
                    <a:gd name="T3" fmla="*/ 155 h 155"/>
                    <a:gd name="T4" fmla="*/ 84 w 84"/>
                    <a:gd name="T5" fmla="*/ 47 h 155"/>
                    <a:gd name="T6" fmla="*/ 0 w 84"/>
                    <a:gd name="T7" fmla="*/ 0 h 155"/>
                    <a:gd name="T8" fmla="*/ 0 w 84"/>
                    <a:gd name="T9" fmla="*/ 107 h 155"/>
                  </a:gdLst>
                  <a:ahLst/>
                  <a:cxnLst>
                    <a:cxn ang="0">
                      <a:pos x="T0" y="T1"/>
                    </a:cxn>
                    <a:cxn ang="0">
                      <a:pos x="T2" y="T3"/>
                    </a:cxn>
                    <a:cxn ang="0">
                      <a:pos x="T4" y="T5"/>
                    </a:cxn>
                    <a:cxn ang="0">
                      <a:pos x="T6" y="T7"/>
                    </a:cxn>
                    <a:cxn ang="0">
                      <a:pos x="T8" y="T9"/>
                    </a:cxn>
                  </a:cxnLst>
                  <a:rect l="0" t="0" r="r" b="b"/>
                  <a:pathLst>
                    <a:path w="84" h="155">
                      <a:moveTo>
                        <a:pt x="0" y="107"/>
                      </a:moveTo>
                      <a:lnTo>
                        <a:pt x="84" y="155"/>
                      </a:lnTo>
                      <a:lnTo>
                        <a:pt x="84" y="47"/>
                      </a:lnTo>
                      <a:lnTo>
                        <a:pt x="0" y="0"/>
                      </a:lnTo>
                      <a:lnTo>
                        <a:pt x="0" y="107"/>
                      </a:lnTo>
                      <a:close/>
                    </a:path>
                  </a:pathLst>
                </a:custGeom>
                <a:solidFill>
                  <a:srgbClr val="33CCFF"/>
                </a:solidFill>
                <a:ln w="19050" cmpd="sng">
                  <a:solidFill>
                    <a:srgbClr val="800080"/>
                  </a:solidFill>
                  <a:prstDash val="solid"/>
                  <a:round/>
                  <a:headEnd/>
                  <a:tailEnd/>
                </a:ln>
              </p:spPr>
              <p:txBody>
                <a:bodyPr/>
                <a:lstStyle/>
                <a:p>
                  <a:endParaRPr lang="ru-RU"/>
                </a:p>
              </p:txBody>
            </p:sp>
          </p:grpSp>
        </p:grpSp>
        <p:grpSp>
          <p:nvGrpSpPr>
            <p:cNvPr id="585808" name="Group 80"/>
            <p:cNvGrpSpPr>
              <a:grpSpLocks/>
            </p:cNvGrpSpPr>
            <p:nvPr/>
          </p:nvGrpSpPr>
          <p:grpSpPr bwMode="auto">
            <a:xfrm>
              <a:off x="3923" y="1616"/>
              <a:ext cx="575" cy="617"/>
              <a:chOff x="980" y="279"/>
              <a:chExt cx="974" cy="1153"/>
            </a:xfrm>
          </p:grpSpPr>
          <p:grpSp>
            <p:nvGrpSpPr>
              <p:cNvPr id="585809" name="Group 81"/>
              <p:cNvGrpSpPr>
                <a:grpSpLocks/>
              </p:cNvGrpSpPr>
              <p:nvPr/>
            </p:nvGrpSpPr>
            <p:grpSpPr bwMode="auto">
              <a:xfrm>
                <a:off x="1269" y="279"/>
                <a:ext cx="685" cy="893"/>
                <a:chOff x="4497" y="5857"/>
                <a:chExt cx="555" cy="734"/>
              </a:xfrm>
            </p:grpSpPr>
            <p:sp>
              <p:nvSpPr>
                <p:cNvPr id="585810" name="Freeform 82"/>
                <p:cNvSpPr>
                  <a:spLocks/>
                </p:cNvSpPr>
                <p:nvPr/>
              </p:nvSpPr>
              <p:spPr bwMode="auto">
                <a:xfrm>
                  <a:off x="4497" y="5857"/>
                  <a:ext cx="555" cy="734"/>
                </a:xfrm>
                <a:custGeom>
                  <a:avLst/>
                  <a:gdLst>
                    <a:gd name="T0" fmla="*/ 0 w 1109"/>
                    <a:gd name="T1" fmla="*/ 419 h 734"/>
                    <a:gd name="T2" fmla="*/ 124 w 1109"/>
                    <a:gd name="T3" fmla="*/ 466 h 734"/>
                    <a:gd name="T4" fmla="*/ 255 w 1109"/>
                    <a:gd name="T5" fmla="*/ 509 h 734"/>
                    <a:gd name="T6" fmla="*/ 255 w 1109"/>
                    <a:gd name="T7" fmla="*/ 509 h 734"/>
                    <a:gd name="T8" fmla="*/ 238 w 1109"/>
                    <a:gd name="T9" fmla="*/ 534 h 734"/>
                    <a:gd name="T10" fmla="*/ 228 w 1109"/>
                    <a:gd name="T11" fmla="*/ 560 h 734"/>
                    <a:gd name="T12" fmla="*/ 222 w 1109"/>
                    <a:gd name="T13" fmla="*/ 586 h 734"/>
                    <a:gd name="T14" fmla="*/ 224 w 1109"/>
                    <a:gd name="T15" fmla="*/ 612 h 734"/>
                    <a:gd name="T16" fmla="*/ 250 w 1109"/>
                    <a:gd name="T17" fmla="*/ 630 h 734"/>
                    <a:gd name="T18" fmla="*/ 277 w 1109"/>
                    <a:gd name="T19" fmla="*/ 649 h 734"/>
                    <a:gd name="T20" fmla="*/ 310 w 1109"/>
                    <a:gd name="T21" fmla="*/ 664 h 734"/>
                    <a:gd name="T22" fmla="*/ 344 w 1109"/>
                    <a:gd name="T23" fmla="*/ 679 h 734"/>
                    <a:gd name="T24" fmla="*/ 383 w 1109"/>
                    <a:gd name="T25" fmla="*/ 692 h 734"/>
                    <a:gd name="T26" fmla="*/ 424 w 1109"/>
                    <a:gd name="T27" fmla="*/ 704 h 734"/>
                    <a:gd name="T28" fmla="*/ 466 w 1109"/>
                    <a:gd name="T29" fmla="*/ 713 h 734"/>
                    <a:gd name="T30" fmla="*/ 511 w 1109"/>
                    <a:gd name="T31" fmla="*/ 720 h 734"/>
                    <a:gd name="T32" fmla="*/ 557 w 1109"/>
                    <a:gd name="T33" fmla="*/ 726 h 734"/>
                    <a:gd name="T34" fmla="*/ 606 w 1109"/>
                    <a:gd name="T35" fmla="*/ 731 h 734"/>
                    <a:gd name="T36" fmla="*/ 654 w 1109"/>
                    <a:gd name="T37" fmla="*/ 733 h 734"/>
                    <a:gd name="T38" fmla="*/ 703 w 1109"/>
                    <a:gd name="T39" fmla="*/ 734 h 734"/>
                    <a:gd name="T40" fmla="*/ 751 w 1109"/>
                    <a:gd name="T41" fmla="*/ 732 h 734"/>
                    <a:gd name="T42" fmla="*/ 801 w 1109"/>
                    <a:gd name="T43" fmla="*/ 727 h 734"/>
                    <a:gd name="T44" fmla="*/ 850 w 1109"/>
                    <a:gd name="T45" fmla="*/ 721 h 734"/>
                    <a:gd name="T46" fmla="*/ 898 w 1109"/>
                    <a:gd name="T47" fmla="*/ 713 h 734"/>
                    <a:gd name="T48" fmla="*/ 954 w 1109"/>
                    <a:gd name="T49" fmla="*/ 701 h 734"/>
                    <a:gd name="T50" fmla="*/ 1007 w 1109"/>
                    <a:gd name="T51" fmla="*/ 685 h 734"/>
                    <a:gd name="T52" fmla="*/ 1053 w 1109"/>
                    <a:gd name="T53" fmla="*/ 667 h 734"/>
                    <a:gd name="T54" fmla="*/ 1094 w 1109"/>
                    <a:gd name="T55" fmla="*/ 646 h 734"/>
                    <a:gd name="T56" fmla="*/ 1102 w 1109"/>
                    <a:gd name="T57" fmla="*/ 631 h 734"/>
                    <a:gd name="T58" fmla="*/ 1107 w 1109"/>
                    <a:gd name="T59" fmla="*/ 617 h 734"/>
                    <a:gd name="T60" fmla="*/ 1109 w 1109"/>
                    <a:gd name="T61" fmla="*/ 602 h 734"/>
                    <a:gd name="T62" fmla="*/ 1109 w 1109"/>
                    <a:gd name="T63" fmla="*/ 588 h 734"/>
                    <a:gd name="T64" fmla="*/ 1107 w 1109"/>
                    <a:gd name="T65" fmla="*/ 574 h 734"/>
                    <a:gd name="T66" fmla="*/ 1102 w 1109"/>
                    <a:gd name="T67" fmla="*/ 560 h 734"/>
                    <a:gd name="T68" fmla="*/ 1094 w 1109"/>
                    <a:gd name="T69" fmla="*/ 546 h 734"/>
                    <a:gd name="T70" fmla="*/ 1084 w 1109"/>
                    <a:gd name="T71" fmla="*/ 532 h 734"/>
                    <a:gd name="T72" fmla="*/ 1073 w 1109"/>
                    <a:gd name="T73" fmla="*/ 519 h 734"/>
                    <a:gd name="T74" fmla="*/ 1059 w 1109"/>
                    <a:gd name="T75" fmla="*/ 506 h 734"/>
                    <a:gd name="T76" fmla="*/ 1042 w 1109"/>
                    <a:gd name="T77" fmla="*/ 494 h 734"/>
                    <a:gd name="T78" fmla="*/ 1024 w 1109"/>
                    <a:gd name="T79" fmla="*/ 482 h 734"/>
                    <a:gd name="T80" fmla="*/ 1003 w 1109"/>
                    <a:gd name="T81" fmla="*/ 470 h 734"/>
                    <a:gd name="T82" fmla="*/ 980 w 1109"/>
                    <a:gd name="T83" fmla="*/ 460 h 734"/>
                    <a:gd name="T84" fmla="*/ 954 w 1109"/>
                    <a:gd name="T85" fmla="*/ 450 h 734"/>
                    <a:gd name="T86" fmla="*/ 927 w 1109"/>
                    <a:gd name="T87" fmla="*/ 440 h 734"/>
                    <a:gd name="T88" fmla="*/ 927 w 1109"/>
                    <a:gd name="T89" fmla="*/ 440 h 734"/>
                    <a:gd name="T90" fmla="*/ 927 w 1109"/>
                    <a:gd name="T91" fmla="*/ 211 h 734"/>
                    <a:gd name="T92" fmla="*/ 838 w 1109"/>
                    <a:gd name="T93" fmla="*/ 177 h 734"/>
                    <a:gd name="T94" fmla="*/ 745 w 1109"/>
                    <a:gd name="T95" fmla="*/ 144 h 734"/>
                    <a:gd name="T96" fmla="*/ 647 w 1109"/>
                    <a:gd name="T97" fmla="*/ 114 h 734"/>
                    <a:gd name="T98" fmla="*/ 546 w 1109"/>
                    <a:gd name="T99" fmla="*/ 86 h 734"/>
                    <a:gd name="T100" fmla="*/ 441 w 1109"/>
                    <a:gd name="T101" fmla="*/ 61 h 734"/>
                    <a:gd name="T102" fmla="*/ 333 w 1109"/>
                    <a:gd name="T103" fmla="*/ 38 h 734"/>
                    <a:gd name="T104" fmla="*/ 220 w 1109"/>
                    <a:gd name="T105" fmla="*/ 18 h 734"/>
                    <a:gd name="T106" fmla="*/ 106 w 1109"/>
                    <a:gd name="T107" fmla="*/ 0 h 734"/>
                    <a:gd name="T108" fmla="*/ 106 w 1109"/>
                    <a:gd name="T109" fmla="*/ 0 h 734"/>
                    <a:gd name="T110" fmla="*/ 0 w 1109"/>
                    <a:gd name="T111" fmla="*/ 27 h 734"/>
                    <a:gd name="T112" fmla="*/ 0 w 1109"/>
                    <a:gd name="T113" fmla="*/ 419 h 734"/>
                    <a:gd name="T114" fmla="*/ 0 w 1109"/>
                    <a:gd name="T115" fmla="*/ 419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09" h="734">
                      <a:moveTo>
                        <a:pt x="0" y="419"/>
                      </a:moveTo>
                      <a:lnTo>
                        <a:pt x="124" y="466"/>
                      </a:lnTo>
                      <a:lnTo>
                        <a:pt x="255" y="509"/>
                      </a:lnTo>
                      <a:lnTo>
                        <a:pt x="255" y="509"/>
                      </a:lnTo>
                      <a:lnTo>
                        <a:pt x="238" y="534"/>
                      </a:lnTo>
                      <a:lnTo>
                        <a:pt x="228" y="560"/>
                      </a:lnTo>
                      <a:lnTo>
                        <a:pt x="222" y="586"/>
                      </a:lnTo>
                      <a:lnTo>
                        <a:pt x="224" y="612"/>
                      </a:lnTo>
                      <a:lnTo>
                        <a:pt x="250" y="630"/>
                      </a:lnTo>
                      <a:lnTo>
                        <a:pt x="277" y="649"/>
                      </a:lnTo>
                      <a:lnTo>
                        <a:pt x="310" y="664"/>
                      </a:lnTo>
                      <a:lnTo>
                        <a:pt x="344" y="679"/>
                      </a:lnTo>
                      <a:lnTo>
                        <a:pt x="383" y="692"/>
                      </a:lnTo>
                      <a:lnTo>
                        <a:pt x="424" y="704"/>
                      </a:lnTo>
                      <a:lnTo>
                        <a:pt x="466" y="713"/>
                      </a:lnTo>
                      <a:lnTo>
                        <a:pt x="511" y="720"/>
                      </a:lnTo>
                      <a:lnTo>
                        <a:pt x="557" y="726"/>
                      </a:lnTo>
                      <a:lnTo>
                        <a:pt x="606" y="731"/>
                      </a:lnTo>
                      <a:lnTo>
                        <a:pt x="654" y="733"/>
                      </a:lnTo>
                      <a:lnTo>
                        <a:pt x="703" y="734"/>
                      </a:lnTo>
                      <a:lnTo>
                        <a:pt x="751" y="732"/>
                      </a:lnTo>
                      <a:lnTo>
                        <a:pt x="801" y="727"/>
                      </a:lnTo>
                      <a:lnTo>
                        <a:pt x="850" y="721"/>
                      </a:lnTo>
                      <a:lnTo>
                        <a:pt x="898" y="713"/>
                      </a:lnTo>
                      <a:lnTo>
                        <a:pt x="954" y="701"/>
                      </a:lnTo>
                      <a:lnTo>
                        <a:pt x="1007" y="685"/>
                      </a:lnTo>
                      <a:lnTo>
                        <a:pt x="1053" y="667"/>
                      </a:lnTo>
                      <a:lnTo>
                        <a:pt x="1094" y="646"/>
                      </a:lnTo>
                      <a:lnTo>
                        <a:pt x="1102" y="631"/>
                      </a:lnTo>
                      <a:lnTo>
                        <a:pt x="1107" y="617"/>
                      </a:lnTo>
                      <a:lnTo>
                        <a:pt x="1109" y="602"/>
                      </a:lnTo>
                      <a:lnTo>
                        <a:pt x="1109" y="588"/>
                      </a:lnTo>
                      <a:lnTo>
                        <a:pt x="1107" y="574"/>
                      </a:lnTo>
                      <a:lnTo>
                        <a:pt x="1102" y="560"/>
                      </a:lnTo>
                      <a:lnTo>
                        <a:pt x="1094" y="546"/>
                      </a:lnTo>
                      <a:lnTo>
                        <a:pt x="1084" y="532"/>
                      </a:lnTo>
                      <a:lnTo>
                        <a:pt x="1073" y="519"/>
                      </a:lnTo>
                      <a:lnTo>
                        <a:pt x="1059" y="506"/>
                      </a:lnTo>
                      <a:lnTo>
                        <a:pt x="1042" y="494"/>
                      </a:lnTo>
                      <a:lnTo>
                        <a:pt x="1024" y="482"/>
                      </a:lnTo>
                      <a:lnTo>
                        <a:pt x="1003" y="470"/>
                      </a:lnTo>
                      <a:lnTo>
                        <a:pt x="980" y="460"/>
                      </a:lnTo>
                      <a:lnTo>
                        <a:pt x="954" y="450"/>
                      </a:lnTo>
                      <a:lnTo>
                        <a:pt x="927" y="440"/>
                      </a:lnTo>
                      <a:lnTo>
                        <a:pt x="927" y="440"/>
                      </a:lnTo>
                      <a:lnTo>
                        <a:pt x="927" y="211"/>
                      </a:lnTo>
                      <a:lnTo>
                        <a:pt x="838" y="177"/>
                      </a:lnTo>
                      <a:lnTo>
                        <a:pt x="745" y="144"/>
                      </a:lnTo>
                      <a:lnTo>
                        <a:pt x="647" y="114"/>
                      </a:lnTo>
                      <a:lnTo>
                        <a:pt x="546" y="86"/>
                      </a:lnTo>
                      <a:lnTo>
                        <a:pt x="441" y="61"/>
                      </a:lnTo>
                      <a:lnTo>
                        <a:pt x="333" y="38"/>
                      </a:lnTo>
                      <a:lnTo>
                        <a:pt x="220" y="18"/>
                      </a:lnTo>
                      <a:lnTo>
                        <a:pt x="106" y="0"/>
                      </a:lnTo>
                      <a:lnTo>
                        <a:pt x="106" y="0"/>
                      </a:lnTo>
                      <a:lnTo>
                        <a:pt x="0" y="27"/>
                      </a:lnTo>
                      <a:lnTo>
                        <a:pt x="0" y="419"/>
                      </a:lnTo>
                      <a:lnTo>
                        <a:pt x="0" y="419"/>
                      </a:lnTo>
                    </a:path>
                  </a:pathLst>
                </a:custGeom>
                <a:solidFill>
                  <a:srgbClr val="FFFF99"/>
                </a:solidFill>
                <a:ln w="19050" cmpd="sng">
                  <a:solidFill>
                    <a:srgbClr val="800080"/>
                  </a:solidFill>
                  <a:prstDash val="solid"/>
                  <a:round/>
                  <a:headEnd/>
                  <a:tailEnd/>
                </a:ln>
              </p:spPr>
              <p:txBody>
                <a:bodyPr/>
                <a:lstStyle/>
                <a:p>
                  <a:endParaRPr lang="ru-RU"/>
                </a:p>
              </p:txBody>
            </p:sp>
            <p:sp>
              <p:nvSpPr>
                <p:cNvPr id="585811" name="Freeform 83"/>
                <p:cNvSpPr>
                  <a:spLocks/>
                </p:cNvSpPr>
                <p:nvPr/>
              </p:nvSpPr>
              <p:spPr bwMode="auto">
                <a:xfrm>
                  <a:off x="4546" y="5937"/>
                  <a:ext cx="324" cy="494"/>
                </a:xfrm>
                <a:custGeom>
                  <a:avLst/>
                  <a:gdLst>
                    <a:gd name="T0" fmla="*/ 0 w 648"/>
                    <a:gd name="T1" fmla="*/ 326 h 494"/>
                    <a:gd name="T2" fmla="*/ 648 w 648"/>
                    <a:gd name="T3" fmla="*/ 494 h 494"/>
                    <a:gd name="T4" fmla="*/ 648 w 648"/>
                    <a:gd name="T5" fmla="*/ 166 h 494"/>
                    <a:gd name="T6" fmla="*/ 0 w 648"/>
                    <a:gd name="T7" fmla="*/ 0 h 494"/>
                    <a:gd name="T8" fmla="*/ 0 w 648"/>
                    <a:gd name="T9" fmla="*/ 326 h 494"/>
                  </a:gdLst>
                  <a:ahLst/>
                  <a:cxnLst>
                    <a:cxn ang="0">
                      <a:pos x="T0" y="T1"/>
                    </a:cxn>
                    <a:cxn ang="0">
                      <a:pos x="T2" y="T3"/>
                    </a:cxn>
                    <a:cxn ang="0">
                      <a:pos x="T4" y="T5"/>
                    </a:cxn>
                    <a:cxn ang="0">
                      <a:pos x="T6" y="T7"/>
                    </a:cxn>
                    <a:cxn ang="0">
                      <a:pos x="T8" y="T9"/>
                    </a:cxn>
                  </a:cxnLst>
                  <a:rect l="0" t="0" r="r" b="b"/>
                  <a:pathLst>
                    <a:path w="648" h="494">
                      <a:moveTo>
                        <a:pt x="0" y="326"/>
                      </a:moveTo>
                      <a:lnTo>
                        <a:pt x="648" y="494"/>
                      </a:lnTo>
                      <a:lnTo>
                        <a:pt x="648" y="166"/>
                      </a:lnTo>
                      <a:lnTo>
                        <a:pt x="0" y="0"/>
                      </a:lnTo>
                      <a:lnTo>
                        <a:pt x="0" y="326"/>
                      </a:lnTo>
                      <a:close/>
                    </a:path>
                  </a:pathLst>
                </a:custGeom>
                <a:gradFill rotWithShape="1">
                  <a:gsLst>
                    <a:gs pos="0">
                      <a:schemeClr val="accent1">
                        <a:gamma/>
                        <a:tint val="0"/>
                        <a:invGamma/>
                      </a:schemeClr>
                    </a:gs>
                    <a:gs pos="100000">
                      <a:schemeClr val="accent1"/>
                    </a:gs>
                  </a:gsLst>
                  <a:path path="rect">
                    <a:fillToRect l="50000" t="50000" r="50000" b="50000"/>
                  </a:path>
                </a:gradFill>
                <a:ln w="12700" cmpd="sng">
                  <a:solidFill>
                    <a:srgbClr val="800080"/>
                  </a:solidFill>
                  <a:prstDash val="solid"/>
                  <a:round/>
                  <a:headEnd/>
                  <a:tailEnd/>
                </a:ln>
              </p:spPr>
              <p:txBody>
                <a:bodyPr/>
                <a:lstStyle/>
                <a:p>
                  <a:endParaRPr lang="ru-RU"/>
                </a:p>
              </p:txBody>
            </p:sp>
            <p:sp>
              <p:nvSpPr>
                <p:cNvPr id="585812" name="Freeform 84"/>
                <p:cNvSpPr>
                  <a:spLocks/>
                </p:cNvSpPr>
                <p:nvPr/>
              </p:nvSpPr>
              <p:spPr bwMode="auto">
                <a:xfrm>
                  <a:off x="4497" y="5884"/>
                  <a:ext cx="412" cy="603"/>
                </a:xfrm>
                <a:custGeom>
                  <a:avLst/>
                  <a:gdLst>
                    <a:gd name="T0" fmla="*/ 0 w 823"/>
                    <a:gd name="T1" fmla="*/ 392 h 603"/>
                    <a:gd name="T2" fmla="*/ 91 w 823"/>
                    <a:gd name="T3" fmla="*/ 426 h 603"/>
                    <a:gd name="T4" fmla="*/ 186 w 823"/>
                    <a:gd name="T5" fmla="*/ 458 h 603"/>
                    <a:gd name="T6" fmla="*/ 284 w 823"/>
                    <a:gd name="T7" fmla="*/ 488 h 603"/>
                    <a:gd name="T8" fmla="*/ 385 w 823"/>
                    <a:gd name="T9" fmla="*/ 516 h 603"/>
                    <a:gd name="T10" fmla="*/ 490 w 823"/>
                    <a:gd name="T11" fmla="*/ 540 h 603"/>
                    <a:gd name="T12" fmla="*/ 598 w 823"/>
                    <a:gd name="T13" fmla="*/ 564 h 603"/>
                    <a:gd name="T14" fmla="*/ 710 w 823"/>
                    <a:gd name="T15" fmla="*/ 585 h 603"/>
                    <a:gd name="T16" fmla="*/ 823 w 823"/>
                    <a:gd name="T17" fmla="*/ 603 h 603"/>
                    <a:gd name="T18" fmla="*/ 823 w 823"/>
                    <a:gd name="T19" fmla="*/ 603 h 603"/>
                    <a:gd name="T20" fmla="*/ 823 w 823"/>
                    <a:gd name="T21" fmla="*/ 211 h 603"/>
                    <a:gd name="T22" fmla="*/ 734 w 823"/>
                    <a:gd name="T23" fmla="*/ 177 h 603"/>
                    <a:gd name="T24" fmla="*/ 639 w 823"/>
                    <a:gd name="T25" fmla="*/ 145 h 603"/>
                    <a:gd name="T26" fmla="*/ 540 w 823"/>
                    <a:gd name="T27" fmla="*/ 115 h 603"/>
                    <a:gd name="T28" fmla="*/ 439 w 823"/>
                    <a:gd name="T29" fmla="*/ 87 h 603"/>
                    <a:gd name="T30" fmla="*/ 333 w 823"/>
                    <a:gd name="T31" fmla="*/ 62 h 603"/>
                    <a:gd name="T32" fmla="*/ 226 w 823"/>
                    <a:gd name="T33" fmla="*/ 38 h 603"/>
                    <a:gd name="T34" fmla="*/ 114 w 823"/>
                    <a:gd name="T35" fmla="*/ 18 h 603"/>
                    <a:gd name="T36" fmla="*/ 0 w 823"/>
                    <a:gd name="T37" fmla="*/ 0 h 603"/>
                    <a:gd name="T38" fmla="*/ 0 w 823"/>
                    <a:gd name="T39" fmla="*/ 0 h 603"/>
                    <a:gd name="T40" fmla="*/ 0 w 823"/>
                    <a:gd name="T41" fmla="*/ 392 h 603"/>
                    <a:gd name="T42" fmla="*/ 0 w 823"/>
                    <a:gd name="T43" fmla="*/ 392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23" h="603">
                      <a:moveTo>
                        <a:pt x="0" y="392"/>
                      </a:moveTo>
                      <a:lnTo>
                        <a:pt x="91" y="426"/>
                      </a:lnTo>
                      <a:lnTo>
                        <a:pt x="186" y="458"/>
                      </a:lnTo>
                      <a:lnTo>
                        <a:pt x="284" y="488"/>
                      </a:lnTo>
                      <a:lnTo>
                        <a:pt x="385" y="516"/>
                      </a:lnTo>
                      <a:lnTo>
                        <a:pt x="490" y="540"/>
                      </a:lnTo>
                      <a:lnTo>
                        <a:pt x="598" y="564"/>
                      </a:lnTo>
                      <a:lnTo>
                        <a:pt x="710" y="585"/>
                      </a:lnTo>
                      <a:lnTo>
                        <a:pt x="823" y="603"/>
                      </a:lnTo>
                      <a:lnTo>
                        <a:pt x="823" y="603"/>
                      </a:lnTo>
                      <a:lnTo>
                        <a:pt x="823" y="211"/>
                      </a:lnTo>
                      <a:lnTo>
                        <a:pt x="734" y="177"/>
                      </a:lnTo>
                      <a:lnTo>
                        <a:pt x="639" y="145"/>
                      </a:lnTo>
                      <a:lnTo>
                        <a:pt x="540" y="115"/>
                      </a:lnTo>
                      <a:lnTo>
                        <a:pt x="439" y="87"/>
                      </a:lnTo>
                      <a:lnTo>
                        <a:pt x="333" y="62"/>
                      </a:lnTo>
                      <a:lnTo>
                        <a:pt x="226" y="38"/>
                      </a:lnTo>
                      <a:lnTo>
                        <a:pt x="114" y="18"/>
                      </a:lnTo>
                      <a:lnTo>
                        <a:pt x="0" y="0"/>
                      </a:lnTo>
                      <a:lnTo>
                        <a:pt x="0" y="0"/>
                      </a:lnTo>
                      <a:lnTo>
                        <a:pt x="0" y="392"/>
                      </a:lnTo>
                      <a:lnTo>
                        <a:pt x="0" y="392"/>
                      </a:lnTo>
                    </a:path>
                  </a:pathLst>
                </a:custGeom>
                <a:noFill/>
                <a:ln w="19050" cmpd="sng">
                  <a:solidFill>
                    <a:srgbClr val="8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grpSp>
          <p:grpSp>
            <p:nvGrpSpPr>
              <p:cNvPr id="585813" name="Group 85"/>
              <p:cNvGrpSpPr>
                <a:grpSpLocks/>
              </p:cNvGrpSpPr>
              <p:nvPr/>
            </p:nvGrpSpPr>
            <p:grpSpPr bwMode="auto">
              <a:xfrm>
                <a:off x="980" y="1032"/>
                <a:ext cx="688" cy="400"/>
                <a:chOff x="980" y="1032"/>
                <a:chExt cx="688" cy="400"/>
              </a:xfrm>
            </p:grpSpPr>
            <p:sp>
              <p:nvSpPr>
                <p:cNvPr id="585814" name="Freeform 86"/>
                <p:cNvSpPr>
                  <a:spLocks/>
                </p:cNvSpPr>
                <p:nvPr/>
              </p:nvSpPr>
              <p:spPr bwMode="auto">
                <a:xfrm>
                  <a:off x="980" y="1032"/>
                  <a:ext cx="688" cy="400"/>
                </a:xfrm>
                <a:custGeom>
                  <a:avLst/>
                  <a:gdLst>
                    <a:gd name="T0" fmla="*/ 0 w 1113"/>
                    <a:gd name="T1" fmla="*/ 106 h 329"/>
                    <a:gd name="T2" fmla="*/ 329 w 1113"/>
                    <a:gd name="T3" fmla="*/ 0 h 329"/>
                    <a:gd name="T4" fmla="*/ 1113 w 1113"/>
                    <a:gd name="T5" fmla="*/ 200 h 329"/>
                    <a:gd name="T6" fmla="*/ 1113 w 1113"/>
                    <a:gd name="T7" fmla="*/ 243 h 329"/>
                    <a:gd name="T8" fmla="*/ 774 w 1113"/>
                    <a:gd name="T9" fmla="*/ 329 h 329"/>
                    <a:gd name="T10" fmla="*/ 0 w 1113"/>
                    <a:gd name="T11" fmla="*/ 131 h 329"/>
                    <a:gd name="T12" fmla="*/ 0 w 1113"/>
                    <a:gd name="T13" fmla="*/ 106 h 329"/>
                  </a:gdLst>
                  <a:ahLst/>
                  <a:cxnLst>
                    <a:cxn ang="0">
                      <a:pos x="T0" y="T1"/>
                    </a:cxn>
                    <a:cxn ang="0">
                      <a:pos x="T2" y="T3"/>
                    </a:cxn>
                    <a:cxn ang="0">
                      <a:pos x="T4" y="T5"/>
                    </a:cxn>
                    <a:cxn ang="0">
                      <a:pos x="T6" y="T7"/>
                    </a:cxn>
                    <a:cxn ang="0">
                      <a:pos x="T8" y="T9"/>
                    </a:cxn>
                    <a:cxn ang="0">
                      <a:pos x="T10" y="T11"/>
                    </a:cxn>
                    <a:cxn ang="0">
                      <a:pos x="T12" y="T13"/>
                    </a:cxn>
                  </a:cxnLst>
                  <a:rect l="0" t="0" r="r" b="b"/>
                  <a:pathLst>
                    <a:path w="1113" h="329">
                      <a:moveTo>
                        <a:pt x="0" y="106"/>
                      </a:moveTo>
                      <a:lnTo>
                        <a:pt x="329" y="0"/>
                      </a:lnTo>
                      <a:lnTo>
                        <a:pt x="1113" y="200"/>
                      </a:lnTo>
                      <a:lnTo>
                        <a:pt x="1113" y="243"/>
                      </a:lnTo>
                      <a:lnTo>
                        <a:pt x="774" y="329"/>
                      </a:lnTo>
                      <a:lnTo>
                        <a:pt x="0" y="131"/>
                      </a:lnTo>
                      <a:lnTo>
                        <a:pt x="0" y="106"/>
                      </a:lnTo>
                      <a:close/>
                    </a:path>
                  </a:pathLst>
                </a:custGeom>
                <a:solidFill>
                  <a:srgbClr val="FFFF99"/>
                </a:solidFill>
                <a:ln w="19050" cmpd="sng">
                  <a:solidFill>
                    <a:srgbClr val="800080"/>
                  </a:solidFill>
                  <a:prstDash val="solid"/>
                  <a:round/>
                  <a:headEnd/>
                  <a:tailEnd/>
                </a:ln>
              </p:spPr>
              <p:txBody>
                <a:bodyPr/>
                <a:lstStyle/>
                <a:p>
                  <a:endParaRPr lang="ru-RU"/>
                </a:p>
              </p:txBody>
            </p:sp>
            <p:sp>
              <p:nvSpPr>
                <p:cNvPr id="585815" name="Freeform 87"/>
                <p:cNvSpPr>
                  <a:spLocks noEditPoints="1"/>
                </p:cNvSpPr>
                <p:nvPr/>
              </p:nvSpPr>
              <p:spPr bwMode="auto">
                <a:xfrm>
                  <a:off x="1039" y="1081"/>
                  <a:ext cx="562" cy="288"/>
                </a:xfrm>
                <a:custGeom>
                  <a:avLst/>
                  <a:gdLst>
                    <a:gd name="T0" fmla="*/ 204 w 911"/>
                    <a:gd name="T1" fmla="*/ 6 h 237"/>
                    <a:gd name="T2" fmla="*/ 305 w 911"/>
                    <a:gd name="T3" fmla="*/ 33 h 237"/>
                    <a:gd name="T4" fmla="*/ 405 w 911"/>
                    <a:gd name="T5" fmla="*/ 58 h 237"/>
                    <a:gd name="T6" fmla="*/ 508 w 911"/>
                    <a:gd name="T7" fmla="*/ 85 h 237"/>
                    <a:gd name="T8" fmla="*/ 609 w 911"/>
                    <a:gd name="T9" fmla="*/ 111 h 237"/>
                    <a:gd name="T10" fmla="*/ 709 w 911"/>
                    <a:gd name="T11" fmla="*/ 138 h 237"/>
                    <a:gd name="T12" fmla="*/ 258 w 911"/>
                    <a:gd name="T13" fmla="*/ 15 h 237"/>
                    <a:gd name="T14" fmla="*/ 359 w 911"/>
                    <a:gd name="T15" fmla="*/ 41 h 237"/>
                    <a:gd name="T16" fmla="*/ 459 w 911"/>
                    <a:gd name="T17" fmla="*/ 68 h 237"/>
                    <a:gd name="T18" fmla="*/ 562 w 911"/>
                    <a:gd name="T19" fmla="*/ 93 h 237"/>
                    <a:gd name="T20" fmla="*/ 663 w 911"/>
                    <a:gd name="T21" fmla="*/ 120 h 237"/>
                    <a:gd name="T22" fmla="*/ 763 w 911"/>
                    <a:gd name="T23" fmla="*/ 146 h 237"/>
                    <a:gd name="T24" fmla="*/ 810 w 911"/>
                    <a:gd name="T25" fmla="*/ 164 h 237"/>
                    <a:gd name="T26" fmla="*/ 866 w 911"/>
                    <a:gd name="T27" fmla="*/ 173 h 237"/>
                    <a:gd name="T28" fmla="*/ 136 w 911"/>
                    <a:gd name="T29" fmla="*/ 25 h 237"/>
                    <a:gd name="T30" fmla="*/ 237 w 911"/>
                    <a:gd name="T31" fmla="*/ 52 h 237"/>
                    <a:gd name="T32" fmla="*/ 337 w 911"/>
                    <a:gd name="T33" fmla="*/ 78 h 237"/>
                    <a:gd name="T34" fmla="*/ 440 w 911"/>
                    <a:gd name="T35" fmla="*/ 105 h 237"/>
                    <a:gd name="T36" fmla="*/ 541 w 911"/>
                    <a:gd name="T37" fmla="*/ 131 h 237"/>
                    <a:gd name="T38" fmla="*/ 641 w 911"/>
                    <a:gd name="T39" fmla="*/ 158 h 237"/>
                    <a:gd name="T40" fmla="*/ 190 w 911"/>
                    <a:gd name="T41" fmla="*/ 35 h 237"/>
                    <a:gd name="T42" fmla="*/ 291 w 911"/>
                    <a:gd name="T43" fmla="*/ 60 h 237"/>
                    <a:gd name="T44" fmla="*/ 394 w 911"/>
                    <a:gd name="T45" fmla="*/ 87 h 237"/>
                    <a:gd name="T46" fmla="*/ 494 w 911"/>
                    <a:gd name="T47" fmla="*/ 113 h 237"/>
                    <a:gd name="T48" fmla="*/ 595 w 911"/>
                    <a:gd name="T49" fmla="*/ 140 h 237"/>
                    <a:gd name="T50" fmla="*/ 696 w 911"/>
                    <a:gd name="T51" fmla="*/ 166 h 237"/>
                    <a:gd name="T52" fmla="*/ 744 w 911"/>
                    <a:gd name="T53" fmla="*/ 183 h 237"/>
                    <a:gd name="T54" fmla="*/ 798 w 911"/>
                    <a:gd name="T55" fmla="*/ 192 h 237"/>
                    <a:gd name="T56" fmla="*/ 68 w 911"/>
                    <a:gd name="T57" fmla="*/ 45 h 237"/>
                    <a:gd name="T58" fmla="*/ 169 w 911"/>
                    <a:gd name="T59" fmla="*/ 72 h 237"/>
                    <a:gd name="T60" fmla="*/ 272 w 911"/>
                    <a:gd name="T61" fmla="*/ 98 h 237"/>
                    <a:gd name="T62" fmla="*/ 372 w 911"/>
                    <a:gd name="T63" fmla="*/ 124 h 237"/>
                    <a:gd name="T64" fmla="*/ 473 w 911"/>
                    <a:gd name="T65" fmla="*/ 150 h 237"/>
                    <a:gd name="T66" fmla="*/ 574 w 911"/>
                    <a:gd name="T67" fmla="*/ 177 h 237"/>
                    <a:gd name="T68" fmla="*/ 122 w 911"/>
                    <a:gd name="T69" fmla="*/ 54 h 237"/>
                    <a:gd name="T70" fmla="*/ 223 w 911"/>
                    <a:gd name="T71" fmla="*/ 80 h 237"/>
                    <a:gd name="T72" fmla="*/ 326 w 911"/>
                    <a:gd name="T73" fmla="*/ 107 h 237"/>
                    <a:gd name="T74" fmla="*/ 427 w 911"/>
                    <a:gd name="T75" fmla="*/ 133 h 237"/>
                    <a:gd name="T76" fmla="*/ 527 w 911"/>
                    <a:gd name="T77" fmla="*/ 160 h 237"/>
                    <a:gd name="T78" fmla="*/ 630 w 911"/>
                    <a:gd name="T79" fmla="*/ 185 h 237"/>
                    <a:gd name="T80" fmla="*/ 676 w 911"/>
                    <a:gd name="T81" fmla="*/ 203 h 237"/>
                    <a:gd name="T82" fmla="*/ 731 w 911"/>
                    <a:gd name="T83" fmla="*/ 211 h 237"/>
                    <a:gd name="T84" fmla="*/ 0 w 911"/>
                    <a:gd name="T85" fmla="*/ 65 h 237"/>
                    <a:gd name="T86" fmla="*/ 101 w 911"/>
                    <a:gd name="T87" fmla="*/ 91 h 237"/>
                    <a:gd name="T88" fmla="*/ 204 w 911"/>
                    <a:gd name="T89" fmla="*/ 117 h 237"/>
                    <a:gd name="T90" fmla="*/ 508 w 911"/>
                    <a:gd name="T91" fmla="*/ 197 h 237"/>
                    <a:gd name="T92" fmla="*/ 55 w 911"/>
                    <a:gd name="T93" fmla="*/ 74 h 237"/>
                    <a:gd name="T94" fmla="*/ 157 w 911"/>
                    <a:gd name="T95" fmla="*/ 100 h 237"/>
                    <a:gd name="T96" fmla="*/ 459 w 911"/>
                    <a:gd name="T97" fmla="*/ 178 h 237"/>
                    <a:gd name="T98" fmla="*/ 562 w 911"/>
                    <a:gd name="T99" fmla="*/ 205 h 237"/>
                    <a:gd name="T100" fmla="*/ 609 w 911"/>
                    <a:gd name="T101" fmla="*/ 223 h 237"/>
                    <a:gd name="T102" fmla="*/ 663 w 911"/>
                    <a:gd name="T103" fmla="*/ 231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11" h="237">
                      <a:moveTo>
                        <a:pt x="204" y="6"/>
                      </a:moveTo>
                      <a:lnTo>
                        <a:pt x="258" y="20"/>
                      </a:lnTo>
                      <a:lnTo>
                        <a:pt x="258" y="15"/>
                      </a:lnTo>
                      <a:lnTo>
                        <a:pt x="204" y="0"/>
                      </a:lnTo>
                      <a:lnTo>
                        <a:pt x="204" y="6"/>
                      </a:lnTo>
                      <a:close/>
                      <a:moveTo>
                        <a:pt x="305" y="33"/>
                      </a:moveTo>
                      <a:lnTo>
                        <a:pt x="359" y="47"/>
                      </a:lnTo>
                      <a:lnTo>
                        <a:pt x="359" y="41"/>
                      </a:lnTo>
                      <a:lnTo>
                        <a:pt x="305" y="27"/>
                      </a:lnTo>
                      <a:lnTo>
                        <a:pt x="305" y="33"/>
                      </a:lnTo>
                      <a:close/>
                      <a:moveTo>
                        <a:pt x="405" y="58"/>
                      </a:moveTo>
                      <a:lnTo>
                        <a:pt x="459" y="73"/>
                      </a:lnTo>
                      <a:lnTo>
                        <a:pt x="459" y="68"/>
                      </a:lnTo>
                      <a:lnTo>
                        <a:pt x="405" y="53"/>
                      </a:lnTo>
                      <a:lnTo>
                        <a:pt x="405" y="58"/>
                      </a:lnTo>
                      <a:close/>
                      <a:moveTo>
                        <a:pt x="508" y="85"/>
                      </a:moveTo>
                      <a:lnTo>
                        <a:pt x="562" y="99"/>
                      </a:lnTo>
                      <a:lnTo>
                        <a:pt x="562" y="93"/>
                      </a:lnTo>
                      <a:lnTo>
                        <a:pt x="508" y="80"/>
                      </a:lnTo>
                      <a:lnTo>
                        <a:pt x="508" y="85"/>
                      </a:lnTo>
                      <a:close/>
                      <a:moveTo>
                        <a:pt x="609" y="111"/>
                      </a:moveTo>
                      <a:lnTo>
                        <a:pt x="663" y="126"/>
                      </a:lnTo>
                      <a:lnTo>
                        <a:pt x="663" y="120"/>
                      </a:lnTo>
                      <a:lnTo>
                        <a:pt x="609" y="106"/>
                      </a:lnTo>
                      <a:lnTo>
                        <a:pt x="609" y="111"/>
                      </a:lnTo>
                      <a:close/>
                      <a:moveTo>
                        <a:pt x="709" y="138"/>
                      </a:moveTo>
                      <a:lnTo>
                        <a:pt x="763" y="151"/>
                      </a:lnTo>
                      <a:lnTo>
                        <a:pt x="763" y="146"/>
                      </a:lnTo>
                      <a:lnTo>
                        <a:pt x="709" y="132"/>
                      </a:lnTo>
                      <a:lnTo>
                        <a:pt x="709" y="138"/>
                      </a:lnTo>
                      <a:close/>
                      <a:moveTo>
                        <a:pt x="258" y="15"/>
                      </a:moveTo>
                      <a:lnTo>
                        <a:pt x="258" y="20"/>
                      </a:lnTo>
                      <a:lnTo>
                        <a:pt x="303" y="8"/>
                      </a:lnTo>
                      <a:lnTo>
                        <a:pt x="303" y="2"/>
                      </a:lnTo>
                      <a:lnTo>
                        <a:pt x="258" y="15"/>
                      </a:lnTo>
                      <a:close/>
                      <a:moveTo>
                        <a:pt x="359" y="41"/>
                      </a:moveTo>
                      <a:lnTo>
                        <a:pt x="359" y="47"/>
                      </a:lnTo>
                      <a:lnTo>
                        <a:pt x="405" y="34"/>
                      </a:lnTo>
                      <a:lnTo>
                        <a:pt x="405" y="28"/>
                      </a:lnTo>
                      <a:lnTo>
                        <a:pt x="359" y="41"/>
                      </a:lnTo>
                      <a:close/>
                      <a:moveTo>
                        <a:pt x="459" y="68"/>
                      </a:moveTo>
                      <a:lnTo>
                        <a:pt x="459" y="73"/>
                      </a:lnTo>
                      <a:lnTo>
                        <a:pt x="506" y="60"/>
                      </a:lnTo>
                      <a:lnTo>
                        <a:pt x="506" y="54"/>
                      </a:lnTo>
                      <a:lnTo>
                        <a:pt x="459" y="68"/>
                      </a:lnTo>
                      <a:close/>
                      <a:moveTo>
                        <a:pt x="562" y="93"/>
                      </a:moveTo>
                      <a:lnTo>
                        <a:pt x="562" y="99"/>
                      </a:lnTo>
                      <a:lnTo>
                        <a:pt x="607" y="86"/>
                      </a:lnTo>
                      <a:lnTo>
                        <a:pt x="607" y="81"/>
                      </a:lnTo>
                      <a:lnTo>
                        <a:pt x="562" y="93"/>
                      </a:lnTo>
                      <a:close/>
                      <a:moveTo>
                        <a:pt x="663" y="120"/>
                      </a:moveTo>
                      <a:lnTo>
                        <a:pt x="663" y="126"/>
                      </a:lnTo>
                      <a:lnTo>
                        <a:pt x="709" y="113"/>
                      </a:lnTo>
                      <a:lnTo>
                        <a:pt x="709" y="107"/>
                      </a:lnTo>
                      <a:lnTo>
                        <a:pt x="663" y="120"/>
                      </a:lnTo>
                      <a:close/>
                      <a:moveTo>
                        <a:pt x="763" y="146"/>
                      </a:moveTo>
                      <a:lnTo>
                        <a:pt x="763" y="151"/>
                      </a:lnTo>
                      <a:lnTo>
                        <a:pt x="810" y="139"/>
                      </a:lnTo>
                      <a:lnTo>
                        <a:pt x="810" y="134"/>
                      </a:lnTo>
                      <a:lnTo>
                        <a:pt x="763" y="146"/>
                      </a:lnTo>
                      <a:close/>
                      <a:moveTo>
                        <a:pt x="810" y="164"/>
                      </a:moveTo>
                      <a:lnTo>
                        <a:pt x="866" y="178"/>
                      </a:lnTo>
                      <a:lnTo>
                        <a:pt x="866" y="173"/>
                      </a:lnTo>
                      <a:lnTo>
                        <a:pt x="810" y="159"/>
                      </a:lnTo>
                      <a:lnTo>
                        <a:pt x="810" y="164"/>
                      </a:lnTo>
                      <a:close/>
                      <a:moveTo>
                        <a:pt x="866" y="173"/>
                      </a:moveTo>
                      <a:lnTo>
                        <a:pt x="866" y="178"/>
                      </a:lnTo>
                      <a:lnTo>
                        <a:pt x="911" y="165"/>
                      </a:lnTo>
                      <a:lnTo>
                        <a:pt x="911" y="160"/>
                      </a:lnTo>
                      <a:lnTo>
                        <a:pt x="866" y="173"/>
                      </a:lnTo>
                      <a:close/>
                      <a:moveTo>
                        <a:pt x="136" y="25"/>
                      </a:moveTo>
                      <a:lnTo>
                        <a:pt x="190" y="40"/>
                      </a:lnTo>
                      <a:lnTo>
                        <a:pt x="190" y="35"/>
                      </a:lnTo>
                      <a:lnTo>
                        <a:pt x="136" y="20"/>
                      </a:lnTo>
                      <a:lnTo>
                        <a:pt x="136" y="25"/>
                      </a:lnTo>
                      <a:close/>
                      <a:moveTo>
                        <a:pt x="237" y="52"/>
                      </a:moveTo>
                      <a:lnTo>
                        <a:pt x="291" y="67"/>
                      </a:lnTo>
                      <a:lnTo>
                        <a:pt x="291" y="60"/>
                      </a:lnTo>
                      <a:lnTo>
                        <a:pt x="237" y="47"/>
                      </a:lnTo>
                      <a:lnTo>
                        <a:pt x="237" y="52"/>
                      </a:lnTo>
                      <a:close/>
                      <a:moveTo>
                        <a:pt x="337" y="78"/>
                      </a:moveTo>
                      <a:lnTo>
                        <a:pt x="394" y="92"/>
                      </a:lnTo>
                      <a:lnTo>
                        <a:pt x="394" y="87"/>
                      </a:lnTo>
                      <a:lnTo>
                        <a:pt x="337" y="73"/>
                      </a:lnTo>
                      <a:lnTo>
                        <a:pt x="337" y="78"/>
                      </a:lnTo>
                      <a:close/>
                      <a:moveTo>
                        <a:pt x="440" y="105"/>
                      </a:moveTo>
                      <a:lnTo>
                        <a:pt x="494" y="118"/>
                      </a:lnTo>
                      <a:lnTo>
                        <a:pt x="494" y="113"/>
                      </a:lnTo>
                      <a:lnTo>
                        <a:pt x="440" y="99"/>
                      </a:lnTo>
                      <a:lnTo>
                        <a:pt x="440" y="105"/>
                      </a:lnTo>
                      <a:close/>
                      <a:moveTo>
                        <a:pt x="541" y="131"/>
                      </a:moveTo>
                      <a:lnTo>
                        <a:pt x="595" y="145"/>
                      </a:lnTo>
                      <a:lnTo>
                        <a:pt x="595" y="140"/>
                      </a:lnTo>
                      <a:lnTo>
                        <a:pt x="541" y="126"/>
                      </a:lnTo>
                      <a:lnTo>
                        <a:pt x="541" y="131"/>
                      </a:lnTo>
                      <a:close/>
                      <a:moveTo>
                        <a:pt x="641" y="158"/>
                      </a:moveTo>
                      <a:lnTo>
                        <a:pt x="696" y="171"/>
                      </a:lnTo>
                      <a:lnTo>
                        <a:pt x="696" y="166"/>
                      </a:lnTo>
                      <a:lnTo>
                        <a:pt x="641" y="151"/>
                      </a:lnTo>
                      <a:lnTo>
                        <a:pt x="641" y="158"/>
                      </a:lnTo>
                      <a:close/>
                      <a:moveTo>
                        <a:pt x="190" y="35"/>
                      </a:moveTo>
                      <a:lnTo>
                        <a:pt x="190" y="40"/>
                      </a:lnTo>
                      <a:lnTo>
                        <a:pt x="235" y="27"/>
                      </a:lnTo>
                      <a:lnTo>
                        <a:pt x="235" y="21"/>
                      </a:lnTo>
                      <a:lnTo>
                        <a:pt x="190" y="35"/>
                      </a:lnTo>
                      <a:close/>
                      <a:moveTo>
                        <a:pt x="291" y="60"/>
                      </a:moveTo>
                      <a:lnTo>
                        <a:pt x="291" y="66"/>
                      </a:lnTo>
                      <a:lnTo>
                        <a:pt x="337" y="53"/>
                      </a:lnTo>
                      <a:lnTo>
                        <a:pt x="337" y="48"/>
                      </a:lnTo>
                      <a:lnTo>
                        <a:pt x="291" y="60"/>
                      </a:lnTo>
                      <a:close/>
                      <a:moveTo>
                        <a:pt x="394" y="87"/>
                      </a:moveTo>
                      <a:lnTo>
                        <a:pt x="394" y="92"/>
                      </a:lnTo>
                      <a:lnTo>
                        <a:pt x="438" y="80"/>
                      </a:lnTo>
                      <a:lnTo>
                        <a:pt x="438" y="74"/>
                      </a:lnTo>
                      <a:lnTo>
                        <a:pt x="394" y="87"/>
                      </a:lnTo>
                      <a:close/>
                      <a:moveTo>
                        <a:pt x="494" y="113"/>
                      </a:moveTo>
                      <a:lnTo>
                        <a:pt x="494" y="118"/>
                      </a:lnTo>
                      <a:lnTo>
                        <a:pt x="539" y="106"/>
                      </a:lnTo>
                      <a:lnTo>
                        <a:pt x="539" y="101"/>
                      </a:lnTo>
                      <a:lnTo>
                        <a:pt x="494" y="113"/>
                      </a:lnTo>
                      <a:close/>
                      <a:moveTo>
                        <a:pt x="595" y="140"/>
                      </a:moveTo>
                      <a:lnTo>
                        <a:pt x="595" y="145"/>
                      </a:lnTo>
                      <a:lnTo>
                        <a:pt x="641" y="132"/>
                      </a:lnTo>
                      <a:lnTo>
                        <a:pt x="641" y="127"/>
                      </a:lnTo>
                      <a:lnTo>
                        <a:pt x="595" y="140"/>
                      </a:lnTo>
                      <a:close/>
                      <a:moveTo>
                        <a:pt x="696" y="166"/>
                      </a:moveTo>
                      <a:lnTo>
                        <a:pt x="696" y="171"/>
                      </a:lnTo>
                      <a:lnTo>
                        <a:pt x="742" y="159"/>
                      </a:lnTo>
                      <a:lnTo>
                        <a:pt x="742" y="153"/>
                      </a:lnTo>
                      <a:lnTo>
                        <a:pt x="696" y="166"/>
                      </a:lnTo>
                      <a:close/>
                      <a:moveTo>
                        <a:pt x="744" y="183"/>
                      </a:moveTo>
                      <a:lnTo>
                        <a:pt x="798" y="198"/>
                      </a:lnTo>
                      <a:lnTo>
                        <a:pt x="798" y="193"/>
                      </a:lnTo>
                      <a:lnTo>
                        <a:pt x="744" y="178"/>
                      </a:lnTo>
                      <a:lnTo>
                        <a:pt x="744" y="183"/>
                      </a:lnTo>
                      <a:close/>
                      <a:moveTo>
                        <a:pt x="798" y="192"/>
                      </a:moveTo>
                      <a:lnTo>
                        <a:pt x="798" y="198"/>
                      </a:lnTo>
                      <a:lnTo>
                        <a:pt x="843" y="184"/>
                      </a:lnTo>
                      <a:lnTo>
                        <a:pt x="843" y="179"/>
                      </a:lnTo>
                      <a:lnTo>
                        <a:pt x="798" y="192"/>
                      </a:lnTo>
                      <a:close/>
                      <a:moveTo>
                        <a:pt x="68" y="45"/>
                      </a:moveTo>
                      <a:lnTo>
                        <a:pt x="122" y="59"/>
                      </a:lnTo>
                      <a:lnTo>
                        <a:pt x="122" y="54"/>
                      </a:lnTo>
                      <a:lnTo>
                        <a:pt x="68" y="40"/>
                      </a:lnTo>
                      <a:lnTo>
                        <a:pt x="68" y="45"/>
                      </a:lnTo>
                      <a:close/>
                      <a:moveTo>
                        <a:pt x="169" y="72"/>
                      </a:moveTo>
                      <a:lnTo>
                        <a:pt x="223" y="85"/>
                      </a:lnTo>
                      <a:lnTo>
                        <a:pt x="223" y="80"/>
                      </a:lnTo>
                      <a:lnTo>
                        <a:pt x="169" y="67"/>
                      </a:lnTo>
                      <a:lnTo>
                        <a:pt x="169" y="72"/>
                      </a:lnTo>
                      <a:close/>
                      <a:moveTo>
                        <a:pt x="272" y="98"/>
                      </a:moveTo>
                      <a:lnTo>
                        <a:pt x="326" y="112"/>
                      </a:lnTo>
                      <a:lnTo>
                        <a:pt x="326" y="107"/>
                      </a:lnTo>
                      <a:lnTo>
                        <a:pt x="272" y="92"/>
                      </a:lnTo>
                      <a:lnTo>
                        <a:pt x="272" y="98"/>
                      </a:lnTo>
                      <a:close/>
                      <a:moveTo>
                        <a:pt x="372" y="124"/>
                      </a:moveTo>
                      <a:lnTo>
                        <a:pt x="427" y="138"/>
                      </a:lnTo>
                      <a:lnTo>
                        <a:pt x="427" y="133"/>
                      </a:lnTo>
                      <a:lnTo>
                        <a:pt x="372" y="118"/>
                      </a:lnTo>
                      <a:lnTo>
                        <a:pt x="372" y="124"/>
                      </a:lnTo>
                      <a:close/>
                      <a:moveTo>
                        <a:pt x="473" y="150"/>
                      </a:moveTo>
                      <a:lnTo>
                        <a:pt x="527" y="165"/>
                      </a:lnTo>
                      <a:lnTo>
                        <a:pt x="527" y="160"/>
                      </a:lnTo>
                      <a:lnTo>
                        <a:pt x="473" y="145"/>
                      </a:lnTo>
                      <a:lnTo>
                        <a:pt x="473" y="150"/>
                      </a:lnTo>
                      <a:close/>
                      <a:moveTo>
                        <a:pt x="574" y="177"/>
                      </a:moveTo>
                      <a:lnTo>
                        <a:pt x="630" y="191"/>
                      </a:lnTo>
                      <a:lnTo>
                        <a:pt x="630" y="185"/>
                      </a:lnTo>
                      <a:lnTo>
                        <a:pt x="574" y="171"/>
                      </a:lnTo>
                      <a:lnTo>
                        <a:pt x="574" y="177"/>
                      </a:lnTo>
                      <a:close/>
                      <a:moveTo>
                        <a:pt x="122" y="54"/>
                      </a:moveTo>
                      <a:lnTo>
                        <a:pt x="122" y="59"/>
                      </a:lnTo>
                      <a:lnTo>
                        <a:pt x="169" y="47"/>
                      </a:lnTo>
                      <a:lnTo>
                        <a:pt x="169" y="41"/>
                      </a:lnTo>
                      <a:lnTo>
                        <a:pt x="122" y="54"/>
                      </a:lnTo>
                      <a:close/>
                      <a:moveTo>
                        <a:pt x="223" y="80"/>
                      </a:moveTo>
                      <a:lnTo>
                        <a:pt x="223" y="85"/>
                      </a:lnTo>
                      <a:lnTo>
                        <a:pt x="270" y="73"/>
                      </a:lnTo>
                      <a:lnTo>
                        <a:pt x="270" y="68"/>
                      </a:lnTo>
                      <a:lnTo>
                        <a:pt x="223" y="80"/>
                      </a:lnTo>
                      <a:close/>
                      <a:moveTo>
                        <a:pt x="326" y="107"/>
                      </a:moveTo>
                      <a:lnTo>
                        <a:pt x="326" y="112"/>
                      </a:lnTo>
                      <a:lnTo>
                        <a:pt x="370" y="99"/>
                      </a:lnTo>
                      <a:lnTo>
                        <a:pt x="370" y="93"/>
                      </a:lnTo>
                      <a:lnTo>
                        <a:pt x="326" y="107"/>
                      </a:lnTo>
                      <a:close/>
                      <a:moveTo>
                        <a:pt x="427" y="133"/>
                      </a:moveTo>
                      <a:lnTo>
                        <a:pt x="427" y="138"/>
                      </a:lnTo>
                      <a:lnTo>
                        <a:pt x="471" y="126"/>
                      </a:lnTo>
                      <a:lnTo>
                        <a:pt x="471" y="120"/>
                      </a:lnTo>
                      <a:lnTo>
                        <a:pt x="427" y="133"/>
                      </a:lnTo>
                      <a:close/>
                      <a:moveTo>
                        <a:pt x="527" y="160"/>
                      </a:moveTo>
                      <a:lnTo>
                        <a:pt x="527" y="165"/>
                      </a:lnTo>
                      <a:lnTo>
                        <a:pt x="574" y="151"/>
                      </a:lnTo>
                      <a:lnTo>
                        <a:pt x="574" y="146"/>
                      </a:lnTo>
                      <a:lnTo>
                        <a:pt x="527" y="160"/>
                      </a:lnTo>
                      <a:close/>
                      <a:moveTo>
                        <a:pt x="630" y="185"/>
                      </a:moveTo>
                      <a:lnTo>
                        <a:pt x="630" y="191"/>
                      </a:lnTo>
                      <a:lnTo>
                        <a:pt x="674" y="178"/>
                      </a:lnTo>
                      <a:lnTo>
                        <a:pt x="674" y="173"/>
                      </a:lnTo>
                      <a:lnTo>
                        <a:pt x="630" y="185"/>
                      </a:lnTo>
                      <a:close/>
                      <a:moveTo>
                        <a:pt x="676" y="203"/>
                      </a:moveTo>
                      <a:lnTo>
                        <a:pt x="731" y="217"/>
                      </a:lnTo>
                      <a:lnTo>
                        <a:pt x="731" y="211"/>
                      </a:lnTo>
                      <a:lnTo>
                        <a:pt x="676" y="198"/>
                      </a:lnTo>
                      <a:lnTo>
                        <a:pt x="676" y="203"/>
                      </a:lnTo>
                      <a:close/>
                      <a:moveTo>
                        <a:pt x="731" y="211"/>
                      </a:moveTo>
                      <a:lnTo>
                        <a:pt x="731" y="217"/>
                      </a:lnTo>
                      <a:lnTo>
                        <a:pt x="775" y="204"/>
                      </a:lnTo>
                      <a:lnTo>
                        <a:pt x="775" y="199"/>
                      </a:lnTo>
                      <a:lnTo>
                        <a:pt x="731" y="211"/>
                      </a:lnTo>
                      <a:close/>
                      <a:moveTo>
                        <a:pt x="0" y="65"/>
                      </a:moveTo>
                      <a:lnTo>
                        <a:pt x="55" y="79"/>
                      </a:lnTo>
                      <a:lnTo>
                        <a:pt x="55" y="74"/>
                      </a:lnTo>
                      <a:lnTo>
                        <a:pt x="0" y="59"/>
                      </a:lnTo>
                      <a:lnTo>
                        <a:pt x="0" y="65"/>
                      </a:lnTo>
                      <a:close/>
                      <a:moveTo>
                        <a:pt x="101" y="91"/>
                      </a:moveTo>
                      <a:lnTo>
                        <a:pt x="157" y="105"/>
                      </a:lnTo>
                      <a:lnTo>
                        <a:pt x="157" y="100"/>
                      </a:lnTo>
                      <a:lnTo>
                        <a:pt x="101" y="85"/>
                      </a:lnTo>
                      <a:lnTo>
                        <a:pt x="101" y="91"/>
                      </a:lnTo>
                      <a:close/>
                      <a:moveTo>
                        <a:pt x="204" y="117"/>
                      </a:moveTo>
                      <a:lnTo>
                        <a:pt x="459" y="184"/>
                      </a:lnTo>
                      <a:lnTo>
                        <a:pt x="459" y="178"/>
                      </a:lnTo>
                      <a:lnTo>
                        <a:pt x="204" y="112"/>
                      </a:lnTo>
                      <a:lnTo>
                        <a:pt x="204" y="117"/>
                      </a:lnTo>
                      <a:close/>
                      <a:moveTo>
                        <a:pt x="508" y="197"/>
                      </a:moveTo>
                      <a:lnTo>
                        <a:pt x="562" y="210"/>
                      </a:lnTo>
                      <a:lnTo>
                        <a:pt x="562" y="205"/>
                      </a:lnTo>
                      <a:lnTo>
                        <a:pt x="508" y="191"/>
                      </a:lnTo>
                      <a:lnTo>
                        <a:pt x="508" y="197"/>
                      </a:lnTo>
                      <a:close/>
                      <a:moveTo>
                        <a:pt x="55" y="74"/>
                      </a:moveTo>
                      <a:lnTo>
                        <a:pt x="55" y="79"/>
                      </a:lnTo>
                      <a:lnTo>
                        <a:pt x="101" y="67"/>
                      </a:lnTo>
                      <a:lnTo>
                        <a:pt x="101" y="60"/>
                      </a:lnTo>
                      <a:lnTo>
                        <a:pt x="55" y="74"/>
                      </a:lnTo>
                      <a:close/>
                      <a:moveTo>
                        <a:pt x="157" y="100"/>
                      </a:moveTo>
                      <a:lnTo>
                        <a:pt x="157" y="105"/>
                      </a:lnTo>
                      <a:lnTo>
                        <a:pt x="202" y="92"/>
                      </a:lnTo>
                      <a:lnTo>
                        <a:pt x="202" y="87"/>
                      </a:lnTo>
                      <a:lnTo>
                        <a:pt x="157" y="100"/>
                      </a:lnTo>
                      <a:close/>
                      <a:moveTo>
                        <a:pt x="459" y="178"/>
                      </a:moveTo>
                      <a:lnTo>
                        <a:pt x="459" y="184"/>
                      </a:lnTo>
                      <a:lnTo>
                        <a:pt x="506" y="171"/>
                      </a:lnTo>
                      <a:lnTo>
                        <a:pt x="506" y="166"/>
                      </a:lnTo>
                      <a:lnTo>
                        <a:pt x="459" y="178"/>
                      </a:lnTo>
                      <a:close/>
                      <a:moveTo>
                        <a:pt x="562" y="205"/>
                      </a:moveTo>
                      <a:lnTo>
                        <a:pt x="562" y="210"/>
                      </a:lnTo>
                      <a:lnTo>
                        <a:pt x="607" y="198"/>
                      </a:lnTo>
                      <a:lnTo>
                        <a:pt x="607" y="193"/>
                      </a:lnTo>
                      <a:lnTo>
                        <a:pt x="562" y="205"/>
                      </a:lnTo>
                      <a:close/>
                      <a:moveTo>
                        <a:pt x="609" y="223"/>
                      </a:moveTo>
                      <a:lnTo>
                        <a:pt x="663" y="237"/>
                      </a:lnTo>
                      <a:lnTo>
                        <a:pt x="663" y="231"/>
                      </a:lnTo>
                      <a:lnTo>
                        <a:pt x="609" y="217"/>
                      </a:lnTo>
                      <a:lnTo>
                        <a:pt x="609" y="223"/>
                      </a:lnTo>
                      <a:close/>
                      <a:moveTo>
                        <a:pt x="663" y="231"/>
                      </a:moveTo>
                      <a:lnTo>
                        <a:pt x="663" y="237"/>
                      </a:lnTo>
                      <a:lnTo>
                        <a:pt x="707" y="224"/>
                      </a:lnTo>
                      <a:lnTo>
                        <a:pt x="707" y="219"/>
                      </a:lnTo>
                      <a:lnTo>
                        <a:pt x="663" y="231"/>
                      </a:lnTo>
                      <a:close/>
                    </a:path>
                  </a:pathLst>
                </a:custGeom>
                <a:solidFill>
                  <a:srgbClr val="FFCCCC"/>
                </a:solidFill>
                <a:ln w="3175" cmpd="sng">
                  <a:solidFill>
                    <a:srgbClr val="800080"/>
                  </a:solidFill>
                  <a:round/>
                  <a:headEnd/>
                  <a:tailEnd/>
                </a:ln>
              </p:spPr>
              <p:txBody>
                <a:bodyPr/>
                <a:lstStyle/>
                <a:p>
                  <a:endParaRPr lang="ru-RU"/>
                </a:p>
              </p:txBody>
            </p:sp>
            <p:sp>
              <p:nvSpPr>
                <p:cNvPr id="585816" name="Freeform 88"/>
                <p:cNvSpPr>
                  <a:spLocks/>
                </p:cNvSpPr>
                <p:nvPr/>
              </p:nvSpPr>
              <p:spPr bwMode="auto">
                <a:xfrm>
                  <a:off x="980" y="1161"/>
                  <a:ext cx="478" cy="271"/>
                </a:xfrm>
                <a:custGeom>
                  <a:avLst/>
                  <a:gdLst>
                    <a:gd name="T0" fmla="*/ 0 w 774"/>
                    <a:gd name="T1" fmla="*/ 25 h 223"/>
                    <a:gd name="T2" fmla="*/ 774 w 774"/>
                    <a:gd name="T3" fmla="*/ 223 h 223"/>
                    <a:gd name="T4" fmla="*/ 774 w 774"/>
                    <a:gd name="T5" fmla="*/ 197 h 223"/>
                    <a:gd name="T6" fmla="*/ 0 w 774"/>
                    <a:gd name="T7" fmla="*/ 0 h 223"/>
                    <a:gd name="T8" fmla="*/ 0 w 774"/>
                    <a:gd name="T9" fmla="*/ 25 h 223"/>
                  </a:gdLst>
                  <a:ahLst/>
                  <a:cxnLst>
                    <a:cxn ang="0">
                      <a:pos x="T0" y="T1"/>
                    </a:cxn>
                    <a:cxn ang="0">
                      <a:pos x="T2" y="T3"/>
                    </a:cxn>
                    <a:cxn ang="0">
                      <a:pos x="T4" y="T5"/>
                    </a:cxn>
                    <a:cxn ang="0">
                      <a:pos x="T6" y="T7"/>
                    </a:cxn>
                    <a:cxn ang="0">
                      <a:pos x="T8" y="T9"/>
                    </a:cxn>
                  </a:cxnLst>
                  <a:rect l="0" t="0" r="r" b="b"/>
                  <a:pathLst>
                    <a:path w="774" h="223">
                      <a:moveTo>
                        <a:pt x="0" y="25"/>
                      </a:moveTo>
                      <a:lnTo>
                        <a:pt x="774" y="223"/>
                      </a:lnTo>
                      <a:lnTo>
                        <a:pt x="774" y="197"/>
                      </a:lnTo>
                      <a:lnTo>
                        <a:pt x="0" y="0"/>
                      </a:lnTo>
                      <a:lnTo>
                        <a:pt x="0" y="25"/>
                      </a:lnTo>
                      <a:close/>
                    </a:path>
                  </a:pathLst>
                </a:custGeom>
                <a:noFill/>
                <a:ln w="6350">
                  <a:solidFill>
                    <a:srgbClr val="8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grpSp>
        </p:grpSp>
        <p:grpSp>
          <p:nvGrpSpPr>
            <p:cNvPr id="585817" name="Group 89"/>
            <p:cNvGrpSpPr>
              <a:grpSpLocks/>
            </p:cNvGrpSpPr>
            <p:nvPr/>
          </p:nvGrpSpPr>
          <p:grpSpPr bwMode="auto">
            <a:xfrm>
              <a:off x="4241" y="1820"/>
              <a:ext cx="575" cy="617"/>
              <a:chOff x="980" y="279"/>
              <a:chExt cx="974" cy="1153"/>
            </a:xfrm>
          </p:grpSpPr>
          <p:grpSp>
            <p:nvGrpSpPr>
              <p:cNvPr id="585818" name="Group 90"/>
              <p:cNvGrpSpPr>
                <a:grpSpLocks/>
              </p:cNvGrpSpPr>
              <p:nvPr/>
            </p:nvGrpSpPr>
            <p:grpSpPr bwMode="auto">
              <a:xfrm>
                <a:off x="1269" y="279"/>
                <a:ext cx="685" cy="893"/>
                <a:chOff x="4497" y="5857"/>
                <a:chExt cx="555" cy="734"/>
              </a:xfrm>
            </p:grpSpPr>
            <p:sp>
              <p:nvSpPr>
                <p:cNvPr id="585819" name="Freeform 91"/>
                <p:cNvSpPr>
                  <a:spLocks/>
                </p:cNvSpPr>
                <p:nvPr/>
              </p:nvSpPr>
              <p:spPr bwMode="auto">
                <a:xfrm>
                  <a:off x="4497" y="5857"/>
                  <a:ext cx="555" cy="734"/>
                </a:xfrm>
                <a:custGeom>
                  <a:avLst/>
                  <a:gdLst>
                    <a:gd name="T0" fmla="*/ 0 w 1109"/>
                    <a:gd name="T1" fmla="*/ 419 h 734"/>
                    <a:gd name="T2" fmla="*/ 124 w 1109"/>
                    <a:gd name="T3" fmla="*/ 466 h 734"/>
                    <a:gd name="T4" fmla="*/ 255 w 1109"/>
                    <a:gd name="T5" fmla="*/ 509 h 734"/>
                    <a:gd name="T6" fmla="*/ 255 w 1109"/>
                    <a:gd name="T7" fmla="*/ 509 h 734"/>
                    <a:gd name="T8" fmla="*/ 238 w 1109"/>
                    <a:gd name="T9" fmla="*/ 534 h 734"/>
                    <a:gd name="T10" fmla="*/ 228 w 1109"/>
                    <a:gd name="T11" fmla="*/ 560 h 734"/>
                    <a:gd name="T12" fmla="*/ 222 w 1109"/>
                    <a:gd name="T13" fmla="*/ 586 h 734"/>
                    <a:gd name="T14" fmla="*/ 224 w 1109"/>
                    <a:gd name="T15" fmla="*/ 612 h 734"/>
                    <a:gd name="T16" fmla="*/ 250 w 1109"/>
                    <a:gd name="T17" fmla="*/ 630 h 734"/>
                    <a:gd name="T18" fmla="*/ 277 w 1109"/>
                    <a:gd name="T19" fmla="*/ 649 h 734"/>
                    <a:gd name="T20" fmla="*/ 310 w 1109"/>
                    <a:gd name="T21" fmla="*/ 664 h 734"/>
                    <a:gd name="T22" fmla="*/ 344 w 1109"/>
                    <a:gd name="T23" fmla="*/ 679 h 734"/>
                    <a:gd name="T24" fmla="*/ 383 w 1109"/>
                    <a:gd name="T25" fmla="*/ 692 h 734"/>
                    <a:gd name="T26" fmla="*/ 424 w 1109"/>
                    <a:gd name="T27" fmla="*/ 704 h 734"/>
                    <a:gd name="T28" fmla="*/ 466 w 1109"/>
                    <a:gd name="T29" fmla="*/ 713 h 734"/>
                    <a:gd name="T30" fmla="*/ 511 w 1109"/>
                    <a:gd name="T31" fmla="*/ 720 h 734"/>
                    <a:gd name="T32" fmla="*/ 557 w 1109"/>
                    <a:gd name="T33" fmla="*/ 726 h 734"/>
                    <a:gd name="T34" fmla="*/ 606 w 1109"/>
                    <a:gd name="T35" fmla="*/ 731 h 734"/>
                    <a:gd name="T36" fmla="*/ 654 w 1109"/>
                    <a:gd name="T37" fmla="*/ 733 h 734"/>
                    <a:gd name="T38" fmla="*/ 703 w 1109"/>
                    <a:gd name="T39" fmla="*/ 734 h 734"/>
                    <a:gd name="T40" fmla="*/ 751 w 1109"/>
                    <a:gd name="T41" fmla="*/ 732 h 734"/>
                    <a:gd name="T42" fmla="*/ 801 w 1109"/>
                    <a:gd name="T43" fmla="*/ 727 h 734"/>
                    <a:gd name="T44" fmla="*/ 850 w 1109"/>
                    <a:gd name="T45" fmla="*/ 721 h 734"/>
                    <a:gd name="T46" fmla="*/ 898 w 1109"/>
                    <a:gd name="T47" fmla="*/ 713 h 734"/>
                    <a:gd name="T48" fmla="*/ 954 w 1109"/>
                    <a:gd name="T49" fmla="*/ 701 h 734"/>
                    <a:gd name="T50" fmla="*/ 1007 w 1109"/>
                    <a:gd name="T51" fmla="*/ 685 h 734"/>
                    <a:gd name="T52" fmla="*/ 1053 w 1109"/>
                    <a:gd name="T53" fmla="*/ 667 h 734"/>
                    <a:gd name="T54" fmla="*/ 1094 w 1109"/>
                    <a:gd name="T55" fmla="*/ 646 h 734"/>
                    <a:gd name="T56" fmla="*/ 1102 w 1109"/>
                    <a:gd name="T57" fmla="*/ 631 h 734"/>
                    <a:gd name="T58" fmla="*/ 1107 w 1109"/>
                    <a:gd name="T59" fmla="*/ 617 h 734"/>
                    <a:gd name="T60" fmla="*/ 1109 w 1109"/>
                    <a:gd name="T61" fmla="*/ 602 h 734"/>
                    <a:gd name="T62" fmla="*/ 1109 w 1109"/>
                    <a:gd name="T63" fmla="*/ 588 h 734"/>
                    <a:gd name="T64" fmla="*/ 1107 w 1109"/>
                    <a:gd name="T65" fmla="*/ 574 h 734"/>
                    <a:gd name="T66" fmla="*/ 1102 w 1109"/>
                    <a:gd name="T67" fmla="*/ 560 h 734"/>
                    <a:gd name="T68" fmla="*/ 1094 w 1109"/>
                    <a:gd name="T69" fmla="*/ 546 h 734"/>
                    <a:gd name="T70" fmla="*/ 1084 w 1109"/>
                    <a:gd name="T71" fmla="*/ 532 h 734"/>
                    <a:gd name="T72" fmla="*/ 1073 w 1109"/>
                    <a:gd name="T73" fmla="*/ 519 h 734"/>
                    <a:gd name="T74" fmla="*/ 1059 w 1109"/>
                    <a:gd name="T75" fmla="*/ 506 h 734"/>
                    <a:gd name="T76" fmla="*/ 1042 w 1109"/>
                    <a:gd name="T77" fmla="*/ 494 h 734"/>
                    <a:gd name="T78" fmla="*/ 1024 w 1109"/>
                    <a:gd name="T79" fmla="*/ 482 h 734"/>
                    <a:gd name="T80" fmla="*/ 1003 w 1109"/>
                    <a:gd name="T81" fmla="*/ 470 h 734"/>
                    <a:gd name="T82" fmla="*/ 980 w 1109"/>
                    <a:gd name="T83" fmla="*/ 460 h 734"/>
                    <a:gd name="T84" fmla="*/ 954 w 1109"/>
                    <a:gd name="T85" fmla="*/ 450 h 734"/>
                    <a:gd name="T86" fmla="*/ 927 w 1109"/>
                    <a:gd name="T87" fmla="*/ 440 h 734"/>
                    <a:gd name="T88" fmla="*/ 927 w 1109"/>
                    <a:gd name="T89" fmla="*/ 440 h 734"/>
                    <a:gd name="T90" fmla="*/ 927 w 1109"/>
                    <a:gd name="T91" fmla="*/ 211 h 734"/>
                    <a:gd name="T92" fmla="*/ 838 w 1109"/>
                    <a:gd name="T93" fmla="*/ 177 h 734"/>
                    <a:gd name="T94" fmla="*/ 745 w 1109"/>
                    <a:gd name="T95" fmla="*/ 144 h 734"/>
                    <a:gd name="T96" fmla="*/ 647 w 1109"/>
                    <a:gd name="T97" fmla="*/ 114 h 734"/>
                    <a:gd name="T98" fmla="*/ 546 w 1109"/>
                    <a:gd name="T99" fmla="*/ 86 h 734"/>
                    <a:gd name="T100" fmla="*/ 441 w 1109"/>
                    <a:gd name="T101" fmla="*/ 61 h 734"/>
                    <a:gd name="T102" fmla="*/ 333 w 1109"/>
                    <a:gd name="T103" fmla="*/ 38 h 734"/>
                    <a:gd name="T104" fmla="*/ 220 w 1109"/>
                    <a:gd name="T105" fmla="*/ 18 h 734"/>
                    <a:gd name="T106" fmla="*/ 106 w 1109"/>
                    <a:gd name="T107" fmla="*/ 0 h 734"/>
                    <a:gd name="T108" fmla="*/ 106 w 1109"/>
                    <a:gd name="T109" fmla="*/ 0 h 734"/>
                    <a:gd name="T110" fmla="*/ 0 w 1109"/>
                    <a:gd name="T111" fmla="*/ 27 h 734"/>
                    <a:gd name="T112" fmla="*/ 0 w 1109"/>
                    <a:gd name="T113" fmla="*/ 419 h 734"/>
                    <a:gd name="T114" fmla="*/ 0 w 1109"/>
                    <a:gd name="T115" fmla="*/ 419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09" h="734">
                      <a:moveTo>
                        <a:pt x="0" y="419"/>
                      </a:moveTo>
                      <a:lnTo>
                        <a:pt x="124" y="466"/>
                      </a:lnTo>
                      <a:lnTo>
                        <a:pt x="255" y="509"/>
                      </a:lnTo>
                      <a:lnTo>
                        <a:pt x="255" y="509"/>
                      </a:lnTo>
                      <a:lnTo>
                        <a:pt x="238" y="534"/>
                      </a:lnTo>
                      <a:lnTo>
                        <a:pt x="228" y="560"/>
                      </a:lnTo>
                      <a:lnTo>
                        <a:pt x="222" y="586"/>
                      </a:lnTo>
                      <a:lnTo>
                        <a:pt x="224" y="612"/>
                      </a:lnTo>
                      <a:lnTo>
                        <a:pt x="250" y="630"/>
                      </a:lnTo>
                      <a:lnTo>
                        <a:pt x="277" y="649"/>
                      </a:lnTo>
                      <a:lnTo>
                        <a:pt x="310" y="664"/>
                      </a:lnTo>
                      <a:lnTo>
                        <a:pt x="344" y="679"/>
                      </a:lnTo>
                      <a:lnTo>
                        <a:pt x="383" y="692"/>
                      </a:lnTo>
                      <a:lnTo>
                        <a:pt x="424" y="704"/>
                      </a:lnTo>
                      <a:lnTo>
                        <a:pt x="466" y="713"/>
                      </a:lnTo>
                      <a:lnTo>
                        <a:pt x="511" y="720"/>
                      </a:lnTo>
                      <a:lnTo>
                        <a:pt x="557" y="726"/>
                      </a:lnTo>
                      <a:lnTo>
                        <a:pt x="606" y="731"/>
                      </a:lnTo>
                      <a:lnTo>
                        <a:pt x="654" y="733"/>
                      </a:lnTo>
                      <a:lnTo>
                        <a:pt x="703" y="734"/>
                      </a:lnTo>
                      <a:lnTo>
                        <a:pt x="751" y="732"/>
                      </a:lnTo>
                      <a:lnTo>
                        <a:pt x="801" y="727"/>
                      </a:lnTo>
                      <a:lnTo>
                        <a:pt x="850" y="721"/>
                      </a:lnTo>
                      <a:lnTo>
                        <a:pt x="898" y="713"/>
                      </a:lnTo>
                      <a:lnTo>
                        <a:pt x="954" y="701"/>
                      </a:lnTo>
                      <a:lnTo>
                        <a:pt x="1007" y="685"/>
                      </a:lnTo>
                      <a:lnTo>
                        <a:pt x="1053" y="667"/>
                      </a:lnTo>
                      <a:lnTo>
                        <a:pt x="1094" y="646"/>
                      </a:lnTo>
                      <a:lnTo>
                        <a:pt x="1102" y="631"/>
                      </a:lnTo>
                      <a:lnTo>
                        <a:pt x="1107" y="617"/>
                      </a:lnTo>
                      <a:lnTo>
                        <a:pt x="1109" y="602"/>
                      </a:lnTo>
                      <a:lnTo>
                        <a:pt x="1109" y="588"/>
                      </a:lnTo>
                      <a:lnTo>
                        <a:pt x="1107" y="574"/>
                      </a:lnTo>
                      <a:lnTo>
                        <a:pt x="1102" y="560"/>
                      </a:lnTo>
                      <a:lnTo>
                        <a:pt x="1094" y="546"/>
                      </a:lnTo>
                      <a:lnTo>
                        <a:pt x="1084" y="532"/>
                      </a:lnTo>
                      <a:lnTo>
                        <a:pt x="1073" y="519"/>
                      </a:lnTo>
                      <a:lnTo>
                        <a:pt x="1059" y="506"/>
                      </a:lnTo>
                      <a:lnTo>
                        <a:pt x="1042" y="494"/>
                      </a:lnTo>
                      <a:lnTo>
                        <a:pt x="1024" y="482"/>
                      </a:lnTo>
                      <a:lnTo>
                        <a:pt x="1003" y="470"/>
                      </a:lnTo>
                      <a:lnTo>
                        <a:pt x="980" y="460"/>
                      </a:lnTo>
                      <a:lnTo>
                        <a:pt x="954" y="450"/>
                      </a:lnTo>
                      <a:lnTo>
                        <a:pt x="927" y="440"/>
                      </a:lnTo>
                      <a:lnTo>
                        <a:pt x="927" y="440"/>
                      </a:lnTo>
                      <a:lnTo>
                        <a:pt x="927" y="211"/>
                      </a:lnTo>
                      <a:lnTo>
                        <a:pt x="838" y="177"/>
                      </a:lnTo>
                      <a:lnTo>
                        <a:pt x="745" y="144"/>
                      </a:lnTo>
                      <a:lnTo>
                        <a:pt x="647" y="114"/>
                      </a:lnTo>
                      <a:lnTo>
                        <a:pt x="546" y="86"/>
                      </a:lnTo>
                      <a:lnTo>
                        <a:pt x="441" y="61"/>
                      </a:lnTo>
                      <a:lnTo>
                        <a:pt x="333" y="38"/>
                      </a:lnTo>
                      <a:lnTo>
                        <a:pt x="220" y="18"/>
                      </a:lnTo>
                      <a:lnTo>
                        <a:pt x="106" y="0"/>
                      </a:lnTo>
                      <a:lnTo>
                        <a:pt x="106" y="0"/>
                      </a:lnTo>
                      <a:lnTo>
                        <a:pt x="0" y="27"/>
                      </a:lnTo>
                      <a:lnTo>
                        <a:pt x="0" y="419"/>
                      </a:lnTo>
                      <a:lnTo>
                        <a:pt x="0" y="419"/>
                      </a:lnTo>
                    </a:path>
                  </a:pathLst>
                </a:custGeom>
                <a:solidFill>
                  <a:srgbClr val="FFFF99"/>
                </a:solidFill>
                <a:ln w="19050" cmpd="sng">
                  <a:solidFill>
                    <a:srgbClr val="800080"/>
                  </a:solidFill>
                  <a:prstDash val="solid"/>
                  <a:round/>
                  <a:headEnd/>
                  <a:tailEnd/>
                </a:ln>
              </p:spPr>
              <p:txBody>
                <a:bodyPr/>
                <a:lstStyle/>
                <a:p>
                  <a:endParaRPr lang="ru-RU"/>
                </a:p>
              </p:txBody>
            </p:sp>
            <p:sp>
              <p:nvSpPr>
                <p:cNvPr id="585820" name="Freeform 92"/>
                <p:cNvSpPr>
                  <a:spLocks/>
                </p:cNvSpPr>
                <p:nvPr/>
              </p:nvSpPr>
              <p:spPr bwMode="auto">
                <a:xfrm>
                  <a:off x="4546" y="5937"/>
                  <a:ext cx="324" cy="494"/>
                </a:xfrm>
                <a:custGeom>
                  <a:avLst/>
                  <a:gdLst>
                    <a:gd name="T0" fmla="*/ 0 w 648"/>
                    <a:gd name="T1" fmla="*/ 326 h 494"/>
                    <a:gd name="T2" fmla="*/ 648 w 648"/>
                    <a:gd name="T3" fmla="*/ 494 h 494"/>
                    <a:gd name="T4" fmla="*/ 648 w 648"/>
                    <a:gd name="T5" fmla="*/ 166 h 494"/>
                    <a:gd name="T6" fmla="*/ 0 w 648"/>
                    <a:gd name="T7" fmla="*/ 0 h 494"/>
                    <a:gd name="T8" fmla="*/ 0 w 648"/>
                    <a:gd name="T9" fmla="*/ 326 h 494"/>
                  </a:gdLst>
                  <a:ahLst/>
                  <a:cxnLst>
                    <a:cxn ang="0">
                      <a:pos x="T0" y="T1"/>
                    </a:cxn>
                    <a:cxn ang="0">
                      <a:pos x="T2" y="T3"/>
                    </a:cxn>
                    <a:cxn ang="0">
                      <a:pos x="T4" y="T5"/>
                    </a:cxn>
                    <a:cxn ang="0">
                      <a:pos x="T6" y="T7"/>
                    </a:cxn>
                    <a:cxn ang="0">
                      <a:pos x="T8" y="T9"/>
                    </a:cxn>
                  </a:cxnLst>
                  <a:rect l="0" t="0" r="r" b="b"/>
                  <a:pathLst>
                    <a:path w="648" h="494">
                      <a:moveTo>
                        <a:pt x="0" y="326"/>
                      </a:moveTo>
                      <a:lnTo>
                        <a:pt x="648" y="494"/>
                      </a:lnTo>
                      <a:lnTo>
                        <a:pt x="648" y="166"/>
                      </a:lnTo>
                      <a:lnTo>
                        <a:pt x="0" y="0"/>
                      </a:lnTo>
                      <a:lnTo>
                        <a:pt x="0" y="326"/>
                      </a:lnTo>
                      <a:close/>
                    </a:path>
                  </a:pathLst>
                </a:custGeom>
                <a:gradFill rotWithShape="1">
                  <a:gsLst>
                    <a:gs pos="0">
                      <a:schemeClr val="accent1">
                        <a:gamma/>
                        <a:tint val="0"/>
                        <a:invGamma/>
                      </a:schemeClr>
                    </a:gs>
                    <a:gs pos="100000">
                      <a:schemeClr val="accent1"/>
                    </a:gs>
                  </a:gsLst>
                  <a:path path="rect">
                    <a:fillToRect l="50000" t="50000" r="50000" b="50000"/>
                  </a:path>
                </a:gradFill>
                <a:ln w="12700" cmpd="sng">
                  <a:solidFill>
                    <a:srgbClr val="800080"/>
                  </a:solidFill>
                  <a:prstDash val="solid"/>
                  <a:round/>
                  <a:headEnd/>
                  <a:tailEnd/>
                </a:ln>
              </p:spPr>
              <p:txBody>
                <a:bodyPr/>
                <a:lstStyle/>
                <a:p>
                  <a:endParaRPr lang="ru-RU"/>
                </a:p>
              </p:txBody>
            </p:sp>
            <p:sp>
              <p:nvSpPr>
                <p:cNvPr id="585821" name="Freeform 93"/>
                <p:cNvSpPr>
                  <a:spLocks/>
                </p:cNvSpPr>
                <p:nvPr/>
              </p:nvSpPr>
              <p:spPr bwMode="auto">
                <a:xfrm>
                  <a:off x="4497" y="5884"/>
                  <a:ext cx="412" cy="603"/>
                </a:xfrm>
                <a:custGeom>
                  <a:avLst/>
                  <a:gdLst>
                    <a:gd name="T0" fmla="*/ 0 w 823"/>
                    <a:gd name="T1" fmla="*/ 392 h 603"/>
                    <a:gd name="T2" fmla="*/ 91 w 823"/>
                    <a:gd name="T3" fmla="*/ 426 h 603"/>
                    <a:gd name="T4" fmla="*/ 186 w 823"/>
                    <a:gd name="T5" fmla="*/ 458 h 603"/>
                    <a:gd name="T6" fmla="*/ 284 w 823"/>
                    <a:gd name="T7" fmla="*/ 488 h 603"/>
                    <a:gd name="T8" fmla="*/ 385 w 823"/>
                    <a:gd name="T9" fmla="*/ 516 h 603"/>
                    <a:gd name="T10" fmla="*/ 490 w 823"/>
                    <a:gd name="T11" fmla="*/ 540 h 603"/>
                    <a:gd name="T12" fmla="*/ 598 w 823"/>
                    <a:gd name="T13" fmla="*/ 564 h 603"/>
                    <a:gd name="T14" fmla="*/ 710 w 823"/>
                    <a:gd name="T15" fmla="*/ 585 h 603"/>
                    <a:gd name="T16" fmla="*/ 823 w 823"/>
                    <a:gd name="T17" fmla="*/ 603 h 603"/>
                    <a:gd name="T18" fmla="*/ 823 w 823"/>
                    <a:gd name="T19" fmla="*/ 603 h 603"/>
                    <a:gd name="T20" fmla="*/ 823 w 823"/>
                    <a:gd name="T21" fmla="*/ 211 h 603"/>
                    <a:gd name="T22" fmla="*/ 734 w 823"/>
                    <a:gd name="T23" fmla="*/ 177 h 603"/>
                    <a:gd name="T24" fmla="*/ 639 w 823"/>
                    <a:gd name="T25" fmla="*/ 145 h 603"/>
                    <a:gd name="T26" fmla="*/ 540 w 823"/>
                    <a:gd name="T27" fmla="*/ 115 h 603"/>
                    <a:gd name="T28" fmla="*/ 439 w 823"/>
                    <a:gd name="T29" fmla="*/ 87 h 603"/>
                    <a:gd name="T30" fmla="*/ 333 w 823"/>
                    <a:gd name="T31" fmla="*/ 62 h 603"/>
                    <a:gd name="T32" fmla="*/ 226 w 823"/>
                    <a:gd name="T33" fmla="*/ 38 h 603"/>
                    <a:gd name="T34" fmla="*/ 114 w 823"/>
                    <a:gd name="T35" fmla="*/ 18 h 603"/>
                    <a:gd name="T36" fmla="*/ 0 w 823"/>
                    <a:gd name="T37" fmla="*/ 0 h 603"/>
                    <a:gd name="T38" fmla="*/ 0 w 823"/>
                    <a:gd name="T39" fmla="*/ 0 h 603"/>
                    <a:gd name="T40" fmla="*/ 0 w 823"/>
                    <a:gd name="T41" fmla="*/ 392 h 603"/>
                    <a:gd name="T42" fmla="*/ 0 w 823"/>
                    <a:gd name="T43" fmla="*/ 392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23" h="603">
                      <a:moveTo>
                        <a:pt x="0" y="392"/>
                      </a:moveTo>
                      <a:lnTo>
                        <a:pt x="91" y="426"/>
                      </a:lnTo>
                      <a:lnTo>
                        <a:pt x="186" y="458"/>
                      </a:lnTo>
                      <a:lnTo>
                        <a:pt x="284" y="488"/>
                      </a:lnTo>
                      <a:lnTo>
                        <a:pt x="385" y="516"/>
                      </a:lnTo>
                      <a:lnTo>
                        <a:pt x="490" y="540"/>
                      </a:lnTo>
                      <a:lnTo>
                        <a:pt x="598" y="564"/>
                      </a:lnTo>
                      <a:lnTo>
                        <a:pt x="710" y="585"/>
                      </a:lnTo>
                      <a:lnTo>
                        <a:pt x="823" y="603"/>
                      </a:lnTo>
                      <a:lnTo>
                        <a:pt x="823" y="603"/>
                      </a:lnTo>
                      <a:lnTo>
                        <a:pt x="823" y="211"/>
                      </a:lnTo>
                      <a:lnTo>
                        <a:pt x="734" y="177"/>
                      </a:lnTo>
                      <a:lnTo>
                        <a:pt x="639" y="145"/>
                      </a:lnTo>
                      <a:lnTo>
                        <a:pt x="540" y="115"/>
                      </a:lnTo>
                      <a:lnTo>
                        <a:pt x="439" y="87"/>
                      </a:lnTo>
                      <a:lnTo>
                        <a:pt x="333" y="62"/>
                      </a:lnTo>
                      <a:lnTo>
                        <a:pt x="226" y="38"/>
                      </a:lnTo>
                      <a:lnTo>
                        <a:pt x="114" y="18"/>
                      </a:lnTo>
                      <a:lnTo>
                        <a:pt x="0" y="0"/>
                      </a:lnTo>
                      <a:lnTo>
                        <a:pt x="0" y="0"/>
                      </a:lnTo>
                      <a:lnTo>
                        <a:pt x="0" y="392"/>
                      </a:lnTo>
                      <a:lnTo>
                        <a:pt x="0" y="392"/>
                      </a:lnTo>
                    </a:path>
                  </a:pathLst>
                </a:custGeom>
                <a:noFill/>
                <a:ln w="19050" cmpd="sng">
                  <a:solidFill>
                    <a:srgbClr val="8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grpSp>
          <p:grpSp>
            <p:nvGrpSpPr>
              <p:cNvPr id="585822" name="Group 94"/>
              <p:cNvGrpSpPr>
                <a:grpSpLocks/>
              </p:cNvGrpSpPr>
              <p:nvPr/>
            </p:nvGrpSpPr>
            <p:grpSpPr bwMode="auto">
              <a:xfrm>
                <a:off x="980" y="1032"/>
                <a:ext cx="688" cy="400"/>
                <a:chOff x="980" y="1032"/>
                <a:chExt cx="688" cy="400"/>
              </a:xfrm>
            </p:grpSpPr>
            <p:sp>
              <p:nvSpPr>
                <p:cNvPr id="585823" name="Freeform 95"/>
                <p:cNvSpPr>
                  <a:spLocks/>
                </p:cNvSpPr>
                <p:nvPr/>
              </p:nvSpPr>
              <p:spPr bwMode="auto">
                <a:xfrm>
                  <a:off x="980" y="1032"/>
                  <a:ext cx="688" cy="400"/>
                </a:xfrm>
                <a:custGeom>
                  <a:avLst/>
                  <a:gdLst>
                    <a:gd name="T0" fmla="*/ 0 w 1113"/>
                    <a:gd name="T1" fmla="*/ 106 h 329"/>
                    <a:gd name="T2" fmla="*/ 329 w 1113"/>
                    <a:gd name="T3" fmla="*/ 0 h 329"/>
                    <a:gd name="T4" fmla="*/ 1113 w 1113"/>
                    <a:gd name="T5" fmla="*/ 200 h 329"/>
                    <a:gd name="T6" fmla="*/ 1113 w 1113"/>
                    <a:gd name="T7" fmla="*/ 243 h 329"/>
                    <a:gd name="T8" fmla="*/ 774 w 1113"/>
                    <a:gd name="T9" fmla="*/ 329 h 329"/>
                    <a:gd name="T10" fmla="*/ 0 w 1113"/>
                    <a:gd name="T11" fmla="*/ 131 h 329"/>
                    <a:gd name="T12" fmla="*/ 0 w 1113"/>
                    <a:gd name="T13" fmla="*/ 106 h 329"/>
                  </a:gdLst>
                  <a:ahLst/>
                  <a:cxnLst>
                    <a:cxn ang="0">
                      <a:pos x="T0" y="T1"/>
                    </a:cxn>
                    <a:cxn ang="0">
                      <a:pos x="T2" y="T3"/>
                    </a:cxn>
                    <a:cxn ang="0">
                      <a:pos x="T4" y="T5"/>
                    </a:cxn>
                    <a:cxn ang="0">
                      <a:pos x="T6" y="T7"/>
                    </a:cxn>
                    <a:cxn ang="0">
                      <a:pos x="T8" y="T9"/>
                    </a:cxn>
                    <a:cxn ang="0">
                      <a:pos x="T10" y="T11"/>
                    </a:cxn>
                    <a:cxn ang="0">
                      <a:pos x="T12" y="T13"/>
                    </a:cxn>
                  </a:cxnLst>
                  <a:rect l="0" t="0" r="r" b="b"/>
                  <a:pathLst>
                    <a:path w="1113" h="329">
                      <a:moveTo>
                        <a:pt x="0" y="106"/>
                      </a:moveTo>
                      <a:lnTo>
                        <a:pt x="329" y="0"/>
                      </a:lnTo>
                      <a:lnTo>
                        <a:pt x="1113" y="200"/>
                      </a:lnTo>
                      <a:lnTo>
                        <a:pt x="1113" y="243"/>
                      </a:lnTo>
                      <a:lnTo>
                        <a:pt x="774" y="329"/>
                      </a:lnTo>
                      <a:lnTo>
                        <a:pt x="0" y="131"/>
                      </a:lnTo>
                      <a:lnTo>
                        <a:pt x="0" y="106"/>
                      </a:lnTo>
                      <a:close/>
                    </a:path>
                  </a:pathLst>
                </a:custGeom>
                <a:solidFill>
                  <a:srgbClr val="FFFF99"/>
                </a:solidFill>
                <a:ln w="19050" cmpd="sng">
                  <a:solidFill>
                    <a:srgbClr val="800080"/>
                  </a:solidFill>
                  <a:prstDash val="solid"/>
                  <a:round/>
                  <a:headEnd/>
                  <a:tailEnd/>
                </a:ln>
              </p:spPr>
              <p:txBody>
                <a:bodyPr/>
                <a:lstStyle/>
                <a:p>
                  <a:endParaRPr lang="ru-RU"/>
                </a:p>
              </p:txBody>
            </p:sp>
            <p:sp>
              <p:nvSpPr>
                <p:cNvPr id="585824" name="Freeform 96"/>
                <p:cNvSpPr>
                  <a:spLocks noEditPoints="1"/>
                </p:cNvSpPr>
                <p:nvPr/>
              </p:nvSpPr>
              <p:spPr bwMode="auto">
                <a:xfrm>
                  <a:off x="1039" y="1081"/>
                  <a:ext cx="562" cy="288"/>
                </a:xfrm>
                <a:custGeom>
                  <a:avLst/>
                  <a:gdLst>
                    <a:gd name="T0" fmla="*/ 204 w 911"/>
                    <a:gd name="T1" fmla="*/ 6 h 237"/>
                    <a:gd name="T2" fmla="*/ 305 w 911"/>
                    <a:gd name="T3" fmla="*/ 33 h 237"/>
                    <a:gd name="T4" fmla="*/ 405 w 911"/>
                    <a:gd name="T5" fmla="*/ 58 h 237"/>
                    <a:gd name="T6" fmla="*/ 508 w 911"/>
                    <a:gd name="T7" fmla="*/ 85 h 237"/>
                    <a:gd name="T8" fmla="*/ 609 w 911"/>
                    <a:gd name="T9" fmla="*/ 111 h 237"/>
                    <a:gd name="T10" fmla="*/ 709 w 911"/>
                    <a:gd name="T11" fmla="*/ 138 h 237"/>
                    <a:gd name="T12" fmla="*/ 258 w 911"/>
                    <a:gd name="T13" fmla="*/ 15 h 237"/>
                    <a:gd name="T14" fmla="*/ 359 w 911"/>
                    <a:gd name="T15" fmla="*/ 41 h 237"/>
                    <a:gd name="T16" fmla="*/ 459 w 911"/>
                    <a:gd name="T17" fmla="*/ 68 h 237"/>
                    <a:gd name="T18" fmla="*/ 562 w 911"/>
                    <a:gd name="T19" fmla="*/ 93 h 237"/>
                    <a:gd name="T20" fmla="*/ 663 w 911"/>
                    <a:gd name="T21" fmla="*/ 120 h 237"/>
                    <a:gd name="T22" fmla="*/ 763 w 911"/>
                    <a:gd name="T23" fmla="*/ 146 h 237"/>
                    <a:gd name="T24" fmla="*/ 810 w 911"/>
                    <a:gd name="T25" fmla="*/ 164 h 237"/>
                    <a:gd name="T26" fmla="*/ 866 w 911"/>
                    <a:gd name="T27" fmla="*/ 173 h 237"/>
                    <a:gd name="T28" fmla="*/ 136 w 911"/>
                    <a:gd name="T29" fmla="*/ 25 h 237"/>
                    <a:gd name="T30" fmla="*/ 237 w 911"/>
                    <a:gd name="T31" fmla="*/ 52 h 237"/>
                    <a:gd name="T32" fmla="*/ 337 w 911"/>
                    <a:gd name="T33" fmla="*/ 78 h 237"/>
                    <a:gd name="T34" fmla="*/ 440 w 911"/>
                    <a:gd name="T35" fmla="*/ 105 h 237"/>
                    <a:gd name="T36" fmla="*/ 541 w 911"/>
                    <a:gd name="T37" fmla="*/ 131 h 237"/>
                    <a:gd name="T38" fmla="*/ 641 w 911"/>
                    <a:gd name="T39" fmla="*/ 158 h 237"/>
                    <a:gd name="T40" fmla="*/ 190 w 911"/>
                    <a:gd name="T41" fmla="*/ 35 h 237"/>
                    <a:gd name="T42" fmla="*/ 291 w 911"/>
                    <a:gd name="T43" fmla="*/ 60 h 237"/>
                    <a:gd name="T44" fmla="*/ 394 w 911"/>
                    <a:gd name="T45" fmla="*/ 87 h 237"/>
                    <a:gd name="T46" fmla="*/ 494 w 911"/>
                    <a:gd name="T47" fmla="*/ 113 h 237"/>
                    <a:gd name="T48" fmla="*/ 595 w 911"/>
                    <a:gd name="T49" fmla="*/ 140 h 237"/>
                    <a:gd name="T50" fmla="*/ 696 w 911"/>
                    <a:gd name="T51" fmla="*/ 166 h 237"/>
                    <a:gd name="T52" fmla="*/ 744 w 911"/>
                    <a:gd name="T53" fmla="*/ 183 h 237"/>
                    <a:gd name="T54" fmla="*/ 798 w 911"/>
                    <a:gd name="T55" fmla="*/ 192 h 237"/>
                    <a:gd name="T56" fmla="*/ 68 w 911"/>
                    <a:gd name="T57" fmla="*/ 45 h 237"/>
                    <a:gd name="T58" fmla="*/ 169 w 911"/>
                    <a:gd name="T59" fmla="*/ 72 h 237"/>
                    <a:gd name="T60" fmla="*/ 272 w 911"/>
                    <a:gd name="T61" fmla="*/ 98 h 237"/>
                    <a:gd name="T62" fmla="*/ 372 w 911"/>
                    <a:gd name="T63" fmla="*/ 124 h 237"/>
                    <a:gd name="T64" fmla="*/ 473 w 911"/>
                    <a:gd name="T65" fmla="*/ 150 h 237"/>
                    <a:gd name="T66" fmla="*/ 574 w 911"/>
                    <a:gd name="T67" fmla="*/ 177 h 237"/>
                    <a:gd name="T68" fmla="*/ 122 w 911"/>
                    <a:gd name="T69" fmla="*/ 54 h 237"/>
                    <a:gd name="T70" fmla="*/ 223 w 911"/>
                    <a:gd name="T71" fmla="*/ 80 h 237"/>
                    <a:gd name="T72" fmla="*/ 326 w 911"/>
                    <a:gd name="T73" fmla="*/ 107 h 237"/>
                    <a:gd name="T74" fmla="*/ 427 w 911"/>
                    <a:gd name="T75" fmla="*/ 133 h 237"/>
                    <a:gd name="T76" fmla="*/ 527 w 911"/>
                    <a:gd name="T77" fmla="*/ 160 h 237"/>
                    <a:gd name="T78" fmla="*/ 630 w 911"/>
                    <a:gd name="T79" fmla="*/ 185 h 237"/>
                    <a:gd name="T80" fmla="*/ 676 w 911"/>
                    <a:gd name="T81" fmla="*/ 203 h 237"/>
                    <a:gd name="T82" fmla="*/ 731 w 911"/>
                    <a:gd name="T83" fmla="*/ 211 h 237"/>
                    <a:gd name="T84" fmla="*/ 0 w 911"/>
                    <a:gd name="T85" fmla="*/ 65 h 237"/>
                    <a:gd name="T86" fmla="*/ 101 w 911"/>
                    <a:gd name="T87" fmla="*/ 91 h 237"/>
                    <a:gd name="T88" fmla="*/ 204 w 911"/>
                    <a:gd name="T89" fmla="*/ 117 h 237"/>
                    <a:gd name="T90" fmla="*/ 508 w 911"/>
                    <a:gd name="T91" fmla="*/ 197 h 237"/>
                    <a:gd name="T92" fmla="*/ 55 w 911"/>
                    <a:gd name="T93" fmla="*/ 74 h 237"/>
                    <a:gd name="T94" fmla="*/ 157 w 911"/>
                    <a:gd name="T95" fmla="*/ 100 h 237"/>
                    <a:gd name="T96" fmla="*/ 459 w 911"/>
                    <a:gd name="T97" fmla="*/ 178 h 237"/>
                    <a:gd name="T98" fmla="*/ 562 w 911"/>
                    <a:gd name="T99" fmla="*/ 205 h 237"/>
                    <a:gd name="T100" fmla="*/ 609 w 911"/>
                    <a:gd name="T101" fmla="*/ 223 h 237"/>
                    <a:gd name="T102" fmla="*/ 663 w 911"/>
                    <a:gd name="T103" fmla="*/ 231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11" h="237">
                      <a:moveTo>
                        <a:pt x="204" y="6"/>
                      </a:moveTo>
                      <a:lnTo>
                        <a:pt x="258" y="20"/>
                      </a:lnTo>
                      <a:lnTo>
                        <a:pt x="258" y="15"/>
                      </a:lnTo>
                      <a:lnTo>
                        <a:pt x="204" y="0"/>
                      </a:lnTo>
                      <a:lnTo>
                        <a:pt x="204" y="6"/>
                      </a:lnTo>
                      <a:close/>
                      <a:moveTo>
                        <a:pt x="305" y="33"/>
                      </a:moveTo>
                      <a:lnTo>
                        <a:pt x="359" y="47"/>
                      </a:lnTo>
                      <a:lnTo>
                        <a:pt x="359" y="41"/>
                      </a:lnTo>
                      <a:lnTo>
                        <a:pt x="305" y="27"/>
                      </a:lnTo>
                      <a:lnTo>
                        <a:pt x="305" y="33"/>
                      </a:lnTo>
                      <a:close/>
                      <a:moveTo>
                        <a:pt x="405" y="58"/>
                      </a:moveTo>
                      <a:lnTo>
                        <a:pt x="459" y="73"/>
                      </a:lnTo>
                      <a:lnTo>
                        <a:pt x="459" y="68"/>
                      </a:lnTo>
                      <a:lnTo>
                        <a:pt x="405" y="53"/>
                      </a:lnTo>
                      <a:lnTo>
                        <a:pt x="405" y="58"/>
                      </a:lnTo>
                      <a:close/>
                      <a:moveTo>
                        <a:pt x="508" y="85"/>
                      </a:moveTo>
                      <a:lnTo>
                        <a:pt x="562" y="99"/>
                      </a:lnTo>
                      <a:lnTo>
                        <a:pt x="562" y="93"/>
                      </a:lnTo>
                      <a:lnTo>
                        <a:pt x="508" y="80"/>
                      </a:lnTo>
                      <a:lnTo>
                        <a:pt x="508" y="85"/>
                      </a:lnTo>
                      <a:close/>
                      <a:moveTo>
                        <a:pt x="609" y="111"/>
                      </a:moveTo>
                      <a:lnTo>
                        <a:pt x="663" y="126"/>
                      </a:lnTo>
                      <a:lnTo>
                        <a:pt x="663" y="120"/>
                      </a:lnTo>
                      <a:lnTo>
                        <a:pt x="609" y="106"/>
                      </a:lnTo>
                      <a:lnTo>
                        <a:pt x="609" y="111"/>
                      </a:lnTo>
                      <a:close/>
                      <a:moveTo>
                        <a:pt x="709" y="138"/>
                      </a:moveTo>
                      <a:lnTo>
                        <a:pt x="763" y="151"/>
                      </a:lnTo>
                      <a:lnTo>
                        <a:pt x="763" y="146"/>
                      </a:lnTo>
                      <a:lnTo>
                        <a:pt x="709" y="132"/>
                      </a:lnTo>
                      <a:lnTo>
                        <a:pt x="709" y="138"/>
                      </a:lnTo>
                      <a:close/>
                      <a:moveTo>
                        <a:pt x="258" y="15"/>
                      </a:moveTo>
                      <a:lnTo>
                        <a:pt x="258" y="20"/>
                      </a:lnTo>
                      <a:lnTo>
                        <a:pt x="303" y="8"/>
                      </a:lnTo>
                      <a:lnTo>
                        <a:pt x="303" y="2"/>
                      </a:lnTo>
                      <a:lnTo>
                        <a:pt x="258" y="15"/>
                      </a:lnTo>
                      <a:close/>
                      <a:moveTo>
                        <a:pt x="359" y="41"/>
                      </a:moveTo>
                      <a:lnTo>
                        <a:pt x="359" y="47"/>
                      </a:lnTo>
                      <a:lnTo>
                        <a:pt x="405" y="34"/>
                      </a:lnTo>
                      <a:lnTo>
                        <a:pt x="405" y="28"/>
                      </a:lnTo>
                      <a:lnTo>
                        <a:pt x="359" y="41"/>
                      </a:lnTo>
                      <a:close/>
                      <a:moveTo>
                        <a:pt x="459" y="68"/>
                      </a:moveTo>
                      <a:lnTo>
                        <a:pt x="459" y="73"/>
                      </a:lnTo>
                      <a:lnTo>
                        <a:pt x="506" y="60"/>
                      </a:lnTo>
                      <a:lnTo>
                        <a:pt x="506" y="54"/>
                      </a:lnTo>
                      <a:lnTo>
                        <a:pt x="459" y="68"/>
                      </a:lnTo>
                      <a:close/>
                      <a:moveTo>
                        <a:pt x="562" y="93"/>
                      </a:moveTo>
                      <a:lnTo>
                        <a:pt x="562" y="99"/>
                      </a:lnTo>
                      <a:lnTo>
                        <a:pt x="607" y="86"/>
                      </a:lnTo>
                      <a:lnTo>
                        <a:pt x="607" y="81"/>
                      </a:lnTo>
                      <a:lnTo>
                        <a:pt x="562" y="93"/>
                      </a:lnTo>
                      <a:close/>
                      <a:moveTo>
                        <a:pt x="663" y="120"/>
                      </a:moveTo>
                      <a:lnTo>
                        <a:pt x="663" y="126"/>
                      </a:lnTo>
                      <a:lnTo>
                        <a:pt x="709" y="113"/>
                      </a:lnTo>
                      <a:lnTo>
                        <a:pt x="709" y="107"/>
                      </a:lnTo>
                      <a:lnTo>
                        <a:pt x="663" y="120"/>
                      </a:lnTo>
                      <a:close/>
                      <a:moveTo>
                        <a:pt x="763" y="146"/>
                      </a:moveTo>
                      <a:lnTo>
                        <a:pt x="763" y="151"/>
                      </a:lnTo>
                      <a:lnTo>
                        <a:pt x="810" y="139"/>
                      </a:lnTo>
                      <a:lnTo>
                        <a:pt x="810" y="134"/>
                      </a:lnTo>
                      <a:lnTo>
                        <a:pt x="763" y="146"/>
                      </a:lnTo>
                      <a:close/>
                      <a:moveTo>
                        <a:pt x="810" y="164"/>
                      </a:moveTo>
                      <a:lnTo>
                        <a:pt x="866" y="178"/>
                      </a:lnTo>
                      <a:lnTo>
                        <a:pt x="866" y="173"/>
                      </a:lnTo>
                      <a:lnTo>
                        <a:pt x="810" y="159"/>
                      </a:lnTo>
                      <a:lnTo>
                        <a:pt x="810" y="164"/>
                      </a:lnTo>
                      <a:close/>
                      <a:moveTo>
                        <a:pt x="866" y="173"/>
                      </a:moveTo>
                      <a:lnTo>
                        <a:pt x="866" y="178"/>
                      </a:lnTo>
                      <a:lnTo>
                        <a:pt x="911" y="165"/>
                      </a:lnTo>
                      <a:lnTo>
                        <a:pt x="911" y="160"/>
                      </a:lnTo>
                      <a:lnTo>
                        <a:pt x="866" y="173"/>
                      </a:lnTo>
                      <a:close/>
                      <a:moveTo>
                        <a:pt x="136" y="25"/>
                      </a:moveTo>
                      <a:lnTo>
                        <a:pt x="190" y="40"/>
                      </a:lnTo>
                      <a:lnTo>
                        <a:pt x="190" y="35"/>
                      </a:lnTo>
                      <a:lnTo>
                        <a:pt x="136" y="20"/>
                      </a:lnTo>
                      <a:lnTo>
                        <a:pt x="136" y="25"/>
                      </a:lnTo>
                      <a:close/>
                      <a:moveTo>
                        <a:pt x="237" y="52"/>
                      </a:moveTo>
                      <a:lnTo>
                        <a:pt x="291" y="67"/>
                      </a:lnTo>
                      <a:lnTo>
                        <a:pt x="291" y="60"/>
                      </a:lnTo>
                      <a:lnTo>
                        <a:pt x="237" y="47"/>
                      </a:lnTo>
                      <a:lnTo>
                        <a:pt x="237" y="52"/>
                      </a:lnTo>
                      <a:close/>
                      <a:moveTo>
                        <a:pt x="337" y="78"/>
                      </a:moveTo>
                      <a:lnTo>
                        <a:pt x="394" y="92"/>
                      </a:lnTo>
                      <a:lnTo>
                        <a:pt x="394" y="87"/>
                      </a:lnTo>
                      <a:lnTo>
                        <a:pt x="337" y="73"/>
                      </a:lnTo>
                      <a:lnTo>
                        <a:pt x="337" y="78"/>
                      </a:lnTo>
                      <a:close/>
                      <a:moveTo>
                        <a:pt x="440" y="105"/>
                      </a:moveTo>
                      <a:lnTo>
                        <a:pt x="494" y="118"/>
                      </a:lnTo>
                      <a:lnTo>
                        <a:pt x="494" y="113"/>
                      </a:lnTo>
                      <a:lnTo>
                        <a:pt x="440" y="99"/>
                      </a:lnTo>
                      <a:lnTo>
                        <a:pt x="440" y="105"/>
                      </a:lnTo>
                      <a:close/>
                      <a:moveTo>
                        <a:pt x="541" y="131"/>
                      </a:moveTo>
                      <a:lnTo>
                        <a:pt x="595" y="145"/>
                      </a:lnTo>
                      <a:lnTo>
                        <a:pt x="595" y="140"/>
                      </a:lnTo>
                      <a:lnTo>
                        <a:pt x="541" y="126"/>
                      </a:lnTo>
                      <a:lnTo>
                        <a:pt x="541" y="131"/>
                      </a:lnTo>
                      <a:close/>
                      <a:moveTo>
                        <a:pt x="641" y="158"/>
                      </a:moveTo>
                      <a:lnTo>
                        <a:pt x="696" y="171"/>
                      </a:lnTo>
                      <a:lnTo>
                        <a:pt x="696" y="166"/>
                      </a:lnTo>
                      <a:lnTo>
                        <a:pt x="641" y="151"/>
                      </a:lnTo>
                      <a:lnTo>
                        <a:pt x="641" y="158"/>
                      </a:lnTo>
                      <a:close/>
                      <a:moveTo>
                        <a:pt x="190" y="35"/>
                      </a:moveTo>
                      <a:lnTo>
                        <a:pt x="190" y="40"/>
                      </a:lnTo>
                      <a:lnTo>
                        <a:pt x="235" y="27"/>
                      </a:lnTo>
                      <a:lnTo>
                        <a:pt x="235" y="21"/>
                      </a:lnTo>
                      <a:lnTo>
                        <a:pt x="190" y="35"/>
                      </a:lnTo>
                      <a:close/>
                      <a:moveTo>
                        <a:pt x="291" y="60"/>
                      </a:moveTo>
                      <a:lnTo>
                        <a:pt x="291" y="66"/>
                      </a:lnTo>
                      <a:lnTo>
                        <a:pt x="337" y="53"/>
                      </a:lnTo>
                      <a:lnTo>
                        <a:pt x="337" y="48"/>
                      </a:lnTo>
                      <a:lnTo>
                        <a:pt x="291" y="60"/>
                      </a:lnTo>
                      <a:close/>
                      <a:moveTo>
                        <a:pt x="394" y="87"/>
                      </a:moveTo>
                      <a:lnTo>
                        <a:pt x="394" y="92"/>
                      </a:lnTo>
                      <a:lnTo>
                        <a:pt x="438" y="80"/>
                      </a:lnTo>
                      <a:lnTo>
                        <a:pt x="438" y="74"/>
                      </a:lnTo>
                      <a:lnTo>
                        <a:pt x="394" y="87"/>
                      </a:lnTo>
                      <a:close/>
                      <a:moveTo>
                        <a:pt x="494" y="113"/>
                      </a:moveTo>
                      <a:lnTo>
                        <a:pt x="494" y="118"/>
                      </a:lnTo>
                      <a:lnTo>
                        <a:pt x="539" y="106"/>
                      </a:lnTo>
                      <a:lnTo>
                        <a:pt x="539" y="101"/>
                      </a:lnTo>
                      <a:lnTo>
                        <a:pt x="494" y="113"/>
                      </a:lnTo>
                      <a:close/>
                      <a:moveTo>
                        <a:pt x="595" y="140"/>
                      </a:moveTo>
                      <a:lnTo>
                        <a:pt x="595" y="145"/>
                      </a:lnTo>
                      <a:lnTo>
                        <a:pt x="641" y="132"/>
                      </a:lnTo>
                      <a:lnTo>
                        <a:pt x="641" y="127"/>
                      </a:lnTo>
                      <a:lnTo>
                        <a:pt x="595" y="140"/>
                      </a:lnTo>
                      <a:close/>
                      <a:moveTo>
                        <a:pt x="696" y="166"/>
                      </a:moveTo>
                      <a:lnTo>
                        <a:pt x="696" y="171"/>
                      </a:lnTo>
                      <a:lnTo>
                        <a:pt x="742" y="159"/>
                      </a:lnTo>
                      <a:lnTo>
                        <a:pt x="742" y="153"/>
                      </a:lnTo>
                      <a:lnTo>
                        <a:pt x="696" y="166"/>
                      </a:lnTo>
                      <a:close/>
                      <a:moveTo>
                        <a:pt x="744" y="183"/>
                      </a:moveTo>
                      <a:lnTo>
                        <a:pt x="798" y="198"/>
                      </a:lnTo>
                      <a:lnTo>
                        <a:pt x="798" y="193"/>
                      </a:lnTo>
                      <a:lnTo>
                        <a:pt x="744" y="178"/>
                      </a:lnTo>
                      <a:lnTo>
                        <a:pt x="744" y="183"/>
                      </a:lnTo>
                      <a:close/>
                      <a:moveTo>
                        <a:pt x="798" y="192"/>
                      </a:moveTo>
                      <a:lnTo>
                        <a:pt x="798" y="198"/>
                      </a:lnTo>
                      <a:lnTo>
                        <a:pt x="843" y="184"/>
                      </a:lnTo>
                      <a:lnTo>
                        <a:pt x="843" y="179"/>
                      </a:lnTo>
                      <a:lnTo>
                        <a:pt x="798" y="192"/>
                      </a:lnTo>
                      <a:close/>
                      <a:moveTo>
                        <a:pt x="68" y="45"/>
                      </a:moveTo>
                      <a:lnTo>
                        <a:pt x="122" y="59"/>
                      </a:lnTo>
                      <a:lnTo>
                        <a:pt x="122" y="54"/>
                      </a:lnTo>
                      <a:lnTo>
                        <a:pt x="68" y="40"/>
                      </a:lnTo>
                      <a:lnTo>
                        <a:pt x="68" y="45"/>
                      </a:lnTo>
                      <a:close/>
                      <a:moveTo>
                        <a:pt x="169" y="72"/>
                      </a:moveTo>
                      <a:lnTo>
                        <a:pt x="223" y="85"/>
                      </a:lnTo>
                      <a:lnTo>
                        <a:pt x="223" y="80"/>
                      </a:lnTo>
                      <a:lnTo>
                        <a:pt x="169" y="67"/>
                      </a:lnTo>
                      <a:lnTo>
                        <a:pt x="169" y="72"/>
                      </a:lnTo>
                      <a:close/>
                      <a:moveTo>
                        <a:pt x="272" y="98"/>
                      </a:moveTo>
                      <a:lnTo>
                        <a:pt x="326" y="112"/>
                      </a:lnTo>
                      <a:lnTo>
                        <a:pt x="326" y="107"/>
                      </a:lnTo>
                      <a:lnTo>
                        <a:pt x="272" y="92"/>
                      </a:lnTo>
                      <a:lnTo>
                        <a:pt x="272" y="98"/>
                      </a:lnTo>
                      <a:close/>
                      <a:moveTo>
                        <a:pt x="372" y="124"/>
                      </a:moveTo>
                      <a:lnTo>
                        <a:pt x="427" y="138"/>
                      </a:lnTo>
                      <a:lnTo>
                        <a:pt x="427" y="133"/>
                      </a:lnTo>
                      <a:lnTo>
                        <a:pt x="372" y="118"/>
                      </a:lnTo>
                      <a:lnTo>
                        <a:pt x="372" y="124"/>
                      </a:lnTo>
                      <a:close/>
                      <a:moveTo>
                        <a:pt x="473" y="150"/>
                      </a:moveTo>
                      <a:lnTo>
                        <a:pt x="527" y="165"/>
                      </a:lnTo>
                      <a:lnTo>
                        <a:pt x="527" y="160"/>
                      </a:lnTo>
                      <a:lnTo>
                        <a:pt x="473" y="145"/>
                      </a:lnTo>
                      <a:lnTo>
                        <a:pt x="473" y="150"/>
                      </a:lnTo>
                      <a:close/>
                      <a:moveTo>
                        <a:pt x="574" y="177"/>
                      </a:moveTo>
                      <a:lnTo>
                        <a:pt x="630" y="191"/>
                      </a:lnTo>
                      <a:lnTo>
                        <a:pt x="630" y="185"/>
                      </a:lnTo>
                      <a:lnTo>
                        <a:pt x="574" y="171"/>
                      </a:lnTo>
                      <a:lnTo>
                        <a:pt x="574" y="177"/>
                      </a:lnTo>
                      <a:close/>
                      <a:moveTo>
                        <a:pt x="122" y="54"/>
                      </a:moveTo>
                      <a:lnTo>
                        <a:pt x="122" y="59"/>
                      </a:lnTo>
                      <a:lnTo>
                        <a:pt x="169" y="47"/>
                      </a:lnTo>
                      <a:lnTo>
                        <a:pt x="169" y="41"/>
                      </a:lnTo>
                      <a:lnTo>
                        <a:pt x="122" y="54"/>
                      </a:lnTo>
                      <a:close/>
                      <a:moveTo>
                        <a:pt x="223" y="80"/>
                      </a:moveTo>
                      <a:lnTo>
                        <a:pt x="223" y="85"/>
                      </a:lnTo>
                      <a:lnTo>
                        <a:pt x="270" y="73"/>
                      </a:lnTo>
                      <a:lnTo>
                        <a:pt x="270" y="68"/>
                      </a:lnTo>
                      <a:lnTo>
                        <a:pt x="223" y="80"/>
                      </a:lnTo>
                      <a:close/>
                      <a:moveTo>
                        <a:pt x="326" y="107"/>
                      </a:moveTo>
                      <a:lnTo>
                        <a:pt x="326" y="112"/>
                      </a:lnTo>
                      <a:lnTo>
                        <a:pt x="370" y="99"/>
                      </a:lnTo>
                      <a:lnTo>
                        <a:pt x="370" y="93"/>
                      </a:lnTo>
                      <a:lnTo>
                        <a:pt x="326" y="107"/>
                      </a:lnTo>
                      <a:close/>
                      <a:moveTo>
                        <a:pt x="427" y="133"/>
                      </a:moveTo>
                      <a:lnTo>
                        <a:pt x="427" y="138"/>
                      </a:lnTo>
                      <a:lnTo>
                        <a:pt x="471" y="126"/>
                      </a:lnTo>
                      <a:lnTo>
                        <a:pt x="471" y="120"/>
                      </a:lnTo>
                      <a:lnTo>
                        <a:pt x="427" y="133"/>
                      </a:lnTo>
                      <a:close/>
                      <a:moveTo>
                        <a:pt x="527" y="160"/>
                      </a:moveTo>
                      <a:lnTo>
                        <a:pt x="527" y="165"/>
                      </a:lnTo>
                      <a:lnTo>
                        <a:pt x="574" y="151"/>
                      </a:lnTo>
                      <a:lnTo>
                        <a:pt x="574" y="146"/>
                      </a:lnTo>
                      <a:lnTo>
                        <a:pt x="527" y="160"/>
                      </a:lnTo>
                      <a:close/>
                      <a:moveTo>
                        <a:pt x="630" y="185"/>
                      </a:moveTo>
                      <a:lnTo>
                        <a:pt x="630" y="191"/>
                      </a:lnTo>
                      <a:lnTo>
                        <a:pt x="674" y="178"/>
                      </a:lnTo>
                      <a:lnTo>
                        <a:pt x="674" y="173"/>
                      </a:lnTo>
                      <a:lnTo>
                        <a:pt x="630" y="185"/>
                      </a:lnTo>
                      <a:close/>
                      <a:moveTo>
                        <a:pt x="676" y="203"/>
                      </a:moveTo>
                      <a:lnTo>
                        <a:pt x="731" y="217"/>
                      </a:lnTo>
                      <a:lnTo>
                        <a:pt x="731" y="211"/>
                      </a:lnTo>
                      <a:lnTo>
                        <a:pt x="676" y="198"/>
                      </a:lnTo>
                      <a:lnTo>
                        <a:pt x="676" y="203"/>
                      </a:lnTo>
                      <a:close/>
                      <a:moveTo>
                        <a:pt x="731" y="211"/>
                      </a:moveTo>
                      <a:lnTo>
                        <a:pt x="731" y="217"/>
                      </a:lnTo>
                      <a:lnTo>
                        <a:pt x="775" y="204"/>
                      </a:lnTo>
                      <a:lnTo>
                        <a:pt x="775" y="199"/>
                      </a:lnTo>
                      <a:lnTo>
                        <a:pt x="731" y="211"/>
                      </a:lnTo>
                      <a:close/>
                      <a:moveTo>
                        <a:pt x="0" y="65"/>
                      </a:moveTo>
                      <a:lnTo>
                        <a:pt x="55" y="79"/>
                      </a:lnTo>
                      <a:lnTo>
                        <a:pt x="55" y="74"/>
                      </a:lnTo>
                      <a:lnTo>
                        <a:pt x="0" y="59"/>
                      </a:lnTo>
                      <a:lnTo>
                        <a:pt x="0" y="65"/>
                      </a:lnTo>
                      <a:close/>
                      <a:moveTo>
                        <a:pt x="101" y="91"/>
                      </a:moveTo>
                      <a:lnTo>
                        <a:pt x="157" y="105"/>
                      </a:lnTo>
                      <a:lnTo>
                        <a:pt x="157" y="100"/>
                      </a:lnTo>
                      <a:lnTo>
                        <a:pt x="101" y="85"/>
                      </a:lnTo>
                      <a:lnTo>
                        <a:pt x="101" y="91"/>
                      </a:lnTo>
                      <a:close/>
                      <a:moveTo>
                        <a:pt x="204" y="117"/>
                      </a:moveTo>
                      <a:lnTo>
                        <a:pt x="459" y="184"/>
                      </a:lnTo>
                      <a:lnTo>
                        <a:pt x="459" y="178"/>
                      </a:lnTo>
                      <a:lnTo>
                        <a:pt x="204" y="112"/>
                      </a:lnTo>
                      <a:lnTo>
                        <a:pt x="204" y="117"/>
                      </a:lnTo>
                      <a:close/>
                      <a:moveTo>
                        <a:pt x="508" y="197"/>
                      </a:moveTo>
                      <a:lnTo>
                        <a:pt x="562" y="210"/>
                      </a:lnTo>
                      <a:lnTo>
                        <a:pt x="562" y="205"/>
                      </a:lnTo>
                      <a:lnTo>
                        <a:pt x="508" y="191"/>
                      </a:lnTo>
                      <a:lnTo>
                        <a:pt x="508" y="197"/>
                      </a:lnTo>
                      <a:close/>
                      <a:moveTo>
                        <a:pt x="55" y="74"/>
                      </a:moveTo>
                      <a:lnTo>
                        <a:pt x="55" y="79"/>
                      </a:lnTo>
                      <a:lnTo>
                        <a:pt x="101" y="67"/>
                      </a:lnTo>
                      <a:lnTo>
                        <a:pt x="101" y="60"/>
                      </a:lnTo>
                      <a:lnTo>
                        <a:pt x="55" y="74"/>
                      </a:lnTo>
                      <a:close/>
                      <a:moveTo>
                        <a:pt x="157" y="100"/>
                      </a:moveTo>
                      <a:lnTo>
                        <a:pt x="157" y="105"/>
                      </a:lnTo>
                      <a:lnTo>
                        <a:pt x="202" y="92"/>
                      </a:lnTo>
                      <a:lnTo>
                        <a:pt x="202" y="87"/>
                      </a:lnTo>
                      <a:lnTo>
                        <a:pt x="157" y="100"/>
                      </a:lnTo>
                      <a:close/>
                      <a:moveTo>
                        <a:pt x="459" y="178"/>
                      </a:moveTo>
                      <a:lnTo>
                        <a:pt x="459" y="184"/>
                      </a:lnTo>
                      <a:lnTo>
                        <a:pt x="506" y="171"/>
                      </a:lnTo>
                      <a:lnTo>
                        <a:pt x="506" y="166"/>
                      </a:lnTo>
                      <a:lnTo>
                        <a:pt x="459" y="178"/>
                      </a:lnTo>
                      <a:close/>
                      <a:moveTo>
                        <a:pt x="562" y="205"/>
                      </a:moveTo>
                      <a:lnTo>
                        <a:pt x="562" y="210"/>
                      </a:lnTo>
                      <a:lnTo>
                        <a:pt x="607" y="198"/>
                      </a:lnTo>
                      <a:lnTo>
                        <a:pt x="607" y="193"/>
                      </a:lnTo>
                      <a:lnTo>
                        <a:pt x="562" y="205"/>
                      </a:lnTo>
                      <a:close/>
                      <a:moveTo>
                        <a:pt x="609" y="223"/>
                      </a:moveTo>
                      <a:lnTo>
                        <a:pt x="663" y="237"/>
                      </a:lnTo>
                      <a:lnTo>
                        <a:pt x="663" y="231"/>
                      </a:lnTo>
                      <a:lnTo>
                        <a:pt x="609" y="217"/>
                      </a:lnTo>
                      <a:lnTo>
                        <a:pt x="609" y="223"/>
                      </a:lnTo>
                      <a:close/>
                      <a:moveTo>
                        <a:pt x="663" y="231"/>
                      </a:moveTo>
                      <a:lnTo>
                        <a:pt x="663" y="237"/>
                      </a:lnTo>
                      <a:lnTo>
                        <a:pt x="707" y="224"/>
                      </a:lnTo>
                      <a:lnTo>
                        <a:pt x="707" y="219"/>
                      </a:lnTo>
                      <a:lnTo>
                        <a:pt x="663" y="231"/>
                      </a:lnTo>
                      <a:close/>
                    </a:path>
                  </a:pathLst>
                </a:custGeom>
                <a:solidFill>
                  <a:srgbClr val="FFCCCC"/>
                </a:solidFill>
                <a:ln w="3175" cmpd="sng">
                  <a:solidFill>
                    <a:srgbClr val="800080"/>
                  </a:solidFill>
                  <a:round/>
                  <a:headEnd/>
                  <a:tailEnd/>
                </a:ln>
              </p:spPr>
              <p:txBody>
                <a:bodyPr/>
                <a:lstStyle/>
                <a:p>
                  <a:endParaRPr lang="ru-RU"/>
                </a:p>
              </p:txBody>
            </p:sp>
            <p:sp>
              <p:nvSpPr>
                <p:cNvPr id="585825" name="Freeform 97"/>
                <p:cNvSpPr>
                  <a:spLocks/>
                </p:cNvSpPr>
                <p:nvPr/>
              </p:nvSpPr>
              <p:spPr bwMode="auto">
                <a:xfrm>
                  <a:off x="980" y="1161"/>
                  <a:ext cx="478" cy="271"/>
                </a:xfrm>
                <a:custGeom>
                  <a:avLst/>
                  <a:gdLst>
                    <a:gd name="T0" fmla="*/ 0 w 774"/>
                    <a:gd name="T1" fmla="*/ 25 h 223"/>
                    <a:gd name="T2" fmla="*/ 774 w 774"/>
                    <a:gd name="T3" fmla="*/ 223 h 223"/>
                    <a:gd name="T4" fmla="*/ 774 w 774"/>
                    <a:gd name="T5" fmla="*/ 197 h 223"/>
                    <a:gd name="T6" fmla="*/ 0 w 774"/>
                    <a:gd name="T7" fmla="*/ 0 h 223"/>
                    <a:gd name="T8" fmla="*/ 0 w 774"/>
                    <a:gd name="T9" fmla="*/ 25 h 223"/>
                  </a:gdLst>
                  <a:ahLst/>
                  <a:cxnLst>
                    <a:cxn ang="0">
                      <a:pos x="T0" y="T1"/>
                    </a:cxn>
                    <a:cxn ang="0">
                      <a:pos x="T2" y="T3"/>
                    </a:cxn>
                    <a:cxn ang="0">
                      <a:pos x="T4" y="T5"/>
                    </a:cxn>
                    <a:cxn ang="0">
                      <a:pos x="T6" y="T7"/>
                    </a:cxn>
                    <a:cxn ang="0">
                      <a:pos x="T8" y="T9"/>
                    </a:cxn>
                  </a:cxnLst>
                  <a:rect l="0" t="0" r="r" b="b"/>
                  <a:pathLst>
                    <a:path w="774" h="223">
                      <a:moveTo>
                        <a:pt x="0" y="25"/>
                      </a:moveTo>
                      <a:lnTo>
                        <a:pt x="774" y="223"/>
                      </a:lnTo>
                      <a:lnTo>
                        <a:pt x="774" y="197"/>
                      </a:lnTo>
                      <a:lnTo>
                        <a:pt x="0" y="0"/>
                      </a:lnTo>
                      <a:lnTo>
                        <a:pt x="0" y="25"/>
                      </a:lnTo>
                      <a:close/>
                    </a:path>
                  </a:pathLst>
                </a:custGeom>
                <a:noFill/>
                <a:ln w="6350">
                  <a:solidFill>
                    <a:srgbClr val="8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grpSp>
        </p:grpSp>
        <p:grpSp>
          <p:nvGrpSpPr>
            <p:cNvPr id="585826" name="Group 98"/>
            <p:cNvGrpSpPr>
              <a:grpSpLocks/>
            </p:cNvGrpSpPr>
            <p:nvPr/>
          </p:nvGrpSpPr>
          <p:grpSpPr bwMode="auto">
            <a:xfrm>
              <a:off x="4558" y="2047"/>
              <a:ext cx="575" cy="617"/>
              <a:chOff x="980" y="279"/>
              <a:chExt cx="974" cy="1153"/>
            </a:xfrm>
          </p:grpSpPr>
          <p:grpSp>
            <p:nvGrpSpPr>
              <p:cNvPr id="585827" name="Group 99"/>
              <p:cNvGrpSpPr>
                <a:grpSpLocks/>
              </p:cNvGrpSpPr>
              <p:nvPr/>
            </p:nvGrpSpPr>
            <p:grpSpPr bwMode="auto">
              <a:xfrm>
                <a:off x="1269" y="279"/>
                <a:ext cx="685" cy="893"/>
                <a:chOff x="4497" y="5857"/>
                <a:chExt cx="555" cy="734"/>
              </a:xfrm>
            </p:grpSpPr>
            <p:sp>
              <p:nvSpPr>
                <p:cNvPr id="585828" name="Freeform 100"/>
                <p:cNvSpPr>
                  <a:spLocks/>
                </p:cNvSpPr>
                <p:nvPr/>
              </p:nvSpPr>
              <p:spPr bwMode="auto">
                <a:xfrm>
                  <a:off x="4497" y="5857"/>
                  <a:ext cx="555" cy="734"/>
                </a:xfrm>
                <a:custGeom>
                  <a:avLst/>
                  <a:gdLst>
                    <a:gd name="T0" fmla="*/ 0 w 1109"/>
                    <a:gd name="T1" fmla="*/ 419 h 734"/>
                    <a:gd name="T2" fmla="*/ 124 w 1109"/>
                    <a:gd name="T3" fmla="*/ 466 h 734"/>
                    <a:gd name="T4" fmla="*/ 255 w 1109"/>
                    <a:gd name="T5" fmla="*/ 509 h 734"/>
                    <a:gd name="T6" fmla="*/ 255 w 1109"/>
                    <a:gd name="T7" fmla="*/ 509 h 734"/>
                    <a:gd name="T8" fmla="*/ 238 w 1109"/>
                    <a:gd name="T9" fmla="*/ 534 h 734"/>
                    <a:gd name="T10" fmla="*/ 228 w 1109"/>
                    <a:gd name="T11" fmla="*/ 560 h 734"/>
                    <a:gd name="T12" fmla="*/ 222 w 1109"/>
                    <a:gd name="T13" fmla="*/ 586 h 734"/>
                    <a:gd name="T14" fmla="*/ 224 w 1109"/>
                    <a:gd name="T15" fmla="*/ 612 h 734"/>
                    <a:gd name="T16" fmla="*/ 250 w 1109"/>
                    <a:gd name="T17" fmla="*/ 630 h 734"/>
                    <a:gd name="T18" fmla="*/ 277 w 1109"/>
                    <a:gd name="T19" fmla="*/ 649 h 734"/>
                    <a:gd name="T20" fmla="*/ 310 w 1109"/>
                    <a:gd name="T21" fmla="*/ 664 h 734"/>
                    <a:gd name="T22" fmla="*/ 344 w 1109"/>
                    <a:gd name="T23" fmla="*/ 679 h 734"/>
                    <a:gd name="T24" fmla="*/ 383 w 1109"/>
                    <a:gd name="T25" fmla="*/ 692 h 734"/>
                    <a:gd name="T26" fmla="*/ 424 w 1109"/>
                    <a:gd name="T27" fmla="*/ 704 h 734"/>
                    <a:gd name="T28" fmla="*/ 466 w 1109"/>
                    <a:gd name="T29" fmla="*/ 713 h 734"/>
                    <a:gd name="T30" fmla="*/ 511 w 1109"/>
                    <a:gd name="T31" fmla="*/ 720 h 734"/>
                    <a:gd name="T32" fmla="*/ 557 w 1109"/>
                    <a:gd name="T33" fmla="*/ 726 h 734"/>
                    <a:gd name="T34" fmla="*/ 606 w 1109"/>
                    <a:gd name="T35" fmla="*/ 731 h 734"/>
                    <a:gd name="T36" fmla="*/ 654 w 1109"/>
                    <a:gd name="T37" fmla="*/ 733 h 734"/>
                    <a:gd name="T38" fmla="*/ 703 w 1109"/>
                    <a:gd name="T39" fmla="*/ 734 h 734"/>
                    <a:gd name="T40" fmla="*/ 751 w 1109"/>
                    <a:gd name="T41" fmla="*/ 732 h 734"/>
                    <a:gd name="T42" fmla="*/ 801 w 1109"/>
                    <a:gd name="T43" fmla="*/ 727 h 734"/>
                    <a:gd name="T44" fmla="*/ 850 w 1109"/>
                    <a:gd name="T45" fmla="*/ 721 h 734"/>
                    <a:gd name="T46" fmla="*/ 898 w 1109"/>
                    <a:gd name="T47" fmla="*/ 713 h 734"/>
                    <a:gd name="T48" fmla="*/ 954 w 1109"/>
                    <a:gd name="T49" fmla="*/ 701 h 734"/>
                    <a:gd name="T50" fmla="*/ 1007 w 1109"/>
                    <a:gd name="T51" fmla="*/ 685 h 734"/>
                    <a:gd name="T52" fmla="*/ 1053 w 1109"/>
                    <a:gd name="T53" fmla="*/ 667 h 734"/>
                    <a:gd name="T54" fmla="*/ 1094 w 1109"/>
                    <a:gd name="T55" fmla="*/ 646 h 734"/>
                    <a:gd name="T56" fmla="*/ 1102 w 1109"/>
                    <a:gd name="T57" fmla="*/ 631 h 734"/>
                    <a:gd name="T58" fmla="*/ 1107 w 1109"/>
                    <a:gd name="T59" fmla="*/ 617 h 734"/>
                    <a:gd name="T60" fmla="*/ 1109 w 1109"/>
                    <a:gd name="T61" fmla="*/ 602 h 734"/>
                    <a:gd name="T62" fmla="*/ 1109 w 1109"/>
                    <a:gd name="T63" fmla="*/ 588 h 734"/>
                    <a:gd name="T64" fmla="*/ 1107 w 1109"/>
                    <a:gd name="T65" fmla="*/ 574 h 734"/>
                    <a:gd name="T66" fmla="*/ 1102 w 1109"/>
                    <a:gd name="T67" fmla="*/ 560 h 734"/>
                    <a:gd name="T68" fmla="*/ 1094 w 1109"/>
                    <a:gd name="T69" fmla="*/ 546 h 734"/>
                    <a:gd name="T70" fmla="*/ 1084 w 1109"/>
                    <a:gd name="T71" fmla="*/ 532 h 734"/>
                    <a:gd name="T72" fmla="*/ 1073 w 1109"/>
                    <a:gd name="T73" fmla="*/ 519 h 734"/>
                    <a:gd name="T74" fmla="*/ 1059 w 1109"/>
                    <a:gd name="T75" fmla="*/ 506 h 734"/>
                    <a:gd name="T76" fmla="*/ 1042 w 1109"/>
                    <a:gd name="T77" fmla="*/ 494 h 734"/>
                    <a:gd name="T78" fmla="*/ 1024 w 1109"/>
                    <a:gd name="T79" fmla="*/ 482 h 734"/>
                    <a:gd name="T80" fmla="*/ 1003 w 1109"/>
                    <a:gd name="T81" fmla="*/ 470 h 734"/>
                    <a:gd name="T82" fmla="*/ 980 w 1109"/>
                    <a:gd name="T83" fmla="*/ 460 h 734"/>
                    <a:gd name="T84" fmla="*/ 954 w 1109"/>
                    <a:gd name="T85" fmla="*/ 450 h 734"/>
                    <a:gd name="T86" fmla="*/ 927 w 1109"/>
                    <a:gd name="T87" fmla="*/ 440 h 734"/>
                    <a:gd name="T88" fmla="*/ 927 w 1109"/>
                    <a:gd name="T89" fmla="*/ 440 h 734"/>
                    <a:gd name="T90" fmla="*/ 927 w 1109"/>
                    <a:gd name="T91" fmla="*/ 211 h 734"/>
                    <a:gd name="T92" fmla="*/ 838 w 1109"/>
                    <a:gd name="T93" fmla="*/ 177 h 734"/>
                    <a:gd name="T94" fmla="*/ 745 w 1109"/>
                    <a:gd name="T95" fmla="*/ 144 h 734"/>
                    <a:gd name="T96" fmla="*/ 647 w 1109"/>
                    <a:gd name="T97" fmla="*/ 114 h 734"/>
                    <a:gd name="T98" fmla="*/ 546 w 1109"/>
                    <a:gd name="T99" fmla="*/ 86 h 734"/>
                    <a:gd name="T100" fmla="*/ 441 w 1109"/>
                    <a:gd name="T101" fmla="*/ 61 h 734"/>
                    <a:gd name="T102" fmla="*/ 333 w 1109"/>
                    <a:gd name="T103" fmla="*/ 38 h 734"/>
                    <a:gd name="T104" fmla="*/ 220 w 1109"/>
                    <a:gd name="T105" fmla="*/ 18 h 734"/>
                    <a:gd name="T106" fmla="*/ 106 w 1109"/>
                    <a:gd name="T107" fmla="*/ 0 h 734"/>
                    <a:gd name="T108" fmla="*/ 106 w 1109"/>
                    <a:gd name="T109" fmla="*/ 0 h 734"/>
                    <a:gd name="T110" fmla="*/ 0 w 1109"/>
                    <a:gd name="T111" fmla="*/ 27 h 734"/>
                    <a:gd name="T112" fmla="*/ 0 w 1109"/>
                    <a:gd name="T113" fmla="*/ 419 h 734"/>
                    <a:gd name="T114" fmla="*/ 0 w 1109"/>
                    <a:gd name="T115" fmla="*/ 419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09" h="734">
                      <a:moveTo>
                        <a:pt x="0" y="419"/>
                      </a:moveTo>
                      <a:lnTo>
                        <a:pt x="124" y="466"/>
                      </a:lnTo>
                      <a:lnTo>
                        <a:pt x="255" y="509"/>
                      </a:lnTo>
                      <a:lnTo>
                        <a:pt x="255" y="509"/>
                      </a:lnTo>
                      <a:lnTo>
                        <a:pt x="238" y="534"/>
                      </a:lnTo>
                      <a:lnTo>
                        <a:pt x="228" y="560"/>
                      </a:lnTo>
                      <a:lnTo>
                        <a:pt x="222" y="586"/>
                      </a:lnTo>
                      <a:lnTo>
                        <a:pt x="224" y="612"/>
                      </a:lnTo>
                      <a:lnTo>
                        <a:pt x="250" y="630"/>
                      </a:lnTo>
                      <a:lnTo>
                        <a:pt x="277" y="649"/>
                      </a:lnTo>
                      <a:lnTo>
                        <a:pt x="310" y="664"/>
                      </a:lnTo>
                      <a:lnTo>
                        <a:pt x="344" y="679"/>
                      </a:lnTo>
                      <a:lnTo>
                        <a:pt x="383" y="692"/>
                      </a:lnTo>
                      <a:lnTo>
                        <a:pt x="424" y="704"/>
                      </a:lnTo>
                      <a:lnTo>
                        <a:pt x="466" y="713"/>
                      </a:lnTo>
                      <a:lnTo>
                        <a:pt x="511" y="720"/>
                      </a:lnTo>
                      <a:lnTo>
                        <a:pt x="557" y="726"/>
                      </a:lnTo>
                      <a:lnTo>
                        <a:pt x="606" y="731"/>
                      </a:lnTo>
                      <a:lnTo>
                        <a:pt x="654" y="733"/>
                      </a:lnTo>
                      <a:lnTo>
                        <a:pt x="703" y="734"/>
                      </a:lnTo>
                      <a:lnTo>
                        <a:pt x="751" y="732"/>
                      </a:lnTo>
                      <a:lnTo>
                        <a:pt x="801" y="727"/>
                      </a:lnTo>
                      <a:lnTo>
                        <a:pt x="850" y="721"/>
                      </a:lnTo>
                      <a:lnTo>
                        <a:pt x="898" y="713"/>
                      </a:lnTo>
                      <a:lnTo>
                        <a:pt x="954" y="701"/>
                      </a:lnTo>
                      <a:lnTo>
                        <a:pt x="1007" y="685"/>
                      </a:lnTo>
                      <a:lnTo>
                        <a:pt x="1053" y="667"/>
                      </a:lnTo>
                      <a:lnTo>
                        <a:pt x="1094" y="646"/>
                      </a:lnTo>
                      <a:lnTo>
                        <a:pt x="1102" y="631"/>
                      </a:lnTo>
                      <a:lnTo>
                        <a:pt x="1107" y="617"/>
                      </a:lnTo>
                      <a:lnTo>
                        <a:pt x="1109" y="602"/>
                      </a:lnTo>
                      <a:lnTo>
                        <a:pt x="1109" y="588"/>
                      </a:lnTo>
                      <a:lnTo>
                        <a:pt x="1107" y="574"/>
                      </a:lnTo>
                      <a:lnTo>
                        <a:pt x="1102" y="560"/>
                      </a:lnTo>
                      <a:lnTo>
                        <a:pt x="1094" y="546"/>
                      </a:lnTo>
                      <a:lnTo>
                        <a:pt x="1084" y="532"/>
                      </a:lnTo>
                      <a:lnTo>
                        <a:pt x="1073" y="519"/>
                      </a:lnTo>
                      <a:lnTo>
                        <a:pt x="1059" y="506"/>
                      </a:lnTo>
                      <a:lnTo>
                        <a:pt x="1042" y="494"/>
                      </a:lnTo>
                      <a:lnTo>
                        <a:pt x="1024" y="482"/>
                      </a:lnTo>
                      <a:lnTo>
                        <a:pt x="1003" y="470"/>
                      </a:lnTo>
                      <a:lnTo>
                        <a:pt x="980" y="460"/>
                      </a:lnTo>
                      <a:lnTo>
                        <a:pt x="954" y="450"/>
                      </a:lnTo>
                      <a:lnTo>
                        <a:pt x="927" y="440"/>
                      </a:lnTo>
                      <a:lnTo>
                        <a:pt x="927" y="440"/>
                      </a:lnTo>
                      <a:lnTo>
                        <a:pt x="927" y="211"/>
                      </a:lnTo>
                      <a:lnTo>
                        <a:pt x="838" y="177"/>
                      </a:lnTo>
                      <a:lnTo>
                        <a:pt x="745" y="144"/>
                      </a:lnTo>
                      <a:lnTo>
                        <a:pt x="647" y="114"/>
                      </a:lnTo>
                      <a:lnTo>
                        <a:pt x="546" y="86"/>
                      </a:lnTo>
                      <a:lnTo>
                        <a:pt x="441" y="61"/>
                      </a:lnTo>
                      <a:lnTo>
                        <a:pt x="333" y="38"/>
                      </a:lnTo>
                      <a:lnTo>
                        <a:pt x="220" y="18"/>
                      </a:lnTo>
                      <a:lnTo>
                        <a:pt x="106" y="0"/>
                      </a:lnTo>
                      <a:lnTo>
                        <a:pt x="106" y="0"/>
                      </a:lnTo>
                      <a:lnTo>
                        <a:pt x="0" y="27"/>
                      </a:lnTo>
                      <a:lnTo>
                        <a:pt x="0" y="419"/>
                      </a:lnTo>
                      <a:lnTo>
                        <a:pt x="0" y="419"/>
                      </a:lnTo>
                    </a:path>
                  </a:pathLst>
                </a:custGeom>
                <a:solidFill>
                  <a:srgbClr val="FFFF99"/>
                </a:solidFill>
                <a:ln w="19050" cmpd="sng">
                  <a:solidFill>
                    <a:srgbClr val="800080"/>
                  </a:solidFill>
                  <a:prstDash val="solid"/>
                  <a:round/>
                  <a:headEnd/>
                  <a:tailEnd/>
                </a:ln>
              </p:spPr>
              <p:txBody>
                <a:bodyPr/>
                <a:lstStyle/>
                <a:p>
                  <a:endParaRPr lang="ru-RU"/>
                </a:p>
              </p:txBody>
            </p:sp>
            <p:sp>
              <p:nvSpPr>
                <p:cNvPr id="585829" name="Freeform 101"/>
                <p:cNvSpPr>
                  <a:spLocks/>
                </p:cNvSpPr>
                <p:nvPr/>
              </p:nvSpPr>
              <p:spPr bwMode="auto">
                <a:xfrm>
                  <a:off x="4546" y="5937"/>
                  <a:ext cx="324" cy="494"/>
                </a:xfrm>
                <a:custGeom>
                  <a:avLst/>
                  <a:gdLst>
                    <a:gd name="T0" fmla="*/ 0 w 648"/>
                    <a:gd name="T1" fmla="*/ 326 h 494"/>
                    <a:gd name="T2" fmla="*/ 648 w 648"/>
                    <a:gd name="T3" fmla="*/ 494 h 494"/>
                    <a:gd name="T4" fmla="*/ 648 w 648"/>
                    <a:gd name="T5" fmla="*/ 166 h 494"/>
                    <a:gd name="T6" fmla="*/ 0 w 648"/>
                    <a:gd name="T7" fmla="*/ 0 h 494"/>
                    <a:gd name="T8" fmla="*/ 0 w 648"/>
                    <a:gd name="T9" fmla="*/ 326 h 494"/>
                  </a:gdLst>
                  <a:ahLst/>
                  <a:cxnLst>
                    <a:cxn ang="0">
                      <a:pos x="T0" y="T1"/>
                    </a:cxn>
                    <a:cxn ang="0">
                      <a:pos x="T2" y="T3"/>
                    </a:cxn>
                    <a:cxn ang="0">
                      <a:pos x="T4" y="T5"/>
                    </a:cxn>
                    <a:cxn ang="0">
                      <a:pos x="T6" y="T7"/>
                    </a:cxn>
                    <a:cxn ang="0">
                      <a:pos x="T8" y="T9"/>
                    </a:cxn>
                  </a:cxnLst>
                  <a:rect l="0" t="0" r="r" b="b"/>
                  <a:pathLst>
                    <a:path w="648" h="494">
                      <a:moveTo>
                        <a:pt x="0" y="326"/>
                      </a:moveTo>
                      <a:lnTo>
                        <a:pt x="648" y="494"/>
                      </a:lnTo>
                      <a:lnTo>
                        <a:pt x="648" y="166"/>
                      </a:lnTo>
                      <a:lnTo>
                        <a:pt x="0" y="0"/>
                      </a:lnTo>
                      <a:lnTo>
                        <a:pt x="0" y="326"/>
                      </a:lnTo>
                      <a:close/>
                    </a:path>
                  </a:pathLst>
                </a:custGeom>
                <a:gradFill rotWithShape="1">
                  <a:gsLst>
                    <a:gs pos="0">
                      <a:schemeClr val="accent1">
                        <a:gamma/>
                        <a:tint val="0"/>
                        <a:invGamma/>
                      </a:schemeClr>
                    </a:gs>
                    <a:gs pos="100000">
                      <a:schemeClr val="accent1"/>
                    </a:gs>
                  </a:gsLst>
                  <a:path path="rect">
                    <a:fillToRect l="50000" t="50000" r="50000" b="50000"/>
                  </a:path>
                </a:gradFill>
                <a:ln w="12700" cmpd="sng">
                  <a:solidFill>
                    <a:srgbClr val="800080"/>
                  </a:solidFill>
                  <a:prstDash val="solid"/>
                  <a:round/>
                  <a:headEnd/>
                  <a:tailEnd/>
                </a:ln>
              </p:spPr>
              <p:txBody>
                <a:bodyPr/>
                <a:lstStyle/>
                <a:p>
                  <a:endParaRPr lang="ru-RU"/>
                </a:p>
              </p:txBody>
            </p:sp>
            <p:sp>
              <p:nvSpPr>
                <p:cNvPr id="585830" name="Freeform 102"/>
                <p:cNvSpPr>
                  <a:spLocks/>
                </p:cNvSpPr>
                <p:nvPr/>
              </p:nvSpPr>
              <p:spPr bwMode="auto">
                <a:xfrm>
                  <a:off x="4497" y="5884"/>
                  <a:ext cx="412" cy="603"/>
                </a:xfrm>
                <a:custGeom>
                  <a:avLst/>
                  <a:gdLst>
                    <a:gd name="T0" fmla="*/ 0 w 823"/>
                    <a:gd name="T1" fmla="*/ 392 h 603"/>
                    <a:gd name="T2" fmla="*/ 91 w 823"/>
                    <a:gd name="T3" fmla="*/ 426 h 603"/>
                    <a:gd name="T4" fmla="*/ 186 w 823"/>
                    <a:gd name="T5" fmla="*/ 458 h 603"/>
                    <a:gd name="T6" fmla="*/ 284 w 823"/>
                    <a:gd name="T7" fmla="*/ 488 h 603"/>
                    <a:gd name="T8" fmla="*/ 385 w 823"/>
                    <a:gd name="T9" fmla="*/ 516 h 603"/>
                    <a:gd name="T10" fmla="*/ 490 w 823"/>
                    <a:gd name="T11" fmla="*/ 540 h 603"/>
                    <a:gd name="T12" fmla="*/ 598 w 823"/>
                    <a:gd name="T13" fmla="*/ 564 h 603"/>
                    <a:gd name="T14" fmla="*/ 710 w 823"/>
                    <a:gd name="T15" fmla="*/ 585 h 603"/>
                    <a:gd name="T16" fmla="*/ 823 w 823"/>
                    <a:gd name="T17" fmla="*/ 603 h 603"/>
                    <a:gd name="T18" fmla="*/ 823 w 823"/>
                    <a:gd name="T19" fmla="*/ 603 h 603"/>
                    <a:gd name="T20" fmla="*/ 823 w 823"/>
                    <a:gd name="T21" fmla="*/ 211 h 603"/>
                    <a:gd name="T22" fmla="*/ 734 w 823"/>
                    <a:gd name="T23" fmla="*/ 177 h 603"/>
                    <a:gd name="T24" fmla="*/ 639 w 823"/>
                    <a:gd name="T25" fmla="*/ 145 h 603"/>
                    <a:gd name="T26" fmla="*/ 540 w 823"/>
                    <a:gd name="T27" fmla="*/ 115 h 603"/>
                    <a:gd name="T28" fmla="*/ 439 w 823"/>
                    <a:gd name="T29" fmla="*/ 87 h 603"/>
                    <a:gd name="T30" fmla="*/ 333 w 823"/>
                    <a:gd name="T31" fmla="*/ 62 h 603"/>
                    <a:gd name="T32" fmla="*/ 226 w 823"/>
                    <a:gd name="T33" fmla="*/ 38 h 603"/>
                    <a:gd name="T34" fmla="*/ 114 w 823"/>
                    <a:gd name="T35" fmla="*/ 18 h 603"/>
                    <a:gd name="T36" fmla="*/ 0 w 823"/>
                    <a:gd name="T37" fmla="*/ 0 h 603"/>
                    <a:gd name="T38" fmla="*/ 0 w 823"/>
                    <a:gd name="T39" fmla="*/ 0 h 603"/>
                    <a:gd name="T40" fmla="*/ 0 w 823"/>
                    <a:gd name="T41" fmla="*/ 392 h 603"/>
                    <a:gd name="T42" fmla="*/ 0 w 823"/>
                    <a:gd name="T43" fmla="*/ 392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23" h="603">
                      <a:moveTo>
                        <a:pt x="0" y="392"/>
                      </a:moveTo>
                      <a:lnTo>
                        <a:pt x="91" y="426"/>
                      </a:lnTo>
                      <a:lnTo>
                        <a:pt x="186" y="458"/>
                      </a:lnTo>
                      <a:lnTo>
                        <a:pt x="284" y="488"/>
                      </a:lnTo>
                      <a:lnTo>
                        <a:pt x="385" y="516"/>
                      </a:lnTo>
                      <a:lnTo>
                        <a:pt x="490" y="540"/>
                      </a:lnTo>
                      <a:lnTo>
                        <a:pt x="598" y="564"/>
                      </a:lnTo>
                      <a:lnTo>
                        <a:pt x="710" y="585"/>
                      </a:lnTo>
                      <a:lnTo>
                        <a:pt x="823" y="603"/>
                      </a:lnTo>
                      <a:lnTo>
                        <a:pt x="823" y="603"/>
                      </a:lnTo>
                      <a:lnTo>
                        <a:pt x="823" y="211"/>
                      </a:lnTo>
                      <a:lnTo>
                        <a:pt x="734" y="177"/>
                      </a:lnTo>
                      <a:lnTo>
                        <a:pt x="639" y="145"/>
                      </a:lnTo>
                      <a:lnTo>
                        <a:pt x="540" y="115"/>
                      </a:lnTo>
                      <a:lnTo>
                        <a:pt x="439" y="87"/>
                      </a:lnTo>
                      <a:lnTo>
                        <a:pt x="333" y="62"/>
                      </a:lnTo>
                      <a:lnTo>
                        <a:pt x="226" y="38"/>
                      </a:lnTo>
                      <a:lnTo>
                        <a:pt x="114" y="18"/>
                      </a:lnTo>
                      <a:lnTo>
                        <a:pt x="0" y="0"/>
                      </a:lnTo>
                      <a:lnTo>
                        <a:pt x="0" y="0"/>
                      </a:lnTo>
                      <a:lnTo>
                        <a:pt x="0" y="392"/>
                      </a:lnTo>
                      <a:lnTo>
                        <a:pt x="0" y="392"/>
                      </a:lnTo>
                    </a:path>
                  </a:pathLst>
                </a:custGeom>
                <a:noFill/>
                <a:ln w="19050" cmpd="sng">
                  <a:solidFill>
                    <a:srgbClr val="8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grpSp>
          <p:grpSp>
            <p:nvGrpSpPr>
              <p:cNvPr id="585831" name="Group 103"/>
              <p:cNvGrpSpPr>
                <a:grpSpLocks/>
              </p:cNvGrpSpPr>
              <p:nvPr/>
            </p:nvGrpSpPr>
            <p:grpSpPr bwMode="auto">
              <a:xfrm>
                <a:off x="980" y="1032"/>
                <a:ext cx="688" cy="400"/>
                <a:chOff x="980" y="1032"/>
                <a:chExt cx="688" cy="400"/>
              </a:xfrm>
            </p:grpSpPr>
            <p:sp>
              <p:nvSpPr>
                <p:cNvPr id="585832" name="Freeform 104"/>
                <p:cNvSpPr>
                  <a:spLocks/>
                </p:cNvSpPr>
                <p:nvPr/>
              </p:nvSpPr>
              <p:spPr bwMode="auto">
                <a:xfrm>
                  <a:off x="980" y="1032"/>
                  <a:ext cx="688" cy="400"/>
                </a:xfrm>
                <a:custGeom>
                  <a:avLst/>
                  <a:gdLst>
                    <a:gd name="T0" fmla="*/ 0 w 1113"/>
                    <a:gd name="T1" fmla="*/ 106 h 329"/>
                    <a:gd name="T2" fmla="*/ 329 w 1113"/>
                    <a:gd name="T3" fmla="*/ 0 h 329"/>
                    <a:gd name="T4" fmla="*/ 1113 w 1113"/>
                    <a:gd name="T5" fmla="*/ 200 h 329"/>
                    <a:gd name="T6" fmla="*/ 1113 w 1113"/>
                    <a:gd name="T7" fmla="*/ 243 h 329"/>
                    <a:gd name="T8" fmla="*/ 774 w 1113"/>
                    <a:gd name="T9" fmla="*/ 329 h 329"/>
                    <a:gd name="T10" fmla="*/ 0 w 1113"/>
                    <a:gd name="T11" fmla="*/ 131 h 329"/>
                    <a:gd name="T12" fmla="*/ 0 w 1113"/>
                    <a:gd name="T13" fmla="*/ 106 h 329"/>
                  </a:gdLst>
                  <a:ahLst/>
                  <a:cxnLst>
                    <a:cxn ang="0">
                      <a:pos x="T0" y="T1"/>
                    </a:cxn>
                    <a:cxn ang="0">
                      <a:pos x="T2" y="T3"/>
                    </a:cxn>
                    <a:cxn ang="0">
                      <a:pos x="T4" y="T5"/>
                    </a:cxn>
                    <a:cxn ang="0">
                      <a:pos x="T6" y="T7"/>
                    </a:cxn>
                    <a:cxn ang="0">
                      <a:pos x="T8" y="T9"/>
                    </a:cxn>
                    <a:cxn ang="0">
                      <a:pos x="T10" y="T11"/>
                    </a:cxn>
                    <a:cxn ang="0">
                      <a:pos x="T12" y="T13"/>
                    </a:cxn>
                  </a:cxnLst>
                  <a:rect l="0" t="0" r="r" b="b"/>
                  <a:pathLst>
                    <a:path w="1113" h="329">
                      <a:moveTo>
                        <a:pt x="0" y="106"/>
                      </a:moveTo>
                      <a:lnTo>
                        <a:pt x="329" y="0"/>
                      </a:lnTo>
                      <a:lnTo>
                        <a:pt x="1113" y="200"/>
                      </a:lnTo>
                      <a:lnTo>
                        <a:pt x="1113" y="243"/>
                      </a:lnTo>
                      <a:lnTo>
                        <a:pt x="774" y="329"/>
                      </a:lnTo>
                      <a:lnTo>
                        <a:pt x="0" y="131"/>
                      </a:lnTo>
                      <a:lnTo>
                        <a:pt x="0" y="106"/>
                      </a:lnTo>
                      <a:close/>
                    </a:path>
                  </a:pathLst>
                </a:custGeom>
                <a:solidFill>
                  <a:srgbClr val="FFFF99"/>
                </a:solidFill>
                <a:ln w="19050" cmpd="sng">
                  <a:solidFill>
                    <a:srgbClr val="800080"/>
                  </a:solidFill>
                  <a:prstDash val="solid"/>
                  <a:round/>
                  <a:headEnd/>
                  <a:tailEnd/>
                </a:ln>
              </p:spPr>
              <p:txBody>
                <a:bodyPr/>
                <a:lstStyle/>
                <a:p>
                  <a:endParaRPr lang="ru-RU"/>
                </a:p>
              </p:txBody>
            </p:sp>
            <p:sp>
              <p:nvSpPr>
                <p:cNvPr id="585833" name="Freeform 105"/>
                <p:cNvSpPr>
                  <a:spLocks noEditPoints="1"/>
                </p:cNvSpPr>
                <p:nvPr/>
              </p:nvSpPr>
              <p:spPr bwMode="auto">
                <a:xfrm>
                  <a:off x="1039" y="1081"/>
                  <a:ext cx="562" cy="288"/>
                </a:xfrm>
                <a:custGeom>
                  <a:avLst/>
                  <a:gdLst>
                    <a:gd name="T0" fmla="*/ 204 w 911"/>
                    <a:gd name="T1" fmla="*/ 6 h 237"/>
                    <a:gd name="T2" fmla="*/ 305 w 911"/>
                    <a:gd name="T3" fmla="*/ 33 h 237"/>
                    <a:gd name="T4" fmla="*/ 405 w 911"/>
                    <a:gd name="T5" fmla="*/ 58 h 237"/>
                    <a:gd name="T6" fmla="*/ 508 w 911"/>
                    <a:gd name="T7" fmla="*/ 85 h 237"/>
                    <a:gd name="T8" fmla="*/ 609 w 911"/>
                    <a:gd name="T9" fmla="*/ 111 h 237"/>
                    <a:gd name="T10" fmla="*/ 709 w 911"/>
                    <a:gd name="T11" fmla="*/ 138 h 237"/>
                    <a:gd name="T12" fmla="*/ 258 w 911"/>
                    <a:gd name="T13" fmla="*/ 15 h 237"/>
                    <a:gd name="T14" fmla="*/ 359 w 911"/>
                    <a:gd name="T15" fmla="*/ 41 h 237"/>
                    <a:gd name="T16" fmla="*/ 459 w 911"/>
                    <a:gd name="T17" fmla="*/ 68 h 237"/>
                    <a:gd name="T18" fmla="*/ 562 w 911"/>
                    <a:gd name="T19" fmla="*/ 93 h 237"/>
                    <a:gd name="T20" fmla="*/ 663 w 911"/>
                    <a:gd name="T21" fmla="*/ 120 h 237"/>
                    <a:gd name="T22" fmla="*/ 763 w 911"/>
                    <a:gd name="T23" fmla="*/ 146 h 237"/>
                    <a:gd name="T24" fmla="*/ 810 w 911"/>
                    <a:gd name="T25" fmla="*/ 164 h 237"/>
                    <a:gd name="T26" fmla="*/ 866 w 911"/>
                    <a:gd name="T27" fmla="*/ 173 h 237"/>
                    <a:gd name="T28" fmla="*/ 136 w 911"/>
                    <a:gd name="T29" fmla="*/ 25 h 237"/>
                    <a:gd name="T30" fmla="*/ 237 w 911"/>
                    <a:gd name="T31" fmla="*/ 52 h 237"/>
                    <a:gd name="T32" fmla="*/ 337 w 911"/>
                    <a:gd name="T33" fmla="*/ 78 h 237"/>
                    <a:gd name="T34" fmla="*/ 440 w 911"/>
                    <a:gd name="T35" fmla="*/ 105 h 237"/>
                    <a:gd name="T36" fmla="*/ 541 w 911"/>
                    <a:gd name="T37" fmla="*/ 131 h 237"/>
                    <a:gd name="T38" fmla="*/ 641 w 911"/>
                    <a:gd name="T39" fmla="*/ 158 h 237"/>
                    <a:gd name="T40" fmla="*/ 190 w 911"/>
                    <a:gd name="T41" fmla="*/ 35 h 237"/>
                    <a:gd name="T42" fmla="*/ 291 w 911"/>
                    <a:gd name="T43" fmla="*/ 60 h 237"/>
                    <a:gd name="T44" fmla="*/ 394 w 911"/>
                    <a:gd name="T45" fmla="*/ 87 h 237"/>
                    <a:gd name="T46" fmla="*/ 494 w 911"/>
                    <a:gd name="T47" fmla="*/ 113 h 237"/>
                    <a:gd name="T48" fmla="*/ 595 w 911"/>
                    <a:gd name="T49" fmla="*/ 140 h 237"/>
                    <a:gd name="T50" fmla="*/ 696 w 911"/>
                    <a:gd name="T51" fmla="*/ 166 h 237"/>
                    <a:gd name="T52" fmla="*/ 744 w 911"/>
                    <a:gd name="T53" fmla="*/ 183 h 237"/>
                    <a:gd name="T54" fmla="*/ 798 w 911"/>
                    <a:gd name="T55" fmla="*/ 192 h 237"/>
                    <a:gd name="T56" fmla="*/ 68 w 911"/>
                    <a:gd name="T57" fmla="*/ 45 h 237"/>
                    <a:gd name="T58" fmla="*/ 169 w 911"/>
                    <a:gd name="T59" fmla="*/ 72 h 237"/>
                    <a:gd name="T60" fmla="*/ 272 w 911"/>
                    <a:gd name="T61" fmla="*/ 98 h 237"/>
                    <a:gd name="T62" fmla="*/ 372 w 911"/>
                    <a:gd name="T63" fmla="*/ 124 h 237"/>
                    <a:gd name="T64" fmla="*/ 473 w 911"/>
                    <a:gd name="T65" fmla="*/ 150 h 237"/>
                    <a:gd name="T66" fmla="*/ 574 w 911"/>
                    <a:gd name="T67" fmla="*/ 177 h 237"/>
                    <a:gd name="T68" fmla="*/ 122 w 911"/>
                    <a:gd name="T69" fmla="*/ 54 h 237"/>
                    <a:gd name="T70" fmla="*/ 223 w 911"/>
                    <a:gd name="T71" fmla="*/ 80 h 237"/>
                    <a:gd name="T72" fmla="*/ 326 w 911"/>
                    <a:gd name="T73" fmla="*/ 107 h 237"/>
                    <a:gd name="T74" fmla="*/ 427 w 911"/>
                    <a:gd name="T75" fmla="*/ 133 h 237"/>
                    <a:gd name="T76" fmla="*/ 527 w 911"/>
                    <a:gd name="T77" fmla="*/ 160 h 237"/>
                    <a:gd name="T78" fmla="*/ 630 w 911"/>
                    <a:gd name="T79" fmla="*/ 185 h 237"/>
                    <a:gd name="T80" fmla="*/ 676 w 911"/>
                    <a:gd name="T81" fmla="*/ 203 h 237"/>
                    <a:gd name="T82" fmla="*/ 731 w 911"/>
                    <a:gd name="T83" fmla="*/ 211 h 237"/>
                    <a:gd name="T84" fmla="*/ 0 w 911"/>
                    <a:gd name="T85" fmla="*/ 65 h 237"/>
                    <a:gd name="T86" fmla="*/ 101 w 911"/>
                    <a:gd name="T87" fmla="*/ 91 h 237"/>
                    <a:gd name="T88" fmla="*/ 204 w 911"/>
                    <a:gd name="T89" fmla="*/ 117 h 237"/>
                    <a:gd name="T90" fmla="*/ 508 w 911"/>
                    <a:gd name="T91" fmla="*/ 197 h 237"/>
                    <a:gd name="T92" fmla="*/ 55 w 911"/>
                    <a:gd name="T93" fmla="*/ 74 h 237"/>
                    <a:gd name="T94" fmla="*/ 157 w 911"/>
                    <a:gd name="T95" fmla="*/ 100 h 237"/>
                    <a:gd name="T96" fmla="*/ 459 w 911"/>
                    <a:gd name="T97" fmla="*/ 178 h 237"/>
                    <a:gd name="T98" fmla="*/ 562 w 911"/>
                    <a:gd name="T99" fmla="*/ 205 h 237"/>
                    <a:gd name="T100" fmla="*/ 609 w 911"/>
                    <a:gd name="T101" fmla="*/ 223 h 237"/>
                    <a:gd name="T102" fmla="*/ 663 w 911"/>
                    <a:gd name="T103" fmla="*/ 231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11" h="237">
                      <a:moveTo>
                        <a:pt x="204" y="6"/>
                      </a:moveTo>
                      <a:lnTo>
                        <a:pt x="258" y="20"/>
                      </a:lnTo>
                      <a:lnTo>
                        <a:pt x="258" y="15"/>
                      </a:lnTo>
                      <a:lnTo>
                        <a:pt x="204" y="0"/>
                      </a:lnTo>
                      <a:lnTo>
                        <a:pt x="204" y="6"/>
                      </a:lnTo>
                      <a:close/>
                      <a:moveTo>
                        <a:pt x="305" y="33"/>
                      </a:moveTo>
                      <a:lnTo>
                        <a:pt x="359" y="47"/>
                      </a:lnTo>
                      <a:lnTo>
                        <a:pt x="359" y="41"/>
                      </a:lnTo>
                      <a:lnTo>
                        <a:pt x="305" y="27"/>
                      </a:lnTo>
                      <a:lnTo>
                        <a:pt x="305" y="33"/>
                      </a:lnTo>
                      <a:close/>
                      <a:moveTo>
                        <a:pt x="405" y="58"/>
                      </a:moveTo>
                      <a:lnTo>
                        <a:pt x="459" y="73"/>
                      </a:lnTo>
                      <a:lnTo>
                        <a:pt x="459" y="68"/>
                      </a:lnTo>
                      <a:lnTo>
                        <a:pt x="405" y="53"/>
                      </a:lnTo>
                      <a:lnTo>
                        <a:pt x="405" y="58"/>
                      </a:lnTo>
                      <a:close/>
                      <a:moveTo>
                        <a:pt x="508" y="85"/>
                      </a:moveTo>
                      <a:lnTo>
                        <a:pt x="562" y="99"/>
                      </a:lnTo>
                      <a:lnTo>
                        <a:pt x="562" y="93"/>
                      </a:lnTo>
                      <a:lnTo>
                        <a:pt x="508" y="80"/>
                      </a:lnTo>
                      <a:lnTo>
                        <a:pt x="508" y="85"/>
                      </a:lnTo>
                      <a:close/>
                      <a:moveTo>
                        <a:pt x="609" y="111"/>
                      </a:moveTo>
                      <a:lnTo>
                        <a:pt x="663" y="126"/>
                      </a:lnTo>
                      <a:lnTo>
                        <a:pt x="663" y="120"/>
                      </a:lnTo>
                      <a:lnTo>
                        <a:pt x="609" y="106"/>
                      </a:lnTo>
                      <a:lnTo>
                        <a:pt x="609" y="111"/>
                      </a:lnTo>
                      <a:close/>
                      <a:moveTo>
                        <a:pt x="709" y="138"/>
                      </a:moveTo>
                      <a:lnTo>
                        <a:pt x="763" y="151"/>
                      </a:lnTo>
                      <a:lnTo>
                        <a:pt x="763" y="146"/>
                      </a:lnTo>
                      <a:lnTo>
                        <a:pt x="709" y="132"/>
                      </a:lnTo>
                      <a:lnTo>
                        <a:pt x="709" y="138"/>
                      </a:lnTo>
                      <a:close/>
                      <a:moveTo>
                        <a:pt x="258" y="15"/>
                      </a:moveTo>
                      <a:lnTo>
                        <a:pt x="258" y="20"/>
                      </a:lnTo>
                      <a:lnTo>
                        <a:pt x="303" y="8"/>
                      </a:lnTo>
                      <a:lnTo>
                        <a:pt x="303" y="2"/>
                      </a:lnTo>
                      <a:lnTo>
                        <a:pt x="258" y="15"/>
                      </a:lnTo>
                      <a:close/>
                      <a:moveTo>
                        <a:pt x="359" y="41"/>
                      </a:moveTo>
                      <a:lnTo>
                        <a:pt x="359" y="47"/>
                      </a:lnTo>
                      <a:lnTo>
                        <a:pt x="405" y="34"/>
                      </a:lnTo>
                      <a:lnTo>
                        <a:pt x="405" y="28"/>
                      </a:lnTo>
                      <a:lnTo>
                        <a:pt x="359" y="41"/>
                      </a:lnTo>
                      <a:close/>
                      <a:moveTo>
                        <a:pt x="459" y="68"/>
                      </a:moveTo>
                      <a:lnTo>
                        <a:pt x="459" y="73"/>
                      </a:lnTo>
                      <a:lnTo>
                        <a:pt x="506" y="60"/>
                      </a:lnTo>
                      <a:lnTo>
                        <a:pt x="506" y="54"/>
                      </a:lnTo>
                      <a:lnTo>
                        <a:pt x="459" y="68"/>
                      </a:lnTo>
                      <a:close/>
                      <a:moveTo>
                        <a:pt x="562" y="93"/>
                      </a:moveTo>
                      <a:lnTo>
                        <a:pt x="562" y="99"/>
                      </a:lnTo>
                      <a:lnTo>
                        <a:pt x="607" y="86"/>
                      </a:lnTo>
                      <a:lnTo>
                        <a:pt x="607" y="81"/>
                      </a:lnTo>
                      <a:lnTo>
                        <a:pt x="562" y="93"/>
                      </a:lnTo>
                      <a:close/>
                      <a:moveTo>
                        <a:pt x="663" y="120"/>
                      </a:moveTo>
                      <a:lnTo>
                        <a:pt x="663" y="126"/>
                      </a:lnTo>
                      <a:lnTo>
                        <a:pt x="709" y="113"/>
                      </a:lnTo>
                      <a:lnTo>
                        <a:pt x="709" y="107"/>
                      </a:lnTo>
                      <a:lnTo>
                        <a:pt x="663" y="120"/>
                      </a:lnTo>
                      <a:close/>
                      <a:moveTo>
                        <a:pt x="763" y="146"/>
                      </a:moveTo>
                      <a:lnTo>
                        <a:pt x="763" y="151"/>
                      </a:lnTo>
                      <a:lnTo>
                        <a:pt x="810" y="139"/>
                      </a:lnTo>
                      <a:lnTo>
                        <a:pt x="810" y="134"/>
                      </a:lnTo>
                      <a:lnTo>
                        <a:pt x="763" y="146"/>
                      </a:lnTo>
                      <a:close/>
                      <a:moveTo>
                        <a:pt x="810" y="164"/>
                      </a:moveTo>
                      <a:lnTo>
                        <a:pt x="866" y="178"/>
                      </a:lnTo>
                      <a:lnTo>
                        <a:pt x="866" y="173"/>
                      </a:lnTo>
                      <a:lnTo>
                        <a:pt x="810" y="159"/>
                      </a:lnTo>
                      <a:lnTo>
                        <a:pt x="810" y="164"/>
                      </a:lnTo>
                      <a:close/>
                      <a:moveTo>
                        <a:pt x="866" y="173"/>
                      </a:moveTo>
                      <a:lnTo>
                        <a:pt x="866" y="178"/>
                      </a:lnTo>
                      <a:lnTo>
                        <a:pt x="911" y="165"/>
                      </a:lnTo>
                      <a:lnTo>
                        <a:pt x="911" y="160"/>
                      </a:lnTo>
                      <a:lnTo>
                        <a:pt x="866" y="173"/>
                      </a:lnTo>
                      <a:close/>
                      <a:moveTo>
                        <a:pt x="136" y="25"/>
                      </a:moveTo>
                      <a:lnTo>
                        <a:pt x="190" y="40"/>
                      </a:lnTo>
                      <a:lnTo>
                        <a:pt x="190" y="35"/>
                      </a:lnTo>
                      <a:lnTo>
                        <a:pt x="136" y="20"/>
                      </a:lnTo>
                      <a:lnTo>
                        <a:pt x="136" y="25"/>
                      </a:lnTo>
                      <a:close/>
                      <a:moveTo>
                        <a:pt x="237" y="52"/>
                      </a:moveTo>
                      <a:lnTo>
                        <a:pt x="291" y="67"/>
                      </a:lnTo>
                      <a:lnTo>
                        <a:pt x="291" y="60"/>
                      </a:lnTo>
                      <a:lnTo>
                        <a:pt x="237" y="47"/>
                      </a:lnTo>
                      <a:lnTo>
                        <a:pt x="237" y="52"/>
                      </a:lnTo>
                      <a:close/>
                      <a:moveTo>
                        <a:pt x="337" y="78"/>
                      </a:moveTo>
                      <a:lnTo>
                        <a:pt x="394" y="92"/>
                      </a:lnTo>
                      <a:lnTo>
                        <a:pt x="394" y="87"/>
                      </a:lnTo>
                      <a:lnTo>
                        <a:pt x="337" y="73"/>
                      </a:lnTo>
                      <a:lnTo>
                        <a:pt x="337" y="78"/>
                      </a:lnTo>
                      <a:close/>
                      <a:moveTo>
                        <a:pt x="440" y="105"/>
                      </a:moveTo>
                      <a:lnTo>
                        <a:pt x="494" y="118"/>
                      </a:lnTo>
                      <a:lnTo>
                        <a:pt x="494" y="113"/>
                      </a:lnTo>
                      <a:lnTo>
                        <a:pt x="440" y="99"/>
                      </a:lnTo>
                      <a:lnTo>
                        <a:pt x="440" y="105"/>
                      </a:lnTo>
                      <a:close/>
                      <a:moveTo>
                        <a:pt x="541" y="131"/>
                      </a:moveTo>
                      <a:lnTo>
                        <a:pt x="595" y="145"/>
                      </a:lnTo>
                      <a:lnTo>
                        <a:pt x="595" y="140"/>
                      </a:lnTo>
                      <a:lnTo>
                        <a:pt x="541" y="126"/>
                      </a:lnTo>
                      <a:lnTo>
                        <a:pt x="541" y="131"/>
                      </a:lnTo>
                      <a:close/>
                      <a:moveTo>
                        <a:pt x="641" y="158"/>
                      </a:moveTo>
                      <a:lnTo>
                        <a:pt x="696" y="171"/>
                      </a:lnTo>
                      <a:lnTo>
                        <a:pt x="696" y="166"/>
                      </a:lnTo>
                      <a:lnTo>
                        <a:pt x="641" y="151"/>
                      </a:lnTo>
                      <a:lnTo>
                        <a:pt x="641" y="158"/>
                      </a:lnTo>
                      <a:close/>
                      <a:moveTo>
                        <a:pt x="190" y="35"/>
                      </a:moveTo>
                      <a:lnTo>
                        <a:pt x="190" y="40"/>
                      </a:lnTo>
                      <a:lnTo>
                        <a:pt x="235" y="27"/>
                      </a:lnTo>
                      <a:lnTo>
                        <a:pt x="235" y="21"/>
                      </a:lnTo>
                      <a:lnTo>
                        <a:pt x="190" y="35"/>
                      </a:lnTo>
                      <a:close/>
                      <a:moveTo>
                        <a:pt x="291" y="60"/>
                      </a:moveTo>
                      <a:lnTo>
                        <a:pt x="291" y="66"/>
                      </a:lnTo>
                      <a:lnTo>
                        <a:pt x="337" y="53"/>
                      </a:lnTo>
                      <a:lnTo>
                        <a:pt x="337" y="48"/>
                      </a:lnTo>
                      <a:lnTo>
                        <a:pt x="291" y="60"/>
                      </a:lnTo>
                      <a:close/>
                      <a:moveTo>
                        <a:pt x="394" y="87"/>
                      </a:moveTo>
                      <a:lnTo>
                        <a:pt x="394" y="92"/>
                      </a:lnTo>
                      <a:lnTo>
                        <a:pt x="438" y="80"/>
                      </a:lnTo>
                      <a:lnTo>
                        <a:pt x="438" y="74"/>
                      </a:lnTo>
                      <a:lnTo>
                        <a:pt x="394" y="87"/>
                      </a:lnTo>
                      <a:close/>
                      <a:moveTo>
                        <a:pt x="494" y="113"/>
                      </a:moveTo>
                      <a:lnTo>
                        <a:pt x="494" y="118"/>
                      </a:lnTo>
                      <a:lnTo>
                        <a:pt x="539" y="106"/>
                      </a:lnTo>
                      <a:lnTo>
                        <a:pt x="539" y="101"/>
                      </a:lnTo>
                      <a:lnTo>
                        <a:pt x="494" y="113"/>
                      </a:lnTo>
                      <a:close/>
                      <a:moveTo>
                        <a:pt x="595" y="140"/>
                      </a:moveTo>
                      <a:lnTo>
                        <a:pt x="595" y="145"/>
                      </a:lnTo>
                      <a:lnTo>
                        <a:pt x="641" y="132"/>
                      </a:lnTo>
                      <a:lnTo>
                        <a:pt x="641" y="127"/>
                      </a:lnTo>
                      <a:lnTo>
                        <a:pt x="595" y="140"/>
                      </a:lnTo>
                      <a:close/>
                      <a:moveTo>
                        <a:pt x="696" y="166"/>
                      </a:moveTo>
                      <a:lnTo>
                        <a:pt x="696" y="171"/>
                      </a:lnTo>
                      <a:lnTo>
                        <a:pt x="742" y="159"/>
                      </a:lnTo>
                      <a:lnTo>
                        <a:pt x="742" y="153"/>
                      </a:lnTo>
                      <a:lnTo>
                        <a:pt x="696" y="166"/>
                      </a:lnTo>
                      <a:close/>
                      <a:moveTo>
                        <a:pt x="744" y="183"/>
                      </a:moveTo>
                      <a:lnTo>
                        <a:pt x="798" y="198"/>
                      </a:lnTo>
                      <a:lnTo>
                        <a:pt x="798" y="193"/>
                      </a:lnTo>
                      <a:lnTo>
                        <a:pt x="744" y="178"/>
                      </a:lnTo>
                      <a:lnTo>
                        <a:pt x="744" y="183"/>
                      </a:lnTo>
                      <a:close/>
                      <a:moveTo>
                        <a:pt x="798" y="192"/>
                      </a:moveTo>
                      <a:lnTo>
                        <a:pt x="798" y="198"/>
                      </a:lnTo>
                      <a:lnTo>
                        <a:pt x="843" y="184"/>
                      </a:lnTo>
                      <a:lnTo>
                        <a:pt x="843" y="179"/>
                      </a:lnTo>
                      <a:lnTo>
                        <a:pt x="798" y="192"/>
                      </a:lnTo>
                      <a:close/>
                      <a:moveTo>
                        <a:pt x="68" y="45"/>
                      </a:moveTo>
                      <a:lnTo>
                        <a:pt x="122" y="59"/>
                      </a:lnTo>
                      <a:lnTo>
                        <a:pt x="122" y="54"/>
                      </a:lnTo>
                      <a:lnTo>
                        <a:pt x="68" y="40"/>
                      </a:lnTo>
                      <a:lnTo>
                        <a:pt x="68" y="45"/>
                      </a:lnTo>
                      <a:close/>
                      <a:moveTo>
                        <a:pt x="169" y="72"/>
                      </a:moveTo>
                      <a:lnTo>
                        <a:pt x="223" y="85"/>
                      </a:lnTo>
                      <a:lnTo>
                        <a:pt x="223" y="80"/>
                      </a:lnTo>
                      <a:lnTo>
                        <a:pt x="169" y="67"/>
                      </a:lnTo>
                      <a:lnTo>
                        <a:pt x="169" y="72"/>
                      </a:lnTo>
                      <a:close/>
                      <a:moveTo>
                        <a:pt x="272" y="98"/>
                      </a:moveTo>
                      <a:lnTo>
                        <a:pt x="326" y="112"/>
                      </a:lnTo>
                      <a:lnTo>
                        <a:pt x="326" y="107"/>
                      </a:lnTo>
                      <a:lnTo>
                        <a:pt x="272" y="92"/>
                      </a:lnTo>
                      <a:lnTo>
                        <a:pt x="272" y="98"/>
                      </a:lnTo>
                      <a:close/>
                      <a:moveTo>
                        <a:pt x="372" y="124"/>
                      </a:moveTo>
                      <a:lnTo>
                        <a:pt x="427" y="138"/>
                      </a:lnTo>
                      <a:lnTo>
                        <a:pt x="427" y="133"/>
                      </a:lnTo>
                      <a:lnTo>
                        <a:pt x="372" y="118"/>
                      </a:lnTo>
                      <a:lnTo>
                        <a:pt x="372" y="124"/>
                      </a:lnTo>
                      <a:close/>
                      <a:moveTo>
                        <a:pt x="473" y="150"/>
                      </a:moveTo>
                      <a:lnTo>
                        <a:pt x="527" y="165"/>
                      </a:lnTo>
                      <a:lnTo>
                        <a:pt x="527" y="160"/>
                      </a:lnTo>
                      <a:lnTo>
                        <a:pt x="473" y="145"/>
                      </a:lnTo>
                      <a:lnTo>
                        <a:pt x="473" y="150"/>
                      </a:lnTo>
                      <a:close/>
                      <a:moveTo>
                        <a:pt x="574" y="177"/>
                      </a:moveTo>
                      <a:lnTo>
                        <a:pt x="630" y="191"/>
                      </a:lnTo>
                      <a:lnTo>
                        <a:pt x="630" y="185"/>
                      </a:lnTo>
                      <a:lnTo>
                        <a:pt x="574" y="171"/>
                      </a:lnTo>
                      <a:lnTo>
                        <a:pt x="574" y="177"/>
                      </a:lnTo>
                      <a:close/>
                      <a:moveTo>
                        <a:pt x="122" y="54"/>
                      </a:moveTo>
                      <a:lnTo>
                        <a:pt x="122" y="59"/>
                      </a:lnTo>
                      <a:lnTo>
                        <a:pt x="169" y="47"/>
                      </a:lnTo>
                      <a:lnTo>
                        <a:pt x="169" y="41"/>
                      </a:lnTo>
                      <a:lnTo>
                        <a:pt x="122" y="54"/>
                      </a:lnTo>
                      <a:close/>
                      <a:moveTo>
                        <a:pt x="223" y="80"/>
                      </a:moveTo>
                      <a:lnTo>
                        <a:pt x="223" y="85"/>
                      </a:lnTo>
                      <a:lnTo>
                        <a:pt x="270" y="73"/>
                      </a:lnTo>
                      <a:lnTo>
                        <a:pt x="270" y="68"/>
                      </a:lnTo>
                      <a:lnTo>
                        <a:pt x="223" y="80"/>
                      </a:lnTo>
                      <a:close/>
                      <a:moveTo>
                        <a:pt x="326" y="107"/>
                      </a:moveTo>
                      <a:lnTo>
                        <a:pt x="326" y="112"/>
                      </a:lnTo>
                      <a:lnTo>
                        <a:pt x="370" y="99"/>
                      </a:lnTo>
                      <a:lnTo>
                        <a:pt x="370" y="93"/>
                      </a:lnTo>
                      <a:lnTo>
                        <a:pt x="326" y="107"/>
                      </a:lnTo>
                      <a:close/>
                      <a:moveTo>
                        <a:pt x="427" y="133"/>
                      </a:moveTo>
                      <a:lnTo>
                        <a:pt x="427" y="138"/>
                      </a:lnTo>
                      <a:lnTo>
                        <a:pt x="471" y="126"/>
                      </a:lnTo>
                      <a:lnTo>
                        <a:pt x="471" y="120"/>
                      </a:lnTo>
                      <a:lnTo>
                        <a:pt x="427" y="133"/>
                      </a:lnTo>
                      <a:close/>
                      <a:moveTo>
                        <a:pt x="527" y="160"/>
                      </a:moveTo>
                      <a:lnTo>
                        <a:pt x="527" y="165"/>
                      </a:lnTo>
                      <a:lnTo>
                        <a:pt x="574" y="151"/>
                      </a:lnTo>
                      <a:lnTo>
                        <a:pt x="574" y="146"/>
                      </a:lnTo>
                      <a:lnTo>
                        <a:pt x="527" y="160"/>
                      </a:lnTo>
                      <a:close/>
                      <a:moveTo>
                        <a:pt x="630" y="185"/>
                      </a:moveTo>
                      <a:lnTo>
                        <a:pt x="630" y="191"/>
                      </a:lnTo>
                      <a:lnTo>
                        <a:pt x="674" y="178"/>
                      </a:lnTo>
                      <a:lnTo>
                        <a:pt x="674" y="173"/>
                      </a:lnTo>
                      <a:lnTo>
                        <a:pt x="630" y="185"/>
                      </a:lnTo>
                      <a:close/>
                      <a:moveTo>
                        <a:pt x="676" y="203"/>
                      </a:moveTo>
                      <a:lnTo>
                        <a:pt x="731" y="217"/>
                      </a:lnTo>
                      <a:lnTo>
                        <a:pt x="731" y="211"/>
                      </a:lnTo>
                      <a:lnTo>
                        <a:pt x="676" y="198"/>
                      </a:lnTo>
                      <a:lnTo>
                        <a:pt x="676" y="203"/>
                      </a:lnTo>
                      <a:close/>
                      <a:moveTo>
                        <a:pt x="731" y="211"/>
                      </a:moveTo>
                      <a:lnTo>
                        <a:pt x="731" y="217"/>
                      </a:lnTo>
                      <a:lnTo>
                        <a:pt x="775" y="204"/>
                      </a:lnTo>
                      <a:lnTo>
                        <a:pt x="775" y="199"/>
                      </a:lnTo>
                      <a:lnTo>
                        <a:pt x="731" y="211"/>
                      </a:lnTo>
                      <a:close/>
                      <a:moveTo>
                        <a:pt x="0" y="65"/>
                      </a:moveTo>
                      <a:lnTo>
                        <a:pt x="55" y="79"/>
                      </a:lnTo>
                      <a:lnTo>
                        <a:pt x="55" y="74"/>
                      </a:lnTo>
                      <a:lnTo>
                        <a:pt x="0" y="59"/>
                      </a:lnTo>
                      <a:lnTo>
                        <a:pt x="0" y="65"/>
                      </a:lnTo>
                      <a:close/>
                      <a:moveTo>
                        <a:pt x="101" y="91"/>
                      </a:moveTo>
                      <a:lnTo>
                        <a:pt x="157" y="105"/>
                      </a:lnTo>
                      <a:lnTo>
                        <a:pt x="157" y="100"/>
                      </a:lnTo>
                      <a:lnTo>
                        <a:pt x="101" y="85"/>
                      </a:lnTo>
                      <a:lnTo>
                        <a:pt x="101" y="91"/>
                      </a:lnTo>
                      <a:close/>
                      <a:moveTo>
                        <a:pt x="204" y="117"/>
                      </a:moveTo>
                      <a:lnTo>
                        <a:pt x="459" y="184"/>
                      </a:lnTo>
                      <a:lnTo>
                        <a:pt x="459" y="178"/>
                      </a:lnTo>
                      <a:lnTo>
                        <a:pt x="204" y="112"/>
                      </a:lnTo>
                      <a:lnTo>
                        <a:pt x="204" y="117"/>
                      </a:lnTo>
                      <a:close/>
                      <a:moveTo>
                        <a:pt x="508" y="197"/>
                      </a:moveTo>
                      <a:lnTo>
                        <a:pt x="562" y="210"/>
                      </a:lnTo>
                      <a:lnTo>
                        <a:pt x="562" y="205"/>
                      </a:lnTo>
                      <a:lnTo>
                        <a:pt x="508" y="191"/>
                      </a:lnTo>
                      <a:lnTo>
                        <a:pt x="508" y="197"/>
                      </a:lnTo>
                      <a:close/>
                      <a:moveTo>
                        <a:pt x="55" y="74"/>
                      </a:moveTo>
                      <a:lnTo>
                        <a:pt x="55" y="79"/>
                      </a:lnTo>
                      <a:lnTo>
                        <a:pt x="101" y="67"/>
                      </a:lnTo>
                      <a:lnTo>
                        <a:pt x="101" y="60"/>
                      </a:lnTo>
                      <a:lnTo>
                        <a:pt x="55" y="74"/>
                      </a:lnTo>
                      <a:close/>
                      <a:moveTo>
                        <a:pt x="157" y="100"/>
                      </a:moveTo>
                      <a:lnTo>
                        <a:pt x="157" y="105"/>
                      </a:lnTo>
                      <a:lnTo>
                        <a:pt x="202" y="92"/>
                      </a:lnTo>
                      <a:lnTo>
                        <a:pt x="202" y="87"/>
                      </a:lnTo>
                      <a:lnTo>
                        <a:pt x="157" y="100"/>
                      </a:lnTo>
                      <a:close/>
                      <a:moveTo>
                        <a:pt x="459" y="178"/>
                      </a:moveTo>
                      <a:lnTo>
                        <a:pt x="459" y="184"/>
                      </a:lnTo>
                      <a:lnTo>
                        <a:pt x="506" y="171"/>
                      </a:lnTo>
                      <a:lnTo>
                        <a:pt x="506" y="166"/>
                      </a:lnTo>
                      <a:lnTo>
                        <a:pt x="459" y="178"/>
                      </a:lnTo>
                      <a:close/>
                      <a:moveTo>
                        <a:pt x="562" y="205"/>
                      </a:moveTo>
                      <a:lnTo>
                        <a:pt x="562" y="210"/>
                      </a:lnTo>
                      <a:lnTo>
                        <a:pt x="607" y="198"/>
                      </a:lnTo>
                      <a:lnTo>
                        <a:pt x="607" y="193"/>
                      </a:lnTo>
                      <a:lnTo>
                        <a:pt x="562" y="205"/>
                      </a:lnTo>
                      <a:close/>
                      <a:moveTo>
                        <a:pt x="609" y="223"/>
                      </a:moveTo>
                      <a:lnTo>
                        <a:pt x="663" y="237"/>
                      </a:lnTo>
                      <a:lnTo>
                        <a:pt x="663" y="231"/>
                      </a:lnTo>
                      <a:lnTo>
                        <a:pt x="609" y="217"/>
                      </a:lnTo>
                      <a:lnTo>
                        <a:pt x="609" y="223"/>
                      </a:lnTo>
                      <a:close/>
                      <a:moveTo>
                        <a:pt x="663" y="231"/>
                      </a:moveTo>
                      <a:lnTo>
                        <a:pt x="663" y="237"/>
                      </a:lnTo>
                      <a:lnTo>
                        <a:pt x="707" y="224"/>
                      </a:lnTo>
                      <a:lnTo>
                        <a:pt x="707" y="219"/>
                      </a:lnTo>
                      <a:lnTo>
                        <a:pt x="663" y="231"/>
                      </a:lnTo>
                      <a:close/>
                    </a:path>
                  </a:pathLst>
                </a:custGeom>
                <a:solidFill>
                  <a:srgbClr val="FFCCCC"/>
                </a:solidFill>
                <a:ln w="3175" cmpd="sng">
                  <a:solidFill>
                    <a:srgbClr val="800080"/>
                  </a:solidFill>
                  <a:round/>
                  <a:headEnd/>
                  <a:tailEnd/>
                </a:ln>
              </p:spPr>
              <p:txBody>
                <a:bodyPr/>
                <a:lstStyle/>
                <a:p>
                  <a:endParaRPr lang="ru-RU"/>
                </a:p>
              </p:txBody>
            </p:sp>
            <p:sp>
              <p:nvSpPr>
                <p:cNvPr id="585834" name="Freeform 106"/>
                <p:cNvSpPr>
                  <a:spLocks/>
                </p:cNvSpPr>
                <p:nvPr/>
              </p:nvSpPr>
              <p:spPr bwMode="auto">
                <a:xfrm>
                  <a:off x="980" y="1161"/>
                  <a:ext cx="478" cy="271"/>
                </a:xfrm>
                <a:custGeom>
                  <a:avLst/>
                  <a:gdLst>
                    <a:gd name="T0" fmla="*/ 0 w 774"/>
                    <a:gd name="T1" fmla="*/ 25 h 223"/>
                    <a:gd name="T2" fmla="*/ 774 w 774"/>
                    <a:gd name="T3" fmla="*/ 223 h 223"/>
                    <a:gd name="T4" fmla="*/ 774 w 774"/>
                    <a:gd name="T5" fmla="*/ 197 h 223"/>
                    <a:gd name="T6" fmla="*/ 0 w 774"/>
                    <a:gd name="T7" fmla="*/ 0 h 223"/>
                    <a:gd name="T8" fmla="*/ 0 w 774"/>
                    <a:gd name="T9" fmla="*/ 25 h 223"/>
                  </a:gdLst>
                  <a:ahLst/>
                  <a:cxnLst>
                    <a:cxn ang="0">
                      <a:pos x="T0" y="T1"/>
                    </a:cxn>
                    <a:cxn ang="0">
                      <a:pos x="T2" y="T3"/>
                    </a:cxn>
                    <a:cxn ang="0">
                      <a:pos x="T4" y="T5"/>
                    </a:cxn>
                    <a:cxn ang="0">
                      <a:pos x="T6" y="T7"/>
                    </a:cxn>
                    <a:cxn ang="0">
                      <a:pos x="T8" y="T9"/>
                    </a:cxn>
                  </a:cxnLst>
                  <a:rect l="0" t="0" r="r" b="b"/>
                  <a:pathLst>
                    <a:path w="774" h="223">
                      <a:moveTo>
                        <a:pt x="0" y="25"/>
                      </a:moveTo>
                      <a:lnTo>
                        <a:pt x="774" y="223"/>
                      </a:lnTo>
                      <a:lnTo>
                        <a:pt x="774" y="197"/>
                      </a:lnTo>
                      <a:lnTo>
                        <a:pt x="0" y="0"/>
                      </a:lnTo>
                      <a:lnTo>
                        <a:pt x="0" y="25"/>
                      </a:lnTo>
                      <a:close/>
                    </a:path>
                  </a:pathLst>
                </a:custGeom>
                <a:noFill/>
                <a:ln w="6350">
                  <a:solidFill>
                    <a:srgbClr val="8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grpSp>
        </p:grpSp>
      </p:grpSp>
      <p:sp>
        <p:nvSpPr>
          <p:cNvPr id="585835" name="Text Box 107"/>
          <p:cNvSpPr txBox="1">
            <a:spLocks noChangeArrowheads="1"/>
          </p:cNvSpPr>
          <p:nvPr/>
        </p:nvSpPr>
        <p:spPr bwMode="auto">
          <a:xfrm>
            <a:off x="0" y="5805488"/>
            <a:ext cx="9144000" cy="7302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18000" tIns="0" rIns="18000" bIns="0">
            <a:spAutoFit/>
          </a:bodyPr>
          <a:lstStyle/>
          <a:p>
            <a:pPr algn="ctr"/>
            <a:r>
              <a:rPr lang="ru-RU" b="1">
                <a:solidFill>
                  <a:srgbClr val="800080"/>
                </a:solidFill>
              </a:rPr>
              <a:t>Рис.22.1. Маршрутизатор/СЭ с выделенным</a:t>
            </a:r>
          </a:p>
          <a:p>
            <a:pPr algn="ctr"/>
            <a:r>
              <a:rPr lang="ru-RU" b="1">
                <a:solidFill>
                  <a:srgbClr val="800080"/>
                </a:solidFill>
              </a:rPr>
              <a:t>IP-узлом/бастионом</a:t>
            </a:r>
            <a:endParaRPr lang="en-US">
              <a:solidFill>
                <a:srgbClr val="800080"/>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565251" name="Text Box 3"/>
          <p:cNvSpPr txBox="1">
            <a:spLocks noChangeArrowheads="1"/>
          </p:cNvSpPr>
          <p:nvPr/>
        </p:nvSpPr>
        <p:spPr bwMode="auto">
          <a:xfrm>
            <a:off x="250825" y="1125538"/>
            <a:ext cx="8642350" cy="53340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spcBef>
                <a:spcPct val="50000"/>
              </a:spcBef>
            </a:pPr>
            <a:r>
              <a:rPr lang="ru-RU" sz="2500">
                <a:solidFill>
                  <a:srgbClr val="800080"/>
                </a:solidFill>
              </a:rPr>
              <a:t>На рис.22.2 представлен другой пример СЭс, который называется “СЭ с промежуточным IP-узлом/бастионом и корпоративным маршрутизатором” (“</a:t>
            </a:r>
            <a:r>
              <a:rPr lang="en-US" sz="2500">
                <a:solidFill>
                  <a:srgbClr val="800080"/>
                </a:solidFill>
              </a:rPr>
              <a:t>Screened Subnet Firewall</a:t>
            </a:r>
            <a:r>
              <a:rPr lang="ru-RU" sz="2500">
                <a:solidFill>
                  <a:srgbClr val="800080"/>
                </a:solidFill>
              </a:rPr>
              <a:t>”). В случае использования маршрутизатора/СЭ совместно с промежуточным IP-узлом/бастионом и корпоративным маршрутизатором, маршрутизатор/СЭ функционирует на сетевом уровне и предоставляет (с помощью собственных средств) доступ ко всей корпоративной сети через IP-узел/бастион и корпоративный маршрутизатор. Это системное решение напоминает предыдущее, однако, оно эффективнее, так как за IP-узлом/бастионом стоит корпоративный маршрутизатор, обеспечивающий дополнительный контроль входящего и исходящего трафика.</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564407" name="Text Box 183"/>
          <p:cNvSpPr txBox="1">
            <a:spLocks noChangeArrowheads="1"/>
          </p:cNvSpPr>
          <p:nvPr/>
        </p:nvSpPr>
        <p:spPr bwMode="auto">
          <a:xfrm>
            <a:off x="0" y="5805488"/>
            <a:ext cx="9144000" cy="7302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18000" tIns="0" rIns="18000" bIns="0">
            <a:spAutoFit/>
          </a:bodyPr>
          <a:lstStyle/>
          <a:p>
            <a:pPr algn="ctr"/>
            <a:r>
              <a:rPr lang="ru-RU" b="1">
                <a:solidFill>
                  <a:srgbClr val="800080"/>
                </a:solidFill>
              </a:rPr>
              <a:t>Рис.22.2. Маршрутизатор/СЭ с промежуточным IP-узлом/бастионом и корпоративным маршрутизатором</a:t>
            </a:r>
            <a:r>
              <a:rPr lang="ru-RU">
                <a:solidFill>
                  <a:srgbClr val="800080"/>
                </a:solidFill>
              </a:rPr>
              <a:t> </a:t>
            </a:r>
            <a:endParaRPr lang="en-US">
              <a:solidFill>
                <a:srgbClr val="800080"/>
              </a:solidFill>
            </a:endParaRPr>
          </a:p>
        </p:txBody>
      </p:sp>
      <p:grpSp>
        <p:nvGrpSpPr>
          <p:cNvPr id="564443" name="Group 219"/>
          <p:cNvGrpSpPr>
            <a:grpSpLocks/>
          </p:cNvGrpSpPr>
          <p:nvPr/>
        </p:nvGrpSpPr>
        <p:grpSpPr bwMode="auto">
          <a:xfrm>
            <a:off x="287338" y="730250"/>
            <a:ext cx="8605837" cy="4751388"/>
            <a:chOff x="181" y="460"/>
            <a:chExt cx="5421" cy="2993"/>
          </a:xfrm>
        </p:grpSpPr>
        <p:sp>
          <p:nvSpPr>
            <p:cNvPr id="564405" name="modem" descr="Диагональный кирпич"/>
            <p:cNvSpPr>
              <a:spLocks noEditPoints="1" noChangeArrowheads="1"/>
            </p:cNvSpPr>
            <p:nvPr/>
          </p:nvSpPr>
          <p:spPr bwMode="auto">
            <a:xfrm>
              <a:off x="2132" y="2024"/>
              <a:ext cx="635" cy="340"/>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pattFill prst="diagBrick">
              <a:fgClr>
                <a:schemeClr val="hlink"/>
              </a:fgClr>
              <a:bgClr>
                <a:srgbClr val="FFFFFF"/>
              </a:bgClr>
            </a:pattFill>
            <a:ln w="28575">
              <a:solidFill>
                <a:schemeClr val="hlink"/>
              </a:solidFill>
              <a:miter lim="800000"/>
              <a:headEnd/>
              <a:tailEnd/>
            </a:ln>
            <a:effectLst>
              <a:outerShdw dist="35921" dir="2700000" algn="ctr" rotWithShape="0">
                <a:srgbClr val="FF9933"/>
              </a:outerShdw>
            </a:effectLst>
          </p:spPr>
          <p:txBody>
            <a:bodyPr/>
            <a:lstStyle/>
            <a:p>
              <a:endParaRPr lang="ru-RU"/>
            </a:p>
          </p:txBody>
        </p:sp>
        <p:grpSp>
          <p:nvGrpSpPr>
            <p:cNvPr id="564387" name="Group 163"/>
            <p:cNvGrpSpPr>
              <a:grpSpLocks/>
            </p:cNvGrpSpPr>
            <p:nvPr/>
          </p:nvGrpSpPr>
          <p:grpSpPr bwMode="auto">
            <a:xfrm rot="-24694541">
              <a:off x="113" y="1366"/>
              <a:ext cx="1784" cy="1277"/>
              <a:chOff x="4097" y="1875"/>
              <a:chExt cx="2679" cy="2052"/>
            </a:xfrm>
          </p:grpSpPr>
          <p:grpSp>
            <p:nvGrpSpPr>
              <p:cNvPr id="564388" name="Group 164"/>
              <p:cNvGrpSpPr>
                <a:grpSpLocks/>
              </p:cNvGrpSpPr>
              <p:nvPr/>
            </p:nvGrpSpPr>
            <p:grpSpPr bwMode="auto">
              <a:xfrm>
                <a:off x="4097" y="1875"/>
                <a:ext cx="2679" cy="2052"/>
                <a:chOff x="4097" y="1875"/>
                <a:chExt cx="2679" cy="2052"/>
              </a:xfrm>
            </p:grpSpPr>
            <p:grpSp>
              <p:nvGrpSpPr>
                <p:cNvPr id="564389" name="Group 165"/>
                <p:cNvGrpSpPr>
                  <a:grpSpLocks/>
                </p:cNvGrpSpPr>
                <p:nvPr/>
              </p:nvGrpSpPr>
              <p:grpSpPr bwMode="auto">
                <a:xfrm>
                  <a:off x="4097" y="1932"/>
                  <a:ext cx="2679" cy="1995"/>
                  <a:chOff x="4097" y="1875"/>
                  <a:chExt cx="2679" cy="1995"/>
                </a:xfrm>
              </p:grpSpPr>
              <p:sp>
                <p:nvSpPr>
                  <p:cNvPr id="564390" name="Oval 166"/>
                  <p:cNvSpPr>
                    <a:spLocks noChangeArrowheads="1"/>
                  </p:cNvSpPr>
                  <p:nvPr/>
                </p:nvSpPr>
                <p:spPr bwMode="auto">
                  <a:xfrm>
                    <a:off x="4097" y="2217"/>
                    <a:ext cx="1197" cy="1083"/>
                  </a:xfrm>
                  <a:prstGeom prst="ellipse">
                    <a:avLst/>
                  </a:prstGeom>
                  <a:solidFill>
                    <a:srgbClr val="FF9933"/>
                  </a:solidFill>
                  <a:ln w="38100">
                    <a:solidFill>
                      <a:srgbClr val="FF9933"/>
                    </a:solidFill>
                    <a:round/>
                    <a:headEnd/>
                    <a:tailEnd/>
                  </a:ln>
                </p:spPr>
                <p:txBody>
                  <a:bodyPr/>
                  <a:lstStyle/>
                  <a:p>
                    <a:endParaRPr lang="ru-RU"/>
                  </a:p>
                </p:txBody>
              </p:sp>
              <p:sp>
                <p:nvSpPr>
                  <p:cNvPr id="564391" name="Oval 167"/>
                  <p:cNvSpPr>
                    <a:spLocks noChangeArrowheads="1"/>
                  </p:cNvSpPr>
                  <p:nvPr/>
                </p:nvSpPr>
                <p:spPr bwMode="auto">
                  <a:xfrm>
                    <a:off x="4268" y="2844"/>
                    <a:ext cx="1254" cy="1026"/>
                  </a:xfrm>
                  <a:prstGeom prst="ellipse">
                    <a:avLst/>
                  </a:prstGeom>
                  <a:solidFill>
                    <a:srgbClr val="FF9933"/>
                  </a:solidFill>
                  <a:ln w="38100">
                    <a:solidFill>
                      <a:srgbClr val="FF9933"/>
                    </a:solidFill>
                    <a:round/>
                    <a:headEnd/>
                    <a:tailEnd/>
                  </a:ln>
                </p:spPr>
                <p:txBody>
                  <a:bodyPr/>
                  <a:lstStyle/>
                  <a:p>
                    <a:endParaRPr lang="ru-RU"/>
                  </a:p>
                </p:txBody>
              </p:sp>
              <p:sp>
                <p:nvSpPr>
                  <p:cNvPr id="564392" name="Oval 168"/>
                  <p:cNvSpPr>
                    <a:spLocks noChangeArrowheads="1"/>
                  </p:cNvSpPr>
                  <p:nvPr/>
                </p:nvSpPr>
                <p:spPr bwMode="auto">
                  <a:xfrm>
                    <a:off x="5807" y="2502"/>
                    <a:ext cx="969" cy="798"/>
                  </a:xfrm>
                  <a:prstGeom prst="ellipse">
                    <a:avLst/>
                  </a:prstGeom>
                  <a:solidFill>
                    <a:srgbClr val="FF9933"/>
                  </a:solidFill>
                  <a:ln w="38100">
                    <a:solidFill>
                      <a:srgbClr val="FF9933"/>
                    </a:solidFill>
                    <a:round/>
                    <a:headEnd/>
                    <a:tailEnd/>
                  </a:ln>
                </p:spPr>
                <p:txBody>
                  <a:bodyPr/>
                  <a:lstStyle/>
                  <a:p>
                    <a:endParaRPr lang="ru-RU"/>
                  </a:p>
                </p:txBody>
              </p:sp>
              <p:sp>
                <p:nvSpPr>
                  <p:cNvPr id="564393" name="Oval 169"/>
                  <p:cNvSpPr>
                    <a:spLocks noChangeArrowheads="1"/>
                  </p:cNvSpPr>
                  <p:nvPr/>
                </p:nvSpPr>
                <p:spPr bwMode="auto">
                  <a:xfrm>
                    <a:off x="4724" y="1875"/>
                    <a:ext cx="912" cy="798"/>
                  </a:xfrm>
                  <a:prstGeom prst="ellipse">
                    <a:avLst/>
                  </a:prstGeom>
                  <a:solidFill>
                    <a:srgbClr val="C0C0C0"/>
                  </a:solidFill>
                  <a:ln w="38100">
                    <a:solidFill>
                      <a:srgbClr val="C0C0C0"/>
                    </a:solidFill>
                    <a:round/>
                    <a:headEnd/>
                    <a:tailEnd/>
                  </a:ln>
                </p:spPr>
                <p:txBody>
                  <a:bodyPr/>
                  <a:lstStyle/>
                  <a:p>
                    <a:endParaRPr lang="ru-RU"/>
                  </a:p>
                </p:txBody>
              </p:sp>
              <p:sp>
                <p:nvSpPr>
                  <p:cNvPr id="564394" name="Oval 170"/>
                  <p:cNvSpPr>
                    <a:spLocks noChangeArrowheads="1"/>
                  </p:cNvSpPr>
                  <p:nvPr/>
                </p:nvSpPr>
                <p:spPr bwMode="auto">
                  <a:xfrm>
                    <a:off x="5294" y="1989"/>
                    <a:ext cx="1311" cy="912"/>
                  </a:xfrm>
                  <a:prstGeom prst="ellipse">
                    <a:avLst/>
                  </a:prstGeom>
                  <a:solidFill>
                    <a:srgbClr val="FF9933"/>
                  </a:solidFill>
                  <a:ln w="38100">
                    <a:solidFill>
                      <a:srgbClr val="FF9933"/>
                    </a:solidFill>
                    <a:round/>
                    <a:headEnd/>
                    <a:tailEnd/>
                  </a:ln>
                </p:spPr>
                <p:txBody>
                  <a:bodyPr/>
                  <a:lstStyle/>
                  <a:p>
                    <a:endParaRPr lang="ru-RU"/>
                  </a:p>
                </p:txBody>
              </p:sp>
              <p:sp>
                <p:nvSpPr>
                  <p:cNvPr id="564395" name="Oval 171"/>
                  <p:cNvSpPr>
                    <a:spLocks noChangeArrowheads="1"/>
                  </p:cNvSpPr>
                  <p:nvPr/>
                </p:nvSpPr>
                <p:spPr bwMode="auto">
                  <a:xfrm>
                    <a:off x="5123" y="2673"/>
                    <a:ext cx="1197" cy="1140"/>
                  </a:xfrm>
                  <a:prstGeom prst="ellipse">
                    <a:avLst/>
                  </a:prstGeom>
                  <a:solidFill>
                    <a:srgbClr val="FF9933"/>
                  </a:solidFill>
                  <a:ln w="38100">
                    <a:solidFill>
                      <a:srgbClr val="FF9933"/>
                    </a:solidFill>
                    <a:round/>
                    <a:headEnd/>
                    <a:tailEnd/>
                  </a:ln>
                </p:spPr>
                <p:txBody>
                  <a:bodyPr/>
                  <a:lstStyle/>
                  <a:p>
                    <a:endParaRPr lang="ru-RU"/>
                  </a:p>
                </p:txBody>
              </p:sp>
            </p:grpSp>
            <p:grpSp>
              <p:nvGrpSpPr>
                <p:cNvPr id="564396" name="Group 172"/>
                <p:cNvGrpSpPr>
                  <a:grpSpLocks/>
                </p:cNvGrpSpPr>
                <p:nvPr/>
              </p:nvGrpSpPr>
              <p:grpSpPr bwMode="auto">
                <a:xfrm>
                  <a:off x="4097" y="1875"/>
                  <a:ext cx="2679" cy="1995"/>
                  <a:chOff x="4097" y="1875"/>
                  <a:chExt cx="2679" cy="1995"/>
                </a:xfrm>
              </p:grpSpPr>
              <p:sp>
                <p:nvSpPr>
                  <p:cNvPr id="564397" name="Oval 173"/>
                  <p:cNvSpPr>
                    <a:spLocks noChangeArrowheads="1"/>
                  </p:cNvSpPr>
                  <p:nvPr/>
                </p:nvSpPr>
                <p:spPr bwMode="auto">
                  <a:xfrm>
                    <a:off x="4097" y="2217"/>
                    <a:ext cx="1197" cy="1083"/>
                  </a:xfrm>
                  <a:prstGeom prst="ellipse">
                    <a:avLst/>
                  </a:prstGeom>
                  <a:solidFill>
                    <a:srgbClr val="FFFFCC"/>
                  </a:solidFill>
                  <a:ln w="38100">
                    <a:solidFill>
                      <a:srgbClr val="333399"/>
                    </a:solidFill>
                    <a:round/>
                    <a:headEnd/>
                    <a:tailEnd/>
                  </a:ln>
                </p:spPr>
                <p:txBody>
                  <a:bodyPr/>
                  <a:lstStyle/>
                  <a:p>
                    <a:endParaRPr lang="ru-RU"/>
                  </a:p>
                </p:txBody>
              </p:sp>
              <p:sp>
                <p:nvSpPr>
                  <p:cNvPr id="564398" name="Oval 174"/>
                  <p:cNvSpPr>
                    <a:spLocks noChangeArrowheads="1"/>
                  </p:cNvSpPr>
                  <p:nvPr/>
                </p:nvSpPr>
                <p:spPr bwMode="auto">
                  <a:xfrm>
                    <a:off x="4268" y="2844"/>
                    <a:ext cx="1254" cy="1026"/>
                  </a:xfrm>
                  <a:prstGeom prst="ellipse">
                    <a:avLst/>
                  </a:prstGeom>
                  <a:solidFill>
                    <a:srgbClr val="FFFFCC"/>
                  </a:solidFill>
                  <a:ln w="38100">
                    <a:solidFill>
                      <a:srgbClr val="333399"/>
                    </a:solidFill>
                    <a:round/>
                    <a:headEnd/>
                    <a:tailEnd/>
                  </a:ln>
                </p:spPr>
                <p:txBody>
                  <a:bodyPr/>
                  <a:lstStyle/>
                  <a:p>
                    <a:endParaRPr lang="ru-RU"/>
                  </a:p>
                </p:txBody>
              </p:sp>
              <p:sp>
                <p:nvSpPr>
                  <p:cNvPr id="564399" name="Oval 175"/>
                  <p:cNvSpPr>
                    <a:spLocks noChangeArrowheads="1"/>
                  </p:cNvSpPr>
                  <p:nvPr/>
                </p:nvSpPr>
                <p:spPr bwMode="auto">
                  <a:xfrm>
                    <a:off x="5807" y="2502"/>
                    <a:ext cx="969" cy="798"/>
                  </a:xfrm>
                  <a:prstGeom prst="ellipse">
                    <a:avLst/>
                  </a:prstGeom>
                  <a:solidFill>
                    <a:srgbClr val="FFFFCC"/>
                  </a:solidFill>
                  <a:ln w="38100">
                    <a:solidFill>
                      <a:srgbClr val="333399"/>
                    </a:solidFill>
                    <a:round/>
                    <a:headEnd/>
                    <a:tailEnd/>
                  </a:ln>
                </p:spPr>
                <p:txBody>
                  <a:bodyPr/>
                  <a:lstStyle/>
                  <a:p>
                    <a:endParaRPr lang="ru-RU"/>
                  </a:p>
                </p:txBody>
              </p:sp>
              <p:sp>
                <p:nvSpPr>
                  <p:cNvPr id="564400" name="Oval 176"/>
                  <p:cNvSpPr>
                    <a:spLocks noChangeArrowheads="1"/>
                  </p:cNvSpPr>
                  <p:nvPr/>
                </p:nvSpPr>
                <p:spPr bwMode="auto">
                  <a:xfrm>
                    <a:off x="4724" y="1875"/>
                    <a:ext cx="912" cy="798"/>
                  </a:xfrm>
                  <a:prstGeom prst="ellipse">
                    <a:avLst/>
                  </a:prstGeom>
                  <a:solidFill>
                    <a:srgbClr val="FFFFCC"/>
                  </a:solidFill>
                  <a:ln w="38100">
                    <a:solidFill>
                      <a:srgbClr val="333399"/>
                    </a:solidFill>
                    <a:round/>
                    <a:headEnd/>
                    <a:tailEnd/>
                  </a:ln>
                </p:spPr>
                <p:txBody>
                  <a:bodyPr/>
                  <a:lstStyle/>
                  <a:p>
                    <a:endParaRPr lang="ru-RU"/>
                  </a:p>
                </p:txBody>
              </p:sp>
              <p:sp>
                <p:nvSpPr>
                  <p:cNvPr id="564401" name="Oval 177"/>
                  <p:cNvSpPr>
                    <a:spLocks noChangeArrowheads="1"/>
                  </p:cNvSpPr>
                  <p:nvPr/>
                </p:nvSpPr>
                <p:spPr bwMode="auto">
                  <a:xfrm>
                    <a:off x="5294" y="1989"/>
                    <a:ext cx="1311" cy="912"/>
                  </a:xfrm>
                  <a:prstGeom prst="ellipse">
                    <a:avLst/>
                  </a:prstGeom>
                  <a:solidFill>
                    <a:srgbClr val="FFFFCC"/>
                  </a:solidFill>
                  <a:ln w="38100">
                    <a:solidFill>
                      <a:srgbClr val="333399"/>
                    </a:solidFill>
                    <a:round/>
                    <a:headEnd/>
                    <a:tailEnd/>
                  </a:ln>
                </p:spPr>
                <p:txBody>
                  <a:bodyPr/>
                  <a:lstStyle/>
                  <a:p>
                    <a:endParaRPr lang="ru-RU"/>
                  </a:p>
                </p:txBody>
              </p:sp>
              <p:sp>
                <p:nvSpPr>
                  <p:cNvPr id="564402" name="Oval 178"/>
                  <p:cNvSpPr>
                    <a:spLocks noChangeArrowheads="1"/>
                  </p:cNvSpPr>
                  <p:nvPr/>
                </p:nvSpPr>
                <p:spPr bwMode="auto">
                  <a:xfrm>
                    <a:off x="5123" y="2673"/>
                    <a:ext cx="1197" cy="1140"/>
                  </a:xfrm>
                  <a:prstGeom prst="ellipse">
                    <a:avLst/>
                  </a:prstGeom>
                  <a:solidFill>
                    <a:srgbClr val="FFFFCC"/>
                  </a:solidFill>
                  <a:ln w="38100">
                    <a:solidFill>
                      <a:srgbClr val="333399"/>
                    </a:solidFill>
                    <a:round/>
                    <a:headEnd/>
                    <a:tailEnd/>
                  </a:ln>
                </p:spPr>
                <p:txBody>
                  <a:bodyPr/>
                  <a:lstStyle/>
                  <a:p>
                    <a:endParaRPr lang="ru-RU"/>
                  </a:p>
                </p:txBody>
              </p:sp>
            </p:grpSp>
          </p:grpSp>
          <p:sp>
            <p:nvSpPr>
              <p:cNvPr id="564403" name="Oval 179"/>
              <p:cNvSpPr>
                <a:spLocks noChangeArrowheads="1"/>
              </p:cNvSpPr>
              <p:nvPr/>
            </p:nvSpPr>
            <p:spPr bwMode="auto">
              <a:xfrm>
                <a:off x="4268" y="2160"/>
                <a:ext cx="2280" cy="1311"/>
              </a:xfrm>
              <a:prstGeom prst="ellipse">
                <a:avLst/>
              </a:prstGeom>
              <a:solidFill>
                <a:srgbClr val="FFFFCC"/>
              </a:solidFill>
              <a:ln w="38100">
                <a:solidFill>
                  <a:srgbClr val="FFFFCC"/>
                </a:solidFill>
                <a:round/>
                <a:headEnd/>
                <a:tailEnd/>
              </a:ln>
            </p:spPr>
            <p:txBody>
              <a:bodyPr/>
              <a:lstStyle/>
              <a:p>
                <a:endParaRPr lang="ru-RU"/>
              </a:p>
            </p:txBody>
          </p:sp>
          <p:sp>
            <p:nvSpPr>
              <p:cNvPr id="564404" name="Oval 180"/>
              <p:cNvSpPr>
                <a:spLocks noChangeArrowheads="1"/>
              </p:cNvSpPr>
              <p:nvPr/>
            </p:nvSpPr>
            <p:spPr bwMode="auto">
              <a:xfrm>
                <a:off x="4496" y="2388"/>
                <a:ext cx="1140" cy="1311"/>
              </a:xfrm>
              <a:prstGeom prst="ellipse">
                <a:avLst/>
              </a:prstGeom>
              <a:solidFill>
                <a:srgbClr val="FFFFCC"/>
              </a:solidFill>
              <a:ln w="38100">
                <a:solidFill>
                  <a:srgbClr val="FFFFCC"/>
                </a:solidFill>
                <a:round/>
                <a:headEnd/>
                <a:tailEnd/>
              </a:ln>
            </p:spPr>
            <p:txBody>
              <a:bodyPr/>
              <a:lstStyle/>
              <a:p>
                <a:endParaRPr lang="ru-RU"/>
              </a:p>
            </p:txBody>
          </p:sp>
        </p:grpSp>
        <p:sp>
          <p:nvSpPr>
            <p:cNvPr id="564238" name="WordArt 14"/>
            <p:cNvSpPr>
              <a:spLocks noChangeArrowheads="1" noChangeShapeType="1" noTextEdit="1"/>
            </p:cNvSpPr>
            <p:nvPr/>
          </p:nvSpPr>
          <p:spPr bwMode="auto">
            <a:xfrm>
              <a:off x="476" y="1865"/>
              <a:ext cx="1006" cy="293"/>
            </a:xfrm>
            <a:prstGeom prst="rect">
              <a:avLst/>
            </a:prstGeom>
            <a:extLst>
              <a:ext uri="{AF507438-7753-43E0-B8FC-AC1667EBCBE1}">
                <a14:hiddenEffects xmlns:a14="http://schemas.microsoft.com/office/drawing/2010/main">
                  <a:effectLst/>
                </a14:hiddenEffects>
              </a:ext>
            </a:extLst>
          </p:spPr>
          <p:txBody>
            <a:bodyPr wrap="none" fromWordArt="1">
              <a:prstTxWarp prst="textCanDown">
                <a:avLst>
                  <a:gd name="adj" fmla="val 21634"/>
                </a:avLst>
              </a:prstTxWarp>
            </a:bodyPr>
            <a:lstStyle/>
            <a:p>
              <a:pPr algn="ctr"/>
              <a:r>
                <a:rPr lang="en-US" sz="2000" kern="10">
                  <a:ln w="6350">
                    <a:solidFill>
                      <a:srgbClr val="FF0000"/>
                    </a:solidFill>
                    <a:round/>
                    <a:headEnd/>
                    <a:tailEnd/>
                  </a:ln>
                  <a:solidFill>
                    <a:srgbClr val="993366"/>
                  </a:solidFill>
                  <a:latin typeface="Tahoma"/>
                  <a:ea typeface="Tahoma"/>
                  <a:cs typeface="Tahoma"/>
                </a:rPr>
                <a:t> INTERNET </a:t>
              </a:r>
              <a:endParaRPr lang="ru-RU" sz="2000" kern="10">
                <a:ln w="6350">
                  <a:solidFill>
                    <a:srgbClr val="FF0000"/>
                  </a:solidFill>
                  <a:round/>
                  <a:headEnd/>
                  <a:tailEnd/>
                </a:ln>
                <a:solidFill>
                  <a:srgbClr val="993366"/>
                </a:solidFill>
                <a:latin typeface="Tahoma"/>
                <a:ea typeface="Tahoma"/>
                <a:cs typeface="Tahoma"/>
              </a:endParaRPr>
            </a:p>
          </p:txBody>
        </p:sp>
        <p:grpSp>
          <p:nvGrpSpPr>
            <p:cNvPr id="564239" name="Group 15"/>
            <p:cNvGrpSpPr>
              <a:grpSpLocks/>
            </p:cNvGrpSpPr>
            <p:nvPr/>
          </p:nvGrpSpPr>
          <p:grpSpPr bwMode="auto">
            <a:xfrm rot="1251087">
              <a:off x="2865" y="1116"/>
              <a:ext cx="2652" cy="1900"/>
              <a:chOff x="4087" y="5767"/>
              <a:chExt cx="2825" cy="2034"/>
            </a:xfrm>
          </p:grpSpPr>
          <p:sp>
            <p:nvSpPr>
              <p:cNvPr id="564240" name="Oval 16"/>
              <p:cNvSpPr>
                <a:spLocks noChangeArrowheads="1"/>
              </p:cNvSpPr>
              <p:nvPr/>
            </p:nvSpPr>
            <p:spPr bwMode="auto">
              <a:xfrm>
                <a:off x="4313" y="5993"/>
                <a:ext cx="1695" cy="1243"/>
              </a:xfrm>
              <a:prstGeom prst="ellipse">
                <a:avLst/>
              </a:prstGeom>
              <a:solidFill>
                <a:srgbClr val="CCCCFF"/>
              </a:solidFill>
              <a:ln w="38100">
                <a:solidFill>
                  <a:srgbClr val="CC00FF"/>
                </a:solidFill>
                <a:round/>
                <a:headEnd/>
                <a:tailEnd/>
              </a:ln>
            </p:spPr>
            <p:txBody>
              <a:bodyPr/>
              <a:lstStyle/>
              <a:p>
                <a:endParaRPr lang="ru-RU"/>
              </a:p>
            </p:txBody>
          </p:sp>
          <p:sp>
            <p:nvSpPr>
              <p:cNvPr id="564241" name="Oval 17"/>
              <p:cNvSpPr>
                <a:spLocks noChangeArrowheads="1"/>
              </p:cNvSpPr>
              <p:nvPr/>
            </p:nvSpPr>
            <p:spPr bwMode="auto">
              <a:xfrm>
                <a:off x="4087" y="6445"/>
                <a:ext cx="1356" cy="791"/>
              </a:xfrm>
              <a:prstGeom prst="ellipse">
                <a:avLst/>
              </a:prstGeom>
              <a:solidFill>
                <a:srgbClr val="CCCCFF"/>
              </a:solidFill>
              <a:ln w="38100">
                <a:solidFill>
                  <a:srgbClr val="CC00FF"/>
                </a:solidFill>
                <a:round/>
                <a:headEnd/>
                <a:tailEnd/>
              </a:ln>
              <a:effectLst>
                <a:outerShdw dist="40161" dir="4293903" algn="ctr" rotWithShape="0">
                  <a:srgbClr val="808080"/>
                </a:outerShdw>
              </a:effectLst>
            </p:spPr>
            <p:txBody>
              <a:bodyPr/>
              <a:lstStyle/>
              <a:p>
                <a:endParaRPr lang="ru-RU"/>
              </a:p>
            </p:txBody>
          </p:sp>
          <p:sp>
            <p:nvSpPr>
              <p:cNvPr id="564242" name="Oval 18"/>
              <p:cNvSpPr>
                <a:spLocks noChangeArrowheads="1"/>
              </p:cNvSpPr>
              <p:nvPr/>
            </p:nvSpPr>
            <p:spPr bwMode="auto">
              <a:xfrm>
                <a:off x="4313" y="6558"/>
                <a:ext cx="1243" cy="1130"/>
              </a:xfrm>
              <a:prstGeom prst="ellipse">
                <a:avLst/>
              </a:prstGeom>
              <a:solidFill>
                <a:srgbClr val="CCCCFF"/>
              </a:solidFill>
              <a:ln w="38100">
                <a:solidFill>
                  <a:srgbClr val="CC00FF"/>
                </a:solidFill>
                <a:round/>
                <a:headEnd/>
                <a:tailEnd/>
              </a:ln>
              <a:effectLst>
                <a:outerShdw dist="38100" dir="5400000" algn="ctr" rotWithShape="0">
                  <a:srgbClr val="FF9933"/>
                </a:outerShdw>
              </a:effectLst>
            </p:spPr>
            <p:txBody>
              <a:bodyPr/>
              <a:lstStyle/>
              <a:p>
                <a:endParaRPr lang="ru-RU"/>
              </a:p>
            </p:txBody>
          </p:sp>
          <p:sp>
            <p:nvSpPr>
              <p:cNvPr id="564243" name="Oval 19"/>
              <p:cNvSpPr>
                <a:spLocks noChangeArrowheads="1"/>
              </p:cNvSpPr>
              <p:nvPr/>
            </p:nvSpPr>
            <p:spPr bwMode="auto">
              <a:xfrm>
                <a:off x="4765" y="5767"/>
                <a:ext cx="1582" cy="1243"/>
              </a:xfrm>
              <a:prstGeom prst="ellipse">
                <a:avLst/>
              </a:prstGeom>
              <a:solidFill>
                <a:srgbClr val="CCCCFF"/>
              </a:solidFill>
              <a:ln w="38100">
                <a:solidFill>
                  <a:srgbClr val="CC00FF"/>
                </a:solidFill>
                <a:round/>
                <a:headEnd/>
                <a:tailEnd/>
              </a:ln>
            </p:spPr>
            <p:txBody>
              <a:bodyPr/>
              <a:lstStyle/>
              <a:p>
                <a:endParaRPr lang="ru-RU"/>
              </a:p>
            </p:txBody>
          </p:sp>
          <p:sp>
            <p:nvSpPr>
              <p:cNvPr id="564244" name="Oval 20"/>
              <p:cNvSpPr>
                <a:spLocks noChangeArrowheads="1"/>
              </p:cNvSpPr>
              <p:nvPr/>
            </p:nvSpPr>
            <p:spPr bwMode="auto">
              <a:xfrm>
                <a:off x="4991" y="6106"/>
                <a:ext cx="1921" cy="1017"/>
              </a:xfrm>
              <a:prstGeom prst="ellipse">
                <a:avLst/>
              </a:prstGeom>
              <a:solidFill>
                <a:srgbClr val="CCCCFF"/>
              </a:solidFill>
              <a:ln w="38100">
                <a:solidFill>
                  <a:srgbClr val="CC00FF"/>
                </a:solidFill>
                <a:round/>
                <a:headEnd/>
                <a:tailEnd/>
              </a:ln>
              <a:effectLst>
                <a:outerShdw dist="45791" dir="3378596" algn="ctr" rotWithShape="0">
                  <a:srgbClr val="FF9933"/>
                </a:outerShdw>
              </a:effectLst>
            </p:spPr>
            <p:txBody>
              <a:bodyPr/>
              <a:lstStyle/>
              <a:p>
                <a:endParaRPr lang="ru-RU"/>
              </a:p>
            </p:txBody>
          </p:sp>
          <p:sp>
            <p:nvSpPr>
              <p:cNvPr id="564245" name="Oval 21"/>
              <p:cNvSpPr>
                <a:spLocks noChangeArrowheads="1"/>
              </p:cNvSpPr>
              <p:nvPr/>
            </p:nvSpPr>
            <p:spPr bwMode="auto">
              <a:xfrm>
                <a:off x="4878" y="6558"/>
                <a:ext cx="1808" cy="1243"/>
              </a:xfrm>
              <a:prstGeom prst="ellipse">
                <a:avLst/>
              </a:prstGeom>
              <a:solidFill>
                <a:srgbClr val="CCCCFF"/>
              </a:solidFill>
              <a:ln w="38100">
                <a:solidFill>
                  <a:srgbClr val="CC00FF"/>
                </a:solidFill>
                <a:round/>
                <a:headEnd/>
                <a:tailEnd/>
              </a:ln>
              <a:effectLst>
                <a:outerShdw dist="63500" dir="3187806" algn="ctr" rotWithShape="0">
                  <a:srgbClr val="FF9933"/>
                </a:outerShdw>
              </a:effectLst>
            </p:spPr>
            <p:txBody>
              <a:bodyPr/>
              <a:lstStyle/>
              <a:p>
                <a:endParaRPr lang="ru-RU"/>
              </a:p>
            </p:txBody>
          </p:sp>
          <p:sp>
            <p:nvSpPr>
              <p:cNvPr id="564246" name="Oval 22"/>
              <p:cNvSpPr>
                <a:spLocks noChangeArrowheads="1"/>
              </p:cNvSpPr>
              <p:nvPr/>
            </p:nvSpPr>
            <p:spPr bwMode="auto">
              <a:xfrm>
                <a:off x="4313" y="5993"/>
                <a:ext cx="2260" cy="1582"/>
              </a:xfrm>
              <a:prstGeom prst="ellipse">
                <a:avLst/>
              </a:prstGeom>
              <a:solidFill>
                <a:srgbClr val="CCCCFF"/>
              </a:solidFill>
              <a:ln w="9525">
                <a:solidFill>
                  <a:srgbClr val="CCCCFF"/>
                </a:solidFill>
                <a:round/>
                <a:headEnd/>
                <a:tailEnd/>
              </a:ln>
            </p:spPr>
            <p:txBody>
              <a:bodyPr/>
              <a:lstStyle/>
              <a:p>
                <a:endParaRPr lang="ru-RU"/>
              </a:p>
            </p:txBody>
          </p:sp>
        </p:grpSp>
        <p:sp>
          <p:nvSpPr>
            <p:cNvPr id="564249" name="Line 25"/>
            <p:cNvSpPr>
              <a:spLocks noChangeShapeType="1"/>
            </p:cNvSpPr>
            <p:nvPr/>
          </p:nvSpPr>
          <p:spPr bwMode="auto">
            <a:xfrm>
              <a:off x="1565" y="2228"/>
              <a:ext cx="564" cy="0"/>
            </a:xfrm>
            <a:prstGeom prst="line">
              <a:avLst/>
            </a:prstGeom>
            <a:noFill/>
            <a:ln w="38100">
              <a:solidFill>
                <a:srgbClr val="CC3300"/>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ru-RU"/>
            </a:p>
          </p:txBody>
        </p:sp>
        <p:sp>
          <p:nvSpPr>
            <p:cNvPr id="564252" name="AutoShape 28"/>
            <p:cNvSpPr>
              <a:spLocks noChangeArrowheads="1"/>
            </p:cNvSpPr>
            <p:nvPr/>
          </p:nvSpPr>
          <p:spPr bwMode="auto">
            <a:xfrm rot="2753630">
              <a:off x="2222" y="2478"/>
              <a:ext cx="230" cy="229"/>
            </a:xfrm>
            <a:prstGeom prst="plus">
              <a:avLst>
                <a:gd name="adj" fmla="val 45421"/>
              </a:avLst>
            </a:prstGeom>
            <a:solidFill>
              <a:srgbClr val="CC3300"/>
            </a:solidFill>
            <a:ln w="9525">
              <a:solidFill>
                <a:srgbClr val="CC3300"/>
              </a:solidFill>
              <a:miter lim="800000"/>
              <a:headEnd/>
              <a:tailEnd/>
            </a:ln>
          </p:spPr>
          <p:txBody>
            <a:bodyPr/>
            <a:lstStyle/>
            <a:p>
              <a:endParaRPr lang="ru-RU"/>
            </a:p>
          </p:txBody>
        </p:sp>
        <p:sp>
          <p:nvSpPr>
            <p:cNvPr id="564253" name="Line 29"/>
            <p:cNvSpPr>
              <a:spLocks noChangeShapeType="1"/>
            </p:cNvSpPr>
            <p:nvPr/>
          </p:nvSpPr>
          <p:spPr bwMode="auto">
            <a:xfrm>
              <a:off x="2767" y="2228"/>
              <a:ext cx="1043" cy="0"/>
            </a:xfrm>
            <a:prstGeom prst="line">
              <a:avLst/>
            </a:prstGeom>
            <a:noFill/>
            <a:ln w="38100">
              <a:solidFill>
                <a:srgbClr val="CC3300"/>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ru-RU"/>
            </a:p>
          </p:txBody>
        </p:sp>
        <p:sp>
          <p:nvSpPr>
            <p:cNvPr id="564254" name="Text Box 30"/>
            <p:cNvSpPr txBox="1">
              <a:spLocks noChangeArrowheads="1"/>
            </p:cNvSpPr>
            <p:nvPr/>
          </p:nvSpPr>
          <p:spPr bwMode="auto">
            <a:xfrm>
              <a:off x="1497" y="1774"/>
              <a:ext cx="1656" cy="19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pPr algn="ctr"/>
              <a:r>
                <a:rPr lang="ru-RU" altLang="zh-CN" sz="2000" b="1">
                  <a:solidFill>
                    <a:srgbClr val="993366"/>
                  </a:solidFill>
                </a:rPr>
                <a:t>Маршрутизатор/СЭ</a:t>
              </a:r>
              <a:endParaRPr lang="ru-RU" sz="2000">
                <a:solidFill>
                  <a:srgbClr val="993366"/>
                </a:solidFill>
              </a:endParaRPr>
            </a:p>
          </p:txBody>
        </p:sp>
        <p:sp>
          <p:nvSpPr>
            <p:cNvPr id="564255" name="AutoShape 31"/>
            <p:cNvSpPr>
              <a:spLocks noChangeArrowheads="1"/>
            </p:cNvSpPr>
            <p:nvPr/>
          </p:nvSpPr>
          <p:spPr bwMode="auto">
            <a:xfrm>
              <a:off x="181" y="3022"/>
              <a:ext cx="3810" cy="431"/>
            </a:xfrm>
            <a:prstGeom prst="wedgeRoundRectCallout">
              <a:avLst>
                <a:gd name="adj1" fmla="val -421"/>
                <a:gd name="adj2" fmla="val -208005"/>
                <a:gd name="adj3" fmla="val 16667"/>
              </a:avLst>
            </a:prstGeom>
            <a:noFill/>
            <a:ln w="12700">
              <a:solidFill>
                <a:srgbClr val="CC3300"/>
              </a:solidFill>
              <a:prstDash val="dash"/>
              <a:miter lim="800000"/>
              <a:headEnd/>
              <a:tailEnd/>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Lst>
          </p:spPr>
          <p:txBody>
            <a:bodyPr lIns="0" tIns="0" rIns="0" bIns="0"/>
            <a:lstStyle/>
            <a:p>
              <a:pPr algn="ctr"/>
              <a:r>
                <a:rPr lang="ru-RU" altLang="zh-CN" sz="2000">
                  <a:solidFill>
                    <a:srgbClr val="993366"/>
                  </a:solidFill>
                </a:rPr>
                <a:t>Маршрутизатор транслирует трафик только на и от </a:t>
              </a:r>
              <a:r>
                <a:rPr lang="ru-RU" altLang="zh-CN" sz="2000">
                  <a:solidFill>
                    <a:srgbClr val="993366"/>
                  </a:solidFill>
                  <a:ea typeface="SimSun" pitchFamily="2" charset="-122"/>
                </a:rPr>
                <a:t> IP-</a:t>
              </a:r>
              <a:r>
                <a:rPr lang="ru-RU" altLang="zh-CN" sz="2000">
                  <a:solidFill>
                    <a:srgbClr val="993366"/>
                  </a:solidFill>
                </a:rPr>
                <a:t>узла/бастиона</a:t>
              </a:r>
              <a:endParaRPr lang="ru-RU" sz="2000">
                <a:solidFill>
                  <a:srgbClr val="993366"/>
                </a:solidFill>
              </a:endParaRPr>
            </a:p>
          </p:txBody>
        </p:sp>
        <p:sp>
          <p:nvSpPr>
            <p:cNvPr id="564256" name="AutoShape 32"/>
            <p:cNvSpPr>
              <a:spLocks noChangeArrowheads="1"/>
            </p:cNvSpPr>
            <p:nvPr/>
          </p:nvSpPr>
          <p:spPr bwMode="auto">
            <a:xfrm>
              <a:off x="318" y="664"/>
              <a:ext cx="2335" cy="422"/>
            </a:xfrm>
            <a:prstGeom prst="wedgeRoundRectCallout">
              <a:avLst>
                <a:gd name="adj1" fmla="val 29838"/>
                <a:gd name="adj2" fmla="val 139352"/>
                <a:gd name="adj3" fmla="val 16667"/>
              </a:avLst>
            </a:prstGeom>
            <a:noFill/>
            <a:ln w="12700">
              <a:solidFill>
                <a:srgbClr val="CC3300"/>
              </a:solidFill>
              <a:prstDash val="dash"/>
              <a:miter lim="800000"/>
              <a:headEnd/>
              <a:tailEnd/>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Lst>
          </p:spPr>
          <p:txBody>
            <a:bodyPr lIns="0" tIns="0" rIns="0" bIns="0">
              <a:spAutoFit/>
            </a:bodyPr>
            <a:lstStyle/>
            <a:p>
              <a:pPr algn="ctr"/>
              <a:r>
                <a:rPr lang="ru-RU" altLang="zh-CN" sz="2000" i="1">
                  <a:solidFill>
                    <a:srgbClr val="993366"/>
                  </a:solidFill>
                </a:rPr>
                <a:t>Логическое (виртуальное) соединение</a:t>
              </a:r>
              <a:endParaRPr lang="ru-RU" sz="2000">
                <a:solidFill>
                  <a:srgbClr val="993366"/>
                </a:solidFill>
              </a:endParaRPr>
            </a:p>
          </p:txBody>
        </p:sp>
        <p:grpSp>
          <p:nvGrpSpPr>
            <p:cNvPr id="564322" name="Group 98"/>
            <p:cNvGrpSpPr>
              <a:grpSpLocks/>
            </p:cNvGrpSpPr>
            <p:nvPr/>
          </p:nvGrpSpPr>
          <p:grpSpPr bwMode="auto">
            <a:xfrm flipH="1">
              <a:off x="3084" y="1230"/>
              <a:ext cx="642" cy="898"/>
              <a:chOff x="331" y="1570"/>
              <a:chExt cx="386" cy="492"/>
            </a:xfrm>
          </p:grpSpPr>
          <p:grpSp>
            <p:nvGrpSpPr>
              <p:cNvPr id="564323" name="Group 99"/>
              <p:cNvGrpSpPr>
                <a:grpSpLocks/>
              </p:cNvGrpSpPr>
              <p:nvPr/>
            </p:nvGrpSpPr>
            <p:grpSpPr bwMode="auto">
              <a:xfrm flipH="1">
                <a:off x="363" y="1570"/>
                <a:ext cx="334" cy="492"/>
                <a:chOff x="8561" y="802"/>
                <a:chExt cx="643" cy="1012"/>
              </a:xfrm>
            </p:grpSpPr>
            <p:grpSp>
              <p:nvGrpSpPr>
                <p:cNvPr id="564324" name="Group 100"/>
                <p:cNvGrpSpPr>
                  <a:grpSpLocks/>
                </p:cNvGrpSpPr>
                <p:nvPr/>
              </p:nvGrpSpPr>
              <p:grpSpPr bwMode="auto">
                <a:xfrm>
                  <a:off x="8561" y="802"/>
                  <a:ext cx="643" cy="939"/>
                  <a:chOff x="8561" y="802"/>
                  <a:chExt cx="643" cy="939"/>
                </a:xfrm>
              </p:grpSpPr>
              <p:sp>
                <p:nvSpPr>
                  <p:cNvPr id="564325" name="Freeform 101"/>
                  <p:cNvSpPr>
                    <a:spLocks/>
                  </p:cNvSpPr>
                  <p:nvPr/>
                </p:nvSpPr>
                <p:spPr bwMode="auto">
                  <a:xfrm>
                    <a:off x="8561" y="802"/>
                    <a:ext cx="643" cy="939"/>
                  </a:xfrm>
                  <a:custGeom>
                    <a:avLst/>
                    <a:gdLst>
                      <a:gd name="T0" fmla="*/ 5368 w 5368"/>
                      <a:gd name="T1" fmla="*/ 1103 h 7441"/>
                      <a:gd name="T2" fmla="*/ 3303 w 5368"/>
                      <a:gd name="T3" fmla="*/ 0 h 7441"/>
                      <a:gd name="T4" fmla="*/ 0 w 5368"/>
                      <a:gd name="T5" fmla="*/ 1795 h 7441"/>
                      <a:gd name="T6" fmla="*/ 3 w 5368"/>
                      <a:gd name="T7" fmla="*/ 6409 h 7441"/>
                      <a:gd name="T8" fmla="*/ 3 w 5368"/>
                      <a:gd name="T9" fmla="*/ 6409 h 7441"/>
                      <a:gd name="T10" fmla="*/ 105 w 5368"/>
                      <a:gd name="T11" fmla="*/ 6510 h 7441"/>
                      <a:gd name="T12" fmla="*/ 209 w 5368"/>
                      <a:gd name="T13" fmla="*/ 6605 h 7441"/>
                      <a:gd name="T14" fmla="*/ 321 w 5368"/>
                      <a:gd name="T15" fmla="*/ 6698 h 7441"/>
                      <a:gd name="T16" fmla="*/ 435 w 5368"/>
                      <a:gd name="T17" fmla="*/ 6785 h 7441"/>
                      <a:gd name="T18" fmla="*/ 553 w 5368"/>
                      <a:gd name="T19" fmla="*/ 6869 h 7441"/>
                      <a:gd name="T20" fmla="*/ 673 w 5368"/>
                      <a:gd name="T21" fmla="*/ 6945 h 7441"/>
                      <a:gd name="T22" fmla="*/ 799 w 5368"/>
                      <a:gd name="T23" fmla="*/ 7019 h 7441"/>
                      <a:gd name="T24" fmla="*/ 926 w 5368"/>
                      <a:gd name="T25" fmla="*/ 7087 h 7441"/>
                      <a:gd name="T26" fmla="*/ 1056 w 5368"/>
                      <a:gd name="T27" fmla="*/ 7150 h 7441"/>
                      <a:gd name="T28" fmla="*/ 1190 w 5368"/>
                      <a:gd name="T29" fmla="*/ 7207 h 7441"/>
                      <a:gd name="T30" fmla="*/ 1326 w 5368"/>
                      <a:gd name="T31" fmla="*/ 7261 h 7441"/>
                      <a:gd name="T32" fmla="*/ 1465 w 5368"/>
                      <a:gd name="T33" fmla="*/ 7308 h 7441"/>
                      <a:gd name="T34" fmla="*/ 1604 w 5368"/>
                      <a:gd name="T35" fmla="*/ 7349 h 7441"/>
                      <a:gd name="T36" fmla="*/ 1747 w 5368"/>
                      <a:gd name="T37" fmla="*/ 7384 h 7441"/>
                      <a:gd name="T38" fmla="*/ 1893 w 5368"/>
                      <a:gd name="T39" fmla="*/ 7417 h 7441"/>
                      <a:gd name="T40" fmla="*/ 2038 w 5368"/>
                      <a:gd name="T41" fmla="*/ 7441 h 7441"/>
                      <a:gd name="T42" fmla="*/ 2038 w 5368"/>
                      <a:gd name="T43" fmla="*/ 7441 h 7441"/>
                      <a:gd name="T44" fmla="*/ 5368 w 5368"/>
                      <a:gd name="T45" fmla="*/ 5643 h 7441"/>
                      <a:gd name="T46" fmla="*/ 5368 w 5368"/>
                      <a:gd name="T47" fmla="*/ 1103 h 7441"/>
                      <a:gd name="T48" fmla="*/ 5368 w 5368"/>
                      <a:gd name="T49" fmla="*/ 1103 h 7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368" h="7441">
                        <a:moveTo>
                          <a:pt x="5368" y="1103"/>
                        </a:moveTo>
                        <a:lnTo>
                          <a:pt x="3303" y="0"/>
                        </a:lnTo>
                        <a:lnTo>
                          <a:pt x="0" y="1795"/>
                        </a:lnTo>
                        <a:lnTo>
                          <a:pt x="3" y="6409"/>
                        </a:lnTo>
                        <a:lnTo>
                          <a:pt x="3" y="6409"/>
                        </a:lnTo>
                        <a:lnTo>
                          <a:pt x="105" y="6510"/>
                        </a:lnTo>
                        <a:lnTo>
                          <a:pt x="209" y="6605"/>
                        </a:lnTo>
                        <a:lnTo>
                          <a:pt x="321" y="6698"/>
                        </a:lnTo>
                        <a:lnTo>
                          <a:pt x="435" y="6785"/>
                        </a:lnTo>
                        <a:lnTo>
                          <a:pt x="553" y="6869"/>
                        </a:lnTo>
                        <a:lnTo>
                          <a:pt x="673" y="6945"/>
                        </a:lnTo>
                        <a:lnTo>
                          <a:pt x="799" y="7019"/>
                        </a:lnTo>
                        <a:lnTo>
                          <a:pt x="926" y="7087"/>
                        </a:lnTo>
                        <a:lnTo>
                          <a:pt x="1056" y="7150"/>
                        </a:lnTo>
                        <a:lnTo>
                          <a:pt x="1190" y="7207"/>
                        </a:lnTo>
                        <a:lnTo>
                          <a:pt x="1326" y="7261"/>
                        </a:lnTo>
                        <a:lnTo>
                          <a:pt x="1465" y="7308"/>
                        </a:lnTo>
                        <a:lnTo>
                          <a:pt x="1604" y="7349"/>
                        </a:lnTo>
                        <a:lnTo>
                          <a:pt x="1747" y="7384"/>
                        </a:lnTo>
                        <a:lnTo>
                          <a:pt x="1893" y="7417"/>
                        </a:lnTo>
                        <a:lnTo>
                          <a:pt x="2038" y="7441"/>
                        </a:lnTo>
                        <a:lnTo>
                          <a:pt x="2038" y="7441"/>
                        </a:lnTo>
                        <a:lnTo>
                          <a:pt x="5368" y="5643"/>
                        </a:lnTo>
                        <a:lnTo>
                          <a:pt x="5368" y="1103"/>
                        </a:lnTo>
                        <a:lnTo>
                          <a:pt x="5368" y="1103"/>
                        </a:lnTo>
                      </a:path>
                    </a:pathLst>
                  </a:custGeom>
                  <a:solidFill>
                    <a:srgbClr val="FFFFCC"/>
                  </a:solidFill>
                  <a:ln w="19050" cmpd="sng">
                    <a:solidFill>
                      <a:srgbClr val="800080"/>
                    </a:solidFill>
                    <a:prstDash val="solid"/>
                    <a:round/>
                    <a:headEnd/>
                    <a:tailEnd/>
                  </a:ln>
                </p:spPr>
                <p:txBody>
                  <a:bodyPr/>
                  <a:lstStyle/>
                  <a:p>
                    <a:endParaRPr lang="ru-RU"/>
                  </a:p>
                </p:txBody>
              </p:sp>
              <p:sp>
                <p:nvSpPr>
                  <p:cNvPr id="564326" name="Freeform 102"/>
                  <p:cNvSpPr>
                    <a:spLocks/>
                  </p:cNvSpPr>
                  <p:nvPr/>
                </p:nvSpPr>
                <p:spPr bwMode="auto">
                  <a:xfrm>
                    <a:off x="8654" y="1381"/>
                    <a:ext cx="39" cy="52"/>
                  </a:xfrm>
                  <a:custGeom>
                    <a:avLst/>
                    <a:gdLst>
                      <a:gd name="T0" fmla="*/ 311 w 327"/>
                      <a:gd name="T1" fmla="*/ 153 h 412"/>
                      <a:gd name="T2" fmla="*/ 293 w 327"/>
                      <a:gd name="T3" fmla="*/ 115 h 412"/>
                      <a:gd name="T4" fmla="*/ 270 w 327"/>
                      <a:gd name="T5" fmla="*/ 79 h 412"/>
                      <a:gd name="T6" fmla="*/ 245 w 327"/>
                      <a:gd name="T7" fmla="*/ 52 h 412"/>
                      <a:gd name="T8" fmla="*/ 216 w 327"/>
                      <a:gd name="T9" fmla="*/ 28 h 412"/>
                      <a:gd name="T10" fmla="*/ 186 w 327"/>
                      <a:gd name="T11" fmla="*/ 11 h 412"/>
                      <a:gd name="T12" fmla="*/ 154 w 327"/>
                      <a:gd name="T13" fmla="*/ 3 h 412"/>
                      <a:gd name="T14" fmla="*/ 122 w 327"/>
                      <a:gd name="T15" fmla="*/ 0 h 412"/>
                      <a:gd name="T16" fmla="*/ 90 w 327"/>
                      <a:gd name="T17" fmla="*/ 9 h 412"/>
                      <a:gd name="T18" fmla="*/ 63 w 327"/>
                      <a:gd name="T19" fmla="*/ 22 h 412"/>
                      <a:gd name="T20" fmla="*/ 40 w 327"/>
                      <a:gd name="T21" fmla="*/ 44 h 412"/>
                      <a:gd name="T22" fmla="*/ 22 w 327"/>
                      <a:gd name="T23" fmla="*/ 71 h 412"/>
                      <a:gd name="T24" fmla="*/ 9 w 327"/>
                      <a:gd name="T25" fmla="*/ 104 h 412"/>
                      <a:gd name="T26" fmla="*/ 2 w 327"/>
                      <a:gd name="T27" fmla="*/ 139 h 412"/>
                      <a:gd name="T28" fmla="*/ 0 w 327"/>
                      <a:gd name="T29" fmla="*/ 177 h 412"/>
                      <a:gd name="T30" fmla="*/ 6 w 327"/>
                      <a:gd name="T31" fmla="*/ 218 h 412"/>
                      <a:gd name="T32" fmla="*/ 18 w 327"/>
                      <a:gd name="T33" fmla="*/ 259 h 412"/>
                      <a:gd name="T34" fmla="*/ 34 w 327"/>
                      <a:gd name="T35" fmla="*/ 300 h 412"/>
                      <a:gd name="T36" fmla="*/ 56 w 327"/>
                      <a:gd name="T37" fmla="*/ 333 h 412"/>
                      <a:gd name="T38" fmla="*/ 84 w 327"/>
                      <a:gd name="T39" fmla="*/ 363 h 412"/>
                      <a:gd name="T40" fmla="*/ 111 w 327"/>
                      <a:gd name="T41" fmla="*/ 384 h 412"/>
                      <a:gd name="T42" fmla="*/ 143 w 327"/>
                      <a:gd name="T43" fmla="*/ 401 h 412"/>
                      <a:gd name="T44" fmla="*/ 175 w 327"/>
                      <a:gd name="T45" fmla="*/ 412 h 412"/>
                      <a:gd name="T46" fmla="*/ 204 w 327"/>
                      <a:gd name="T47" fmla="*/ 412 h 412"/>
                      <a:gd name="T48" fmla="*/ 236 w 327"/>
                      <a:gd name="T49" fmla="*/ 406 h 412"/>
                      <a:gd name="T50" fmla="*/ 263 w 327"/>
                      <a:gd name="T51" fmla="*/ 390 h 412"/>
                      <a:gd name="T52" fmla="*/ 288 w 327"/>
                      <a:gd name="T53" fmla="*/ 371 h 412"/>
                      <a:gd name="T54" fmla="*/ 307 w 327"/>
                      <a:gd name="T55" fmla="*/ 344 h 412"/>
                      <a:gd name="T56" fmla="*/ 318 w 327"/>
                      <a:gd name="T57" fmla="*/ 311 h 412"/>
                      <a:gd name="T58" fmla="*/ 325 w 327"/>
                      <a:gd name="T59" fmla="*/ 273 h 412"/>
                      <a:gd name="T60" fmla="*/ 327 w 327"/>
                      <a:gd name="T61" fmla="*/ 235 h 412"/>
                      <a:gd name="T62" fmla="*/ 322 w 327"/>
                      <a:gd name="T63" fmla="*/ 194 h 412"/>
                      <a:gd name="T64" fmla="*/ 311 w 327"/>
                      <a:gd name="T65" fmla="*/ 153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7" h="412">
                        <a:moveTo>
                          <a:pt x="311" y="153"/>
                        </a:moveTo>
                        <a:lnTo>
                          <a:pt x="293" y="115"/>
                        </a:lnTo>
                        <a:lnTo>
                          <a:pt x="270" y="79"/>
                        </a:lnTo>
                        <a:lnTo>
                          <a:pt x="245" y="52"/>
                        </a:lnTo>
                        <a:lnTo>
                          <a:pt x="216" y="28"/>
                        </a:lnTo>
                        <a:lnTo>
                          <a:pt x="186" y="11"/>
                        </a:lnTo>
                        <a:lnTo>
                          <a:pt x="154" y="3"/>
                        </a:lnTo>
                        <a:lnTo>
                          <a:pt x="122" y="0"/>
                        </a:lnTo>
                        <a:lnTo>
                          <a:pt x="90" y="9"/>
                        </a:lnTo>
                        <a:lnTo>
                          <a:pt x="63" y="22"/>
                        </a:lnTo>
                        <a:lnTo>
                          <a:pt x="40" y="44"/>
                        </a:lnTo>
                        <a:lnTo>
                          <a:pt x="22" y="71"/>
                        </a:lnTo>
                        <a:lnTo>
                          <a:pt x="9" y="104"/>
                        </a:lnTo>
                        <a:lnTo>
                          <a:pt x="2" y="139"/>
                        </a:lnTo>
                        <a:lnTo>
                          <a:pt x="0" y="177"/>
                        </a:lnTo>
                        <a:lnTo>
                          <a:pt x="6" y="218"/>
                        </a:lnTo>
                        <a:lnTo>
                          <a:pt x="18" y="259"/>
                        </a:lnTo>
                        <a:lnTo>
                          <a:pt x="34" y="300"/>
                        </a:lnTo>
                        <a:lnTo>
                          <a:pt x="56" y="333"/>
                        </a:lnTo>
                        <a:lnTo>
                          <a:pt x="84" y="363"/>
                        </a:lnTo>
                        <a:lnTo>
                          <a:pt x="111" y="384"/>
                        </a:lnTo>
                        <a:lnTo>
                          <a:pt x="143" y="401"/>
                        </a:lnTo>
                        <a:lnTo>
                          <a:pt x="175" y="412"/>
                        </a:lnTo>
                        <a:lnTo>
                          <a:pt x="204" y="412"/>
                        </a:lnTo>
                        <a:lnTo>
                          <a:pt x="236" y="406"/>
                        </a:lnTo>
                        <a:lnTo>
                          <a:pt x="263" y="390"/>
                        </a:lnTo>
                        <a:lnTo>
                          <a:pt x="288" y="371"/>
                        </a:lnTo>
                        <a:lnTo>
                          <a:pt x="307" y="344"/>
                        </a:lnTo>
                        <a:lnTo>
                          <a:pt x="318" y="311"/>
                        </a:lnTo>
                        <a:lnTo>
                          <a:pt x="325" y="273"/>
                        </a:lnTo>
                        <a:lnTo>
                          <a:pt x="327" y="235"/>
                        </a:lnTo>
                        <a:lnTo>
                          <a:pt x="322" y="194"/>
                        </a:lnTo>
                        <a:lnTo>
                          <a:pt x="311" y="153"/>
                        </a:lnTo>
                      </a:path>
                    </a:pathLst>
                  </a:custGeom>
                  <a:solidFill>
                    <a:srgbClr val="FF9933"/>
                  </a:solidFill>
                  <a:ln w="19050" cmpd="sng">
                    <a:solidFill>
                      <a:srgbClr val="800080"/>
                    </a:solidFill>
                    <a:prstDash val="solid"/>
                    <a:round/>
                    <a:headEnd/>
                    <a:tailEnd/>
                  </a:ln>
                </p:spPr>
                <p:txBody>
                  <a:bodyPr/>
                  <a:lstStyle/>
                  <a:p>
                    <a:endParaRPr lang="ru-RU"/>
                  </a:p>
                </p:txBody>
              </p:sp>
              <p:sp>
                <p:nvSpPr>
                  <p:cNvPr id="564327" name="Freeform 103"/>
                  <p:cNvSpPr>
                    <a:spLocks/>
                  </p:cNvSpPr>
                  <p:nvPr/>
                </p:nvSpPr>
                <p:spPr bwMode="auto">
                  <a:xfrm>
                    <a:off x="8561" y="1028"/>
                    <a:ext cx="244" cy="713"/>
                  </a:xfrm>
                  <a:custGeom>
                    <a:avLst/>
                    <a:gdLst>
                      <a:gd name="T0" fmla="*/ 2035 w 2035"/>
                      <a:gd name="T1" fmla="*/ 1119 h 5649"/>
                      <a:gd name="T2" fmla="*/ 1887 w 2035"/>
                      <a:gd name="T3" fmla="*/ 1090 h 5649"/>
                      <a:gd name="T4" fmla="*/ 1742 w 2035"/>
                      <a:gd name="T5" fmla="*/ 1054 h 5649"/>
                      <a:gd name="T6" fmla="*/ 1596 w 2035"/>
                      <a:gd name="T7" fmla="*/ 1013 h 5649"/>
                      <a:gd name="T8" fmla="*/ 1455 w 2035"/>
                      <a:gd name="T9" fmla="*/ 964 h 5649"/>
                      <a:gd name="T10" fmla="*/ 1316 w 2035"/>
                      <a:gd name="T11" fmla="*/ 912 h 5649"/>
                      <a:gd name="T12" fmla="*/ 1178 w 2035"/>
                      <a:gd name="T13" fmla="*/ 855 h 5649"/>
                      <a:gd name="T14" fmla="*/ 1046 w 2035"/>
                      <a:gd name="T15" fmla="*/ 790 h 5649"/>
                      <a:gd name="T16" fmla="*/ 914 w 2035"/>
                      <a:gd name="T17" fmla="*/ 722 h 5649"/>
                      <a:gd name="T18" fmla="*/ 786 w 2035"/>
                      <a:gd name="T19" fmla="*/ 648 h 5649"/>
                      <a:gd name="T20" fmla="*/ 661 w 2035"/>
                      <a:gd name="T21" fmla="*/ 569 h 5649"/>
                      <a:gd name="T22" fmla="*/ 541 w 2035"/>
                      <a:gd name="T23" fmla="*/ 488 h 5649"/>
                      <a:gd name="T24" fmla="*/ 425 w 2035"/>
                      <a:gd name="T25" fmla="*/ 398 h 5649"/>
                      <a:gd name="T26" fmla="*/ 311 w 2035"/>
                      <a:gd name="T27" fmla="*/ 305 h 5649"/>
                      <a:gd name="T28" fmla="*/ 204 w 2035"/>
                      <a:gd name="T29" fmla="*/ 207 h 5649"/>
                      <a:gd name="T30" fmla="*/ 100 w 2035"/>
                      <a:gd name="T31" fmla="*/ 106 h 5649"/>
                      <a:gd name="T32" fmla="*/ 0 w 2035"/>
                      <a:gd name="T33" fmla="*/ 0 h 5649"/>
                      <a:gd name="T34" fmla="*/ 0 w 2035"/>
                      <a:gd name="T35" fmla="*/ 0 h 5649"/>
                      <a:gd name="T36" fmla="*/ 0 w 2035"/>
                      <a:gd name="T37" fmla="*/ 4617 h 5649"/>
                      <a:gd name="T38" fmla="*/ 0 w 2035"/>
                      <a:gd name="T39" fmla="*/ 4617 h 5649"/>
                      <a:gd name="T40" fmla="*/ 102 w 2035"/>
                      <a:gd name="T41" fmla="*/ 4718 h 5649"/>
                      <a:gd name="T42" fmla="*/ 206 w 2035"/>
                      <a:gd name="T43" fmla="*/ 4816 h 5649"/>
                      <a:gd name="T44" fmla="*/ 318 w 2035"/>
                      <a:gd name="T45" fmla="*/ 4906 h 5649"/>
                      <a:gd name="T46" fmla="*/ 432 w 2035"/>
                      <a:gd name="T47" fmla="*/ 4993 h 5649"/>
                      <a:gd name="T48" fmla="*/ 550 w 2035"/>
                      <a:gd name="T49" fmla="*/ 5077 h 5649"/>
                      <a:gd name="T50" fmla="*/ 670 w 2035"/>
                      <a:gd name="T51" fmla="*/ 5153 h 5649"/>
                      <a:gd name="T52" fmla="*/ 796 w 2035"/>
                      <a:gd name="T53" fmla="*/ 5227 h 5649"/>
                      <a:gd name="T54" fmla="*/ 923 w 2035"/>
                      <a:gd name="T55" fmla="*/ 5295 h 5649"/>
                      <a:gd name="T56" fmla="*/ 1053 w 2035"/>
                      <a:gd name="T57" fmla="*/ 5358 h 5649"/>
                      <a:gd name="T58" fmla="*/ 1187 w 2035"/>
                      <a:gd name="T59" fmla="*/ 5415 h 5649"/>
                      <a:gd name="T60" fmla="*/ 1323 w 2035"/>
                      <a:gd name="T61" fmla="*/ 5469 h 5649"/>
                      <a:gd name="T62" fmla="*/ 1462 w 2035"/>
                      <a:gd name="T63" fmla="*/ 5516 h 5649"/>
                      <a:gd name="T64" fmla="*/ 1601 w 2035"/>
                      <a:gd name="T65" fmla="*/ 5557 h 5649"/>
                      <a:gd name="T66" fmla="*/ 1744 w 2035"/>
                      <a:gd name="T67" fmla="*/ 5592 h 5649"/>
                      <a:gd name="T68" fmla="*/ 1890 w 2035"/>
                      <a:gd name="T69" fmla="*/ 5625 h 5649"/>
                      <a:gd name="T70" fmla="*/ 2035 w 2035"/>
                      <a:gd name="T71" fmla="*/ 5649 h 5649"/>
                      <a:gd name="T72" fmla="*/ 2035 w 2035"/>
                      <a:gd name="T73" fmla="*/ 5649 h 5649"/>
                      <a:gd name="T74" fmla="*/ 2035 w 2035"/>
                      <a:gd name="T75" fmla="*/ 1119 h 5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35" h="5649">
                        <a:moveTo>
                          <a:pt x="2035" y="1119"/>
                        </a:moveTo>
                        <a:lnTo>
                          <a:pt x="1887" y="1090"/>
                        </a:lnTo>
                        <a:lnTo>
                          <a:pt x="1742" y="1054"/>
                        </a:lnTo>
                        <a:lnTo>
                          <a:pt x="1596" y="1013"/>
                        </a:lnTo>
                        <a:lnTo>
                          <a:pt x="1455" y="964"/>
                        </a:lnTo>
                        <a:lnTo>
                          <a:pt x="1316" y="912"/>
                        </a:lnTo>
                        <a:lnTo>
                          <a:pt x="1178" y="855"/>
                        </a:lnTo>
                        <a:lnTo>
                          <a:pt x="1046" y="790"/>
                        </a:lnTo>
                        <a:lnTo>
                          <a:pt x="914" y="722"/>
                        </a:lnTo>
                        <a:lnTo>
                          <a:pt x="786" y="648"/>
                        </a:lnTo>
                        <a:lnTo>
                          <a:pt x="661" y="569"/>
                        </a:lnTo>
                        <a:lnTo>
                          <a:pt x="541" y="488"/>
                        </a:lnTo>
                        <a:lnTo>
                          <a:pt x="425" y="398"/>
                        </a:lnTo>
                        <a:lnTo>
                          <a:pt x="311" y="305"/>
                        </a:lnTo>
                        <a:lnTo>
                          <a:pt x="204" y="207"/>
                        </a:lnTo>
                        <a:lnTo>
                          <a:pt x="100" y="106"/>
                        </a:lnTo>
                        <a:lnTo>
                          <a:pt x="0" y="0"/>
                        </a:lnTo>
                        <a:lnTo>
                          <a:pt x="0" y="0"/>
                        </a:lnTo>
                        <a:lnTo>
                          <a:pt x="0" y="4617"/>
                        </a:lnTo>
                        <a:lnTo>
                          <a:pt x="0" y="4617"/>
                        </a:lnTo>
                        <a:lnTo>
                          <a:pt x="102" y="4718"/>
                        </a:lnTo>
                        <a:lnTo>
                          <a:pt x="206" y="4816"/>
                        </a:lnTo>
                        <a:lnTo>
                          <a:pt x="318" y="4906"/>
                        </a:lnTo>
                        <a:lnTo>
                          <a:pt x="432" y="4993"/>
                        </a:lnTo>
                        <a:lnTo>
                          <a:pt x="550" y="5077"/>
                        </a:lnTo>
                        <a:lnTo>
                          <a:pt x="670" y="5153"/>
                        </a:lnTo>
                        <a:lnTo>
                          <a:pt x="796" y="5227"/>
                        </a:lnTo>
                        <a:lnTo>
                          <a:pt x="923" y="5295"/>
                        </a:lnTo>
                        <a:lnTo>
                          <a:pt x="1053" y="5358"/>
                        </a:lnTo>
                        <a:lnTo>
                          <a:pt x="1187" y="5415"/>
                        </a:lnTo>
                        <a:lnTo>
                          <a:pt x="1323" y="5469"/>
                        </a:lnTo>
                        <a:lnTo>
                          <a:pt x="1462" y="5516"/>
                        </a:lnTo>
                        <a:lnTo>
                          <a:pt x="1601" y="5557"/>
                        </a:lnTo>
                        <a:lnTo>
                          <a:pt x="1744" y="5592"/>
                        </a:lnTo>
                        <a:lnTo>
                          <a:pt x="1890" y="5625"/>
                        </a:lnTo>
                        <a:lnTo>
                          <a:pt x="2035" y="5649"/>
                        </a:lnTo>
                        <a:lnTo>
                          <a:pt x="2035" y="5649"/>
                        </a:lnTo>
                        <a:lnTo>
                          <a:pt x="2035" y="1119"/>
                        </a:lnTo>
                      </a:path>
                    </a:pathLst>
                  </a:custGeom>
                  <a:noFill/>
                  <a:ln w="19050" cmpd="sng">
                    <a:solidFill>
                      <a:srgbClr val="8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564328" name="Freeform 104"/>
                  <p:cNvSpPr>
                    <a:spLocks/>
                  </p:cNvSpPr>
                  <p:nvPr/>
                </p:nvSpPr>
                <p:spPr bwMode="auto">
                  <a:xfrm>
                    <a:off x="8805" y="941"/>
                    <a:ext cx="399" cy="799"/>
                  </a:xfrm>
                  <a:custGeom>
                    <a:avLst/>
                    <a:gdLst>
                      <a:gd name="T0" fmla="*/ 0 w 3330"/>
                      <a:gd name="T1" fmla="*/ 1808 h 6333"/>
                      <a:gd name="T2" fmla="*/ 0 w 3330"/>
                      <a:gd name="T3" fmla="*/ 6333 h 6333"/>
                      <a:gd name="T4" fmla="*/ 3330 w 3330"/>
                      <a:gd name="T5" fmla="*/ 4540 h 6333"/>
                      <a:gd name="T6" fmla="*/ 3330 w 3330"/>
                      <a:gd name="T7" fmla="*/ 0 h 6333"/>
                      <a:gd name="T8" fmla="*/ 0 w 3330"/>
                      <a:gd name="T9" fmla="*/ 1808 h 6333"/>
                    </a:gdLst>
                    <a:ahLst/>
                    <a:cxnLst>
                      <a:cxn ang="0">
                        <a:pos x="T0" y="T1"/>
                      </a:cxn>
                      <a:cxn ang="0">
                        <a:pos x="T2" y="T3"/>
                      </a:cxn>
                      <a:cxn ang="0">
                        <a:pos x="T4" y="T5"/>
                      </a:cxn>
                      <a:cxn ang="0">
                        <a:pos x="T6" y="T7"/>
                      </a:cxn>
                      <a:cxn ang="0">
                        <a:pos x="T8" y="T9"/>
                      </a:cxn>
                    </a:cxnLst>
                    <a:rect l="0" t="0" r="r" b="b"/>
                    <a:pathLst>
                      <a:path w="3330" h="6333">
                        <a:moveTo>
                          <a:pt x="0" y="1808"/>
                        </a:moveTo>
                        <a:lnTo>
                          <a:pt x="0" y="6333"/>
                        </a:lnTo>
                        <a:lnTo>
                          <a:pt x="3330" y="4540"/>
                        </a:lnTo>
                        <a:lnTo>
                          <a:pt x="3330" y="0"/>
                        </a:lnTo>
                        <a:lnTo>
                          <a:pt x="0" y="1808"/>
                        </a:lnTo>
                        <a:close/>
                      </a:path>
                    </a:pathLst>
                  </a:custGeom>
                  <a:solidFill>
                    <a:srgbClr val="FFFFCC"/>
                  </a:solidFill>
                  <a:ln w="19050" cmpd="sng">
                    <a:solidFill>
                      <a:srgbClr val="800080"/>
                    </a:solidFill>
                    <a:prstDash val="solid"/>
                    <a:round/>
                    <a:headEnd/>
                    <a:tailEnd/>
                  </a:ln>
                </p:spPr>
                <p:txBody>
                  <a:bodyPr/>
                  <a:lstStyle/>
                  <a:p>
                    <a:endParaRPr lang="ru-RU"/>
                  </a:p>
                </p:txBody>
              </p:sp>
              <p:sp>
                <p:nvSpPr>
                  <p:cNvPr id="564329" name="Freeform 105"/>
                  <p:cNvSpPr>
                    <a:spLocks/>
                  </p:cNvSpPr>
                  <p:nvPr/>
                </p:nvSpPr>
                <p:spPr bwMode="auto">
                  <a:xfrm>
                    <a:off x="8601" y="1500"/>
                    <a:ext cx="164" cy="89"/>
                  </a:xfrm>
                  <a:custGeom>
                    <a:avLst/>
                    <a:gdLst>
                      <a:gd name="T0" fmla="*/ 0 w 1376"/>
                      <a:gd name="T1" fmla="*/ 0 h 706"/>
                      <a:gd name="T2" fmla="*/ 157 w 1376"/>
                      <a:gd name="T3" fmla="*/ 123 h 706"/>
                      <a:gd name="T4" fmla="*/ 318 w 1376"/>
                      <a:gd name="T5" fmla="*/ 234 h 706"/>
                      <a:gd name="T6" fmla="*/ 487 w 1376"/>
                      <a:gd name="T7" fmla="*/ 338 h 706"/>
                      <a:gd name="T8" fmla="*/ 657 w 1376"/>
                      <a:gd name="T9" fmla="*/ 430 h 706"/>
                      <a:gd name="T10" fmla="*/ 832 w 1376"/>
                      <a:gd name="T11" fmla="*/ 515 h 706"/>
                      <a:gd name="T12" fmla="*/ 1010 w 1376"/>
                      <a:gd name="T13" fmla="*/ 588 h 706"/>
                      <a:gd name="T14" fmla="*/ 1192 w 1376"/>
                      <a:gd name="T15" fmla="*/ 651 h 706"/>
                      <a:gd name="T16" fmla="*/ 1376 w 1376"/>
                      <a:gd name="T17" fmla="*/ 706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6" h="706">
                        <a:moveTo>
                          <a:pt x="0" y="0"/>
                        </a:moveTo>
                        <a:lnTo>
                          <a:pt x="157" y="123"/>
                        </a:lnTo>
                        <a:lnTo>
                          <a:pt x="318" y="234"/>
                        </a:lnTo>
                        <a:lnTo>
                          <a:pt x="487" y="338"/>
                        </a:lnTo>
                        <a:lnTo>
                          <a:pt x="657" y="430"/>
                        </a:lnTo>
                        <a:lnTo>
                          <a:pt x="832" y="515"/>
                        </a:lnTo>
                        <a:lnTo>
                          <a:pt x="1010" y="588"/>
                        </a:lnTo>
                        <a:lnTo>
                          <a:pt x="1192" y="651"/>
                        </a:lnTo>
                        <a:lnTo>
                          <a:pt x="1376" y="706"/>
                        </a:lnTo>
                      </a:path>
                    </a:pathLst>
                  </a:custGeom>
                  <a:noFill/>
                  <a:ln w="19050" cmpd="sng">
                    <a:solidFill>
                      <a:srgbClr val="8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564330" name="Freeform 106"/>
                  <p:cNvSpPr>
                    <a:spLocks/>
                  </p:cNvSpPr>
                  <p:nvPr/>
                </p:nvSpPr>
                <p:spPr bwMode="auto">
                  <a:xfrm>
                    <a:off x="8601" y="1534"/>
                    <a:ext cx="164" cy="90"/>
                  </a:xfrm>
                  <a:custGeom>
                    <a:avLst/>
                    <a:gdLst>
                      <a:gd name="T0" fmla="*/ 0 w 1376"/>
                      <a:gd name="T1" fmla="*/ 0 h 706"/>
                      <a:gd name="T2" fmla="*/ 157 w 1376"/>
                      <a:gd name="T3" fmla="*/ 123 h 706"/>
                      <a:gd name="T4" fmla="*/ 318 w 1376"/>
                      <a:gd name="T5" fmla="*/ 234 h 706"/>
                      <a:gd name="T6" fmla="*/ 487 w 1376"/>
                      <a:gd name="T7" fmla="*/ 338 h 706"/>
                      <a:gd name="T8" fmla="*/ 657 w 1376"/>
                      <a:gd name="T9" fmla="*/ 431 h 706"/>
                      <a:gd name="T10" fmla="*/ 832 w 1376"/>
                      <a:gd name="T11" fmla="*/ 515 h 706"/>
                      <a:gd name="T12" fmla="*/ 1010 w 1376"/>
                      <a:gd name="T13" fmla="*/ 589 h 706"/>
                      <a:gd name="T14" fmla="*/ 1192 w 1376"/>
                      <a:gd name="T15" fmla="*/ 654 h 706"/>
                      <a:gd name="T16" fmla="*/ 1376 w 1376"/>
                      <a:gd name="T17" fmla="*/ 706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6" h="706">
                        <a:moveTo>
                          <a:pt x="0" y="0"/>
                        </a:moveTo>
                        <a:lnTo>
                          <a:pt x="157" y="123"/>
                        </a:lnTo>
                        <a:lnTo>
                          <a:pt x="318" y="234"/>
                        </a:lnTo>
                        <a:lnTo>
                          <a:pt x="487" y="338"/>
                        </a:lnTo>
                        <a:lnTo>
                          <a:pt x="657" y="431"/>
                        </a:lnTo>
                        <a:lnTo>
                          <a:pt x="832" y="515"/>
                        </a:lnTo>
                        <a:lnTo>
                          <a:pt x="1010" y="589"/>
                        </a:lnTo>
                        <a:lnTo>
                          <a:pt x="1192" y="654"/>
                        </a:lnTo>
                        <a:lnTo>
                          <a:pt x="1376" y="706"/>
                        </a:lnTo>
                      </a:path>
                    </a:pathLst>
                  </a:custGeom>
                  <a:noFill/>
                  <a:ln w="19050" cmpd="sng">
                    <a:solidFill>
                      <a:srgbClr val="8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564331" name="Freeform 107"/>
                  <p:cNvSpPr>
                    <a:spLocks/>
                  </p:cNvSpPr>
                  <p:nvPr/>
                </p:nvSpPr>
                <p:spPr bwMode="auto">
                  <a:xfrm>
                    <a:off x="8601" y="1569"/>
                    <a:ext cx="164" cy="89"/>
                  </a:xfrm>
                  <a:custGeom>
                    <a:avLst/>
                    <a:gdLst>
                      <a:gd name="T0" fmla="*/ 0 w 1376"/>
                      <a:gd name="T1" fmla="*/ 0 h 706"/>
                      <a:gd name="T2" fmla="*/ 157 w 1376"/>
                      <a:gd name="T3" fmla="*/ 123 h 706"/>
                      <a:gd name="T4" fmla="*/ 318 w 1376"/>
                      <a:gd name="T5" fmla="*/ 235 h 706"/>
                      <a:gd name="T6" fmla="*/ 487 w 1376"/>
                      <a:gd name="T7" fmla="*/ 338 h 706"/>
                      <a:gd name="T8" fmla="*/ 657 w 1376"/>
                      <a:gd name="T9" fmla="*/ 433 h 706"/>
                      <a:gd name="T10" fmla="*/ 832 w 1376"/>
                      <a:gd name="T11" fmla="*/ 515 h 706"/>
                      <a:gd name="T12" fmla="*/ 1010 w 1376"/>
                      <a:gd name="T13" fmla="*/ 589 h 706"/>
                      <a:gd name="T14" fmla="*/ 1192 w 1376"/>
                      <a:gd name="T15" fmla="*/ 654 h 706"/>
                      <a:gd name="T16" fmla="*/ 1376 w 1376"/>
                      <a:gd name="T17" fmla="*/ 706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6" h="706">
                        <a:moveTo>
                          <a:pt x="0" y="0"/>
                        </a:moveTo>
                        <a:lnTo>
                          <a:pt x="157" y="123"/>
                        </a:lnTo>
                        <a:lnTo>
                          <a:pt x="318" y="235"/>
                        </a:lnTo>
                        <a:lnTo>
                          <a:pt x="487" y="338"/>
                        </a:lnTo>
                        <a:lnTo>
                          <a:pt x="657" y="433"/>
                        </a:lnTo>
                        <a:lnTo>
                          <a:pt x="832" y="515"/>
                        </a:lnTo>
                        <a:lnTo>
                          <a:pt x="1010" y="589"/>
                        </a:lnTo>
                        <a:lnTo>
                          <a:pt x="1192" y="654"/>
                        </a:lnTo>
                        <a:lnTo>
                          <a:pt x="1376" y="706"/>
                        </a:lnTo>
                      </a:path>
                    </a:pathLst>
                  </a:custGeom>
                  <a:noFill/>
                  <a:ln w="19050" cmpd="sng">
                    <a:solidFill>
                      <a:srgbClr val="8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564332" name="Freeform 108"/>
                  <p:cNvSpPr>
                    <a:spLocks/>
                  </p:cNvSpPr>
                  <p:nvPr/>
                </p:nvSpPr>
                <p:spPr bwMode="auto">
                  <a:xfrm>
                    <a:off x="8594" y="1138"/>
                    <a:ext cx="177" cy="105"/>
                  </a:xfrm>
                  <a:custGeom>
                    <a:avLst/>
                    <a:gdLst>
                      <a:gd name="T0" fmla="*/ 50 w 1481"/>
                      <a:gd name="T1" fmla="*/ 120 h 826"/>
                      <a:gd name="T2" fmla="*/ 201 w 1481"/>
                      <a:gd name="T3" fmla="*/ 240 h 826"/>
                      <a:gd name="T4" fmla="*/ 360 w 1481"/>
                      <a:gd name="T5" fmla="*/ 349 h 826"/>
                      <a:gd name="T6" fmla="*/ 524 w 1481"/>
                      <a:gd name="T7" fmla="*/ 452 h 826"/>
                      <a:gd name="T8" fmla="*/ 694 w 1481"/>
                      <a:gd name="T9" fmla="*/ 545 h 826"/>
                      <a:gd name="T10" fmla="*/ 869 w 1481"/>
                      <a:gd name="T11" fmla="*/ 630 h 826"/>
                      <a:gd name="T12" fmla="*/ 1051 w 1481"/>
                      <a:gd name="T13" fmla="*/ 703 h 826"/>
                      <a:gd name="T14" fmla="*/ 1235 w 1481"/>
                      <a:gd name="T15" fmla="*/ 768 h 826"/>
                      <a:gd name="T16" fmla="*/ 1426 w 1481"/>
                      <a:gd name="T17" fmla="*/ 826 h 826"/>
                      <a:gd name="T18" fmla="*/ 1426 w 1481"/>
                      <a:gd name="T19" fmla="*/ 826 h 826"/>
                      <a:gd name="T20" fmla="*/ 1451 w 1481"/>
                      <a:gd name="T21" fmla="*/ 815 h 826"/>
                      <a:gd name="T22" fmla="*/ 1470 w 1481"/>
                      <a:gd name="T23" fmla="*/ 796 h 826"/>
                      <a:gd name="T24" fmla="*/ 1477 w 1481"/>
                      <a:gd name="T25" fmla="*/ 785 h 826"/>
                      <a:gd name="T26" fmla="*/ 1479 w 1481"/>
                      <a:gd name="T27" fmla="*/ 771 h 826"/>
                      <a:gd name="T28" fmla="*/ 1481 w 1481"/>
                      <a:gd name="T29" fmla="*/ 760 h 826"/>
                      <a:gd name="T30" fmla="*/ 1479 w 1481"/>
                      <a:gd name="T31" fmla="*/ 747 h 826"/>
                      <a:gd name="T32" fmla="*/ 1472 w 1481"/>
                      <a:gd name="T33" fmla="*/ 728 h 826"/>
                      <a:gd name="T34" fmla="*/ 1461 w 1481"/>
                      <a:gd name="T35" fmla="*/ 714 h 826"/>
                      <a:gd name="T36" fmla="*/ 1445 w 1481"/>
                      <a:gd name="T37" fmla="*/ 703 h 826"/>
                      <a:gd name="T38" fmla="*/ 1426 w 1481"/>
                      <a:gd name="T39" fmla="*/ 698 h 826"/>
                      <a:gd name="T40" fmla="*/ 1240 w 1481"/>
                      <a:gd name="T41" fmla="*/ 643 h 826"/>
                      <a:gd name="T42" fmla="*/ 1058 w 1481"/>
                      <a:gd name="T43" fmla="*/ 581 h 826"/>
                      <a:gd name="T44" fmla="*/ 881 w 1481"/>
                      <a:gd name="T45" fmla="*/ 507 h 826"/>
                      <a:gd name="T46" fmla="*/ 710 w 1481"/>
                      <a:gd name="T47" fmla="*/ 425 h 826"/>
                      <a:gd name="T48" fmla="*/ 542 w 1481"/>
                      <a:gd name="T49" fmla="*/ 335 h 826"/>
                      <a:gd name="T50" fmla="*/ 380 w 1481"/>
                      <a:gd name="T51" fmla="*/ 237 h 826"/>
                      <a:gd name="T52" fmla="*/ 226 w 1481"/>
                      <a:gd name="T53" fmla="*/ 128 h 826"/>
                      <a:gd name="T54" fmla="*/ 78 w 1481"/>
                      <a:gd name="T55" fmla="*/ 11 h 826"/>
                      <a:gd name="T56" fmla="*/ 78 w 1481"/>
                      <a:gd name="T57" fmla="*/ 11 h 826"/>
                      <a:gd name="T58" fmla="*/ 62 w 1481"/>
                      <a:gd name="T59" fmla="*/ 3 h 826"/>
                      <a:gd name="T60" fmla="*/ 44 w 1481"/>
                      <a:gd name="T61" fmla="*/ 0 h 826"/>
                      <a:gd name="T62" fmla="*/ 28 w 1481"/>
                      <a:gd name="T63" fmla="*/ 3 h 826"/>
                      <a:gd name="T64" fmla="*/ 12 w 1481"/>
                      <a:gd name="T65" fmla="*/ 14 h 826"/>
                      <a:gd name="T66" fmla="*/ 3 w 1481"/>
                      <a:gd name="T67" fmla="*/ 30 h 826"/>
                      <a:gd name="T68" fmla="*/ 0 w 1481"/>
                      <a:gd name="T69" fmla="*/ 47 h 826"/>
                      <a:gd name="T70" fmla="*/ 5 w 1481"/>
                      <a:gd name="T71" fmla="*/ 68 h 826"/>
                      <a:gd name="T72" fmla="*/ 16 w 1481"/>
                      <a:gd name="T73" fmla="*/ 90 h 826"/>
                      <a:gd name="T74" fmla="*/ 30 w 1481"/>
                      <a:gd name="T75" fmla="*/ 107 h 826"/>
                      <a:gd name="T76" fmla="*/ 50 w 1481"/>
                      <a:gd name="T77" fmla="*/ 120 h 826"/>
                      <a:gd name="T78" fmla="*/ 50 w 1481"/>
                      <a:gd name="T79" fmla="*/ 120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81" h="826">
                        <a:moveTo>
                          <a:pt x="50" y="120"/>
                        </a:moveTo>
                        <a:lnTo>
                          <a:pt x="201" y="240"/>
                        </a:lnTo>
                        <a:lnTo>
                          <a:pt x="360" y="349"/>
                        </a:lnTo>
                        <a:lnTo>
                          <a:pt x="524" y="452"/>
                        </a:lnTo>
                        <a:lnTo>
                          <a:pt x="694" y="545"/>
                        </a:lnTo>
                        <a:lnTo>
                          <a:pt x="869" y="630"/>
                        </a:lnTo>
                        <a:lnTo>
                          <a:pt x="1051" y="703"/>
                        </a:lnTo>
                        <a:lnTo>
                          <a:pt x="1235" y="768"/>
                        </a:lnTo>
                        <a:lnTo>
                          <a:pt x="1426" y="826"/>
                        </a:lnTo>
                        <a:lnTo>
                          <a:pt x="1426" y="826"/>
                        </a:lnTo>
                        <a:lnTo>
                          <a:pt x="1451" y="815"/>
                        </a:lnTo>
                        <a:lnTo>
                          <a:pt x="1470" y="796"/>
                        </a:lnTo>
                        <a:lnTo>
                          <a:pt x="1477" y="785"/>
                        </a:lnTo>
                        <a:lnTo>
                          <a:pt x="1479" y="771"/>
                        </a:lnTo>
                        <a:lnTo>
                          <a:pt x="1481" y="760"/>
                        </a:lnTo>
                        <a:lnTo>
                          <a:pt x="1479" y="747"/>
                        </a:lnTo>
                        <a:lnTo>
                          <a:pt x="1472" y="728"/>
                        </a:lnTo>
                        <a:lnTo>
                          <a:pt x="1461" y="714"/>
                        </a:lnTo>
                        <a:lnTo>
                          <a:pt x="1445" y="703"/>
                        </a:lnTo>
                        <a:lnTo>
                          <a:pt x="1426" y="698"/>
                        </a:lnTo>
                        <a:lnTo>
                          <a:pt x="1240" y="643"/>
                        </a:lnTo>
                        <a:lnTo>
                          <a:pt x="1058" y="581"/>
                        </a:lnTo>
                        <a:lnTo>
                          <a:pt x="881" y="507"/>
                        </a:lnTo>
                        <a:lnTo>
                          <a:pt x="710" y="425"/>
                        </a:lnTo>
                        <a:lnTo>
                          <a:pt x="542" y="335"/>
                        </a:lnTo>
                        <a:lnTo>
                          <a:pt x="380" y="237"/>
                        </a:lnTo>
                        <a:lnTo>
                          <a:pt x="226" y="128"/>
                        </a:lnTo>
                        <a:lnTo>
                          <a:pt x="78" y="11"/>
                        </a:lnTo>
                        <a:lnTo>
                          <a:pt x="78" y="11"/>
                        </a:lnTo>
                        <a:lnTo>
                          <a:pt x="62" y="3"/>
                        </a:lnTo>
                        <a:lnTo>
                          <a:pt x="44" y="0"/>
                        </a:lnTo>
                        <a:lnTo>
                          <a:pt x="28" y="3"/>
                        </a:lnTo>
                        <a:lnTo>
                          <a:pt x="12" y="14"/>
                        </a:lnTo>
                        <a:lnTo>
                          <a:pt x="3" y="30"/>
                        </a:lnTo>
                        <a:lnTo>
                          <a:pt x="0" y="47"/>
                        </a:lnTo>
                        <a:lnTo>
                          <a:pt x="5" y="68"/>
                        </a:lnTo>
                        <a:lnTo>
                          <a:pt x="16" y="90"/>
                        </a:lnTo>
                        <a:lnTo>
                          <a:pt x="30" y="107"/>
                        </a:lnTo>
                        <a:lnTo>
                          <a:pt x="50" y="120"/>
                        </a:lnTo>
                        <a:lnTo>
                          <a:pt x="50" y="120"/>
                        </a:lnTo>
                      </a:path>
                    </a:pathLst>
                  </a:custGeom>
                  <a:solidFill>
                    <a:srgbClr val="000000"/>
                  </a:solidFill>
                  <a:ln w="19050" cmpd="sng">
                    <a:solidFill>
                      <a:srgbClr val="800080"/>
                    </a:solidFill>
                    <a:prstDash val="solid"/>
                    <a:round/>
                    <a:headEnd/>
                    <a:tailEnd/>
                  </a:ln>
                </p:spPr>
                <p:txBody>
                  <a:bodyPr/>
                  <a:lstStyle/>
                  <a:p>
                    <a:endParaRPr lang="ru-RU"/>
                  </a:p>
                </p:txBody>
              </p:sp>
              <p:sp>
                <p:nvSpPr>
                  <p:cNvPr id="564333" name="Freeform 109"/>
                  <p:cNvSpPr>
                    <a:spLocks/>
                  </p:cNvSpPr>
                  <p:nvPr/>
                </p:nvSpPr>
                <p:spPr bwMode="auto">
                  <a:xfrm>
                    <a:off x="8601" y="1210"/>
                    <a:ext cx="164" cy="100"/>
                  </a:xfrm>
                  <a:custGeom>
                    <a:avLst/>
                    <a:gdLst>
                      <a:gd name="T0" fmla="*/ 0 w 1376"/>
                      <a:gd name="T1" fmla="*/ 90 h 795"/>
                      <a:gd name="T2" fmla="*/ 152 w 1376"/>
                      <a:gd name="T3" fmla="*/ 210 h 795"/>
                      <a:gd name="T4" fmla="*/ 309 w 1376"/>
                      <a:gd name="T5" fmla="*/ 321 h 795"/>
                      <a:gd name="T6" fmla="*/ 473 w 1376"/>
                      <a:gd name="T7" fmla="*/ 425 h 795"/>
                      <a:gd name="T8" fmla="*/ 644 w 1376"/>
                      <a:gd name="T9" fmla="*/ 517 h 795"/>
                      <a:gd name="T10" fmla="*/ 821 w 1376"/>
                      <a:gd name="T11" fmla="*/ 602 h 795"/>
                      <a:gd name="T12" fmla="*/ 1001 w 1376"/>
                      <a:gd name="T13" fmla="*/ 675 h 795"/>
                      <a:gd name="T14" fmla="*/ 1187 w 1376"/>
                      <a:gd name="T15" fmla="*/ 741 h 795"/>
                      <a:gd name="T16" fmla="*/ 1376 w 1376"/>
                      <a:gd name="T17" fmla="*/ 795 h 795"/>
                      <a:gd name="T18" fmla="*/ 1376 w 1376"/>
                      <a:gd name="T19" fmla="*/ 795 h 795"/>
                      <a:gd name="T20" fmla="*/ 1376 w 1376"/>
                      <a:gd name="T21" fmla="*/ 705 h 795"/>
                      <a:gd name="T22" fmla="*/ 1190 w 1376"/>
                      <a:gd name="T23" fmla="*/ 648 h 795"/>
                      <a:gd name="T24" fmla="*/ 1005 w 1376"/>
                      <a:gd name="T25" fmla="*/ 580 h 795"/>
                      <a:gd name="T26" fmla="*/ 823 w 1376"/>
                      <a:gd name="T27" fmla="*/ 504 h 795"/>
                      <a:gd name="T28" fmla="*/ 648 w 1376"/>
                      <a:gd name="T29" fmla="*/ 419 h 795"/>
                      <a:gd name="T30" fmla="*/ 478 w 1376"/>
                      <a:gd name="T31" fmla="*/ 327 h 795"/>
                      <a:gd name="T32" fmla="*/ 314 w 1376"/>
                      <a:gd name="T33" fmla="*/ 226 h 795"/>
                      <a:gd name="T34" fmla="*/ 155 w 1376"/>
                      <a:gd name="T35" fmla="*/ 117 h 795"/>
                      <a:gd name="T36" fmla="*/ 0 w 1376"/>
                      <a:gd name="T37" fmla="*/ 0 h 795"/>
                      <a:gd name="T38" fmla="*/ 0 w 1376"/>
                      <a:gd name="T39" fmla="*/ 0 h 795"/>
                      <a:gd name="T40" fmla="*/ 0 w 1376"/>
                      <a:gd name="T41" fmla="*/ 90 h 795"/>
                      <a:gd name="T42" fmla="*/ 0 w 1376"/>
                      <a:gd name="T43" fmla="*/ 90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76" h="795">
                        <a:moveTo>
                          <a:pt x="0" y="90"/>
                        </a:moveTo>
                        <a:lnTo>
                          <a:pt x="152" y="210"/>
                        </a:lnTo>
                        <a:lnTo>
                          <a:pt x="309" y="321"/>
                        </a:lnTo>
                        <a:lnTo>
                          <a:pt x="473" y="425"/>
                        </a:lnTo>
                        <a:lnTo>
                          <a:pt x="644" y="517"/>
                        </a:lnTo>
                        <a:lnTo>
                          <a:pt x="821" y="602"/>
                        </a:lnTo>
                        <a:lnTo>
                          <a:pt x="1001" y="675"/>
                        </a:lnTo>
                        <a:lnTo>
                          <a:pt x="1187" y="741"/>
                        </a:lnTo>
                        <a:lnTo>
                          <a:pt x="1376" y="795"/>
                        </a:lnTo>
                        <a:lnTo>
                          <a:pt x="1376" y="795"/>
                        </a:lnTo>
                        <a:lnTo>
                          <a:pt x="1376" y="705"/>
                        </a:lnTo>
                        <a:lnTo>
                          <a:pt x="1190" y="648"/>
                        </a:lnTo>
                        <a:lnTo>
                          <a:pt x="1005" y="580"/>
                        </a:lnTo>
                        <a:lnTo>
                          <a:pt x="823" y="504"/>
                        </a:lnTo>
                        <a:lnTo>
                          <a:pt x="648" y="419"/>
                        </a:lnTo>
                        <a:lnTo>
                          <a:pt x="478" y="327"/>
                        </a:lnTo>
                        <a:lnTo>
                          <a:pt x="314" y="226"/>
                        </a:lnTo>
                        <a:lnTo>
                          <a:pt x="155" y="117"/>
                        </a:lnTo>
                        <a:lnTo>
                          <a:pt x="0" y="0"/>
                        </a:lnTo>
                        <a:lnTo>
                          <a:pt x="0" y="0"/>
                        </a:lnTo>
                        <a:lnTo>
                          <a:pt x="0" y="90"/>
                        </a:lnTo>
                        <a:lnTo>
                          <a:pt x="0" y="90"/>
                        </a:lnTo>
                        <a:close/>
                      </a:path>
                    </a:pathLst>
                  </a:custGeom>
                  <a:solidFill>
                    <a:srgbClr val="000000"/>
                  </a:solidFill>
                  <a:ln w="19050" cmpd="sng">
                    <a:solidFill>
                      <a:srgbClr val="800080"/>
                    </a:solidFill>
                    <a:round/>
                    <a:headEnd/>
                    <a:tailEnd/>
                  </a:ln>
                </p:spPr>
                <p:txBody>
                  <a:bodyPr/>
                  <a:lstStyle/>
                  <a:p>
                    <a:endParaRPr lang="ru-RU"/>
                  </a:p>
                </p:txBody>
              </p:sp>
            </p:grpSp>
            <p:grpSp>
              <p:nvGrpSpPr>
                <p:cNvPr id="564334" name="Group 110"/>
                <p:cNvGrpSpPr>
                  <a:grpSpLocks/>
                </p:cNvGrpSpPr>
                <p:nvPr/>
              </p:nvGrpSpPr>
              <p:grpSpPr bwMode="auto">
                <a:xfrm>
                  <a:off x="8852" y="1485"/>
                  <a:ext cx="229" cy="329"/>
                  <a:chOff x="4641" y="7725"/>
                  <a:chExt cx="1917" cy="2604"/>
                </a:xfrm>
              </p:grpSpPr>
              <p:grpSp>
                <p:nvGrpSpPr>
                  <p:cNvPr id="564335" name="Group 111"/>
                  <p:cNvGrpSpPr>
                    <a:grpSpLocks/>
                  </p:cNvGrpSpPr>
                  <p:nvPr/>
                </p:nvGrpSpPr>
                <p:grpSpPr bwMode="auto">
                  <a:xfrm>
                    <a:off x="4641" y="7725"/>
                    <a:ext cx="1917" cy="2604"/>
                    <a:chOff x="4641" y="7725"/>
                    <a:chExt cx="1917" cy="2604"/>
                  </a:xfrm>
                </p:grpSpPr>
                <p:sp>
                  <p:nvSpPr>
                    <p:cNvPr id="564336" name="Freeform 112"/>
                    <p:cNvSpPr>
                      <a:spLocks/>
                    </p:cNvSpPr>
                    <p:nvPr/>
                  </p:nvSpPr>
                  <p:spPr bwMode="auto">
                    <a:xfrm>
                      <a:off x="4641" y="7725"/>
                      <a:ext cx="1917" cy="2604"/>
                    </a:xfrm>
                    <a:custGeom>
                      <a:avLst/>
                      <a:gdLst>
                        <a:gd name="T0" fmla="*/ 0 w 1917"/>
                        <a:gd name="T1" fmla="*/ 1806 h 2604"/>
                        <a:gd name="T2" fmla="*/ 1460 w 1917"/>
                        <a:gd name="T3" fmla="*/ 2604 h 2604"/>
                        <a:gd name="T4" fmla="*/ 1917 w 1917"/>
                        <a:gd name="T5" fmla="*/ 2353 h 2604"/>
                        <a:gd name="T6" fmla="*/ 1917 w 1917"/>
                        <a:gd name="T7" fmla="*/ 779 h 2604"/>
                        <a:gd name="T8" fmla="*/ 489 w 1917"/>
                        <a:gd name="T9" fmla="*/ 0 h 2604"/>
                        <a:gd name="T10" fmla="*/ 0 w 1917"/>
                        <a:gd name="T11" fmla="*/ 275 h 2604"/>
                        <a:gd name="T12" fmla="*/ 0 w 1917"/>
                        <a:gd name="T13" fmla="*/ 1806 h 2604"/>
                      </a:gdLst>
                      <a:ahLst/>
                      <a:cxnLst>
                        <a:cxn ang="0">
                          <a:pos x="T0" y="T1"/>
                        </a:cxn>
                        <a:cxn ang="0">
                          <a:pos x="T2" y="T3"/>
                        </a:cxn>
                        <a:cxn ang="0">
                          <a:pos x="T4" y="T5"/>
                        </a:cxn>
                        <a:cxn ang="0">
                          <a:pos x="T6" y="T7"/>
                        </a:cxn>
                        <a:cxn ang="0">
                          <a:pos x="T8" y="T9"/>
                        </a:cxn>
                        <a:cxn ang="0">
                          <a:pos x="T10" y="T11"/>
                        </a:cxn>
                        <a:cxn ang="0">
                          <a:pos x="T12" y="T13"/>
                        </a:cxn>
                      </a:cxnLst>
                      <a:rect l="0" t="0" r="r" b="b"/>
                      <a:pathLst>
                        <a:path w="1917" h="2604">
                          <a:moveTo>
                            <a:pt x="0" y="1806"/>
                          </a:moveTo>
                          <a:lnTo>
                            <a:pt x="1460" y="2604"/>
                          </a:lnTo>
                          <a:lnTo>
                            <a:pt x="1917" y="2353"/>
                          </a:lnTo>
                          <a:lnTo>
                            <a:pt x="1917" y="779"/>
                          </a:lnTo>
                          <a:lnTo>
                            <a:pt x="489" y="0"/>
                          </a:lnTo>
                          <a:lnTo>
                            <a:pt x="0" y="275"/>
                          </a:lnTo>
                          <a:lnTo>
                            <a:pt x="0" y="1806"/>
                          </a:lnTo>
                          <a:close/>
                        </a:path>
                      </a:pathLst>
                    </a:custGeom>
                    <a:solidFill>
                      <a:srgbClr val="FFCCFF"/>
                    </a:solidFill>
                    <a:ln w="19050" cmpd="sng">
                      <a:solidFill>
                        <a:srgbClr val="800080"/>
                      </a:solidFill>
                      <a:prstDash val="solid"/>
                      <a:round/>
                      <a:headEnd/>
                      <a:tailEnd/>
                    </a:ln>
                  </p:spPr>
                  <p:txBody>
                    <a:bodyPr/>
                    <a:lstStyle/>
                    <a:p>
                      <a:endParaRPr lang="ru-RU"/>
                    </a:p>
                  </p:txBody>
                </p:sp>
                <p:sp>
                  <p:nvSpPr>
                    <p:cNvPr id="564337" name="Freeform 113"/>
                    <p:cNvSpPr>
                      <a:spLocks/>
                    </p:cNvSpPr>
                    <p:nvPr/>
                  </p:nvSpPr>
                  <p:spPr bwMode="auto">
                    <a:xfrm>
                      <a:off x="4752" y="8063"/>
                      <a:ext cx="1695" cy="735"/>
                    </a:xfrm>
                    <a:custGeom>
                      <a:avLst/>
                      <a:gdLst>
                        <a:gd name="T0" fmla="*/ 0 w 1695"/>
                        <a:gd name="T1" fmla="*/ 0 h 735"/>
                        <a:gd name="T2" fmla="*/ 1349 w 1695"/>
                        <a:gd name="T3" fmla="*/ 735 h 735"/>
                        <a:gd name="T4" fmla="*/ 1695 w 1695"/>
                        <a:gd name="T5" fmla="*/ 544 h 735"/>
                      </a:gdLst>
                      <a:ahLst/>
                      <a:cxnLst>
                        <a:cxn ang="0">
                          <a:pos x="T0" y="T1"/>
                        </a:cxn>
                        <a:cxn ang="0">
                          <a:pos x="T2" y="T3"/>
                        </a:cxn>
                        <a:cxn ang="0">
                          <a:pos x="T4" y="T5"/>
                        </a:cxn>
                      </a:cxnLst>
                      <a:rect l="0" t="0" r="r" b="b"/>
                      <a:pathLst>
                        <a:path w="1695" h="735">
                          <a:moveTo>
                            <a:pt x="0" y="0"/>
                          </a:moveTo>
                          <a:lnTo>
                            <a:pt x="1349" y="735"/>
                          </a:lnTo>
                          <a:lnTo>
                            <a:pt x="1695" y="544"/>
                          </a:lnTo>
                        </a:path>
                      </a:pathLst>
                    </a:custGeom>
                    <a:solidFill>
                      <a:srgbClr val="FFCCFF"/>
                    </a:solidFill>
                    <a:ln w="19050" cmpd="sng">
                      <a:solidFill>
                        <a:srgbClr val="800080"/>
                      </a:solidFill>
                      <a:prstDash val="solid"/>
                      <a:round/>
                      <a:headEnd/>
                      <a:tailEnd/>
                    </a:ln>
                  </p:spPr>
                  <p:txBody>
                    <a:bodyPr/>
                    <a:lstStyle/>
                    <a:p>
                      <a:endParaRPr lang="ru-RU"/>
                    </a:p>
                  </p:txBody>
                </p:sp>
                <p:sp>
                  <p:nvSpPr>
                    <p:cNvPr id="564338" name="Line 114"/>
                    <p:cNvSpPr>
                      <a:spLocks noChangeShapeType="1"/>
                    </p:cNvSpPr>
                    <p:nvPr/>
                  </p:nvSpPr>
                  <p:spPr bwMode="auto">
                    <a:xfrm>
                      <a:off x="4752" y="8294"/>
                      <a:ext cx="1349" cy="733"/>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64339" name="Line 115"/>
                    <p:cNvSpPr>
                      <a:spLocks noChangeShapeType="1"/>
                    </p:cNvSpPr>
                    <p:nvPr/>
                  </p:nvSpPr>
                  <p:spPr bwMode="auto">
                    <a:xfrm>
                      <a:off x="4752" y="8539"/>
                      <a:ext cx="1349" cy="736"/>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64340" name="Line 116"/>
                    <p:cNvSpPr>
                      <a:spLocks noChangeShapeType="1"/>
                    </p:cNvSpPr>
                    <p:nvPr/>
                  </p:nvSpPr>
                  <p:spPr bwMode="auto">
                    <a:xfrm>
                      <a:off x="4752" y="8787"/>
                      <a:ext cx="1349" cy="736"/>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64341" name="Line 117"/>
                    <p:cNvSpPr>
                      <a:spLocks noChangeShapeType="1"/>
                    </p:cNvSpPr>
                    <p:nvPr/>
                  </p:nvSpPr>
                  <p:spPr bwMode="auto">
                    <a:xfrm>
                      <a:off x="4752" y="9032"/>
                      <a:ext cx="1349" cy="736"/>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64342" name="Line 118"/>
                    <p:cNvSpPr>
                      <a:spLocks noChangeShapeType="1"/>
                    </p:cNvSpPr>
                    <p:nvPr/>
                  </p:nvSpPr>
                  <p:spPr bwMode="auto">
                    <a:xfrm>
                      <a:off x="4752" y="9280"/>
                      <a:ext cx="1349" cy="736"/>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64343" name="Line 119"/>
                    <p:cNvSpPr>
                      <a:spLocks noChangeShapeType="1"/>
                    </p:cNvSpPr>
                    <p:nvPr/>
                  </p:nvSpPr>
                  <p:spPr bwMode="auto">
                    <a:xfrm>
                      <a:off x="5444" y="9678"/>
                      <a:ext cx="1" cy="169"/>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64344" name="Line 120"/>
                    <p:cNvSpPr>
                      <a:spLocks noChangeShapeType="1"/>
                    </p:cNvSpPr>
                    <p:nvPr/>
                  </p:nvSpPr>
                  <p:spPr bwMode="auto">
                    <a:xfrm>
                      <a:off x="4953" y="9406"/>
                      <a:ext cx="1" cy="168"/>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64345" name="Line 121"/>
                    <p:cNvSpPr>
                      <a:spLocks noChangeShapeType="1"/>
                    </p:cNvSpPr>
                    <p:nvPr/>
                  </p:nvSpPr>
                  <p:spPr bwMode="auto">
                    <a:xfrm>
                      <a:off x="5198" y="9302"/>
                      <a:ext cx="1" cy="166"/>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64346" name="Line 122"/>
                    <p:cNvSpPr>
                      <a:spLocks noChangeShapeType="1"/>
                    </p:cNvSpPr>
                    <p:nvPr/>
                  </p:nvSpPr>
                  <p:spPr bwMode="auto">
                    <a:xfrm>
                      <a:off x="5444" y="9196"/>
                      <a:ext cx="1" cy="169"/>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64347" name="Line 123"/>
                    <p:cNvSpPr>
                      <a:spLocks noChangeShapeType="1"/>
                    </p:cNvSpPr>
                    <p:nvPr/>
                  </p:nvSpPr>
                  <p:spPr bwMode="auto">
                    <a:xfrm>
                      <a:off x="4953" y="8923"/>
                      <a:ext cx="1" cy="169"/>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64348" name="Line 124"/>
                    <p:cNvSpPr>
                      <a:spLocks noChangeShapeType="1"/>
                    </p:cNvSpPr>
                    <p:nvPr/>
                  </p:nvSpPr>
                  <p:spPr bwMode="auto">
                    <a:xfrm>
                      <a:off x="5198" y="8817"/>
                      <a:ext cx="1" cy="169"/>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64349" name="Line 125"/>
                    <p:cNvSpPr>
                      <a:spLocks noChangeShapeType="1"/>
                    </p:cNvSpPr>
                    <p:nvPr/>
                  </p:nvSpPr>
                  <p:spPr bwMode="auto">
                    <a:xfrm>
                      <a:off x="4953" y="8441"/>
                      <a:ext cx="1" cy="166"/>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64350" name="Line 126"/>
                    <p:cNvSpPr>
                      <a:spLocks noChangeShapeType="1"/>
                    </p:cNvSpPr>
                    <p:nvPr/>
                  </p:nvSpPr>
                  <p:spPr bwMode="auto">
                    <a:xfrm>
                      <a:off x="5444" y="8719"/>
                      <a:ext cx="1" cy="169"/>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64351" name="Line 127"/>
                    <p:cNvSpPr>
                      <a:spLocks noChangeShapeType="1"/>
                    </p:cNvSpPr>
                    <p:nvPr/>
                  </p:nvSpPr>
                  <p:spPr bwMode="auto">
                    <a:xfrm>
                      <a:off x="5721" y="9117"/>
                      <a:ext cx="1" cy="169"/>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64352" name="Line 128"/>
                    <p:cNvSpPr>
                      <a:spLocks noChangeShapeType="1"/>
                    </p:cNvSpPr>
                    <p:nvPr/>
                  </p:nvSpPr>
                  <p:spPr bwMode="auto">
                    <a:xfrm>
                      <a:off x="5729" y="9612"/>
                      <a:ext cx="1" cy="169"/>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64353" name="Line 129"/>
                    <p:cNvSpPr>
                      <a:spLocks noChangeShapeType="1"/>
                    </p:cNvSpPr>
                    <p:nvPr/>
                  </p:nvSpPr>
                  <p:spPr bwMode="auto">
                    <a:xfrm>
                      <a:off x="5204" y="8351"/>
                      <a:ext cx="1" cy="169"/>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64354" name="Line 130"/>
                    <p:cNvSpPr>
                      <a:spLocks noChangeShapeType="1"/>
                    </p:cNvSpPr>
                    <p:nvPr/>
                  </p:nvSpPr>
                  <p:spPr bwMode="auto">
                    <a:xfrm>
                      <a:off x="5714" y="8614"/>
                      <a:ext cx="1" cy="169"/>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grpSp>
              <p:sp>
                <p:nvSpPr>
                  <p:cNvPr id="564355" name="Line 131"/>
                  <p:cNvSpPr>
                    <a:spLocks noChangeShapeType="1"/>
                  </p:cNvSpPr>
                  <p:nvPr/>
                </p:nvSpPr>
                <p:spPr bwMode="auto">
                  <a:xfrm>
                    <a:off x="6101" y="8798"/>
                    <a:ext cx="1" cy="1422"/>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grpSp>
          </p:grpSp>
          <p:grpSp>
            <p:nvGrpSpPr>
              <p:cNvPr id="564356" name="Group 132"/>
              <p:cNvGrpSpPr>
                <a:grpSpLocks/>
              </p:cNvGrpSpPr>
              <p:nvPr/>
            </p:nvGrpSpPr>
            <p:grpSpPr bwMode="auto">
              <a:xfrm>
                <a:off x="331" y="1745"/>
                <a:ext cx="386" cy="166"/>
                <a:chOff x="2435" y="4611"/>
                <a:chExt cx="744" cy="342"/>
              </a:xfrm>
            </p:grpSpPr>
            <p:sp>
              <p:nvSpPr>
                <p:cNvPr id="564357" name="Freeform 133"/>
                <p:cNvSpPr>
                  <a:spLocks/>
                </p:cNvSpPr>
                <p:nvPr/>
              </p:nvSpPr>
              <p:spPr bwMode="auto">
                <a:xfrm flipH="1">
                  <a:off x="2457" y="4611"/>
                  <a:ext cx="559" cy="286"/>
                </a:xfrm>
                <a:custGeom>
                  <a:avLst/>
                  <a:gdLst>
                    <a:gd name="T0" fmla="*/ 149 w 847"/>
                    <a:gd name="T1" fmla="*/ 348 h 707"/>
                    <a:gd name="T2" fmla="*/ 226 w 847"/>
                    <a:gd name="T3" fmla="*/ 521 h 707"/>
                    <a:gd name="T4" fmla="*/ 307 w 847"/>
                    <a:gd name="T5" fmla="*/ 552 h 707"/>
                    <a:gd name="T6" fmla="*/ 391 w 847"/>
                    <a:gd name="T7" fmla="*/ 566 h 707"/>
                    <a:gd name="T8" fmla="*/ 473 w 847"/>
                    <a:gd name="T9" fmla="*/ 564 h 707"/>
                    <a:gd name="T10" fmla="*/ 554 w 847"/>
                    <a:gd name="T11" fmla="*/ 547 h 707"/>
                    <a:gd name="T12" fmla="*/ 629 w 847"/>
                    <a:gd name="T13" fmla="*/ 514 h 707"/>
                    <a:gd name="T14" fmla="*/ 698 w 847"/>
                    <a:gd name="T15" fmla="*/ 467 h 707"/>
                    <a:gd name="T16" fmla="*/ 757 w 847"/>
                    <a:gd name="T17" fmla="*/ 407 h 707"/>
                    <a:gd name="T18" fmla="*/ 804 w 847"/>
                    <a:gd name="T19" fmla="*/ 336 h 707"/>
                    <a:gd name="T20" fmla="*/ 828 w 847"/>
                    <a:gd name="T21" fmla="*/ 279 h 707"/>
                    <a:gd name="T22" fmla="*/ 844 w 847"/>
                    <a:gd name="T23" fmla="*/ 220 h 707"/>
                    <a:gd name="T24" fmla="*/ 830 w 847"/>
                    <a:gd name="T25" fmla="*/ 162 h 707"/>
                    <a:gd name="T26" fmla="*/ 810 w 847"/>
                    <a:gd name="T27" fmla="*/ 108 h 707"/>
                    <a:gd name="T28" fmla="*/ 810 w 847"/>
                    <a:gd name="T29" fmla="*/ 0 h 707"/>
                    <a:gd name="T30" fmla="*/ 831 w 847"/>
                    <a:gd name="T31" fmla="*/ 53 h 707"/>
                    <a:gd name="T32" fmla="*/ 844 w 847"/>
                    <a:gd name="T33" fmla="*/ 108 h 707"/>
                    <a:gd name="T34" fmla="*/ 847 w 847"/>
                    <a:gd name="T35" fmla="*/ 164 h 707"/>
                    <a:gd name="T36" fmla="*/ 843 w 847"/>
                    <a:gd name="T37" fmla="*/ 220 h 707"/>
                    <a:gd name="T38" fmla="*/ 845 w 847"/>
                    <a:gd name="T39" fmla="*/ 315 h 707"/>
                    <a:gd name="T40" fmla="*/ 830 w 847"/>
                    <a:gd name="T41" fmla="*/ 395 h 707"/>
                    <a:gd name="T42" fmla="*/ 797 w 847"/>
                    <a:gd name="T43" fmla="*/ 470 h 707"/>
                    <a:gd name="T44" fmla="*/ 753 w 847"/>
                    <a:gd name="T45" fmla="*/ 535 h 707"/>
                    <a:gd name="T46" fmla="*/ 696 w 847"/>
                    <a:gd name="T47" fmla="*/ 589 h 707"/>
                    <a:gd name="T48" fmla="*/ 631 w 847"/>
                    <a:gd name="T49" fmla="*/ 634 h 707"/>
                    <a:gd name="T50" fmla="*/ 557 w 847"/>
                    <a:gd name="T51" fmla="*/ 664 h 707"/>
                    <a:gd name="T52" fmla="*/ 476 w 847"/>
                    <a:gd name="T53" fmla="*/ 680 h 707"/>
                    <a:gd name="T54" fmla="*/ 392 w 847"/>
                    <a:gd name="T55" fmla="*/ 680 h 707"/>
                    <a:gd name="T56" fmla="*/ 306 w 847"/>
                    <a:gd name="T57" fmla="*/ 663 h 707"/>
                    <a:gd name="T58" fmla="*/ 226 w 847"/>
                    <a:gd name="T59" fmla="*/ 627 h 707"/>
                    <a:gd name="T60" fmla="*/ 147 w 847"/>
                    <a:gd name="T61" fmla="*/ 583 h 707"/>
                    <a:gd name="T62" fmla="*/ 0 w 847"/>
                    <a:gd name="T63" fmla="*/ 445 h 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 h="707">
                      <a:moveTo>
                        <a:pt x="0" y="445"/>
                      </a:moveTo>
                      <a:lnTo>
                        <a:pt x="149" y="348"/>
                      </a:lnTo>
                      <a:lnTo>
                        <a:pt x="149" y="479"/>
                      </a:lnTo>
                      <a:lnTo>
                        <a:pt x="226" y="521"/>
                      </a:lnTo>
                      <a:lnTo>
                        <a:pt x="266" y="538"/>
                      </a:lnTo>
                      <a:lnTo>
                        <a:pt x="307" y="552"/>
                      </a:lnTo>
                      <a:lnTo>
                        <a:pt x="348" y="560"/>
                      </a:lnTo>
                      <a:lnTo>
                        <a:pt x="391" y="566"/>
                      </a:lnTo>
                      <a:lnTo>
                        <a:pt x="432" y="567"/>
                      </a:lnTo>
                      <a:lnTo>
                        <a:pt x="473" y="564"/>
                      </a:lnTo>
                      <a:lnTo>
                        <a:pt x="514" y="557"/>
                      </a:lnTo>
                      <a:lnTo>
                        <a:pt x="554" y="547"/>
                      </a:lnTo>
                      <a:lnTo>
                        <a:pt x="593" y="531"/>
                      </a:lnTo>
                      <a:lnTo>
                        <a:pt x="629" y="514"/>
                      </a:lnTo>
                      <a:lnTo>
                        <a:pt x="665" y="492"/>
                      </a:lnTo>
                      <a:lnTo>
                        <a:pt x="698" y="467"/>
                      </a:lnTo>
                      <a:lnTo>
                        <a:pt x="729" y="440"/>
                      </a:lnTo>
                      <a:lnTo>
                        <a:pt x="757" y="407"/>
                      </a:lnTo>
                      <a:lnTo>
                        <a:pt x="783" y="373"/>
                      </a:lnTo>
                      <a:lnTo>
                        <a:pt x="804" y="336"/>
                      </a:lnTo>
                      <a:lnTo>
                        <a:pt x="817" y="308"/>
                      </a:lnTo>
                      <a:lnTo>
                        <a:pt x="828" y="279"/>
                      </a:lnTo>
                      <a:lnTo>
                        <a:pt x="837" y="251"/>
                      </a:lnTo>
                      <a:lnTo>
                        <a:pt x="844" y="220"/>
                      </a:lnTo>
                      <a:lnTo>
                        <a:pt x="838" y="191"/>
                      </a:lnTo>
                      <a:lnTo>
                        <a:pt x="830" y="162"/>
                      </a:lnTo>
                      <a:lnTo>
                        <a:pt x="821" y="135"/>
                      </a:lnTo>
                      <a:lnTo>
                        <a:pt x="810" y="108"/>
                      </a:lnTo>
                      <a:lnTo>
                        <a:pt x="810" y="108"/>
                      </a:lnTo>
                      <a:lnTo>
                        <a:pt x="810" y="0"/>
                      </a:lnTo>
                      <a:lnTo>
                        <a:pt x="821" y="26"/>
                      </a:lnTo>
                      <a:lnTo>
                        <a:pt x="831" y="53"/>
                      </a:lnTo>
                      <a:lnTo>
                        <a:pt x="838" y="80"/>
                      </a:lnTo>
                      <a:lnTo>
                        <a:pt x="844" y="108"/>
                      </a:lnTo>
                      <a:lnTo>
                        <a:pt x="847" y="136"/>
                      </a:lnTo>
                      <a:lnTo>
                        <a:pt x="847" y="164"/>
                      </a:lnTo>
                      <a:lnTo>
                        <a:pt x="845" y="193"/>
                      </a:lnTo>
                      <a:lnTo>
                        <a:pt x="843" y="220"/>
                      </a:lnTo>
                      <a:lnTo>
                        <a:pt x="847" y="268"/>
                      </a:lnTo>
                      <a:lnTo>
                        <a:pt x="845" y="315"/>
                      </a:lnTo>
                      <a:lnTo>
                        <a:pt x="840" y="356"/>
                      </a:lnTo>
                      <a:lnTo>
                        <a:pt x="830" y="395"/>
                      </a:lnTo>
                      <a:lnTo>
                        <a:pt x="816" y="434"/>
                      </a:lnTo>
                      <a:lnTo>
                        <a:pt x="797" y="470"/>
                      </a:lnTo>
                      <a:lnTo>
                        <a:pt x="777" y="504"/>
                      </a:lnTo>
                      <a:lnTo>
                        <a:pt x="753" y="535"/>
                      </a:lnTo>
                      <a:lnTo>
                        <a:pt x="726" y="564"/>
                      </a:lnTo>
                      <a:lnTo>
                        <a:pt x="696" y="589"/>
                      </a:lnTo>
                      <a:lnTo>
                        <a:pt x="665" y="613"/>
                      </a:lnTo>
                      <a:lnTo>
                        <a:pt x="631" y="634"/>
                      </a:lnTo>
                      <a:lnTo>
                        <a:pt x="594" y="651"/>
                      </a:lnTo>
                      <a:lnTo>
                        <a:pt x="557" y="664"/>
                      </a:lnTo>
                      <a:lnTo>
                        <a:pt x="517" y="674"/>
                      </a:lnTo>
                      <a:lnTo>
                        <a:pt x="476" y="680"/>
                      </a:lnTo>
                      <a:lnTo>
                        <a:pt x="435" y="683"/>
                      </a:lnTo>
                      <a:lnTo>
                        <a:pt x="392" y="680"/>
                      </a:lnTo>
                      <a:lnTo>
                        <a:pt x="348" y="674"/>
                      </a:lnTo>
                      <a:lnTo>
                        <a:pt x="306" y="663"/>
                      </a:lnTo>
                      <a:lnTo>
                        <a:pt x="264" y="647"/>
                      </a:lnTo>
                      <a:lnTo>
                        <a:pt x="226" y="627"/>
                      </a:lnTo>
                      <a:lnTo>
                        <a:pt x="226" y="627"/>
                      </a:lnTo>
                      <a:lnTo>
                        <a:pt x="147" y="583"/>
                      </a:lnTo>
                      <a:lnTo>
                        <a:pt x="147" y="707"/>
                      </a:lnTo>
                      <a:lnTo>
                        <a:pt x="0" y="445"/>
                      </a:lnTo>
                      <a:lnTo>
                        <a:pt x="0" y="445"/>
                      </a:lnTo>
                    </a:path>
                  </a:pathLst>
                </a:custGeom>
                <a:solidFill>
                  <a:srgbClr val="33CCFF"/>
                </a:solidFill>
                <a:ln w="19050" cmpd="sng">
                  <a:solidFill>
                    <a:srgbClr val="800080"/>
                  </a:solidFill>
                  <a:prstDash val="solid"/>
                  <a:round/>
                  <a:headEnd/>
                  <a:tailEnd/>
                </a:ln>
              </p:spPr>
              <p:txBody>
                <a:bodyPr/>
                <a:lstStyle/>
                <a:p>
                  <a:endParaRPr lang="ru-RU"/>
                </a:p>
              </p:txBody>
            </p:sp>
            <p:sp>
              <p:nvSpPr>
                <p:cNvPr id="564358" name="Freeform 134"/>
                <p:cNvSpPr>
                  <a:spLocks/>
                </p:cNvSpPr>
                <p:nvPr/>
              </p:nvSpPr>
              <p:spPr bwMode="auto">
                <a:xfrm flipH="1">
                  <a:off x="3025" y="4683"/>
                  <a:ext cx="154" cy="166"/>
                </a:xfrm>
                <a:custGeom>
                  <a:avLst/>
                  <a:gdLst>
                    <a:gd name="T0" fmla="*/ 330 w 330"/>
                    <a:gd name="T1" fmla="*/ 264 h 409"/>
                    <a:gd name="T2" fmla="*/ 186 w 330"/>
                    <a:gd name="T3" fmla="*/ 0 h 409"/>
                    <a:gd name="T4" fmla="*/ 186 w 330"/>
                    <a:gd name="T5" fmla="*/ 131 h 409"/>
                    <a:gd name="T6" fmla="*/ 102 w 330"/>
                    <a:gd name="T7" fmla="*/ 83 h 409"/>
                    <a:gd name="T8" fmla="*/ 88 w 330"/>
                    <a:gd name="T9" fmla="*/ 78 h 409"/>
                    <a:gd name="T10" fmla="*/ 74 w 330"/>
                    <a:gd name="T11" fmla="*/ 78 h 409"/>
                    <a:gd name="T12" fmla="*/ 60 w 330"/>
                    <a:gd name="T13" fmla="*/ 80 h 409"/>
                    <a:gd name="T14" fmla="*/ 45 w 330"/>
                    <a:gd name="T15" fmla="*/ 83 h 409"/>
                    <a:gd name="T16" fmla="*/ 33 w 330"/>
                    <a:gd name="T17" fmla="*/ 90 h 409"/>
                    <a:gd name="T18" fmla="*/ 23 w 330"/>
                    <a:gd name="T19" fmla="*/ 99 h 409"/>
                    <a:gd name="T20" fmla="*/ 13 w 330"/>
                    <a:gd name="T21" fmla="*/ 111 h 409"/>
                    <a:gd name="T22" fmla="*/ 6 w 330"/>
                    <a:gd name="T23" fmla="*/ 123 h 409"/>
                    <a:gd name="T24" fmla="*/ 1 w 330"/>
                    <a:gd name="T25" fmla="*/ 143 h 409"/>
                    <a:gd name="T26" fmla="*/ 0 w 330"/>
                    <a:gd name="T27" fmla="*/ 153 h 409"/>
                    <a:gd name="T28" fmla="*/ 1 w 330"/>
                    <a:gd name="T29" fmla="*/ 163 h 409"/>
                    <a:gd name="T30" fmla="*/ 1 w 330"/>
                    <a:gd name="T31" fmla="*/ 163 h 409"/>
                    <a:gd name="T32" fmla="*/ 1 w 330"/>
                    <a:gd name="T33" fmla="*/ 295 h 409"/>
                    <a:gd name="T34" fmla="*/ 3 w 330"/>
                    <a:gd name="T35" fmla="*/ 312 h 409"/>
                    <a:gd name="T36" fmla="*/ 6 w 330"/>
                    <a:gd name="T37" fmla="*/ 329 h 409"/>
                    <a:gd name="T38" fmla="*/ 11 w 330"/>
                    <a:gd name="T39" fmla="*/ 344 h 409"/>
                    <a:gd name="T40" fmla="*/ 18 w 330"/>
                    <a:gd name="T41" fmla="*/ 359 h 409"/>
                    <a:gd name="T42" fmla="*/ 28 w 330"/>
                    <a:gd name="T43" fmla="*/ 373 h 409"/>
                    <a:gd name="T44" fmla="*/ 38 w 330"/>
                    <a:gd name="T45" fmla="*/ 387 h 409"/>
                    <a:gd name="T46" fmla="*/ 51 w 330"/>
                    <a:gd name="T47" fmla="*/ 398 h 409"/>
                    <a:gd name="T48" fmla="*/ 65 w 330"/>
                    <a:gd name="T49" fmla="*/ 409 h 409"/>
                    <a:gd name="T50" fmla="*/ 65 w 330"/>
                    <a:gd name="T51" fmla="*/ 409 h 409"/>
                    <a:gd name="T52" fmla="*/ 65 w 330"/>
                    <a:gd name="T53" fmla="*/ 303 h 409"/>
                    <a:gd name="T54" fmla="*/ 43 w 330"/>
                    <a:gd name="T55" fmla="*/ 288 h 409"/>
                    <a:gd name="T56" fmla="*/ 24 w 330"/>
                    <a:gd name="T57" fmla="*/ 269 h 409"/>
                    <a:gd name="T58" fmla="*/ 11 w 330"/>
                    <a:gd name="T59" fmla="*/ 247 h 409"/>
                    <a:gd name="T60" fmla="*/ 3 w 330"/>
                    <a:gd name="T61" fmla="*/ 221 h 409"/>
                    <a:gd name="T62" fmla="*/ 9 w 330"/>
                    <a:gd name="T63" fmla="*/ 209 h 409"/>
                    <a:gd name="T64" fmla="*/ 18 w 330"/>
                    <a:gd name="T65" fmla="*/ 199 h 409"/>
                    <a:gd name="T66" fmla="*/ 28 w 330"/>
                    <a:gd name="T67" fmla="*/ 191 h 409"/>
                    <a:gd name="T68" fmla="*/ 41 w 330"/>
                    <a:gd name="T69" fmla="*/ 184 h 409"/>
                    <a:gd name="T70" fmla="*/ 54 w 330"/>
                    <a:gd name="T71" fmla="*/ 181 h 409"/>
                    <a:gd name="T72" fmla="*/ 67 w 330"/>
                    <a:gd name="T73" fmla="*/ 181 h 409"/>
                    <a:gd name="T74" fmla="*/ 81 w 330"/>
                    <a:gd name="T75" fmla="*/ 181 h 409"/>
                    <a:gd name="T76" fmla="*/ 94 w 330"/>
                    <a:gd name="T77" fmla="*/ 186 h 409"/>
                    <a:gd name="T78" fmla="*/ 102 w 330"/>
                    <a:gd name="T79" fmla="*/ 189 h 409"/>
                    <a:gd name="T80" fmla="*/ 102 w 330"/>
                    <a:gd name="T81" fmla="*/ 189 h 409"/>
                    <a:gd name="T82" fmla="*/ 186 w 330"/>
                    <a:gd name="T83" fmla="*/ 237 h 409"/>
                    <a:gd name="T84" fmla="*/ 185 w 330"/>
                    <a:gd name="T85" fmla="*/ 361 h 409"/>
                    <a:gd name="T86" fmla="*/ 330 w 330"/>
                    <a:gd name="T87" fmla="*/ 264 h 409"/>
                    <a:gd name="T88" fmla="*/ 330 w 330"/>
                    <a:gd name="T89" fmla="*/ 264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30" h="409">
                      <a:moveTo>
                        <a:pt x="330" y="264"/>
                      </a:moveTo>
                      <a:lnTo>
                        <a:pt x="186" y="0"/>
                      </a:lnTo>
                      <a:lnTo>
                        <a:pt x="186" y="131"/>
                      </a:lnTo>
                      <a:lnTo>
                        <a:pt x="102" y="83"/>
                      </a:lnTo>
                      <a:lnTo>
                        <a:pt x="88" y="78"/>
                      </a:lnTo>
                      <a:lnTo>
                        <a:pt x="74" y="78"/>
                      </a:lnTo>
                      <a:lnTo>
                        <a:pt x="60" y="80"/>
                      </a:lnTo>
                      <a:lnTo>
                        <a:pt x="45" y="83"/>
                      </a:lnTo>
                      <a:lnTo>
                        <a:pt x="33" y="90"/>
                      </a:lnTo>
                      <a:lnTo>
                        <a:pt x="23" y="99"/>
                      </a:lnTo>
                      <a:lnTo>
                        <a:pt x="13" y="111"/>
                      </a:lnTo>
                      <a:lnTo>
                        <a:pt x="6" y="123"/>
                      </a:lnTo>
                      <a:lnTo>
                        <a:pt x="1" y="143"/>
                      </a:lnTo>
                      <a:lnTo>
                        <a:pt x="0" y="153"/>
                      </a:lnTo>
                      <a:lnTo>
                        <a:pt x="1" y="163"/>
                      </a:lnTo>
                      <a:lnTo>
                        <a:pt x="1" y="163"/>
                      </a:lnTo>
                      <a:lnTo>
                        <a:pt x="1" y="295"/>
                      </a:lnTo>
                      <a:lnTo>
                        <a:pt x="3" y="312"/>
                      </a:lnTo>
                      <a:lnTo>
                        <a:pt x="6" y="329"/>
                      </a:lnTo>
                      <a:lnTo>
                        <a:pt x="11" y="344"/>
                      </a:lnTo>
                      <a:lnTo>
                        <a:pt x="18" y="359"/>
                      </a:lnTo>
                      <a:lnTo>
                        <a:pt x="28" y="373"/>
                      </a:lnTo>
                      <a:lnTo>
                        <a:pt x="38" y="387"/>
                      </a:lnTo>
                      <a:lnTo>
                        <a:pt x="51" y="398"/>
                      </a:lnTo>
                      <a:lnTo>
                        <a:pt x="65" y="409"/>
                      </a:lnTo>
                      <a:lnTo>
                        <a:pt x="65" y="409"/>
                      </a:lnTo>
                      <a:lnTo>
                        <a:pt x="65" y="303"/>
                      </a:lnTo>
                      <a:lnTo>
                        <a:pt x="43" y="288"/>
                      </a:lnTo>
                      <a:lnTo>
                        <a:pt x="24" y="269"/>
                      </a:lnTo>
                      <a:lnTo>
                        <a:pt x="11" y="247"/>
                      </a:lnTo>
                      <a:lnTo>
                        <a:pt x="3" y="221"/>
                      </a:lnTo>
                      <a:lnTo>
                        <a:pt x="9" y="209"/>
                      </a:lnTo>
                      <a:lnTo>
                        <a:pt x="18" y="199"/>
                      </a:lnTo>
                      <a:lnTo>
                        <a:pt x="28" y="191"/>
                      </a:lnTo>
                      <a:lnTo>
                        <a:pt x="41" y="184"/>
                      </a:lnTo>
                      <a:lnTo>
                        <a:pt x="54" y="181"/>
                      </a:lnTo>
                      <a:lnTo>
                        <a:pt x="67" y="181"/>
                      </a:lnTo>
                      <a:lnTo>
                        <a:pt x="81" y="181"/>
                      </a:lnTo>
                      <a:lnTo>
                        <a:pt x="94" y="186"/>
                      </a:lnTo>
                      <a:lnTo>
                        <a:pt x="102" y="189"/>
                      </a:lnTo>
                      <a:lnTo>
                        <a:pt x="102" y="189"/>
                      </a:lnTo>
                      <a:lnTo>
                        <a:pt x="186" y="237"/>
                      </a:lnTo>
                      <a:lnTo>
                        <a:pt x="185" y="361"/>
                      </a:lnTo>
                      <a:lnTo>
                        <a:pt x="330" y="264"/>
                      </a:lnTo>
                      <a:lnTo>
                        <a:pt x="330" y="264"/>
                      </a:lnTo>
                    </a:path>
                  </a:pathLst>
                </a:custGeom>
                <a:solidFill>
                  <a:srgbClr val="33CCFF"/>
                </a:solidFill>
                <a:ln w="19050" cmpd="sng">
                  <a:solidFill>
                    <a:srgbClr val="800080"/>
                  </a:solidFill>
                  <a:prstDash val="solid"/>
                  <a:round/>
                  <a:headEnd/>
                  <a:tailEnd/>
                </a:ln>
              </p:spPr>
              <p:txBody>
                <a:bodyPr/>
                <a:lstStyle/>
                <a:p>
                  <a:endParaRPr lang="ru-RU"/>
                </a:p>
              </p:txBody>
            </p:sp>
            <p:sp>
              <p:nvSpPr>
                <p:cNvPr id="564359" name="Freeform 135"/>
                <p:cNvSpPr>
                  <a:spLocks/>
                </p:cNvSpPr>
                <p:nvPr/>
              </p:nvSpPr>
              <p:spPr bwMode="auto">
                <a:xfrm flipH="1">
                  <a:off x="2435" y="4890"/>
                  <a:ext cx="52" cy="63"/>
                </a:xfrm>
                <a:custGeom>
                  <a:avLst/>
                  <a:gdLst>
                    <a:gd name="T0" fmla="*/ 0 w 84"/>
                    <a:gd name="T1" fmla="*/ 107 h 155"/>
                    <a:gd name="T2" fmla="*/ 84 w 84"/>
                    <a:gd name="T3" fmla="*/ 155 h 155"/>
                    <a:gd name="T4" fmla="*/ 84 w 84"/>
                    <a:gd name="T5" fmla="*/ 47 h 155"/>
                    <a:gd name="T6" fmla="*/ 0 w 84"/>
                    <a:gd name="T7" fmla="*/ 0 h 155"/>
                    <a:gd name="T8" fmla="*/ 0 w 84"/>
                    <a:gd name="T9" fmla="*/ 107 h 155"/>
                  </a:gdLst>
                  <a:ahLst/>
                  <a:cxnLst>
                    <a:cxn ang="0">
                      <a:pos x="T0" y="T1"/>
                    </a:cxn>
                    <a:cxn ang="0">
                      <a:pos x="T2" y="T3"/>
                    </a:cxn>
                    <a:cxn ang="0">
                      <a:pos x="T4" y="T5"/>
                    </a:cxn>
                    <a:cxn ang="0">
                      <a:pos x="T6" y="T7"/>
                    </a:cxn>
                    <a:cxn ang="0">
                      <a:pos x="T8" y="T9"/>
                    </a:cxn>
                  </a:cxnLst>
                  <a:rect l="0" t="0" r="r" b="b"/>
                  <a:pathLst>
                    <a:path w="84" h="155">
                      <a:moveTo>
                        <a:pt x="0" y="107"/>
                      </a:moveTo>
                      <a:lnTo>
                        <a:pt x="84" y="155"/>
                      </a:lnTo>
                      <a:lnTo>
                        <a:pt x="84" y="47"/>
                      </a:lnTo>
                      <a:lnTo>
                        <a:pt x="0" y="0"/>
                      </a:lnTo>
                      <a:lnTo>
                        <a:pt x="0" y="107"/>
                      </a:lnTo>
                      <a:close/>
                    </a:path>
                  </a:pathLst>
                </a:custGeom>
                <a:solidFill>
                  <a:srgbClr val="33CCFF"/>
                </a:solidFill>
                <a:ln w="19050" cmpd="sng">
                  <a:solidFill>
                    <a:srgbClr val="800080"/>
                  </a:solidFill>
                  <a:prstDash val="solid"/>
                  <a:round/>
                  <a:headEnd/>
                  <a:tailEnd/>
                </a:ln>
              </p:spPr>
              <p:txBody>
                <a:bodyPr/>
                <a:lstStyle/>
                <a:p>
                  <a:endParaRPr lang="ru-RU"/>
                </a:p>
              </p:txBody>
            </p:sp>
          </p:grpSp>
        </p:grpSp>
        <p:grpSp>
          <p:nvGrpSpPr>
            <p:cNvPr id="564378" name="Group 154"/>
            <p:cNvGrpSpPr>
              <a:grpSpLocks/>
            </p:cNvGrpSpPr>
            <p:nvPr/>
          </p:nvGrpSpPr>
          <p:grpSpPr bwMode="auto">
            <a:xfrm>
              <a:off x="4785" y="1888"/>
              <a:ext cx="575" cy="617"/>
              <a:chOff x="980" y="279"/>
              <a:chExt cx="974" cy="1153"/>
            </a:xfrm>
          </p:grpSpPr>
          <p:grpSp>
            <p:nvGrpSpPr>
              <p:cNvPr id="564379" name="Group 155"/>
              <p:cNvGrpSpPr>
                <a:grpSpLocks/>
              </p:cNvGrpSpPr>
              <p:nvPr/>
            </p:nvGrpSpPr>
            <p:grpSpPr bwMode="auto">
              <a:xfrm>
                <a:off x="1269" y="279"/>
                <a:ext cx="685" cy="893"/>
                <a:chOff x="4497" y="5857"/>
                <a:chExt cx="555" cy="734"/>
              </a:xfrm>
            </p:grpSpPr>
            <p:sp>
              <p:nvSpPr>
                <p:cNvPr id="564380" name="Freeform 156"/>
                <p:cNvSpPr>
                  <a:spLocks/>
                </p:cNvSpPr>
                <p:nvPr/>
              </p:nvSpPr>
              <p:spPr bwMode="auto">
                <a:xfrm>
                  <a:off x="4497" y="5857"/>
                  <a:ext cx="555" cy="734"/>
                </a:xfrm>
                <a:custGeom>
                  <a:avLst/>
                  <a:gdLst>
                    <a:gd name="T0" fmla="*/ 0 w 1109"/>
                    <a:gd name="T1" fmla="*/ 419 h 734"/>
                    <a:gd name="T2" fmla="*/ 124 w 1109"/>
                    <a:gd name="T3" fmla="*/ 466 h 734"/>
                    <a:gd name="T4" fmla="*/ 255 w 1109"/>
                    <a:gd name="T5" fmla="*/ 509 h 734"/>
                    <a:gd name="T6" fmla="*/ 255 w 1109"/>
                    <a:gd name="T7" fmla="*/ 509 h 734"/>
                    <a:gd name="T8" fmla="*/ 238 w 1109"/>
                    <a:gd name="T9" fmla="*/ 534 h 734"/>
                    <a:gd name="T10" fmla="*/ 228 w 1109"/>
                    <a:gd name="T11" fmla="*/ 560 h 734"/>
                    <a:gd name="T12" fmla="*/ 222 w 1109"/>
                    <a:gd name="T13" fmla="*/ 586 h 734"/>
                    <a:gd name="T14" fmla="*/ 224 w 1109"/>
                    <a:gd name="T15" fmla="*/ 612 h 734"/>
                    <a:gd name="T16" fmla="*/ 250 w 1109"/>
                    <a:gd name="T17" fmla="*/ 630 h 734"/>
                    <a:gd name="T18" fmla="*/ 277 w 1109"/>
                    <a:gd name="T19" fmla="*/ 649 h 734"/>
                    <a:gd name="T20" fmla="*/ 310 w 1109"/>
                    <a:gd name="T21" fmla="*/ 664 h 734"/>
                    <a:gd name="T22" fmla="*/ 344 w 1109"/>
                    <a:gd name="T23" fmla="*/ 679 h 734"/>
                    <a:gd name="T24" fmla="*/ 383 w 1109"/>
                    <a:gd name="T25" fmla="*/ 692 h 734"/>
                    <a:gd name="T26" fmla="*/ 424 w 1109"/>
                    <a:gd name="T27" fmla="*/ 704 h 734"/>
                    <a:gd name="T28" fmla="*/ 466 w 1109"/>
                    <a:gd name="T29" fmla="*/ 713 h 734"/>
                    <a:gd name="T30" fmla="*/ 511 w 1109"/>
                    <a:gd name="T31" fmla="*/ 720 h 734"/>
                    <a:gd name="T32" fmla="*/ 557 w 1109"/>
                    <a:gd name="T33" fmla="*/ 726 h 734"/>
                    <a:gd name="T34" fmla="*/ 606 w 1109"/>
                    <a:gd name="T35" fmla="*/ 731 h 734"/>
                    <a:gd name="T36" fmla="*/ 654 w 1109"/>
                    <a:gd name="T37" fmla="*/ 733 h 734"/>
                    <a:gd name="T38" fmla="*/ 703 w 1109"/>
                    <a:gd name="T39" fmla="*/ 734 h 734"/>
                    <a:gd name="T40" fmla="*/ 751 w 1109"/>
                    <a:gd name="T41" fmla="*/ 732 h 734"/>
                    <a:gd name="T42" fmla="*/ 801 w 1109"/>
                    <a:gd name="T43" fmla="*/ 727 h 734"/>
                    <a:gd name="T44" fmla="*/ 850 w 1109"/>
                    <a:gd name="T45" fmla="*/ 721 h 734"/>
                    <a:gd name="T46" fmla="*/ 898 w 1109"/>
                    <a:gd name="T47" fmla="*/ 713 h 734"/>
                    <a:gd name="T48" fmla="*/ 954 w 1109"/>
                    <a:gd name="T49" fmla="*/ 701 h 734"/>
                    <a:gd name="T50" fmla="*/ 1007 w 1109"/>
                    <a:gd name="T51" fmla="*/ 685 h 734"/>
                    <a:gd name="T52" fmla="*/ 1053 w 1109"/>
                    <a:gd name="T53" fmla="*/ 667 h 734"/>
                    <a:gd name="T54" fmla="*/ 1094 w 1109"/>
                    <a:gd name="T55" fmla="*/ 646 h 734"/>
                    <a:gd name="T56" fmla="*/ 1102 w 1109"/>
                    <a:gd name="T57" fmla="*/ 631 h 734"/>
                    <a:gd name="T58" fmla="*/ 1107 w 1109"/>
                    <a:gd name="T59" fmla="*/ 617 h 734"/>
                    <a:gd name="T60" fmla="*/ 1109 w 1109"/>
                    <a:gd name="T61" fmla="*/ 602 h 734"/>
                    <a:gd name="T62" fmla="*/ 1109 w 1109"/>
                    <a:gd name="T63" fmla="*/ 588 h 734"/>
                    <a:gd name="T64" fmla="*/ 1107 w 1109"/>
                    <a:gd name="T65" fmla="*/ 574 h 734"/>
                    <a:gd name="T66" fmla="*/ 1102 w 1109"/>
                    <a:gd name="T67" fmla="*/ 560 h 734"/>
                    <a:gd name="T68" fmla="*/ 1094 w 1109"/>
                    <a:gd name="T69" fmla="*/ 546 h 734"/>
                    <a:gd name="T70" fmla="*/ 1084 w 1109"/>
                    <a:gd name="T71" fmla="*/ 532 h 734"/>
                    <a:gd name="T72" fmla="*/ 1073 w 1109"/>
                    <a:gd name="T73" fmla="*/ 519 h 734"/>
                    <a:gd name="T74" fmla="*/ 1059 w 1109"/>
                    <a:gd name="T75" fmla="*/ 506 h 734"/>
                    <a:gd name="T76" fmla="*/ 1042 w 1109"/>
                    <a:gd name="T77" fmla="*/ 494 h 734"/>
                    <a:gd name="T78" fmla="*/ 1024 w 1109"/>
                    <a:gd name="T79" fmla="*/ 482 h 734"/>
                    <a:gd name="T80" fmla="*/ 1003 w 1109"/>
                    <a:gd name="T81" fmla="*/ 470 h 734"/>
                    <a:gd name="T82" fmla="*/ 980 w 1109"/>
                    <a:gd name="T83" fmla="*/ 460 h 734"/>
                    <a:gd name="T84" fmla="*/ 954 w 1109"/>
                    <a:gd name="T85" fmla="*/ 450 h 734"/>
                    <a:gd name="T86" fmla="*/ 927 w 1109"/>
                    <a:gd name="T87" fmla="*/ 440 h 734"/>
                    <a:gd name="T88" fmla="*/ 927 w 1109"/>
                    <a:gd name="T89" fmla="*/ 440 h 734"/>
                    <a:gd name="T90" fmla="*/ 927 w 1109"/>
                    <a:gd name="T91" fmla="*/ 211 h 734"/>
                    <a:gd name="T92" fmla="*/ 838 w 1109"/>
                    <a:gd name="T93" fmla="*/ 177 h 734"/>
                    <a:gd name="T94" fmla="*/ 745 w 1109"/>
                    <a:gd name="T95" fmla="*/ 144 h 734"/>
                    <a:gd name="T96" fmla="*/ 647 w 1109"/>
                    <a:gd name="T97" fmla="*/ 114 h 734"/>
                    <a:gd name="T98" fmla="*/ 546 w 1109"/>
                    <a:gd name="T99" fmla="*/ 86 h 734"/>
                    <a:gd name="T100" fmla="*/ 441 w 1109"/>
                    <a:gd name="T101" fmla="*/ 61 h 734"/>
                    <a:gd name="T102" fmla="*/ 333 w 1109"/>
                    <a:gd name="T103" fmla="*/ 38 h 734"/>
                    <a:gd name="T104" fmla="*/ 220 w 1109"/>
                    <a:gd name="T105" fmla="*/ 18 h 734"/>
                    <a:gd name="T106" fmla="*/ 106 w 1109"/>
                    <a:gd name="T107" fmla="*/ 0 h 734"/>
                    <a:gd name="T108" fmla="*/ 106 w 1109"/>
                    <a:gd name="T109" fmla="*/ 0 h 734"/>
                    <a:gd name="T110" fmla="*/ 0 w 1109"/>
                    <a:gd name="T111" fmla="*/ 27 h 734"/>
                    <a:gd name="T112" fmla="*/ 0 w 1109"/>
                    <a:gd name="T113" fmla="*/ 419 h 734"/>
                    <a:gd name="T114" fmla="*/ 0 w 1109"/>
                    <a:gd name="T115" fmla="*/ 419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09" h="734">
                      <a:moveTo>
                        <a:pt x="0" y="419"/>
                      </a:moveTo>
                      <a:lnTo>
                        <a:pt x="124" y="466"/>
                      </a:lnTo>
                      <a:lnTo>
                        <a:pt x="255" y="509"/>
                      </a:lnTo>
                      <a:lnTo>
                        <a:pt x="255" y="509"/>
                      </a:lnTo>
                      <a:lnTo>
                        <a:pt x="238" y="534"/>
                      </a:lnTo>
                      <a:lnTo>
                        <a:pt x="228" y="560"/>
                      </a:lnTo>
                      <a:lnTo>
                        <a:pt x="222" y="586"/>
                      </a:lnTo>
                      <a:lnTo>
                        <a:pt x="224" y="612"/>
                      </a:lnTo>
                      <a:lnTo>
                        <a:pt x="250" y="630"/>
                      </a:lnTo>
                      <a:lnTo>
                        <a:pt x="277" y="649"/>
                      </a:lnTo>
                      <a:lnTo>
                        <a:pt x="310" y="664"/>
                      </a:lnTo>
                      <a:lnTo>
                        <a:pt x="344" y="679"/>
                      </a:lnTo>
                      <a:lnTo>
                        <a:pt x="383" y="692"/>
                      </a:lnTo>
                      <a:lnTo>
                        <a:pt x="424" y="704"/>
                      </a:lnTo>
                      <a:lnTo>
                        <a:pt x="466" y="713"/>
                      </a:lnTo>
                      <a:lnTo>
                        <a:pt x="511" y="720"/>
                      </a:lnTo>
                      <a:lnTo>
                        <a:pt x="557" y="726"/>
                      </a:lnTo>
                      <a:lnTo>
                        <a:pt x="606" y="731"/>
                      </a:lnTo>
                      <a:lnTo>
                        <a:pt x="654" y="733"/>
                      </a:lnTo>
                      <a:lnTo>
                        <a:pt x="703" y="734"/>
                      </a:lnTo>
                      <a:lnTo>
                        <a:pt x="751" y="732"/>
                      </a:lnTo>
                      <a:lnTo>
                        <a:pt x="801" y="727"/>
                      </a:lnTo>
                      <a:lnTo>
                        <a:pt x="850" y="721"/>
                      </a:lnTo>
                      <a:lnTo>
                        <a:pt x="898" y="713"/>
                      </a:lnTo>
                      <a:lnTo>
                        <a:pt x="954" y="701"/>
                      </a:lnTo>
                      <a:lnTo>
                        <a:pt x="1007" y="685"/>
                      </a:lnTo>
                      <a:lnTo>
                        <a:pt x="1053" y="667"/>
                      </a:lnTo>
                      <a:lnTo>
                        <a:pt x="1094" y="646"/>
                      </a:lnTo>
                      <a:lnTo>
                        <a:pt x="1102" y="631"/>
                      </a:lnTo>
                      <a:lnTo>
                        <a:pt x="1107" y="617"/>
                      </a:lnTo>
                      <a:lnTo>
                        <a:pt x="1109" y="602"/>
                      </a:lnTo>
                      <a:lnTo>
                        <a:pt x="1109" y="588"/>
                      </a:lnTo>
                      <a:lnTo>
                        <a:pt x="1107" y="574"/>
                      </a:lnTo>
                      <a:lnTo>
                        <a:pt x="1102" y="560"/>
                      </a:lnTo>
                      <a:lnTo>
                        <a:pt x="1094" y="546"/>
                      </a:lnTo>
                      <a:lnTo>
                        <a:pt x="1084" y="532"/>
                      </a:lnTo>
                      <a:lnTo>
                        <a:pt x="1073" y="519"/>
                      </a:lnTo>
                      <a:lnTo>
                        <a:pt x="1059" y="506"/>
                      </a:lnTo>
                      <a:lnTo>
                        <a:pt x="1042" y="494"/>
                      </a:lnTo>
                      <a:lnTo>
                        <a:pt x="1024" y="482"/>
                      </a:lnTo>
                      <a:lnTo>
                        <a:pt x="1003" y="470"/>
                      </a:lnTo>
                      <a:lnTo>
                        <a:pt x="980" y="460"/>
                      </a:lnTo>
                      <a:lnTo>
                        <a:pt x="954" y="450"/>
                      </a:lnTo>
                      <a:lnTo>
                        <a:pt x="927" y="440"/>
                      </a:lnTo>
                      <a:lnTo>
                        <a:pt x="927" y="440"/>
                      </a:lnTo>
                      <a:lnTo>
                        <a:pt x="927" y="211"/>
                      </a:lnTo>
                      <a:lnTo>
                        <a:pt x="838" y="177"/>
                      </a:lnTo>
                      <a:lnTo>
                        <a:pt x="745" y="144"/>
                      </a:lnTo>
                      <a:lnTo>
                        <a:pt x="647" y="114"/>
                      </a:lnTo>
                      <a:lnTo>
                        <a:pt x="546" y="86"/>
                      </a:lnTo>
                      <a:lnTo>
                        <a:pt x="441" y="61"/>
                      </a:lnTo>
                      <a:lnTo>
                        <a:pt x="333" y="38"/>
                      </a:lnTo>
                      <a:lnTo>
                        <a:pt x="220" y="18"/>
                      </a:lnTo>
                      <a:lnTo>
                        <a:pt x="106" y="0"/>
                      </a:lnTo>
                      <a:lnTo>
                        <a:pt x="106" y="0"/>
                      </a:lnTo>
                      <a:lnTo>
                        <a:pt x="0" y="27"/>
                      </a:lnTo>
                      <a:lnTo>
                        <a:pt x="0" y="419"/>
                      </a:lnTo>
                      <a:lnTo>
                        <a:pt x="0" y="419"/>
                      </a:lnTo>
                    </a:path>
                  </a:pathLst>
                </a:custGeom>
                <a:solidFill>
                  <a:srgbClr val="FFFF99"/>
                </a:solidFill>
                <a:ln w="19050" cmpd="sng">
                  <a:solidFill>
                    <a:srgbClr val="800080"/>
                  </a:solidFill>
                  <a:prstDash val="solid"/>
                  <a:round/>
                  <a:headEnd/>
                  <a:tailEnd/>
                </a:ln>
              </p:spPr>
              <p:txBody>
                <a:bodyPr/>
                <a:lstStyle/>
                <a:p>
                  <a:endParaRPr lang="ru-RU"/>
                </a:p>
              </p:txBody>
            </p:sp>
            <p:sp>
              <p:nvSpPr>
                <p:cNvPr id="564381" name="Freeform 157"/>
                <p:cNvSpPr>
                  <a:spLocks/>
                </p:cNvSpPr>
                <p:nvPr/>
              </p:nvSpPr>
              <p:spPr bwMode="auto">
                <a:xfrm>
                  <a:off x="4546" y="5937"/>
                  <a:ext cx="324" cy="494"/>
                </a:xfrm>
                <a:custGeom>
                  <a:avLst/>
                  <a:gdLst>
                    <a:gd name="T0" fmla="*/ 0 w 648"/>
                    <a:gd name="T1" fmla="*/ 326 h 494"/>
                    <a:gd name="T2" fmla="*/ 648 w 648"/>
                    <a:gd name="T3" fmla="*/ 494 h 494"/>
                    <a:gd name="T4" fmla="*/ 648 w 648"/>
                    <a:gd name="T5" fmla="*/ 166 h 494"/>
                    <a:gd name="T6" fmla="*/ 0 w 648"/>
                    <a:gd name="T7" fmla="*/ 0 h 494"/>
                    <a:gd name="T8" fmla="*/ 0 w 648"/>
                    <a:gd name="T9" fmla="*/ 326 h 494"/>
                  </a:gdLst>
                  <a:ahLst/>
                  <a:cxnLst>
                    <a:cxn ang="0">
                      <a:pos x="T0" y="T1"/>
                    </a:cxn>
                    <a:cxn ang="0">
                      <a:pos x="T2" y="T3"/>
                    </a:cxn>
                    <a:cxn ang="0">
                      <a:pos x="T4" y="T5"/>
                    </a:cxn>
                    <a:cxn ang="0">
                      <a:pos x="T6" y="T7"/>
                    </a:cxn>
                    <a:cxn ang="0">
                      <a:pos x="T8" y="T9"/>
                    </a:cxn>
                  </a:cxnLst>
                  <a:rect l="0" t="0" r="r" b="b"/>
                  <a:pathLst>
                    <a:path w="648" h="494">
                      <a:moveTo>
                        <a:pt x="0" y="326"/>
                      </a:moveTo>
                      <a:lnTo>
                        <a:pt x="648" y="494"/>
                      </a:lnTo>
                      <a:lnTo>
                        <a:pt x="648" y="166"/>
                      </a:lnTo>
                      <a:lnTo>
                        <a:pt x="0" y="0"/>
                      </a:lnTo>
                      <a:lnTo>
                        <a:pt x="0" y="326"/>
                      </a:lnTo>
                      <a:close/>
                    </a:path>
                  </a:pathLst>
                </a:custGeom>
                <a:gradFill rotWithShape="1">
                  <a:gsLst>
                    <a:gs pos="0">
                      <a:schemeClr val="accent1">
                        <a:gamma/>
                        <a:tint val="0"/>
                        <a:invGamma/>
                      </a:schemeClr>
                    </a:gs>
                    <a:gs pos="100000">
                      <a:schemeClr val="accent1"/>
                    </a:gs>
                  </a:gsLst>
                  <a:path path="rect">
                    <a:fillToRect l="50000" t="50000" r="50000" b="50000"/>
                  </a:path>
                </a:gradFill>
                <a:ln w="12700" cmpd="sng">
                  <a:solidFill>
                    <a:srgbClr val="800080"/>
                  </a:solidFill>
                  <a:prstDash val="solid"/>
                  <a:round/>
                  <a:headEnd/>
                  <a:tailEnd/>
                </a:ln>
              </p:spPr>
              <p:txBody>
                <a:bodyPr/>
                <a:lstStyle/>
                <a:p>
                  <a:endParaRPr lang="ru-RU"/>
                </a:p>
              </p:txBody>
            </p:sp>
            <p:sp>
              <p:nvSpPr>
                <p:cNvPr id="564382" name="Freeform 158"/>
                <p:cNvSpPr>
                  <a:spLocks/>
                </p:cNvSpPr>
                <p:nvPr/>
              </p:nvSpPr>
              <p:spPr bwMode="auto">
                <a:xfrm>
                  <a:off x="4497" y="5884"/>
                  <a:ext cx="412" cy="603"/>
                </a:xfrm>
                <a:custGeom>
                  <a:avLst/>
                  <a:gdLst>
                    <a:gd name="T0" fmla="*/ 0 w 823"/>
                    <a:gd name="T1" fmla="*/ 392 h 603"/>
                    <a:gd name="T2" fmla="*/ 91 w 823"/>
                    <a:gd name="T3" fmla="*/ 426 h 603"/>
                    <a:gd name="T4" fmla="*/ 186 w 823"/>
                    <a:gd name="T5" fmla="*/ 458 h 603"/>
                    <a:gd name="T6" fmla="*/ 284 w 823"/>
                    <a:gd name="T7" fmla="*/ 488 h 603"/>
                    <a:gd name="T8" fmla="*/ 385 w 823"/>
                    <a:gd name="T9" fmla="*/ 516 h 603"/>
                    <a:gd name="T10" fmla="*/ 490 w 823"/>
                    <a:gd name="T11" fmla="*/ 540 h 603"/>
                    <a:gd name="T12" fmla="*/ 598 w 823"/>
                    <a:gd name="T13" fmla="*/ 564 h 603"/>
                    <a:gd name="T14" fmla="*/ 710 w 823"/>
                    <a:gd name="T15" fmla="*/ 585 h 603"/>
                    <a:gd name="T16" fmla="*/ 823 w 823"/>
                    <a:gd name="T17" fmla="*/ 603 h 603"/>
                    <a:gd name="T18" fmla="*/ 823 w 823"/>
                    <a:gd name="T19" fmla="*/ 603 h 603"/>
                    <a:gd name="T20" fmla="*/ 823 w 823"/>
                    <a:gd name="T21" fmla="*/ 211 h 603"/>
                    <a:gd name="T22" fmla="*/ 734 w 823"/>
                    <a:gd name="T23" fmla="*/ 177 h 603"/>
                    <a:gd name="T24" fmla="*/ 639 w 823"/>
                    <a:gd name="T25" fmla="*/ 145 h 603"/>
                    <a:gd name="T26" fmla="*/ 540 w 823"/>
                    <a:gd name="T27" fmla="*/ 115 h 603"/>
                    <a:gd name="T28" fmla="*/ 439 w 823"/>
                    <a:gd name="T29" fmla="*/ 87 h 603"/>
                    <a:gd name="T30" fmla="*/ 333 w 823"/>
                    <a:gd name="T31" fmla="*/ 62 h 603"/>
                    <a:gd name="T32" fmla="*/ 226 w 823"/>
                    <a:gd name="T33" fmla="*/ 38 h 603"/>
                    <a:gd name="T34" fmla="*/ 114 w 823"/>
                    <a:gd name="T35" fmla="*/ 18 h 603"/>
                    <a:gd name="T36" fmla="*/ 0 w 823"/>
                    <a:gd name="T37" fmla="*/ 0 h 603"/>
                    <a:gd name="T38" fmla="*/ 0 w 823"/>
                    <a:gd name="T39" fmla="*/ 0 h 603"/>
                    <a:gd name="T40" fmla="*/ 0 w 823"/>
                    <a:gd name="T41" fmla="*/ 392 h 603"/>
                    <a:gd name="T42" fmla="*/ 0 w 823"/>
                    <a:gd name="T43" fmla="*/ 392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23" h="603">
                      <a:moveTo>
                        <a:pt x="0" y="392"/>
                      </a:moveTo>
                      <a:lnTo>
                        <a:pt x="91" y="426"/>
                      </a:lnTo>
                      <a:lnTo>
                        <a:pt x="186" y="458"/>
                      </a:lnTo>
                      <a:lnTo>
                        <a:pt x="284" y="488"/>
                      </a:lnTo>
                      <a:lnTo>
                        <a:pt x="385" y="516"/>
                      </a:lnTo>
                      <a:lnTo>
                        <a:pt x="490" y="540"/>
                      </a:lnTo>
                      <a:lnTo>
                        <a:pt x="598" y="564"/>
                      </a:lnTo>
                      <a:lnTo>
                        <a:pt x="710" y="585"/>
                      </a:lnTo>
                      <a:lnTo>
                        <a:pt x="823" y="603"/>
                      </a:lnTo>
                      <a:lnTo>
                        <a:pt x="823" y="603"/>
                      </a:lnTo>
                      <a:lnTo>
                        <a:pt x="823" y="211"/>
                      </a:lnTo>
                      <a:lnTo>
                        <a:pt x="734" y="177"/>
                      </a:lnTo>
                      <a:lnTo>
                        <a:pt x="639" y="145"/>
                      </a:lnTo>
                      <a:lnTo>
                        <a:pt x="540" y="115"/>
                      </a:lnTo>
                      <a:lnTo>
                        <a:pt x="439" y="87"/>
                      </a:lnTo>
                      <a:lnTo>
                        <a:pt x="333" y="62"/>
                      </a:lnTo>
                      <a:lnTo>
                        <a:pt x="226" y="38"/>
                      </a:lnTo>
                      <a:lnTo>
                        <a:pt x="114" y="18"/>
                      </a:lnTo>
                      <a:lnTo>
                        <a:pt x="0" y="0"/>
                      </a:lnTo>
                      <a:lnTo>
                        <a:pt x="0" y="0"/>
                      </a:lnTo>
                      <a:lnTo>
                        <a:pt x="0" y="392"/>
                      </a:lnTo>
                      <a:lnTo>
                        <a:pt x="0" y="392"/>
                      </a:lnTo>
                    </a:path>
                  </a:pathLst>
                </a:custGeom>
                <a:noFill/>
                <a:ln w="19050" cmpd="sng">
                  <a:solidFill>
                    <a:srgbClr val="8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grpSp>
          <p:grpSp>
            <p:nvGrpSpPr>
              <p:cNvPr id="564383" name="Group 159"/>
              <p:cNvGrpSpPr>
                <a:grpSpLocks/>
              </p:cNvGrpSpPr>
              <p:nvPr/>
            </p:nvGrpSpPr>
            <p:grpSpPr bwMode="auto">
              <a:xfrm>
                <a:off x="980" y="1032"/>
                <a:ext cx="688" cy="400"/>
                <a:chOff x="980" y="1032"/>
                <a:chExt cx="688" cy="400"/>
              </a:xfrm>
            </p:grpSpPr>
            <p:sp>
              <p:nvSpPr>
                <p:cNvPr id="564384" name="Freeform 160"/>
                <p:cNvSpPr>
                  <a:spLocks/>
                </p:cNvSpPr>
                <p:nvPr/>
              </p:nvSpPr>
              <p:spPr bwMode="auto">
                <a:xfrm>
                  <a:off x="980" y="1032"/>
                  <a:ext cx="688" cy="400"/>
                </a:xfrm>
                <a:custGeom>
                  <a:avLst/>
                  <a:gdLst>
                    <a:gd name="T0" fmla="*/ 0 w 1113"/>
                    <a:gd name="T1" fmla="*/ 106 h 329"/>
                    <a:gd name="T2" fmla="*/ 329 w 1113"/>
                    <a:gd name="T3" fmla="*/ 0 h 329"/>
                    <a:gd name="T4" fmla="*/ 1113 w 1113"/>
                    <a:gd name="T5" fmla="*/ 200 h 329"/>
                    <a:gd name="T6" fmla="*/ 1113 w 1113"/>
                    <a:gd name="T7" fmla="*/ 243 h 329"/>
                    <a:gd name="T8" fmla="*/ 774 w 1113"/>
                    <a:gd name="T9" fmla="*/ 329 h 329"/>
                    <a:gd name="T10" fmla="*/ 0 w 1113"/>
                    <a:gd name="T11" fmla="*/ 131 h 329"/>
                    <a:gd name="T12" fmla="*/ 0 w 1113"/>
                    <a:gd name="T13" fmla="*/ 106 h 329"/>
                  </a:gdLst>
                  <a:ahLst/>
                  <a:cxnLst>
                    <a:cxn ang="0">
                      <a:pos x="T0" y="T1"/>
                    </a:cxn>
                    <a:cxn ang="0">
                      <a:pos x="T2" y="T3"/>
                    </a:cxn>
                    <a:cxn ang="0">
                      <a:pos x="T4" y="T5"/>
                    </a:cxn>
                    <a:cxn ang="0">
                      <a:pos x="T6" y="T7"/>
                    </a:cxn>
                    <a:cxn ang="0">
                      <a:pos x="T8" y="T9"/>
                    </a:cxn>
                    <a:cxn ang="0">
                      <a:pos x="T10" y="T11"/>
                    </a:cxn>
                    <a:cxn ang="0">
                      <a:pos x="T12" y="T13"/>
                    </a:cxn>
                  </a:cxnLst>
                  <a:rect l="0" t="0" r="r" b="b"/>
                  <a:pathLst>
                    <a:path w="1113" h="329">
                      <a:moveTo>
                        <a:pt x="0" y="106"/>
                      </a:moveTo>
                      <a:lnTo>
                        <a:pt x="329" y="0"/>
                      </a:lnTo>
                      <a:lnTo>
                        <a:pt x="1113" y="200"/>
                      </a:lnTo>
                      <a:lnTo>
                        <a:pt x="1113" y="243"/>
                      </a:lnTo>
                      <a:lnTo>
                        <a:pt x="774" y="329"/>
                      </a:lnTo>
                      <a:lnTo>
                        <a:pt x="0" y="131"/>
                      </a:lnTo>
                      <a:lnTo>
                        <a:pt x="0" y="106"/>
                      </a:lnTo>
                      <a:close/>
                    </a:path>
                  </a:pathLst>
                </a:custGeom>
                <a:solidFill>
                  <a:srgbClr val="FFFF99"/>
                </a:solidFill>
                <a:ln w="19050" cmpd="sng">
                  <a:solidFill>
                    <a:srgbClr val="800080"/>
                  </a:solidFill>
                  <a:prstDash val="solid"/>
                  <a:round/>
                  <a:headEnd/>
                  <a:tailEnd/>
                </a:ln>
              </p:spPr>
              <p:txBody>
                <a:bodyPr/>
                <a:lstStyle/>
                <a:p>
                  <a:endParaRPr lang="ru-RU"/>
                </a:p>
              </p:txBody>
            </p:sp>
            <p:sp>
              <p:nvSpPr>
                <p:cNvPr id="564385" name="Freeform 161"/>
                <p:cNvSpPr>
                  <a:spLocks noEditPoints="1"/>
                </p:cNvSpPr>
                <p:nvPr/>
              </p:nvSpPr>
              <p:spPr bwMode="auto">
                <a:xfrm>
                  <a:off x="1039" y="1081"/>
                  <a:ext cx="562" cy="288"/>
                </a:xfrm>
                <a:custGeom>
                  <a:avLst/>
                  <a:gdLst>
                    <a:gd name="T0" fmla="*/ 204 w 911"/>
                    <a:gd name="T1" fmla="*/ 6 h 237"/>
                    <a:gd name="T2" fmla="*/ 305 w 911"/>
                    <a:gd name="T3" fmla="*/ 33 h 237"/>
                    <a:gd name="T4" fmla="*/ 405 w 911"/>
                    <a:gd name="T5" fmla="*/ 58 h 237"/>
                    <a:gd name="T6" fmla="*/ 508 w 911"/>
                    <a:gd name="T7" fmla="*/ 85 h 237"/>
                    <a:gd name="T8" fmla="*/ 609 w 911"/>
                    <a:gd name="T9" fmla="*/ 111 h 237"/>
                    <a:gd name="T10" fmla="*/ 709 w 911"/>
                    <a:gd name="T11" fmla="*/ 138 h 237"/>
                    <a:gd name="T12" fmla="*/ 258 w 911"/>
                    <a:gd name="T13" fmla="*/ 15 h 237"/>
                    <a:gd name="T14" fmla="*/ 359 w 911"/>
                    <a:gd name="T15" fmla="*/ 41 h 237"/>
                    <a:gd name="T16" fmla="*/ 459 w 911"/>
                    <a:gd name="T17" fmla="*/ 68 h 237"/>
                    <a:gd name="T18" fmla="*/ 562 w 911"/>
                    <a:gd name="T19" fmla="*/ 93 h 237"/>
                    <a:gd name="T20" fmla="*/ 663 w 911"/>
                    <a:gd name="T21" fmla="*/ 120 h 237"/>
                    <a:gd name="T22" fmla="*/ 763 w 911"/>
                    <a:gd name="T23" fmla="*/ 146 h 237"/>
                    <a:gd name="T24" fmla="*/ 810 w 911"/>
                    <a:gd name="T25" fmla="*/ 164 h 237"/>
                    <a:gd name="T26" fmla="*/ 866 w 911"/>
                    <a:gd name="T27" fmla="*/ 173 h 237"/>
                    <a:gd name="T28" fmla="*/ 136 w 911"/>
                    <a:gd name="T29" fmla="*/ 25 h 237"/>
                    <a:gd name="T30" fmla="*/ 237 w 911"/>
                    <a:gd name="T31" fmla="*/ 52 h 237"/>
                    <a:gd name="T32" fmla="*/ 337 w 911"/>
                    <a:gd name="T33" fmla="*/ 78 h 237"/>
                    <a:gd name="T34" fmla="*/ 440 w 911"/>
                    <a:gd name="T35" fmla="*/ 105 h 237"/>
                    <a:gd name="T36" fmla="*/ 541 w 911"/>
                    <a:gd name="T37" fmla="*/ 131 h 237"/>
                    <a:gd name="T38" fmla="*/ 641 w 911"/>
                    <a:gd name="T39" fmla="*/ 158 h 237"/>
                    <a:gd name="T40" fmla="*/ 190 w 911"/>
                    <a:gd name="T41" fmla="*/ 35 h 237"/>
                    <a:gd name="T42" fmla="*/ 291 w 911"/>
                    <a:gd name="T43" fmla="*/ 60 h 237"/>
                    <a:gd name="T44" fmla="*/ 394 w 911"/>
                    <a:gd name="T45" fmla="*/ 87 h 237"/>
                    <a:gd name="T46" fmla="*/ 494 w 911"/>
                    <a:gd name="T47" fmla="*/ 113 h 237"/>
                    <a:gd name="T48" fmla="*/ 595 w 911"/>
                    <a:gd name="T49" fmla="*/ 140 h 237"/>
                    <a:gd name="T50" fmla="*/ 696 w 911"/>
                    <a:gd name="T51" fmla="*/ 166 h 237"/>
                    <a:gd name="T52" fmla="*/ 744 w 911"/>
                    <a:gd name="T53" fmla="*/ 183 h 237"/>
                    <a:gd name="T54" fmla="*/ 798 w 911"/>
                    <a:gd name="T55" fmla="*/ 192 h 237"/>
                    <a:gd name="T56" fmla="*/ 68 w 911"/>
                    <a:gd name="T57" fmla="*/ 45 h 237"/>
                    <a:gd name="T58" fmla="*/ 169 w 911"/>
                    <a:gd name="T59" fmla="*/ 72 h 237"/>
                    <a:gd name="T60" fmla="*/ 272 w 911"/>
                    <a:gd name="T61" fmla="*/ 98 h 237"/>
                    <a:gd name="T62" fmla="*/ 372 w 911"/>
                    <a:gd name="T63" fmla="*/ 124 h 237"/>
                    <a:gd name="T64" fmla="*/ 473 w 911"/>
                    <a:gd name="T65" fmla="*/ 150 h 237"/>
                    <a:gd name="T66" fmla="*/ 574 w 911"/>
                    <a:gd name="T67" fmla="*/ 177 h 237"/>
                    <a:gd name="T68" fmla="*/ 122 w 911"/>
                    <a:gd name="T69" fmla="*/ 54 h 237"/>
                    <a:gd name="T70" fmla="*/ 223 w 911"/>
                    <a:gd name="T71" fmla="*/ 80 h 237"/>
                    <a:gd name="T72" fmla="*/ 326 w 911"/>
                    <a:gd name="T73" fmla="*/ 107 h 237"/>
                    <a:gd name="T74" fmla="*/ 427 w 911"/>
                    <a:gd name="T75" fmla="*/ 133 h 237"/>
                    <a:gd name="T76" fmla="*/ 527 w 911"/>
                    <a:gd name="T77" fmla="*/ 160 h 237"/>
                    <a:gd name="T78" fmla="*/ 630 w 911"/>
                    <a:gd name="T79" fmla="*/ 185 h 237"/>
                    <a:gd name="T80" fmla="*/ 676 w 911"/>
                    <a:gd name="T81" fmla="*/ 203 h 237"/>
                    <a:gd name="T82" fmla="*/ 731 w 911"/>
                    <a:gd name="T83" fmla="*/ 211 h 237"/>
                    <a:gd name="T84" fmla="*/ 0 w 911"/>
                    <a:gd name="T85" fmla="*/ 65 h 237"/>
                    <a:gd name="T86" fmla="*/ 101 w 911"/>
                    <a:gd name="T87" fmla="*/ 91 h 237"/>
                    <a:gd name="T88" fmla="*/ 204 w 911"/>
                    <a:gd name="T89" fmla="*/ 117 h 237"/>
                    <a:gd name="T90" fmla="*/ 508 w 911"/>
                    <a:gd name="T91" fmla="*/ 197 h 237"/>
                    <a:gd name="T92" fmla="*/ 55 w 911"/>
                    <a:gd name="T93" fmla="*/ 74 h 237"/>
                    <a:gd name="T94" fmla="*/ 157 w 911"/>
                    <a:gd name="T95" fmla="*/ 100 h 237"/>
                    <a:gd name="T96" fmla="*/ 459 w 911"/>
                    <a:gd name="T97" fmla="*/ 178 h 237"/>
                    <a:gd name="T98" fmla="*/ 562 w 911"/>
                    <a:gd name="T99" fmla="*/ 205 h 237"/>
                    <a:gd name="T100" fmla="*/ 609 w 911"/>
                    <a:gd name="T101" fmla="*/ 223 h 237"/>
                    <a:gd name="T102" fmla="*/ 663 w 911"/>
                    <a:gd name="T103" fmla="*/ 231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11" h="237">
                      <a:moveTo>
                        <a:pt x="204" y="6"/>
                      </a:moveTo>
                      <a:lnTo>
                        <a:pt x="258" y="20"/>
                      </a:lnTo>
                      <a:lnTo>
                        <a:pt x="258" y="15"/>
                      </a:lnTo>
                      <a:lnTo>
                        <a:pt x="204" y="0"/>
                      </a:lnTo>
                      <a:lnTo>
                        <a:pt x="204" y="6"/>
                      </a:lnTo>
                      <a:close/>
                      <a:moveTo>
                        <a:pt x="305" y="33"/>
                      </a:moveTo>
                      <a:lnTo>
                        <a:pt x="359" y="47"/>
                      </a:lnTo>
                      <a:lnTo>
                        <a:pt x="359" y="41"/>
                      </a:lnTo>
                      <a:lnTo>
                        <a:pt x="305" y="27"/>
                      </a:lnTo>
                      <a:lnTo>
                        <a:pt x="305" y="33"/>
                      </a:lnTo>
                      <a:close/>
                      <a:moveTo>
                        <a:pt x="405" y="58"/>
                      </a:moveTo>
                      <a:lnTo>
                        <a:pt x="459" y="73"/>
                      </a:lnTo>
                      <a:lnTo>
                        <a:pt x="459" y="68"/>
                      </a:lnTo>
                      <a:lnTo>
                        <a:pt x="405" y="53"/>
                      </a:lnTo>
                      <a:lnTo>
                        <a:pt x="405" y="58"/>
                      </a:lnTo>
                      <a:close/>
                      <a:moveTo>
                        <a:pt x="508" y="85"/>
                      </a:moveTo>
                      <a:lnTo>
                        <a:pt x="562" y="99"/>
                      </a:lnTo>
                      <a:lnTo>
                        <a:pt x="562" y="93"/>
                      </a:lnTo>
                      <a:lnTo>
                        <a:pt x="508" y="80"/>
                      </a:lnTo>
                      <a:lnTo>
                        <a:pt x="508" y="85"/>
                      </a:lnTo>
                      <a:close/>
                      <a:moveTo>
                        <a:pt x="609" y="111"/>
                      </a:moveTo>
                      <a:lnTo>
                        <a:pt x="663" y="126"/>
                      </a:lnTo>
                      <a:lnTo>
                        <a:pt x="663" y="120"/>
                      </a:lnTo>
                      <a:lnTo>
                        <a:pt x="609" y="106"/>
                      </a:lnTo>
                      <a:lnTo>
                        <a:pt x="609" y="111"/>
                      </a:lnTo>
                      <a:close/>
                      <a:moveTo>
                        <a:pt x="709" y="138"/>
                      </a:moveTo>
                      <a:lnTo>
                        <a:pt x="763" y="151"/>
                      </a:lnTo>
                      <a:lnTo>
                        <a:pt x="763" y="146"/>
                      </a:lnTo>
                      <a:lnTo>
                        <a:pt x="709" y="132"/>
                      </a:lnTo>
                      <a:lnTo>
                        <a:pt x="709" y="138"/>
                      </a:lnTo>
                      <a:close/>
                      <a:moveTo>
                        <a:pt x="258" y="15"/>
                      </a:moveTo>
                      <a:lnTo>
                        <a:pt x="258" y="20"/>
                      </a:lnTo>
                      <a:lnTo>
                        <a:pt x="303" y="8"/>
                      </a:lnTo>
                      <a:lnTo>
                        <a:pt x="303" y="2"/>
                      </a:lnTo>
                      <a:lnTo>
                        <a:pt x="258" y="15"/>
                      </a:lnTo>
                      <a:close/>
                      <a:moveTo>
                        <a:pt x="359" y="41"/>
                      </a:moveTo>
                      <a:lnTo>
                        <a:pt x="359" y="47"/>
                      </a:lnTo>
                      <a:lnTo>
                        <a:pt x="405" y="34"/>
                      </a:lnTo>
                      <a:lnTo>
                        <a:pt x="405" y="28"/>
                      </a:lnTo>
                      <a:lnTo>
                        <a:pt x="359" y="41"/>
                      </a:lnTo>
                      <a:close/>
                      <a:moveTo>
                        <a:pt x="459" y="68"/>
                      </a:moveTo>
                      <a:lnTo>
                        <a:pt x="459" y="73"/>
                      </a:lnTo>
                      <a:lnTo>
                        <a:pt x="506" y="60"/>
                      </a:lnTo>
                      <a:lnTo>
                        <a:pt x="506" y="54"/>
                      </a:lnTo>
                      <a:lnTo>
                        <a:pt x="459" y="68"/>
                      </a:lnTo>
                      <a:close/>
                      <a:moveTo>
                        <a:pt x="562" y="93"/>
                      </a:moveTo>
                      <a:lnTo>
                        <a:pt x="562" y="99"/>
                      </a:lnTo>
                      <a:lnTo>
                        <a:pt x="607" y="86"/>
                      </a:lnTo>
                      <a:lnTo>
                        <a:pt x="607" y="81"/>
                      </a:lnTo>
                      <a:lnTo>
                        <a:pt x="562" y="93"/>
                      </a:lnTo>
                      <a:close/>
                      <a:moveTo>
                        <a:pt x="663" y="120"/>
                      </a:moveTo>
                      <a:lnTo>
                        <a:pt x="663" y="126"/>
                      </a:lnTo>
                      <a:lnTo>
                        <a:pt x="709" y="113"/>
                      </a:lnTo>
                      <a:lnTo>
                        <a:pt x="709" y="107"/>
                      </a:lnTo>
                      <a:lnTo>
                        <a:pt x="663" y="120"/>
                      </a:lnTo>
                      <a:close/>
                      <a:moveTo>
                        <a:pt x="763" y="146"/>
                      </a:moveTo>
                      <a:lnTo>
                        <a:pt x="763" y="151"/>
                      </a:lnTo>
                      <a:lnTo>
                        <a:pt x="810" y="139"/>
                      </a:lnTo>
                      <a:lnTo>
                        <a:pt x="810" y="134"/>
                      </a:lnTo>
                      <a:lnTo>
                        <a:pt x="763" y="146"/>
                      </a:lnTo>
                      <a:close/>
                      <a:moveTo>
                        <a:pt x="810" y="164"/>
                      </a:moveTo>
                      <a:lnTo>
                        <a:pt x="866" y="178"/>
                      </a:lnTo>
                      <a:lnTo>
                        <a:pt x="866" y="173"/>
                      </a:lnTo>
                      <a:lnTo>
                        <a:pt x="810" y="159"/>
                      </a:lnTo>
                      <a:lnTo>
                        <a:pt x="810" y="164"/>
                      </a:lnTo>
                      <a:close/>
                      <a:moveTo>
                        <a:pt x="866" y="173"/>
                      </a:moveTo>
                      <a:lnTo>
                        <a:pt x="866" y="178"/>
                      </a:lnTo>
                      <a:lnTo>
                        <a:pt x="911" y="165"/>
                      </a:lnTo>
                      <a:lnTo>
                        <a:pt x="911" y="160"/>
                      </a:lnTo>
                      <a:lnTo>
                        <a:pt x="866" y="173"/>
                      </a:lnTo>
                      <a:close/>
                      <a:moveTo>
                        <a:pt x="136" y="25"/>
                      </a:moveTo>
                      <a:lnTo>
                        <a:pt x="190" y="40"/>
                      </a:lnTo>
                      <a:lnTo>
                        <a:pt x="190" y="35"/>
                      </a:lnTo>
                      <a:lnTo>
                        <a:pt x="136" y="20"/>
                      </a:lnTo>
                      <a:lnTo>
                        <a:pt x="136" y="25"/>
                      </a:lnTo>
                      <a:close/>
                      <a:moveTo>
                        <a:pt x="237" y="52"/>
                      </a:moveTo>
                      <a:lnTo>
                        <a:pt x="291" y="67"/>
                      </a:lnTo>
                      <a:lnTo>
                        <a:pt x="291" y="60"/>
                      </a:lnTo>
                      <a:lnTo>
                        <a:pt x="237" y="47"/>
                      </a:lnTo>
                      <a:lnTo>
                        <a:pt x="237" y="52"/>
                      </a:lnTo>
                      <a:close/>
                      <a:moveTo>
                        <a:pt x="337" y="78"/>
                      </a:moveTo>
                      <a:lnTo>
                        <a:pt x="394" y="92"/>
                      </a:lnTo>
                      <a:lnTo>
                        <a:pt x="394" y="87"/>
                      </a:lnTo>
                      <a:lnTo>
                        <a:pt x="337" y="73"/>
                      </a:lnTo>
                      <a:lnTo>
                        <a:pt x="337" y="78"/>
                      </a:lnTo>
                      <a:close/>
                      <a:moveTo>
                        <a:pt x="440" y="105"/>
                      </a:moveTo>
                      <a:lnTo>
                        <a:pt x="494" y="118"/>
                      </a:lnTo>
                      <a:lnTo>
                        <a:pt x="494" y="113"/>
                      </a:lnTo>
                      <a:lnTo>
                        <a:pt x="440" y="99"/>
                      </a:lnTo>
                      <a:lnTo>
                        <a:pt x="440" y="105"/>
                      </a:lnTo>
                      <a:close/>
                      <a:moveTo>
                        <a:pt x="541" y="131"/>
                      </a:moveTo>
                      <a:lnTo>
                        <a:pt x="595" y="145"/>
                      </a:lnTo>
                      <a:lnTo>
                        <a:pt x="595" y="140"/>
                      </a:lnTo>
                      <a:lnTo>
                        <a:pt x="541" y="126"/>
                      </a:lnTo>
                      <a:lnTo>
                        <a:pt x="541" y="131"/>
                      </a:lnTo>
                      <a:close/>
                      <a:moveTo>
                        <a:pt x="641" y="158"/>
                      </a:moveTo>
                      <a:lnTo>
                        <a:pt x="696" y="171"/>
                      </a:lnTo>
                      <a:lnTo>
                        <a:pt x="696" y="166"/>
                      </a:lnTo>
                      <a:lnTo>
                        <a:pt x="641" y="151"/>
                      </a:lnTo>
                      <a:lnTo>
                        <a:pt x="641" y="158"/>
                      </a:lnTo>
                      <a:close/>
                      <a:moveTo>
                        <a:pt x="190" y="35"/>
                      </a:moveTo>
                      <a:lnTo>
                        <a:pt x="190" y="40"/>
                      </a:lnTo>
                      <a:lnTo>
                        <a:pt x="235" y="27"/>
                      </a:lnTo>
                      <a:lnTo>
                        <a:pt x="235" y="21"/>
                      </a:lnTo>
                      <a:lnTo>
                        <a:pt x="190" y="35"/>
                      </a:lnTo>
                      <a:close/>
                      <a:moveTo>
                        <a:pt x="291" y="60"/>
                      </a:moveTo>
                      <a:lnTo>
                        <a:pt x="291" y="66"/>
                      </a:lnTo>
                      <a:lnTo>
                        <a:pt x="337" y="53"/>
                      </a:lnTo>
                      <a:lnTo>
                        <a:pt x="337" y="48"/>
                      </a:lnTo>
                      <a:lnTo>
                        <a:pt x="291" y="60"/>
                      </a:lnTo>
                      <a:close/>
                      <a:moveTo>
                        <a:pt x="394" y="87"/>
                      </a:moveTo>
                      <a:lnTo>
                        <a:pt x="394" y="92"/>
                      </a:lnTo>
                      <a:lnTo>
                        <a:pt x="438" y="80"/>
                      </a:lnTo>
                      <a:lnTo>
                        <a:pt x="438" y="74"/>
                      </a:lnTo>
                      <a:lnTo>
                        <a:pt x="394" y="87"/>
                      </a:lnTo>
                      <a:close/>
                      <a:moveTo>
                        <a:pt x="494" y="113"/>
                      </a:moveTo>
                      <a:lnTo>
                        <a:pt x="494" y="118"/>
                      </a:lnTo>
                      <a:lnTo>
                        <a:pt x="539" y="106"/>
                      </a:lnTo>
                      <a:lnTo>
                        <a:pt x="539" y="101"/>
                      </a:lnTo>
                      <a:lnTo>
                        <a:pt x="494" y="113"/>
                      </a:lnTo>
                      <a:close/>
                      <a:moveTo>
                        <a:pt x="595" y="140"/>
                      </a:moveTo>
                      <a:lnTo>
                        <a:pt x="595" y="145"/>
                      </a:lnTo>
                      <a:lnTo>
                        <a:pt x="641" y="132"/>
                      </a:lnTo>
                      <a:lnTo>
                        <a:pt x="641" y="127"/>
                      </a:lnTo>
                      <a:lnTo>
                        <a:pt x="595" y="140"/>
                      </a:lnTo>
                      <a:close/>
                      <a:moveTo>
                        <a:pt x="696" y="166"/>
                      </a:moveTo>
                      <a:lnTo>
                        <a:pt x="696" y="171"/>
                      </a:lnTo>
                      <a:lnTo>
                        <a:pt x="742" y="159"/>
                      </a:lnTo>
                      <a:lnTo>
                        <a:pt x="742" y="153"/>
                      </a:lnTo>
                      <a:lnTo>
                        <a:pt x="696" y="166"/>
                      </a:lnTo>
                      <a:close/>
                      <a:moveTo>
                        <a:pt x="744" y="183"/>
                      </a:moveTo>
                      <a:lnTo>
                        <a:pt x="798" y="198"/>
                      </a:lnTo>
                      <a:lnTo>
                        <a:pt x="798" y="193"/>
                      </a:lnTo>
                      <a:lnTo>
                        <a:pt x="744" y="178"/>
                      </a:lnTo>
                      <a:lnTo>
                        <a:pt x="744" y="183"/>
                      </a:lnTo>
                      <a:close/>
                      <a:moveTo>
                        <a:pt x="798" y="192"/>
                      </a:moveTo>
                      <a:lnTo>
                        <a:pt x="798" y="198"/>
                      </a:lnTo>
                      <a:lnTo>
                        <a:pt x="843" y="184"/>
                      </a:lnTo>
                      <a:lnTo>
                        <a:pt x="843" y="179"/>
                      </a:lnTo>
                      <a:lnTo>
                        <a:pt x="798" y="192"/>
                      </a:lnTo>
                      <a:close/>
                      <a:moveTo>
                        <a:pt x="68" y="45"/>
                      </a:moveTo>
                      <a:lnTo>
                        <a:pt x="122" y="59"/>
                      </a:lnTo>
                      <a:lnTo>
                        <a:pt x="122" y="54"/>
                      </a:lnTo>
                      <a:lnTo>
                        <a:pt x="68" y="40"/>
                      </a:lnTo>
                      <a:lnTo>
                        <a:pt x="68" y="45"/>
                      </a:lnTo>
                      <a:close/>
                      <a:moveTo>
                        <a:pt x="169" y="72"/>
                      </a:moveTo>
                      <a:lnTo>
                        <a:pt x="223" y="85"/>
                      </a:lnTo>
                      <a:lnTo>
                        <a:pt x="223" y="80"/>
                      </a:lnTo>
                      <a:lnTo>
                        <a:pt x="169" y="67"/>
                      </a:lnTo>
                      <a:lnTo>
                        <a:pt x="169" y="72"/>
                      </a:lnTo>
                      <a:close/>
                      <a:moveTo>
                        <a:pt x="272" y="98"/>
                      </a:moveTo>
                      <a:lnTo>
                        <a:pt x="326" y="112"/>
                      </a:lnTo>
                      <a:lnTo>
                        <a:pt x="326" y="107"/>
                      </a:lnTo>
                      <a:lnTo>
                        <a:pt x="272" y="92"/>
                      </a:lnTo>
                      <a:lnTo>
                        <a:pt x="272" y="98"/>
                      </a:lnTo>
                      <a:close/>
                      <a:moveTo>
                        <a:pt x="372" y="124"/>
                      </a:moveTo>
                      <a:lnTo>
                        <a:pt x="427" y="138"/>
                      </a:lnTo>
                      <a:lnTo>
                        <a:pt x="427" y="133"/>
                      </a:lnTo>
                      <a:lnTo>
                        <a:pt x="372" y="118"/>
                      </a:lnTo>
                      <a:lnTo>
                        <a:pt x="372" y="124"/>
                      </a:lnTo>
                      <a:close/>
                      <a:moveTo>
                        <a:pt x="473" y="150"/>
                      </a:moveTo>
                      <a:lnTo>
                        <a:pt x="527" y="165"/>
                      </a:lnTo>
                      <a:lnTo>
                        <a:pt x="527" y="160"/>
                      </a:lnTo>
                      <a:lnTo>
                        <a:pt x="473" y="145"/>
                      </a:lnTo>
                      <a:lnTo>
                        <a:pt x="473" y="150"/>
                      </a:lnTo>
                      <a:close/>
                      <a:moveTo>
                        <a:pt x="574" y="177"/>
                      </a:moveTo>
                      <a:lnTo>
                        <a:pt x="630" y="191"/>
                      </a:lnTo>
                      <a:lnTo>
                        <a:pt x="630" y="185"/>
                      </a:lnTo>
                      <a:lnTo>
                        <a:pt x="574" y="171"/>
                      </a:lnTo>
                      <a:lnTo>
                        <a:pt x="574" y="177"/>
                      </a:lnTo>
                      <a:close/>
                      <a:moveTo>
                        <a:pt x="122" y="54"/>
                      </a:moveTo>
                      <a:lnTo>
                        <a:pt x="122" y="59"/>
                      </a:lnTo>
                      <a:lnTo>
                        <a:pt x="169" y="47"/>
                      </a:lnTo>
                      <a:lnTo>
                        <a:pt x="169" y="41"/>
                      </a:lnTo>
                      <a:lnTo>
                        <a:pt x="122" y="54"/>
                      </a:lnTo>
                      <a:close/>
                      <a:moveTo>
                        <a:pt x="223" y="80"/>
                      </a:moveTo>
                      <a:lnTo>
                        <a:pt x="223" y="85"/>
                      </a:lnTo>
                      <a:lnTo>
                        <a:pt x="270" y="73"/>
                      </a:lnTo>
                      <a:lnTo>
                        <a:pt x="270" y="68"/>
                      </a:lnTo>
                      <a:lnTo>
                        <a:pt x="223" y="80"/>
                      </a:lnTo>
                      <a:close/>
                      <a:moveTo>
                        <a:pt x="326" y="107"/>
                      </a:moveTo>
                      <a:lnTo>
                        <a:pt x="326" y="112"/>
                      </a:lnTo>
                      <a:lnTo>
                        <a:pt x="370" y="99"/>
                      </a:lnTo>
                      <a:lnTo>
                        <a:pt x="370" y="93"/>
                      </a:lnTo>
                      <a:lnTo>
                        <a:pt x="326" y="107"/>
                      </a:lnTo>
                      <a:close/>
                      <a:moveTo>
                        <a:pt x="427" y="133"/>
                      </a:moveTo>
                      <a:lnTo>
                        <a:pt x="427" y="138"/>
                      </a:lnTo>
                      <a:lnTo>
                        <a:pt x="471" y="126"/>
                      </a:lnTo>
                      <a:lnTo>
                        <a:pt x="471" y="120"/>
                      </a:lnTo>
                      <a:lnTo>
                        <a:pt x="427" y="133"/>
                      </a:lnTo>
                      <a:close/>
                      <a:moveTo>
                        <a:pt x="527" y="160"/>
                      </a:moveTo>
                      <a:lnTo>
                        <a:pt x="527" y="165"/>
                      </a:lnTo>
                      <a:lnTo>
                        <a:pt x="574" y="151"/>
                      </a:lnTo>
                      <a:lnTo>
                        <a:pt x="574" y="146"/>
                      </a:lnTo>
                      <a:lnTo>
                        <a:pt x="527" y="160"/>
                      </a:lnTo>
                      <a:close/>
                      <a:moveTo>
                        <a:pt x="630" y="185"/>
                      </a:moveTo>
                      <a:lnTo>
                        <a:pt x="630" y="191"/>
                      </a:lnTo>
                      <a:lnTo>
                        <a:pt x="674" y="178"/>
                      </a:lnTo>
                      <a:lnTo>
                        <a:pt x="674" y="173"/>
                      </a:lnTo>
                      <a:lnTo>
                        <a:pt x="630" y="185"/>
                      </a:lnTo>
                      <a:close/>
                      <a:moveTo>
                        <a:pt x="676" y="203"/>
                      </a:moveTo>
                      <a:lnTo>
                        <a:pt x="731" y="217"/>
                      </a:lnTo>
                      <a:lnTo>
                        <a:pt x="731" y="211"/>
                      </a:lnTo>
                      <a:lnTo>
                        <a:pt x="676" y="198"/>
                      </a:lnTo>
                      <a:lnTo>
                        <a:pt x="676" y="203"/>
                      </a:lnTo>
                      <a:close/>
                      <a:moveTo>
                        <a:pt x="731" y="211"/>
                      </a:moveTo>
                      <a:lnTo>
                        <a:pt x="731" y="217"/>
                      </a:lnTo>
                      <a:lnTo>
                        <a:pt x="775" y="204"/>
                      </a:lnTo>
                      <a:lnTo>
                        <a:pt x="775" y="199"/>
                      </a:lnTo>
                      <a:lnTo>
                        <a:pt x="731" y="211"/>
                      </a:lnTo>
                      <a:close/>
                      <a:moveTo>
                        <a:pt x="0" y="65"/>
                      </a:moveTo>
                      <a:lnTo>
                        <a:pt x="55" y="79"/>
                      </a:lnTo>
                      <a:lnTo>
                        <a:pt x="55" y="74"/>
                      </a:lnTo>
                      <a:lnTo>
                        <a:pt x="0" y="59"/>
                      </a:lnTo>
                      <a:lnTo>
                        <a:pt x="0" y="65"/>
                      </a:lnTo>
                      <a:close/>
                      <a:moveTo>
                        <a:pt x="101" y="91"/>
                      </a:moveTo>
                      <a:lnTo>
                        <a:pt x="157" y="105"/>
                      </a:lnTo>
                      <a:lnTo>
                        <a:pt x="157" y="100"/>
                      </a:lnTo>
                      <a:lnTo>
                        <a:pt x="101" y="85"/>
                      </a:lnTo>
                      <a:lnTo>
                        <a:pt x="101" y="91"/>
                      </a:lnTo>
                      <a:close/>
                      <a:moveTo>
                        <a:pt x="204" y="117"/>
                      </a:moveTo>
                      <a:lnTo>
                        <a:pt x="459" y="184"/>
                      </a:lnTo>
                      <a:lnTo>
                        <a:pt x="459" y="178"/>
                      </a:lnTo>
                      <a:lnTo>
                        <a:pt x="204" y="112"/>
                      </a:lnTo>
                      <a:lnTo>
                        <a:pt x="204" y="117"/>
                      </a:lnTo>
                      <a:close/>
                      <a:moveTo>
                        <a:pt x="508" y="197"/>
                      </a:moveTo>
                      <a:lnTo>
                        <a:pt x="562" y="210"/>
                      </a:lnTo>
                      <a:lnTo>
                        <a:pt x="562" y="205"/>
                      </a:lnTo>
                      <a:lnTo>
                        <a:pt x="508" y="191"/>
                      </a:lnTo>
                      <a:lnTo>
                        <a:pt x="508" y="197"/>
                      </a:lnTo>
                      <a:close/>
                      <a:moveTo>
                        <a:pt x="55" y="74"/>
                      </a:moveTo>
                      <a:lnTo>
                        <a:pt x="55" y="79"/>
                      </a:lnTo>
                      <a:lnTo>
                        <a:pt x="101" y="67"/>
                      </a:lnTo>
                      <a:lnTo>
                        <a:pt x="101" y="60"/>
                      </a:lnTo>
                      <a:lnTo>
                        <a:pt x="55" y="74"/>
                      </a:lnTo>
                      <a:close/>
                      <a:moveTo>
                        <a:pt x="157" y="100"/>
                      </a:moveTo>
                      <a:lnTo>
                        <a:pt x="157" y="105"/>
                      </a:lnTo>
                      <a:lnTo>
                        <a:pt x="202" y="92"/>
                      </a:lnTo>
                      <a:lnTo>
                        <a:pt x="202" y="87"/>
                      </a:lnTo>
                      <a:lnTo>
                        <a:pt x="157" y="100"/>
                      </a:lnTo>
                      <a:close/>
                      <a:moveTo>
                        <a:pt x="459" y="178"/>
                      </a:moveTo>
                      <a:lnTo>
                        <a:pt x="459" y="184"/>
                      </a:lnTo>
                      <a:lnTo>
                        <a:pt x="506" y="171"/>
                      </a:lnTo>
                      <a:lnTo>
                        <a:pt x="506" y="166"/>
                      </a:lnTo>
                      <a:lnTo>
                        <a:pt x="459" y="178"/>
                      </a:lnTo>
                      <a:close/>
                      <a:moveTo>
                        <a:pt x="562" y="205"/>
                      </a:moveTo>
                      <a:lnTo>
                        <a:pt x="562" y="210"/>
                      </a:lnTo>
                      <a:lnTo>
                        <a:pt x="607" y="198"/>
                      </a:lnTo>
                      <a:lnTo>
                        <a:pt x="607" y="193"/>
                      </a:lnTo>
                      <a:lnTo>
                        <a:pt x="562" y="205"/>
                      </a:lnTo>
                      <a:close/>
                      <a:moveTo>
                        <a:pt x="609" y="223"/>
                      </a:moveTo>
                      <a:lnTo>
                        <a:pt x="663" y="237"/>
                      </a:lnTo>
                      <a:lnTo>
                        <a:pt x="663" y="231"/>
                      </a:lnTo>
                      <a:lnTo>
                        <a:pt x="609" y="217"/>
                      </a:lnTo>
                      <a:lnTo>
                        <a:pt x="609" y="223"/>
                      </a:lnTo>
                      <a:close/>
                      <a:moveTo>
                        <a:pt x="663" y="231"/>
                      </a:moveTo>
                      <a:lnTo>
                        <a:pt x="663" y="237"/>
                      </a:lnTo>
                      <a:lnTo>
                        <a:pt x="707" y="224"/>
                      </a:lnTo>
                      <a:lnTo>
                        <a:pt x="707" y="219"/>
                      </a:lnTo>
                      <a:lnTo>
                        <a:pt x="663" y="231"/>
                      </a:lnTo>
                      <a:close/>
                    </a:path>
                  </a:pathLst>
                </a:custGeom>
                <a:solidFill>
                  <a:srgbClr val="FFCCCC"/>
                </a:solidFill>
                <a:ln w="3175" cmpd="sng">
                  <a:solidFill>
                    <a:srgbClr val="800080"/>
                  </a:solidFill>
                  <a:round/>
                  <a:headEnd/>
                  <a:tailEnd/>
                </a:ln>
              </p:spPr>
              <p:txBody>
                <a:bodyPr/>
                <a:lstStyle/>
                <a:p>
                  <a:endParaRPr lang="ru-RU"/>
                </a:p>
              </p:txBody>
            </p:sp>
            <p:sp>
              <p:nvSpPr>
                <p:cNvPr id="564386" name="Freeform 162"/>
                <p:cNvSpPr>
                  <a:spLocks/>
                </p:cNvSpPr>
                <p:nvPr/>
              </p:nvSpPr>
              <p:spPr bwMode="auto">
                <a:xfrm>
                  <a:off x="980" y="1161"/>
                  <a:ext cx="478" cy="271"/>
                </a:xfrm>
                <a:custGeom>
                  <a:avLst/>
                  <a:gdLst>
                    <a:gd name="T0" fmla="*/ 0 w 774"/>
                    <a:gd name="T1" fmla="*/ 25 h 223"/>
                    <a:gd name="T2" fmla="*/ 774 w 774"/>
                    <a:gd name="T3" fmla="*/ 223 h 223"/>
                    <a:gd name="T4" fmla="*/ 774 w 774"/>
                    <a:gd name="T5" fmla="*/ 197 h 223"/>
                    <a:gd name="T6" fmla="*/ 0 w 774"/>
                    <a:gd name="T7" fmla="*/ 0 h 223"/>
                    <a:gd name="T8" fmla="*/ 0 w 774"/>
                    <a:gd name="T9" fmla="*/ 25 h 223"/>
                  </a:gdLst>
                  <a:ahLst/>
                  <a:cxnLst>
                    <a:cxn ang="0">
                      <a:pos x="T0" y="T1"/>
                    </a:cxn>
                    <a:cxn ang="0">
                      <a:pos x="T2" y="T3"/>
                    </a:cxn>
                    <a:cxn ang="0">
                      <a:pos x="T4" y="T5"/>
                    </a:cxn>
                    <a:cxn ang="0">
                      <a:pos x="T6" y="T7"/>
                    </a:cxn>
                    <a:cxn ang="0">
                      <a:pos x="T8" y="T9"/>
                    </a:cxn>
                  </a:cxnLst>
                  <a:rect l="0" t="0" r="r" b="b"/>
                  <a:pathLst>
                    <a:path w="774" h="223">
                      <a:moveTo>
                        <a:pt x="0" y="25"/>
                      </a:moveTo>
                      <a:lnTo>
                        <a:pt x="774" y="223"/>
                      </a:lnTo>
                      <a:lnTo>
                        <a:pt x="774" y="197"/>
                      </a:lnTo>
                      <a:lnTo>
                        <a:pt x="0" y="0"/>
                      </a:lnTo>
                      <a:lnTo>
                        <a:pt x="0" y="25"/>
                      </a:lnTo>
                      <a:close/>
                    </a:path>
                  </a:pathLst>
                </a:custGeom>
                <a:noFill/>
                <a:ln w="6350">
                  <a:solidFill>
                    <a:srgbClr val="8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grpSp>
        </p:grpSp>
        <p:sp>
          <p:nvSpPr>
            <p:cNvPr id="564411" name="Line 187"/>
            <p:cNvSpPr>
              <a:spLocks noChangeShapeType="1"/>
            </p:cNvSpPr>
            <p:nvPr/>
          </p:nvSpPr>
          <p:spPr bwMode="auto">
            <a:xfrm>
              <a:off x="3833" y="1230"/>
              <a:ext cx="0" cy="1520"/>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64412" name="Line 188"/>
            <p:cNvSpPr>
              <a:spLocks noChangeShapeType="1"/>
            </p:cNvSpPr>
            <p:nvPr/>
          </p:nvSpPr>
          <p:spPr bwMode="auto">
            <a:xfrm>
              <a:off x="3833" y="1525"/>
              <a:ext cx="408" cy="0"/>
            </a:xfrm>
            <a:prstGeom prst="line">
              <a:avLst/>
            </a:prstGeom>
            <a:noFill/>
            <a:ln w="38100">
              <a:solidFill>
                <a:srgbClr val="CC3300"/>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ru-RU"/>
            </a:p>
          </p:txBody>
        </p:sp>
        <p:sp>
          <p:nvSpPr>
            <p:cNvPr id="564413" name="Line 189"/>
            <p:cNvSpPr>
              <a:spLocks noChangeShapeType="1"/>
            </p:cNvSpPr>
            <p:nvPr/>
          </p:nvSpPr>
          <p:spPr bwMode="auto">
            <a:xfrm rot="-5400000">
              <a:off x="4671" y="2070"/>
              <a:ext cx="317" cy="0"/>
            </a:xfrm>
            <a:prstGeom prst="line">
              <a:avLst/>
            </a:prstGeom>
            <a:noFill/>
            <a:ln w="38100">
              <a:solidFill>
                <a:srgbClr val="CC3300"/>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ru-RU"/>
            </a:p>
          </p:txBody>
        </p:sp>
        <p:sp>
          <p:nvSpPr>
            <p:cNvPr id="564415" name="Freeform 191"/>
            <p:cNvSpPr>
              <a:spLocks/>
            </p:cNvSpPr>
            <p:nvPr/>
          </p:nvSpPr>
          <p:spPr bwMode="auto">
            <a:xfrm>
              <a:off x="3696" y="1366"/>
              <a:ext cx="1407" cy="590"/>
            </a:xfrm>
            <a:custGeom>
              <a:avLst/>
              <a:gdLst>
                <a:gd name="T0" fmla="*/ 0 w 1978"/>
                <a:gd name="T1" fmla="*/ 0 h 1224"/>
                <a:gd name="T2" fmla="*/ 1978 w 1978"/>
                <a:gd name="T3" fmla="*/ 2 h 1224"/>
                <a:gd name="T4" fmla="*/ 1977 w 1978"/>
                <a:gd name="T5" fmla="*/ 1224 h 1224"/>
              </a:gdLst>
              <a:ahLst/>
              <a:cxnLst>
                <a:cxn ang="0">
                  <a:pos x="T0" y="T1"/>
                </a:cxn>
                <a:cxn ang="0">
                  <a:pos x="T2" y="T3"/>
                </a:cxn>
                <a:cxn ang="0">
                  <a:pos x="T4" y="T5"/>
                </a:cxn>
              </a:cxnLst>
              <a:rect l="0" t="0" r="r" b="b"/>
              <a:pathLst>
                <a:path w="1978" h="1224">
                  <a:moveTo>
                    <a:pt x="0" y="0"/>
                  </a:moveTo>
                  <a:lnTo>
                    <a:pt x="1978" y="2"/>
                  </a:lnTo>
                  <a:lnTo>
                    <a:pt x="1977" y="1224"/>
                  </a:lnTo>
                </a:path>
              </a:pathLst>
            </a:custGeom>
            <a:noFill/>
            <a:ln w="38100" cmpd="sng">
              <a:solidFill>
                <a:srgbClr val="003399"/>
              </a:solidFill>
              <a:prstDash val="dash"/>
              <a:round/>
              <a:headEnd type="stealth" w="lg" len="lg"/>
              <a:tailEnd type="stealth" w="lg" len="lg"/>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564416" name="Text Box 192"/>
            <p:cNvSpPr txBox="1">
              <a:spLocks noChangeArrowheads="1"/>
            </p:cNvSpPr>
            <p:nvPr/>
          </p:nvSpPr>
          <p:spPr bwMode="auto">
            <a:xfrm>
              <a:off x="4218" y="958"/>
              <a:ext cx="1384" cy="38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zh-CN" sz="2000" b="1">
                  <a:solidFill>
                    <a:srgbClr val="CC3300"/>
                  </a:solidFill>
                </a:rPr>
                <a:t>Корпоративный маршрутизатор</a:t>
              </a:r>
              <a:endParaRPr lang="ru-RU" sz="2000">
                <a:solidFill>
                  <a:srgbClr val="CC3300"/>
                </a:solidFill>
              </a:endParaRPr>
            </a:p>
          </p:txBody>
        </p:sp>
        <p:sp>
          <p:nvSpPr>
            <p:cNvPr id="564417" name="Line 193"/>
            <p:cNvSpPr>
              <a:spLocks noChangeShapeType="1"/>
            </p:cNvSpPr>
            <p:nvPr/>
          </p:nvSpPr>
          <p:spPr bwMode="auto">
            <a:xfrm>
              <a:off x="1474" y="1525"/>
              <a:ext cx="1610" cy="0"/>
            </a:xfrm>
            <a:prstGeom prst="line">
              <a:avLst/>
            </a:prstGeom>
            <a:noFill/>
            <a:ln w="38100">
              <a:solidFill>
                <a:srgbClr val="003399"/>
              </a:solidFill>
              <a:prstDash val="dash"/>
              <a:round/>
              <a:headEnd type="stealth" w="lg" len="lg"/>
              <a:tailEnd type="stealth" w="lg" len="lg"/>
            </a:ln>
            <a:extLst>
              <a:ext uri="{909E8E84-426E-40DD-AFC4-6F175D3DCCD1}">
                <a14:hiddenFill xmlns:a14="http://schemas.microsoft.com/office/drawing/2010/main">
                  <a:noFill/>
                </a14:hiddenFill>
              </a:ext>
            </a:extLst>
          </p:spPr>
          <p:txBody>
            <a:bodyPr/>
            <a:lstStyle/>
            <a:p>
              <a:endParaRPr lang="ru-RU"/>
            </a:p>
          </p:txBody>
        </p:sp>
        <p:sp>
          <p:nvSpPr>
            <p:cNvPr id="564429" name="Freeform 205"/>
            <p:cNvSpPr>
              <a:spLocks/>
            </p:cNvSpPr>
            <p:nvPr/>
          </p:nvSpPr>
          <p:spPr bwMode="auto">
            <a:xfrm>
              <a:off x="1088" y="2273"/>
              <a:ext cx="3493" cy="318"/>
            </a:xfrm>
            <a:custGeom>
              <a:avLst/>
              <a:gdLst>
                <a:gd name="T0" fmla="*/ 0 w 4618"/>
                <a:gd name="T1" fmla="*/ 261 h 261"/>
                <a:gd name="T2" fmla="*/ 3951 w 4618"/>
                <a:gd name="T3" fmla="*/ 248 h 261"/>
                <a:gd name="T4" fmla="*/ 3951 w 4618"/>
                <a:gd name="T5" fmla="*/ 0 h 261"/>
                <a:gd name="T6" fmla="*/ 4618 w 4618"/>
                <a:gd name="T7" fmla="*/ 0 h 261"/>
              </a:gdLst>
              <a:ahLst/>
              <a:cxnLst>
                <a:cxn ang="0">
                  <a:pos x="T0" y="T1"/>
                </a:cxn>
                <a:cxn ang="0">
                  <a:pos x="T2" y="T3"/>
                </a:cxn>
                <a:cxn ang="0">
                  <a:pos x="T4" y="T5"/>
                </a:cxn>
                <a:cxn ang="0">
                  <a:pos x="T6" y="T7"/>
                </a:cxn>
              </a:cxnLst>
              <a:rect l="0" t="0" r="r" b="b"/>
              <a:pathLst>
                <a:path w="4618" h="261">
                  <a:moveTo>
                    <a:pt x="0" y="261"/>
                  </a:moveTo>
                  <a:lnTo>
                    <a:pt x="3951" y="248"/>
                  </a:lnTo>
                  <a:lnTo>
                    <a:pt x="3951" y="0"/>
                  </a:lnTo>
                  <a:lnTo>
                    <a:pt x="4618" y="0"/>
                  </a:lnTo>
                </a:path>
              </a:pathLst>
            </a:custGeom>
            <a:noFill/>
            <a:ln w="38100" cmpd="sng">
              <a:solidFill>
                <a:srgbClr val="003399"/>
              </a:solidFill>
              <a:prstDash val="dash"/>
              <a:round/>
              <a:headEnd type="stealth" w="lg" len="lg"/>
              <a:tailEnd type="stealth" w="lg" len="lg"/>
            </a:ln>
            <a:extLst>
              <a:ext uri="{909E8E84-426E-40DD-AFC4-6F175D3DCCD1}">
                <a14:hiddenFill xmlns:a14="http://schemas.microsoft.com/office/drawing/2010/main">
                  <a:solidFill>
                    <a:srgbClr val="FFFFFF"/>
                  </a:solidFill>
                </a14:hiddenFill>
              </a:ext>
            </a:extLst>
          </p:spPr>
          <p:txBody>
            <a:bodyPr/>
            <a:lstStyle/>
            <a:p>
              <a:endParaRPr lang="ru-RU"/>
            </a:p>
          </p:txBody>
        </p:sp>
        <p:grpSp>
          <p:nvGrpSpPr>
            <p:cNvPr id="564430" name="Group 206"/>
            <p:cNvGrpSpPr>
              <a:grpSpLocks/>
            </p:cNvGrpSpPr>
            <p:nvPr/>
          </p:nvGrpSpPr>
          <p:grpSpPr bwMode="auto">
            <a:xfrm>
              <a:off x="4195" y="1434"/>
              <a:ext cx="748" cy="544"/>
              <a:chOff x="1531" y="13498"/>
              <a:chExt cx="2552" cy="2123"/>
            </a:xfrm>
          </p:grpSpPr>
          <p:sp>
            <p:nvSpPr>
              <p:cNvPr id="564431" name="Freeform 207" descr="Диагональный кирпич"/>
              <p:cNvSpPr>
                <a:spLocks/>
              </p:cNvSpPr>
              <p:nvPr/>
            </p:nvSpPr>
            <p:spPr bwMode="auto">
              <a:xfrm>
                <a:off x="1531" y="13498"/>
                <a:ext cx="2552" cy="2123"/>
              </a:xfrm>
              <a:custGeom>
                <a:avLst/>
                <a:gdLst>
                  <a:gd name="T0" fmla="*/ 0 w 2552"/>
                  <a:gd name="T1" fmla="*/ 499 h 2123"/>
                  <a:gd name="T2" fmla="*/ 0 w 2552"/>
                  <a:gd name="T3" fmla="*/ 1052 h 2123"/>
                  <a:gd name="T4" fmla="*/ 42 w 2552"/>
                  <a:gd name="T5" fmla="*/ 1083 h 2123"/>
                  <a:gd name="T6" fmla="*/ 42 w 2552"/>
                  <a:gd name="T7" fmla="*/ 1169 h 2123"/>
                  <a:gd name="T8" fmla="*/ 382 w 2552"/>
                  <a:gd name="T9" fmla="*/ 1359 h 2123"/>
                  <a:gd name="T10" fmla="*/ 412 w 2552"/>
                  <a:gd name="T11" fmla="*/ 1428 h 2123"/>
                  <a:gd name="T12" fmla="*/ 447 w 2552"/>
                  <a:gd name="T13" fmla="*/ 1492 h 2123"/>
                  <a:gd name="T14" fmla="*/ 487 w 2552"/>
                  <a:gd name="T15" fmla="*/ 1554 h 2123"/>
                  <a:gd name="T16" fmla="*/ 532 w 2552"/>
                  <a:gd name="T17" fmla="*/ 1610 h 2123"/>
                  <a:gd name="T18" fmla="*/ 582 w 2552"/>
                  <a:gd name="T19" fmla="*/ 1663 h 2123"/>
                  <a:gd name="T20" fmla="*/ 636 w 2552"/>
                  <a:gd name="T21" fmla="*/ 1711 h 2123"/>
                  <a:gd name="T22" fmla="*/ 693 w 2552"/>
                  <a:gd name="T23" fmla="*/ 1754 h 2123"/>
                  <a:gd name="T24" fmla="*/ 753 w 2552"/>
                  <a:gd name="T25" fmla="*/ 1793 h 2123"/>
                  <a:gd name="T26" fmla="*/ 817 w 2552"/>
                  <a:gd name="T27" fmla="*/ 1826 h 2123"/>
                  <a:gd name="T28" fmla="*/ 883 w 2552"/>
                  <a:gd name="T29" fmla="*/ 1855 h 2123"/>
                  <a:gd name="T30" fmla="*/ 952 w 2552"/>
                  <a:gd name="T31" fmla="*/ 1877 h 2123"/>
                  <a:gd name="T32" fmla="*/ 1023 w 2552"/>
                  <a:gd name="T33" fmla="*/ 1894 h 2123"/>
                  <a:gd name="T34" fmla="*/ 1059 w 2552"/>
                  <a:gd name="T35" fmla="*/ 1900 h 2123"/>
                  <a:gd name="T36" fmla="*/ 1095 w 2552"/>
                  <a:gd name="T37" fmla="*/ 1904 h 2123"/>
                  <a:gd name="T38" fmla="*/ 1131 w 2552"/>
                  <a:gd name="T39" fmla="*/ 1907 h 2123"/>
                  <a:gd name="T40" fmla="*/ 1168 w 2552"/>
                  <a:gd name="T41" fmla="*/ 1910 h 2123"/>
                  <a:gd name="T42" fmla="*/ 1206 w 2552"/>
                  <a:gd name="T43" fmla="*/ 1910 h 2123"/>
                  <a:gd name="T44" fmla="*/ 1243 w 2552"/>
                  <a:gd name="T45" fmla="*/ 1909 h 2123"/>
                  <a:gd name="T46" fmla="*/ 1281 w 2552"/>
                  <a:gd name="T47" fmla="*/ 1906 h 2123"/>
                  <a:gd name="T48" fmla="*/ 1318 w 2552"/>
                  <a:gd name="T49" fmla="*/ 1901 h 2123"/>
                  <a:gd name="T50" fmla="*/ 1318 w 2552"/>
                  <a:gd name="T51" fmla="*/ 1901 h 2123"/>
                  <a:gd name="T52" fmla="*/ 1701 w 2552"/>
                  <a:gd name="T53" fmla="*/ 2123 h 2123"/>
                  <a:gd name="T54" fmla="*/ 2510 w 2552"/>
                  <a:gd name="T55" fmla="*/ 1657 h 2123"/>
                  <a:gd name="T56" fmla="*/ 2510 w 2552"/>
                  <a:gd name="T57" fmla="*/ 1572 h 2123"/>
                  <a:gd name="T58" fmla="*/ 2552 w 2552"/>
                  <a:gd name="T59" fmla="*/ 1551 h 2123"/>
                  <a:gd name="T60" fmla="*/ 2552 w 2552"/>
                  <a:gd name="T61" fmla="*/ 998 h 2123"/>
                  <a:gd name="T62" fmla="*/ 850 w 2552"/>
                  <a:gd name="T63" fmla="*/ 0 h 2123"/>
                  <a:gd name="T64" fmla="*/ 0 w 2552"/>
                  <a:gd name="T65" fmla="*/ 499 h 2123"/>
                  <a:gd name="T66" fmla="*/ 0 w 2552"/>
                  <a:gd name="T67" fmla="*/ 499 h 2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552" h="2123">
                    <a:moveTo>
                      <a:pt x="0" y="499"/>
                    </a:moveTo>
                    <a:lnTo>
                      <a:pt x="0" y="1052"/>
                    </a:lnTo>
                    <a:lnTo>
                      <a:pt x="42" y="1083"/>
                    </a:lnTo>
                    <a:lnTo>
                      <a:pt x="42" y="1169"/>
                    </a:lnTo>
                    <a:lnTo>
                      <a:pt x="382" y="1359"/>
                    </a:lnTo>
                    <a:lnTo>
                      <a:pt x="412" y="1428"/>
                    </a:lnTo>
                    <a:lnTo>
                      <a:pt x="447" y="1492"/>
                    </a:lnTo>
                    <a:lnTo>
                      <a:pt x="487" y="1554"/>
                    </a:lnTo>
                    <a:lnTo>
                      <a:pt x="532" y="1610"/>
                    </a:lnTo>
                    <a:lnTo>
                      <a:pt x="582" y="1663"/>
                    </a:lnTo>
                    <a:lnTo>
                      <a:pt x="636" y="1711"/>
                    </a:lnTo>
                    <a:lnTo>
                      <a:pt x="693" y="1754"/>
                    </a:lnTo>
                    <a:lnTo>
                      <a:pt x="753" y="1793"/>
                    </a:lnTo>
                    <a:lnTo>
                      <a:pt x="817" y="1826"/>
                    </a:lnTo>
                    <a:lnTo>
                      <a:pt x="883" y="1855"/>
                    </a:lnTo>
                    <a:lnTo>
                      <a:pt x="952" y="1877"/>
                    </a:lnTo>
                    <a:lnTo>
                      <a:pt x="1023" y="1894"/>
                    </a:lnTo>
                    <a:lnTo>
                      <a:pt x="1059" y="1900"/>
                    </a:lnTo>
                    <a:lnTo>
                      <a:pt x="1095" y="1904"/>
                    </a:lnTo>
                    <a:lnTo>
                      <a:pt x="1131" y="1907"/>
                    </a:lnTo>
                    <a:lnTo>
                      <a:pt x="1168" y="1910"/>
                    </a:lnTo>
                    <a:lnTo>
                      <a:pt x="1206" y="1910"/>
                    </a:lnTo>
                    <a:lnTo>
                      <a:pt x="1243" y="1909"/>
                    </a:lnTo>
                    <a:lnTo>
                      <a:pt x="1281" y="1906"/>
                    </a:lnTo>
                    <a:lnTo>
                      <a:pt x="1318" y="1901"/>
                    </a:lnTo>
                    <a:lnTo>
                      <a:pt x="1318" y="1901"/>
                    </a:lnTo>
                    <a:lnTo>
                      <a:pt x="1701" y="2123"/>
                    </a:lnTo>
                    <a:lnTo>
                      <a:pt x="2510" y="1657"/>
                    </a:lnTo>
                    <a:lnTo>
                      <a:pt x="2510" y="1572"/>
                    </a:lnTo>
                    <a:lnTo>
                      <a:pt x="2552" y="1551"/>
                    </a:lnTo>
                    <a:lnTo>
                      <a:pt x="2552" y="998"/>
                    </a:lnTo>
                    <a:lnTo>
                      <a:pt x="850" y="0"/>
                    </a:lnTo>
                    <a:lnTo>
                      <a:pt x="0" y="499"/>
                    </a:lnTo>
                    <a:lnTo>
                      <a:pt x="0" y="499"/>
                    </a:lnTo>
                  </a:path>
                </a:pathLst>
              </a:custGeom>
              <a:pattFill prst="diagBrick">
                <a:fgClr>
                  <a:srgbClr val="9900CC"/>
                </a:fgClr>
                <a:bgClr>
                  <a:srgbClr val="FFFFFF"/>
                </a:bgClr>
              </a:pattFill>
              <a:ln w="19050" cmpd="sng">
                <a:solidFill>
                  <a:srgbClr val="9900CC"/>
                </a:solidFill>
                <a:prstDash val="solid"/>
                <a:round/>
                <a:headEnd/>
                <a:tailEnd/>
              </a:ln>
              <a:effectLst/>
              <a:extLs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endParaRPr lang="ru-RU"/>
              </a:p>
            </p:txBody>
          </p:sp>
          <p:sp>
            <p:nvSpPr>
              <p:cNvPr id="564432" name="Freeform 208" descr="Диагональный кирпич"/>
              <p:cNvSpPr>
                <a:spLocks/>
              </p:cNvSpPr>
              <p:nvPr/>
            </p:nvSpPr>
            <p:spPr bwMode="auto">
              <a:xfrm>
                <a:off x="3232" y="14496"/>
                <a:ext cx="851" cy="1125"/>
              </a:xfrm>
              <a:custGeom>
                <a:avLst/>
                <a:gdLst>
                  <a:gd name="T0" fmla="*/ 0 w 851"/>
                  <a:gd name="T1" fmla="*/ 1125 h 1125"/>
                  <a:gd name="T2" fmla="*/ 809 w 851"/>
                  <a:gd name="T3" fmla="*/ 659 h 1125"/>
                  <a:gd name="T4" fmla="*/ 809 w 851"/>
                  <a:gd name="T5" fmla="*/ 574 h 1125"/>
                  <a:gd name="T6" fmla="*/ 851 w 851"/>
                  <a:gd name="T7" fmla="*/ 553 h 1125"/>
                  <a:gd name="T8" fmla="*/ 851 w 851"/>
                  <a:gd name="T9" fmla="*/ 0 h 1125"/>
                  <a:gd name="T10" fmla="*/ 0 w 851"/>
                  <a:gd name="T11" fmla="*/ 488 h 1125"/>
                  <a:gd name="T12" fmla="*/ 0 w 851"/>
                  <a:gd name="T13" fmla="*/ 1125 h 1125"/>
                </a:gdLst>
                <a:ahLst/>
                <a:cxnLst>
                  <a:cxn ang="0">
                    <a:pos x="T0" y="T1"/>
                  </a:cxn>
                  <a:cxn ang="0">
                    <a:pos x="T2" y="T3"/>
                  </a:cxn>
                  <a:cxn ang="0">
                    <a:pos x="T4" y="T5"/>
                  </a:cxn>
                  <a:cxn ang="0">
                    <a:pos x="T6" y="T7"/>
                  </a:cxn>
                  <a:cxn ang="0">
                    <a:pos x="T8" y="T9"/>
                  </a:cxn>
                  <a:cxn ang="0">
                    <a:pos x="T10" y="T11"/>
                  </a:cxn>
                  <a:cxn ang="0">
                    <a:pos x="T12" y="T13"/>
                  </a:cxn>
                </a:cxnLst>
                <a:rect l="0" t="0" r="r" b="b"/>
                <a:pathLst>
                  <a:path w="851" h="1125">
                    <a:moveTo>
                      <a:pt x="0" y="1125"/>
                    </a:moveTo>
                    <a:lnTo>
                      <a:pt x="809" y="659"/>
                    </a:lnTo>
                    <a:lnTo>
                      <a:pt x="809" y="574"/>
                    </a:lnTo>
                    <a:lnTo>
                      <a:pt x="851" y="553"/>
                    </a:lnTo>
                    <a:lnTo>
                      <a:pt x="851" y="0"/>
                    </a:lnTo>
                    <a:lnTo>
                      <a:pt x="0" y="488"/>
                    </a:lnTo>
                    <a:lnTo>
                      <a:pt x="0" y="1125"/>
                    </a:lnTo>
                    <a:close/>
                  </a:path>
                </a:pathLst>
              </a:custGeom>
              <a:pattFill prst="diagBrick">
                <a:fgClr>
                  <a:srgbClr val="9900CC"/>
                </a:fgClr>
                <a:bgClr>
                  <a:srgbClr val="FFFFFF"/>
                </a:bgClr>
              </a:pattFill>
              <a:ln w="19050" cmpd="sng">
                <a:solidFill>
                  <a:srgbClr val="9900CC"/>
                </a:solidFill>
                <a:prstDash val="solid"/>
                <a:round/>
                <a:headEnd/>
                <a:tailEnd/>
              </a:ln>
              <a:effectLst/>
              <a:extLs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endParaRPr lang="ru-RU"/>
              </a:p>
            </p:txBody>
          </p:sp>
          <p:sp>
            <p:nvSpPr>
              <p:cNvPr id="564433" name="Freeform 209"/>
              <p:cNvSpPr>
                <a:spLocks/>
              </p:cNvSpPr>
              <p:nvPr/>
            </p:nvSpPr>
            <p:spPr bwMode="auto">
              <a:xfrm>
                <a:off x="1531" y="13997"/>
                <a:ext cx="1701" cy="1624"/>
              </a:xfrm>
              <a:custGeom>
                <a:avLst/>
                <a:gdLst>
                  <a:gd name="T0" fmla="*/ 0 w 1701"/>
                  <a:gd name="T1" fmla="*/ 553 h 1624"/>
                  <a:gd name="T2" fmla="*/ 42 w 1701"/>
                  <a:gd name="T3" fmla="*/ 584 h 1624"/>
                  <a:gd name="T4" fmla="*/ 42 w 1701"/>
                  <a:gd name="T5" fmla="*/ 670 h 1624"/>
                  <a:gd name="T6" fmla="*/ 382 w 1701"/>
                  <a:gd name="T7" fmla="*/ 860 h 1624"/>
                  <a:gd name="T8" fmla="*/ 412 w 1701"/>
                  <a:gd name="T9" fmla="*/ 929 h 1624"/>
                  <a:gd name="T10" fmla="*/ 447 w 1701"/>
                  <a:gd name="T11" fmla="*/ 993 h 1624"/>
                  <a:gd name="T12" fmla="*/ 487 w 1701"/>
                  <a:gd name="T13" fmla="*/ 1055 h 1624"/>
                  <a:gd name="T14" fmla="*/ 532 w 1701"/>
                  <a:gd name="T15" fmla="*/ 1111 h 1624"/>
                  <a:gd name="T16" fmla="*/ 582 w 1701"/>
                  <a:gd name="T17" fmla="*/ 1164 h 1624"/>
                  <a:gd name="T18" fmla="*/ 636 w 1701"/>
                  <a:gd name="T19" fmla="*/ 1212 h 1624"/>
                  <a:gd name="T20" fmla="*/ 693 w 1701"/>
                  <a:gd name="T21" fmla="*/ 1255 h 1624"/>
                  <a:gd name="T22" fmla="*/ 753 w 1701"/>
                  <a:gd name="T23" fmla="*/ 1294 h 1624"/>
                  <a:gd name="T24" fmla="*/ 817 w 1701"/>
                  <a:gd name="T25" fmla="*/ 1327 h 1624"/>
                  <a:gd name="T26" fmla="*/ 883 w 1701"/>
                  <a:gd name="T27" fmla="*/ 1356 h 1624"/>
                  <a:gd name="T28" fmla="*/ 952 w 1701"/>
                  <a:gd name="T29" fmla="*/ 1378 h 1624"/>
                  <a:gd name="T30" fmla="*/ 1023 w 1701"/>
                  <a:gd name="T31" fmla="*/ 1395 h 1624"/>
                  <a:gd name="T32" fmla="*/ 1059 w 1701"/>
                  <a:gd name="T33" fmla="*/ 1401 h 1624"/>
                  <a:gd name="T34" fmla="*/ 1095 w 1701"/>
                  <a:gd name="T35" fmla="*/ 1405 h 1624"/>
                  <a:gd name="T36" fmla="*/ 1131 w 1701"/>
                  <a:gd name="T37" fmla="*/ 1408 h 1624"/>
                  <a:gd name="T38" fmla="*/ 1168 w 1701"/>
                  <a:gd name="T39" fmla="*/ 1411 h 1624"/>
                  <a:gd name="T40" fmla="*/ 1206 w 1701"/>
                  <a:gd name="T41" fmla="*/ 1411 h 1624"/>
                  <a:gd name="T42" fmla="*/ 1243 w 1701"/>
                  <a:gd name="T43" fmla="*/ 1410 h 1624"/>
                  <a:gd name="T44" fmla="*/ 1281 w 1701"/>
                  <a:gd name="T45" fmla="*/ 1407 h 1624"/>
                  <a:gd name="T46" fmla="*/ 1318 w 1701"/>
                  <a:gd name="T47" fmla="*/ 1402 h 1624"/>
                  <a:gd name="T48" fmla="*/ 1318 w 1701"/>
                  <a:gd name="T49" fmla="*/ 1402 h 1624"/>
                  <a:gd name="T50" fmla="*/ 1701 w 1701"/>
                  <a:gd name="T51" fmla="*/ 1624 h 1624"/>
                  <a:gd name="T52" fmla="*/ 1701 w 1701"/>
                  <a:gd name="T53" fmla="*/ 987 h 1624"/>
                  <a:gd name="T54" fmla="*/ 1318 w 1701"/>
                  <a:gd name="T55" fmla="*/ 764 h 1624"/>
                  <a:gd name="T56" fmla="*/ 1281 w 1701"/>
                  <a:gd name="T57" fmla="*/ 769 h 1624"/>
                  <a:gd name="T58" fmla="*/ 1243 w 1701"/>
                  <a:gd name="T59" fmla="*/ 773 h 1624"/>
                  <a:gd name="T60" fmla="*/ 1206 w 1701"/>
                  <a:gd name="T61" fmla="*/ 774 h 1624"/>
                  <a:gd name="T62" fmla="*/ 1168 w 1701"/>
                  <a:gd name="T63" fmla="*/ 773 h 1624"/>
                  <a:gd name="T64" fmla="*/ 1131 w 1701"/>
                  <a:gd name="T65" fmla="*/ 772 h 1624"/>
                  <a:gd name="T66" fmla="*/ 1095 w 1701"/>
                  <a:gd name="T67" fmla="*/ 769 h 1624"/>
                  <a:gd name="T68" fmla="*/ 1059 w 1701"/>
                  <a:gd name="T69" fmla="*/ 764 h 1624"/>
                  <a:gd name="T70" fmla="*/ 1023 w 1701"/>
                  <a:gd name="T71" fmla="*/ 758 h 1624"/>
                  <a:gd name="T72" fmla="*/ 952 w 1701"/>
                  <a:gd name="T73" fmla="*/ 740 h 1624"/>
                  <a:gd name="T74" fmla="*/ 883 w 1701"/>
                  <a:gd name="T75" fmla="*/ 718 h 1624"/>
                  <a:gd name="T76" fmla="*/ 817 w 1701"/>
                  <a:gd name="T77" fmla="*/ 691 h 1624"/>
                  <a:gd name="T78" fmla="*/ 753 w 1701"/>
                  <a:gd name="T79" fmla="*/ 656 h 1624"/>
                  <a:gd name="T80" fmla="*/ 693 w 1701"/>
                  <a:gd name="T81" fmla="*/ 619 h 1624"/>
                  <a:gd name="T82" fmla="*/ 636 w 1701"/>
                  <a:gd name="T83" fmla="*/ 575 h 1624"/>
                  <a:gd name="T84" fmla="*/ 582 w 1701"/>
                  <a:gd name="T85" fmla="*/ 527 h 1624"/>
                  <a:gd name="T86" fmla="*/ 532 w 1701"/>
                  <a:gd name="T87" fmla="*/ 475 h 1624"/>
                  <a:gd name="T88" fmla="*/ 487 w 1701"/>
                  <a:gd name="T89" fmla="*/ 418 h 1624"/>
                  <a:gd name="T90" fmla="*/ 447 w 1701"/>
                  <a:gd name="T91" fmla="*/ 357 h 1624"/>
                  <a:gd name="T92" fmla="*/ 412 w 1701"/>
                  <a:gd name="T93" fmla="*/ 292 h 1624"/>
                  <a:gd name="T94" fmla="*/ 382 w 1701"/>
                  <a:gd name="T95" fmla="*/ 223 h 1624"/>
                  <a:gd name="T96" fmla="*/ 382 w 1701"/>
                  <a:gd name="T97" fmla="*/ 223 h 1624"/>
                  <a:gd name="T98" fmla="*/ 0 w 1701"/>
                  <a:gd name="T99" fmla="*/ 0 h 1624"/>
                  <a:gd name="T100" fmla="*/ 0 w 1701"/>
                  <a:gd name="T101" fmla="*/ 553 h 1624"/>
                  <a:gd name="T102" fmla="*/ 0 w 1701"/>
                  <a:gd name="T103" fmla="*/ 553 h 1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01" h="1624">
                    <a:moveTo>
                      <a:pt x="0" y="553"/>
                    </a:moveTo>
                    <a:lnTo>
                      <a:pt x="42" y="584"/>
                    </a:lnTo>
                    <a:lnTo>
                      <a:pt x="42" y="670"/>
                    </a:lnTo>
                    <a:lnTo>
                      <a:pt x="382" y="860"/>
                    </a:lnTo>
                    <a:lnTo>
                      <a:pt x="412" y="929"/>
                    </a:lnTo>
                    <a:lnTo>
                      <a:pt x="447" y="993"/>
                    </a:lnTo>
                    <a:lnTo>
                      <a:pt x="487" y="1055"/>
                    </a:lnTo>
                    <a:lnTo>
                      <a:pt x="532" y="1111"/>
                    </a:lnTo>
                    <a:lnTo>
                      <a:pt x="582" y="1164"/>
                    </a:lnTo>
                    <a:lnTo>
                      <a:pt x="636" y="1212"/>
                    </a:lnTo>
                    <a:lnTo>
                      <a:pt x="693" y="1255"/>
                    </a:lnTo>
                    <a:lnTo>
                      <a:pt x="753" y="1294"/>
                    </a:lnTo>
                    <a:lnTo>
                      <a:pt x="817" y="1327"/>
                    </a:lnTo>
                    <a:lnTo>
                      <a:pt x="883" y="1356"/>
                    </a:lnTo>
                    <a:lnTo>
                      <a:pt x="952" y="1378"/>
                    </a:lnTo>
                    <a:lnTo>
                      <a:pt x="1023" y="1395"/>
                    </a:lnTo>
                    <a:lnTo>
                      <a:pt x="1059" y="1401"/>
                    </a:lnTo>
                    <a:lnTo>
                      <a:pt x="1095" y="1405"/>
                    </a:lnTo>
                    <a:lnTo>
                      <a:pt x="1131" y="1408"/>
                    </a:lnTo>
                    <a:lnTo>
                      <a:pt x="1168" y="1411"/>
                    </a:lnTo>
                    <a:lnTo>
                      <a:pt x="1206" y="1411"/>
                    </a:lnTo>
                    <a:lnTo>
                      <a:pt x="1243" y="1410"/>
                    </a:lnTo>
                    <a:lnTo>
                      <a:pt x="1281" y="1407"/>
                    </a:lnTo>
                    <a:lnTo>
                      <a:pt x="1318" y="1402"/>
                    </a:lnTo>
                    <a:lnTo>
                      <a:pt x="1318" y="1402"/>
                    </a:lnTo>
                    <a:lnTo>
                      <a:pt x="1701" y="1624"/>
                    </a:lnTo>
                    <a:lnTo>
                      <a:pt x="1701" y="987"/>
                    </a:lnTo>
                    <a:lnTo>
                      <a:pt x="1318" y="764"/>
                    </a:lnTo>
                    <a:lnTo>
                      <a:pt x="1281" y="769"/>
                    </a:lnTo>
                    <a:lnTo>
                      <a:pt x="1243" y="773"/>
                    </a:lnTo>
                    <a:lnTo>
                      <a:pt x="1206" y="774"/>
                    </a:lnTo>
                    <a:lnTo>
                      <a:pt x="1168" y="773"/>
                    </a:lnTo>
                    <a:lnTo>
                      <a:pt x="1131" y="772"/>
                    </a:lnTo>
                    <a:lnTo>
                      <a:pt x="1095" y="769"/>
                    </a:lnTo>
                    <a:lnTo>
                      <a:pt x="1059" y="764"/>
                    </a:lnTo>
                    <a:lnTo>
                      <a:pt x="1023" y="758"/>
                    </a:lnTo>
                    <a:lnTo>
                      <a:pt x="952" y="740"/>
                    </a:lnTo>
                    <a:lnTo>
                      <a:pt x="883" y="718"/>
                    </a:lnTo>
                    <a:lnTo>
                      <a:pt x="817" y="691"/>
                    </a:lnTo>
                    <a:lnTo>
                      <a:pt x="753" y="656"/>
                    </a:lnTo>
                    <a:lnTo>
                      <a:pt x="693" y="619"/>
                    </a:lnTo>
                    <a:lnTo>
                      <a:pt x="636" y="575"/>
                    </a:lnTo>
                    <a:lnTo>
                      <a:pt x="582" y="527"/>
                    </a:lnTo>
                    <a:lnTo>
                      <a:pt x="532" y="475"/>
                    </a:lnTo>
                    <a:lnTo>
                      <a:pt x="487" y="418"/>
                    </a:lnTo>
                    <a:lnTo>
                      <a:pt x="447" y="357"/>
                    </a:lnTo>
                    <a:lnTo>
                      <a:pt x="412" y="292"/>
                    </a:lnTo>
                    <a:lnTo>
                      <a:pt x="382" y="223"/>
                    </a:lnTo>
                    <a:lnTo>
                      <a:pt x="382" y="223"/>
                    </a:lnTo>
                    <a:lnTo>
                      <a:pt x="0" y="0"/>
                    </a:lnTo>
                    <a:lnTo>
                      <a:pt x="0" y="553"/>
                    </a:lnTo>
                    <a:lnTo>
                      <a:pt x="0" y="553"/>
                    </a:lnTo>
                  </a:path>
                </a:pathLst>
              </a:custGeom>
              <a:solidFill>
                <a:srgbClr val="FFCCFF"/>
              </a:solidFill>
              <a:ln w="19050" cmpd="sng">
                <a:solidFill>
                  <a:srgbClr val="9900CC"/>
                </a:solidFill>
                <a:prstDash val="solid"/>
                <a:round/>
                <a:headEnd/>
                <a:tailEnd/>
              </a:ln>
              <a:effectLst/>
              <a:extLs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endParaRPr lang="ru-RU"/>
              </a:p>
            </p:txBody>
          </p:sp>
          <p:sp>
            <p:nvSpPr>
              <p:cNvPr id="564434" name="Freeform 210"/>
              <p:cNvSpPr>
                <a:spLocks/>
              </p:cNvSpPr>
              <p:nvPr/>
            </p:nvSpPr>
            <p:spPr bwMode="auto">
              <a:xfrm>
                <a:off x="1646" y="14141"/>
                <a:ext cx="194" cy="292"/>
              </a:xfrm>
              <a:custGeom>
                <a:avLst/>
                <a:gdLst>
                  <a:gd name="T0" fmla="*/ 0 w 194"/>
                  <a:gd name="T1" fmla="*/ 189 h 292"/>
                  <a:gd name="T2" fmla="*/ 194 w 194"/>
                  <a:gd name="T3" fmla="*/ 292 h 292"/>
                  <a:gd name="T4" fmla="*/ 194 w 194"/>
                  <a:gd name="T5" fmla="*/ 108 h 292"/>
                  <a:gd name="T6" fmla="*/ 0 w 194"/>
                  <a:gd name="T7" fmla="*/ 0 h 292"/>
                  <a:gd name="T8" fmla="*/ 0 w 194"/>
                  <a:gd name="T9" fmla="*/ 189 h 292"/>
                </a:gdLst>
                <a:ahLst/>
                <a:cxnLst>
                  <a:cxn ang="0">
                    <a:pos x="T0" y="T1"/>
                  </a:cxn>
                  <a:cxn ang="0">
                    <a:pos x="T2" y="T3"/>
                  </a:cxn>
                  <a:cxn ang="0">
                    <a:pos x="T4" y="T5"/>
                  </a:cxn>
                  <a:cxn ang="0">
                    <a:pos x="T6" y="T7"/>
                  </a:cxn>
                  <a:cxn ang="0">
                    <a:pos x="T8" y="T9"/>
                  </a:cxn>
                </a:cxnLst>
                <a:rect l="0" t="0" r="r" b="b"/>
                <a:pathLst>
                  <a:path w="194" h="292">
                    <a:moveTo>
                      <a:pt x="0" y="189"/>
                    </a:moveTo>
                    <a:lnTo>
                      <a:pt x="194" y="292"/>
                    </a:lnTo>
                    <a:lnTo>
                      <a:pt x="194" y="108"/>
                    </a:lnTo>
                    <a:lnTo>
                      <a:pt x="0" y="0"/>
                    </a:lnTo>
                    <a:lnTo>
                      <a:pt x="0" y="189"/>
                    </a:lnTo>
                    <a:close/>
                  </a:path>
                </a:pathLst>
              </a:custGeom>
              <a:solidFill>
                <a:srgbClr val="33CCCC"/>
              </a:solidFill>
              <a:ln w="12700" cmpd="sng">
                <a:solidFill>
                  <a:srgbClr val="9900CC"/>
                </a:solidFill>
                <a:prstDash val="solid"/>
                <a:round/>
                <a:headEnd/>
                <a:tailEnd/>
              </a:ln>
              <a:effectLst/>
              <a:extLs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endParaRPr lang="ru-RU"/>
              </a:p>
            </p:txBody>
          </p:sp>
          <p:sp>
            <p:nvSpPr>
              <p:cNvPr id="564435" name="Freeform 211" descr="Диагональный кирпич"/>
              <p:cNvSpPr>
                <a:spLocks/>
              </p:cNvSpPr>
              <p:nvPr/>
            </p:nvSpPr>
            <p:spPr bwMode="auto">
              <a:xfrm>
                <a:off x="1531" y="14327"/>
                <a:ext cx="1701" cy="1145"/>
              </a:xfrm>
              <a:custGeom>
                <a:avLst/>
                <a:gdLst>
                  <a:gd name="T0" fmla="*/ 0 w 1701"/>
                  <a:gd name="T1" fmla="*/ 73 h 1145"/>
                  <a:gd name="T2" fmla="*/ 0 w 1701"/>
                  <a:gd name="T3" fmla="*/ 173 h 1145"/>
                  <a:gd name="T4" fmla="*/ 382 w 1701"/>
                  <a:gd name="T5" fmla="*/ 382 h 1145"/>
                  <a:gd name="T6" fmla="*/ 412 w 1701"/>
                  <a:gd name="T7" fmla="*/ 450 h 1145"/>
                  <a:gd name="T8" fmla="*/ 447 w 1701"/>
                  <a:gd name="T9" fmla="*/ 515 h 1145"/>
                  <a:gd name="T10" fmla="*/ 487 w 1701"/>
                  <a:gd name="T11" fmla="*/ 576 h 1145"/>
                  <a:gd name="T12" fmla="*/ 532 w 1701"/>
                  <a:gd name="T13" fmla="*/ 633 h 1145"/>
                  <a:gd name="T14" fmla="*/ 582 w 1701"/>
                  <a:gd name="T15" fmla="*/ 686 h 1145"/>
                  <a:gd name="T16" fmla="*/ 636 w 1701"/>
                  <a:gd name="T17" fmla="*/ 734 h 1145"/>
                  <a:gd name="T18" fmla="*/ 693 w 1701"/>
                  <a:gd name="T19" fmla="*/ 777 h 1145"/>
                  <a:gd name="T20" fmla="*/ 753 w 1701"/>
                  <a:gd name="T21" fmla="*/ 814 h 1145"/>
                  <a:gd name="T22" fmla="*/ 817 w 1701"/>
                  <a:gd name="T23" fmla="*/ 849 h 1145"/>
                  <a:gd name="T24" fmla="*/ 883 w 1701"/>
                  <a:gd name="T25" fmla="*/ 876 h 1145"/>
                  <a:gd name="T26" fmla="*/ 952 w 1701"/>
                  <a:gd name="T27" fmla="*/ 898 h 1145"/>
                  <a:gd name="T28" fmla="*/ 1023 w 1701"/>
                  <a:gd name="T29" fmla="*/ 916 h 1145"/>
                  <a:gd name="T30" fmla="*/ 1059 w 1701"/>
                  <a:gd name="T31" fmla="*/ 922 h 1145"/>
                  <a:gd name="T32" fmla="*/ 1095 w 1701"/>
                  <a:gd name="T33" fmla="*/ 927 h 1145"/>
                  <a:gd name="T34" fmla="*/ 1131 w 1701"/>
                  <a:gd name="T35" fmla="*/ 930 h 1145"/>
                  <a:gd name="T36" fmla="*/ 1168 w 1701"/>
                  <a:gd name="T37" fmla="*/ 931 h 1145"/>
                  <a:gd name="T38" fmla="*/ 1206 w 1701"/>
                  <a:gd name="T39" fmla="*/ 933 h 1145"/>
                  <a:gd name="T40" fmla="*/ 1243 w 1701"/>
                  <a:gd name="T41" fmla="*/ 931 h 1145"/>
                  <a:gd name="T42" fmla="*/ 1281 w 1701"/>
                  <a:gd name="T43" fmla="*/ 927 h 1145"/>
                  <a:gd name="T44" fmla="*/ 1318 w 1701"/>
                  <a:gd name="T45" fmla="*/ 922 h 1145"/>
                  <a:gd name="T46" fmla="*/ 1318 w 1701"/>
                  <a:gd name="T47" fmla="*/ 922 h 1145"/>
                  <a:gd name="T48" fmla="*/ 1701 w 1701"/>
                  <a:gd name="T49" fmla="*/ 1145 h 1145"/>
                  <a:gd name="T50" fmla="*/ 1701 w 1701"/>
                  <a:gd name="T51" fmla="*/ 987 h 1145"/>
                  <a:gd name="T52" fmla="*/ 1318 w 1701"/>
                  <a:gd name="T53" fmla="*/ 764 h 1145"/>
                  <a:gd name="T54" fmla="*/ 1281 w 1701"/>
                  <a:gd name="T55" fmla="*/ 768 h 1145"/>
                  <a:gd name="T56" fmla="*/ 1243 w 1701"/>
                  <a:gd name="T57" fmla="*/ 771 h 1145"/>
                  <a:gd name="T58" fmla="*/ 1206 w 1701"/>
                  <a:gd name="T59" fmla="*/ 772 h 1145"/>
                  <a:gd name="T60" fmla="*/ 1168 w 1701"/>
                  <a:gd name="T61" fmla="*/ 772 h 1145"/>
                  <a:gd name="T62" fmla="*/ 1131 w 1701"/>
                  <a:gd name="T63" fmla="*/ 771 h 1145"/>
                  <a:gd name="T64" fmla="*/ 1095 w 1701"/>
                  <a:gd name="T65" fmla="*/ 768 h 1145"/>
                  <a:gd name="T66" fmla="*/ 1059 w 1701"/>
                  <a:gd name="T67" fmla="*/ 764 h 1145"/>
                  <a:gd name="T68" fmla="*/ 1023 w 1701"/>
                  <a:gd name="T69" fmla="*/ 756 h 1145"/>
                  <a:gd name="T70" fmla="*/ 952 w 1701"/>
                  <a:gd name="T71" fmla="*/ 740 h 1145"/>
                  <a:gd name="T72" fmla="*/ 883 w 1701"/>
                  <a:gd name="T73" fmla="*/ 717 h 1145"/>
                  <a:gd name="T74" fmla="*/ 817 w 1701"/>
                  <a:gd name="T75" fmla="*/ 689 h 1145"/>
                  <a:gd name="T76" fmla="*/ 753 w 1701"/>
                  <a:gd name="T77" fmla="*/ 656 h 1145"/>
                  <a:gd name="T78" fmla="*/ 693 w 1701"/>
                  <a:gd name="T79" fmla="*/ 617 h 1145"/>
                  <a:gd name="T80" fmla="*/ 636 w 1701"/>
                  <a:gd name="T81" fmla="*/ 573 h 1145"/>
                  <a:gd name="T82" fmla="*/ 582 w 1701"/>
                  <a:gd name="T83" fmla="*/ 525 h 1145"/>
                  <a:gd name="T84" fmla="*/ 532 w 1701"/>
                  <a:gd name="T85" fmla="*/ 473 h 1145"/>
                  <a:gd name="T86" fmla="*/ 487 w 1701"/>
                  <a:gd name="T87" fmla="*/ 416 h 1145"/>
                  <a:gd name="T88" fmla="*/ 447 w 1701"/>
                  <a:gd name="T89" fmla="*/ 356 h 1145"/>
                  <a:gd name="T90" fmla="*/ 412 w 1701"/>
                  <a:gd name="T91" fmla="*/ 290 h 1145"/>
                  <a:gd name="T92" fmla="*/ 382 w 1701"/>
                  <a:gd name="T93" fmla="*/ 223 h 1145"/>
                  <a:gd name="T94" fmla="*/ 382 w 1701"/>
                  <a:gd name="T95" fmla="*/ 223 h 1145"/>
                  <a:gd name="T96" fmla="*/ 0 w 1701"/>
                  <a:gd name="T97" fmla="*/ 0 h 1145"/>
                  <a:gd name="T98" fmla="*/ 0 w 1701"/>
                  <a:gd name="T99" fmla="*/ 73 h 1145"/>
                  <a:gd name="T100" fmla="*/ 0 w 1701"/>
                  <a:gd name="T101" fmla="*/ 73 h 1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01" h="1145">
                    <a:moveTo>
                      <a:pt x="0" y="73"/>
                    </a:moveTo>
                    <a:lnTo>
                      <a:pt x="0" y="173"/>
                    </a:lnTo>
                    <a:lnTo>
                      <a:pt x="382" y="382"/>
                    </a:lnTo>
                    <a:lnTo>
                      <a:pt x="412" y="450"/>
                    </a:lnTo>
                    <a:lnTo>
                      <a:pt x="447" y="515"/>
                    </a:lnTo>
                    <a:lnTo>
                      <a:pt x="487" y="576"/>
                    </a:lnTo>
                    <a:lnTo>
                      <a:pt x="532" y="633"/>
                    </a:lnTo>
                    <a:lnTo>
                      <a:pt x="582" y="686"/>
                    </a:lnTo>
                    <a:lnTo>
                      <a:pt x="636" y="734"/>
                    </a:lnTo>
                    <a:lnTo>
                      <a:pt x="693" y="777"/>
                    </a:lnTo>
                    <a:lnTo>
                      <a:pt x="753" y="814"/>
                    </a:lnTo>
                    <a:lnTo>
                      <a:pt x="817" y="849"/>
                    </a:lnTo>
                    <a:lnTo>
                      <a:pt x="883" y="876"/>
                    </a:lnTo>
                    <a:lnTo>
                      <a:pt x="952" y="898"/>
                    </a:lnTo>
                    <a:lnTo>
                      <a:pt x="1023" y="916"/>
                    </a:lnTo>
                    <a:lnTo>
                      <a:pt x="1059" y="922"/>
                    </a:lnTo>
                    <a:lnTo>
                      <a:pt x="1095" y="927"/>
                    </a:lnTo>
                    <a:lnTo>
                      <a:pt x="1131" y="930"/>
                    </a:lnTo>
                    <a:lnTo>
                      <a:pt x="1168" y="931"/>
                    </a:lnTo>
                    <a:lnTo>
                      <a:pt x="1206" y="933"/>
                    </a:lnTo>
                    <a:lnTo>
                      <a:pt x="1243" y="931"/>
                    </a:lnTo>
                    <a:lnTo>
                      <a:pt x="1281" y="927"/>
                    </a:lnTo>
                    <a:lnTo>
                      <a:pt x="1318" y="922"/>
                    </a:lnTo>
                    <a:lnTo>
                      <a:pt x="1318" y="922"/>
                    </a:lnTo>
                    <a:lnTo>
                      <a:pt x="1701" y="1145"/>
                    </a:lnTo>
                    <a:lnTo>
                      <a:pt x="1701" y="987"/>
                    </a:lnTo>
                    <a:lnTo>
                      <a:pt x="1318" y="764"/>
                    </a:lnTo>
                    <a:lnTo>
                      <a:pt x="1281" y="768"/>
                    </a:lnTo>
                    <a:lnTo>
                      <a:pt x="1243" y="771"/>
                    </a:lnTo>
                    <a:lnTo>
                      <a:pt x="1206" y="772"/>
                    </a:lnTo>
                    <a:lnTo>
                      <a:pt x="1168" y="772"/>
                    </a:lnTo>
                    <a:lnTo>
                      <a:pt x="1131" y="771"/>
                    </a:lnTo>
                    <a:lnTo>
                      <a:pt x="1095" y="768"/>
                    </a:lnTo>
                    <a:lnTo>
                      <a:pt x="1059" y="764"/>
                    </a:lnTo>
                    <a:lnTo>
                      <a:pt x="1023" y="756"/>
                    </a:lnTo>
                    <a:lnTo>
                      <a:pt x="952" y="740"/>
                    </a:lnTo>
                    <a:lnTo>
                      <a:pt x="883" y="717"/>
                    </a:lnTo>
                    <a:lnTo>
                      <a:pt x="817" y="689"/>
                    </a:lnTo>
                    <a:lnTo>
                      <a:pt x="753" y="656"/>
                    </a:lnTo>
                    <a:lnTo>
                      <a:pt x="693" y="617"/>
                    </a:lnTo>
                    <a:lnTo>
                      <a:pt x="636" y="573"/>
                    </a:lnTo>
                    <a:lnTo>
                      <a:pt x="582" y="525"/>
                    </a:lnTo>
                    <a:lnTo>
                      <a:pt x="532" y="473"/>
                    </a:lnTo>
                    <a:lnTo>
                      <a:pt x="487" y="416"/>
                    </a:lnTo>
                    <a:lnTo>
                      <a:pt x="447" y="356"/>
                    </a:lnTo>
                    <a:lnTo>
                      <a:pt x="412" y="290"/>
                    </a:lnTo>
                    <a:lnTo>
                      <a:pt x="382" y="223"/>
                    </a:lnTo>
                    <a:lnTo>
                      <a:pt x="382" y="223"/>
                    </a:lnTo>
                    <a:lnTo>
                      <a:pt x="0" y="0"/>
                    </a:lnTo>
                    <a:lnTo>
                      <a:pt x="0" y="73"/>
                    </a:lnTo>
                    <a:lnTo>
                      <a:pt x="0" y="73"/>
                    </a:lnTo>
                  </a:path>
                </a:pathLst>
              </a:custGeom>
              <a:pattFill prst="diagBrick">
                <a:fgClr>
                  <a:srgbClr val="9900CC"/>
                </a:fgClr>
                <a:bgClr>
                  <a:srgbClr val="FFFFFF"/>
                </a:bgClr>
              </a:pattFill>
              <a:ln w="12700" cmpd="sng">
                <a:solidFill>
                  <a:srgbClr val="9900CC"/>
                </a:solidFill>
                <a:prstDash val="solid"/>
                <a:round/>
                <a:headEnd/>
                <a:tailEnd/>
              </a:ln>
              <a:effectLst/>
              <a:extLs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endParaRPr lang="ru-RU"/>
              </a:p>
            </p:txBody>
          </p:sp>
          <p:sp>
            <p:nvSpPr>
              <p:cNvPr id="564436" name="Freeform 212" descr="Диагональный кирпич"/>
              <p:cNvSpPr>
                <a:spLocks/>
              </p:cNvSpPr>
              <p:nvPr/>
            </p:nvSpPr>
            <p:spPr bwMode="auto">
              <a:xfrm>
                <a:off x="2227" y="14596"/>
                <a:ext cx="87" cy="249"/>
              </a:xfrm>
              <a:custGeom>
                <a:avLst/>
                <a:gdLst>
                  <a:gd name="T0" fmla="*/ 87 w 87"/>
                  <a:gd name="T1" fmla="*/ 0 h 249"/>
                  <a:gd name="T2" fmla="*/ 0 w 87"/>
                  <a:gd name="T3" fmla="*/ 41 h 249"/>
                  <a:gd name="T4" fmla="*/ 4 w 87"/>
                  <a:gd name="T5" fmla="*/ 249 h 249"/>
                </a:gdLst>
                <a:ahLst/>
                <a:cxnLst>
                  <a:cxn ang="0">
                    <a:pos x="T0" y="T1"/>
                  </a:cxn>
                  <a:cxn ang="0">
                    <a:pos x="T2" y="T3"/>
                  </a:cxn>
                  <a:cxn ang="0">
                    <a:pos x="T4" y="T5"/>
                  </a:cxn>
                </a:cxnLst>
                <a:rect l="0" t="0" r="r" b="b"/>
                <a:pathLst>
                  <a:path w="87" h="249">
                    <a:moveTo>
                      <a:pt x="87" y="0"/>
                    </a:moveTo>
                    <a:lnTo>
                      <a:pt x="0" y="41"/>
                    </a:lnTo>
                    <a:lnTo>
                      <a:pt x="4" y="249"/>
                    </a:lnTo>
                  </a:path>
                </a:pathLst>
              </a:custGeom>
              <a:noFill/>
              <a:ln w="12700" cmpd="sng">
                <a:solidFill>
                  <a:srgbClr val="9900CC"/>
                </a:solidFill>
                <a:prstDash val="solid"/>
                <a:round/>
                <a:headEnd/>
                <a:tailEnd/>
              </a:ln>
              <a:effectLst/>
              <a:extLst>
                <a:ext uri="{909E8E84-426E-40DD-AFC4-6F175D3DCCD1}">
                  <a14:hiddenFill xmlns:a14="http://schemas.microsoft.com/office/drawing/2010/main">
                    <a:solidFill>
                      <a:srgbClr val="969696"/>
                    </a:solidFill>
                  </a14:hiddenFill>
                </a:ex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endParaRPr lang="ru-RU"/>
              </a:p>
            </p:txBody>
          </p:sp>
          <p:sp>
            <p:nvSpPr>
              <p:cNvPr id="564437" name="Freeform 213" descr="Диагональный кирпич"/>
              <p:cNvSpPr>
                <a:spLocks/>
              </p:cNvSpPr>
              <p:nvPr/>
            </p:nvSpPr>
            <p:spPr bwMode="auto">
              <a:xfrm>
                <a:off x="2336" y="14655"/>
                <a:ext cx="87" cy="266"/>
              </a:xfrm>
              <a:custGeom>
                <a:avLst/>
                <a:gdLst>
                  <a:gd name="T0" fmla="*/ 87 w 87"/>
                  <a:gd name="T1" fmla="*/ 0 h 266"/>
                  <a:gd name="T2" fmla="*/ 0 w 87"/>
                  <a:gd name="T3" fmla="*/ 43 h 266"/>
                  <a:gd name="T4" fmla="*/ 3 w 87"/>
                  <a:gd name="T5" fmla="*/ 266 h 266"/>
                </a:gdLst>
                <a:ahLst/>
                <a:cxnLst>
                  <a:cxn ang="0">
                    <a:pos x="T0" y="T1"/>
                  </a:cxn>
                  <a:cxn ang="0">
                    <a:pos x="T2" y="T3"/>
                  </a:cxn>
                  <a:cxn ang="0">
                    <a:pos x="T4" y="T5"/>
                  </a:cxn>
                </a:cxnLst>
                <a:rect l="0" t="0" r="r" b="b"/>
                <a:pathLst>
                  <a:path w="87" h="266">
                    <a:moveTo>
                      <a:pt x="87" y="0"/>
                    </a:moveTo>
                    <a:lnTo>
                      <a:pt x="0" y="43"/>
                    </a:lnTo>
                    <a:lnTo>
                      <a:pt x="3" y="266"/>
                    </a:lnTo>
                  </a:path>
                </a:pathLst>
              </a:custGeom>
              <a:noFill/>
              <a:ln w="12700" cmpd="sng">
                <a:solidFill>
                  <a:srgbClr val="9900CC"/>
                </a:solidFill>
                <a:prstDash val="solid"/>
                <a:round/>
                <a:headEnd/>
                <a:tailEnd/>
              </a:ln>
              <a:effectLst/>
              <a:extLst>
                <a:ext uri="{909E8E84-426E-40DD-AFC4-6F175D3DCCD1}">
                  <a14:hiddenFill xmlns:a14="http://schemas.microsoft.com/office/drawing/2010/main">
                    <a:solidFill>
                      <a:srgbClr val="969696"/>
                    </a:solidFill>
                  </a14:hiddenFill>
                </a:ex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endParaRPr lang="ru-RU"/>
              </a:p>
            </p:txBody>
          </p:sp>
          <p:sp>
            <p:nvSpPr>
              <p:cNvPr id="564438" name="Freeform 214" descr="Диагональный кирпич"/>
              <p:cNvSpPr>
                <a:spLocks/>
              </p:cNvSpPr>
              <p:nvPr/>
            </p:nvSpPr>
            <p:spPr bwMode="auto">
              <a:xfrm>
                <a:off x="2444" y="14694"/>
                <a:ext cx="87" cy="269"/>
              </a:xfrm>
              <a:custGeom>
                <a:avLst/>
                <a:gdLst>
                  <a:gd name="T0" fmla="*/ 87 w 87"/>
                  <a:gd name="T1" fmla="*/ 0 h 269"/>
                  <a:gd name="T2" fmla="*/ 0 w 87"/>
                  <a:gd name="T3" fmla="*/ 43 h 269"/>
                  <a:gd name="T4" fmla="*/ 5 w 87"/>
                  <a:gd name="T5" fmla="*/ 269 h 269"/>
                </a:gdLst>
                <a:ahLst/>
                <a:cxnLst>
                  <a:cxn ang="0">
                    <a:pos x="T0" y="T1"/>
                  </a:cxn>
                  <a:cxn ang="0">
                    <a:pos x="T2" y="T3"/>
                  </a:cxn>
                  <a:cxn ang="0">
                    <a:pos x="T4" y="T5"/>
                  </a:cxn>
                </a:cxnLst>
                <a:rect l="0" t="0" r="r" b="b"/>
                <a:pathLst>
                  <a:path w="87" h="269">
                    <a:moveTo>
                      <a:pt x="87" y="0"/>
                    </a:moveTo>
                    <a:lnTo>
                      <a:pt x="0" y="43"/>
                    </a:lnTo>
                    <a:lnTo>
                      <a:pt x="5" y="269"/>
                    </a:lnTo>
                  </a:path>
                </a:pathLst>
              </a:custGeom>
              <a:noFill/>
              <a:ln w="12700" cmpd="sng">
                <a:solidFill>
                  <a:srgbClr val="9900CC"/>
                </a:solidFill>
                <a:prstDash val="solid"/>
                <a:round/>
                <a:headEnd/>
                <a:tailEnd/>
              </a:ln>
              <a:effectLst/>
              <a:extLst>
                <a:ext uri="{909E8E84-426E-40DD-AFC4-6F175D3DCCD1}">
                  <a14:hiddenFill xmlns:a14="http://schemas.microsoft.com/office/drawing/2010/main">
                    <a:solidFill>
                      <a:srgbClr val="969696"/>
                    </a:solidFill>
                  </a14:hiddenFill>
                </a:ex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endParaRPr lang="ru-RU"/>
              </a:p>
            </p:txBody>
          </p:sp>
          <p:sp>
            <p:nvSpPr>
              <p:cNvPr id="564439" name="Freeform 215" descr="Диагональный кирпич"/>
              <p:cNvSpPr>
                <a:spLocks/>
              </p:cNvSpPr>
              <p:nvPr/>
            </p:nvSpPr>
            <p:spPr bwMode="auto">
              <a:xfrm>
                <a:off x="2062" y="14464"/>
                <a:ext cx="87" cy="224"/>
              </a:xfrm>
              <a:custGeom>
                <a:avLst/>
                <a:gdLst>
                  <a:gd name="T0" fmla="*/ 87 w 87"/>
                  <a:gd name="T1" fmla="*/ 0 h 224"/>
                  <a:gd name="T2" fmla="*/ 0 w 87"/>
                  <a:gd name="T3" fmla="*/ 36 h 224"/>
                  <a:gd name="T4" fmla="*/ 3 w 87"/>
                  <a:gd name="T5" fmla="*/ 224 h 224"/>
                </a:gdLst>
                <a:ahLst/>
                <a:cxnLst>
                  <a:cxn ang="0">
                    <a:pos x="T0" y="T1"/>
                  </a:cxn>
                  <a:cxn ang="0">
                    <a:pos x="T2" y="T3"/>
                  </a:cxn>
                  <a:cxn ang="0">
                    <a:pos x="T4" y="T5"/>
                  </a:cxn>
                </a:cxnLst>
                <a:rect l="0" t="0" r="r" b="b"/>
                <a:pathLst>
                  <a:path w="87" h="224">
                    <a:moveTo>
                      <a:pt x="87" y="0"/>
                    </a:moveTo>
                    <a:lnTo>
                      <a:pt x="0" y="36"/>
                    </a:lnTo>
                    <a:lnTo>
                      <a:pt x="3" y="224"/>
                    </a:lnTo>
                  </a:path>
                </a:pathLst>
              </a:custGeom>
              <a:noFill/>
              <a:ln w="12700" cmpd="sng">
                <a:solidFill>
                  <a:srgbClr val="9900CC"/>
                </a:solidFill>
                <a:prstDash val="solid"/>
                <a:round/>
                <a:headEnd/>
                <a:tailEnd/>
              </a:ln>
              <a:effectLst/>
              <a:extLst>
                <a:ext uri="{909E8E84-426E-40DD-AFC4-6F175D3DCCD1}">
                  <a14:hiddenFill xmlns:a14="http://schemas.microsoft.com/office/drawing/2010/main">
                    <a:solidFill>
                      <a:srgbClr val="969696"/>
                    </a:solidFill>
                  </a14:hiddenFill>
                </a:ex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endParaRPr lang="ru-RU"/>
              </a:p>
            </p:txBody>
          </p:sp>
          <p:sp>
            <p:nvSpPr>
              <p:cNvPr id="564440" name="Freeform 216" descr="Диагональный кирпич"/>
              <p:cNvSpPr>
                <a:spLocks/>
              </p:cNvSpPr>
              <p:nvPr/>
            </p:nvSpPr>
            <p:spPr bwMode="auto">
              <a:xfrm>
                <a:off x="2146" y="14538"/>
                <a:ext cx="87" cy="233"/>
              </a:xfrm>
              <a:custGeom>
                <a:avLst/>
                <a:gdLst>
                  <a:gd name="T0" fmla="*/ 87 w 87"/>
                  <a:gd name="T1" fmla="*/ 0 h 233"/>
                  <a:gd name="T2" fmla="*/ 0 w 87"/>
                  <a:gd name="T3" fmla="*/ 37 h 233"/>
                  <a:gd name="T4" fmla="*/ 4 w 87"/>
                  <a:gd name="T5" fmla="*/ 233 h 233"/>
                </a:gdLst>
                <a:ahLst/>
                <a:cxnLst>
                  <a:cxn ang="0">
                    <a:pos x="T0" y="T1"/>
                  </a:cxn>
                  <a:cxn ang="0">
                    <a:pos x="T2" y="T3"/>
                  </a:cxn>
                  <a:cxn ang="0">
                    <a:pos x="T4" y="T5"/>
                  </a:cxn>
                </a:cxnLst>
                <a:rect l="0" t="0" r="r" b="b"/>
                <a:pathLst>
                  <a:path w="87" h="233">
                    <a:moveTo>
                      <a:pt x="87" y="0"/>
                    </a:moveTo>
                    <a:lnTo>
                      <a:pt x="0" y="37"/>
                    </a:lnTo>
                    <a:lnTo>
                      <a:pt x="4" y="233"/>
                    </a:lnTo>
                  </a:path>
                </a:pathLst>
              </a:custGeom>
              <a:noFill/>
              <a:ln w="12700" cmpd="sng">
                <a:solidFill>
                  <a:srgbClr val="9900CC"/>
                </a:solidFill>
                <a:prstDash val="solid"/>
                <a:round/>
                <a:headEnd/>
                <a:tailEnd/>
              </a:ln>
              <a:effectLst/>
              <a:extLst>
                <a:ext uri="{909E8E84-426E-40DD-AFC4-6F175D3DCCD1}">
                  <a14:hiddenFill xmlns:a14="http://schemas.microsoft.com/office/drawing/2010/main">
                    <a:solidFill>
                      <a:srgbClr val="969696"/>
                    </a:solidFill>
                  </a14:hiddenFill>
                </a:ex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endParaRPr lang="ru-RU"/>
              </a:p>
            </p:txBody>
          </p:sp>
        </p:grpSp>
        <p:grpSp>
          <p:nvGrpSpPr>
            <p:cNvPr id="564369" name="Group 145"/>
            <p:cNvGrpSpPr>
              <a:grpSpLocks/>
            </p:cNvGrpSpPr>
            <p:nvPr/>
          </p:nvGrpSpPr>
          <p:grpSpPr bwMode="auto">
            <a:xfrm>
              <a:off x="4422" y="2137"/>
              <a:ext cx="575" cy="617"/>
              <a:chOff x="980" y="279"/>
              <a:chExt cx="974" cy="1153"/>
            </a:xfrm>
          </p:grpSpPr>
          <p:grpSp>
            <p:nvGrpSpPr>
              <p:cNvPr id="564370" name="Group 146"/>
              <p:cNvGrpSpPr>
                <a:grpSpLocks/>
              </p:cNvGrpSpPr>
              <p:nvPr/>
            </p:nvGrpSpPr>
            <p:grpSpPr bwMode="auto">
              <a:xfrm>
                <a:off x="1269" y="279"/>
                <a:ext cx="685" cy="893"/>
                <a:chOff x="4497" y="5857"/>
                <a:chExt cx="555" cy="734"/>
              </a:xfrm>
            </p:grpSpPr>
            <p:sp>
              <p:nvSpPr>
                <p:cNvPr id="564371" name="Freeform 147"/>
                <p:cNvSpPr>
                  <a:spLocks/>
                </p:cNvSpPr>
                <p:nvPr/>
              </p:nvSpPr>
              <p:spPr bwMode="auto">
                <a:xfrm>
                  <a:off x="4497" y="5857"/>
                  <a:ext cx="555" cy="734"/>
                </a:xfrm>
                <a:custGeom>
                  <a:avLst/>
                  <a:gdLst>
                    <a:gd name="T0" fmla="*/ 0 w 1109"/>
                    <a:gd name="T1" fmla="*/ 419 h 734"/>
                    <a:gd name="T2" fmla="*/ 124 w 1109"/>
                    <a:gd name="T3" fmla="*/ 466 h 734"/>
                    <a:gd name="T4" fmla="*/ 255 w 1109"/>
                    <a:gd name="T5" fmla="*/ 509 h 734"/>
                    <a:gd name="T6" fmla="*/ 255 w 1109"/>
                    <a:gd name="T7" fmla="*/ 509 h 734"/>
                    <a:gd name="T8" fmla="*/ 238 w 1109"/>
                    <a:gd name="T9" fmla="*/ 534 h 734"/>
                    <a:gd name="T10" fmla="*/ 228 w 1109"/>
                    <a:gd name="T11" fmla="*/ 560 h 734"/>
                    <a:gd name="T12" fmla="*/ 222 w 1109"/>
                    <a:gd name="T13" fmla="*/ 586 h 734"/>
                    <a:gd name="T14" fmla="*/ 224 w 1109"/>
                    <a:gd name="T15" fmla="*/ 612 h 734"/>
                    <a:gd name="T16" fmla="*/ 250 w 1109"/>
                    <a:gd name="T17" fmla="*/ 630 h 734"/>
                    <a:gd name="T18" fmla="*/ 277 w 1109"/>
                    <a:gd name="T19" fmla="*/ 649 h 734"/>
                    <a:gd name="T20" fmla="*/ 310 w 1109"/>
                    <a:gd name="T21" fmla="*/ 664 h 734"/>
                    <a:gd name="T22" fmla="*/ 344 w 1109"/>
                    <a:gd name="T23" fmla="*/ 679 h 734"/>
                    <a:gd name="T24" fmla="*/ 383 w 1109"/>
                    <a:gd name="T25" fmla="*/ 692 h 734"/>
                    <a:gd name="T26" fmla="*/ 424 w 1109"/>
                    <a:gd name="T27" fmla="*/ 704 h 734"/>
                    <a:gd name="T28" fmla="*/ 466 w 1109"/>
                    <a:gd name="T29" fmla="*/ 713 h 734"/>
                    <a:gd name="T30" fmla="*/ 511 w 1109"/>
                    <a:gd name="T31" fmla="*/ 720 h 734"/>
                    <a:gd name="T32" fmla="*/ 557 w 1109"/>
                    <a:gd name="T33" fmla="*/ 726 h 734"/>
                    <a:gd name="T34" fmla="*/ 606 w 1109"/>
                    <a:gd name="T35" fmla="*/ 731 h 734"/>
                    <a:gd name="T36" fmla="*/ 654 w 1109"/>
                    <a:gd name="T37" fmla="*/ 733 h 734"/>
                    <a:gd name="T38" fmla="*/ 703 w 1109"/>
                    <a:gd name="T39" fmla="*/ 734 h 734"/>
                    <a:gd name="T40" fmla="*/ 751 w 1109"/>
                    <a:gd name="T41" fmla="*/ 732 h 734"/>
                    <a:gd name="T42" fmla="*/ 801 w 1109"/>
                    <a:gd name="T43" fmla="*/ 727 h 734"/>
                    <a:gd name="T44" fmla="*/ 850 w 1109"/>
                    <a:gd name="T45" fmla="*/ 721 h 734"/>
                    <a:gd name="T46" fmla="*/ 898 w 1109"/>
                    <a:gd name="T47" fmla="*/ 713 h 734"/>
                    <a:gd name="T48" fmla="*/ 954 w 1109"/>
                    <a:gd name="T49" fmla="*/ 701 h 734"/>
                    <a:gd name="T50" fmla="*/ 1007 w 1109"/>
                    <a:gd name="T51" fmla="*/ 685 h 734"/>
                    <a:gd name="T52" fmla="*/ 1053 w 1109"/>
                    <a:gd name="T53" fmla="*/ 667 h 734"/>
                    <a:gd name="T54" fmla="*/ 1094 w 1109"/>
                    <a:gd name="T55" fmla="*/ 646 h 734"/>
                    <a:gd name="T56" fmla="*/ 1102 w 1109"/>
                    <a:gd name="T57" fmla="*/ 631 h 734"/>
                    <a:gd name="T58" fmla="*/ 1107 w 1109"/>
                    <a:gd name="T59" fmla="*/ 617 h 734"/>
                    <a:gd name="T60" fmla="*/ 1109 w 1109"/>
                    <a:gd name="T61" fmla="*/ 602 h 734"/>
                    <a:gd name="T62" fmla="*/ 1109 w 1109"/>
                    <a:gd name="T63" fmla="*/ 588 h 734"/>
                    <a:gd name="T64" fmla="*/ 1107 w 1109"/>
                    <a:gd name="T65" fmla="*/ 574 h 734"/>
                    <a:gd name="T66" fmla="*/ 1102 w 1109"/>
                    <a:gd name="T67" fmla="*/ 560 h 734"/>
                    <a:gd name="T68" fmla="*/ 1094 w 1109"/>
                    <a:gd name="T69" fmla="*/ 546 h 734"/>
                    <a:gd name="T70" fmla="*/ 1084 w 1109"/>
                    <a:gd name="T71" fmla="*/ 532 h 734"/>
                    <a:gd name="T72" fmla="*/ 1073 w 1109"/>
                    <a:gd name="T73" fmla="*/ 519 h 734"/>
                    <a:gd name="T74" fmla="*/ 1059 w 1109"/>
                    <a:gd name="T75" fmla="*/ 506 h 734"/>
                    <a:gd name="T76" fmla="*/ 1042 w 1109"/>
                    <a:gd name="T77" fmla="*/ 494 h 734"/>
                    <a:gd name="T78" fmla="*/ 1024 w 1109"/>
                    <a:gd name="T79" fmla="*/ 482 h 734"/>
                    <a:gd name="T80" fmla="*/ 1003 w 1109"/>
                    <a:gd name="T81" fmla="*/ 470 h 734"/>
                    <a:gd name="T82" fmla="*/ 980 w 1109"/>
                    <a:gd name="T83" fmla="*/ 460 h 734"/>
                    <a:gd name="T84" fmla="*/ 954 w 1109"/>
                    <a:gd name="T85" fmla="*/ 450 h 734"/>
                    <a:gd name="T86" fmla="*/ 927 w 1109"/>
                    <a:gd name="T87" fmla="*/ 440 h 734"/>
                    <a:gd name="T88" fmla="*/ 927 w 1109"/>
                    <a:gd name="T89" fmla="*/ 440 h 734"/>
                    <a:gd name="T90" fmla="*/ 927 w 1109"/>
                    <a:gd name="T91" fmla="*/ 211 h 734"/>
                    <a:gd name="T92" fmla="*/ 838 w 1109"/>
                    <a:gd name="T93" fmla="*/ 177 h 734"/>
                    <a:gd name="T94" fmla="*/ 745 w 1109"/>
                    <a:gd name="T95" fmla="*/ 144 h 734"/>
                    <a:gd name="T96" fmla="*/ 647 w 1109"/>
                    <a:gd name="T97" fmla="*/ 114 h 734"/>
                    <a:gd name="T98" fmla="*/ 546 w 1109"/>
                    <a:gd name="T99" fmla="*/ 86 h 734"/>
                    <a:gd name="T100" fmla="*/ 441 w 1109"/>
                    <a:gd name="T101" fmla="*/ 61 h 734"/>
                    <a:gd name="T102" fmla="*/ 333 w 1109"/>
                    <a:gd name="T103" fmla="*/ 38 h 734"/>
                    <a:gd name="T104" fmla="*/ 220 w 1109"/>
                    <a:gd name="T105" fmla="*/ 18 h 734"/>
                    <a:gd name="T106" fmla="*/ 106 w 1109"/>
                    <a:gd name="T107" fmla="*/ 0 h 734"/>
                    <a:gd name="T108" fmla="*/ 106 w 1109"/>
                    <a:gd name="T109" fmla="*/ 0 h 734"/>
                    <a:gd name="T110" fmla="*/ 0 w 1109"/>
                    <a:gd name="T111" fmla="*/ 27 h 734"/>
                    <a:gd name="T112" fmla="*/ 0 w 1109"/>
                    <a:gd name="T113" fmla="*/ 419 h 734"/>
                    <a:gd name="T114" fmla="*/ 0 w 1109"/>
                    <a:gd name="T115" fmla="*/ 419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09" h="734">
                      <a:moveTo>
                        <a:pt x="0" y="419"/>
                      </a:moveTo>
                      <a:lnTo>
                        <a:pt x="124" y="466"/>
                      </a:lnTo>
                      <a:lnTo>
                        <a:pt x="255" y="509"/>
                      </a:lnTo>
                      <a:lnTo>
                        <a:pt x="255" y="509"/>
                      </a:lnTo>
                      <a:lnTo>
                        <a:pt x="238" y="534"/>
                      </a:lnTo>
                      <a:lnTo>
                        <a:pt x="228" y="560"/>
                      </a:lnTo>
                      <a:lnTo>
                        <a:pt x="222" y="586"/>
                      </a:lnTo>
                      <a:lnTo>
                        <a:pt x="224" y="612"/>
                      </a:lnTo>
                      <a:lnTo>
                        <a:pt x="250" y="630"/>
                      </a:lnTo>
                      <a:lnTo>
                        <a:pt x="277" y="649"/>
                      </a:lnTo>
                      <a:lnTo>
                        <a:pt x="310" y="664"/>
                      </a:lnTo>
                      <a:lnTo>
                        <a:pt x="344" y="679"/>
                      </a:lnTo>
                      <a:lnTo>
                        <a:pt x="383" y="692"/>
                      </a:lnTo>
                      <a:lnTo>
                        <a:pt x="424" y="704"/>
                      </a:lnTo>
                      <a:lnTo>
                        <a:pt x="466" y="713"/>
                      </a:lnTo>
                      <a:lnTo>
                        <a:pt x="511" y="720"/>
                      </a:lnTo>
                      <a:lnTo>
                        <a:pt x="557" y="726"/>
                      </a:lnTo>
                      <a:lnTo>
                        <a:pt x="606" y="731"/>
                      </a:lnTo>
                      <a:lnTo>
                        <a:pt x="654" y="733"/>
                      </a:lnTo>
                      <a:lnTo>
                        <a:pt x="703" y="734"/>
                      </a:lnTo>
                      <a:lnTo>
                        <a:pt x="751" y="732"/>
                      </a:lnTo>
                      <a:lnTo>
                        <a:pt x="801" y="727"/>
                      </a:lnTo>
                      <a:lnTo>
                        <a:pt x="850" y="721"/>
                      </a:lnTo>
                      <a:lnTo>
                        <a:pt x="898" y="713"/>
                      </a:lnTo>
                      <a:lnTo>
                        <a:pt x="954" y="701"/>
                      </a:lnTo>
                      <a:lnTo>
                        <a:pt x="1007" y="685"/>
                      </a:lnTo>
                      <a:lnTo>
                        <a:pt x="1053" y="667"/>
                      </a:lnTo>
                      <a:lnTo>
                        <a:pt x="1094" y="646"/>
                      </a:lnTo>
                      <a:lnTo>
                        <a:pt x="1102" y="631"/>
                      </a:lnTo>
                      <a:lnTo>
                        <a:pt x="1107" y="617"/>
                      </a:lnTo>
                      <a:lnTo>
                        <a:pt x="1109" y="602"/>
                      </a:lnTo>
                      <a:lnTo>
                        <a:pt x="1109" y="588"/>
                      </a:lnTo>
                      <a:lnTo>
                        <a:pt x="1107" y="574"/>
                      </a:lnTo>
                      <a:lnTo>
                        <a:pt x="1102" y="560"/>
                      </a:lnTo>
                      <a:lnTo>
                        <a:pt x="1094" y="546"/>
                      </a:lnTo>
                      <a:lnTo>
                        <a:pt x="1084" y="532"/>
                      </a:lnTo>
                      <a:lnTo>
                        <a:pt x="1073" y="519"/>
                      </a:lnTo>
                      <a:lnTo>
                        <a:pt x="1059" y="506"/>
                      </a:lnTo>
                      <a:lnTo>
                        <a:pt x="1042" y="494"/>
                      </a:lnTo>
                      <a:lnTo>
                        <a:pt x="1024" y="482"/>
                      </a:lnTo>
                      <a:lnTo>
                        <a:pt x="1003" y="470"/>
                      </a:lnTo>
                      <a:lnTo>
                        <a:pt x="980" y="460"/>
                      </a:lnTo>
                      <a:lnTo>
                        <a:pt x="954" y="450"/>
                      </a:lnTo>
                      <a:lnTo>
                        <a:pt x="927" y="440"/>
                      </a:lnTo>
                      <a:lnTo>
                        <a:pt x="927" y="440"/>
                      </a:lnTo>
                      <a:lnTo>
                        <a:pt x="927" y="211"/>
                      </a:lnTo>
                      <a:lnTo>
                        <a:pt x="838" y="177"/>
                      </a:lnTo>
                      <a:lnTo>
                        <a:pt x="745" y="144"/>
                      </a:lnTo>
                      <a:lnTo>
                        <a:pt x="647" y="114"/>
                      </a:lnTo>
                      <a:lnTo>
                        <a:pt x="546" y="86"/>
                      </a:lnTo>
                      <a:lnTo>
                        <a:pt x="441" y="61"/>
                      </a:lnTo>
                      <a:lnTo>
                        <a:pt x="333" y="38"/>
                      </a:lnTo>
                      <a:lnTo>
                        <a:pt x="220" y="18"/>
                      </a:lnTo>
                      <a:lnTo>
                        <a:pt x="106" y="0"/>
                      </a:lnTo>
                      <a:lnTo>
                        <a:pt x="106" y="0"/>
                      </a:lnTo>
                      <a:lnTo>
                        <a:pt x="0" y="27"/>
                      </a:lnTo>
                      <a:lnTo>
                        <a:pt x="0" y="419"/>
                      </a:lnTo>
                      <a:lnTo>
                        <a:pt x="0" y="419"/>
                      </a:lnTo>
                    </a:path>
                  </a:pathLst>
                </a:custGeom>
                <a:solidFill>
                  <a:srgbClr val="FFFF99"/>
                </a:solidFill>
                <a:ln w="19050" cmpd="sng">
                  <a:solidFill>
                    <a:srgbClr val="800080"/>
                  </a:solidFill>
                  <a:prstDash val="solid"/>
                  <a:round/>
                  <a:headEnd/>
                  <a:tailEnd/>
                </a:ln>
              </p:spPr>
              <p:txBody>
                <a:bodyPr/>
                <a:lstStyle/>
                <a:p>
                  <a:endParaRPr lang="ru-RU"/>
                </a:p>
              </p:txBody>
            </p:sp>
            <p:sp>
              <p:nvSpPr>
                <p:cNvPr id="564372" name="Freeform 148"/>
                <p:cNvSpPr>
                  <a:spLocks/>
                </p:cNvSpPr>
                <p:nvPr/>
              </p:nvSpPr>
              <p:spPr bwMode="auto">
                <a:xfrm>
                  <a:off x="4546" y="5937"/>
                  <a:ext cx="324" cy="494"/>
                </a:xfrm>
                <a:custGeom>
                  <a:avLst/>
                  <a:gdLst>
                    <a:gd name="T0" fmla="*/ 0 w 648"/>
                    <a:gd name="T1" fmla="*/ 326 h 494"/>
                    <a:gd name="T2" fmla="*/ 648 w 648"/>
                    <a:gd name="T3" fmla="*/ 494 h 494"/>
                    <a:gd name="T4" fmla="*/ 648 w 648"/>
                    <a:gd name="T5" fmla="*/ 166 h 494"/>
                    <a:gd name="T6" fmla="*/ 0 w 648"/>
                    <a:gd name="T7" fmla="*/ 0 h 494"/>
                    <a:gd name="T8" fmla="*/ 0 w 648"/>
                    <a:gd name="T9" fmla="*/ 326 h 494"/>
                  </a:gdLst>
                  <a:ahLst/>
                  <a:cxnLst>
                    <a:cxn ang="0">
                      <a:pos x="T0" y="T1"/>
                    </a:cxn>
                    <a:cxn ang="0">
                      <a:pos x="T2" y="T3"/>
                    </a:cxn>
                    <a:cxn ang="0">
                      <a:pos x="T4" y="T5"/>
                    </a:cxn>
                    <a:cxn ang="0">
                      <a:pos x="T6" y="T7"/>
                    </a:cxn>
                    <a:cxn ang="0">
                      <a:pos x="T8" y="T9"/>
                    </a:cxn>
                  </a:cxnLst>
                  <a:rect l="0" t="0" r="r" b="b"/>
                  <a:pathLst>
                    <a:path w="648" h="494">
                      <a:moveTo>
                        <a:pt x="0" y="326"/>
                      </a:moveTo>
                      <a:lnTo>
                        <a:pt x="648" y="494"/>
                      </a:lnTo>
                      <a:lnTo>
                        <a:pt x="648" y="166"/>
                      </a:lnTo>
                      <a:lnTo>
                        <a:pt x="0" y="0"/>
                      </a:lnTo>
                      <a:lnTo>
                        <a:pt x="0" y="326"/>
                      </a:lnTo>
                      <a:close/>
                    </a:path>
                  </a:pathLst>
                </a:custGeom>
                <a:gradFill rotWithShape="1">
                  <a:gsLst>
                    <a:gs pos="0">
                      <a:schemeClr val="accent1">
                        <a:gamma/>
                        <a:tint val="0"/>
                        <a:invGamma/>
                      </a:schemeClr>
                    </a:gs>
                    <a:gs pos="100000">
                      <a:schemeClr val="accent1"/>
                    </a:gs>
                  </a:gsLst>
                  <a:path path="rect">
                    <a:fillToRect l="50000" t="50000" r="50000" b="50000"/>
                  </a:path>
                </a:gradFill>
                <a:ln w="12700" cmpd="sng">
                  <a:solidFill>
                    <a:srgbClr val="800080"/>
                  </a:solidFill>
                  <a:prstDash val="solid"/>
                  <a:round/>
                  <a:headEnd/>
                  <a:tailEnd/>
                </a:ln>
              </p:spPr>
              <p:txBody>
                <a:bodyPr/>
                <a:lstStyle/>
                <a:p>
                  <a:endParaRPr lang="ru-RU"/>
                </a:p>
              </p:txBody>
            </p:sp>
            <p:sp>
              <p:nvSpPr>
                <p:cNvPr id="564373" name="Freeform 149"/>
                <p:cNvSpPr>
                  <a:spLocks/>
                </p:cNvSpPr>
                <p:nvPr/>
              </p:nvSpPr>
              <p:spPr bwMode="auto">
                <a:xfrm>
                  <a:off x="4497" y="5884"/>
                  <a:ext cx="412" cy="603"/>
                </a:xfrm>
                <a:custGeom>
                  <a:avLst/>
                  <a:gdLst>
                    <a:gd name="T0" fmla="*/ 0 w 823"/>
                    <a:gd name="T1" fmla="*/ 392 h 603"/>
                    <a:gd name="T2" fmla="*/ 91 w 823"/>
                    <a:gd name="T3" fmla="*/ 426 h 603"/>
                    <a:gd name="T4" fmla="*/ 186 w 823"/>
                    <a:gd name="T5" fmla="*/ 458 h 603"/>
                    <a:gd name="T6" fmla="*/ 284 w 823"/>
                    <a:gd name="T7" fmla="*/ 488 h 603"/>
                    <a:gd name="T8" fmla="*/ 385 w 823"/>
                    <a:gd name="T9" fmla="*/ 516 h 603"/>
                    <a:gd name="T10" fmla="*/ 490 w 823"/>
                    <a:gd name="T11" fmla="*/ 540 h 603"/>
                    <a:gd name="T12" fmla="*/ 598 w 823"/>
                    <a:gd name="T13" fmla="*/ 564 h 603"/>
                    <a:gd name="T14" fmla="*/ 710 w 823"/>
                    <a:gd name="T15" fmla="*/ 585 h 603"/>
                    <a:gd name="T16" fmla="*/ 823 w 823"/>
                    <a:gd name="T17" fmla="*/ 603 h 603"/>
                    <a:gd name="T18" fmla="*/ 823 w 823"/>
                    <a:gd name="T19" fmla="*/ 603 h 603"/>
                    <a:gd name="T20" fmla="*/ 823 w 823"/>
                    <a:gd name="T21" fmla="*/ 211 h 603"/>
                    <a:gd name="T22" fmla="*/ 734 w 823"/>
                    <a:gd name="T23" fmla="*/ 177 h 603"/>
                    <a:gd name="T24" fmla="*/ 639 w 823"/>
                    <a:gd name="T25" fmla="*/ 145 h 603"/>
                    <a:gd name="T26" fmla="*/ 540 w 823"/>
                    <a:gd name="T27" fmla="*/ 115 h 603"/>
                    <a:gd name="T28" fmla="*/ 439 w 823"/>
                    <a:gd name="T29" fmla="*/ 87 h 603"/>
                    <a:gd name="T30" fmla="*/ 333 w 823"/>
                    <a:gd name="T31" fmla="*/ 62 h 603"/>
                    <a:gd name="T32" fmla="*/ 226 w 823"/>
                    <a:gd name="T33" fmla="*/ 38 h 603"/>
                    <a:gd name="T34" fmla="*/ 114 w 823"/>
                    <a:gd name="T35" fmla="*/ 18 h 603"/>
                    <a:gd name="T36" fmla="*/ 0 w 823"/>
                    <a:gd name="T37" fmla="*/ 0 h 603"/>
                    <a:gd name="T38" fmla="*/ 0 w 823"/>
                    <a:gd name="T39" fmla="*/ 0 h 603"/>
                    <a:gd name="T40" fmla="*/ 0 w 823"/>
                    <a:gd name="T41" fmla="*/ 392 h 603"/>
                    <a:gd name="T42" fmla="*/ 0 w 823"/>
                    <a:gd name="T43" fmla="*/ 392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23" h="603">
                      <a:moveTo>
                        <a:pt x="0" y="392"/>
                      </a:moveTo>
                      <a:lnTo>
                        <a:pt x="91" y="426"/>
                      </a:lnTo>
                      <a:lnTo>
                        <a:pt x="186" y="458"/>
                      </a:lnTo>
                      <a:lnTo>
                        <a:pt x="284" y="488"/>
                      </a:lnTo>
                      <a:lnTo>
                        <a:pt x="385" y="516"/>
                      </a:lnTo>
                      <a:lnTo>
                        <a:pt x="490" y="540"/>
                      </a:lnTo>
                      <a:lnTo>
                        <a:pt x="598" y="564"/>
                      </a:lnTo>
                      <a:lnTo>
                        <a:pt x="710" y="585"/>
                      </a:lnTo>
                      <a:lnTo>
                        <a:pt x="823" y="603"/>
                      </a:lnTo>
                      <a:lnTo>
                        <a:pt x="823" y="603"/>
                      </a:lnTo>
                      <a:lnTo>
                        <a:pt x="823" y="211"/>
                      </a:lnTo>
                      <a:lnTo>
                        <a:pt x="734" y="177"/>
                      </a:lnTo>
                      <a:lnTo>
                        <a:pt x="639" y="145"/>
                      </a:lnTo>
                      <a:lnTo>
                        <a:pt x="540" y="115"/>
                      </a:lnTo>
                      <a:lnTo>
                        <a:pt x="439" y="87"/>
                      </a:lnTo>
                      <a:lnTo>
                        <a:pt x="333" y="62"/>
                      </a:lnTo>
                      <a:lnTo>
                        <a:pt x="226" y="38"/>
                      </a:lnTo>
                      <a:lnTo>
                        <a:pt x="114" y="18"/>
                      </a:lnTo>
                      <a:lnTo>
                        <a:pt x="0" y="0"/>
                      </a:lnTo>
                      <a:lnTo>
                        <a:pt x="0" y="0"/>
                      </a:lnTo>
                      <a:lnTo>
                        <a:pt x="0" y="392"/>
                      </a:lnTo>
                      <a:lnTo>
                        <a:pt x="0" y="392"/>
                      </a:lnTo>
                    </a:path>
                  </a:pathLst>
                </a:custGeom>
                <a:noFill/>
                <a:ln w="19050" cmpd="sng">
                  <a:solidFill>
                    <a:srgbClr val="8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grpSp>
          <p:grpSp>
            <p:nvGrpSpPr>
              <p:cNvPr id="564374" name="Group 150"/>
              <p:cNvGrpSpPr>
                <a:grpSpLocks/>
              </p:cNvGrpSpPr>
              <p:nvPr/>
            </p:nvGrpSpPr>
            <p:grpSpPr bwMode="auto">
              <a:xfrm>
                <a:off x="980" y="1032"/>
                <a:ext cx="688" cy="400"/>
                <a:chOff x="980" y="1032"/>
                <a:chExt cx="688" cy="400"/>
              </a:xfrm>
            </p:grpSpPr>
            <p:sp>
              <p:nvSpPr>
                <p:cNvPr id="564375" name="Freeform 151"/>
                <p:cNvSpPr>
                  <a:spLocks/>
                </p:cNvSpPr>
                <p:nvPr/>
              </p:nvSpPr>
              <p:spPr bwMode="auto">
                <a:xfrm>
                  <a:off x="980" y="1032"/>
                  <a:ext cx="688" cy="400"/>
                </a:xfrm>
                <a:custGeom>
                  <a:avLst/>
                  <a:gdLst>
                    <a:gd name="T0" fmla="*/ 0 w 1113"/>
                    <a:gd name="T1" fmla="*/ 106 h 329"/>
                    <a:gd name="T2" fmla="*/ 329 w 1113"/>
                    <a:gd name="T3" fmla="*/ 0 h 329"/>
                    <a:gd name="T4" fmla="*/ 1113 w 1113"/>
                    <a:gd name="T5" fmla="*/ 200 h 329"/>
                    <a:gd name="T6" fmla="*/ 1113 w 1113"/>
                    <a:gd name="T7" fmla="*/ 243 h 329"/>
                    <a:gd name="T8" fmla="*/ 774 w 1113"/>
                    <a:gd name="T9" fmla="*/ 329 h 329"/>
                    <a:gd name="T10" fmla="*/ 0 w 1113"/>
                    <a:gd name="T11" fmla="*/ 131 h 329"/>
                    <a:gd name="T12" fmla="*/ 0 w 1113"/>
                    <a:gd name="T13" fmla="*/ 106 h 329"/>
                  </a:gdLst>
                  <a:ahLst/>
                  <a:cxnLst>
                    <a:cxn ang="0">
                      <a:pos x="T0" y="T1"/>
                    </a:cxn>
                    <a:cxn ang="0">
                      <a:pos x="T2" y="T3"/>
                    </a:cxn>
                    <a:cxn ang="0">
                      <a:pos x="T4" y="T5"/>
                    </a:cxn>
                    <a:cxn ang="0">
                      <a:pos x="T6" y="T7"/>
                    </a:cxn>
                    <a:cxn ang="0">
                      <a:pos x="T8" y="T9"/>
                    </a:cxn>
                    <a:cxn ang="0">
                      <a:pos x="T10" y="T11"/>
                    </a:cxn>
                    <a:cxn ang="0">
                      <a:pos x="T12" y="T13"/>
                    </a:cxn>
                  </a:cxnLst>
                  <a:rect l="0" t="0" r="r" b="b"/>
                  <a:pathLst>
                    <a:path w="1113" h="329">
                      <a:moveTo>
                        <a:pt x="0" y="106"/>
                      </a:moveTo>
                      <a:lnTo>
                        <a:pt x="329" y="0"/>
                      </a:lnTo>
                      <a:lnTo>
                        <a:pt x="1113" y="200"/>
                      </a:lnTo>
                      <a:lnTo>
                        <a:pt x="1113" y="243"/>
                      </a:lnTo>
                      <a:lnTo>
                        <a:pt x="774" y="329"/>
                      </a:lnTo>
                      <a:lnTo>
                        <a:pt x="0" y="131"/>
                      </a:lnTo>
                      <a:lnTo>
                        <a:pt x="0" y="106"/>
                      </a:lnTo>
                      <a:close/>
                    </a:path>
                  </a:pathLst>
                </a:custGeom>
                <a:solidFill>
                  <a:srgbClr val="FFFF99"/>
                </a:solidFill>
                <a:ln w="19050" cmpd="sng">
                  <a:solidFill>
                    <a:srgbClr val="800080"/>
                  </a:solidFill>
                  <a:prstDash val="solid"/>
                  <a:round/>
                  <a:headEnd/>
                  <a:tailEnd/>
                </a:ln>
              </p:spPr>
              <p:txBody>
                <a:bodyPr/>
                <a:lstStyle/>
                <a:p>
                  <a:endParaRPr lang="ru-RU"/>
                </a:p>
              </p:txBody>
            </p:sp>
            <p:sp>
              <p:nvSpPr>
                <p:cNvPr id="564376" name="Freeform 152"/>
                <p:cNvSpPr>
                  <a:spLocks noEditPoints="1"/>
                </p:cNvSpPr>
                <p:nvPr/>
              </p:nvSpPr>
              <p:spPr bwMode="auto">
                <a:xfrm>
                  <a:off x="1039" y="1081"/>
                  <a:ext cx="562" cy="288"/>
                </a:xfrm>
                <a:custGeom>
                  <a:avLst/>
                  <a:gdLst>
                    <a:gd name="T0" fmla="*/ 204 w 911"/>
                    <a:gd name="T1" fmla="*/ 6 h 237"/>
                    <a:gd name="T2" fmla="*/ 305 w 911"/>
                    <a:gd name="T3" fmla="*/ 33 h 237"/>
                    <a:gd name="T4" fmla="*/ 405 w 911"/>
                    <a:gd name="T5" fmla="*/ 58 h 237"/>
                    <a:gd name="T6" fmla="*/ 508 w 911"/>
                    <a:gd name="T7" fmla="*/ 85 h 237"/>
                    <a:gd name="T8" fmla="*/ 609 w 911"/>
                    <a:gd name="T9" fmla="*/ 111 h 237"/>
                    <a:gd name="T10" fmla="*/ 709 w 911"/>
                    <a:gd name="T11" fmla="*/ 138 h 237"/>
                    <a:gd name="T12" fmla="*/ 258 w 911"/>
                    <a:gd name="T13" fmla="*/ 15 h 237"/>
                    <a:gd name="T14" fmla="*/ 359 w 911"/>
                    <a:gd name="T15" fmla="*/ 41 h 237"/>
                    <a:gd name="T16" fmla="*/ 459 w 911"/>
                    <a:gd name="T17" fmla="*/ 68 h 237"/>
                    <a:gd name="T18" fmla="*/ 562 w 911"/>
                    <a:gd name="T19" fmla="*/ 93 h 237"/>
                    <a:gd name="T20" fmla="*/ 663 w 911"/>
                    <a:gd name="T21" fmla="*/ 120 h 237"/>
                    <a:gd name="T22" fmla="*/ 763 w 911"/>
                    <a:gd name="T23" fmla="*/ 146 h 237"/>
                    <a:gd name="T24" fmla="*/ 810 w 911"/>
                    <a:gd name="T25" fmla="*/ 164 h 237"/>
                    <a:gd name="T26" fmla="*/ 866 w 911"/>
                    <a:gd name="T27" fmla="*/ 173 h 237"/>
                    <a:gd name="T28" fmla="*/ 136 w 911"/>
                    <a:gd name="T29" fmla="*/ 25 h 237"/>
                    <a:gd name="T30" fmla="*/ 237 w 911"/>
                    <a:gd name="T31" fmla="*/ 52 h 237"/>
                    <a:gd name="T32" fmla="*/ 337 w 911"/>
                    <a:gd name="T33" fmla="*/ 78 h 237"/>
                    <a:gd name="T34" fmla="*/ 440 w 911"/>
                    <a:gd name="T35" fmla="*/ 105 h 237"/>
                    <a:gd name="T36" fmla="*/ 541 w 911"/>
                    <a:gd name="T37" fmla="*/ 131 h 237"/>
                    <a:gd name="T38" fmla="*/ 641 w 911"/>
                    <a:gd name="T39" fmla="*/ 158 h 237"/>
                    <a:gd name="T40" fmla="*/ 190 w 911"/>
                    <a:gd name="T41" fmla="*/ 35 h 237"/>
                    <a:gd name="T42" fmla="*/ 291 w 911"/>
                    <a:gd name="T43" fmla="*/ 60 h 237"/>
                    <a:gd name="T44" fmla="*/ 394 w 911"/>
                    <a:gd name="T45" fmla="*/ 87 h 237"/>
                    <a:gd name="T46" fmla="*/ 494 w 911"/>
                    <a:gd name="T47" fmla="*/ 113 h 237"/>
                    <a:gd name="T48" fmla="*/ 595 w 911"/>
                    <a:gd name="T49" fmla="*/ 140 h 237"/>
                    <a:gd name="T50" fmla="*/ 696 w 911"/>
                    <a:gd name="T51" fmla="*/ 166 h 237"/>
                    <a:gd name="T52" fmla="*/ 744 w 911"/>
                    <a:gd name="T53" fmla="*/ 183 h 237"/>
                    <a:gd name="T54" fmla="*/ 798 w 911"/>
                    <a:gd name="T55" fmla="*/ 192 h 237"/>
                    <a:gd name="T56" fmla="*/ 68 w 911"/>
                    <a:gd name="T57" fmla="*/ 45 h 237"/>
                    <a:gd name="T58" fmla="*/ 169 w 911"/>
                    <a:gd name="T59" fmla="*/ 72 h 237"/>
                    <a:gd name="T60" fmla="*/ 272 w 911"/>
                    <a:gd name="T61" fmla="*/ 98 h 237"/>
                    <a:gd name="T62" fmla="*/ 372 w 911"/>
                    <a:gd name="T63" fmla="*/ 124 h 237"/>
                    <a:gd name="T64" fmla="*/ 473 w 911"/>
                    <a:gd name="T65" fmla="*/ 150 h 237"/>
                    <a:gd name="T66" fmla="*/ 574 w 911"/>
                    <a:gd name="T67" fmla="*/ 177 h 237"/>
                    <a:gd name="T68" fmla="*/ 122 w 911"/>
                    <a:gd name="T69" fmla="*/ 54 h 237"/>
                    <a:gd name="T70" fmla="*/ 223 w 911"/>
                    <a:gd name="T71" fmla="*/ 80 h 237"/>
                    <a:gd name="T72" fmla="*/ 326 w 911"/>
                    <a:gd name="T73" fmla="*/ 107 h 237"/>
                    <a:gd name="T74" fmla="*/ 427 w 911"/>
                    <a:gd name="T75" fmla="*/ 133 h 237"/>
                    <a:gd name="T76" fmla="*/ 527 w 911"/>
                    <a:gd name="T77" fmla="*/ 160 h 237"/>
                    <a:gd name="T78" fmla="*/ 630 w 911"/>
                    <a:gd name="T79" fmla="*/ 185 h 237"/>
                    <a:gd name="T80" fmla="*/ 676 w 911"/>
                    <a:gd name="T81" fmla="*/ 203 h 237"/>
                    <a:gd name="T82" fmla="*/ 731 w 911"/>
                    <a:gd name="T83" fmla="*/ 211 h 237"/>
                    <a:gd name="T84" fmla="*/ 0 w 911"/>
                    <a:gd name="T85" fmla="*/ 65 h 237"/>
                    <a:gd name="T86" fmla="*/ 101 w 911"/>
                    <a:gd name="T87" fmla="*/ 91 h 237"/>
                    <a:gd name="T88" fmla="*/ 204 w 911"/>
                    <a:gd name="T89" fmla="*/ 117 h 237"/>
                    <a:gd name="T90" fmla="*/ 508 w 911"/>
                    <a:gd name="T91" fmla="*/ 197 h 237"/>
                    <a:gd name="T92" fmla="*/ 55 w 911"/>
                    <a:gd name="T93" fmla="*/ 74 h 237"/>
                    <a:gd name="T94" fmla="*/ 157 w 911"/>
                    <a:gd name="T95" fmla="*/ 100 h 237"/>
                    <a:gd name="T96" fmla="*/ 459 w 911"/>
                    <a:gd name="T97" fmla="*/ 178 h 237"/>
                    <a:gd name="T98" fmla="*/ 562 w 911"/>
                    <a:gd name="T99" fmla="*/ 205 h 237"/>
                    <a:gd name="T100" fmla="*/ 609 w 911"/>
                    <a:gd name="T101" fmla="*/ 223 h 237"/>
                    <a:gd name="T102" fmla="*/ 663 w 911"/>
                    <a:gd name="T103" fmla="*/ 231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11" h="237">
                      <a:moveTo>
                        <a:pt x="204" y="6"/>
                      </a:moveTo>
                      <a:lnTo>
                        <a:pt x="258" y="20"/>
                      </a:lnTo>
                      <a:lnTo>
                        <a:pt x="258" y="15"/>
                      </a:lnTo>
                      <a:lnTo>
                        <a:pt x="204" y="0"/>
                      </a:lnTo>
                      <a:lnTo>
                        <a:pt x="204" y="6"/>
                      </a:lnTo>
                      <a:close/>
                      <a:moveTo>
                        <a:pt x="305" y="33"/>
                      </a:moveTo>
                      <a:lnTo>
                        <a:pt x="359" y="47"/>
                      </a:lnTo>
                      <a:lnTo>
                        <a:pt x="359" y="41"/>
                      </a:lnTo>
                      <a:lnTo>
                        <a:pt x="305" y="27"/>
                      </a:lnTo>
                      <a:lnTo>
                        <a:pt x="305" y="33"/>
                      </a:lnTo>
                      <a:close/>
                      <a:moveTo>
                        <a:pt x="405" y="58"/>
                      </a:moveTo>
                      <a:lnTo>
                        <a:pt x="459" y="73"/>
                      </a:lnTo>
                      <a:lnTo>
                        <a:pt x="459" y="68"/>
                      </a:lnTo>
                      <a:lnTo>
                        <a:pt x="405" y="53"/>
                      </a:lnTo>
                      <a:lnTo>
                        <a:pt x="405" y="58"/>
                      </a:lnTo>
                      <a:close/>
                      <a:moveTo>
                        <a:pt x="508" y="85"/>
                      </a:moveTo>
                      <a:lnTo>
                        <a:pt x="562" y="99"/>
                      </a:lnTo>
                      <a:lnTo>
                        <a:pt x="562" y="93"/>
                      </a:lnTo>
                      <a:lnTo>
                        <a:pt x="508" y="80"/>
                      </a:lnTo>
                      <a:lnTo>
                        <a:pt x="508" y="85"/>
                      </a:lnTo>
                      <a:close/>
                      <a:moveTo>
                        <a:pt x="609" y="111"/>
                      </a:moveTo>
                      <a:lnTo>
                        <a:pt x="663" y="126"/>
                      </a:lnTo>
                      <a:lnTo>
                        <a:pt x="663" y="120"/>
                      </a:lnTo>
                      <a:lnTo>
                        <a:pt x="609" y="106"/>
                      </a:lnTo>
                      <a:lnTo>
                        <a:pt x="609" y="111"/>
                      </a:lnTo>
                      <a:close/>
                      <a:moveTo>
                        <a:pt x="709" y="138"/>
                      </a:moveTo>
                      <a:lnTo>
                        <a:pt x="763" y="151"/>
                      </a:lnTo>
                      <a:lnTo>
                        <a:pt x="763" y="146"/>
                      </a:lnTo>
                      <a:lnTo>
                        <a:pt x="709" y="132"/>
                      </a:lnTo>
                      <a:lnTo>
                        <a:pt x="709" y="138"/>
                      </a:lnTo>
                      <a:close/>
                      <a:moveTo>
                        <a:pt x="258" y="15"/>
                      </a:moveTo>
                      <a:lnTo>
                        <a:pt x="258" y="20"/>
                      </a:lnTo>
                      <a:lnTo>
                        <a:pt x="303" y="8"/>
                      </a:lnTo>
                      <a:lnTo>
                        <a:pt x="303" y="2"/>
                      </a:lnTo>
                      <a:lnTo>
                        <a:pt x="258" y="15"/>
                      </a:lnTo>
                      <a:close/>
                      <a:moveTo>
                        <a:pt x="359" y="41"/>
                      </a:moveTo>
                      <a:lnTo>
                        <a:pt x="359" y="47"/>
                      </a:lnTo>
                      <a:lnTo>
                        <a:pt x="405" y="34"/>
                      </a:lnTo>
                      <a:lnTo>
                        <a:pt x="405" y="28"/>
                      </a:lnTo>
                      <a:lnTo>
                        <a:pt x="359" y="41"/>
                      </a:lnTo>
                      <a:close/>
                      <a:moveTo>
                        <a:pt x="459" y="68"/>
                      </a:moveTo>
                      <a:lnTo>
                        <a:pt x="459" y="73"/>
                      </a:lnTo>
                      <a:lnTo>
                        <a:pt x="506" y="60"/>
                      </a:lnTo>
                      <a:lnTo>
                        <a:pt x="506" y="54"/>
                      </a:lnTo>
                      <a:lnTo>
                        <a:pt x="459" y="68"/>
                      </a:lnTo>
                      <a:close/>
                      <a:moveTo>
                        <a:pt x="562" y="93"/>
                      </a:moveTo>
                      <a:lnTo>
                        <a:pt x="562" y="99"/>
                      </a:lnTo>
                      <a:lnTo>
                        <a:pt x="607" y="86"/>
                      </a:lnTo>
                      <a:lnTo>
                        <a:pt x="607" y="81"/>
                      </a:lnTo>
                      <a:lnTo>
                        <a:pt x="562" y="93"/>
                      </a:lnTo>
                      <a:close/>
                      <a:moveTo>
                        <a:pt x="663" y="120"/>
                      </a:moveTo>
                      <a:lnTo>
                        <a:pt x="663" y="126"/>
                      </a:lnTo>
                      <a:lnTo>
                        <a:pt x="709" y="113"/>
                      </a:lnTo>
                      <a:lnTo>
                        <a:pt x="709" y="107"/>
                      </a:lnTo>
                      <a:lnTo>
                        <a:pt x="663" y="120"/>
                      </a:lnTo>
                      <a:close/>
                      <a:moveTo>
                        <a:pt x="763" y="146"/>
                      </a:moveTo>
                      <a:lnTo>
                        <a:pt x="763" y="151"/>
                      </a:lnTo>
                      <a:lnTo>
                        <a:pt x="810" y="139"/>
                      </a:lnTo>
                      <a:lnTo>
                        <a:pt x="810" y="134"/>
                      </a:lnTo>
                      <a:lnTo>
                        <a:pt x="763" y="146"/>
                      </a:lnTo>
                      <a:close/>
                      <a:moveTo>
                        <a:pt x="810" y="164"/>
                      </a:moveTo>
                      <a:lnTo>
                        <a:pt x="866" y="178"/>
                      </a:lnTo>
                      <a:lnTo>
                        <a:pt x="866" y="173"/>
                      </a:lnTo>
                      <a:lnTo>
                        <a:pt x="810" y="159"/>
                      </a:lnTo>
                      <a:lnTo>
                        <a:pt x="810" y="164"/>
                      </a:lnTo>
                      <a:close/>
                      <a:moveTo>
                        <a:pt x="866" y="173"/>
                      </a:moveTo>
                      <a:lnTo>
                        <a:pt x="866" y="178"/>
                      </a:lnTo>
                      <a:lnTo>
                        <a:pt x="911" y="165"/>
                      </a:lnTo>
                      <a:lnTo>
                        <a:pt x="911" y="160"/>
                      </a:lnTo>
                      <a:lnTo>
                        <a:pt x="866" y="173"/>
                      </a:lnTo>
                      <a:close/>
                      <a:moveTo>
                        <a:pt x="136" y="25"/>
                      </a:moveTo>
                      <a:lnTo>
                        <a:pt x="190" y="40"/>
                      </a:lnTo>
                      <a:lnTo>
                        <a:pt x="190" y="35"/>
                      </a:lnTo>
                      <a:lnTo>
                        <a:pt x="136" y="20"/>
                      </a:lnTo>
                      <a:lnTo>
                        <a:pt x="136" y="25"/>
                      </a:lnTo>
                      <a:close/>
                      <a:moveTo>
                        <a:pt x="237" y="52"/>
                      </a:moveTo>
                      <a:lnTo>
                        <a:pt x="291" y="67"/>
                      </a:lnTo>
                      <a:lnTo>
                        <a:pt x="291" y="60"/>
                      </a:lnTo>
                      <a:lnTo>
                        <a:pt x="237" y="47"/>
                      </a:lnTo>
                      <a:lnTo>
                        <a:pt x="237" y="52"/>
                      </a:lnTo>
                      <a:close/>
                      <a:moveTo>
                        <a:pt x="337" y="78"/>
                      </a:moveTo>
                      <a:lnTo>
                        <a:pt x="394" y="92"/>
                      </a:lnTo>
                      <a:lnTo>
                        <a:pt x="394" y="87"/>
                      </a:lnTo>
                      <a:lnTo>
                        <a:pt x="337" y="73"/>
                      </a:lnTo>
                      <a:lnTo>
                        <a:pt x="337" y="78"/>
                      </a:lnTo>
                      <a:close/>
                      <a:moveTo>
                        <a:pt x="440" y="105"/>
                      </a:moveTo>
                      <a:lnTo>
                        <a:pt x="494" y="118"/>
                      </a:lnTo>
                      <a:lnTo>
                        <a:pt x="494" y="113"/>
                      </a:lnTo>
                      <a:lnTo>
                        <a:pt x="440" y="99"/>
                      </a:lnTo>
                      <a:lnTo>
                        <a:pt x="440" y="105"/>
                      </a:lnTo>
                      <a:close/>
                      <a:moveTo>
                        <a:pt x="541" y="131"/>
                      </a:moveTo>
                      <a:lnTo>
                        <a:pt x="595" y="145"/>
                      </a:lnTo>
                      <a:lnTo>
                        <a:pt x="595" y="140"/>
                      </a:lnTo>
                      <a:lnTo>
                        <a:pt x="541" y="126"/>
                      </a:lnTo>
                      <a:lnTo>
                        <a:pt x="541" y="131"/>
                      </a:lnTo>
                      <a:close/>
                      <a:moveTo>
                        <a:pt x="641" y="158"/>
                      </a:moveTo>
                      <a:lnTo>
                        <a:pt x="696" y="171"/>
                      </a:lnTo>
                      <a:lnTo>
                        <a:pt x="696" y="166"/>
                      </a:lnTo>
                      <a:lnTo>
                        <a:pt x="641" y="151"/>
                      </a:lnTo>
                      <a:lnTo>
                        <a:pt x="641" y="158"/>
                      </a:lnTo>
                      <a:close/>
                      <a:moveTo>
                        <a:pt x="190" y="35"/>
                      </a:moveTo>
                      <a:lnTo>
                        <a:pt x="190" y="40"/>
                      </a:lnTo>
                      <a:lnTo>
                        <a:pt x="235" y="27"/>
                      </a:lnTo>
                      <a:lnTo>
                        <a:pt x="235" y="21"/>
                      </a:lnTo>
                      <a:lnTo>
                        <a:pt x="190" y="35"/>
                      </a:lnTo>
                      <a:close/>
                      <a:moveTo>
                        <a:pt x="291" y="60"/>
                      </a:moveTo>
                      <a:lnTo>
                        <a:pt x="291" y="66"/>
                      </a:lnTo>
                      <a:lnTo>
                        <a:pt x="337" y="53"/>
                      </a:lnTo>
                      <a:lnTo>
                        <a:pt x="337" y="48"/>
                      </a:lnTo>
                      <a:lnTo>
                        <a:pt x="291" y="60"/>
                      </a:lnTo>
                      <a:close/>
                      <a:moveTo>
                        <a:pt x="394" y="87"/>
                      </a:moveTo>
                      <a:lnTo>
                        <a:pt x="394" y="92"/>
                      </a:lnTo>
                      <a:lnTo>
                        <a:pt x="438" y="80"/>
                      </a:lnTo>
                      <a:lnTo>
                        <a:pt x="438" y="74"/>
                      </a:lnTo>
                      <a:lnTo>
                        <a:pt x="394" y="87"/>
                      </a:lnTo>
                      <a:close/>
                      <a:moveTo>
                        <a:pt x="494" y="113"/>
                      </a:moveTo>
                      <a:lnTo>
                        <a:pt x="494" y="118"/>
                      </a:lnTo>
                      <a:lnTo>
                        <a:pt x="539" y="106"/>
                      </a:lnTo>
                      <a:lnTo>
                        <a:pt x="539" y="101"/>
                      </a:lnTo>
                      <a:lnTo>
                        <a:pt x="494" y="113"/>
                      </a:lnTo>
                      <a:close/>
                      <a:moveTo>
                        <a:pt x="595" y="140"/>
                      </a:moveTo>
                      <a:lnTo>
                        <a:pt x="595" y="145"/>
                      </a:lnTo>
                      <a:lnTo>
                        <a:pt x="641" y="132"/>
                      </a:lnTo>
                      <a:lnTo>
                        <a:pt x="641" y="127"/>
                      </a:lnTo>
                      <a:lnTo>
                        <a:pt x="595" y="140"/>
                      </a:lnTo>
                      <a:close/>
                      <a:moveTo>
                        <a:pt x="696" y="166"/>
                      </a:moveTo>
                      <a:lnTo>
                        <a:pt x="696" y="171"/>
                      </a:lnTo>
                      <a:lnTo>
                        <a:pt x="742" y="159"/>
                      </a:lnTo>
                      <a:lnTo>
                        <a:pt x="742" y="153"/>
                      </a:lnTo>
                      <a:lnTo>
                        <a:pt x="696" y="166"/>
                      </a:lnTo>
                      <a:close/>
                      <a:moveTo>
                        <a:pt x="744" y="183"/>
                      </a:moveTo>
                      <a:lnTo>
                        <a:pt x="798" y="198"/>
                      </a:lnTo>
                      <a:lnTo>
                        <a:pt x="798" y="193"/>
                      </a:lnTo>
                      <a:lnTo>
                        <a:pt x="744" y="178"/>
                      </a:lnTo>
                      <a:lnTo>
                        <a:pt x="744" y="183"/>
                      </a:lnTo>
                      <a:close/>
                      <a:moveTo>
                        <a:pt x="798" y="192"/>
                      </a:moveTo>
                      <a:lnTo>
                        <a:pt x="798" y="198"/>
                      </a:lnTo>
                      <a:lnTo>
                        <a:pt x="843" y="184"/>
                      </a:lnTo>
                      <a:lnTo>
                        <a:pt x="843" y="179"/>
                      </a:lnTo>
                      <a:lnTo>
                        <a:pt x="798" y="192"/>
                      </a:lnTo>
                      <a:close/>
                      <a:moveTo>
                        <a:pt x="68" y="45"/>
                      </a:moveTo>
                      <a:lnTo>
                        <a:pt x="122" y="59"/>
                      </a:lnTo>
                      <a:lnTo>
                        <a:pt x="122" y="54"/>
                      </a:lnTo>
                      <a:lnTo>
                        <a:pt x="68" y="40"/>
                      </a:lnTo>
                      <a:lnTo>
                        <a:pt x="68" y="45"/>
                      </a:lnTo>
                      <a:close/>
                      <a:moveTo>
                        <a:pt x="169" y="72"/>
                      </a:moveTo>
                      <a:lnTo>
                        <a:pt x="223" y="85"/>
                      </a:lnTo>
                      <a:lnTo>
                        <a:pt x="223" y="80"/>
                      </a:lnTo>
                      <a:lnTo>
                        <a:pt x="169" y="67"/>
                      </a:lnTo>
                      <a:lnTo>
                        <a:pt x="169" y="72"/>
                      </a:lnTo>
                      <a:close/>
                      <a:moveTo>
                        <a:pt x="272" y="98"/>
                      </a:moveTo>
                      <a:lnTo>
                        <a:pt x="326" y="112"/>
                      </a:lnTo>
                      <a:lnTo>
                        <a:pt x="326" y="107"/>
                      </a:lnTo>
                      <a:lnTo>
                        <a:pt x="272" y="92"/>
                      </a:lnTo>
                      <a:lnTo>
                        <a:pt x="272" y="98"/>
                      </a:lnTo>
                      <a:close/>
                      <a:moveTo>
                        <a:pt x="372" y="124"/>
                      </a:moveTo>
                      <a:lnTo>
                        <a:pt x="427" y="138"/>
                      </a:lnTo>
                      <a:lnTo>
                        <a:pt x="427" y="133"/>
                      </a:lnTo>
                      <a:lnTo>
                        <a:pt x="372" y="118"/>
                      </a:lnTo>
                      <a:lnTo>
                        <a:pt x="372" y="124"/>
                      </a:lnTo>
                      <a:close/>
                      <a:moveTo>
                        <a:pt x="473" y="150"/>
                      </a:moveTo>
                      <a:lnTo>
                        <a:pt x="527" y="165"/>
                      </a:lnTo>
                      <a:lnTo>
                        <a:pt x="527" y="160"/>
                      </a:lnTo>
                      <a:lnTo>
                        <a:pt x="473" y="145"/>
                      </a:lnTo>
                      <a:lnTo>
                        <a:pt x="473" y="150"/>
                      </a:lnTo>
                      <a:close/>
                      <a:moveTo>
                        <a:pt x="574" y="177"/>
                      </a:moveTo>
                      <a:lnTo>
                        <a:pt x="630" y="191"/>
                      </a:lnTo>
                      <a:lnTo>
                        <a:pt x="630" y="185"/>
                      </a:lnTo>
                      <a:lnTo>
                        <a:pt x="574" y="171"/>
                      </a:lnTo>
                      <a:lnTo>
                        <a:pt x="574" y="177"/>
                      </a:lnTo>
                      <a:close/>
                      <a:moveTo>
                        <a:pt x="122" y="54"/>
                      </a:moveTo>
                      <a:lnTo>
                        <a:pt x="122" y="59"/>
                      </a:lnTo>
                      <a:lnTo>
                        <a:pt x="169" y="47"/>
                      </a:lnTo>
                      <a:lnTo>
                        <a:pt x="169" y="41"/>
                      </a:lnTo>
                      <a:lnTo>
                        <a:pt x="122" y="54"/>
                      </a:lnTo>
                      <a:close/>
                      <a:moveTo>
                        <a:pt x="223" y="80"/>
                      </a:moveTo>
                      <a:lnTo>
                        <a:pt x="223" y="85"/>
                      </a:lnTo>
                      <a:lnTo>
                        <a:pt x="270" y="73"/>
                      </a:lnTo>
                      <a:lnTo>
                        <a:pt x="270" y="68"/>
                      </a:lnTo>
                      <a:lnTo>
                        <a:pt x="223" y="80"/>
                      </a:lnTo>
                      <a:close/>
                      <a:moveTo>
                        <a:pt x="326" y="107"/>
                      </a:moveTo>
                      <a:lnTo>
                        <a:pt x="326" y="112"/>
                      </a:lnTo>
                      <a:lnTo>
                        <a:pt x="370" y="99"/>
                      </a:lnTo>
                      <a:lnTo>
                        <a:pt x="370" y="93"/>
                      </a:lnTo>
                      <a:lnTo>
                        <a:pt x="326" y="107"/>
                      </a:lnTo>
                      <a:close/>
                      <a:moveTo>
                        <a:pt x="427" y="133"/>
                      </a:moveTo>
                      <a:lnTo>
                        <a:pt x="427" y="138"/>
                      </a:lnTo>
                      <a:lnTo>
                        <a:pt x="471" y="126"/>
                      </a:lnTo>
                      <a:lnTo>
                        <a:pt x="471" y="120"/>
                      </a:lnTo>
                      <a:lnTo>
                        <a:pt x="427" y="133"/>
                      </a:lnTo>
                      <a:close/>
                      <a:moveTo>
                        <a:pt x="527" y="160"/>
                      </a:moveTo>
                      <a:lnTo>
                        <a:pt x="527" y="165"/>
                      </a:lnTo>
                      <a:lnTo>
                        <a:pt x="574" y="151"/>
                      </a:lnTo>
                      <a:lnTo>
                        <a:pt x="574" y="146"/>
                      </a:lnTo>
                      <a:lnTo>
                        <a:pt x="527" y="160"/>
                      </a:lnTo>
                      <a:close/>
                      <a:moveTo>
                        <a:pt x="630" y="185"/>
                      </a:moveTo>
                      <a:lnTo>
                        <a:pt x="630" y="191"/>
                      </a:lnTo>
                      <a:lnTo>
                        <a:pt x="674" y="178"/>
                      </a:lnTo>
                      <a:lnTo>
                        <a:pt x="674" y="173"/>
                      </a:lnTo>
                      <a:lnTo>
                        <a:pt x="630" y="185"/>
                      </a:lnTo>
                      <a:close/>
                      <a:moveTo>
                        <a:pt x="676" y="203"/>
                      </a:moveTo>
                      <a:lnTo>
                        <a:pt x="731" y="217"/>
                      </a:lnTo>
                      <a:lnTo>
                        <a:pt x="731" y="211"/>
                      </a:lnTo>
                      <a:lnTo>
                        <a:pt x="676" y="198"/>
                      </a:lnTo>
                      <a:lnTo>
                        <a:pt x="676" y="203"/>
                      </a:lnTo>
                      <a:close/>
                      <a:moveTo>
                        <a:pt x="731" y="211"/>
                      </a:moveTo>
                      <a:lnTo>
                        <a:pt x="731" y="217"/>
                      </a:lnTo>
                      <a:lnTo>
                        <a:pt x="775" y="204"/>
                      </a:lnTo>
                      <a:lnTo>
                        <a:pt x="775" y="199"/>
                      </a:lnTo>
                      <a:lnTo>
                        <a:pt x="731" y="211"/>
                      </a:lnTo>
                      <a:close/>
                      <a:moveTo>
                        <a:pt x="0" y="65"/>
                      </a:moveTo>
                      <a:lnTo>
                        <a:pt x="55" y="79"/>
                      </a:lnTo>
                      <a:lnTo>
                        <a:pt x="55" y="74"/>
                      </a:lnTo>
                      <a:lnTo>
                        <a:pt x="0" y="59"/>
                      </a:lnTo>
                      <a:lnTo>
                        <a:pt x="0" y="65"/>
                      </a:lnTo>
                      <a:close/>
                      <a:moveTo>
                        <a:pt x="101" y="91"/>
                      </a:moveTo>
                      <a:lnTo>
                        <a:pt x="157" y="105"/>
                      </a:lnTo>
                      <a:lnTo>
                        <a:pt x="157" y="100"/>
                      </a:lnTo>
                      <a:lnTo>
                        <a:pt x="101" y="85"/>
                      </a:lnTo>
                      <a:lnTo>
                        <a:pt x="101" y="91"/>
                      </a:lnTo>
                      <a:close/>
                      <a:moveTo>
                        <a:pt x="204" y="117"/>
                      </a:moveTo>
                      <a:lnTo>
                        <a:pt x="459" y="184"/>
                      </a:lnTo>
                      <a:lnTo>
                        <a:pt x="459" y="178"/>
                      </a:lnTo>
                      <a:lnTo>
                        <a:pt x="204" y="112"/>
                      </a:lnTo>
                      <a:lnTo>
                        <a:pt x="204" y="117"/>
                      </a:lnTo>
                      <a:close/>
                      <a:moveTo>
                        <a:pt x="508" y="197"/>
                      </a:moveTo>
                      <a:lnTo>
                        <a:pt x="562" y="210"/>
                      </a:lnTo>
                      <a:lnTo>
                        <a:pt x="562" y="205"/>
                      </a:lnTo>
                      <a:lnTo>
                        <a:pt x="508" y="191"/>
                      </a:lnTo>
                      <a:lnTo>
                        <a:pt x="508" y="197"/>
                      </a:lnTo>
                      <a:close/>
                      <a:moveTo>
                        <a:pt x="55" y="74"/>
                      </a:moveTo>
                      <a:lnTo>
                        <a:pt x="55" y="79"/>
                      </a:lnTo>
                      <a:lnTo>
                        <a:pt x="101" y="67"/>
                      </a:lnTo>
                      <a:lnTo>
                        <a:pt x="101" y="60"/>
                      </a:lnTo>
                      <a:lnTo>
                        <a:pt x="55" y="74"/>
                      </a:lnTo>
                      <a:close/>
                      <a:moveTo>
                        <a:pt x="157" y="100"/>
                      </a:moveTo>
                      <a:lnTo>
                        <a:pt x="157" y="105"/>
                      </a:lnTo>
                      <a:lnTo>
                        <a:pt x="202" y="92"/>
                      </a:lnTo>
                      <a:lnTo>
                        <a:pt x="202" y="87"/>
                      </a:lnTo>
                      <a:lnTo>
                        <a:pt x="157" y="100"/>
                      </a:lnTo>
                      <a:close/>
                      <a:moveTo>
                        <a:pt x="459" y="178"/>
                      </a:moveTo>
                      <a:lnTo>
                        <a:pt x="459" y="184"/>
                      </a:lnTo>
                      <a:lnTo>
                        <a:pt x="506" y="171"/>
                      </a:lnTo>
                      <a:lnTo>
                        <a:pt x="506" y="166"/>
                      </a:lnTo>
                      <a:lnTo>
                        <a:pt x="459" y="178"/>
                      </a:lnTo>
                      <a:close/>
                      <a:moveTo>
                        <a:pt x="562" y="205"/>
                      </a:moveTo>
                      <a:lnTo>
                        <a:pt x="562" y="210"/>
                      </a:lnTo>
                      <a:lnTo>
                        <a:pt x="607" y="198"/>
                      </a:lnTo>
                      <a:lnTo>
                        <a:pt x="607" y="193"/>
                      </a:lnTo>
                      <a:lnTo>
                        <a:pt x="562" y="205"/>
                      </a:lnTo>
                      <a:close/>
                      <a:moveTo>
                        <a:pt x="609" y="223"/>
                      </a:moveTo>
                      <a:lnTo>
                        <a:pt x="663" y="237"/>
                      </a:lnTo>
                      <a:lnTo>
                        <a:pt x="663" y="231"/>
                      </a:lnTo>
                      <a:lnTo>
                        <a:pt x="609" y="217"/>
                      </a:lnTo>
                      <a:lnTo>
                        <a:pt x="609" y="223"/>
                      </a:lnTo>
                      <a:close/>
                      <a:moveTo>
                        <a:pt x="663" y="231"/>
                      </a:moveTo>
                      <a:lnTo>
                        <a:pt x="663" y="237"/>
                      </a:lnTo>
                      <a:lnTo>
                        <a:pt x="707" y="224"/>
                      </a:lnTo>
                      <a:lnTo>
                        <a:pt x="707" y="219"/>
                      </a:lnTo>
                      <a:lnTo>
                        <a:pt x="663" y="231"/>
                      </a:lnTo>
                      <a:close/>
                    </a:path>
                  </a:pathLst>
                </a:custGeom>
                <a:solidFill>
                  <a:srgbClr val="FFCCCC"/>
                </a:solidFill>
                <a:ln w="3175" cmpd="sng">
                  <a:solidFill>
                    <a:srgbClr val="800080"/>
                  </a:solidFill>
                  <a:round/>
                  <a:headEnd/>
                  <a:tailEnd/>
                </a:ln>
              </p:spPr>
              <p:txBody>
                <a:bodyPr/>
                <a:lstStyle/>
                <a:p>
                  <a:endParaRPr lang="ru-RU"/>
                </a:p>
              </p:txBody>
            </p:sp>
            <p:sp>
              <p:nvSpPr>
                <p:cNvPr id="564377" name="Freeform 153"/>
                <p:cNvSpPr>
                  <a:spLocks/>
                </p:cNvSpPr>
                <p:nvPr/>
              </p:nvSpPr>
              <p:spPr bwMode="auto">
                <a:xfrm>
                  <a:off x="980" y="1161"/>
                  <a:ext cx="478" cy="271"/>
                </a:xfrm>
                <a:custGeom>
                  <a:avLst/>
                  <a:gdLst>
                    <a:gd name="T0" fmla="*/ 0 w 774"/>
                    <a:gd name="T1" fmla="*/ 25 h 223"/>
                    <a:gd name="T2" fmla="*/ 774 w 774"/>
                    <a:gd name="T3" fmla="*/ 223 h 223"/>
                    <a:gd name="T4" fmla="*/ 774 w 774"/>
                    <a:gd name="T5" fmla="*/ 197 h 223"/>
                    <a:gd name="T6" fmla="*/ 0 w 774"/>
                    <a:gd name="T7" fmla="*/ 0 h 223"/>
                    <a:gd name="T8" fmla="*/ 0 w 774"/>
                    <a:gd name="T9" fmla="*/ 25 h 223"/>
                  </a:gdLst>
                  <a:ahLst/>
                  <a:cxnLst>
                    <a:cxn ang="0">
                      <a:pos x="T0" y="T1"/>
                    </a:cxn>
                    <a:cxn ang="0">
                      <a:pos x="T2" y="T3"/>
                    </a:cxn>
                    <a:cxn ang="0">
                      <a:pos x="T4" y="T5"/>
                    </a:cxn>
                    <a:cxn ang="0">
                      <a:pos x="T6" y="T7"/>
                    </a:cxn>
                    <a:cxn ang="0">
                      <a:pos x="T8" y="T9"/>
                    </a:cxn>
                  </a:cxnLst>
                  <a:rect l="0" t="0" r="r" b="b"/>
                  <a:pathLst>
                    <a:path w="774" h="223">
                      <a:moveTo>
                        <a:pt x="0" y="25"/>
                      </a:moveTo>
                      <a:lnTo>
                        <a:pt x="774" y="223"/>
                      </a:lnTo>
                      <a:lnTo>
                        <a:pt x="774" y="197"/>
                      </a:lnTo>
                      <a:lnTo>
                        <a:pt x="0" y="0"/>
                      </a:lnTo>
                      <a:lnTo>
                        <a:pt x="0" y="25"/>
                      </a:lnTo>
                      <a:close/>
                    </a:path>
                  </a:pathLst>
                </a:custGeom>
                <a:noFill/>
                <a:ln w="6350">
                  <a:solidFill>
                    <a:srgbClr val="8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grpSp>
        </p:grpSp>
        <p:grpSp>
          <p:nvGrpSpPr>
            <p:cNvPr id="564360" name="Group 136"/>
            <p:cNvGrpSpPr>
              <a:grpSpLocks/>
            </p:cNvGrpSpPr>
            <p:nvPr/>
          </p:nvGrpSpPr>
          <p:grpSpPr bwMode="auto">
            <a:xfrm>
              <a:off x="4014" y="2409"/>
              <a:ext cx="575" cy="617"/>
              <a:chOff x="980" y="279"/>
              <a:chExt cx="974" cy="1153"/>
            </a:xfrm>
          </p:grpSpPr>
          <p:grpSp>
            <p:nvGrpSpPr>
              <p:cNvPr id="564361" name="Group 137"/>
              <p:cNvGrpSpPr>
                <a:grpSpLocks/>
              </p:cNvGrpSpPr>
              <p:nvPr/>
            </p:nvGrpSpPr>
            <p:grpSpPr bwMode="auto">
              <a:xfrm>
                <a:off x="1269" y="279"/>
                <a:ext cx="685" cy="893"/>
                <a:chOff x="4497" y="5857"/>
                <a:chExt cx="555" cy="734"/>
              </a:xfrm>
            </p:grpSpPr>
            <p:sp>
              <p:nvSpPr>
                <p:cNvPr id="564362" name="Freeform 138"/>
                <p:cNvSpPr>
                  <a:spLocks/>
                </p:cNvSpPr>
                <p:nvPr/>
              </p:nvSpPr>
              <p:spPr bwMode="auto">
                <a:xfrm>
                  <a:off x="4497" y="5857"/>
                  <a:ext cx="555" cy="734"/>
                </a:xfrm>
                <a:custGeom>
                  <a:avLst/>
                  <a:gdLst>
                    <a:gd name="T0" fmla="*/ 0 w 1109"/>
                    <a:gd name="T1" fmla="*/ 419 h 734"/>
                    <a:gd name="T2" fmla="*/ 124 w 1109"/>
                    <a:gd name="T3" fmla="*/ 466 h 734"/>
                    <a:gd name="T4" fmla="*/ 255 w 1109"/>
                    <a:gd name="T5" fmla="*/ 509 h 734"/>
                    <a:gd name="T6" fmla="*/ 255 w 1109"/>
                    <a:gd name="T7" fmla="*/ 509 h 734"/>
                    <a:gd name="T8" fmla="*/ 238 w 1109"/>
                    <a:gd name="T9" fmla="*/ 534 h 734"/>
                    <a:gd name="T10" fmla="*/ 228 w 1109"/>
                    <a:gd name="T11" fmla="*/ 560 h 734"/>
                    <a:gd name="T12" fmla="*/ 222 w 1109"/>
                    <a:gd name="T13" fmla="*/ 586 h 734"/>
                    <a:gd name="T14" fmla="*/ 224 w 1109"/>
                    <a:gd name="T15" fmla="*/ 612 h 734"/>
                    <a:gd name="T16" fmla="*/ 250 w 1109"/>
                    <a:gd name="T17" fmla="*/ 630 h 734"/>
                    <a:gd name="T18" fmla="*/ 277 w 1109"/>
                    <a:gd name="T19" fmla="*/ 649 h 734"/>
                    <a:gd name="T20" fmla="*/ 310 w 1109"/>
                    <a:gd name="T21" fmla="*/ 664 h 734"/>
                    <a:gd name="T22" fmla="*/ 344 w 1109"/>
                    <a:gd name="T23" fmla="*/ 679 h 734"/>
                    <a:gd name="T24" fmla="*/ 383 w 1109"/>
                    <a:gd name="T25" fmla="*/ 692 h 734"/>
                    <a:gd name="T26" fmla="*/ 424 w 1109"/>
                    <a:gd name="T27" fmla="*/ 704 h 734"/>
                    <a:gd name="T28" fmla="*/ 466 w 1109"/>
                    <a:gd name="T29" fmla="*/ 713 h 734"/>
                    <a:gd name="T30" fmla="*/ 511 w 1109"/>
                    <a:gd name="T31" fmla="*/ 720 h 734"/>
                    <a:gd name="T32" fmla="*/ 557 w 1109"/>
                    <a:gd name="T33" fmla="*/ 726 h 734"/>
                    <a:gd name="T34" fmla="*/ 606 w 1109"/>
                    <a:gd name="T35" fmla="*/ 731 h 734"/>
                    <a:gd name="T36" fmla="*/ 654 w 1109"/>
                    <a:gd name="T37" fmla="*/ 733 h 734"/>
                    <a:gd name="T38" fmla="*/ 703 w 1109"/>
                    <a:gd name="T39" fmla="*/ 734 h 734"/>
                    <a:gd name="T40" fmla="*/ 751 w 1109"/>
                    <a:gd name="T41" fmla="*/ 732 h 734"/>
                    <a:gd name="T42" fmla="*/ 801 w 1109"/>
                    <a:gd name="T43" fmla="*/ 727 h 734"/>
                    <a:gd name="T44" fmla="*/ 850 w 1109"/>
                    <a:gd name="T45" fmla="*/ 721 h 734"/>
                    <a:gd name="T46" fmla="*/ 898 w 1109"/>
                    <a:gd name="T47" fmla="*/ 713 h 734"/>
                    <a:gd name="T48" fmla="*/ 954 w 1109"/>
                    <a:gd name="T49" fmla="*/ 701 h 734"/>
                    <a:gd name="T50" fmla="*/ 1007 w 1109"/>
                    <a:gd name="T51" fmla="*/ 685 h 734"/>
                    <a:gd name="T52" fmla="*/ 1053 w 1109"/>
                    <a:gd name="T53" fmla="*/ 667 h 734"/>
                    <a:gd name="T54" fmla="*/ 1094 w 1109"/>
                    <a:gd name="T55" fmla="*/ 646 h 734"/>
                    <a:gd name="T56" fmla="*/ 1102 w 1109"/>
                    <a:gd name="T57" fmla="*/ 631 h 734"/>
                    <a:gd name="T58" fmla="*/ 1107 w 1109"/>
                    <a:gd name="T59" fmla="*/ 617 h 734"/>
                    <a:gd name="T60" fmla="*/ 1109 w 1109"/>
                    <a:gd name="T61" fmla="*/ 602 h 734"/>
                    <a:gd name="T62" fmla="*/ 1109 w 1109"/>
                    <a:gd name="T63" fmla="*/ 588 h 734"/>
                    <a:gd name="T64" fmla="*/ 1107 w 1109"/>
                    <a:gd name="T65" fmla="*/ 574 h 734"/>
                    <a:gd name="T66" fmla="*/ 1102 w 1109"/>
                    <a:gd name="T67" fmla="*/ 560 h 734"/>
                    <a:gd name="T68" fmla="*/ 1094 w 1109"/>
                    <a:gd name="T69" fmla="*/ 546 h 734"/>
                    <a:gd name="T70" fmla="*/ 1084 w 1109"/>
                    <a:gd name="T71" fmla="*/ 532 h 734"/>
                    <a:gd name="T72" fmla="*/ 1073 w 1109"/>
                    <a:gd name="T73" fmla="*/ 519 h 734"/>
                    <a:gd name="T74" fmla="*/ 1059 w 1109"/>
                    <a:gd name="T75" fmla="*/ 506 h 734"/>
                    <a:gd name="T76" fmla="*/ 1042 w 1109"/>
                    <a:gd name="T77" fmla="*/ 494 h 734"/>
                    <a:gd name="T78" fmla="*/ 1024 w 1109"/>
                    <a:gd name="T79" fmla="*/ 482 h 734"/>
                    <a:gd name="T80" fmla="*/ 1003 w 1109"/>
                    <a:gd name="T81" fmla="*/ 470 h 734"/>
                    <a:gd name="T82" fmla="*/ 980 w 1109"/>
                    <a:gd name="T83" fmla="*/ 460 h 734"/>
                    <a:gd name="T84" fmla="*/ 954 w 1109"/>
                    <a:gd name="T85" fmla="*/ 450 h 734"/>
                    <a:gd name="T86" fmla="*/ 927 w 1109"/>
                    <a:gd name="T87" fmla="*/ 440 h 734"/>
                    <a:gd name="T88" fmla="*/ 927 w 1109"/>
                    <a:gd name="T89" fmla="*/ 440 h 734"/>
                    <a:gd name="T90" fmla="*/ 927 w 1109"/>
                    <a:gd name="T91" fmla="*/ 211 h 734"/>
                    <a:gd name="T92" fmla="*/ 838 w 1109"/>
                    <a:gd name="T93" fmla="*/ 177 h 734"/>
                    <a:gd name="T94" fmla="*/ 745 w 1109"/>
                    <a:gd name="T95" fmla="*/ 144 h 734"/>
                    <a:gd name="T96" fmla="*/ 647 w 1109"/>
                    <a:gd name="T97" fmla="*/ 114 h 734"/>
                    <a:gd name="T98" fmla="*/ 546 w 1109"/>
                    <a:gd name="T99" fmla="*/ 86 h 734"/>
                    <a:gd name="T100" fmla="*/ 441 w 1109"/>
                    <a:gd name="T101" fmla="*/ 61 h 734"/>
                    <a:gd name="T102" fmla="*/ 333 w 1109"/>
                    <a:gd name="T103" fmla="*/ 38 h 734"/>
                    <a:gd name="T104" fmla="*/ 220 w 1109"/>
                    <a:gd name="T105" fmla="*/ 18 h 734"/>
                    <a:gd name="T106" fmla="*/ 106 w 1109"/>
                    <a:gd name="T107" fmla="*/ 0 h 734"/>
                    <a:gd name="T108" fmla="*/ 106 w 1109"/>
                    <a:gd name="T109" fmla="*/ 0 h 734"/>
                    <a:gd name="T110" fmla="*/ 0 w 1109"/>
                    <a:gd name="T111" fmla="*/ 27 h 734"/>
                    <a:gd name="T112" fmla="*/ 0 w 1109"/>
                    <a:gd name="T113" fmla="*/ 419 h 734"/>
                    <a:gd name="T114" fmla="*/ 0 w 1109"/>
                    <a:gd name="T115" fmla="*/ 419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09" h="734">
                      <a:moveTo>
                        <a:pt x="0" y="419"/>
                      </a:moveTo>
                      <a:lnTo>
                        <a:pt x="124" y="466"/>
                      </a:lnTo>
                      <a:lnTo>
                        <a:pt x="255" y="509"/>
                      </a:lnTo>
                      <a:lnTo>
                        <a:pt x="255" y="509"/>
                      </a:lnTo>
                      <a:lnTo>
                        <a:pt x="238" y="534"/>
                      </a:lnTo>
                      <a:lnTo>
                        <a:pt x="228" y="560"/>
                      </a:lnTo>
                      <a:lnTo>
                        <a:pt x="222" y="586"/>
                      </a:lnTo>
                      <a:lnTo>
                        <a:pt x="224" y="612"/>
                      </a:lnTo>
                      <a:lnTo>
                        <a:pt x="250" y="630"/>
                      </a:lnTo>
                      <a:lnTo>
                        <a:pt x="277" y="649"/>
                      </a:lnTo>
                      <a:lnTo>
                        <a:pt x="310" y="664"/>
                      </a:lnTo>
                      <a:lnTo>
                        <a:pt x="344" y="679"/>
                      </a:lnTo>
                      <a:lnTo>
                        <a:pt x="383" y="692"/>
                      </a:lnTo>
                      <a:lnTo>
                        <a:pt x="424" y="704"/>
                      </a:lnTo>
                      <a:lnTo>
                        <a:pt x="466" y="713"/>
                      </a:lnTo>
                      <a:lnTo>
                        <a:pt x="511" y="720"/>
                      </a:lnTo>
                      <a:lnTo>
                        <a:pt x="557" y="726"/>
                      </a:lnTo>
                      <a:lnTo>
                        <a:pt x="606" y="731"/>
                      </a:lnTo>
                      <a:lnTo>
                        <a:pt x="654" y="733"/>
                      </a:lnTo>
                      <a:lnTo>
                        <a:pt x="703" y="734"/>
                      </a:lnTo>
                      <a:lnTo>
                        <a:pt x="751" y="732"/>
                      </a:lnTo>
                      <a:lnTo>
                        <a:pt x="801" y="727"/>
                      </a:lnTo>
                      <a:lnTo>
                        <a:pt x="850" y="721"/>
                      </a:lnTo>
                      <a:lnTo>
                        <a:pt x="898" y="713"/>
                      </a:lnTo>
                      <a:lnTo>
                        <a:pt x="954" y="701"/>
                      </a:lnTo>
                      <a:lnTo>
                        <a:pt x="1007" y="685"/>
                      </a:lnTo>
                      <a:lnTo>
                        <a:pt x="1053" y="667"/>
                      </a:lnTo>
                      <a:lnTo>
                        <a:pt x="1094" y="646"/>
                      </a:lnTo>
                      <a:lnTo>
                        <a:pt x="1102" y="631"/>
                      </a:lnTo>
                      <a:lnTo>
                        <a:pt x="1107" y="617"/>
                      </a:lnTo>
                      <a:lnTo>
                        <a:pt x="1109" y="602"/>
                      </a:lnTo>
                      <a:lnTo>
                        <a:pt x="1109" y="588"/>
                      </a:lnTo>
                      <a:lnTo>
                        <a:pt x="1107" y="574"/>
                      </a:lnTo>
                      <a:lnTo>
                        <a:pt x="1102" y="560"/>
                      </a:lnTo>
                      <a:lnTo>
                        <a:pt x="1094" y="546"/>
                      </a:lnTo>
                      <a:lnTo>
                        <a:pt x="1084" y="532"/>
                      </a:lnTo>
                      <a:lnTo>
                        <a:pt x="1073" y="519"/>
                      </a:lnTo>
                      <a:lnTo>
                        <a:pt x="1059" y="506"/>
                      </a:lnTo>
                      <a:lnTo>
                        <a:pt x="1042" y="494"/>
                      </a:lnTo>
                      <a:lnTo>
                        <a:pt x="1024" y="482"/>
                      </a:lnTo>
                      <a:lnTo>
                        <a:pt x="1003" y="470"/>
                      </a:lnTo>
                      <a:lnTo>
                        <a:pt x="980" y="460"/>
                      </a:lnTo>
                      <a:lnTo>
                        <a:pt x="954" y="450"/>
                      </a:lnTo>
                      <a:lnTo>
                        <a:pt x="927" y="440"/>
                      </a:lnTo>
                      <a:lnTo>
                        <a:pt x="927" y="440"/>
                      </a:lnTo>
                      <a:lnTo>
                        <a:pt x="927" y="211"/>
                      </a:lnTo>
                      <a:lnTo>
                        <a:pt x="838" y="177"/>
                      </a:lnTo>
                      <a:lnTo>
                        <a:pt x="745" y="144"/>
                      </a:lnTo>
                      <a:lnTo>
                        <a:pt x="647" y="114"/>
                      </a:lnTo>
                      <a:lnTo>
                        <a:pt x="546" y="86"/>
                      </a:lnTo>
                      <a:lnTo>
                        <a:pt x="441" y="61"/>
                      </a:lnTo>
                      <a:lnTo>
                        <a:pt x="333" y="38"/>
                      </a:lnTo>
                      <a:lnTo>
                        <a:pt x="220" y="18"/>
                      </a:lnTo>
                      <a:lnTo>
                        <a:pt x="106" y="0"/>
                      </a:lnTo>
                      <a:lnTo>
                        <a:pt x="106" y="0"/>
                      </a:lnTo>
                      <a:lnTo>
                        <a:pt x="0" y="27"/>
                      </a:lnTo>
                      <a:lnTo>
                        <a:pt x="0" y="419"/>
                      </a:lnTo>
                      <a:lnTo>
                        <a:pt x="0" y="419"/>
                      </a:lnTo>
                    </a:path>
                  </a:pathLst>
                </a:custGeom>
                <a:solidFill>
                  <a:srgbClr val="FFFF99"/>
                </a:solidFill>
                <a:ln w="19050" cmpd="sng">
                  <a:solidFill>
                    <a:srgbClr val="800080"/>
                  </a:solidFill>
                  <a:prstDash val="solid"/>
                  <a:round/>
                  <a:headEnd/>
                  <a:tailEnd/>
                </a:ln>
              </p:spPr>
              <p:txBody>
                <a:bodyPr/>
                <a:lstStyle/>
                <a:p>
                  <a:endParaRPr lang="ru-RU"/>
                </a:p>
              </p:txBody>
            </p:sp>
            <p:sp>
              <p:nvSpPr>
                <p:cNvPr id="564363" name="Freeform 139"/>
                <p:cNvSpPr>
                  <a:spLocks/>
                </p:cNvSpPr>
                <p:nvPr/>
              </p:nvSpPr>
              <p:spPr bwMode="auto">
                <a:xfrm>
                  <a:off x="4546" y="5937"/>
                  <a:ext cx="324" cy="494"/>
                </a:xfrm>
                <a:custGeom>
                  <a:avLst/>
                  <a:gdLst>
                    <a:gd name="T0" fmla="*/ 0 w 648"/>
                    <a:gd name="T1" fmla="*/ 326 h 494"/>
                    <a:gd name="T2" fmla="*/ 648 w 648"/>
                    <a:gd name="T3" fmla="*/ 494 h 494"/>
                    <a:gd name="T4" fmla="*/ 648 w 648"/>
                    <a:gd name="T5" fmla="*/ 166 h 494"/>
                    <a:gd name="T6" fmla="*/ 0 w 648"/>
                    <a:gd name="T7" fmla="*/ 0 h 494"/>
                    <a:gd name="T8" fmla="*/ 0 w 648"/>
                    <a:gd name="T9" fmla="*/ 326 h 494"/>
                  </a:gdLst>
                  <a:ahLst/>
                  <a:cxnLst>
                    <a:cxn ang="0">
                      <a:pos x="T0" y="T1"/>
                    </a:cxn>
                    <a:cxn ang="0">
                      <a:pos x="T2" y="T3"/>
                    </a:cxn>
                    <a:cxn ang="0">
                      <a:pos x="T4" y="T5"/>
                    </a:cxn>
                    <a:cxn ang="0">
                      <a:pos x="T6" y="T7"/>
                    </a:cxn>
                    <a:cxn ang="0">
                      <a:pos x="T8" y="T9"/>
                    </a:cxn>
                  </a:cxnLst>
                  <a:rect l="0" t="0" r="r" b="b"/>
                  <a:pathLst>
                    <a:path w="648" h="494">
                      <a:moveTo>
                        <a:pt x="0" y="326"/>
                      </a:moveTo>
                      <a:lnTo>
                        <a:pt x="648" y="494"/>
                      </a:lnTo>
                      <a:lnTo>
                        <a:pt x="648" y="166"/>
                      </a:lnTo>
                      <a:lnTo>
                        <a:pt x="0" y="0"/>
                      </a:lnTo>
                      <a:lnTo>
                        <a:pt x="0" y="326"/>
                      </a:lnTo>
                      <a:close/>
                    </a:path>
                  </a:pathLst>
                </a:custGeom>
                <a:gradFill rotWithShape="1">
                  <a:gsLst>
                    <a:gs pos="0">
                      <a:schemeClr val="accent1">
                        <a:gamma/>
                        <a:tint val="0"/>
                        <a:invGamma/>
                      </a:schemeClr>
                    </a:gs>
                    <a:gs pos="100000">
                      <a:schemeClr val="accent1"/>
                    </a:gs>
                  </a:gsLst>
                  <a:path path="rect">
                    <a:fillToRect l="50000" t="50000" r="50000" b="50000"/>
                  </a:path>
                </a:gradFill>
                <a:ln w="12700" cmpd="sng">
                  <a:solidFill>
                    <a:srgbClr val="800080"/>
                  </a:solidFill>
                  <a:prstDash val="solid"/>
                  <a:round/>
                  <a:headEnd/>
                  <a:tailEnd/>
                </a:ln>
              </p:spPr>
              <p:txBody>
                <a:bodyPr/>
                <a:lstStyle/>
                <a:p>
                  <a:endParaRPr lang="ru-RU"/>
                </a:p>
              </p:txBody>
            </p:sp>
            <p:sp>
              <p:nvSpPr>
                <p:cNvPr id="564364" name="Freeform 140"/>
                <p:cNvSpPr>
                  <a:spLocks/>
                </p:cNvSpPr>
                <p:nvPr/>
              </p:nvSpPr>
              <p:spPr bwMode="auto">
                <a:xfrm>
                  <a:off x="4497" y="5884"/>
                  <a:ext cx="412" cy="603"/>
                </a:xfrm>
                <a:custGeom>
                  <a:avLst/>
                  <a:gdLst>
                    <a:gd name="T0" fmla="*/ 0 w 823"/>
                    <a:gd name="T1" fmla="*/ 392 h 603"/>
                    <a:gd name="T2" fmla="*/ 91 w 823"/>
                    <a:gd name="T3" fmla="*/ 426 h 603"/>
                    <a:gd name="T4" fmla="*/ 186 w 823"/>
                    <a:gd name="T5" fmla="*/ 458 h 603"/>
                    <a:gd name="T6" fmla="*/ 284 w 823"/>
                    <a:gd name="T7" fmla="*/ 488 h 603"/>
                    <a:gd name="T8" fmla="*/ 385 w 823"/>
                    <a:gd name="T9" fmla="*/ 516 h 603"/>
                    <a:gd name="T10" fmla="*/ 490 w 823"/>
                    <a:gd name="T11" fmla="*/ 540 h 603"/>
                    <a:gd name="T12" fmla="*/ 598 w 823"/>
                    <a:gd name="T13" fmla="*/ 564 h 603"/>
                    <a:gd name="T14" fmla="*/ 710 w 823"/>
                    <a:gd name="T15" fmla="*/ 585 h 603"/>
                    <a:gd name="T16" fmla="*/ 823 w 823"/>
                    <a:gd name="T17" fmla="*/ 603 h 603"/>
                    <a:gd name="T18" fmla="*/ 823 w 823"/>
                    <a:gd name="T19" fmla="*/ 603 h 603"/>
                    <a:gd name="T20" fmla="*/ 823 w 823"/>
                    <a:gd name="T21" fmla="*/ 211 h 603"/>
                    <a:gd name="T22" fmla="*/ 734 w 823"/>
                    <a:gd name="T23" fmla="*/ 177 h 603"/>
                    <a:gd name="T24" fmla="*/ 639 w 823"/>
                    <a:gd name="T25" fmla="*/ 145 h 603"/>
                    <a:gd name="T26" fmla="*/ 540 w 823"/>
                    <a:gd name="T27" fmla="*/ 115 h 603"/>
                    <a:gd name="T28" fmla="*/ 439 w 823"/>
                    <a:gd name="T29" fmla="*/ 87 h 603"/>
                    <a:gd name="T30" fmla="*/ 333 w 823"/>
                    <a:gd name="T31" fmla="*/ 62 h 603"/>
                    <a:gd name="T32" fmla="*/ 226 w 823"/>
                    <a:gd name="T33" fmla="*/ 38 h 603"/>
                    <a:gd name="T34" fmla="*/ 114 w 823"/>
                    <a:gd name="T35" fmla="*/ 18 h 603"/>
                    <a:gd name="T36" fmla="*/ 0 w 823"/>
                    <a:gd name="T37" fmla="*/ 0 h 603"/>
                    <a:gd name="T38" fmla="*/ 0 w 823"/>
                    <a:gd name="T39" fmla="*/ 0 h 603"/>
                    <a:gd name="T40" fmla="*/ 0 w 823"/>
                    <a:gd name="T41" fmla="*/ 392 h 603"/>
                    <a:gd name="T42" fmla="*/ 0 w 823"/>
                    <a:gd name="T43" fmla="*/ 392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23" h="603">
                      <a:moveTo>
                        <a:pt x="0" y="392"/>
                      </a:moveTo>
                      <a:lnTo>
                        <a:pt x="91" y="426"/>
                      </a:lnTo>
                      <a:lnTo>
                        <a:pt x="186" y="458"/>
                      </a:lnTo>
                      <a:lnTo>
                        <a:pt x="284" y="488"/>
                      </a:lnTo>
                      <a:lnTo>
                        <a:pt x="385" y="516"/>
                      </a:lnTo>
                      <a:lnTo>
                        <a:pt x="490" y="540"/>
                      </a:lnTo>
                      <a:lnTo>
                        <a:pt x="598" y="564"/>
                      </a:lnTo>
                      <a:lnTo>
                        <a:pt x="710" y="585"/>
                      </a:lnTo>
                      <a:lnTo>
                        <a:pt x="823" y="603"/>
                      </a:lnTo>
                      <a:lnTo>
                        <a:pt x="823" y="603"/>
                      </a:lnTo>
                      <a:lnTo>
                        <a:pt x="823" y="211"/>
                      </a:lnTo>
                      <a:lnTo>
                        <a:pt x="734" y="177"/>
                      </a:lnTo>
                      <a:lnTo>
                        <a:pt x="639" y="145"/>
                      </a:lnTo>
                      <a:lnTo>
                        <a:pt x="540" y="115"/>
                      </a:lnTo>
                      <a:lnTo>
                        <a:pt x="439" y="87"/>
                      </a:lnTo>
                      <a:lnTo>
                        <a:pt x="333" y="62"/>
                      </a:lnTo>
                      <a:lnTo>
                        <a:pt x="226" y="38"/>
                      </a:lnTo>
                      <a:lnTo>
                        <a:pt x="114" y="18"/>
                      </a:lnTo>
                      <a:lnTo>
                        <a:pt x="0" y="0"/>
                      </a:lnTo>
                      <a:lnTo>
                        <a:pt x="0" y="0"/>
                      </a:lnTo>
                      <a:lnTo>
                        <a:pt x="0" y="392"/>
                      </a:lnTo>
                      <a:lnTo>
                        <a:pt x="0" y="392"/>
                      </a:lnTo>
                    </a:path>
                  </a:pathLst>
                </a:custGeom>
                <a:noFill/>
                <a:ln w="19050" cmpd="sng">
                  <a:solidFill>
                    <a:srgbClr val="8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grpSp>
          <p:grpSp>
            <p:nvGrpSpPr>
              <p:cNvPr id="564365" name="Group 141"/>
              <p:cNvGrpSpPr>
                <a:grpSpLocks/>
              </p:cNvGrpSpPr>
              <p:nvPr/>
            </p:nvGrpSpPr>
            <p:grpSpPr bwMode="auto">
              <a:xfrm>
                <a:off x="980" y="1032"/>
                <a:ext cx="688" cy="400"/>
                <a:chOff x="980" y="1032"/>
                <a:chExt cx="688" cy="400"/>
              </a:xfrm>
            </p:grpSpPr>
            <p:sp>
              <p:nvSpPr>
                <p:cNvPr id="564366" name="Freeform 142"/>
                <p:cNvSpPr>
                  <a:spLocks/>
                </p:cNvSpPr>
                <p:nvPr/>
              </p:nvSpPr>
              <p:spPr bwMode="auto">
                <a:xfrm>
                  <a:off x="980" y="1032"/>
                  <a:ext cx="688" cy="400"/>
                </a:xfrm>
                <a:custGeom>
                  <a:avLst/>
                  <a:gdLst>
                    <a:gd name="T0" fmla="*/ 0 w 1113"/>
                    <a:gd name="T1" fmla="*/ 106 h 329"/>
                    <a:gd name="T2" fmla="*/ 329 w 1113"/>
                    <a:gd name="T3" fmla="*/ 0 h 329"/>
                    <a:gd name="T4" fmla="*/ 1113 w 1113"/>
                    <a:gd name="T5" fmla="*/ 200 h 329"/>
                    <a:gd name="T6" fmla="*/ 1113 w 1113"/>
                    <a:gd name="T7" fmla="*/ 243 h 329"/>
                    <a:gd name="T8" fmla="*/ 774 w 1113"/>
                    <a:gd name="T9" fmla="*/ 329 h 329"/>
                    <a:gd name="T10" fmla="*/ 0 w 1113"/>
                    <a:gd name="T11" fmla="*/ 131 h 329"/>
                    <a:gd name="T12" fmla="*/ 0 w 1113"/>
                    <a:gd name="T13" fmla="*/ 106 h 329"/>
                  </a:gdLst>
                  <a:ahLst/>
                  <a:cxnLst>
                    <a:cxn ang="0">
                      <a:pos x="T0" y="T1"/>
                    </a:cxn>
                    <a:cxn ang="0">
                      <a:pos x="T2" y="T3"/>
                    </a:cxn>
                    <a:cxn ang="0">
                      <a:pos x="T4" y="T5"/>
                    </a:cxn>
                    <a:cxn ang="0">
                      <a:pos x="T6" y="T7"/>
                    </a:cxn>
                    <a:cxn ang="0">
                      <a:pos x="T8" y="T9"/>
                    </a:cxn>
                    <a:cxn ang="0">
                      <a:pos x="T10" y="T11"/>
                    </a:cxn>
                    <a:cxn ang="0">
                      <a:pos x="T12" y="T13"/>
                    </a:cxn>
                  </a:cxnLst>
                  <a:rect l="0" t="0" r="r" b="b"/>
                  <a:pathLst>
                    <a:path w="1113" h="329">
                      <a:moveTo>
                        <a:pt x="0" y="106"/>
                      </a:moveTo>
                      <a:lnTo>
                        <a:pt x="329" y="0"/>
                      </a:lnTo>
                      <a:lnTo>
                        <a:pt x="1113" y="200"/>
                      </a:lnTo>
                      <a:lnTo>
                        <a:pt x="1113" y="243"/>
                      </a:lnTo>
                      <a:lnTo>
                        <a:pt x="774" y="329"/>
                      </a:lnTo>
                      <a:lnTo>
                        <a:pt x="0" y="131"/>
                      </a:lnTo>
                      <a:lnTo>
                        <a:pt x="0" y="106"/>
                      </a:lnTo>
                      <a:close/>
                    </a:path>
                  </a:pathLst>
                </a:custGeom>
                <a:solidFill>
                  <a:srgbClr val="FFFF99"/>
                </a:solidFill>
                <a:ln w="19050" cmpd="sng">
                  <a:solidFill>
                    <a:srgbClr val="800080"/>
                  </a:solidFill>
                  <a:prstDash val="solid"/>
                  <a:round/>
                  <a:headEnd/>
                  <a:tailEnd/>
                </a:ln>
              </p:spPr>
              <p:txBody>
                <a:bodyPr/>
                <a:lstStyle/>
                <a:p>
                  <a:endParaRPr lang="ru-RU"/>
                </a:p>
              </p:txBody>
            </p:sp>
            <p:sp>
              <p:nvSpPr>
                <p:cNvPr id="564367" name="Freeform 143"/>
                <p:cNvSpPr>
                  <a:spLocks noEditPoints="1"/>
                </p:cNvSpPr>
                <p:nvPr/>
              </p:nvSpPr>
              <p:spPr bwMode="auto">
                <a:xfrm>
                  <a:off x="1039" y="1081"/>
                  <a:ext cx="562" cy="288"/>
                </a:xfrm>
                <a:custGeom>
                  <a:avLst/>
                  <a:gdLst>
                    <a:gd name="T0" fmla="*/ 204 w 911"/>
                    <a:gd name="T1" fmla="*/ 6 h 237"/>
                    <a:gd name="T2" fmla="*/ 305 w 911"/>
                    <a:gd name="T3" fmla="*/ 33 h 237"/>
                    <a:gd name="T4" fmla="*/ 405 w 911"/>
                    <a:gd name="T5" fmla="*/ 58 h 237"/>
                    <a:gd name="T6" fmla="*/ 508 w 911"/>
                    <a:gd name="T7" fmla="*/ 85 h 237"/>
                    <a:gd name="T8" fmla="*/ 609 w 911"/>
                    <a:gd name="T9" fmla="*/ 111 h 237"/>
                    <a:gd name="T10" fmla="*/ 709 w 911"/>
                    <a:gd name="T11" fmla="*/ 138 h 237"/>
                    <a:gd name="T12" fmla="*/ 258 w 911"/>
                    <a:gd name="T13" fmla="*/ 15 h 237"/>
                    <a:gd name="T14" fmla="*/ 359 w 911"/>
                    <a:gd name="T15" fmla="*/ 41 h 237"/>
                    <a:gd name="T16" fmla="*/ 459 w 911"/>
                    <a:gd name="T17" fmla="*/ 68 h 237"/>
                    <a:gd name="T18" fmla="*/ 562 w 911"/>
                    <a:gd name="T19" fmla="*/ 93 h 237"/>
                    <a:gd name="T20" fmla="*/ 663 w 911"/>
                    <a:gd name="T21" fmla="*/ 120 h 237"/>
                    <a:gd name="T22" fmla="*/ 763 w 911"/>
                    <a:gd name="T23" fmla="*/ 146 h 237"/>
                    <a:gd name="T24" fmla="*/ 810 w 911"/>
                    <a:gd name="T25" fmla="*/ 164 h 237"/>
                    <a:gd name="T26" fmla="*/ 866 w 911"/>
                    <a:gd name="T27" fmla="*/ 173 h 237"/>
                    <a:gd name="T28" fmla="*/ 136 w 911"/>
                    <a:gd name="T29" fmla="*/ 25 h 237"/>
                    <a:gd name="T30" fmla="*/ 237 w 911"/>
                    <a:gd name="T31" fmla="*/ 52 h 237"/>
                    <a:gd name="T32" fmla="*/ 337 w 911"/>
                    <a:gd name="T33" fmla="*/ 78 h 237"/>
                    <a:gd name="T34" fmla="*/ 440 w 911"/>
                    <a:gd name="T35" fmla="*/ 105 h 237"/>
                    <a:gd name="T36" fmla="*/ 541 w 911"/>
                    <a:gd name="T37" fmla="*/ 131 h 237"/>
                    <a:gd name="T38" fmla="*/ 641 w 911"/>
                    <a:gd name="T39" fmla="*/ 158 h 237"/>
                    <a:gd name="T40" fmla="*/ 190 w 911"/>
                    <a:gd name="T41" fmla="*/ 35 h 237"/>
                    <a:gd name="T42" fmla="*/ 291 w 911"/>
                    <a:gd name="T43" fmla="*/ 60 h 237"/>
                    <a:gd name="T44" fmla="*/ 394 w 911"/>
                    <a:gd name="T45" fmla="*/ 87 h 237"/>
                    <a:gd name="T46" fmla="*/ 494 w 911"/>
                    <a:gd name="T47" fmla="*/ 113 h 237"/>
                    <a:gd name="T48" fmla="*/ 595 w 911"/>
                    <a:gd name="T49" fmla="*/ 140 h 237"/>
                    <a:gd name="T50" fmla="*/ 696 w 911"/>
                    <a:gd name="T51" fmla="*/ 166 h 237"/>
                    <a:gd name="T52" fmla="*/ 744 w 911"/>
                    <a:gd name="T53" fmla="*/ 183 h 237"/>
                    <a:gd name="T54" fmla="*/ 798 w 911"/>
                    <a:gd name="T55" fmla="*/ 192 h 237"/>
                    <a:gd name="T56" fmla="*/ 68 w 911"/>
                    <a:gd name="T57" fmla="*/ 45 h 237"/>
                    <a:gd name="T58" fmla="*/ 169 w 911"/>
                    <a:gd name="T59" fmla="*/ 72 h 237"/>
                    <a:gd name="T60" fmla="*/ 272 w 911"/>
                    <a:gd name="T61" fmla="*/ 98 h 237"/>
                    <a:gd name="T62" fmla="*/ 372 w 911"/>
                    <a:gd name="T63" fmla="*/ 124 h 237"/>
                    <a:gd name="T64" fmla="*/ 473 w 911"/>
                    <a:gd name="T65" fmla="*/ 150 h 237"/>
                    <a:gd name="T66" fmla="*/ 574 w 911"/>
                    <a:gd name="T67" fmla="*/ 177 h 237"/>
                    <a:gd name="T68" fmla="*/ 122 w 911"/>
                    <a:gd name="T69" fmla="*/ 54 h 237"/>
                    <a:gd name="T70" fmla="*/ 223 w 911"/>
                    <a:gd name="T71" fmla="*/ 80 h 237"/>
                    <a:gd name="T72" fmla="*/ 326 w 911"/>
                    <a:gd name="T73" fmla="*/ 107 h 237"/>
                    <a:gd name="T74" fmla="*/ 427 w 911"/>
                    <a:gd name="T75" fmla="*/ 133 h 237"/>
                    <a:gd name="T76" fmla="*/ 527 w 911"/>
                    <a:gd name="T77" fmla="*/ 160 h 237"/>
                    <a:gd name="T78" fmla="*/ 630 w 911"/>
                    <a:gd name="T79" fmla="*/ 185 h 237"/>
                    <a:gd name="T80" fmla="*/ 676 w 911"/>
                    <a:gd name="T81" fmla="*/ 203 h 237"/>
                    <a:gd name="T82" fmla="*/ 731 w 911"/>
                    <a:gd name="T83" fmla="*/ 211 h 237"/>
                    <a:gd name="T84" fmla="*/ 0 w 911"/>
                    <a:gd name="T85" fmla="*/ 65 h 237"/>
                    <a:gd name="T86" fmla="*/ 101 w 911"/>
                    <a:gd name="T87" fmla="*/ 91 h 237"/>
                    <a:gd name="T88" fmla="*/ 204 w 911"/>
                    <a:gd name="T89" fmla="*/ 117 h 237"/>
                    <a:gd name="T90" fmla="*/ 508 w 911"/>
                    <a:gd name="T91" fmla="*/ 197 h 237"/>
                    <a:gd name="T92" fmla="*/ 55 w 911"/>
                    <a:gd name="T93" fmla="*/ 74 h 237"/>
                    <a:gd name="T94" fmla="*/ 157 w 911"/>
                    <a:gd name="T95" fmla="*/ 100 h 237"/>
                    <a:gd name="T96" fmla="*/ 459 w 911"/>
                    <a:gd name="T97" fmla="*/ 178 h 237"/>
                    <a:gd name="T98" fmla="*/ 562 w 911"/>
                    <a:gd name="T99" fmla="*/ 205 h 237"/>
                    <a:gd name="T100" fmla="*/ 609 w 911"/>
                    <a:gd name="T101" fmla="*/ 223 h 237"/>
                    <a:gd name="T102" fmla="*/ 663 w 911"/>
                    <a:gd name="T103" fmla="*/ 231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11" h="237">
                      <a:moveTo>
                        <a:pt x="204" y="6"/>
                      </a:moveTo>
                      <a:lnTo>
                        <a:pt x="258" y="20"/>
                      </a:lnTo>
                      <a:lnTo>
                        <a:pt x="258" y="15"/>
                      </a:lnTo>
                      <a:lnTo>
                        <a:pt x="204" y="0"/>
                      </a:lnTo>
                      <a:lnTo>
                        <a:pt x="204" y="6"/>
                      </a:lnTo>
                      <a:close/>
                      <a:moveTo>
                        <a:pt x="305" y="33"/>
                      </a:moveTo>
                      <a:lnTo>
                        <a:pt x="359" y="47"/>
                      </a:lnTo>
                      <a:lnTo>
                        <a:pt x="359" y="41"/>
                      </a:lnTo>
                      <a:lnTo>
                        <a:pt x="305" y="27"/>
                      </a:lnTo>
                      <a:lnTo>
                        <a:pt x="305" y="33"/>
                      </a:lnTo>
                      <a:close/>
                      <a:moveTo>
                        <a:pt x="405" y="58"/>
                      </a:moveTo>
                      <a:lnTo>
                        <a:pt x="459" y="73"/>
                      </a:lnTo>
                      <a:lnTo>
                        <a:pt x="459" y="68"/>
                      </a:lnTo>
                      <a:lnTo>
                        <a:pt x="405" y="53"/>
                      </a:lnTo>
                      <a:lnTo>
                        <a:pt x="405" y="58"/>
                      </a:lnTo>
                      <a:close/>
                      <a:moveTo>
                        <a:pt x="508" y="85"/>
                      </a:moveTo>
                      <a:lnTo>
                        <a:pt x="562" y="99"/>
                      </a:lnTo>
                      <a:lnTo>
                        <a:pt x="562" y="93"/>
                      </a:lnTo>
                      <a:lnTo>
                        <a:pt x="508" y="80"/>
                      </a:lnTo>
                      <a:lnTo>
                        <a:pt x="508" y="85"/>
                      </a:lnTo>
                      <a:close/>
                      <a:moveTo>
                        <a:pt x="609" y="111"/>
                      </a:moveTo>
                      <a:lnTo>
                        <a:pt x="663" y="126"/>
                      </a:lnTo>
                      <a:lnTo>
                        <a:pt x="663" y="120"/>
                      </a:lnTo>
                      <a:lnTo>
                        <a:pt x="609" y="106"/>
                      </a:lnTo>
                      <a:lnTo>
                        <a:pt x="609" y="111"/>
                      </a:lnTo>
                      <a:close/>
                      <a:moveTo>
                        <a:pt x="709" y="138"/>
                      </a:moveTo>
                      <a:lnTo>
                        <a:pt x="763" y="151"/>
                      </a:lnTo>
                      <a:lnTo>
                        <a:pt x="763" y="146"/>
                      </a:lnTo>
                      <a:lnTo>
                        <a:pt x="709" y="132"/>
                      </a:lnTo>
                      <a:lnTo>
                        <a:pt x="709" y="138"/>
                      </a:lnTo>
                      <a:close/>
                      <a:moveTo>
                        <a:pt x="258" y="15"/>
                      </a:moveTo>
                      <a:lnTo>
                        <a:pt x="258" y="20"/>
                      </a:lnTo>
                      <a:lnTo>
                        <a:pt x="303" y="8"/>
                      </a:lnTo>
                      <a:lnTo>
                        <a:pt x="303" y="2"/>
                      </a:lnTo>
                      <a:lnTo>
                        <a:pt x="258" y="15"/>
                      </a:lnTo>
                      <a:close/>
                      <a:moveTo>
                        <a:pt x="359" y="41"/>
                      </a:moveTo>
                      <a:lnTo>
                        <a:pt x="359" y="47"/>
                      </a:lnTo>
                      <a:lnTo>
                        <a:pt x="405" y="34"/>
                      </a:lnTo>
                      <a:lnTo>
                        <a:pt x="405" y="28"/>
                      </a:lnTo>
                      <a:lnTo>
                        <a:pt x="359" y="41"/>
                      </a:lnTo>
                      <a:close/>
                      <a:moveTo>
                        <a:pt x="459" y="68"/>
                      </a:moveTo>
                      <a:lnTo>
                        <a:pt x="459" y="73"/>
                      </a:lnTo>
                      <a:lnTo>
                        <a:pt x="506" y="60"/>
                      </a:lnTo>
                      <a:lnTo>
                        <a:pt x="506" y="54"/>
                      </a:lnTo>
                      <a:lnTo>
                        <a:pt x="459" y="68"/>
                      </a:lnTo>
                      <a:close/>
                      <a:moveTo>
                        <a:pt x="562" y="93"/>
                      </a:moveTo>
                      <a:lnTo>
                        <a:pt x="562" y="99"/>
                      </a:lnTo>
                      <a:lnTo>
                        <a:pt x="607" y="86"/>
                      </a:lnTo>
                      <a:lnTo>
                        <a:pt x="607" y="81"/>
                      </a:lnTo>
                      <a:lnTo>
                        <a:pt x="562" y="93"/>
                      </a:lnTo>
                      <a:close/>
                      <a:moveTo>
                        <a:pt x="663" y="120"/>
                      </a:moveTo>
                      <a:lnTo>
                        <a:pt x="663" y="126"/>
                      </a:lnTo>
                      <a:lnTo>
                        <a:pt x="709" y="113"/>
                      </a:lnTo>
                      <a:lnTo>
                        <a:pt x="709" y="107"/>
                      </a:lnTo>
                      <a:lnTo>
                        <a:pt x="663" y="120"/>
                      </a:lnTo>
                      <a:close/>
                      <a:moveTo>
                        <a:pt x="763" y="146"/>
                      </a:moveTo>
                      <a:lnTo>
                        <a:pt x="763" y="151"/>
                      </a:lnTo>
                      <a:lnTo>
                        <a:pt x="810" y="139"/>
                      </a:lnTo>
                      <a:lnTo>
                        <a:pt x="810" y="134"/>
                      </a:lnTo>
                      <a:lnTo>
                        <a:pt x="763" y="146"/>
                      </a:lnTo>
                      <a:close/>
                      <a:moveTo>
                        <a:pt x="810" y="164"/>
                      </a:moveTo>
                      <a:lnTo>
                        <a:pt x="866" y="178"/>
                      </a:lnTo>
                      <a:lnTo>
                        <a:pt x="866" y="173"/>
                      </a:lnTo>
                      <a:lnTo>
                        <a:pt x="810" y="159"/>
                      </a:lnTo>
                      <a:lnTo>
                        <a:pt x="810" y="164"/>
                      </a:lnTo>
                      <a:close/>
                      <a:moveTo>
                        <a:pt x="866" y="173"/>
                      </a:moveTo>
                      <a:lnTo>
                        <a:pt x="866" y="178"/>
                      </a:lnTo>
                      <a:lnTo>
                        <a:pt x="911" y="165"/>
                      </a:lnTo>
                      <a:lnTo>
                        <a:pt x="911" y="160"/>
                      </a:lnTo>
                      <a:lnTo>
                        <a:pt x="866" y="173"/>
                      </a:lnTo>
                      <a:close/>
                      <a:moveTo>
                        <a:pt x="136" y="25"/>
                      </a:moveTo>
                      <a:lnTo>
                        <a:pt x="190" y="40"/>
                      </a:lnTo>
                      <a:lnTo>
                        <a:pt x="190" y="35"/>
                      </a:lnTo>
                      <a:lnTo>
                        <a:pt x="136" y="20"/>
                      </a:lnTo>
                      <a:lnTo>
                        <a:pt x="136" y="25"/>
                      </a:lnTo>
                      <a:close/>
                      <a:moveTo>
                        <a:pt x="237" y="52"/>
                      </a:moveTo>
                      <a:lnTo>
                        <a:pt x="291" y="67"/>
                      </a:lnTo>
                      <a:lnTo>
                        <a:pt x="291" y="60"/>
                      </a:lnTo>
                      <a:lnTo>
                        <a:pt x="237" y="47"/>
                      </a:lnTo>
                      <a:lnTo>
                        <a:pt x="237" y="52"/>
                      </a:lnTo>
                      <a:close/>
                      <a:moveTo>
                        <a:pt x="337" y="78"/>
                      </a:moveTo>
                      <a:lnTo>
                        <a:pt x="394" y="92"/>
                      </a:lnTo>
                      <a:lnTo>
                        <a:pt x="394" y="87"/>
                      </a:lnTo>
                      <a:lnTo>
                        <a:pt x="337" y="73"/>
                      </a:lnTo>
                      <a:lnTo>
                        <a:pt x="337" y="78"/>
                      </a:lnTo>
                      <a:close/>
                      <a:moveTo>
                        <a:pt x="440" y="105"/>
                      </a:moveTo>
                      <a:lnTo>
                        <a:pt x="494" y="118"/>
                      </a:lnTo>
                      <a:lnTo>
                        <a:pt x="494" y="113"/>
                      </a:lnTo>
                      <a:lnTo>
                        <a:pt x="440" y="99"/>
                      </a:lnTo>
                      <a:lnTo>
                        <a:pt x="440" y="105"/>
                      </a:lnTo>
                      <a:close/>
                      <a:moveTo>
                        <a:pt x="541" y="131"/>
                      </a:moveTo>
                      <a:lnTo>
                        <a:pt x="595" y="145"/>
                      </a:lnTo>
                      <a:lnTo>
                        <a:pt x="595" y="140"/>
                      </a:lnTo>
                      <a:lnTo>
                        <a:pt x="541" y="126"/>
                      </a:lnTo>
                      <a:lnTo>
                        <a:pt x="541" y="131"/>
                      </a:lnTo>
                      <a:close/>
                      <a:moveTo>
                        <a:pt x="641" y="158"/>
                      </a:moveTo>
                      <a:lnTo>
                        <a:pt x="696" y="171"/>
                      </a:lnTo>
                      <a:lnTo>
                        <a:pt x="696" y="166"/>
                      </a:lnTo>
                      <a:lnTo>
                        <a:pt x="641" y="151"/>
                      </a:lnTo>
                      <a:lnTo>
                        <a:pt x="641" y="158"/>
                      </a:lnTo>
                      <a:close/>
                      <a:moveTo>
                        <a:pt x="190" y="35"/>
                      </a:moveTo>
                      <a:lnTo>
                        <a:pt x="190" y="40"/>
                      </a:lnTo>
                      <a:lnTo>
                        <a:pt x="235" y="27"/>
                      </a:lnTo>
                      <a:lnTo>
                        <a:pt x="235" y="21"/>
                      </a:lnTo>
                      <a:lnTo>
                        <a:pt x="190" y="35"/>
                      </a:lnTo>
                      <a:close/>
                      <a:moveTo>
                        <a:pt x="291" y="60"/>
                      </a:moveTo>
                      <a:lnTo>
                        <a:pt x="291" y="66"/>
                      </a:lnTo>
                      <a:lnTo>
                        <a:pt x="337" y="53"/>
                      </a:lnTo>
                      <a:lnTo>
                        <a:pt x="337" y="48"/>
                      </a:lnTo>
                      <a:lnTo>
                        <a:pt x="291" y="60"/>
                      </a:lnTo>
                      <a:close/>
                      <a:moveTo>
                        <a:pt x="394" y="87"/>
                      </a:moveTo>
                      <a:lnTo>
                        <a:pt x="394" y="92"/>
                      </a:lnTo>
                      <a:lnTo>
                        <a:pt x="438" y="80"/>
                      </a:lnTo>
                      <a:lnTo>
                        <a:pt x="438" y="74"/>
                      </a:lnTo>
                      <a:lnTo>
                        <a:pt x="394" y="87"/>
                      </a:lnTo>
                      <a:close/>
                      <a:moveTo>
                        <a:pt x="494" y="113"/>
                      </a:moveTo>
                      <a:lnTo>
                        <a:pt x="494" y="118"/>
                      </a:lnTo>
                      <a:lnTo>
                        <a:pt x="539" y="106"/>
                      </a:lnTo>
                      <a:lnTo>
                        <a:pt x="539" y="101"/>
                      </a:lnTo>
                      <a:lnTo>
                        <a:pt x="494" y="113"/>
                      </a:lnTo>
                      <a:close/>
                      <a:moveTo>
                        <a:pt x="595" y="140"/>
                      </a:moveTo>
                      <a:lnTo>
                        <a:pt x="595" y="145"/>
                      </a:lnTo>
                      <a:lnTo>
                        <a:pt x="641" y="132"/>
                      </a:lnTo>
                      <a:lnTo>
                        <a:pt x="641" y="127"/>
                      </a:lnTo>
                      <a:lnTo>
                        <a:pt x="595" y="140"/>
                      </a:lnTo>
                      <a:close/>
                      <a:moveTo>
                        <a:pt x="696" y="166"/>
                      </a:moveTo>
                      <a:lnTo>
                        <a:pt x="696" y="171"/>
                      </a:lnTo>
                      <a:lnTo>
                        <a:pt x="742" y="159"/>
                      </a:lnTo>
                      <a:lnTo>
                        <a:pt x="742" y="153"/>
                      </a:lnTo>
                      <a:lnTo>
                        <a:pt x="696" y="166"/>
                      </a:lnTo>
                      <a:close/>
                      <a:moveTo>
                        <a:pt x="744" y="183"/>
                      </a:moveTo>
                      <a:lnTo>
                        <a:pt x="798" y="198"/>
                      </a:lnTo>
                      <a:lnTo>
                        <a:pt x="798" y="193"/>
                      </a:lnTo>
                      <a:lnTo>
                        <a:pt x="744" y="178"/>
                      </a:lnTo>
                      <a:lnTo>
                        <a:pt x="744" y="183"/>
                      </a:lnTo>
                      <a:close/>
                      <a:moveTo>
                        <a:pt x="798" y="192"/>
                      </a:moveTo>
                      <a:lnTo>
                        <a:pt x="798" y="198"/>
                      </a:lnTo>
                      <a:lnTo>
                        <a:pt x="843" y="184"/>
                      </a:lnTo>
                      <a:lnTo>
                        <a:pt x="843" y="179"/>
                      </a:lnTo>
                      <a:lnTo>
                        <a:pt x="798" y="192"/>
                      </a:lnTo>
                      <a:close/>
                      <a:moveTo>
                        <a:pt x="68" y="45"/>
                      </a:moveTo>
                      <a:lnTo>
                        <a:pt x="122" y="59"/>
                      </a:lnTo>
                      <a:lnTo>
                        <a:pt x="122" y="54"/>
                      </a:lnTo>
                      <a:lnTo>
                        <a:pt x="68" y="40"/>
                      </a:lnTo>
                      <a:lnTo>
                        <a:pt x="68" y="45"/>
                      </a:lnTo>
                      <a:close/>
                      <a:moveTo>
                        <a:pt x="169" y="72"/>
                      </a:moveTo>
                      <a:lnTo>
                        <a:pt x="223" y="85"/>
                      </a:lnTo>
                      <a:lnTo>
                        <a:pt x="223" y="80"/>
                      </a:lnTo>
                      <a:lnTo>
                        <a:pt x="169" y="67"/>
                      </a:lnTo>
                      <a:lnTo>
                        <a:pt x="169" y="72"/>
                      </a:lnTo>
                      <a:close/>
                      <a:moveTo>
                        <a:pt x="272" y="98"/>
                      </a:moveTo>
                      <a:lnTo>
                        <a:pt x="326" y="112"/>
                      </a:lnTo>
                      <a:lnTo>
                        <a:pt x="326" y="107"/>
                      </a:lnTo>
                      <a:lnTo>
                        <a:pt x="272" y="92"/>
                      </a:lnTo>
                      <a:lnTo>
                        <a:pt x="272" y="98"/>
                      </a:lnTo>
                      <a:close/>
                      <a:moveTo>
                        <a:pt x="372" y="124"/>
                      </a:moveTo>
                      <a:lnTo>
                        <a:pt x="427" y="138"/>
                      </a:lnTo>
                      <a:lnTo>
                        <a:pt x="427" y="133"/>
                      </a:lnTo>
                      <a:lnTo>
                        <a:pt x="372" y="118"/>
                      </a:lnTo>
                      <a:lnTo>
                        <a:pt x="372" y="124"/>
                      </a:lnTo>
                      <a:close/>
                      <a:moveTo>
                        <a:pt x="473" y="150"/>
                      </a:moveTo>
                      <a:lnTo>
                        <a:pt x="527" y="165"/>
                      </a:lnTo>
                      <a:lnTo>
                        <a:pt x="527" y="160"/>
                      </a:lnTo>
                      <a:lnTo>
                        <a:pt x="473" y="145"/>
                      </a:lnTo>
                      <a:lnTo>
                        <a:pt x="473" y="150"/>
                      </a:lnTo>
                      <a:close/>
                      <a:moveTo>
                        <a:pt x="574" y="177"/>
                      </a:moveTo>
                      <a:lnTo>
                        <a:pt x="630" y="191"/>
                      </a:lnTo>
                      <a:lnTo>
                        <a:pt x="630" y="185"/>
                      </a:lnTo>
                      <a:lnTo>
                        <a:pt x="574" y="171"/>
                      </a:lnTo>
                      <a:lnTo>
                        <a:pt x="574" y="177"/>
                      </a:lnTo>
                      <a:close/>
                      <a:moveTo>
                        <a:pt x="122" y="54"/>
                      </a:moveTo>
                      <a:lnTo>
                        <a:pt x="122" y="59"/>
                      </a:lnTo>
                      <a:lnTo>
                        <a:pt x="169" y="47"/>
                      </a:lnTo>
                      <a:lnTo>
                        <a:pt x="169" y="41"/>
                      </a:lnTo>
                      <a:lnTo>
                        <a:pt x="122" y="54"/>
                      </a:lnTo>
                      <a:close/>
                      <a:moveTo>
                        <a:pt x="223" y="80"/>
                      </a:moveTo>
                      <a:lnTo>
                        <a:pt x="223" y="85"/>
                      </a:lnTo>
                      <a:lnTo>
                        <a:pt x="270" y="73"/>
                      </a:lnTo>
                      <a:lnTo>
                        <a:pt x="270" y="68"/>
                      </a:lnTo>
                      <a:lnTo>
                        <a:pt x="223" y="80"/>
                      </a:lnTo>
                      <a:close/>
                      <a:moveTo>
                        <a:pt x="326" y="107"/>
                      </a:moveTo>
                      <a:lnTo>
                        <a:pt x="326" y="112"/>
                      </a:lnTo>
                      <a:lnTo>
                        <a:pt x="370" y="99"/>
                      </a:lnTo>
                      <a:lnTo>
                        <a:pt x="370" y="93"/>
                      </a:lnTo>
                      <a:lnTo>
                        <a:pt x="326" y="107"/>
                      </a:lnTo>
                      <a:close/>
                      <a:moveTo>
                        <a:pt x="427" y="133"/>
                      </a:moveTo>
                      <a:lnTo>
                        <a:pt x="427" y="138"/>
                      </a:lnTo>
                      <a:lnTo>
                        <a:pt x="471" y="126"/>
                      </a:lnTo>
                      <a:lnTo>
                        <a:pt x="471" y="120"/>
                      </a:lnTo>
                      <a:lnTo>
                        <a:pt x="427" y="133"/>
                      </a:lnTo>
                      <a:close/>
                      <a:moveTo>
                        <a:pt x="527" y="160"/>
                      </a:moveTo>
                      <a:lnTo>
                        <a:pt x="527" y="165"/>
                      </a:lnTo>
                      <a:lnTo>
                        <a:pt x="574" y="151"/>
                      </a:lnTo>
                      <a:lnTo>
                        <a:pt x="574" y="146"/>
                      </a:lnTo>
                      <a:lnTo>
                        <a:pt x="527" y="160"/>
                      </a:lnTo>
                      <a:close/>
                      <a:moveTo>
                        <a:pt x="630" y="185"/>
                      </a:moveTo>
                      <a:lnTo>
                        <a:pt x="630" y="191"/>
                      </a:lnTo>
                      <a:lnTo>
                        <a:pt x="674" y="178"/>
                      </a:lnTo>
                      <a:lnTo>
                        <a:pt x="674" y="173"/>
                      </a:lnTo>
                      <a:lnTo>
                        <a:pt x="630" y="185"/>
                      </a:lnTo>
                      <a:close/>
                      <a:moveTo>
                        <a:pt x="676" y="203"/>
                      </a:moveTo>
                      <a:lnTo>
                        <a:pt x="731" y="217"/>
                      </a:lnTo>
                      <a:lnTo>
                        <a:pt x="731" y="211"/>
                      </a:lnTo>
                      <a:lnTo>
                        <a:pt x="676" y="198"/>
                      </a:lnTo>
                      <a:lnTo>
                        <a:pt x="676" y="203"/>
                      </a:lnTo>
                      <a:close/>
                      <a:moveTo>
                        <a:pt x="731" y="211"/>
                      </a:moveTo>
                      <a:lnTo>
                        <a:pt x="731" y="217"/>
                      </a:lnTo>
                      <a:lnTo>
                        <a:pt x="775" y="204"/>
                      </a:lnTo>
                      <a:lnTo>
                        <a:pt x="775" y="199"/>
                      </a:lnTo>
                      <a:lnTo>
                        <a:pt x="731" y="211"/>
                      </a:lnTo>
                      <a:close/>
                      <a:moveTo>
                        <a:pt x="0" y="65"/>
                      </a:moveTo>
                      <a:lnTo>
                        <a:pt x="55" y="79"/>
                      </a:lnTo>
                      <a:lnTo>
                        <a:pt x="55" y="74"/>
                      </a:lnTo>
                      <a:lnTo>
                        <a:pt x="0" y="59"/>
                      </a:lnTo>
                      <a:lnTo>
                        <a:pt x="0" y="65"/>
                      </a:lnTo>
                      <a:close/>
                      <a:moveTo>
                        <a:pt x="101" y="91"/>
                      </a:moveTo>
                      <a:lnTo>
                        <a:pt x="157" y="105"/>
                      </a:lnTo>
                      <a:lnTo>
                        <a:pt x="157" y="100"/>
                      </a:lnTo>
                      <a:lnTo>
                        <a:pt x="101" y="85"/>
                      </a:lnTo>
                      <a:lnTo>
                        <a:pt x="101" y="91"/>
                      </a:lnTo>
                      <a:close/>
                      <a:moveTo>
                        <a:pt x="204" y="117"/>
                      </a:moveTo>
                      <a:lnTo>
                        <a:pt x="459" y="184"/>
                      </a:lnTo>
                      <a:lnTo>
                        <a:pt x="459" y="178"/>
                      </a:lnTo>
                      <a:lnTo>
                        <a:pt x="204" y="112"/>
                      </a:lnTo>
                      <a:lnTo>
                        <a:pt x="204" y="117"/>
                      </a:lnTo>
                      <a:close/>
                      <a:moveTo>
                        <a:pt x="508" y="197"/>
                      </a:moveTo>
                      <a:lnTo>
                        <a:pt x="562" y="210"/>
                      </a:lnTo>
                      <a:lnTo>
                        <a:pt x="562" y="205"/>
                      </a:lnTo>
                      <a:lnTo>
                        <a:pt x="508" y="191"/>
                      </a:lnTo>
                      <a:lnTo>
                        <a:pt x="508" y="197"/>
                      </a:lnTo>
                      <a:close/>
                      <a:moveTo>
                        <a:pt x="55" y="74"/>
                      </a:moveTo>
                      <a:lnTo>
                        <a:pt x="55" y="79"/>
                      </a:lnTo>
                      <a:lnTo>
                        <a:pt x="101" y="67"/>
                      </a:lnTo>
                      <a:lnTo>
                        <a:pt x="101" y="60"/>
                      </a:lnTo>
                      <a:lnTo>
                        <a:pt x="55" y="74"/>
                      </a:lnTo>
                      <a:close/>
                      <a:moveTo>
                        <a:pt x="157" y="100"/>
                      </a:moveTo>
                      <a:lnTo>
                        <a:pt x="157" y="105"/>
                      </a:lnTo>
                      <a:lnTo>
                        <a:pt x="202" y="92"/>
                      </a:lnTo>
                      <a:lnTo>
                        <a:pt x="202" y="87"/>
                      </a:lnTo>
                      <a:lnTo>
                        <a:pt x="157" y="100"/>
                      </a:lnTo>
                      <a:close/>
                      <a:moveTo>
                        <a:pt x="459" y="178"/>
                      </a:moveTo>
                      <a:lnTo>
                        <a:pt x="459" y="184"/>
                      </a:lnTo>
                      <a:lnTo>
                        <a:pt x="506" y="171"/>
                      </a:lnTo>
                      <a:lnTo>
                        <a:pt x="506" y="166"/>
                      </a:lnTo>
                      <a:lnTo>
                        <a:pt x="459" y="178"/>
                      </a:lnTo>
                      <a:close/>
                      <a:moveTo>
                        <a:pt x="562" y="205"/>
                      </a:moveTo>
                      <a:lnTo>
                        <a:pt x="562" y="210"/>
                      </a:lnTo>
                      <a:lnTo>
                        <a:pt x="607" y="198"/>
                      </a:lnTo>
                      <a:lnTo>
                        <a:pt x="607" y="193"/>
                      </a:lnTo>
                      <a:lnTo>
                        <a:pt x="562" y="205"/>
                      </a:lnTo>
                      <a:close/>
                      <a:moveTo>
                        <a:pt x="609" y="223"/>
                      </a:moveTo>
                      <a:lnTo>
                        <a:pt x="663" y="237"/>
                      </a:lnTo>
                      <a:lnTo>
                        <a:pt x="663" y="231"/>
                      </a:lnTo>
                      <a:lnTo>
                        <a:pt x="609" y="217"/>
                      </a:lnTo>
                      <a:lnTo>
                        <a:pt x="609" y="223"/>
                      </a:lnTo>
                      <a:close/>
                      <a:moveTo>
                        <a:pt x="663" y="231"/>
                      </a:moveTo>
                      <a:lnTo>
                        <a:pt x="663" y="237"/>
                      </a:lnTo>
                      <a:lnTo>
                        <a:pt x="707" y="224"/>
                      </a:lnTo>
                      <a:lnTo>
                        <a:pt x="707" y="219"/>
                      </a:lnTo>
                      <a:lnTo>
                        <a:pt x="663" y="231"/>
                      </a:lnTo>
                      <a:close/>
                    </a:path>
                  </a:pathLst>
                </a:custGeom>
                <a:solidFill>
                  <a:srgbClr val="FFCCCC"/>
                </a:solidFill>
                <a:ln w="3175" cmpd="sng">
                  <a:solidFill>
                    <a:srgbClr val="800080"/>
                  </a:solidFill>
                  <a:round/>
                  <a:headEnd/>
                  <a:tailEnd/>
                </a:ln>
              </p:spPr>
              <p:txBody>
                <a:bodyPr/>
                <a:lstStyle/>
                <a:p>
                  <a:endParaRPr lang="ru-RU"/>
                </a:p>
              </p:txBody>
            </p:sp>
            <p:sp>
              <p:nvSpPr>
                <p:cNvPr id="564368" name="Freeform 144"/>
                <p:cNvSpPr>
                  <a:spLocks/>
                </p:cNvSpPr>
                <p:nvPr/>
              </p:nvSpPr>
              <p:spPr bwMode="auto">
                <a:xfrm>
                  <a:off x="980" y="1161"/>
                  <a:ext cx="478" cy="271"/>
                </a:xfrm>
                <a:custGeom>
                  <a:avLst/>
                  <a:gdLst>
                    <a:gd name="T0" fmla="*/ 0 w 774"/>
                    <a:gd name="T1" fmla="*/ 25 h 223"/>
                    <a:gd name="T2" fmla="*/ 774 w 774"/>
                    <a:gd name="T3" fmla="*/ 223 h 223"/>
                    <a:gd name="T4" fmla="*/ 774 w 774"/>
                    <a:gd name="T5" fmla="*/ 197 h 223"/>
                    <a:gd name="T6" fmla="*/ 0 w 774"/>
                    <a:gd name="T7" fmla="*/ 0 h 223"/>
                    <a:gd name="T8" fmla="*/ 0 w 774"/>
                    <a:gd name="T9" fmla="*/ 25 h 223"/>
                  </a:gdLst>
                  <a:ahLst/>
                  <a:cxnLst>
                    <a:cxn ang="0">
                      <a:pos x="T0" y="T1"/>
                    </a:cxn>
                    <a:cxn ang="0">
                      <a:pos x="T2" y="T3"/>
                    </a:cxn>
                    <a:cxn ang="0">
                      <a:pos x="T4" y="T5"/>
                    </a:cxn>
                    <a:cxn ang="0">
                      <a:pos x="T6" y="T7"/>
                    </a:cxn>
                    <a:cxn ang="0">
                      <a:pos x="T8" y="T9"/>
                    </a:cxn>
                  </a:cxnLst>
                  <a:rect l="0" t="0" r="r" b="b"/>
                  <a:pathLst>
                    <a:path w="774" h="223">
                      <a:moveTo>
                        <a:pt x="0" y="25"/>
                      </a:moveTo>
                      <a:lnTo>
                        <a:pt x="774" y="223"/>
                      </a:lnTo>
                      <a:lnTo>
                        <a:pt x="774" y="197"/>
                      </a:lnTo>
                      <a:lnTo>
                        <a:pt x="0" y="0"/>
                      </a:lnTo>
                      <a:lnTo>
                        <a:pt x="0" y="25"/>
                      </a:lnTo>
                      <a:close/>
                    </a:path>
                  </a:pathLst>
                </a:custGeom>
                <a:noFill/>
                <a:ln w="6350">
                  <a:solidFill>
                    <a:srgbClr val="8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grpSp>
        </p:grpSp>
        <p:sp>
          <p:nvSpPr>
            <p:cNvPr id="564248" name="Text Box 24"/>
            <p:cNvSpPr txBox="1">
              <a:spLocks noChangeArrowheads="1"/>
            </p:cNvSpPr>
            <p:nvPr/>
          </p:nvSpPr>
          <p:spPr bwMode="auto">
            <a:xfrm>
              <a:off x="2381" y="1117"/>
              <a:ext cx="1383" cy="19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pPr algn="ctr"/>
              <a:r>
                <a:rPr lang="en-GB" altLang="zh-CN" sz="2000" b="1">
                  <a:solidFill>
                    <a:srgbClr val="CC3300"/>
                  </a:solidFill>
                  <a:ea typeface="SimSun" pitchFamily="2" charset="-122"/>
                </a:rPr>
                <a:t>IP-</a:t>
              </a:r>
              <a:r>
                <a:rPr lang="ru-RU" altLang="zh-CN" sz="2000" b="1">
                  <a:solidFill>
                    <a:srgbClr val="CC3300"/>
                  </a:solidFill>
                </a:rPr>
                <a:t>узел/бастион</a:t>
              </a:r>
              <a:endParaRPr lang="ru-RU" sz="2000">
                <a:solidFill>
                  <a:srgbClr val="CC3300"/>
                </a:solidFill>
              </a:endParaRPr>
            </a:p>
          </p:txBody>
        </p:sp>
        <p:sp>
          <p:nvSpPr>
            <p:cNvPr id="564441" name="AutoShape 217"/>
            <p:cNvSpPr>
              <a:spLocks noChangeArrowheads="1"/>
            </p:cNvSpPr>
            <p:nvPr/>
          </p:nvSpPr>
          <p:spPr bwMode="auto">
            <a:xfrm rot="2753630">
              <a:off x="4173" y="2160"/>
              <a:ext cx="230" cy="229"/>
            </a:xfrm>
            <a:prstGeom prst="plus">
              <a:avLst>
                <a:gd name="adj" fmla="val 45421"/>
              </a:avLst>
            </a:prstGeom>
            <a:solidFill>
              <a:srgbClr val="CC3300"/>
            </a:solidFill>
            <a:ln w="9525">
              <a:solidFill>
                <a:srgbClr val="CC3300"/>
              </a:solidFill>
              <a:miter lim="800000"/>
              <a:headEnd/>
              <a:tailEnd/>
            </a:ln>
          </p:spPr>
          <p:txBody>
            <a:bodyPr/>
            <a:lstStyle/>
            <a:p>
              <a:endParaRPr lang="ru-RU"/>
            </a:p>
          </p:txBody>
        </p:sp>
        <p:sp>
          <p:nvSpPr>
            <p:cNvPr id="564442" name="AutoShape 218"/>
            <p:cNvSpPr>
              <a:spLocks noChangeArrowheads="1"/>
            </p:cNvSpPr>
            <p:nvPr/>
          </p:nvSpPr>
          <p:spPr bwMode="auto">
            <a:xfrm>
              <a:off x="3084" y="460"/>
              <a:ext cx="2245" cy="362"/>
            </a:xfrm>
            <a:prstGeom prst="wedgeRectCallout">
              <a:avLst>
                <a:gd name="adj1" fmla="val -10046"/>
                <a:gd name="adj2" fmla="val 151106"/>
              </a:avLst>
            </a:prstGeom>
            <a:noFill/>
            <a:ln w="12700">
              <a:solidFill>
                <a:srgbClr val="CC3300"/>
              </a:solidFill>
              <a:prstDash val="dash"/>
              <a:miter lim="800000"/>
              <a:headEnd/>
              <a:tailEnd/>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Lst>
          </p:spPr>
          <p:txBody>
            <a:bodyPr lIns="0" tIns="36000" rIns="0" bIns="36000" anchor="ctr" anchorCtr="1">
              <a:spAutoFit/>
            </a:bodyPr>
            <a:lstStyle/>
            <a:p>
              <a:pPr algn="ctr">
                <a:lnSpc>
                  <a:spcPct val="80000"/>
                </a:lnSpc>
              </a:pPr>
              <a:r>
                <a:rPr lang="ru-RU" altLang="zh-CN" sz="2000">
                  <a:solidFill>
                    <a:srgbClr val="CC3300"/>
                  </a:solidFill>
                </a:rPr>
                <a:t>Корпоративная ИТС</a:t>
              </a:r>
            </a:p>
            <a:p>
              <a:pPr algn="ctr">
                <a:lnSpc>
                  <a:spcPct val="80000"/>
                </a:lnSpc>
              </a:pPr>
              <a:r>
                <a:rPr lang="ru-RU" altLang="zh-CN" sz="2000">
                  <a:solidFill>
                    <a:srgbClr val="CC3300"/>
                  </a:solidFill>
                </a:rPr>
                <a:t>(демилитаризованная зона)</a:t>
              </a:r>
              <a:endParaRPr lang="ru-RU" sz="2000">
                <a:solidFill>
                  <a:srgbClr val="CC3300"/>
                </a:solidFill>
              </a:endParaRPr>
            </a:p>
          </p:txBody>
        </p:sp>
      </p:gr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566275" name="Text Box 3"/>
          <p:cNvSpPr txBox="1">
            <a:spLocks noChangeArrowheads="1"/>
          </p:cNvSpPr>
          <p:nvPr/>
        </p:nvSpPr>
        <p:spPr bwMode="auto">
          <a:xfrm>
            <a:off x="250825" y="1341438"/>
            <a:ext cx="8642350" cy="51593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p>
            <a:pPr algn="ctr">
              <a:spcBef>
                <a:spcPct val="50000"/>
              </a:spcBef>
            </a:pPr>
            <a:r>
              <a:rPr lang="ru-RU" sz="2600" b="1">
                <a:solidFill>
                  <a:srgbClr val="800080"/>
                </a:solidFill>
                <a:latin typeface="Tahoma" pitchFamily="34" charset="0"/>
                <a:cs typeface="Tahoma" pitchFamily="34" charset="0"/>
              </a:rPr>
              <a:t>Сетевые экраны прикладного уровня</a:t>
            </a:r>
            <a:r>
              <a:rPr lang="ru-RU" sz="2600" b="1">
                <a:solidFill>
                  <a:srgbClr val="800080"/>
                </a:solidFill>
              </a:rPr>
              <a:t>. </a:t>
            </a:r>
            <a:r>
              <a:rPr lang="ru-RU" sz="2600">
                <a:solidFill>
                  <a:srgbClr val="800080"/>
                </a:solidFill>
              </a:rPr>
              <a:t>СЭп это, как правило, IP-узлы, выступающие в роли уполномоченных серверов прикладных служб (</a:t>
            </a:r>
            <a:r>
              <a:rPr lang="en-US" sz="2600">
                <a:solidFill>
                  <a:srgbClr val="800080"/>
                </a:solidFill>
              </a:rPr>
              <a:t>proxy servers</a:t>
            </a:r>
            <a:r>
              <a:rPr lang="ru-RU" sz="2600">
                <a:solidFill>
                  <a:srgbClr val="800080"/>
                </a:solidFill>
              </a:rPr>
              <a:t>), которые запрещают сквозную передачу трафика между сетями до того, как они тщательно проверят (проанализируют), зарегистрируют проходящий через них трафик и примут решение о необходимости его дальнейшей трансляции. Так как уполномоченные серверы представляют собой прикладные программные модули, функционирующие в рамках программного СЭ-модуля, они являются удобным местом для регистрации и управления доступом в корпоративную сеть.</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522243" name="Text Box 3"/>
          <p:cNvSpPr txBox="1">
            <a:spLocks noChangeArrowheads="1"/>
          </p:cNvSpPr>
          <p:nvPr/>
        </p:nvSpPr>
        <p:spPr bwMode="auto">
          <a:xfrm>
            <a:off x="238125" y="783908"/>
            <a:ext cx="8655050" cy="590931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spcBef>
                <a:spcPct val="50000"/>
              </a:spcBef>
            </a:pPr>
            <a:r>
              <a:rPr lang="ru-RU" b="1" dirty="0">
                <a:solidFill>
                  <a:srgbClr val="800080"/>
                </a:solidFill>
                <a:latin typeface="Tahoma" pitchFamily="34" charset="0"/>
                <a:cs typeface="Tahoma" pitchFamily="34" charset="0"/>
              </a:rPr>
              <a:t>Почему необходим сетевой экран?</a:t>
            </a:r>
            <a:r>
              <a:rPr lang="ru-RU" b="1" dirty="0">
                <a:solidFill>
                  <a:srgbClr val="800080"/>
                </a:solidFill>
              </a:rPr>
              <a:t> </a:t>
            </a:r>
            <a:r>
              <a:rPr lang="ru-RU" dirty="0">
                <a:solidFill>
                  <a:srgbClr val="800080"/>
                </a:solidFill>
              </a:rPr>
              <a:t>Internet-сообществу, как и любому другому сообществу, надоедает определенный вид </a:t>
            </a:r>
            <a:r>
              <a:rPr lang="ru-RU" dirty="0" smtClean="0">
                <a:solidFill>
                  <a:srgbClr val="800080"/>
                </a:solidFill>
              </a:rPr>
              <a:t>«хулиганов», </a:t>
            </a:r>
            <a:r>
              <a:rPr lang="ru-RU" dirty="0">
                <a:solidFill>
                  <a:srgbClr val="800080"/>
                </a:solidFill>
              </a:rPr>
              <a:t>которые получают удовольствие от того, что, обладая электронными средствами для информационного обмена, подобно </a:t>
            </a:r>
            <a:r>
              <a:rPr lang="ru-RU" dirty="0" smtClean="0">
                <a:solidFill>
                  <a:srgbClr val="800080"/>
                </a:solidFill>
              </a:rPr>
              <a:t>«художникам-граффити», </a:t>
            </a:r>
            <a:r>
              <a:rPr lang="ru-RU" dirty="0">
                <a:solidFill>
                  <a:srgbClr val="800080"/>
                </a:solidFill>
              </a:rPr>
              <a:t>рисующим с помощью пульверизаторов и краскопультов на чужих стенах, или любителям просто посидеть на улице и понажимать на клаксоны чужих автомобилей, засоряют чужие электронные почтовые ящики. Некоторые люди пытаются получить настоящую работу, используя возможности Internet-сети, а другие обладают очень важной персональной информацией, которую они обязаны защищать. Как правило, СЭ нужны для защиты корпоративной сети от таких хулиганов, обеспечивая при этом нормальную работу пользователей корпоративной сети.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567299" name="Text Box 3"/>
          <p:cNvSpPr txBox="1">
            <a:spLocks noChangeArrowheads="1"/>
          </p:cNvSpPr>
          <p:nvPr/>
        </p:nvSpPr>
        <p:spPr bwMode="auto">
          <a:xfrm>
            <a:off x="250825" y="800100"/>
            <a:ext cx="8605838" cy="58420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spcBef>
                <a:spcPct val="50000"/>
              </a:spcBef>
            </a:pPr>
            <a:r>
              <a:rPr lang="ru-RU">
                <a:solidFill>
                  <a:srgbClr val="800080"/>
                </a:solidFill>
              </a:rPr>
              <a:t>СЭп могут использоваться в качестве трансляторов сетевых IP-адресов, так как трафик поступает на одну сторону СЭп и выходит с другой его стороны, при этом трафик проходит обработку в прикладном модуле, который позволяет эффективно “замаскировать” реальный объект, инициировавший соединение. Используя, таким образом, прикладной модуль, в некоторых случаях можно добиться, чтобы СЭп был более быстродействующим и менее прозрачным. Более ранние СЭп не были достаточно прозрачны для оконечных пользователей и иногда требовали дополнительных настроек и “обучения”. Современные СЭп очень часто бывают полностью прозрачными. СЭп способны проводить более детальные проверки транслируемого через них трафика, а также они позволяют создавать более жесткие модели безопасности по сравнению с СЭс.</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568323" name="Text Box 3"/>
          <p:cNvSpPr txBox="1">
            <a:spLocks noChangeArrowheads="1"/>
          </p:cNvSpPr>
          <p:nvPr/>
        </p:nvSpPr>
        <p:spPr bwMode="auto">
          <a:xfrm>
            <a:off x="250825" y="1206500"/>
            <a:ext cx="8607425" cy="5029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r>
              <a:rPr lang="ru-RU" sz="3000">
                <a:solidFill>
                  <a:srgbClr val="800080"/>
                </a:solidFill>
              </a:rPr>
              <a:t>На рис.22.3 представлен СЭп, называемый “двухадресный шлюз безопасности“ (“</a:t>
            </a:r>
            <a:r>
              <a:rPr lang="en-US" sz="3000">
                <a:solidFill>
                  <a:srgbClr val="800080"/>
                </a:solidFill>
              </a:rPr>
              <a:t>Dual Homed Gateway</a:t>
            </a:r>
            <a:r>
              <a:rPr lang="ru-RU" sz="3000">
                <a:solidFill>
                  <a:srgbClr val="800080"/>
                </a:solidFill>
              </a:rPr>
              <a:t>”). Такой СЭп представляет собой хорошо защищенный IP-узел, выступающий в роли уполномоченного прикладного сервера, то есть в его составе функционирует прикладной программный модуль, который блокирует весь проходящий через него трафик. Двухадресный СЭп имеет два сетевых интерфейса: первый для внешней сети (</a:t>
            </a:r>
            <a:r>
              <a:rPr lang="en-US" sz="3000">
                <a:solidFill>
                  <a:srgbClr val="800080"/>
                </a:solidFill>
              </a:rPr>
              <a:t>Internet</a:t>
            </a:r>
            <a:r>
              <a:rPr lang="ru-RU" sz="3000">
                <a:solidFill>
                  <a:srgbClr val="800080"/>
                </a:solidFill>
              </a:rPr>
              <a:t>), второй для корпоративной сети.</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grpSp>
        <p:nvGrpSpPr>
          <p:cNvPr id="586860" name="Group 108"/>
          <p:cNvGrpSpPr>
            <a:grpSpLocks/>
          </p:cNvGrpSpPr>
          <p:nvPr/>
        </p:nvGrpSpPr>
        <p:grpSpPr bwMode="auto">
          <a:xfrm>
            <a:off x="431800" y="1125538"/>
            <a:ext cx="8264525" cy="4040187"/>
            <a:chOff x="349" y="717"/>
            <a:chExt cx="5206" cy="2545"/>
          </a:xfrm>
        </p:grpSpPr>
        <p:grpSp>
          <p:nvGrpSpPr>
            <p:cNvPr id="586757" name="Group 5"/>
            <p:cNvGrpSpPr>
              <a:grpSpLocks/>
            </p:cNvGrpSpPr>
            <p:nvPr/>
          </p:nvGrpSpPr>
          <p:grpSpPr bwMode="auto">
            <a:xfrm rot="-24694541">
              <a:off x="170" y="1337"/>
              <a:ext cx="1784" cy="1425"/>
              <a:chOff x="4097" y="1875"/>
              <a:chExt cx="2679" cy="2052"/>
            </a:xfrm>
          </p:grpSpPr>
          <p:grpSp>
            <p:nvGrpSpPr>
              <p:cNvPr id="586758" name="Group 6"/>
              <p:cNvGrpSpPr>
                <a:grpSpLocks/>
              </p:cNvGrpSpPr>
              <p:nvPr/>
            </p:nvGrpSpPr>
            <p:grpSpPr bwMode="auto">
              <a:xfrm>
                <a:off x="4097" y="1875"/>
                <a:ext cx="2679" cy="2052"/>
                <a:chOff x="4097" y="1875"/>
                <a:chExt cx="2679" cy="2052"/>
              </a:xfrm>
            </p:grpSpPr>
            <p:grpSp>
              <p:nvGrpSpPr>
                <p:cNvPr id="586759" name="Group 7"/>
                <p:cNvGrpSpPr>
                  <a:grpSpLocks/>
                </p:cNvGrpSpPr>
                <p:nvPr/>
              </p:nvGrpSpPr>
              <p:grpSpPr bwMode="auto">
                <a:xfrm>
                  <a:off x="4097" y="1932"/>
                  <a:ext cx="2679" cy="1995"/>
                  <a:chOff x="4097" y="1875"/>
                  <a:chExt cx="2679" cy="1995"/>
                </a:xfrm>
              </p:grpSpPr>
              <p:sp>
                <p:nvSpPr>
                  <p:cNvPr id="586760" name="Oval 8"/>
                  <p:cNvSpPr>
                    <a:spLocks noChangeArrowheads="1"/>
                  </p:cNvSpPr>
                  <p:nvPr/>
                </p:nvSpPr>
                <p:spPr bwMode="auto">
                  <a:xfrm>
                    <a:off x="4097" y="2217"/>
                    <a:ext cx="1197" cy="1083"/>
                  </a:xfrm>
                  <a:prstGeom prst="ellipse">
                    <a:avLst/>
                  </a:prstGeom>
                  <a:solidFill>
                    <a:srgbClr val="FF9933"/>
                  </a:solidFill>
                  <a:ln w="38100">
                    <a:solidFill>
                      <a:srgbClr val="FF9933"/>
                    </a:solidFill>
                    <a:round/>
                    <a:headEnd/>
                    <a:tailEnd/>
                  </a:ln>
                </p:spPr>
                <p:txBody>
                  <a:bodyPr/>
                  <a:lstStyle/>
                  <a:p>
                    <a:endParaRPr lang="ru-RU"/>
                  </a:p>
                </p:txBody>
              </p:sp>
              <p:sp>
                <p:nvSpPr>
                  <p:cNvPr id="586761" name="Oval 9"/>
                  <p:cNvSpPr>
                    <a:spLocks noChangeArrowheads="1"/>
                  </p:cNvSpPr>
                  <p:nvPr/>
                </p:nvSpPr>
                <p:spPr bwMode="auto">
                  <a:xfrm>
                    <a:off x="4268" y="2844"/>
                    <a:ext cx="1254" cy="1026"/>
                  </a:xfrm>
                  <a:prstGeom prst="ellipse">
                    <a:avLst/>
                  </a:prstGeom>
                  <a:solidFill>
                    <a:srgbClr val="FF9933"/>
                  </a:solidFill>
                  <a:ln w="38100">
                    <a:solidFill>
                      <a:srgbClr val="FF9933"/>
                    </a:solidFill>
                    <a:round/>
                    <a:headEnd/>
                    <a:tailEnd/>
                  </a:ln>
                </p:spPr>
                <p:txBody>
                  <a:bodyPr/>
                  <a:lstStyle/>
                  <a:p>
                    <a:endParaRPr lang="ru-RU"/>
                  </a:p>
                </p:txBody>
              </p:sp>
              <p:sp>
                <p:nvSpPr>
                  <p:cNvPr id="586762" name="Oval 10"/>
                  <p:cNvSpPr>
                    <a:spLocks noChangeArrowheads="1"/>
                  </p:cNvSpPr>
                  <p:nvPr/>
                </p:nvSpPr>
                <p:spPr bwMode="auto">
                  <a:xfrm>
                    <a:off x="5807" y="2502"/>
                    <a:ext cx="969" cy="798"/>
                  </a:xfrm>
                  <a:prstGeom prst="ellipse">
                    <a:avLst/>
                  </a:prstGeom>
                  <a:solidFill>
                    <a:srgbClr val="FF9933"/>
                  </a:solidFill>
                  <a:ln w="38100">
                    <a:solidFill>
                      <a:srgbClr val="FF9933"/>
                    </a:solidFill>
                    <a:round/>
                    <a:headEnd/>
                    <a:tailEnd/>
                  </a:ln>
                </p:spPr>
                <p:txBody>
                  <a:bodyPr/>
                  <a:lstStyle/>
                  <a:p>
                    <a:endParaRPr lang="ru-RU"/>
                  </a:p>
                </p:txBody>
              </p:sp>
              <p:sp>
                <p:nvSpPr>
                  <p:cNvPr id="586763" name="Oval 11"/>
                  <p:cNvSpPr>
                    <a:spLocks noChangeArrowheads="1"/>
                  </p:cNvSpPr>
                  <p:nvPr/>
                </p:nvSpPr>
                <p:spPr bwMode="auto">
                  <a:xfrm>
                    <a:off x="4724" y="1875"/>
                    <a:ext cx="912" cy="798"/>
                  </a:xfrm>
                  <a:prstGeom prst="ellipse">
                    <a:avLst/>
                  </a:prstGeom>
                  <a:solidFill>
                    <a:srgbClr val="C0C0C0"/>
                  </a:solidFill>
                  <a:ln w="38100">
                    <a:solidFill>
                      <a:srgbClr val="C0C0C0"/>
                    </a:solidFill>
                    <a:round/>
                    <a:headEnd/>
                    <a:tailEnd/>
                  </a:ln>
                </p:spPr>
                <p:txBody>
                  <a:bodyPr/>
                  <a:lstStyle/>
                  <a:p>
                    <a:endParaRPr lang="ru-RU"/>
                  </a:p>
                </p:txBody>
              </p:sp>
              <p:sp>
                <p:nvSpPr>
                  <p:cNvPr id="586764" name="Oval 12"/>
                  <p:cNvSpPr>
                    <a:spLocks noChangeArrowheads="1"/>
                  </p:cNvSpPr>
                  <p:nvPr/>
                </p:nvSpPr>
                <p:spPr bwMode="auto">
                  <a:xfrm>
                    <a:off x="5294" y="1989"/>
                    <a:ext cx="1311" cy="912"/>
                  </a:xfrm>
                  <a:prstGeom prst="ellipse">
                    <a:avLst/>
                  </a:prstGeom>
                  <a:solidFill>
                    <a:srgbClr val="FF9933"/>
                  </a:solidFill>
                  <a:ln w="38100">
                    <a:solidFill>
                      <a:srgbClr val="FF9933"/>
                    </a:solidFill>
                    <a:round/>
                    <a:headEnd/>
                    <a:tailEnd/>
                  </a:ln>
                </p:spPr>
                <p:txBody>
                  <a:bodyPr/>
                  <a:lstStyle/>
                  <a:p>
                    <a:endParaRPr lang="ru-RU"/>
                  </a:p>
                </p:txBody>
              </p:sp>
              <p:sp>
                <p:nvSpPr>
                  <p:cNvPr id="586765" name="Oval 13"/>
                  <p:cNvSpPr>
                    <a:spLocks noChangeArrowheads="1"/>
                  </p:cNvSpPr>
                  <p:nvPr/>
                </p:nvSpPr>
                <p:spPr bwMode="auto">
                  <a:xfrm>
                    <a:off x="5123" y="2673"/>
                    <a:ext cx="1197" cy="1140"/>
                  </a:xfrm>
                  <a:prstGeom prst="ellipse">
                    <a:avLst/>
                  </a:prstGeom>
                  <a:solidFill>
                    <a:srgbClr val="FF9933"/>
                  </a:solidFill>
                  <a:ln w="38100">
                    <a:solidFill>
                      <a:srgbClr val="FF9933"/>
                    </a:solidFill>
                    <a:round/>
                    <a:headEnd/>
                    <a:tailEnd/>
                  </a:ln>
                </p:spPr>
                <p:txBody>
                  <a:bodyPr/>
                  <a:lstStyle/>
                  <a:p>
                    <a:endParaRPr lang="ru-RU"/>
                  </a:p>
                </p:txBody>
              </p:sp>
            </p:grpSp>
            <p:grpSp>
              <p:nvGrpSpPr>
                <p:cNvPr id="586766" name="Group 14"/>
                <p:cNvGrpSpPr>
                  <a:grpSpLocks/>
                </p:cNvGrpSpPr>
                <p:nvPr/>
              </p:nvGrpSpPr>
              <p:grpSpPr bwMode="auto">
                <a:xfrm>
                  <a:off x="4097" y="1875"/>
                  <a:ext cx="2679" cy="1995"/>
                  <a:chOff x="4097" y="1875"/>
                  <a:chExt cx="2679" cy="1995"/>
                </a:xfrm>
              </p:grpSpPr>
              <p:sp>
                <p:nvSpPr>
                  <p:cNvPr id="586767" name="Oval 15"/>
                  <p:cNvSpPr>
                    <a:spLocks noChangeArrowheads="1"/>
                  </p:cNvSpPr>
                  <p:nvPr/>
                </p:nvSpPr>
                <p:spPr bwMode="auto">
                  <a:xfrm>
                    <a:off x="4097" y="2217"/>
                    <a:ext cx="1197" cy="1083"/>
                  </a:xfrm>
                  <a:prstGeom prst="ellipse">
                    <a:avLst/>
                  </a:prstGeom>
                  <a:solidFill>
                    <a:srgbClr val="FFFFCC"/>
                  </a:solidFill>
                  <a:ln w="38100">
                    <a:solidFill>
                      <a:srgbClr val="333399"/>
                    </a:solidFill>
                    <a:round/>
                    <a:headEnd/>
                    <a:tailEnd/>
                  </a:ln>
                </p:spPr>
                <p:txBody>
                  <a:bodyPr/>
                  <a:lstStyle/>
                  <a:p>
                    <a:endParaRPr lang="ru-RU"/>
                  </a:p>
                </p:txBody>
              </p:sp>
              <p:sp>
                <p:nvSpPr>
                  <p:cNvPr id="586768" name="Oval 16"/>
                  <p:cNvSpPr>
                    <a:spLocks noChangeArrowheads="1"/>
                  </p:cNvSpPr>
                  <p:nvPr/>
                </p:nvSpPr>
                <p:spPr bwMode="auto">
                  <a:xfrm>
                    <a:off x="4268" y="2844"/>
                    <a:ext cx="1254" cy="1026"/>
                  </a:xfrm>
                  <a:prstGeom prst="ellipse">
                    <a:avLst/>
                  </a:prstGeom>
                  <a:solidFill>
                    <a:srgbClr val="FFFFCC"/>
                  </a:solidFill>
                  <a:ln w="38100">
                    <a:solidFill>
                      <a:srgbClr val="333399"/>
                    </a:solidFill>
                    <a:round/>
                    <a:headEnd/>
                    <a:tailEnd/>
                  </a:ln>
                </p:spPr>
                <p:txBody>
                  <a:bodyPr/>
                  <a:lstStyle/>
                  <a:p>
                    <a:endParaRPr lang="ru-RU"/>
                  </a:p>
                </p:txBody>
              </p:sp>
              <p:sp>
                <p:nvSpPr>
                  <p:cNvPr id="586769" name="Oval 17"/>
                  <p:cNvSpPr>
                    <a:spLocks noChangeArrowheads="1"/>
                  </p:cNvSpPr>
                  <p:nvPr/>
                </p:nvSpPr>
                <p:spPr bwMode="auto">
                  <a:xfrm>
                    <a:off x="5807" y="2502"/>
                    <a:ext cx="969" cy="798"/>
                  </a:xfrm>
                  <a:prstGeom prst="ellipse">
                    <a:avLst/>
                  </a:prstGeom>
                  <a:solidFill>
                    <a:srgbClr val="FFFFCC"/>
                  </a:solidFill>
                  <a:ln w="38100">
                    <a:solidFill>
                      <a:srgbClr val="333399"/>
                    </a:solidFill>
                    <a:round/>
                    <a:headEnd/>
                    <a:tailEnd/>
                  </a:ln>
                </p:spPr>
                <p:txBody>
                  <a:bodyPr/>
                  <a:lstStyle/>
                  <a:p>
                    <a:endParaRPr lang="ru-RU"/>
                  </a:p>
                </p:txBody>
              </p:sp>
              <p:sp>
                <p:nvSpPr>
                  <p:cNvPr id="586770" name="Oval 18"/>
                  <p:cNvSpPr>
                    <a:spLocks noChangeArrowheads="1"/>
                  </p:cNvSpPr>
                  <p:nvPr/>
                </p:nvSpPr>
                <p:spPr bwMode="auto">
                  <a:xfrm>
                    <a:off x="4724" y="1875"/>
                    <a:ext cx="912" cy="798"/>
                  </a:xfrm>
                  <a:prstGeom prst="ellipse">
                    <a:avLst/>
                  </a:prstGeom>
                  <a:solidFill>
                    <a:srgbClr val="FFFFCC"/>
                  </a:solidFill>
                  <a:ln w="38100">
                    <a:solidFill>
                      <a:srgbClr val="333399"/>
                    </a:solidFill>
                    <a:round/>
                    <a:headEnd/>
                    <a:tailEnd/>
                  </a:ln>
                </p:spPr>
                <p:txBody>
                  <a:bodyPr/>
                  <a:lstStyle/>
                  <a:p>
                    <a:endParaRPr lang="ru-RU"/>
                  </a:p>
                </p:txBody>
              </p:sp>
              <p:sp>
                <p:nvSpPr>
                  <p:cNvPr id="586771" name="Oval 19"/>
                  <p:cNvSpPr>
                    <a:spLocks noChangeArrowheads="1"/>
                  </p:cNvSpPr>
                  <p:nvPr/>
                </p:nvSpPr>
                <p:spPr bwMode="auto">
                  <a:xfrm>
                    <a:off x="5294" y="1989"/>
                    <a:ext cx="1311" cy="912"/>
                  </a:xfrm>
                  <a:prstGeom prst="ellipse">
                    <a:avLst/>
                  </a:prstGeom>
                  <a:solidFill>
                    <a:srgbClr val="FFFFCC"/>
                  </a:solidFill>
                  <a:ln w="38100">
                    <a:solidFill>
                      <a:srgbClr val="333399"/>
                    </a:solidFill>
                    <a:round/>
                    <a:headEnd/>
                    <a:tailEnd/>
                  </a:ln>
                </p:spPr>
                <p:txBody>
                  <a:bodyPr/>
                  <a:lstStyle/>
                  <a:p>
                    <a:endParaRPr lang="ru-RU"/>
                  </a:p>
                </p:txBody>
              </p:sp>
              <p:sp>
                <p:nvSpPr>
                  <p:cNvPr id="586772" name="Oval 20"/>
                  <p:cNvSpPr>
                    <a:spLocks noChangeArrowheads="1"/>
                  </p:cNvSpPr>
                  <p:nvPr/>
                </p:nvSpPr>
                <p:spPr bwMode="auto">
                  <a:xfrm>
                    <a:off x="5123" y="2673"/>
                    <a:ext cx="1197" cy="1140"/>
                  </a:xfrm>
                  <a:prstGeom prst="ellipse">
                    <a:avLst/>
                  </a:prstGeom>
                  <a:solidFill>
                    <a:srgbClr val="FFFFCC"/>
                  </a:solidFill>
                  <a:ln w="38100">
                    <a:solidFill>
                      <a:srgbClr val="333399"/>
                    </a:solidFill>
                    <a:round/>
                    <a:headEnd/>
                    <a:tailEnd/>
                  </a:ln>
                </p:spPr>
                <p:txBody>
                  <a:bodyPr/>
                  <a:lstStyle/>
                  <a:p>
                    <a:endParaRPr lang="ru-RU"/>
                  </a:p>
                </p:txBody>
              </p:sp>
            </p:grpSp>
          </p:grpSp>
          <p:sp>
            <p:nvSpPr>
              <p:cNvPr id="586773" name="Oval 21"/>
              <p:cNvSpPr>
                <a:spLocks noChangeArrowheads="1"/>
              </p:cNvSpPr>
              <p:nvPr/>
            </p:nvSpPr>
            <p:spPr bwMode="auto">
              <a:xfrm>
                <a:off x="4268" y="2160"/>
                <a:ext cx="2280" cy="1311"/>
              </a:xfrm>
              <a:prstGeom prst="ellipse">
                <a:avLst/>
              </a:prstGeom>
              <a:solidFill>
                <a:srgbClr val="FFFFCC"/>
              </a:solidFill>
              <a:ln w="38100">
                <a:solidFill>
                  <a:srgbClr val="FFFFCC"/>
                </a:solidFill>
                <a:round/>
                <a:headEnd/>
                <a:tailEnd/>
              </a:ln>
            </p:spPr>
            <p:txBody>
              <a:bodyPr/>
              <a:lstStyle/>
              <a:p>
                <a:endParaRPr lang="ru-RU"/>
              </a:p>
            </p:txBody>
          </p:sp>
          <p:sp>
            <p:nvSpPr>
              <p:cNvPr id="586774" name="Oval 22"/>
              <p:cNvSpPr>
                <a:spLocks noChangeArrowheads="1"/>
              </p:cNvSpPr>
              <p:nvPr/>
            </p:nvSpPr>
            <p:spPr bwMode="auto">
              <a:xfrm>
                <a:off x="4496" y="2388"/>
                <a:ext cx="1140" cy="1311"/>
              </a:xfrm>
              <a:prstGeom prst="ellipse">
                <a:avLst/>
              </a:prstGeom>
              <a:solidFill>
                <a:srgbClr val="FFFFCC"/>
              </a:solidFill>
              <a:ln w="38100">
                <a:solidFill>
                  <a:srgbClr val="FFFFCC"/>
                </a:solidFill>
                <a:round/>
                <a:headEnd/>
                <a:tailEnd/>
              </a:ln>
            </p:spPr>
            <p:txBody>
              <a:bodyPr/>
              <a:lstStyle/>
              <a:p>
                <a:endParaRPr lang="ru-RU"/>
              </a:p>
            </p:txBody>
          </p:sp>
        </p:grpSp>
        <p:sp>
          <p:nvSpPr>
            <p:cNvPr id="586775" name="WordArt 23"/>
            <p:cNvSpPr>
              <a:spLocks noChangeArrowheads="1" noChangeShapeType="1" noTextEdit="1"/>
            </p:cNvSpPr>
            <p:nvPr/>
          </p:nvSpPr>
          <p:spPr bwMode="auto">
            <a:xfrm>
              <a:off x="476" y="1865"/>
              <a:ext cx="1006" cy="293"/>
            </a:xfrm>
            <a:prstGeom prst="rect">
              <a:avLst/>
            </a:prstGeom>
            <a:extLst>
              <a:ext uri="{AF507438-7753-43E0-B8FC-AC1667EBCBE1}">
                <a14:hiddenEffects xmlns:a14="http://schemas.microsoft.com/office/drawing/2010/main">
                  <a:effectLst/>
                </a14:hiddenEffects>
              </a:ext>
            </a:extLst>
          </p:spPr>
          <p:txBody>
            <a:bodyPr wrap="none" fromWordArt="1">
              <a:prstTxWarp prst="textCanDown">
                <a:avLst>
                  <a:gd name="adj" fmla="val 21634"/>
                </a:avLst>
              </a:prstTxWarp>
            </a:bodyPr>
            <a:lstStyle/>
            <a:p>
              <a:pPr algn="ctr"/>
              <a:r>
                <a:rPr lang="en-US" sz="2000" kern="10">
                  <a:ln w="6350">
                    <a:solidFill>
                      <a:srgbClr val="FF0000"/>
                    </a:solidFill>
                    <a:round/>
                    <a:headEnd/>
                    <a:tailEnd/>
                  </a:ln>
                  <a:solidFill>
                    <a:srgbClr val="993366"/>
                  </a:solidFill>
                  <a:latin typeface="Tahoma"/>
                  <a:ea typeface="Tahoma"/>
                  <a:cs typeface="Tahoma"/>
                </a:rPr>
                <a:t> INTERNET </a:t>
              </a:r>
              <a:endParaRPr lang="ru-RU" sz="2000" kern="10">
                <a:ln w="6350">
                  <a:solidFill>
                    <a:srgbClr val="FF0000"/>
                  </a:solidFill>
                  <a:round/>
                  <a:headEnd/>
                  <a:tailEnd/>
                </a:ln>
                <a:solidFill>
                  <a:srgbClr val="993366"/>
                </a:solidFill>
                <a:latin typeface="Tahoma"/>
                <a:ea typeface="Tahoma"/>
                <a:cs typeface="Tahoma"/>
              </a:endParaRPr>
            </a:p>
          </p:txBody>
        </p:sp>
        <p:grpSp>
          <p:nvGrpSpPr>
            <p:cNvPr id="586776" name="Group 24"/>
            <p:cNvGrpSpPr>
              <a:grpSpLocks/>
            </p:cNvGrpSpPr>
            <p:nvPr/>
          </p:nvGrpSpPr>
          <p:grpSpPr bwMode="auto">
            <a:xfrm rot="1251087">
              <a:off x="3350" y="1373"/>
              <a:ext cx="2205" cy="1282"/>
              <a:chOff x="4087" y="5767"/>
              <a:chExt cx="2825" cy="2034"/>
            </a:xfrm>
          </p:grpSpPr>
          <p:sp>
            <p:nvSpPr>
              <p:cNvPr id="586777" name="Oval 25"/>
              <p:cNvSpPr>
                <a:spLocks noChangeArrowheads="1"/>
              </p:cNvSpPr>
              <p:nvPr/>
            </p:nvSpPr>
            <p:spPr bwMode="auto">
              <a:xfrm>
                <a:off x="4313" y="5993"/>
                <a:ext cx="1695" cy="1243"/>
              </a:xfrm>
              <a:prstGeom prst="ellipse">
                <a:avLst/>
              </a:prstGeom>
              <a:solidFill>
                <a:srgbClr val="CCCCFF"/>
              </a:solidFill>
              <a:ln w="38100">
                <a:solidFill>
                  <a:srgbClr val="CC00FF"/>
                </a:solidFill>
                <a:round/>
                <a:headEnd/>
                <a:tailEnd/>
              </a:ln>
            </p:spPr>
            <p:txBody>
              <a:bodyPr/>
              <a:lstStyle/>
              <a:p>
                <a:endParaRPr lang="ru-RU"/>
              </a:p>
            </p:txBody>
          </p:sp>
          <p:sp>
            <p:nvSpPr>
              <p:cNvPr id="586778" name="Oval 26"/>
              <p:cNvSpPr>
                <a:spLocks noChangeArrowheads="1"/>
              </p:cNvSpPr>
              <p:nvPr/>
            </p:nvSpPr>
            <p:spPr bwMode="auto">
              <a:xfrm>
                <a:off x="4087" y="6445"/>
                <a:ext cx="1356" cy="791"/>
              </a:xfrm>
              <a:prstGeom prst="ellipse">
                <a:avLst/>
              </a:prstGeom>
              <a:solidFill>
                <a:srgbClr val="CCCCFF"/>
              </a:solidFill>
              <a:ln w="38100">
                <a:solidFill>
                  <a:srgbClr val="CC00FF"/>
                </a:solidFill>
                <a:round/>
                <a:headEnd/>
                <a:tailEnd/>
              </a:ln>
              <a:effectLst>
                <a:outerShdw dist="40161" dir="4293903" algn="ctr" rotWithShape="0">
                  <a:srgbClr val="808080"/>
                </a:outerShdw>
              </a:effectLst>
            </p:spPr>
            <p:txBody>
              <a:bodyPr/>
              <a:lstStyle/>
              <a:p>
                <a:endParaRPr lang="ru-RU"/>
              </a:p>
            </p:txBody>
          </p:sp>
          <p:sp>
            <p:nvSpPr>
              <p:cNvPr id="586779" name="Oval 27"/>
              <p:cNvSpPr>
                <a:spLocks noChangeArrowheads="1"/>
              </p:cNvSpPr>
              <p:nvPr/>
            </p:nvSpPr>
            <p:spPr bwMode="auto">
              <a:xfrm>
                <a:off x="4313" y="6558"/>
                <a:ext cx="1243" cy="1130"/>
              </a:xfrm>
              <a:prstGeom prst="ellipse">
                <a:avLst/>
              </a:prstGeom>
              <a:solidFill>
                <a:srgbClr val="CCCCFF"/>
              </a:solidFill>
              <a:ln w="38100">
                <a:solidFill>
                  <a:srgbClr val="CC00FF"/>
                </a:solidFill>
                <a:round/>
                <a:headEnd/>
                <a:tailEnd/>
              </a:ln>
              <a:effectLst>
                <a:outerShdw dist="38100" dir="5400000" algn="ctr" rotWithShape="0">
                  <a:srgbClr val="FF9933"/>
                </a:outerShdw>
              </a:effectLst>
            </p:spPr>
            <p:txBody>
              <a:bodyPr/>
              <a:lstStyle/>
              <a:p>
                <a:endParaRPr lang="ru-RU"/>
              </a:p>
            </p:txBody>
          </p:sp>
          <p:sp>
            <p:nvSpPr>
              <p:cNvPr id="586780" name="Oval 28"/>
              <p:cNvSpPr>
                <a:spLocks noChangeArrowheads="1"/>
              </p:cNvSpPr>
              <p:nvPr/>
            </p:nvSpPr>
            <p:spPr bwMode="auto">
              <a:xfrm>
                <a:off x="4765" y="5767"/>
                <a:ext cx="1582" cy="1243"/>
              </a:xfrm>
              <a:prstGeom prst="ellipse">
                <a:avLst/>
              </a:prstGeom>
              <a:solidFill>
                <a:srgbClr val="CCCCFF"/>
              </a:solidFill>
              <a:ln w="38100">
                <a:solidFill>
                  <a:srgbClr val="CC00FF"/>
                </a:solidFill>
                <a:round/>
                <a:headEnd/>
                <a:tailEnd/>
              </a:ln>
            </p:spPr>
            <p:txBody>
              <a:bodyPr/>
              <a:lstStyle/>
              <a:p>
                <a:endParaRPr lang="ru-RU"/>
              </a:p>
            </p:txBody>
          </p:sp>
          <p:sp>
            <p:nvSpPr>
              <p:cNvPr id="586781" name="Oval 29"/>
              <p:cNvSpPr>
                <a:spLocks noChangeArrowheads="1"/>
              </p:cNvSpPr>
              <p:nvPr/>
            </p:nvSpPr>
            <p:spPr bwMode="auto">
              <a:xfrm>
                <a:off x="4991" y="6106"/>
                <a:ext cx="1921" cy="1017"/>
              </a:xfrm>
              <a:prstGeom prst="ellipse">
                <a:avLst/>
              </a:prstGeom>
              <a:solidFill>
                <a:srgbClr val="CCCCFF"/>
              </a:solidFill>
              <a:ln w="38100">
                <a:solidFill>
                  <a:srgbClr val="CC00FF"/>
                </a:solidFill>
                <a:round/>
                <a:headEnd/>
                <a:tailEnd/>
              </a:ln>
              <a:effectLst>
                <a:outerShdw dist="45791" dir="3378596" algn="ctr" rotWithShape="0">
                  <a:srgbClr val="FF9933"/>
                </a:outerShdw>
              </a:effectLst>
            </p:spPr>
            <p:txBody>
              <a:bodyPr/>
              <a:lstStyle/>
              <a:p>
                <a:endParaRPr lang="ru-RU"/>
              </a:p>
            </p:txBody>
          </p:sp>
          <p:sp>
            <p:nvSpPr>
              <p:cNvPr id="586782" name="Oval 30"/>
              <p:cNvSpPr>
                <a:spLocks noChangeArrowheads="1"/>
              </p:cNvSpPr>
              <p:nvPr/>
            </p:nvSpPr>
            <p:spPr bwMode="auto">
              <a:xfrm>
                <a:off x="4878" y="6558"/>
                <a:ext cx="1808" cy="1243"/>
              </a:xfrm>
              <a:prstGeom prst="ellipse">
                <a:avLst/>
              </a:prstGeom>
              <a:solidFill>
                <a:srgbClr val="CCCCFF"/>
              </a:solidFill>
              <a:ln w="38100">
                <a:solidFill>
                  <a:srgbClr val="CC00FF"/>
                </a:solidFill>
                <a:round/>
                <a:headEnd/>
                <a:tailEnd/>
              </a:ln>
              <a:effectLst>
                <a:outerShdw dist="63500" dir="3187806" algn="ctr" rotWithShape="0">
                  <a:srgbClr val="FF9933"/>
                </a:outerShdw>
              </a:effectLst>
            </p:spPr>
            <p:txBody>
              <a:bodyPr/>
              <a:lstStyle/>
              <a:p>
                <a:endParaRPr lang="ru-RU"/>
              </a:p>
            </p:txBody>
          </p:sp>
          <p:sp>
            <p:nvSpPr>
              <p:cNvPr id="586783" name="Oval 31"/>
              <p:cNvSpPr>
                <a:spLocks noChangeArrowheads="1"/>
              </p:cNvSpPr>
              <p:nvPr/>
            </p:nvSpPr>
            <p:spPr bwMode="auto">
              <a:xfrm>
                <a:off x="4313" y="5993"/>
                <a:ext cx="2260" cy="1582"/>
              </a:xfrm>
              <a:prstGeom prst="ellipse">
                <a:avLst/>
              </a:prstGeom>
              <a:solidFill>
                <a:srgbClr val="CCCCFF"/>
              </a:solidFill>
              <a:ln w="9525">
                <a:solidFill>
                  <a:srgbClr val="CCCCFF"/>
                </a:solidFill>
                <a:round/>
                <a:headEnd/>
                <a:tailEnd/>
              </a:ln>
            </p:spPr>
            <p:txBody>
              <a:bodyPr/>
              <a:lstStyle/>
              <a:p>
                <a:endParaRPr lang="ru-RU"/>
              </a:p>
            </p:txBody>
          </p:sp>
        </p:grpSp>
        <p:sp>
          <p:nvSpPr>
            <p:cNvPr id="586784" name="AutoShape 32"/>
            <p:cNvSpPr>
              <a:spLocks noChangeArrowheads="1"/>
            </p:cNvSpPr>
            <p:nvPr/>
          </p:nvSpPr>
          <p:spPr bwMode="auto">
            <a:xfrm>
              <a:off x="3628" y="717"/>
              <a:ext cx="1801" cy="551"/>
            </a:xfrm>
            <a:prstGeom prst="wedgeEllipseCallout">
              <a:avLst>
                <a:gd name="adj1" fmla="val 972"/>
                <a:gd name="adj2" fmla="val 110616"/>
              </a:avLst>
            </a:prstGeom>
            <a:noFill/>
            <a:ln w="12700">
              <a:solidFill>
                <a:srgbClr val="CC3300"/>
              </a:solidFill>
              <a:prstDash val="dash"/>
              <a:miter lim="800000"/>
              <a:headEnd/>
              <a:tailEnd/>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Lst>
          </p:spPr>
          <p:txBody>
            <a:bodyPr lIns="0" tIns="0" rIns="0" bIns="0" anchor="ctr" anchorCtr="1">
              <a:spAutoFit/>
            </a:bodyPr>
            <a:lstStyle/>
            <a:p>
              <a:pPr algn="ctr"/>
              <a:r>
                <a:rPr lang="ru-RU" altLang="zh-CN" sz="2000" b="1">
                  <a:solidFill>
                    <a:srgbClr val="CC3300"/>
                  </a:solidFill>
                </a:rPr>
                <a:t>Корпоративная ИТС</a:t>
              </a:r>
              <a:endParaRPr lang="ru-RU" sz="2000">
                <a:solidFill>
                  <a:srgbClr val="CC3300"/>
                </a:solidFill>
              </a:endParaRPr>
            </a:p>
          </p:txBody>
        </p:sp>
        <p:sp>
          <p:nvSpPr>
            <p:cNvPr id="586785" name="Text Box 33"/>
            <p:cNvSpPr txBox="1">
              <a:spLocks noChangeArrowheads="1"/>
            </p:cNvSpPr>
            <p:nvPr/>
          </p:nvSpPr>
          <p:spPr bwMode="auto">
            <a:xfrm>
              <a:off x="1746" y="1071"/>
              <a:ext cx="1769" cy="384"/>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pPr algn="ctr"/>
              <a:r>
                <a:rPr lang="ru-RU" sz="2000" b="1">
                  <a:solidFill>
                    <a:srgbClr val="CC3300"/>
                  </a:solidFill>
                </a:rPr>
                <a:t>Двухадресный шлюз безопасности</a:t>
              </a:r>
              <a:r>
                <a:rPr lang="ru-RU" sz="2000">
                  <a:solidFill>
                    <a:srgbClr val="CC3300"/>
                  </a:solidFill>
                </a:rPr>
                <a:t> </a:t>
              </a:r>
            </a:p>
          </p:txBody>
        </p:sp>
        <p:sp>
          <p:nvSpPr>
            <p:cNvPr id="586786" name="Line 34"/>
            <p:cNvSpPr>
              <a:spLocks noChangeShapeType="1"/>
            </p:cNvSpPr>
            <p:nvPr/>
          </p:nvSpPr>
          <p:spPr bwMode="auto">
            <a:xfrm>
              <a:off x="1746" y="2137"/>
              <a:ext cx="405" cy="0"/>
            </a:xfrm>
            <a:prstGeom prst="line">
              <a:avLst/>
            </a:prstGeom>
            <a:noFill/>
            <a:ln w="38100">
              <a:solidFill>
                <a:srgbClr val="CC3300"/>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ru-RU"/>
            </a:p>
          </p:txBody>
        </p:sp>
        <p:sp>
          <p:nvSpPr>
            <p:cNvPr id="586789" name="AutoShape 37"/>
            <p:cNvSpPr>
              <a:spLocks noChangeArrowheads="1"/>
            </p:cNvSpPr>
            <p:nvPr/>
          </p:nvSpPr>
          <p:spPr bwMode="auto">
            <a:xfrm rot="2753630">
              <a:off x="2425" y="2258"/>
              <a:ext cx="230" cy="229"/>
            </a:xfrm>
            <a:prstGeom prst="plus">
              <a:avLst>
                <a:gd name="adj" fmla="val 45421"/>
              </a:avLst>
            </a:prstGeom>
            <a:solidFill>
              <a:srgbClr val="CC3300"/>
            </a:solidFill>
            <a:ln w="9525">
              <a:solidFill>
                <a:srgbClr val="CC3300"/>
              </a:solidFill>
              <a:miter lim="800000"/>
              <a:headEnd/>
              <a:tailEnd/>
            </a:ln>
          </p:spPr>
          <p:txBody>
            <a:bodyPr/>
            <a:lstStyle/>
            <a:p>
              <a:endParaRPr lang="ru-RU"/>
            </a:p>
          </p:txBody>
        </p:sp>
        <p:sp>
          <p:nvSpPr>
            <p:cNvPr id="586790" name="Line 38"/>
            <p:cNvSpPr>
              <a:spLocks noChangeShapeType="1"/>
            </p:cNvSpPr>
            <p:nvPr/>
          </p:nvSpPr>
          <p:spPr bwMode="auto">
            <a:xfrm>
              <a:off x="2857" y="2115"/>
              <a:ext cx="641" cy="0"/>
            </a:xfrm>
            <a:prstGeom prst="line">
              <a:avLst/>
            </a:prstGeom>
            <a:noFill/>
            <a:ln w="38100">
              <a:solidFill>
                <a:srgbClr val="CC3300"/>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ru-RU"/>
            </a:p>
          </p:txBody>
        </p:sp>
        <p:sp>
          <p:nvSpPr>
            <p:cNvPr id="586792" name="AutoShape 40"/>
            <p:cNvSpPr>
              <a:spLocks noChangeArrowheads="1"/>
            </p:cNvSpPr>
            <p:nvPr/>
          </p:nvSpPr>
          <p:spPr bwMode="auto">
            <a:xfrm>
              <a:off x="1292" y="2840"/>
              <a:ext cx="3084" cy="422"/>
            </a:xfrm>
            <a:prstGeom prst="wedgeRoundRectCallout">
              <a:avLst>
                <a:gd name="adj1" fmla="val -29116"/>
                <a:gd name="adj2" fmla="val -197157"/>
                <a:gd name="adj3" fmla="val 16667"/>
              </a:avLst>
            </a:prstGeom>
            <a:noFill/>
            <a:ln w="12700">
              <a:solidFill>
                <a:srgbClr val="CC3300"/>
              </a:solidFill>
              <a:prstDash val="lgDash"/>
              <a:miter lim="800000"/>
              <a:headEnd/>
              <a:tailEnd/>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Lst>
          </p:spPr>
          <p:txBody>
            <a:bodyPr lIns="0" tIns="0" rIns="0" bIns="0">
              <a:spAutoFit/>
            </a:bodyPr>
            <a:lstStyle/>
            <a:p>
              <a:pPr algn="ctr"/>
              <a:r>
                <a:rPr lang="ru-RU" altLang="zh-CN" sz="2000">
                  <a:solidFill>
                    <a:srgbClr val="993366"/>
                  </a:solidFill>
                  <a:ea typeface="SimSun" pitchFamily="2" charset="-122"/>
                </a:rPr>
                <a:t>IP-</a:t>
              </a:r>
              <a:r>
                <a:rPr lang="ru-RU" altLang="zh-CN" sz="2000">
                  <a:solidFill>
                    <a:srgbClr val="993366"/>
                  </a:solidFill>
                </a:rPr>
                <a:t>маршрутизация и сквозная</a:t>
              </a:r>
            </a:p>
            <a:p>
              <a:pPr algn="ctr"/>
              <a:r>
                <a:rPr lang="ru-RU" altLang="zh-CN" sz="2000">
                  <a:solidFill>
                    <a:srgbClr val="993366"/>
                  </a:solidFill>
                </a:rPr>
                <a:t>трансляция трафика не возможна</a:t>
              </a:r>
              <a:endParaRPr lang="ru-RU" sz="2000">
                <a:solidFill>
                  <a:srgbClr val="993366"/>
                </a:solidFill>
              </a:endParaRPr>
            </a:p>
          </p:txBody>
        </p:sp>
        <p:grpSp>
          <p:nvGrpSpPr>
            <p:cNvPr id="586794" name="Group 42"/>
            <p:cNvGrpSpPr>
              <a:grpSpLocks/>
            </p:cNvGrpSpPr>
            <p:nvPr/>
          </p:nvGrpSpPr>
          <p:grpSpPr bwMode="auto">
            <a:xfrm flipH="1">
              <a:off x="2132" y="1480"/>
              <a:ext cx="793" cy="1111"/>
              <a:chOff x="331" y="1570"/>
              <a:chExt cx="386" cy="492"/>
            </a:xfrm>
          </p:grpSpPr>
          <p:grpSp>
            <p:nvGrpSpPr>
              <p:cNvPr id="586795" name="Group 43"/>
              <p:cNvGrpSpPr>
                <a:grpSpLocks/>
              </p:cNvGrpSpPr>
              <p:nvPr/>
            </p:nvGrpSpPr>
            <p:grpSpPr bwMode="auto">
              <a:xfrm flipH="1">
                <a:off x="363" y="1570"/>
                <a:ext cx="334" cy="492"/>
                <a:chOff x="8561" y="802"/>
                <a:chExt cx="643" cy="1012"/>
              </a:xfrm>
            </p:grpSpPr>
            <p:grpSp>
              <p:nvGrpSpPr>
                <p:cNvPr id="586796" name="Group 44"/>
                <p:cNvGrpSpPr>
                  <a:grpSpLocks/>
                </p:cNvGrpSpPr>
                <p:nvPr/>
              </p:nvGrpSpPr>
              <p:grpSpPr bwMode="auto">
                <a:xfrm>
                  <a:off x="8561" y="802"/>
                  <a:ext cx="643" cy="939"/>
                  <a:chOff x="8561" y="802"/>
                  <a:chExt cx="643" cy="939"/>
                </a:xfrm>
              </p:grpSpPr>
              <p:sp>
                <p:nvSpPr>
                  <p:cNvPr id="586797" name="Freeform 45"/>
                  <p:cNvSpPr>
                    <a:spLocks/>
                  </p:cNvSpPr>
                  <p:nvPr/>
                </p:nvSpPr>
                <p:spPr bwMode="auto">
                  <a:xfrm>
                    <a:off x="8561" y="802"/>
                    <a:ext cx="643" cy="939"/>
                  </a:xfrm>
                  <a:custGeom>
                    <a:avLst/>
                    <a:gdLst>
                      <a:gd name="T0" fmla="*/ 5368 w 5368"/>
                      <a:gd name="T1" fmla="*/ 1103 h 7441"/>
                      <a:gd name="T2" fmla="*/ 3303 w 5368"/>
                      <a:gd name="T3" fmla="*/ 0 h 7441"/>
                      <a:gd name="T4" fmla="*/ 0 w 5368"/>
                      <a:gd name="T5" fmla="*/ 1795 h 7441"/>
                      <a:gd name="T6" fmla="*/ 3 w 5368"/>
                      <a:gd name="T7" fmla="*/ 6409 h 7441"/>
                      <a:gd name="T8" fmla="*/ 3 w 5368"/>
                      <a:gd name="T9" fmla="*/ 6409 h 7441"/>
                      <a:gd name="T10" fmla="*/ 105 w 5368"/>
                      <a:gd name="T11" fmla="*/ 6510 h 7441"/>
                      <a:gd name="T12" fmla="*/ 209 w 5368"/>
                      <a:gd name="T13" fmla="*/ 6605 h 7441"/>
                      <a:gd name="T14" fmla="*/ 321 w 5368"/>
                      <a:gd name="T15" fmla="*/ 6698 h 7441"/>
                      <a:gd name="T16" fmla="*/ 435 w 5368"/>
                      <a:gd name="T17" fmla="*/ 6785 h 7441"/>
                      <a:gd name="T18" fmla="*/ 553 w 5368"/>
                      <a:gd name="T19" fmla="*/ 6869 h 7441"/>
                      <a:gd name="T20" fmla="*/ 673 w 5368"/>
                      <a:gd name="T21" fmla="*/ 6945 h 7441"/>
                      <a:gd name="T22" fmla="*/ 799 w 5368"/>
                      <a:gd name="T23" fmla="*/ 7019 h 7441"/>
                      <a:gd name="T24" fmla="*/ 926 w 5368"/>
                      <a:gd name="T25" fmla="*/ 7087 h 7441"/>
                      <a:gd name="T26" fmla="*/ 1056 w 5368"/>
                      <a:gd name="T27" fmla="*/ 7150 h 7441"/>
                      <a:gd name="T28" fmla="*/ 1190 w 5368"/>
                      <a:gd name="T29" fmla="*/ 7207 h 7441"/>
                      <a:gd name="T30" fmla="*/ 1326 w 5368"/>
                      <a:gd name="T31" fmla="*/ 7261 h 7441"/>
                      <a:gd name="T32" fmla="*/ 1465 w 5368"/>
                      <a:gd name="T33" fmla="*/ 7308 h 7441"/>
                      <a:gd name="T34" fmla="*/ 1604 w 5368"/>
                      <a:gd name="T35" fmla="*/ 7349 h 7441"/>
                      <a:gd name="T36" fmla="*/ 1747 w 5368"/>
                      <a:gd name="T37" fmla="*/ 7384 h 7441"/>
                      <a:gd name="T38" fmla="*/ 1893 w 5368"/>
                      <a:gd name="T39" fmla="*/ 7417 h 7441"/>
                      <a:gd name="T40" fmla="*/ 2038 w 5368"/>
                      <a:gd name="T41" fmla="*/ 7441 h 7441"/>
                      <a:gd name="T42" fmla="*/ 2038 w 5368"/>
                      <a:gd name="T43" fmla="*/ 7441 h 7441"/>
                      <a:gd name="T44" fmla="*/ 5368 w 5368"/>
                      <a:gd name="T45" fmla="*/ 5643 h 7441"/>
                      <a:gd name="T46" fmla="*/ 5368 w 5368"/>
                      <a:gd name="T47" fmla="*/ 1103 h 7441"/>
                      <a:gd name="T48" fmla="*/ 5368 w 5368"/>
                      <a:gd name="T49" fmla="*/ 1103 h 7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368" h="7441">
                        <a:moveTo>
                          <a:pt x="5368" y="1103"/>
                        </a:moveTo>
                        <a:lnTo>
                          <a:pt x="3303" y="0"/>
                        </a:lnTo>
                        <a:lnTo>
                          <a:pt x="0" y="1795"/>
                        </a:lnTo>
                        <a:lnTo>
                          <a:pt x="3" y="6409"/>
                        </a:lnTo>
                        <a:lnTo>
                          <a:pt x="3" y="6409"/>
                        </a:lnTo>
                        <a:lnTo>
                          <a:pt x="105" y="6510"/>
                        </a:lnTo>
                        <a:lnTo>
                          <a:pt x="209" y="6605"/>
                        </a:lnTo>
                        <a:lnTo>
                          <a:pt x="321" y="6698"/>
                        </a:lnTo>
                        <a:lnTo>
                          <a:pt x="435" y="6785"/>
                        </a:lnTo>
                        <a:lnTo>
                          <a:pt x="553" y="6869"/>
                        </a:lnTo>
                        <a:lnTo>
                          <a:pt x="673" y="6945"/>
                        </a:lnTo>
                        <a:lnTo>
                          <a:pt x="799" y="7019"/>
                        </a:lnTo>
                        <a:lnTo>
                          <a:pt x="926" y="7087"/>
                        </a:lnTo>
                        <a:lnTo>
                          <a:pt x="1056" y="7150"/>
                        </a:lnTo>
                        <a:lnTo>
                          <a:pt x="1190" y="7207"/>
                        </a:lnTo>
                        <a:lnTo>
                          <a:pt x="1326" y="7261"/>
                        </a:lnTo>
                        <a:lnTo>
                          <a:pt x="1465" y="7308"/>
                        </a:lnTo>
                        <a:lnTo>
                          <a:pt x="1604" y="7349"/>
                        </a:lnTo>
                        <a:lnTo>
                          <a:pt x="1747" y="7384"/>
                        </a:lnTo>
                        <a:lnTo>
                          <a:pt x="1893" y="7417"/>
                        </a:lnTo>
                        <a:lnTo>
                          <a:pt x="2038" y="7441"/>
                        </a:lnTo>
                        <a:lnTo>
                          <a:pt x="2038" y="7441"/>
                        </a:lnTo>
                        <a:lnTo>
                          <a:pt x="5368" y="5643"/>
                        </a:lnTo>
                        <a:lnTo>
                          <a:pt x="5368" y="1103"/>
                        </a:lnTo>
                        <a:lnTo>
                          <a:pt x="5368" y="1103"/>
                        </a:lnTo>
                      </a:path>
                    </a:pathLst>
                  </a:custGeom>
                  <a:solidFill>
                    <a:srgbClr val="FFFFCC"/>
                  </a:solidFill>
                  <a:ln w="19050" cmpd="sng">
                    <a:solidFill>
                      <a:srgbClr val="800080"/>
                    </a:solidFill>
                    <a:prstDash val="solid"/>
                    <a:round/>
                    <a:headEnd/>
                    <a:tailEnd/>
                  </a:ln>
                </p:spPr>
                <p:txBody>
                  <a:bodyPr/>
                  <a:lstStyle/>
                  <a:p>
                    <a:endParaRPr lang="ru-RU"/>
                  </a:p>
                </p:txBody>
              </p:sp>
              <p:sp>
                <p:nvSpPr>
                  <p:cNvPr id="586798" name="Freeform 46"/>
                  <p:cNvSpPr>
                    <a:spLocks/>
                  </p:cNvSpPr>
                  <p:nvPr/>
                </p:nvSpPr>
                <p:spPr bwMode="auto">
                  <a:xfrm>
                    <a:off x="8654" y="1381"/>
                    <a:ext cx="39" cy="52"/>
                  </a:xfrm>
                  <a:custGeom>
                    <a:avLst/>
                    <a:gdLst>
                      <a:gd name="T0" fmla="*/ 311 w 327"/>
                      <a:gd name="T1" fmla="*/ 153 h 412"/>
                      <a:gd name="T2" fmla="*/ 293 w 327"/>
                      <a:gd name="T3" fmla="*/ 115 h 412"/>
                      <a:gd name="T4" fmla="*/ 270 w 327"/>
                      <a:gd name="T5" fmla="*/ 79 h 412"/>
                      <a:gd name="T6" fmla="*/ 245 w 327"/>
                      <a:gd name="T7" fmla="*/ 52 h 412"/>
                      <a:gd name="T8" fmla="*/ 216 w 327"/>
                      <a:gd name="T9" fmla="*/ 28 h 412"/>
                      <a:gd name="T10" fmla="*/ 186 w 327"/>
                      <a:gd name="T11" fmla="*/ 11 h 412"/>
                      <a:gd name="T12" fmla="*/ 154 w 327"/>
                      <a:gd name="T13" fmla="*/ 3 h 412"/>
                      <a:gd name="T14" fmla="*/ 122 w 327"/>
                      <a:gd name="T15" fmla="*/ 0 h 412"/>
                      <a:gd name="T16" fmla="*/ 90 w 327"/>
                      <a:gd name="T17" fmla="*/ 9 h 412"/>
                      <a:gd name="T18" fmla="*/ 63 w 327"/>
                      <a:gd name="T19" fmla="*/ 22 h 412"/>
                      <a:gd name="T20" fmla="*/ 40 w 327"/>
                      <a:gd name="T21" fmla="*/ 44 h 412"/>
                      <a:gd name="T22" fmla="*/ 22 w 327"/>
                      <a:gd name="T23" fmla="*/ 71 h 412"/>
                      <a:gd name="T24" fmla="*/ 9 w 327"/>
                      <a:gd name="T25" fmla="*/ 104 h 412"/>
                      <a:gd name="T26" fmla="*/ 2 w 327"/>
                      <a:gd name="T27" fmla="*/ 139 h 412"/>
                      <a:gd name="T28" fmla="*/ 0 w 327"/>
                      <a:gd name="T29" fmla="*/ 177 h 412"/>
                      <a:gd name="T30" fmla="*/ 6 w 327"/>
                      <a:gd name="T31" fmla="*/ 218 h 412"/>
                      <a:gd name="T32" fmla="*/ 18 w 327"/>
                      <a:gd name="T33" fmla="*/ 259 h 412"/>
                      <a:gd name="T34" fmla="*/ 34 w 327"/>
                      <a:gd name="T35" fmla="*/ 300 h 412"/>
                      <a:gd name="T36" fmla="*/ 56 w 327"/>
                      <a:gd name="T37" fmla="*/ 333 h 412"/>
                      <a:gd name="T38" fmla="*/ 84 w 327"/>
                      <a:gd name="T39" fmla="*/ 363 h 412"/>
                      <a:gd name="T40" fmla="*/ 111 w 327"/>
                      <a:gd name="T41" fmla="*/ 384 h 412"/>
                      <a:gd name="T42" fmla="*/ 143 w 327"/>
                      <a:gd name="T43" fmla="*/ 401 h 412"/>
                      <a:gd name="T44" fmla="*/ 175 w 327"/>
                      <a:gd name="T45" fmla="*/ 412 h 412"/>
                      <a:gd name="T46" fmla="*/ 204 w 327"/>
                      <a:gd name="T47" fmla="*/ 412 h 412"/>
                      <a:gd name="T48" fmla="*/ 236 w 327"/>
                      <a:gd name="T49" fmla="*/ 406 h 412"/>
                      <a:gd name="T50" fmla="*/ 263 w 327"/>
                      <a:gd name="T51" fmla="*/ 390 h 412"/>
                      <a:gd name="T52" fmla="*/ 288 w 327"/>
                      <a:gd name="T53" fmla="*/ 371 h 412"/>
                      <a:gd name="T54" fmla="*/ 307 w 327"/>
                      <a:gd name="T55" fmla="*/ 344 h 412"/>
                      <a:gd name="T56" fmla="*/ 318 w 327"/>
                      <a:gd name="T57" fmla="*/ 311 h 412"/>
                      <a:gd name="T58" fmla="*/ 325 w 327"/>
                      <a:gd name="T59" fmla="*/ 273 h 412"/>
                      <a:gd name="T60" fmla="*/ 327 w 327"/>
                      <a:gd name="T61" fmla="*/ 235 h 412"/>
                      <a:gd name="T62" fmla="*/ 322 w 327"/>
                      <a:gd name="T63" fmla="*/ 194 h 412"/>
                      <a:gd name="T64" fmla="*/ 311 w 327"/>
                      <a:gd name="T65" fmla="*/ 153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7" h="412">
                        <a:moveTo>
                          <a:pt x="311" y="153"/>
                        </a:moveTo>
                        <a:lnTo>
                          <a:pt x="293" y="115"/>
                        </a:lnTo>
                        <a:lnTo>
                          <a:pt x="270" y="79"/>
                        </a:lnTo>
                        <a:lnTo>
                          <a:pt x="245" y="52"/>
                        </a:lnTo>
                        <a:lnTo>
                          <a:pt x="216" y="28"/>
                        </a:lnTo>
                        <a:lnTo>
                          <a:pt x="186" y="11"/>
                        </a:lnTo>
                        <a:lnTo>
                          <a:pt x="154" y="3"/>
                        </a:lnTo>
                        <a:lnTo>
                          <a:pt x="122" y="0"/>
                        </a:lnTo>
                        <a:lnTo>
                          <a:pt x="90" y="9"/>
                        </a:lnTo>
                        <a:lnTo>
                          <a:pt x="63" y="22"/>
                        </a:lnTo>
                        <a:lnTo>
                          <a:pt x="40" y="44"/>
                        </a:lnTo>
                        <a:lnTo>
                          <a:pt x="22" y="71"/>
                        </a:lnTo>
                        <a:lnTo>
                          <a:pt x="9" y="104"/>
                        </a:lnTo>
                        <a:lnTo>
                          <a:pt x="2" y="139"/>
                        </a:lnTo>
                        <a:lnTo>
                          <a:pt x="0" y="177"/>
                        </a:lnTo>
                        <a:lnTo>
                          <a:pt x="6" y="218"/>
                        </a:lnTo>
                        <a:lnTo>
                          <a:pt x="18" y="259"/>
                        </a:lnTo>
                        <a:lnTo>
                          <a:pt x="34" y="300"/>
                        </a:lnTo>
                        <a:lnTo>
                          <a:pt x="56" y="333"/>
                        </a:lnTo>
                        <a:lnTo>
                          <a:pt x="84" y="363"/>
                        </a:lnTo>
                        <a:lnTo>
                          <a:pt x="111" y="384"/>
                        </a:lnTo>
                        <a:lnTo>
                          <a:pt x="143" y="401"/>
                        </a:lnTo>
                        <a:lnTo>
                          <a:pt x="175" y="412"/>
                        </a:lnTo>
                        <a:lnTo>
                          <a:pt x="204" y="412"/>
                        </a:lnTo>
                        <a:lnTo>
                          <a:pt x="236" y="406"/>
                        </a:lnTo>
                        <a:lnTo>
                          <a:pt x="263" y="390"/>
                        </a:lnTo>
                        <a:lnTo>
                          <a:pt x="288" y="371"/>
                        </a:lnTo>
                        <a:lnTo>
                          <a:pt x="307" y="344"/>
                        </a:lnTo>
                        <a:lnTo>
                          <a:pt x="318" y="311"/>
                        </a:lnTo>
                        <a:lnTo>
                          <a:pt x="325" y="273"/>
                        </a:lnTo>
                        <a:lnTo>
                          <a:pt x="327" y="235"/>
                        </a:lnTo>
                        <a:lnTo>
                          <a:pt x="322" y="194"/>
                        </a:lnTo>
                        <a:lnTo>
                          <a:pt x="311" y="153"/>
                        </a:lnTo>
                      </a:path>
                    </a:pathLst>
                  </a:custGeom>
                  <a:solidFill>
                    <a:srgbClr val="FF9933"/>
                  </a:solidFill>
                  <a:ln w="19050" cmpd="sng">
                    <a:solidFill>
                      <a:srgbClr val="800080"/>
                    </a:solidFill>
                    <a:prstDash val="solid"/>
                    <a:round/>
                    <a:headEnd/>
                    <a:tailEnd/>
                  </a:ln>
                </p:spPr>
                <p:txBody>
                  <a:bodyPr/>
                  <a:lstStyle/>
                  <a:p>
                    <a:endParaRPr lang="ru-RU"/>
                  </a:p>
                </p:txBody>
              </p:sp>
              <p:sp>
                <p:nvSpPr>
                  <p:cNvPr id="586799" name="Freeform 47"/>
                  <p:cNvSpPr>
                    <a:spLocks/>
                  </p:cNvSpPr>
                  <p:nvPr/>
                </p:nvSpPr>
                <p:spPr bwMode="auto">
                  <a:xfrm>
                    <a:off x="8561" y="1028"/>
                    <a:ext cx="244" cy="713"/>
                  </a:xfrm>
                  <a:custGeom>
                    <a:avLst/>
                    <a:gdLst>
                      <a:gd name="T0" fmla="*/ 2035 w 2035"/>
                      <a:gd name="T1" fmla="*/ 1119 h 5649"/>
                      <a:gd name="T2" fmla="*/ 1887 w 2035"/>
                      <a:gd name="T3" fmla="*/ 1090 h 5649"/>
                      <a:gd name="T4" fmla="*/ 1742 w 2035"/>
                      <a:gd name="T5" fmla="*/ 1054 h 5649"/>
                      <a:gd name="T6" fmla="*/ 1596 w 2035"/>
                      <a:gd name="T7" fmla="*/ 1013 h 5649"/>
                      <a:gd name="T8" fmla="*/ 1455 w 2035"/>
                      <a:gd name="T9" fmla="*/ 964 h 5649"/>
                      <a:gd name="T10" fmla="*/ 1316 w 2035"/>
                      <a:gd name="T11" fmla="*/ 912 h 5649"/>
                      <a:gd name="T12" fmla="*/ 1178 w 2035"/>
                      <a:gd name="T13" fmla="*/ 855 h 5649"/>
                      <a:gd name="T14" fmla="*/ 1046 w 2035"/>
                      <a:gd name="T15" fmla="*/ 790 h 5649"/>
                      <a:gd name="T16" fmla="*/ 914 w 2035"/>
                      <a:gd name="T17" fmla="*/ 722 h 5649"/>
                      <a:gd name="T18" fmla="*/ 786 w 2035"/>
                      <a:gd name="T19" fmla="*/ 648 h 5649"/>
                      <a:gd name="T20" fmla="*/ 661 w 2035"/>
                      <a:gd name="T21" fmla="*/ 569 h 5649"/>
                      <a:gd name="T22" fmla="*/ 541 w 2035"/>
                      <a:gd name="T23" fmla="*/ 488 h 5649"/>
                      <a:gd name="T24" fmla="*/ 425 w 2035"/>
                      <a:gd name="T25" fmla="*/ 398 h 5649"/>
                      <a:gd name="T26" fmla="*/ 311 w 2035"/>
                      <a:gd name="T27" fmla="*/ 305 h 5649"/>
                      <a:gd name="T28" fmla="*/ 204 w 2035"/>
                      <a:gd name="T29" fmla="*/ 207 h 5649"/>
                      <a:gd name="T30" fmla="*/ 100 w 2035"/>
                      <a:gd name="T31" fmla="*/ 106 h 5649"/>
                      <a:gd name="T32" fmla="*/ 0 w 2035"/>
                      <a:gd name="T33" fmla="*/ 0 h 5649"/>
                      <a:gd name="T34" fmla="*/ 0 w 2035"/>
                      <a:gd name="T35" fmla="*/ 0 h 5649"/>
                      <a:gd name="T36" fmla="*/ 0 w 2035"/>
                      <a:gd name="T37" fmla="*/ 4617 h 5649"/>
                      <a:gd name="T38" fmla="*/ 0 w 2035"/>
                      <a:gd name="T39" fmla="*/ 4617 h 5649"/>
                      <a:gd name="T40" fmla="*/ 102 w 2035"/>
                      <a:gd name="T41" fmla="*/ 4718 h 5649"/>
                      <a:gd name="T42" fmla="*/ 206 w 2035"/>
                      <a:gd name="T43" fmla="*/ 4816 h 5649"/>
                      <a:gd name="T44" fmla="*/ 318 w 2035"/>
                      <a:gd name="T45" fmla="*/ 4906 h 5649"/>
                      <a:gd name="T46" fmla="*/ 432 w 2035"/>
                      <a:gd name="T47" fmla="*/ 4993 h 5649"/>
                      <a:gd name="T48" fmla="*/ 550 w 2035"/>
                      <a:gd name="T49" fmla="*/ 5077 h 5649"/>
                      <a:gd name="T50" fmla="*/ 670 w 2035"/>
                      <a:gd name="T51" fmla="*/ 5153 h 5649"/>
                      <a:gd name="T52" fmla="*/ 796 w 2035"/>
                      <a:gd name="T53" fmla="*/ 5227 h 5649"/>
                      <a:gd name="T54" fmla="*/ 923 w 2035"/>
                      <a:gd name="T55" fmla="*/ 5295 h 5649"/>
                      <a:gd name="T56" fmla="*/ 1053 w 2035"/>
                      <a:gd name="T57" fmla="*/ 5358 h 5649"/>
                      <a:gd name="T58" fmla="*/ 1187 w 2035"/>
                      <a:gd name="T59" fmla="*/ 5415 h 5649"/>
                      <a:gd name="T60" fmla="*/ 1323 w 2035"/>
                      <a:gd name="T61" fmla="*/ 5469 h 5649"/>
                      <a:gd name="T62" fmla="*/ 1462 w 2035"/>
                      <a:gd name="T63" fmla="*/ 5516 h 5649"/>
                      <a:gd name="T64" fmla="*/ 1601 w 2035"/>
                      <a:gd name="T65" fmla="*/ 5557 h 5649"/>
                      <a:gd name="T66" fmla="*/ 1744 w 2035"/>
                      <a:gd name="T67" fmla="*/ 5592 h 5649"/>
                      <a:gd name="T68" fmla="*/ 1890 w 2035"/>
                      <a:gd name="T69" fmla="*/ 5625 h 5649"/>
                      <a:gd name="T70" fmla="*/ 2035 w 2035"/>
                      <a:gd name="T71" fmla="*/ 5649 h 5649"/>
                      <a:gd name="T72" fmla="*/ 2035 w 2035"/>
                      <a:gd name="T73" fmla="*/ 5649 h 5649"/>
                      <a:gd name="T74" fmla="*/ 2035 w 2035"/>
                      <a:gd name="T75" fmla="*/ 1119 h 5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35" h="5649">
                        <a:moveTo>
                          <a:pt x="2035" y="1119"/>
                        </a:moveTo>
                        <a:lnTo>
                          <a:pt x="1887" y="1090"/>
                        </a:lnTo>
                        <a:lnTo>
                          <a:pt x="1742" y="1054"/>
                        </a:lnTo>
                        <a:lnTo>
                          <a:pt x="1596" y="1013"/>
                        </a:lnTo>
                        <a:lnTo>
                          <a:pt x="1455" y="964"/>
                        </a:lnTo>
                        <a:lnTo>
                          <a:pt x="1316" y="912"/>
                        </a:lnTo>
                        <a:lnTo>
                          <a:pt x="1178" y="855"/>
                        </a:lnTo>
                        <a:lnTo>
                          <a:pt x="1046" y="790"/>
                        </a:lnTo>
                        <a:lnTo>
                          <a:pt x="914" y="722"/>
                        </a:lnTo>
                        <a:lnTo>
                          <a:pt x="786" y="648"/>
                        </a:lnTo>
                        <a:lnTo>
                          <a:pt x="661" y="569"/>
                        </a:lnTo>
                        <a:lnTo>
                          <a:pt x="541" y="488"/>
                        </a:lnTo>
                        <a:lnTo>
                          <a:pt x="425" y="398"/>
                        </a:lnTo>
                        <a:lnTo>
                          <a:pt x="311" y="305"/>
                        </a:lnTo>
                        <a:lnTo>
                          <a:pt x="204" y="207"/>
                        </a:lnTo>
                        <a:lnTo>
                          <a:pt x="100" y="106"/>
                        </a:lnTo>
                        <a:lnTo>
                          <a:pt x="0" y="0"/>
                        </a:lnTo>
                        <a:lnTo>
                          <a:pt x="0" y="0"/>
                        </a:lnTo>
                        <a:lnTo>
                          <a:pt x="0" y="4617"/>
                        </a:lnTo>
                        <a:lnTo>
                          <a:pt x="0" y="4617"/>
                        </a:lnTo>
                        <a:lnTo>
                          <a:pt x="102" y="4718"/>
                        </a:lnTo>
                        <a:lnTo>
                          <a:pt x="206" y="4816"/>
                        </a:lnTo>
                        <a:lnTo>
                          <a:pt x="318" y="4906"/>
                        </a:lnTo>
                        <a:lnTo>
                          <a:pt x="432" y="4993"/>
                        </a:lnTo>
                        <a:lnTo>
                          <a:pt x="550" y="5077"/>
                        </a:lnTo>
                        <a:lnTo>
                          <a:pt x="670" y="5153"/>
                        </a:lnTo>
                        <a:lnTo>
                          <a:pt x="796" y="5227"/>
                        </a:lnTo>
                        <a:lnTo>
                          <a:pt x="923" y="5295"/>
                        </a:lnTo>
                        <a:lnTo>
                          <a:pt x="1053" y="5358"/>
                        </a:lnTo>
                        <a:lnTo>
                          <a:pt x="1187" y="5415"/>
                        </a:lnTo>
                        <a:lnTo>
                          <a:pt x="1323" y="5469"/>
                        </a:lnTo>
                        <a:lnTo>
                          <a:pt x="1462" y="5516"/>
                        </a:lnTo>
                        <a:lnTo>
                          <a:pt x="1601" y="5557"/>
                        </a:lnTo>
                        <a:lnTo>
                          <a:pt x="1744" y="5592"/>
                        </a:lnTo>
                        <a:lnTo>
                          <a:pt x="1890" y="5625"/>
                        </a:lnTo>
                        <a:lnTo>
                          <a:pt x="2035" y="5649"/>
                        </a:lnTo>
                        <a:lnTo>
                          <a:pt x="2035" y="5649"/>
                        </a:lnTo>
                        <a:lnTo>
                          <a:pt x="2035" y="1119"/>
                        </a:lnTo>
                      </a:path>
                    </a:pathLst>
                  </a:custGeom>
                  <a:noFill/>
                  <a:ln w="19050" cmpd="sng">
                    <a:solidFill>
                      <a:srgbClr val="8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586800" name="Freeform 48"/>
                  <p:cNvSpPr>
                    <a:spLocks/>
                  </p:cNvSpPr>
                  <p:nvPr/>
                </p:nvSpPr>
                <p:spPr bwMode="auto">
                  <a:xfrm>
                    <a:off x="8805" y="941"/>
                    <a:ext cx="399" cy="799"/>
                  </a:xfrm>
                  <a:custGeom>
                    <a:avLst/>
                    <a:gdLst>
                      <a:gd name="T0" fmla="*/ 0 w 3330"/>
                      <a:gd name="T1" fmla="*/ 1808 h 6333"/>
                      <a:gd name="T2" fmla="*/ 0 w 3330"/>
                      <a:gd name="T3" fmla="*/ 6333 h 6333"/>
                      <a:gd name="T4" fmla="*/ 3330 w 3330"/>
                      <a:gd name="T5" fmla="*/ 4540 h 6333"/>
                      <a:gd name="T6" fmla="*/ 3330 w 3330"/>
                      <a:gd name="T7" fmla="*/ 0 h 6333"/>
                      <a:gd name="T8" fmla="*/ 0 w 3330"/>
                      <a:gd name="T9" fmla="*/ 1808 h 6333"/>
                    </a:gdLst>
                    <a:ahLst/>
                    <a:cxnLst>
                      <a:cxn ang="0">
                        <a:pos x="T0" y="T1"/>
                      </a:cxn>
                      <a:cxn ang="0">
                        <a:pos x="T2" y="T3"/>
                      </a:cxn>
                      <a:cxn ang="0">
                        <a:pos x="T4" y="T5"/>
                      </a:cxn>
                      <a:cxn ang="0">
                        <a:pos x="T6" y="T7"/>
                      </a:cxn>
                      <a:cxn ang="0">
                        <a:pos x="T8" y="T9"/>
                      </a:cxn>
                    </a:cxnLst>
                    <a:rect l="0" t="0" r="r" b="b"/>
                    <a:pathLst>
                      <a:path w="3330" h="6333">
                        <a:moveTo>
                          <a:pt x="0" y="1808"/>
                        </a:moveTo>
                        <a:lnTo>
                          <a:pt x="0" y="6333"/>
                        </a:lnTo>
                        <a:lnTo>
                          <a:pt x="3330" y="4540"/>
                        </a:lnTo>
                        <a:lnTo>
                          <a:pt x="3330" y="0"/>
                        </a:lnTo>
                        <a:lnTo>
                          <a:pt x="0" y="1808"/>
                        </a:lnTo>
                        <a:close/>
                      </a:path>
                    </a:pathLst>
                  </a:custGeom>
                  <a:solidFill>
                    <a:srgbClr val="FFFFCC"/>
                  </a:solidFill>
                  <a:ln w="19050" cmpd="sng">
                    <a:solidFill>
                      <a:srgbClr val="800080"/>
                    </a:solidFill>
                    <a:prstDash val="solid"/>
                    <a:round/>
                    <a:headEnd/>
                    <a:tailEnd/>
                  </a:ln>
                </p:spPr>
                <p:txBody>
                  <a:bodyPr/>
                  <a:lstStyle/>
                  <a:p>
                    <a:endParaRPr lang="ru-RU"/>
                  </a:p>
                </p:txBody>
              </p:sp>
              <p:sp>
                <p:nvSpPr>
                  <p:cNvPr id="586801" name="Freeform 49"/>
                  <p:cNvSpPr>
                    <a:spLocks/>
                  </p:cNvSpPr>
                  <p:nvPr/>
                </p:nvSpPr>
                <p:spPr bwMode="auto">
                  <a:xfrm>
                    <a:off x="8601" y="1500"/>
                    <a:ext cx="164" cy="89"/>
                  </a:xfrm>
                  <a:custGeom>
                    <a:avLst/>
                    <a:gdLst>
                      <a:gd name="T0" fmla="*/ 0 w 1376"/>
                      <a:gd name="T1" fmla="*/ 0 h 706"/>
                      <a:gd name="T2" fmla="*/ 157 w 1376"/>
                      <a:gd name="T3" fmla="*/ 123 h 706"/>
                      <a:gd name="T4" fmla="*/ 318 w 1376"/>
                      <a:gd name="T5" fmla="*/ 234 h 706"/>
                      <a:gd name="T6" fmla="*/ 487 w 1376"/>
                      <a:gd name="T7" fmla="*/ 338 h 706"/>
                      <a:gd name="T8" fmla="*/ 657 w 1376"/>
                      <a:gd name="T9" fmla="*/ 430 h 706"/>
                      <a:gd name="T10" fmla="*/ 832 w 1376"/>
                      <a:gd name="T11" fmla="*/ 515 h 706"/>
                      <a:gd name="T12" fmla="*/ 1010 w 1376"/>
                      <a:gd name="T13" fmla="*/ 588 h 706"/>
                      <a:gd name="T14" fmla="*/ 1192 w 1376"/>
                      <a:gd name="T15" fmla="*/ 651 h 706"/>
                      <a:gd name="T16" fmla="*/ 1376 w 1376"/>
                      <a:gd name="T17" fmla="*/ 706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6" h="706">
                        <a:moveTo>
                          <a:pt x="0" y="0"/>
                        </a:moveTo>
                        <a:lnTo>
                          <a:pt x="157" y="123"/>
                        </a:lnTo>
                        <a:lnTo>
                          <a:pt x="318" y="234"/>
                        </a:lnTo>
                        <a:lnTo>
                          <a:pt x="487" y="338"/>
                        </a:lnTo>
                        <a:lnTo>
                          <a:pt x="657" y="430"/>
                        </a:lnTo>
                        <a:lnTo>
                          <a:pt x="832" y="515"/>
                        </a:lnTo>
                        <a:lnTo>
                          <a:pt x="1010" y="588"/>
                        </a:lnTo>
                        <a:lnTo>
                          <a:pt x="1192" y="651"/>
                        </a:lnTo>
                        <a:lnTo>
                          <a:pt x="1376" y="706"/>
                        </a:lnTo>
                      </a:path>
                    </a:pathLst>
                  </a:custGeom>
                  <a:noFill/>
                  <a:ln w="19050" cmpd="sng">
                    <a:solidFill>
                      <a:srgbClr val="8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586802" name="Freeform 50"/>
                  <p:cNvSpPr>
                    <a:spLocks/>
                  </p:cNvSpPr>
                  <p:nvPr/>
                </p:nvSpPr>
                <p:spPr bwMode="auto">
                  <a:xfrm>
                    <a:off x="8601" y="1534"/>
                    <a:ext cx="164" cy="90"/>
                  </a:xfrm>
                  <a:custGeom>
                    <a:avLst/>
                    <a:gdLst>
                      <a:gd name="T0" fmla="*/ 0 w 1376"/>
                      <a:gd name="T1" fmla="*/ 0 h 706"/>
                      <a:gd name="T2" fmla="*/ 157 w 1376"/>
                      <a:gd name="T3" fmla="*/ 123 h 706"/>
                      <a:gd name="T4" fmla="*/ 318 w 1376"/>
                      <a:gd name="T5" fmla="*/ 234 h 706"/>
                      <a:gd name="T6" fmla="*/ 487 w 1376"/>
                      <a:gd name="T7" fmla="*/ 338 h 706"/>
                      <a:gd name="T8" fmla="*/ 657 w 1376"/>
                      <a:gd name="T9" fmla="*/ 431 h 706"/>
                      <a:gd name="T10" fmla="*/ 832 w 1376"/>
                      <a:gd name="T11" fmla="*/ 515 h 706"/>
                      <a:gd name="T12" fmla="*/ 1010 w 1376"/>
                      <a:gd name="T13" fmla="*/ 589 h 706"/>
                      <a:gd name="T14" fmla="*/ 1192 w 1376"/>
                      <a:gd name="T15" fmla="*/ 654 h 706"/>
                      <a:gd name="T16" fmla="*/ 1376 w 1376"/>
                      <a:gd name="T17" fmla="*/ 706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6" h="706">
                        <a:moveTo>
                          <a:pt x="0" y="0"/>
                        </a:moveTo>
                        <a:lnTo>
                          <a:pt x="157" y="123"/>
                        </a:lnTo>
                        <a:lnTo>
                          <a:pt x="318" y="234"/>
                        </a:lnTo>
                        <a:lnTo>
                          <a:pt x="487" y="338"/>
                        </a:lnTo>
                        <a:lnTo>
                          <a:pt x="657" y="431"/>
                        </a:lnTo>
                        <a:lnTo>
                          <a:pt x="832" y="515"/>
                        </a:lnTo>
                        <a:lnTo>
                          <a:pt x="1010" y="589"/>
                        </a:lnTo>
                        <a:lnTo>
                          <a:pt x="1192" y="654"/>
                        </a:lnTo>
                        <a:lnTo>
                          <a:pt x="1376" y="706"/>
                        </a:lnTo>
                      </a:path>
                    </a:pathLst>
                  </a:custGeom>
                  <a:noFill/>
                  <a:ln w="19050" cmpd="sng">
                    <a:solidFill>
                      <a:srgbClr val="8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586803" name="Freeform 51"/>
                  <p:cNvSpPr>
                    <a:spLocks/>
                  </p:cNvSpPr>
                  <p:nvPr/>
                </p:nvSpPr>
                <p:spPr bwMode="auto">
                  <a:xfrm>
                    <a:off x="8601" y="1569"/>
                    <a:ext cx="164" cy="89"/>
                  </a:xfrm>
                  <a:custGeom>
                    <a:avLst/>
                    <a:gdLst>
                      <a:gd name="T0" fmla="*/ 0 w 1376"/>
                      <a:gd name="T1" fmla="*/ 0 h 706"/>
                      <a:gd name="T2" fmla="*/ 157 w 1376"/>
                      <a:gd name="T3" fmla="*/ 123 h 706"/>
                      <a:gd name="T4" fmla="*/ 318 w 1376"/>
                      <a:gd name="T5" fmla="*/ 235 h 706"/>
                      <a:gd name="T6" fmla="*/ 487 w 1376"/>
                      <a:gd name="T7" fmla="*/ 338 h 706"/>
                      <a:gd name="T8" fmla="*/ 657 w 1376"/>
                      <a:gd name="T9" fmla="*/ 433 h 706"/>
                      <a:gd name="T10" fmla="*/ 832 w 1376"/>
                      <a:gd name="T11" fmla="*/ 515 h 706"/>
                      <a:gd name="T12" fmla="*/ 1010 w 1376"/>
                      <a:gd name="T13" fmla="*/ 589 h 706"/>
                      <a:gd name="T14" fmla="*/ 1192 w 1376"/>
                      <a:gd name="T15" fmla="*/ 654 h 706"/>
                      <a:gd name="T16" fmla="*/ 1376 w 1376"/>
                      <a:gd name="T17" fmla="*/ 706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6" h="706">
                        <a:moveTo>
                          <a:pt x="0" y="0"/>
                        </a:moveTo>
                        <a:lnTo>
                          <a:pt x="157" y="123"/>
                        </a:lnTo>
                        <a:lnTo>
                          <a:pt x="318" y="235"/>
                        </a:lnTo>
                        <a:lnTo>
                          <a:pt x="487" y="338"/>
                        </a:lnTo>
                        <a:lnTo>
                          <a:pt x="657" y="433"/>
                        </a:lnTo>
                        <a:lnTo>
                          <a:pt x="832" y="515"/>
                        </a:lnTo>
                        <a:lnTo>
                          <a:pt x="1010" y="589"/>
                        </a:lnTo>
                        <a:lnTo>
                          <a:pt x="1192" y="654"/>
                        </a:lnTo>
                        <a:lnTo>
                          <a:pt x="1376" y="706"/>
                        </a:lnTo>
                      </a:path>
                    </a:pathLst>
                  </a:custGeom>
                  <a:noFill/>
                  <a:ln w="19050" cmpd="sng">
                    <a:solidFill>
                      <a:srgbClr val="8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586804" name="Freeform 52"/>
                  <p:cNvSpPr>
                    <a:spLocks/>
                  </p:cNvSpPr>
                  <p:nvPr/>
                </p:nvSpPr>
                <p:spPr bwMode="auto">
                  <a:xfrm>
                    <a:off x="8594" y="1138"/>
                    <a:ext cx="177" cy="105"/>
                  </a:xfrm>
                  <a:custGeom>
                    <a:avLst/>
                    <a:gdLst>
                      <a:gd name="T0" fmla="*/ 50 w 1481"/>
                      <a:gd name="T1" fmla="*/ 120 h 826"/>
                      <a:gd name="T2" fmla="*/ 201 w 1481"/>
                      <a:gd name="T3" fmla="*/ 240 h 826"/>
                      <a:gd name="T4" fmla="*/ 360 w 1481"/>
                      <a:gd name="T5" fmla="*/ 349 h 826"/>
                      <a:gd name="T6" fmla="*/ 524 w 1481"/>
                      <a:gd name="T7" fmla="*/ 452 h 826"/>
                      <a:gd name="T8" fmla="*/ 694 w 1481"/>
                      <a:gd name="T9" fmla="*/ 545 h 826"/>
                      <a:gd name="T10" fmla="*/ 869 w 1481"/>
                      <a:gd name="T11" fmla="*/ 630 h 826"/>
                      <a:gd name="T12" fmla="*/ 1051 w 1481"/>
                      <a:gd name="T13" fmla="*/ 703 h 826"/>
                      <a:gd name="T14" fmla="*/ 1235 w 1481"/>
                      <a:gd name="T15" fmla="*/ 768 h 826"/>
                      <a:gd name="T16" fmla="*/ 1426 w 1481"/>
                      <a:gd name="T17" fmla="*/ 826 h 826"/>
                      <a:gd name="T18" fmla="*/ 1426 w 1481"/>
                      <a:gd name="T19" fmla="*/ 826 h 826"/>
                      <a:gd name="T20" fmla="*/ 1451 w 1481"/>
                      <a:gd name="T21" fmla="*/ 815 h 826"/>
                      <a:gd name="T22" fmla="*/ 1470 w 1481"/>
                      <a:gd name="T23" fmla="*/ 796 h 826"/>
                      <a:gd name="T24" fmla="*/ 1477 w 1481"/>
                      <a:gd name="T25" fmla="*/ 785 h 826"/>
                      <a:gd name="T26" fmla="*/ 1479 w 1481"/>
                      <a:gd name="T27" fmla="*/ 771 h 826"/>
                      <a:gd name="T28" fmla="*/ 1481 w 1481"/>
                      <a:gd name="T29" fmla="*/ 760 h 826"/>
                      <a:gd name="T30" fmla="*/ 1479 w 1481"/>
                      <a:gd name="T31" fmla="*/ 747 h 826"/>
                      <a:gd name="T32" fmla="*/ 1472 w 1481"/>
                      <a:gd name="T33" fmla="*/ 728 h 826"/>
                      <a:gd name="T34" fmla="*/ 1461 w 1481"/>
                      <a:gd name="T35" fmla="*/ 714 h 826"/>
                      <a:gd name="T36" fmla="*/ 1445 w 1481"/>
                      <a:gd name="T37" fmla="*/ 703 h 826"/>
                      <a:gd name="T38" fmla="*/ 1426 w 1481"/>
                      <a:gd name="T39" fmla="*/ 698 h 826"/>
                      <a:gd name="T40" fmla="*/ 1240 w 1481"/>
                      <a:gd name="T41" fmla="*/ 643 h 826"/>
                      <a:gd name="T42" fmla="*/ 1058 w 1481"/>
                      <a:gd name="T43" fmla="*/ 581 h 826"/>
                      <a:gd name="T44" fmla="*/ 881 w 1481"/>
                      <a:gd name="T45" fmla="*/ 507 h 826"/>
                      <a:gd name="T46" fmla="*/ 710 w 1481"/>
                      <a:gd name="T47" fmla="*/ 425 h 826"/>
                      <a:gd name="T48" fmla="*/ 542 w 1481"/>
                      <a:gd name="T49" fmla="*/ 335 h 826"/>
                      <a:gd name="T50" fmla="*/ 380 w 1481"/>
                      <a:gd name="T51" fmla="*/ 237 h 826"/>
                      <a:gd name="T52" fmla="*/ 226 w 1481"/>
                      <a:gd name="T53" fmla="*/ 128 h 826"/>
                      <a:gd name="T54" fmla="*/ 78 w 1481"/>
                      <a:gd name="T55" fmla="*/ 11 h 826"/>
                      <a:gd name="T56" fmla="*/ 78 w 1481"/>
                      <a:gd name="T57" fmla="*/ 11 h 826"/>
                      <a:gd name="T58" fmla="*/ 62 w 1481"/>
                      <a:gd name="T59" fmla="*/ 3 h 826"/>
                      <a:gd name="T60" fmla="*/ 44 w 1481"/>
                      <a:gd name="T61" fmla="*/ 0 h 826"/>
                      <a:gd name="T62" fmla="*/ 28 w 1481"/>
                      <a:gd name="T63" fmla="*/ 3 h 826"/>
                      <a:gd name="T64" fmla="*/ 12 w 1481"/>
                      <a:gd name="T65" fmla="*/ 14 h 826"/>
                      <a:gd name="T66" fmla="*/ 3 w 1481"/>
                      <a:gd name="T67" fmla="*/ 30 h 826"/>
                      <a:gd name="T68" fmla="*/ 0 w 1481"/>
                      <a:gd name="T69" fmla="*/ 47 h 826"/>
                      <a:gd name="T70" fmla="*/ 5 w 1481"/>
                      <a:gd name="T71" fmla="*/ 68 h 826"/>
                      <a:gd name="T72" fmla="*/ 16 w 1481"/>
                      <a:gd name="T73" fmla="*/ 90 h 826"/>
                      <a:gd name="T74" fmla="*/ 30 w 1481"/>
                      <a:gd name="T75" fmla="*/ 107 h 826"/>
                      <a:gd name="T76" fmla="*/ 50 w 1481"/>
                      <a:gd name="T77" fmla="*/ 120 h 826"/>
                      <a:gd name="T78" fmla="*/ 50 w 1481"/>
                      <a:gd name="T79" fmla="*/ 120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81" h="826">
                        <a:moveTo>
                          <a:pt x="50" y="120"/>
                        </a:moveTo>
                        <a:lnTo>
                          <a:pt x="201" y="240"/>
                        </a:lnTo>
                        <a:lnTo>
                          <a:pt x="360" y="349"/>
                        </a:lnTo>
                        <a:lnTo>
                          <a:pt x="524" y="452"/>
                        </a:lnTo>
                        <a:lnTo>
                          <a:pt x="694" y="545"/>
                        </a:lnTo>
                        <a:lnTo>
                          <a:pt x="869" y="630"/>
                        </a:lnTo>
                        <a:lnTo>
                          <a:pt x="1051" y="703"/>
                        </a:lnTo>
                        <a:lnTo>
                          <a:pt x="1235" y="768"/>
                        </a:lnTo>
                        <a:lnTo>
                          <a:pt x="1426" y="826"/>
                        </a:lnTo>
                        <a:lnTo>
                          <a:pt x="1426" y="826"/>
                        </a:lnTo>
                        <a:lnTo>
                          <a:pt x="1451" y="815"/>
                        </a:lnTo>
                        <a:lnTo>
                          <a:pt x="1470" y="796"/>
                        </a:lnTo>
                        <a:lnTo>
                          <a:pt x="1477" y="785"/>
                        </a:lnTo>
                        <a:lnTo>
                          <a:pt x="1479" y="771"/>
                        </a:lnTo>
                        <a:lnTo>
                          <a:pt x="1481" y="760"/>
                        </a:lnTo>
                        <a:lnTo>
                          <a:pt x="1479" y="747"/>
                        </a:lnTo>
                        <a:lnTo>
                          <a:pt x="1472" y="728"/>
                        </a:lnTo>
                        <a:lnTo>
                          <a:pt x="1461" y="714"/>
                        </a:lnTo>
                        <a:lnTo>
                          <a:pt x="1445" y="703"/>
                        </a:lnTo>
                        <a:lnTo>
                          <a:pt x="1426" y="698"/>
                        </a:lnTo>
                        <a:lnTo>
                          <a:pt x="1240" y="643"/>
                        </a:lnTo>
                        <a:lnTo>
                          <a:pt x="1058" y="581"/>
                        </a:lnTo>
                        <a:lnTo>
                          <a:pt x="881" y="507"/>
                        </a:lnTo>
                        <a:lnTo>
                          <a:pt x="710" y="425"/>
                        </a:lnTo>
                        <a:lnTo>
                          <a:pt x="542" y="335"/>
                        </a:lnTo>
                        <a:lnTo>
                          <a:pt x="380" y="237"/>
                        </a:lnTo>
                        <a:lnTo>
                          <a:pt x="226" y="128"/>
                        </a:lnTo>
                        <a:lnTo>
                          <a:pt x="78" y="11"/>
                        </a:lnTo>
                        <a:lnTo>
                          <a:pt x="78" y="11"/>
                        </a:lnTo>
                        <a:lnTo>
                          <a:pt x="62" y="3"/>
                        </a:lnTo>
                        <a:lnTo>
                          <a:pt x="44" y="0"/>
                        </a:lnTo>
                        <a:lnTo>
                          <a:pt x="28" y="3"/>
                        </a:lnTo>
                        <a:lnTo>
                          <a:pt x="12" y="14"/>
                        </a:lnTo>
                        <a:lnTo>
                          <a:pt x="3" y="30"/>
                        </a:lnTo>
                        <a:lnTo>
                          <a:pt x="0" y="47"/>
                        </a:lnTo>
                        <a:lnTo>
                          <a:pt x="5" y="68"/>
                        </a:lnTo>
                        <a:lnTo>
                          <a:pt x="16" y="90"/>
                        </a:lnTo>
                        <a:lnTo>
                          <a:pt x="30" y="107"/>
                        </a:lnTo>
                        <a:lnTo>
                          <a:pt x="50" y="120"/>
                        </a:lnTo>
                        <a:lnTo>
                          <a:pt x="50" y="120"/>
                        </a:lnTo>
                      </a:path>
                    </a:pathLst>
                  </a:custGeom>
                  <a:solidFill>
                    <a:srgbClr val="000000"/>
                  </a:solidFill>
                  <a:ln w="19050" cmpd="sng">
                    <a:solidFill>
                      <a:srgbClr val="800080"/>
                    </a:solidFill>
                    <a:prstDash val="solid"/>
                    <a:round/>
                    <a:headEnd/>
                    <a:tailEnd/>
                  </a:ln>
                </p:spPr>
                <p:txBody>
                  <a:bodyPr/>
                  <a:lstStyle/>
                  <a:p>
                    <a:endParaRPr lang="ru-RU"/>
                  </a:p>
                </p:txBody>
              </p:sp>
              <p:sp>
                <p:nvSpPr>
                  <p:cNvPr id="586805" name="Freeform 53"/>
                  <p:cNvSpPr>
                    <a:spLocks/>
                  </p:cNvSpPr>
                  <p:nvPr/>
                </p:nvSpPr>
                <p:spPr bwMode="auto">
                  <a:xfrm>
                    <a:off x="8601" y="1210"/>
                    <a:ext cx="164" cy="100"/>
                  </a:xfrm>
                  <a:custGeom>
                    <a:avLst/>
                    <a:gdLst>
                      <a:gd name="T0" fmla="*/ 0 w 1376"/>
                      <a:gd name="T1" fmla="*/ 90 h 795"/>
                      <a:gd name="T2" fmla="*/ 152 w 1376"/>
                      <a:gd name="T3" fmla="*/ 210 h 795"/>
                      <a:gd name="T4" fmla="*/ 309 w 1376"/>
                      <a:gd name="T5" fmla="*/ 321 h 795"/>
                      <a:gd name="T6" fmla="*/ 473 w 1376"/>
                      <a:gd name="T7" fmla="*/ 425 h 795"/>
                      <a:gd name="T8" fmla="*/ 644 w 1376"/>
                      <a:gd name="T9" fmla="*/ 517 h 795"/>
                      <a:gd name="T10" fmla="*/ 821 w 1376"/>
                      <a:gd name="T11" fmla="*/ 602 h 795"/>
                      <a:gd name="T12" fmla="*/ 1001 w 1376"/>
                      <a:gd name="T13" fmla="*/ 675 h 795"/>
                      <a:gd name="T14" fmla="*/ 1187 w 1376"/>
                      <a:gd name="T15" fmla="*/ 741 h 795"/>
                      <a:gd name="T16" fmla="*/ 1376 w 1376"/>
                      <a:gd name="T17" fmla="*/ 795 h 795"/>
                      <a:gd name="T18" fmla="*/ 1376 w 1376"/>
                      <a:gd name="T19" fmla="*/ 795 h 795"/>
                      <a:gd name="T20" fmla="*/ 1376 w 1376"/>
                      <a:gd name="T21" fmla="*/ 705 h 795"/>
                      <a:gd name="T22" fmla="*/ 1190 w 1376"/>
                      <a:gd name="T23" fmla="*/ 648 h 795"/>
                      <a:gd name="T24" fmla="*/ 1005 w 1376"/>
                      <a:gd name="T25" fmla="*/ 580 h 795"/>
                      <a:gd name="T26" fmla="*/ 823 w 1376"/>
                      <a:gd name="T27" fmla="*/ 504 h 795"/>
                      <a:gd name="T28" fmla="*/ 648 w 1376"/>
                      <a:gd name="T29" fmla="*/ 419 h 795"/>
                      <a:gd name="T30" fmla="*/ 478 w 1376"/>
                      <a:gd name="T31" fmla="*/ 327 h 795"/>
                      <a:gd name="T32" fmla="*/ 314 w 1376"/>
                      <a:gd name="T33" fmla="*/ 226 h 795"/>
                      <a:gd name="T34" fmla="*/ 155 w 1376"/>
                      <a:gd name="T35" fmla="*/ 117 h 795"/>
                      <a:gd name="T36" fmla="*/ 0 w 1376"/>
                      <a:gd name="T37" fmla="*/ 0 h 795"/>
                      <a:gd name="T38" fmla="*/ 0 w 1376"/>
                      <a:gd name="T39" fmla="*/ 0 h 795"/>
                      <a:gd name="T40" fmla="*/ 0 w 1376"/>
                      <a:gd name="T41" fmla="*/ 90 h 795"/>
                      <a:gd name="T42" fmla="*/ 0 w 1376"/>
                      <a:gd name="T43" fmla="*/ 90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76" h="795">
                        <a:moveTo>
                          <a:pt x="0" y="90"/>
                        </a:moveTo>
                        <a:lnTo>
                          <a:pt x="152" y="210"/>
                        </a:lnTo>
                        <a:lnTo>
                          <a:pt x="309" y="321"/>
                        </a:lnTo>
                        <a:lnTo>
                          <a:pt x="473" y="425"/>
                        </a:lnTo>
                        <a:lnTo>
                          <a:pt x="644" y="517"/>
                        </a:lnTo>
                        <a:lnTo>
                          <a:pt x="821" y="602"/>
                        </a:lnTo>
                        <a:lnTo>
                          <a:pt x="1001" y="675"/>
                        </a:lnTo>
                        <a:lnTo>
                          <a:pt x="1187" y="741"/>
                        </a:lnTo>
                        <a:lnTo>
                          <a:pt x="1376" y="795"/>
                        </a:lnTo>
                        <a:lnTo>
                          <a:pt x="1376" y="795"/>
                        </a:lnTo>
                        <a:lnTo>
                          <a:pt x="1376" y="705"/>
                        </a:lnTo>
                        <a:lnTo>
                          <a:pt x="1190" y="648"/>
                        </a:lnTo>
                        <a:lnTo>
                          <a:pt x="1005" y="580"/>
                        </a:lnTo>
                        <a:lnTo>
                          <a:pt x="823" y="504"/>
                        </a:lnTo>
                        <a:lnTo>
                          <a:pt x="648" y="419"/>
                        </a:lnTo>
                        <a:lnTo>
                          <a:pt x="478" y="327"/>
                        </a:lnTo>
                        <a:lnTo>
                          <a:pt x="314" y="226"/>
                        </a:lnTo>
                        <a:lnTo>
                          <a:pt x="155" y="117"/>
                        </a:lnTo>
                        <a:lnTo>
                          <a:pt x="0" y="0"/>
                        </a:lnTo>
                        <a:lnTo>
                          <a:pt x="0" y="0"/>
                        </a:lnTo>
                        <a:lnTo>
                          <a:pt x="0" y="90"/>
                        </a:lnTo>
                        <a:lnTo>
                          <a:pt x="0" y="90"/>
                        </a:lnTo>
                        <a:close/>
                      </a:path>
                    </a:pathLst>
                  </a:custGeom>
                  <a:solidFill>
                    <a:srgbClr val="000000"/>
                  </a:solidFill>
                  <a:ln w="19050" cmpd="sng">
                    <a:solidFill>
                      <a:srgbClr val="800080"/>
                    </a:solidFill>
                    <a:round/>
                    <a:headEnd/>
                    <a:tailEnd/>
                  </a:ln>
                </p:spPr>
                <p:txBody>
                  <a:bodyPr/>
                  <a:lstStyle/>
                  <a:p>
                    <a:endParaRPr lang="ru-RU"/>
                  </a:p>
                </p:txBody>
              </p:sp>
            </p:grpSp>
            <p:grpSp>
              <p:nvGrpSpPr>
                <p:cNvPr id="586806" name="Group 54"/>
                <p:cNvGrpSpPr>
                  <a:grpSpLocks/>
                </p:cNvGrpSpPr>
                <p:nvPr/>
              </p:nvGrpSpPr>
              <p:grpSpPr bwMode="auto">
                <a:xfrm>
                  <a:off x="8852" y="1485"/>
                  <a:ext cx="229" cy="329"/>
                  <a:chOff x="4641" y="7725"/>
                  <a:chExt cx="1917" cy="2604"/>
                </a:xfrm>
              </p:grpSpPr>
              <p:grpSp>
                <p:nvGrpSpPr>
                  <p:cNvPr id="586807" name="Group 55"/>
                  <p:cNvGrpSpPr>
                    <a:grpSpLocks/>
                  </p:cNvGrpSpPr>
                  <p:nvPr/>
                </p:nvGrpSpPr>
                <p:grpSpPr bwMode="auto">
                  <a:xfrm>
                    <a:off x="4641" y="7725"/>
                    <a:ext cx="1917" cy="2604"/>
                    <a:chOff x="4641" y="7725"/>
                    <a:chExt cx="1917" cy="2604"/>
                  </a:xfrm>
                </p:grpSpPr>
                <p:sp>
                  <p:nvSpPr>
                    <p:cNvPr id="586808" name="Freeform 56"/>
                    <p:cNvSpPr>
                      <a:spLocks/>
                    </p:cNvSpPr>
                    <p:nvPr/>
                  </p:nvSpPr>
                  <p:spPr bwMode="auto">
                    <a:xfrm>
                      <a:off x="4641" y="7725"/>
                      <a:ext cx="1917" cy="2604"/>
                    </a:xfrm>
                    <a:custGeom>
                      <a:avLst/>
                      <a:gdLst>
                        <a:gd name="T0" fmla="*/ 0 w 1917"/>
                        <a:gd name="T1" fmla="*/ 1806 h 2604"/>
                        <a:gd name="T2" fmla="*/ 1460 w 1917"/>
                        <a:gd name="T3" fmla="*/ 2604 h 2604"/>
                        <a:gd name="T4" fmla="*/ 1917 w 1917"/>
                        <a:gd name="T5" fmla="*/ 2353 h 2604"/>
                        <a:gd name="T6" fmla="*/ 1917 w 1917"/>
                        <a:gd name="T7" fmla="*/ 779 h 2604"/>
                        <a:gd name="T8" fmla="*/ 489 w 1917"/>
                        <a:gd name="T9" fmla="*/ 0 h 2604"/>
                        <a:gd name="T10" fmla="*/ 0 w 1917"/>
                        <a:gd name="T11" fmla="*/ 275 h 2604"/>
                        <a:gd name="T12" fmla="*/ 0 w 1917"/>
                        <a:gd name="T13" fmla="*/ 1806 h 2604"/>
                      </a:gdLst>
                      <a:ahLst/>
                      <a:cxnLst>
                        <a:cxn ang="0">
                          <a:pos x="T0" y="T1"/>
                        </a:cxn>
                        <a:cxn ang="0">
                          <a:pos x="T2" y="T3"/>
                        </a:cxn>
                        <a:cxn ang="0">
                          <a:pos x="T4" y="T5"/>
                        </a:cxn>
                        <a:cxn ang="0">
                          <a:pos x="T6" y="T7"/>
                        </a:cxn>
                        <a:cxn ang="0">
                          <a:pos x="T8" y="T9"/>
                        </a:cxn>
                        <a:cxn ang="0">
                          <a:pos x="T10" y="T11"/>
                        </a:cxn>
                        <a:cxn ang="0">
                          <a:pos x="T12" y="T13"/>
                        </a:cxn>
                      </a:cxnLst>
                      <a:rect l="0" t="0" r="r" b="b"/>
                      <a:pathLst>
                        <a:path w="1917" h="2604">
                          <a:moveTo>
                            <a:pt x="0" y="1806"/>
                          </a:moveTo>
                          <a:lnTo>
                            <a:pt x="1460" y="2604"/>
                          </a:lnTo>
                          <a:lnTo>
                            <a:pt x="1917" y="2353"/>
                          </a:lnTo>
                          <a:lnTo>
                            <a:pt x="1917" y="779"/>
                          </a:lnTo>
                          <a:lnTo>
                            <a:pt x="489" y="0"/>
                          </a:lnTo>
                          <a:lnTo>
                            <a:pt x="0" y="275"/>
                          </a:lnTo>
                          <a:lnTo>
                            <a:pt x="0" y="1806"/>
                          </a:lnTo>
                          <a:close/>
                        </a:path>
                      </a:pathLst>
                    </a:custGeom>
                    <a:solidFill>
                      <a:srgbClr val="FFCCFF"/>
                    </a:solidFill>
                    <a:ln w="19050" cmpd="sng">
                      <a:solidFill>
                        <a:srgbClr val="800080"/>
                      </a:solidFill>
                      <a:prstDash val="solid"/>
                      <a:round/>
                      <a:headEnd/>
                      <a:tailEnd/>
                    </a:ln>
                  </p:spPr>
                  <p:txBody>
                    <a:bodyPr/>
                    <a:lstStyle/>
                    <a:p>
                      <a:endParaRPr lang="ru-RU"/>
                    </a:p>
                  </p:txBody>
                </p:sp>
                <p:sp>
                  <p:nvSpPr>
                    <p:cNvPr id="586809" name="Freeform 57"/>
                    <p:cNvSpPr>
                      <a:spLocks/>
                    </p:cNvSpPr>
                    <p:nvPr/>
                  </p:nvSpPr>
                  <p:spPr bwMode="auto">
                    <a:xfrm>
                      <a:off x="4752" y="8063"/>
                      <a:ext cx="1695" cy="735"/>
                    </a:xfrm>
                    <a:custGeom>
                      <a:avLst/>
                      <a:gdLst>
                        <a:gd name="T0" fmla="*/ 0 w 1695"/>
                        <a:gd name="T1" fmla="*/ 0 h 735"/>
                        <a:gd name="T2" fmla="*/ 1349 w 1695"/>
                        <a:gd name="T3" fmla="*/ 735 h 735"/>
                        <a:gd name="T4" fmla="*/ 1695 w 1695"/>
                        <a:gd name="T5" fmla="*/ 544 h 735"/>
                      </a:gdLst>
                      <a:ahLst/>
                      <a:cxnLst>
                        <a:cxn ang="0">
                          <a:pos x="T0" y="T1"/>
                        </a:cxn>
                        <a:cxn ang="0">
                          <a:pos x="T2" y="T3"/>
                        </a:cxn>
                        <a:cxn ang="0">
                          <a:pos x="T4" y="T5"/>
                        </a:cxn>
                      </a:cxnLst>
                      <a:rect l="0" t="0" r="r" b="b"/>
                      <a:pathLst>
                        <a:path w="1695" h="735">
                          <a:moveTo>
                            <a:pt x="0" y="0"/>
                          </a:moveTo>
                          <a:lnTo>
                            <a:pt x="1349" y="735"/>
                          </a:lnTo>
                          <a:lnTo>
                            <a:pt x="1695" y="544"/>
                          </a:lnTo>
                        </a:path>
                      </a:pathLst>
                    </a:custGeom>
                    <a:solidFill>
                      <a:srgbClr val="FFCCFF"/>
                    </a:solidFill>
                    <a:ln w="19050" cmpd="sng">
                      <a:solidFill>
                        <a:srgbClr val="800080"/>
                      </a:solidFill>
                      <a:prstDash val="solid"/>
                      <a:round/>
                      <a:headEnd/>
                      <a:tailEnd/>
                    </a:ln>
                  </p:spPr>
                  <p:txBody>
                    <a:bodyPr/>
                    <a:lstStyle/>
                    <a:p>
                      <a:endParaRPr lang="ru-RU"/>
                    </a:p>
                  </p:txBody>
                </p:sp>
                <p:sp>
                  <p:nvSpPr>
                    <p:cNvPr id="586810" name="Line 58"/>
                    <p:cNvSpPr>
                      <a:spLocks noChangeShapeType="1"/>
                    </p:cNvSpPr>
                    <p:nvPr/>
                  </p:nvSpPr>
                  <p:spPr bwMode="auto">
                    <a:xfrm>
                      <a:off x="4752" y="8294"/>
                      <a:ext cx="1349" cy="733"/>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86811" name="Line 59"/>
                    <p:cNvSpPr>
                      <a:spLocks noChangeShapeType="1"/>
                    </p:cNvSpPr>
                    <p:nvPr/>
                  </p:nvSpPr>
                  <p:spPr bwMode="auto">
                    <a:xfrm>
                      <a:off x="4752" y="8539"/>
                      <a:ext cx="1349" cy="736"/>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86812" name="Line 60"/>
                    <p:cNvSpPr>
                      <a:spLocks noChangeShapeType="1"/>
                    </p:cNvSpPr>
                    <p:nvPr/>
                  </p:nvSpPr>
                  <p:spPr bwMode="auto">
                    <a:xfrm>
                      <a:off x="4752" y="8787"/>
                      <a:ext cx="1349" cy="736"/>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86813" name="Line 61"/>
                    <p:cNvSpPr>
                      <a:spLocks noChangeShapeType="1"/>
                    </p:cNvSpPr>
                    <p:nvPr/>
                  </p:nvSpPr>
                  <p:spPr bwMode="auto">
                    <a:xfrm>
                      <a:off x="4752" y="9032"/>
                      <a:ext cx="1349" cy="736"/>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86814" name="Line 62"/>
                    <p:cNvSpPr>
                      <a:spLocks noChangeShapeType="1"/>
                    </p:cNvSpPr>
                    <p:nvPr/>
                  </p:nvSpPr>
                  <p:spPr bwMode="auto">
                    <a:xfrm>
                      <a:off x="4752" y="9280"/>
                      <a:ext cx="1349" cy="736"/>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86815" name="Line 63"/>
                    <p:cNvSpPr>
                      <a:spLocks noChangeShapeType="1"/>
                    </p:cNvSpPr>
                    <p:nvPr/>
                  </p:nvSpPr>
                  <p:spPr bwMode="auto">
                    <a:xfrm>
                      <a:off x="5444" y="9678"/>
                      <a:ext cx="1" cy="169"/>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86816" name="Line 64"/>
                    <p:cNvSpPr>
                      <a:spLocks noChangeShapeType="1"/>
                    </p:cNvSpPr>
                    <p:nvPr/>
                  </p:nvSpPr>
                  <p:spPr bwMode="auto">
                    <a:xfrm>
                      <a:off x="4953" y="9406"/>
                      <a:ext cx="1" cy="168"/>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86817" name="Line 65"/>
                    <p:cNvSpPr>
                      <a:spLocks noChangeShapeType="1"/>
                    </p:cNvSpPr>
                    <p:nvPr/>
                  </p:nvSpPr>
                  <p:spPr bwMode="auto">
                    <a:xfrm>
                      <a:off x="5198" y="9302"/>
                      <a:ext cx="1" cy="166"/>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86818" name="Line 66"/>
                    <p:cNvSpPr>
                      <a:spLocks noChangeShapeType="1"/>
                    </p:cNvSpPr>
                    <p:nvPr/>
                  </p:nvSpPr>
                  <p:spPr bwMode="auto">
                    <a:xfrm>
                      <a:off x="5444" y="9196"/>
                      <a:ext cx="1" cy="169"/>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86819" name="Line 67"/>
                    <p:cNvSpPr>
                      <a:spLocks noChangeShapeType="1"/>
                    </p:cNvSpPr>
                    <p:nvPr/>
                  </p:nvSpPr>
                  <p:spPr bwMode="auto">
                    <a:xfrm>
                      <a:off x="4953" y="8923"/>
                      <a:ext cx="1" cy="169"/>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86820" name="Line 68"/>
                    <p:cNvSpPr>
                      <a:spLocks noChangeShapeType="1"/>
                    </p:cNvSpPr>
                    <p:nvPr/>
                  </p:nvSpPr>
                  <p:spPr bwMode="auto">
                    <a:xfrm>
                      <a:off x="5198" y="8817"/>
                      <a:ext cx="1" cy="169"/>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86821" name="Line 69"/>
                    <p:cNvSpPr>
                      <a:spLocks noChangeShapeType="1"/>
                    </p:cNvSpPr>
                    <p:nvPr/>
                  </p:nvSpPr>
                  <p:spPr bwMode="auto">
                    <a:xfrm>
                      <a:off x="4953" y="8441"/>
                      <a:ext cx="1" cy="166"/>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86822" name="Line 70"/>
                    <p:cNvSpPr>
                      <a:spLocks noChangeShapeType="1"/>
                    </p:cNvSpPr>
                    <p:nvPr/>
                  </p:nvSpPr>
                  <p:spPr bwMode="auto">
                    <a:xfrm>
                      <a:off x="5444" y="8719"/>
                      <a:ext cx="1" cy="169"/>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86823" name="Line 71"/>
                    <p:cNvSpPr>
                      <a:spLocks noChangeShapeType="1"/>
                    </p:cNvSpPr>
                    <p:nvPr/>
                  </p:nvSpPr>
                  <p:spPr bwMode="auto">
                    <a:xfrm>
                      <a:off x="5721" y="9117"/>
                      <a:ext cx="1" cy="169"/>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86824" name="Line 72"/>
                    <p:cNvSpPr>
                      <a:spLocks noChangeShapeType="1"/>
                    </p:cNvSpPr>
                    <p:nvPr/>
                  </p:nvSpPr>
                  <p:spPr bwMode="auto">
                    <a:xfrm>
                      <a:off x="5729" y="9612"/>
                      <a:ext cx="1" cy="169"/>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86825" name="Line 73"/>
                    <p:cNvSpPr>
                      <a:spLocks noChangeShapeType="1"/>
                    </p:cNvSpPr>
                    <p:nvPr/>
                  </p:nvSpPr>
                  <p:spPr bwMode="auto">
                    <a:xfrm>
                      <a:off x="5204" y="8351"/>
                      <a:ext cx="1" cy="169"/>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86826" name="Line 74"/>
                    <p:cNvSpPr>
                      <a:spLocks noChangeShapeType="1"/>
                    </p:cNvSpPr>
                    <p:nvPr/>
                  </p:nvSpPr>
                  <p:spPr bwMode="auto">
                    <a:xfrm>
                      <a:off x="5714" y="8614"/>
                      <a:ext cx="1" cy="169"/>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grpSp>
              <p:sp>
                <p:nvSpPr>
                  <p:cNvPr id="586827" name="Line 75"/>
                  <p:cNvSpPr>
                    <a:spLocks noChangeShapeType="1"/>
                  </p:cNvSpPr>
                  <p:nvPr/>
                </p:nvSpPr>
                <p:spPr bwMode="auto">
                  <a:xfrm>
                    <a:off x="6101" y="8798"/>
                    <a:ext cx="1" cy="1422"/>
                  </a:xfrm>
                  <a:prstGeom prst="line">
                    <a:avLst/>
                  </a:prstGeom>
                  <a:noFill/>
                  <a:ln w="19050">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grpSp>
          </p:grpSp>
          <p:grpSp>
            <p:nvGrpSpPr>
              <p:cNvPr id="586828" name="Group 76"/>
              <p:cNvGrpSpPr>
                <a:grpSpLocks/>
              </p:cNvGrpSpPr>
              <p:nvPr/>
            </p:nvGrpSpPr>
            <p:grpSpPr bwMode="auto">
              <a:xfrm>
                <a:off x="331" y="1745"/>
                <a:ext cx="386" cy="166"/>
                <a:chOff x="2435" y="4611"/>
                <a:chExt cx="744" cy="342"/>
              </a:xfrm>
            </p:grpSpPr>
            <p:sp>
              <p:nvSpPr>
                <p:cNvPr id="586829" name="Freeform 77"/>
                <p:cNvSpPr>
                  <a:spLocks/>
                </p:cNvSpPr>
                <p:nvPr/>
              </p:nvSpPr>
              <p:spPr bwMode="auto">
                <a:xfrm flipH="1">
                  <a:off x="2457" y="4611"/>
                  <a:ext cx="559" cy="286"/>
                </a:xfrm>
                <a:custGeom>
                  <a:avLst/>
                  <a:gdLst>
                    <a:gd name="T0" fmla="*/ 149 w 847"/>
                    <a:gd name="T1" fmla="*/ 348 h 707"/>
                    <a:gd name="T2" fmla="*/ 226 w 847"/>
                    <a:gd name="T3" fmla="*/ 521 h 707"/>
                    <a:gd name="T4" fmla="*/ 307 w 847"/>
                    <a:gd name="T5" fmla="*/ 552 h 707"/>
                    <a:gd name="T6" fmla="*/ 391 w 847"/>
                    <a:gd name="T7" fmla="*/ 566 h 707"/>
                    <a:gd name="T8" fmla="*/ 473 w 847"/>
                    <a:gd name="T9" fmla="*/ 564 h 707"/>
                    <a:gd name="T10" fmla="*/ 554 w 847"/>
                    <a:gd name="T11" fmla="*/ 547 h 707"/>
                    <a:gd name="T12" fmla="*/ 629 w 847"/>
                    <a:gd name="T13" fmla="*/ 514 h 707"/>
                    <a:gd name="T14" fmla="*/ 698 w 847"/>
                    <a:gd name="T15" fmla="*/ 467 h 707"/>
                    <a:gd name="T16" fmla="*/ 757 w 847"/>
                    <a:gd name="T17" fmla="*/ 407 h 707"/>
                    <a:gd name="T18" fmla="*/ 804 w 847"/>
                    <a:gd name="T19" fmla="*/ 336 h 707"/>
                    <a:gd name="T20" fmla="*/ 828 w 847"/>
                    <a:gd name="T21" fmla="*/ 279 h 707"/>
                    <a:gd name="T22" fmla="*/ 844 w 847"/>
                    <a:gd name="T23" fmla="*/ 220 h 707"/>
                    <a:gd name="T24" fmla="*/ 830 w 847"/>
                    <a:gd name="T25" fmla="*/ 162 h 707"/>
                    <a:gd name="T26" fmla="*/ 810 w 847"/>
                    <a:gd name="T27" fmla="*/ 108 h 707"/>
                    <a:gd name="T28" fmla="*/ 810 w 847"/>
                    <a:gd name="T29" fmla="*/ 0 h 707"/>
                    <a:gd name="T30" fmla="*/ 831 w 847"/>
                    <a:gd name="T31" fmla="*/ 53 h 707"/>
                    <a:gd name="T32" fmla="*/ 844 w 847"/>
                    <a:gd name="T33" fmla="*/ 108 h 707"/>
                    <a:gd name="T34" fmla="*/ 847 w 847"/>
                    <a:gd name="T35" fmla="*/ 164 h 707"/>
                    <a:gd name="T36" fmla="*/ 843 w 847"/>
                    <a:gd name="T37" fmla="*/ 220 h 707"/>
                    <a:gd name="T38" fmla="*/ 845 w 847"/>
                    <a:gd name="T39" fmla="*/ 315 h 707"/>
                    <a:gd name="T40" fmla="*/ 830 w 847"/>
                    <a:gd name="T41" fmla="*/ 395 h 707"/>
                    <a:gd name="T42" fmla="*/ 797 w 847"/>
                    <a:gd name="T43" fmla="*/ 470 h 707"/>
                    <a:gd name="T44" fmla="*/ 753 w 847"/>
                    <a:gd name="T45" fmla="*/ 535 h 707"/>
                    <a:gd name="T46" fmla="*/ 696 w 847"/>
                    <a:gd name="T47" fmla="*/ 589 h 707"/>
                    <a:gd name="T48" fmla="*/ 631 w 847"/>
                    <a:gd name="T49" fmla="*/ 634 h 707"/>
                    <a:gd name="T50" fmla="*/ 557 w 847"/>
                    <a:gd name="T51" fmla="*/ 664 h 707"/>
                    <a:gd name="T52" fmla="*/ 476 w 847"/>
                    <a:gd name="T53" fmla="*/ 680 h 707"/>
                    <a:gd name="T54" fmla="*/ 392 w 847"/>
                    <a:gd name="T55" fmla="*/ 680 h 707"/>
                    <a:gd name="T56" fmla="*/ 306 w 847"/>
                    <a:gd name="T57" fmla="*/ 663 h 707"/>
                    <a:gd name="T58" fmla="*/ 226 w 847"/>
                    <a:gd name="T59" fmla="*/ 627 h 707"/>
                    <a:gd name="T60" fmla="*/ 147 w 847"/>
                    <a:gd name="T61" fmla="*/ 583 h 707"/>
                    <a:gd name="T62" fmla="*/ 0 w 847"/>
                    <a:gd name="T63" fmla="*/ 445 h 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 h="707">
                      <a:moveTo>
                        <a:pt x="0" y="445"/>
                      </a:moveTo>
                      <a:lnTo>
                        <a:pt x="149" y="348"/>
                      </a:lnTo>
                      <a:lnTo>
                        <a:pt x="149" y="479"/>
                      </a:lnTo>
                      <a:lnTo>
                        <a:pt x="226" y="521"/>
                      </a:lnTo>
                      <a:lnTo>
                        <a:pt x="266" y="538"/>
                      </a:lnTo>
                      <a:lnTo>
                        <a:pt x="307" y="552"/>
                      </a:lnTo>
                      <a:lnTo>
                        <a:pt x="348" y="560"/>
                      </a:lnTo>
                      <a:lnTo>
                        <a:pt x="391" y="566"/>
                      </a:lnTo>
                      <a:lnTo>
                        <a:pt x="432" y="567"/>
                      </a:lnTo>
                      <a:lnTo>
                        <a:pt x="473" y="564"/>
                      </a:lnTo>
                      <a:lnTo>
                        <a:pt x="514" y="557"/>
                      </a:lnTo>
                      <a:lnTo>
                        <a:pt x="554" y="547"/>
                      </a:lnTo>
                      <a:lnTo>
                        <a:pt x="593" y="531"/>
                      </a:lnTo>
                      <a:lnTo>
                        <a:pt x="629" y="514"/>
                      </a:lnTo>
                      <a:lnTo>
                        <a:pt x="665" y="492"/>
                      </a:lnTo>
                      <a:lnTo>
                        <a:pt x="698" y="467"/>
                      </a:lnTo>
                      <a:lnTo>
                        <a:pt x="729" y="440"/>
                      </a:lnTo>
                      <a:lnTo>
                        <a:pt x="757" y="407"/>
                      </a:lnTo>
                      <a:lnTo>
                        <a:pt x="783" y="373"/>
                      </a:lnTo>
                      <a:lnTo>
                        <a:pt x="804" y="336"/>
                      </a:lnTo>
                      <a:lnTo>
                        <a:pt x="817" y="308"/>
                      </a:lnTo>
                      <a:lnTo>
                        <a:pt x="828" y="279"/>
                      </a:lnTo>
                      <a:lnTo>
                        <a:pt x="837" y="251"/>
                      </a:lnTo>
                      <a:lnTo>
                        <a:pt x="844" y="220"/>
                      </a:lnTo>
                      <a:lnTo>
                        <a:pt x="838" y="191"/>
                      </a:lnTo>
                      <a:lnTo>
                        <a:pt x="830" y="162"/>
                      </a:lnTo>
                      <a:lnTo>
                        <a:pt x="821" y="135"/>
                      </a:lnTo>
                      <a:lnTo>
                        <a:pt x="810" y="108"/>
                      </a:lnTo>
                      <a:lnTo>
                        <a:pt x="810" y="108"/>
                      </a:lnTo>
                      <a:lnTo>
                        <a:pt x="810" y="0"/>
                      </a:lnTo>
                      <a:lnTo>
                        <a:pt x="821" y="26"/>
                      </a:lnTo>
                      <a:lnTo>
                        <a:pt x="831" y="53"/>
                      </a:lnTo>
                      <a:lnTo>
                        <a:pt x="838" y="80"/>
                      </a:lnTo>
                      <a:lnTo>
                        <a:pt x="844" y="108"/>
                      </a:lnTo>
                      <a:lnTo>
                        <a:pt x="847" y="136"/>
                      </a:lnTo>
                      <a:lnTo>
                        <a:pt x="847" y="164"/>
                      </a:lnTo>
                      <a:lnTo>
                        <a:pt x="845" y="193"/>
                      </a:lnTo>
                      <a:lnTo>
                        <a:pt x="843" y="220"/>
                      </a:lnTo>
                      <a:lnTo>
                        <a:pt x="847" y="268"/>
                      </a:lnTo>
                      <a:lnTo>
                        <a:pt x="845" y="315"/>
                      </a:lnTo>
                      <a:lnTo>
                        <a:pt x="840" y="356"/>
                      </a:lnTo>
                      <a:lnTo>
                        <a:pt x="830" y="395"/>
                      </a:lnTo>
                      <a:lnTo>
                        <a:pt x="816" y="434"/>
                      </a:lnTo>
                      <a:lnTo>
                        <a:pt x="797" y="470"/>
                      </a:lnTo>
                      <a:lnTo>
                        <a:pt x="777" y="504"/>
                      </a:lnTo>
                      <a:lnTo>
                        <a:pt x="753" y="535"/>
                      </a:lnTo>
                      <a:lnTo>
                        <a:pt x="726" y="564"/>
                      </a:lnTo>
                      <a:lnTo>
                        <a:pt x="696" y="589"/>
                      </a:lnTo>
                      <a:lnTo>
                        <a:pt x="665" y="613"/>
                      </a:lnTo>
                      <a:lnTo>
                        <a:pt x="631" y="634"/>
                      </a:lnTo>
                      <a:lnTo>
                        <a:pt x="594" y="651"/>
                      </a:lnTo>
                      <a:lnTo>
                        <a:pt x="557" y="664"/>
                      </a:lnTo>
                      <a:lnTo>
                        <a:pt x="517" y="674"/>
                      </a:lnTo>
                      <a:lnTo>
                        <a:pt x="476" y="680"/>
                      </a:lnTo>
                      <a:lnTo>
                        <a:pt x="435" y="683"/>
                      </a:lnTo>
                      <a:lnTo>
                        <a:pt x="392" y="680"/>
                      </a:lnTo>
                      <a:lnTo>
                        <a:pt x="348" y="674"/>
                      </a:lnTo>
                      <a:lnTo>
                        <a:pt x="306" y="663"/>
                      </a:lnTo>
                      <a:lnTo>
                        <a:pt x="264" y="647"/>
                      </a:lnTo>
                      <a:lnTo>
                        <a:pt x="226" y="627"/>
                      </a:lnTo>
                      <a:lnTo>
                        <a:pt x="226" y="627"/>
                      </a:lnTo>
                      <a:lnTo>
                        <a:pt x="147" y="583"/>
                      </a:lnTo>
                      <a:lnTo>
                        <a:pt x="147" y="707"/>
                      </a:lnTo>
                      <a:lnTo>
                        <a:pt x="0" y="445"/>
                      </a:lnTo>
                      <a:lnTo>
                        <a:pt x="0" y="445"/>
                      </a:lnTo>
                    </a:path>
                  </a:pathLst>
                </a:custGeom>
                <a:solidFill>
                  <a:srgbClr val="33CCFF"/>
                </a:solidFill>
                <a:ln w="19050" cmpd="sng">
                  <a:solidFill>
                    <a:srgbClr val="800080"/>
                  </a:solidFill>
                  <a:prstDash val="solid"/>
                  <a:round/>
                  <a:headEnd/>
                  <a:tailEnd/>
                </a:ln>
              </p:spPr>
              <p:txBody>
                <a:bodyPr/>
                <a:lstStyle/>
                <a:p>
                  <a:endParaRPr lang="ru-RU"/>
                </a:p>
              </p:txBody>
            </p:sp>
            <p:sp>
              <p:nvSpPr>
                <p:cNvPr id="586830" name="Freeform 78"/>
                <p:cNvSpPr>
                  <a:spLocks/>
                </p:cNvSpPr>
                <p:nvPr/>
              </p:nvSpPr>
              <p:spPr bwMode="auto">
                <a:xfrm flipH="1">
                  <a:off x="3025" y="4683"/>
                  <a:ext cx="154" cy="166"/>
                </a:xfrm>
                <a:custGeom>
                  <a:avLst/>
                  <a:gdLst>
                    <a:gd name="T0" fmla="*/ 330 w 330"/>
                    <a:gd name="T1" fmla="*/ 264 h 409"/>
                    <a:gd name="T2" fmla="*/ 186 w 330"/>
                    <a:gd name="T3" fmla="*/ 0 h 409"/>
                    <a:gd name="T4" fmla="*/ 186 w 330"/>
                    <a:gd name="T5" fmla="*/ 131 h 409"/>
                    <a:gd name="T6" fmla="*/ 102 w 330"/>
                    <a:gd name="T7" fmla="*/ 83 h 409"/>
                    <a:gd name="T8" fmla="*/ 88 w 330"/>
                    <a:gd name="T9" fmla="*/ 78 h 409"/>
                    <a:gd name="T10" fmla="*/ 74 w 330"/>
                    <a:gd name="T11" fmla="*/ 78 h 409"/>
                    <a:gd name="T12" fmla="*/ 60 w 330"/>
                    <a:gd name="T13" fmla="*/ 80 h 409"/>
                    <a:gd name="T14" fmla="*/ 45 w 330"/>
                    <a:gd name="T15" fmla="*/ 83 h 409"/>
                    <a:gd name="T16" fmla="*/ 33 w 330"/>
                    <a:gd name="T17" fmla="*/ 90 h 409"/>
                    <a:gd name="T18" fmla="*/ 23 w 330"/>
                    <a:gd name="T19" fmla="*/ 99 h 409"/>
                    <a:gd name="T20" fmla="*/ 13 w 330"/>
                    <a:gd name="T21" fmla="*/ 111 h 409"/>
                    <a:gd name="T22" fmla="*/ 6 w 330"/>
                    <a:gd name="T23" fmla="*/ 123 h 409"/>
                    <a:gd name="T24" fmla="*/ 1 w 330"/>
                    <a:gd name="T25" fmla="*/ 143 h 409"/>
                    <a:gd name="T26" fmla="*/ 0 w 330"/>
                    <a:gd name="T27" fmla="*/ 153 h 409"/>
                    <a:gd name="T28" fmla="*/ 1 w 330"/>
                    <a:gd name="T29" fmla="*/ 163 h 409"/>
                    <a:gd name="T30" fmla="*/ 1 w 330"/>
                    <a:gd name="T31" fmla="*/ 163 h 409"/>
                    <a:gd name="T32" fmla="*/ 1 w 330"/>
                    <a:gd name="T33" fmla="*/ 295 h 409"/>
                    <a:gd name="T34" fmla="*/ 3 w 330"/>
                    <a:gd name="T35" fmla="*/ 312 h 409"/>
                    <a:gd name="T36" fmla="*/ 6 w 330"/>
                    <a:gd name="T37" fmla="*/ 329 h 409"/>
                    <a:gd name="T38" fmla="*/ 11 w 330"/>
                    <a:gd name="T39" fmla="*/ 344 h 409"/>
                    <a:gd name="T40" fmla="*/ 18 w 330"/>
                    <a:gd name="T41" fmla="*/ 359 h 409"/>
                    <a:gd name="T42" fmla="*/ 28 w 330"/>
                    <a:gd name="T43" fmla="*/ 373 h 409"/>
                    <a:gd name="T44" fmla="*/ 38 w 330"/>
                    <a:gd name="T45" fmla="*/ 387 h 409"/>
                    <a:gd name="T46" fmla="*/ 51 w 330"/>
                    <a:gd name="T47" fmla="*/ 398 h 409"/>
                    <a:gd name="T48" fmla="*/ 65 w 330"/>
                    <a:gd name="T49" fmla="*/ 409 h 409"/>
                    <a:gd name="T50" fmla="*/ 65 w 330"/>
                    <a:gd name="T51" fmla="*/ 409 h 409"/>
                    <a:gd name="T52" fmla="*/ 65 w 330"/>
                    <a:gd name="T53" fmla="*/ 303 h 409"/>
                    <a:gd name="T54" fmla="*/ 43 w 330"/>
                    <a:gd name="T55" fmla="*/ 288 h 409"/>
                    <a:gd name="T56" fmla="*/ 24 w 330"/>
                    <a:gd name="T57" fmla="*/ 269 h 409"/>
                    <a:gd name="T58" fmla="*/ 11 w 330"/>
                    <a:gd name="T59" fmla="*/ 247 h 409"/>
                    <a:gd name="T60" fmla="*/ 3 w 330"/>
                    <a:gd name="T61" fmla="*/ 221 h 409"/>
                    <a:gd name="T62" fmla="*/ 9 w 330"/>
                    <a:gd name="T63" fmla="*/ 209 h 409"/>
                    <a:gd name="T64" fmla="*/ 18 w 330"/>
                    <a:gd name="T65" fmla="*/ 199 h 409"/>
                    <a:gd name="T66" fmla="*/ 28 w 330"/>
                    <a:gd name="T67" fmla="*/ 191 h 409"/>
                    <a:gd name="T68" fmla="*/ 41 w 330"/>
                    <a:gd name="T69" fmla="*/ 184 h 409"/>
                    <a:gd name="T70" fmla="*/ 54 w 330"/>
                    <a:gd name="T71" fmla="*/ 181 h 409"/>
                    <a:gd name="T72" fmla="*/ 67 w 330"/>
                    <a:gd name="T73" fmla="*/ 181 h 409"/>
                    <a:gd name="T74" fmla="*/ 81 w 330"/>
                    <a:gd name="T75" fmla="*/ 181 h 409"/>
                    <a:gd name="T76" fmla="*/ 94 w 330"/>
                    <a:gd name="T77" fmla="*/ 186 h 409"/>
                    <a:gd name="T78" fmla="*/ 102 w 330"/>
                    <a:gd name="T79" fmla="*/ 189 h 409"/>
                    <a:gd name="T80" fmla="*/ 102 w 330"/>
                    <a:gd name="T81" fmla="*/ 189 h 409"/>
                    <a:gd name="T82" fmla="*/ 186 w 330"/>
                    <a:gd name="T83" fmla="*/ 237 h 409"/>
                    <a:gd name="T84" fmla="*/ 185 w 330"/>
                    <a:gd name="T85" fmla="*/ 361 h 409"/>
                    <a:gd name="T86" fmla="*/ 330 w 330"/>
                    <a:gd name="T87" fmla="*/ 264 h 409"/>
                    <a:gd name="T88" fmla="*/ 330 w 330"/>
                    <a:gd name="T89" fmla="*/ 264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30" h="409">
                      <a:moveTo>
                        <a:pt x="330" y="264"/>
                      </a:moveTo>
                      <a:lnTo>
                        <a:pt x="186" y="0"/>
                      </a:lnTo>
                      <a:lnTo>
                        <a:pt x="186" y="131"/>
                      </a:lnTo>
                      <a:lnTo>
                        <a:pt x="102" y="83"/>
                      </a:lnTo>
                      <a:lnTo>
                        <a:pt x="88" y="78"/>
                      </a:lnTo>
                      <a:lnTo>
                        <a:pt x="74" y="78"/>
                      </a:lnTo>
                      <a:lnTo>
                        <a:pt x="60" y="80"/>
                      </a:lnTo>
                      <a:lnTo>
                        <a:pt x="45" y="83"/>
                      </a:lnTo>
                      <a:lnTo>
                        <a:pt x="33" y="90"/>
                      </a:lnTo>
                      <a:lnTo>
                        <a:pt x="23" y="99"/>
                      </a:lnTo>
                      <a:lnTo>
                        <a:pt x="13" y="111"/>
                      </a:lnTo>
                      <a:lnTo>
                        <a:pt x="6" y="123"/>
                      </a:lnTo>
                      <a:lnTo>
                        <a:pt x="1" y="143"/>
                      </a:lnTo>
                      <a:lnTo>
                        <a:pt x="0" y="153"/>
                      </a:lnTo>
                      <a:lnTo>
                        <a:pt x="1" y="163"/>
                      </a:lnTo>
                      <a:lnTo>
                        <a:pt x="1" y="163"/>
                      </a:lnTo>
                      <a:lnTo>
                        <a:pt x="1" y="295"/>
                      </a:lnTo>
                      <a:lnTo>
                        <a:pt x="3" y="312"/>
                      </a:lnTo>
                      <a:lnTo>
                        <a:pt x="6" y="329"/>
                      </a:lnTo>
                      <a:lnTo>
                        <a:pt x="11" y="344"/>
                      </a:lnTo>
                      <a:lnTo>
                        <a:pt x="18" y="359"/>
                      </a:lnTo>
                      <a:lnTo>
                        <a:pt x="28" y="373"/>
                      </a:lnTo>
                      <a:lnTo>
                        <a:pt x="38" y="387"/>
                      </a:lnTo>
                      <a:lnTo>
                        <a:pt x="51" y="398"/>
                      </a:lnTo>
                      <a:lnTo>
                        <a:pt x="65" y="409"/>
                      </a:lnTo>
                      <a:lnTo>
                        <a:pt x="65" y="409"/>
                      </a:lnTo>
                      <a:lnTo>
                        <a:pt x="65" y="303"/>
                      </a:lnTo>
                      <a:lnTo>
                        <a:pt x="43" y="288"/>
                      </a:lnTo>
                      <a:lnTo>
                        <a:pt x="24" y="269"/>
                      </a:lnTo>
                      <a:lnTo>
                        <a:pt x="11" y="247"/>
                      </a:lnTo>
                      <a:lnTo>
                        <a:pt x="3" y="221"/>
                      </a:lnTo>
                      <a:lnTo>
                        <a:pt x="9" y="209"/>
                      </a:lnTo>
                      <a:lnTo>
                        <a:pt x="18" y="199"/>
                      </a:lnTo>
                      <a:lnTo>
                        <a:pt x="28" y="191"/>
                      </a:lnTo>
                      <a:lnTo>
                        <a:pt x="41" y="184"/>
                      </a:lnTo>
                      <a:lnTo>
                        <a:pt x="54" y="181"/>
                      </a:lnTo>
                      <a:lnTo>
                        <a:pt x="67" y="181"/>
                      </a:lnTo>
                      <a:lnTo>
                        <a:pt x="81" y="181"/>
                      </a:lnTo>
                      <a:lnTo>
                        <a:pt x="94" y="186"/>
                      </a:lnTo>
                      <a:lnTo>
                        <a:pt x="102" y="189"/>
                      </a:lnTo>
                      <a:lnTo>
                        <a:pt x="102" y="189"/>
                      </a:lnTo>
                      <a:lnTo>
                        <a:pt x="186" y="237"/>
                      </a:lnTo>
                      <a:lnTo>
                        <a:pt x="185" y="361"/>
                      </a:lnTo>
                      <a:lnTo>
                        <a:pt x="330" y="264"/>
                      </a:lnTo>
                      <a:lnTo>
                        <a:pt x="330" y="264"/>
                      </a:lnTo>
                    </a:path>
                  </a:pathLst>
                </a:custGeom>
                <a:solidFill>
                  <a:srgbClr val="33CCFF"/>
                </a:solidFill>
                <a:ln w="19050" cmpd="sng">
                  <a:solidFill>
                    <a:srgbClr val="800080"/>
                  </a:solidFill>
                  <a:prstDash val="solid"/>
                  <a:round/>
                  <a:headEnd/>
                  <a:tailEnd/>
                </a:ln>
              </p:spPr>
              <p:txBody>
                <a:bodyPr/>
                <a:lstStyle/>
                <a:p>
                  <a:endParaRPr lang="ru-RU"/>
                </a:p>
              </p:txBody>
            </p:sp>
            <p:sp>
              <p:nvSpPr>
                <p:cNvPr id="586831" name="Freeform 79"/>
                <p:cNvSpPr>
                  <a:spLocks/>
                </p:cNvSpPr>
                <p:nvPr/>
              </p:nvSpPr>
              <p:spPr bwMode="auto">
                <a:xfrm flipH="1">
                  <a:off x="2435" y="4890"/>
                  <a:ext cx="52" cy="63"/>
                </a:xfrm>
                <a:custGeom>
                  <a:avLst/>
                  <a:gdLst>
                    <a:gd name="T0" fmla="*/ 0 w 84"/>
                    <a:gd name="T1" fmla="*/ 107 h 155"/>
                    <a:gd name="T2" fmla="*/ 84 w 84"/>
                    <a:gd name="T3" fmla="*/ 155 h 155"/>
                    <a:gd name="T4" fmla="*/ 84 w 84"/>
                    <a:gd name="T5" fmla="*/ 47 h 155"/>
                    <a:gd name="T6" fmla="*/ 0 w 84"/>
                    <a:gd name="T7" fmla="*/ 0 h 155"/>
                    <a:gd name="T8" fmla="*/ 0 w 84"/>
                    <a:gd name="T9" fmla="*/ 107 h 155"/>
                  </a:gdLst>
                  <a:ahLst/>
                  <a:cxnLst>
                    <a:cxn ang="0">
                      <a:pos x="T0" y="T1"/>
                    </a:cxn>
                    <a:cxn ang="0">
                      <a:pos x="T2" y="T3"/>
                    </a:cxn>
                    <a:cxn ang="0">
                      <a:pos x="T4" y="T5"/>
                    </a:cxn>
                    <a:cxn ang="0">
                      <a:pos x="T6" y="T7"/>
                    </a:cxn>
                    <a:cxn ang="0">
                      <a:pos x="T8" y="T9"/>
                    </a:cxn>
                  </a:cxnLst>
                  <a:rect l="0" t="0" r="r" b="b"/>
                  <a:pathLst>
                    <a:path w="84" h="155">
                      <a:moveTo>
                        <a:pt x="0" y="107"/>
                      </a:moveTo>
                      <a:lnTo>
                        <a:pt x="84" y="155"/>
                      </a:lnTo>
                      <a:lnTo>
                        <a:pt x="84" y="47"/>
                      </a:lnTo>
                      <a:lnTo>
                        <a:pt x="0" y="0"/>
                      </a:lnTo>
                      <a:lnTo>
                        <a:pt x="0" y="107"/>
                      </a:lnTo>
                      <a:close/>
                    </a:path>
                  </a:pathLst>
                </a:custGeom>
                <a:solidFill>
                  <a:srgbClr val="33CCFF"/>
                </a:solidFill>
                <a:ln w="19050" cmpd="sng">
                  <a:solidFill>
                    <a:srgbClr val="800080"/>
                  </a:solidFill>
                  <a:prstDash val="solid"/>
                  <a:round/>
                  <a:headEnd/>
                  <a:tailEnd/>
                </a:ln>
              </p:spPr>
              <p:txBody>
                <a:bodyPr/>
                <a:lstStyle/>
                <a:p>
                  <a:endParaRPr lang="ru-RU"/>
                </a:p>
              </p:txBody>
            </p:sp>
          </p:grpSp>
        </p:grpSp>
        <p:grpSp>
          <p:nvGrpSpPr>
            <p:cNvPr id="586832" name="Group 80"/>
            <p:cNvGrpSpPr>
              <a:grpSpLocks/>
            </p:cNvGrpSpPr>
            <p:nvPr/>
          </p:nvGrpSpPr>
          <p:grpSpPr bwMode="auto">
            <a:xfrm>
              <a:off x="3606" y="1434"/>
              <a:ext cx="575" cy="617"/>
              <a:chOff x="980" y="279"/>
              <a:chExt cx="974" cy="1153"/>
            </a:xfrm>
          </p:grpSpPr>
          <p:grpSp>
            <p:nvGrpSpPr>
              <p:cNvPr id="586833" name="Group 81"/>
              <p:cNvGrpSpPr>
                <a:grpSpLocks/>
              </p:cNvGrpSpPr>
              <p:nvPr/>
            </p:nvGrpSpPr>
            <p:grpSpPr bwMode="auto">
              <a:xfrm>
                <a:off x="1269" y="279"/>
                <a:ext cx="685" cy="893"/>
                <a:chOff x="4497" y="5857"/>
                <a:chExt cx="555" cy="734"/>
              </a:xfrm>
            </p:grpSpPr>
            <p:sp>
              <p:nvSpPr>
                <p:cNvPr id="586834" name="Freeform 82"/>
                <p:cNvSpPr>
                  <a:spLocks/>
                </p:cNvSpPr>
                <p:nvPr/>
              </p:nvSpPr>
              <p:spPr bwMode="auto">
                <a:xfrm>
                  <a:off x="4497" y="5857"/>
                  <a:ext cx="555" cy="734"/>
                </a:xfrm>
                <a:custGeom>
                  <a:avLst/>
                  <a:gdLst>
                    <a:gd name="T0" fmla="*/ 0 w 1109"/>
                    <a:gd name="T1" fmla="*/ 419 h 734"/>
                    <a:gd name="T2" fmla="*/ 124 w 1109"/>
                    <a:gd name="T3" fmla="*/ 466 h 734"/>
                    <a:gd name="T4" fmla="*/ 255 w 1109"/>
                    <a:gd name="T5" fmla="*/ 509 h 734"/>
                    <a:gd name="T6" fmla="*/ 255 w 1109"/>
                    <a:gd name="T7" fmla="*/ 509 h 734"/>
                    <a:gd name="T8" fmla="*/ 238 w 1109"/>
                    <a:gd name="T9" fmla="*/ 534 h 734"/>
                    <a:gd name="T10" fmla="*/ 228 w 1109"/>
                    <a:gd name="T11" fmla="*/ 560 h 734"/>
                    <a:gd name="T12" fmla="*/ 222 w 1109"/>
                    <a:gd name="T13" fmla="*/ 586 h 734"/>
                    <a:gd name="T14" fmla="*/ 224 w 1109"/>
                    <a:gd name="T15" fmla="*/ 612 h 734"/>
                    <a:gd name="T16" fmla="*/ 250 w 1109"/>
                    <a:gd name="T17" fmla="*/ 630 h 734"/>
                    <a:gd name="T18" fmla="*/ 277 w 1109"/>
                    <a:gd name="T19" fmla="*/ 649 h 734"/>
                    <a:gd name="T20" fmla="*/ 310 w 1109"/>
                    <a:gd name="T21" fmla="*/ 664 h 734"/>
                    <a:gd name="T22" fmla="*/ 344 w 1109"/>
                    <a:gd name="T23" fmla="*/ 679 h 734"/>
                    <a:gd name="T24" fmla="*/ 383 w 1109"/>
                    <a:gd name="T25" fmla="*/ 692 h 734"/>
                    <a:gd name="T26" fmla="*/ 424 w 1109"/>
                    <a:gd name="T27" fmla="*/ 704 h 734"/>
                    <a:gd name="T28" fmla="*/ 466 w 1109"/>
                    <a:gd name="T29" fmla="*/ 713 h 734"/>
                    <a:gd name="T30" fmla="*/ 511 w 1109"/>
                    <a:gd name="T31" fmla="*/ 720 h 734"/>
                    <a:gd name="T32" fmla="*/ 557 w 1109"/>
                    <a:gd name="T33" fmla="*/ 726 h 734"/>
                    <a:gd name="T34" fmla="*/ 606 w 1109"/>
                    <a:gd name="T35" fmla="*/ 731 h 734"/>
                    <a:gd name="T36" fmla="*/ 654 w 1109"/>
                    <a:gd name="T37" fmla="*/ 733 h 734"/>
                    <a:gd name="T38" fmla="*/ 703 w 1109"/>
                    <a:gd name="T39" fmla="*/ 734 h 734"/>
                    <a:gd name="T40" fmla="*/ 751 w 1109"/>
                    <a:gd name="T41" fmla="*/ 732 h 734"/>
                    <a:gd name="T42" fmla="*/ 801 w 1109"/>
                    <a:gd name="T43" fmla="*/ 727 h 734"/>
                    <a:gd name="T44" fmla="*/ 850 w 1109"/>
                    <a:gd name="T45" fmla="*/ 721 h 734"/>
                    <a:gd name="T46" fmla="*/ 898 w 1109"/>
                    <a:gd name="T47" fmla="*/ 713 h 734"/>
                    <a:gd name="T48" fmla="*/ 954 w 1109"/>
                    <a:gd name="T49" fmla="*/ 701 h 734"/>
                    <a:gd name="T50" fmla="*/ 1007 w 1109"/>
                    <a:gd name="T51" fmla="*/ 685 h 734"/>
                    <a:gd name="T52" fmla="*/ 1053 w 1109"/>
                    <a:gd name="T53" fmla="*/ 667 h 734"/>
                    <a:gd name="T54" fmla="*/ 1094 w 1109"/>
                    <a:gd name="T55" fmla="*/ 646 h 734"/>
                    <a:gd name="T56" fmla="*/ 1102 w 1109"/>
                    <a:gd name="T57" fmla="*/ 631 h 734"/>
                    <a:gd name="T58" fmla="*/ 1107 w 1109"/>
                    <a:gd name="T59" fmla="*/ 617 h 734"/>
                    <a:gd name="T60" fmla="*/ 1109 w 1109"/>
                    <a:gd name="T61" fmla="*/ 602 h 734"/>
                    <a:gd name="T62" fmla="*/ 1109 w 1109"/>
                    <a:gd name="T63" fmla="*/ 588 h 734"/>
                    <a:gd name="T64" fmla="*/ 1107 w 1109"/>
                    <a:gd name="T65" fmla="*/ 574 h 734"/>
                    <a:gd name="T66" fmla="*/ 1102 w 1109"/>
                    <a:gd name="T67" fmla="*/ 560 h 734"/>
                    <a:gd name="T68" fmla="*/ 1094 w 1109"/>
                    <a:gd name="T69" fmla="*/ 546 h 734"/>
                    <a:gd name="T70" fmla="*/ 1084 w 1109"/>
                    <a:gd name="T71" fmla="*/ 532 h 734"/>
                    <a:gd name="T72" fmla="*/ 1073 w 1109"/>
                    <a:gd name="T73" fmla="*/ 519 h 734"/>
                    <a:gd name="T74" fmla="*/ 1059 w 1109"/>
                    <a:gd name="T75" fmla="*/ 506 h 734"/>
                    <a:gd name="T76" fmla="*/ 1042 w 1109"/>
                    <a:gd name="T77" fmla="*/ 494 h 734"/>
                    <a:gd name="T78" fmla="*/ 1024 w 1109"/>
                    <a:gd name="T79" fmla="*/ 482 h 734"/>
                    <a:gd name="T80" fmla="*/ 1003 w 1109"/>
                    <a:gd name="T81" fmla="*/ 470 h 734"/>
                    <a:gd name="T82" fmla="*/ 980 w 1109"/>
                    <a:gd name="T83" fmla="*/ 460 h 734"/>
                    <a:gd name="T84" fmla="*/ 954 w 1109"/>
                    <a:gd name="T85" fmla="*/ 450 h 734"/>
                    <a:gd name="T86" fmla="*/ 927 w 1109"/>
                    <a:gd name="T87" fmla="*/ 440 h 734"/>
                    <a:gd name="T88" fmla="*/ 927 w 1109"/>
                    <a:gd name="T89" fmla="*/ 440 h 734"/>
                    <a:gd name="T90" fmla="*/ 927 w 1109"/>
                    <a:gd name="T91" fmla="*/ 211 h 734"/>
                    <a:gd name="T92" fmla="*/ 838 w 1109"/>
                    <a:gd name="T93" fmla="*/ 177 h 734"/>
                    <a:gd name="T94" fmla="*/ 745 w 1109"/>
                    <a:gd name="T95" fmla="*/ 144 h 734"/>
                    <a:gd name="T96" fmla="*/ 647 w 1109"/>
                    <a:gd name="T97" fmla="*/ 114 h 734"/>
                    <a:gd name="T98" fmla="*/ 546 w 1109"/>
                    <a:gd name="T99" fmla="*/ 86 h 734"/>
                    <a:gd name="T100" fmla="*/ 441 w 1109"/>
                    <a:gd name="T101" fmla="*/ 61 h 734"/>
                    <a:gd name="T102" fmla="*/ 333 w 1109"/>
                    <a:gd name="T103" fmla="*/ 38 h 734"/>
                    <a:gd name="T104" fmla="*/ 220 w 1109"/>
                    <a:gd name="T105" fmla="*/ 18 h 734"/>
                    <a:gd name="T106" fmla="*/ 106 w 1109"/>
                    <a:gd name="T107" fmla="*/ 0 h 734"/>
                    <a:gd name="T108" fmla="*/ 106 w 1109"/>
                    <a:gd name="T109" fmla="*/ 0 h 734"/>
                    <a:gd name="T110" fmla="*/ 0 w 1109"/>
                    <a:gd name="T111" fmla="*/ 27 h 734"/>
                    <a:gd name="T112" fmla="*/ 0 w 1109"/>
                    <a:gd name="T113" fmla="*/ 419 h 734"/>
                    <a:gd name="T114" fmla="*/ 0 w 1109"/>
                    <a:gd name="T115" fmla="*/ 419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09" h="734">
                      <a:moveTo>
                        <a:pt x="0" y="419"/>
                      </a:moveTo>
                      <a:lnTo>
                        <a:pt x="124" y="466"/>
                      </a:lnTo>
                      <a:lnTo>
                        <a:pt x="255" y="509"/>
                      </a:lnTo>
                      <a:lnTo>
                        <a:pt x="255" y="509"/>
                      </a:lnTo>
                      <a:lnTo>
                        <a:pt x="238" y="534"/>
                      </a:lnTo>
                      <a:lnTo>
                        <a:pt x="228" y="560"/>
                      </a:lnTo>
                      <a:lnTo>
                        <a:pt x="222" y="586"/>
                      </a:lnTo>
                      <a:lnTo>
                        <a:pt x="224" y="612"/>
                      </a:lnTo>
                      <a:lnTo>
                        <a:pt x="250" y="630"/>
                      </a:lnTo>
                      <a:lnTo>
                        <a:pt x="277" y="649"/>
                      </a:lnTo>
                      <a:lnTo>
                        <a:pt x="310" y="664"/>
                      </a:lnTo>
                      <a:lnTo>
                        <a:pt x="344" y="679"/>
                      </a:lnTo>
                      <a:lnTo>
                        <a:pt x="383" y="692"/>
                      </a:lnTo>
                      <a:lnTo>
                        <a:pt x="424" y="704"/>
                      </a:lnTo>
                      <a:lnTo>
                        <a:pt x="466" y="713"/>
                      </a:lnTo>
                      <a:lnTo>
                        <a:pt x="511" y="720"/>
                      </a:lnTo>
                      <a:lnTo>
                        <a:pt x="557" y="726"/>
                      </a:lnTo>
                      <a:lnTo>
                        <a:pt x="606" y="731"/>
                      </a:lnTo>
                      <a:lnTo>
                        <a:pt x="654" y="733"/>
                      </a:lnTo>
                      <a:lnTo>
                        <a:pt x="703" y="734"/>
                      </a:lnTo>
                      <a:lnTo>
                        <a:pt x="751" y="732"/>
                      </a:lnTo>
                      <a:lnTo>
                        <a:pt x="801" y="727"/>
                      </a:lnTo>
                      <a:lnTo>
                        <a:pt x="850" y="721"/>
                      </a:lnTo>
                      <a:lnTo>
                        <a:pt x="898" y="713"/>
                      </a:lnTo>
                      <a:lnTo>
                        <a:pt x="954" y="701"/>
                      </a:lnTo>
                      <a:lnTo>
                        <a:pt x="1007" y="685"/>
                      </a:lnTo>
                      <a:lnTo>
                        <a:pt x="1053" y="667"/>
                      </a:lnTo>
                      <a:lnTo>
                        <a:pt x="1094" y="646"/>
                      </a:lnTo>
                      <a:lnTo>
                        <a:pt x="1102" y="631"/>
                      </a:lnTo>
                      <a:lnTo>
                        <a:pt x="1107" y="617"/>
                      </a:lnTo>
                      <a:lnTo>
                        <a:pt x="1109" y="602"/>
                      </a:lnTo>
                      <a:lnTo>
                        <a:pt x="1109" y="588"/>
                      </a:lnTo>
                      <a:lnTo>
                        <a:pt x="1107" y="574"/>
                      </a:lnTo>
                      <a:lnTo>
                        <a:pt x="1102" y="560"/>
                      </a:lnTo>
                      <a:lnTo>
                        <a:pt x="1094" y="546"/>
                      </a:lnTo>
                      <a:lnTo>
                        <a:pt x="1084" y="532"/>
                      </a:lnTo>
                      <a:lnTo>
                        <a:pt x="1073" y="519"/>
                      </a:lnTo>
                      <a:lnTo>
                        <a:pt x="1059" y="506"/>
                      </a:lnTo>
                      <a:lnTo>
                        <a:pt x="1042" y="494"/>
                      </a:lnTo>
                      <a:lnTo>
                        <a:pt x="1024" y="482"/>
                      </a:lnTo>
                      <a:lnTo>
                        <a:pt x="1003" y="470"/>
                      </a:lnTo>
                      <a:lnTo>
                        <a:pt x="980" y="460"/>
                      </a:lnTo>
                      <a:lnTo>
                        <a:pt x="954" y="450"/>
                      </a:lnTo>
                      <a:lnTo>
                        <a:pt x="927" y="440"/>
                      </a:lnTo>
                      <a:lnTo>
                        <a:pt x="927" y="440"/>
                      </a:lnTo>
                      <a:lnTo>
                        <a:pt x="927" y="211"/>
                      </a:lnTo>
                      <a:lnTo>
                        <a:pt x="838" y="177"/>
                      </a:lnTo>
                      <a:lnTo>
                        <a:pt x="745" y="144"/>
                      </a:lnTo>
                      <a:lnTo>
                        <a:pt x="647" y="114"/>
                      </a:lnTo>
                      <a:lnTo>
                        <a:pt x="546" y="86"/>
                      </a:lnTo>
                      <a:lnTo>
                        <a:pt x="441" y="61"/>
                      </a:lnTo>
                      <a:lnTo>
                        <a:pt x="333" y="38"/>
                      </a:lnTo>
                      <a:lnTo>
                        <a:pt x="220" y="18"/>
                      </a:lnTo>
                      <a:lnTo>
                        <a:pt x="106" y="0"/>
                      </a:lnTo>
                      <a:lnTo>
                        <a:pt x="106" y="0"/>
                      </a:lnTo>
                      <a:lnTo>
                        <a:pt x="0" y="27"/>
                      </a:lnTo>
                      <a:lnTo>
                        <a:pt x="0" y="419"/>
                      </a:lnTo>
                      <a:lnTo>
                        <a:pt x="0" y="419"/>
                      </a:lnTo>
                    </a:path>
                  </a:pathLst>
                </a:custGeom>
                <a:solidFill>
                  <a:srgbClr val="FFFF99"/>
                </a:solidFill>
                <a:ln w="19050" cmpd="sng">
                  <a:solidFill>
                    <a:srgbClr val="800080"/>
                  </a:solidFill>
                  <a:prstDash val="solid"/>
                  <a:round/>
                  <a:headEnd/>
                  <a:tailEnd/>
                </a:ln>
              </p:spPr>
              <p:txBody>
                <a:bodyPr/>
                <a:lstStyle/>
                <a:p>
                  <a:endParaRPr lang="ru-RU"/>
                </a:p>
              </p:txBody>
            </p:sp>
            <p:sp>
              <p:nvSpPr>
                <p:cNvPr id="586835" name="Freeform 83"/>
                <p:cNvSpPr>
                  <a:spLocks/>
                </p:cNvSpPr>
                <p:nvPr/>
              </p:nvSpPr>
              <p:spPr bwMode="auto">
                <a:xfrm>
                  <a:off x="4546" y="5937"/>
                  <a:ext cx="324" cy="494"/>
                </a:xfrm>
                <a:custGeom>
                  <a:avLst/>
                  <a:gdLst>
                    <a:gd name="T0" fmla="*/ 0 w 648"/>
                    <a:gd name="T1" fmla="*/ 326 h 494"/>
                    <a:gd name="T2" fmla="*/ 648 w 648"/>
                    <a:gd name="T3" fmla="*/ 494 h 494"/>
                    <a:gd name="T4" fmla="*/ 648 w 648"/>
                    <a:gd name="T5" fmla="*/ 166 h 494"/>
                    <a:gd name="T6" fmla="*/ 0 w 648"/>
                    <a:gd name="T7" fmla="*/ 0 h 494"/>
                    <a:gd name="T8" fmla="*/ 0 w 648"/>
                    <a:gd name="T9" fmla="*/ 326 h 494"/>
                  </a:gdLst>
                  <a:ahLst/>
                  <a:cxnLst>
                    <a:cxn ang="0">
                      <a:pos x="T0" y="T1"/>
                    </a:cxn>
                    <a:cxn ang="0">
                      <a:pos x="T2" y="T3"/>
                    </a:cxn>
                    <a:cxn ang="0">
                      <a:pos x="T4" y="T5"/>
                    </a:cxn>
                    <a:cxn ang="0">
                      <a:pos x="T6" y="T7"/>
                    </a:cxn>
                    <a:cxn ang="0">
                      <a:pos x="T8" y="T9"/>
                    </a:cxn>
                  </a:cxnLst>
                  <a:rect l="0" t="0" r="r" b="b"/>
                  <a:pathLst>
                    <a:path w="648" h="494">
                      <a:moveTo>
                        <a:pt x="0" y="326"/>
                      </a:moveTo>
                      <a:lnTo>
                        <a:pt x="648" y="494"/>
                      </a:lnTo>
                      <a:lnTo>
                        <a:pt x="648" y="166"/>
                      </a:lnTo>
                      <a:lnTo>
                        <a:pt x="0" y="0"/>
                      </a:lnTo>
                      <a:lnTo>
                        <a:pt x="0" y="326"/>
                      </a:lnTo>
                      <a:close/>
                    </a:path>
                  </a:pathLst>
                </a:custGeom>
                <a:gradFill rotWithShape="1">
                  <a:gsLst>
                    <a:gs pos="0">
                      <a:schemeClr val="accent1">
                        <a:gamma/>
                        <a:tint val="0"/>
                        <a:invGamma/>
                      </a:schemeClr>
                    </a:gs>
                    <a:gs pos="100000">
                      <a:schemeClr val="accent1"/>
                    </a:gs>
                  </a:gsLst>
                  <a:path path="rect">
                    <a:fillToRect l="50000" t="50000" r="50000" b="50000"/>
                  </a:path>
                </a:gradFill>
                <a:ln w="12700" cmpd="sng">
                  <a:solidFill>
                    <a:srgbClr val="800080"/>
                  </a:solidFill>
                  <a:prstDash val="solid"/>
                  <a:round/>
                  <a:headEnd/>
                  <a:tailEnd/>
                </a:ln>
              </p:spPr>
              <p:txBody>
                <a:bodyPr/>
                <a:lstStyle/>
                <a:p>
                  <a:endParaRPr lang="ru-RU"/>
                </a:p>
              </p:txBody>
            </p:sp>
            <p:sp>
              <p:nvSpPr>
                <p:cNvPr id="586836" name="Freeform 84"/>
                <p:cNvSpPr>
                  <a:spLocks/>
                </p:cNvSpPr>
                <p:nvPr/>
              </p:nvSpPr>
              <p:spPr bwMode="auto">
                <a:xfrm>
                  <a:off x="4497" y="5884"/>
                  <a:ext cx="412" cy="603"/>
                </a:xfrm>
                <a:custGeom>
                  <a:avLst/>
                  <a:gdLst>
                    <a:gd name="T0" fmla="*/ 0 w 823"/>
                    <a:gd name="T1" fmla="*/ 392 h 603"/>
                    <a:gd name="T2" fmla="*/ 91 w 823"/>
                    <a:gd name="T3" fmla="*/ 426 h 603"/>
                    <a:gd name="T4" fmla="*/ 186 w 823"/>
                    <a:gd name="T5" fmla="*/ 458 h 603"/>
                    <a:gd name="T6" fmla="*/ 284 w 823"/>
                    <a:gd name="T7" fmla="*/ 488 h 603"/>
                    <a:gd name="T8" fmla="*/ 385 w 823"/>
                    <a:gd name="T9" fmla="*/ 516 h 603"/>
                    <a:gd name="T10" fmla="*/ 490 w 823"/>
                    <a:gd name="T11" fmla="*/ 540 h 603"/>
                    <a:gd name="T12" fmla="*/ 598 w 823"/>
                    <a:gd name="T13" fmla="*/ 564 h 603"/>
                    <a:gd name="T14" fmla="*/ 710 w 823"/>
                    <a:gd name="T15" fmla="*/ 585 h 603"/>
                    <a:gd name="T16" fmla="*/ 823 w 823"/>
                    <a:gd name="T17" fmla="*/ 603 h 603"/>
                    <a:gd name="T18" fmla="*/ 823 w 823"/>
                    <a:gd name="T19" fmla="*/ 603 h 603"/>
                    <a:gd name="T20" fmla="*/ 823 w 823"/>
                    <a:gd name="T21" fmla="*/ 211 h 603"/>
                    <a:gd name="T22" fmla="*/ 734 w 823"/>
                    <a:gd name="T23" fmla="*/ 177 h 603"/>
                    <a:gd name="T24" fmla="*/ 639 w 823"/>
                    <a:gd name="T25" fmla="*/ 145 h 603"/>
                    <a:gd name="T26" fmla="*/ 540 w 823"/>
                    <a:gd name="T27" fmla="*/ 115 h 603"/>
                    <a:gd name="T28" fmla="*/ 439 w 823"/>
                    <a:gd name="T29" fmla="*/ 87 h 603"/>
                    <a:gd name="T30" fmla="*/ 333 w 823"/>
                    <a:gd name="T31" fmla="*/ 62 h 603"/>
                    <a:gd name="T32" fmla="*/ 226 w 823"/>
                    <a:gd name="T33" fmla="*/ 38 h 603"/>
                    <a:gd name="T34" fmla="*/ 114 w 823"/>
                    <a:gd name="T35" fmla="*/ 18 h 603"/>
                    <a:gd name="T36" fmla="*/ 0 w 823"/>
                    <a:gd name="T37" fmla="*/ 0 h 603"/>
                    <a:gd name="T38" fmla="*/ 0 w 823"/>
                    <a:gd name="T39" fmla="*/ 0 h 603"/>
                    <a:gd name="T40" fmla="*/ 0 w 823"/>
                    <a:gd name="T41" fmla="*/ 392 h 603"/>
                    <a:gd name="T42" fmla="*/ 0 w 823"/>
                    <a:gd name="T43" fmla="*/ 392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23" h="603">
                      <a:moveTo>
                        <a:pt x="0" y="392"/>
                      </a:moveTo>
                      <a:lnTo>
                        <a:pt x="91" y="426"/>
                      </a:lnTo>
                      <a:lnTo>
                        <a:pt x="186" y="458"/>
                      </a:lnTo>
                      <a:lnTo>
                        <a:pt x="284" y="488"/>
                      </a:lnTo>
                      <a:lnTo>
                        <a:pt x="385" y="516"/>
                      </a:lnTo>
                      <a:lnTo>
                        <a:pt x="490" y="540"/>
                      </a:lnTo>
                      <a:lnTo>
                        <a:pt x="598" y="564"/>
                      </a:lnTo>
                      <a:lnTo>
                        <a:pt x="710" y="585"/>
                      </a:lnTo>
                      <a:lnTo>
                        <a:pt x="823" y="603"/>
                      </a:lnTo>
                      <a:lnTo>
                        <a:pt x="823" y="603"/>
                      </a:lnTo>
                      <a:lnTo>
                        <a:pt x="823" y="211"/>
                      </a:lnTo>
                      <a:lnTo>
                        <a:pt x="734" y="177"/>
                      </a:lnTo>
                      <a:lnTo>
                        <a:pt x="639" y="145"/>
                      </a:lnTo>
                      <a:lnTo>
                        <a:pt x="540" y="115"/>
                      </a:lnTo>
                      <a:lnTo>
                        <a:pt x="439" y="87"/>
                      </a:lnTo>
                      <a:lnTo>
                        <a:pt x="333" y="62"/>
                      </a:lnTo>
                      <a:lnTo>
                        <a:pt x="226" y="38"/>
                      </a:lnTo>
                      <a:lnTo>
                        <a:pt x="114" y="18"/>
                      </a:lnTo>
                      <a:lnTo>
                        <a:pt x="0" y="0"/>
                      </a:lnTo>
                      <a:lnTo>
                        <a:pt x="0" y="0"/>
                      </a:lnTo>
                      <a:lnTo>
                        <a:pt x="0" y="392"/>
                      </a:lnTo>
                      <a:lnTo>
                        <a:pt x="0" y="392"/>
                      </a:lnTo>
                    </a:path>
                  </a:pathLst>
                </a:custGeom>
                <a:noFill/>
                <a:ln w="19050" cmpd="sng">
                  <a:solidFill>
                    <a:srgbClr val="8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grpSp>
          <p:grpSp>
            <p:nvGrpSpPr>
              <p:cNvPr id="586837" name="Group 85"/>
              <p:cNvGrpSpPr>
                <a:grpSpLocks/>
              </p:cNvGrpSpPr>
              <p:nvPr/>
            </p:nvGrpSpPr>
            <p:grpSpPr bwMode="auto">
              <a:xfrm>
                <a:off x="980" y="1032"/>
                <a:ext cx="688" cy="400"/>
                <a:chOff x="980" y="1032"/>
                <a:chExt cx="688" cy="400"/>
              </a:xfrm>
            </p:grpSpPr>
            <p:sp>
              <p:nvSpPr>
                <p:cNvPr id="586838" name="Freeform 86"/>
                <p:cNvSpPr>
                  <a:spLocks/>
                </p:cNvSpPr>
                <p:nvPr/>
              </p:nvSpPr>
              <p:spPr bwMode="auto">
                <a:xfrm>
                  <a:off x="980" y="1032"/>
                  <a:ext cx="688" cy="400"/>
                </a:xfrm>
                <a:custGeom>
                  <a:avLst/>
                  <a:gdLst>
                    <a:gd name="T0" fmla="*/ 0 w 1113"/>
                    <a:gd name="T1" fmla="*/ 106 h 329"/>
                    <a:gd name="T2" fmla="*/ 329 w 1113"/>
                    <a:gd name="T3" fmla="*/ 0 h 329"/>
                    <a:gd name="T4" fmla="*/ 1113 w 1113"/>
                    <a:gd name="T5" fmla="*/ 200 h 329"/>
                    <a:gd name="T6" fmla="*/ 1113 w 1113"/>
                    <a:gd name="T7" fmla="*/ 243 h 329"/>
                    <a:gd name="T8" fmla="*/ 774 w 1113"/>
                    <a:gd name="T9" fmla="*/ 329 h 329"/>
                    <a:gd name="T10" fmla="*/ 0 w 1113"/>
                    <a:gd name="T11" fmla="*/ 131 h 329"/>
                    <a:gd name="T12" fmla="*/ 0 w 1113"/>
                    <a:gd name="T13" fmla="*/ 106 h 329"/>
                  </a:gdLst>
                  <a:ahLst/>
                  <a:cxnLst>
                    <a:cxn ang="0">
                      <a:pos x="T0" y="T1"/>
                    </a:cxn>
                    <a:cxn ang="0">
                      <a:pos x="T2" y="T3"/>
                    </a:cxn>
                    <a:cxn ang="0">
                      <a:pos x="T4" y="T5"/>
                    </a:cxn>
                    <a:cxn ang="0">
                      <a:pos x="T6" y="T7"/>
                    </a:cxn>
                    <a:cxn ang="0">
                      <a:pos x="T8" y="T9"/>
                    </a:cxn>
                    <a:cxn ang="0">
                      <a:pos x="T10" y="T11"/>
                    </a:cxn>
                    <a:cxn ang="0">
                      <a:pos x="T12" y="T13"/>
                    </a:cxn>
                  </a:cxnLst>
                  <a:rect l="0" t="0" r="r" b="b"/>
                  <a:pathLst>
                    <a:path w="1113" h="329">
                      <a:moveTo>
                        <a:pt x="0" y="106"/>
                      </a:moveTo>
                      <a:lnTo>
                        <a:pt x="329" y="0"/>
                      </a:lnTo>
                      <a:lnTo>
                        <a:pt x="1113" y="200"/>
                      </a:lnTo>
                      <a:lnTo>
                        <a:pt x="1113" y="243"/>
                      </a:lnTo>
                      <a:lnTo>
                        <a:pt x="774" y="329"/>
                      </a:lnTo>
                      <a:lnTo>
                        <a:pt x="0" y="131"/>
                      </a:lnTo>
                      <a:lnTo>
                        <a:pt x="0" y="106"/>
                      </a:lnTo>
                      <a:close/>
                    </a:path>
                  </a:pathLst>
                </a:custGeom>
                <a:solidFill>
                  <a:srgbClr val="FFFF99"/>
                </a:solidFill>
                <a:ln w="19050" cmpd="sng">
                  <a:solidFill>
                    <a:srgbClr val="800080"/>
                  </a:solidFill>
                  <a:prstDash val="solid"/>
                  <a:round/>
                  <a:headEnd/>
                  <a:tailEnd/>
                </a:ln>
              </p:spPr>
              <p:txBody>
                <a:bodyPr/>
                <a:lstStyle/>
                <a:p>
                  <a:endParaRPr lang="ru-RU"/>
                </a:p>
              </p:txBody>
            </p:sp>
            <p:sp>
              <p:nvSpPr>
                <p:cNvPr id="586839" name="Freeform 87"/>
                <p:cNvSpPr>
                  <a:spLocks noEditPoints="1"/>
                </p:cNvSpPr>
                <p:nvPr/>
              </p:nvSpPr>
              <p:spPr bwMode="auto">
                <a:xfrm>
                  <a:off x="1039" y="1081"/>
                  <a:ext cx="562" cy="288"/>
                </a:xfrm>
                <a:custGeom>
                  <a:avLst/>
                  <a:gdLst>
                    <a:gd name="T0" fmla="*/ 204 w 911"/>
                    <a:gd name="T1" fmla="*/ 6 h 237"/>
                    <a:gd name="T2" fmla="*/ 305 w 911"/>
                    <a:gd name="T3" fmla="*/ 33 h 237"/>
                    <a:gd name="T4" fmla="*/ 405 w 911"/>
                    <a:gd name="T5" fmla="*/ 58 h 237"/>
                    <a:gd name="T6" fmla="*/ 508 w 911"/>
                    <a:gd name="T7" fmla="*/ 85 h 237"/>
                    <a:gd name="T8" fmla="*/ 609 w 911"/>
                    <a:gd name="T9" fmla="*/ 111 h 237"/>
                    <a:gd name="T10" fmla="*/ 709 w 911"/>
                    <a:gd name="T11" fmla="*/ 138 h 237"/>
                    <a:gd name="T12" fmla="*/ 258 w 911"/>
                    <a:gd name="T13" fmla="*/ 15 h 237"/>
                    <a:gd name="T14" fmla="*/ 359 w 911"/>
                    <a:gd name="T15" fmla="*/ 41 h 237"/>
                    <a:gd name="T16" fmla="*/ 459 w 911"/>
                    <a:gd name="T17" fmla="*/ 68 h 237"/>
                    <a:gd name="T18" fmla="*/ 562 w 911"/>
                    <a:gd name="T19" fmla="*/ 93 h 237"/>
                    <a:gd name="T20" fmla="*/ 663 w 911"/>
                    <a:gd name="T21" fmla="*/ 120 h 237"/>
                    <a:gd name="T22" fmla="*/ 763 w 911"/>
                    <a:gd name="T23" fmla="*/ 146 h 237"/>
                    <a:gd name="T24" fmla="*/ 810 w 911"/>
                    <a:gd name="T25" fmla="*/ 164 h 237"/>
                    <a:gd name="T26" fmla="*/ 866 w 911"/>
                    <a:gd name="T27" fmla="*/ 173 h 237"/>
                    <a:gd name="T28" fmla="*/ 136 w 911"/>
                    <a:gd name="T29" fmla="*/ 25 h 237"/>
                    <a:gd name="T30" fmla="*/ 237 w 911"/>
                    <a:gd name="T31" fmla="*/ 52 h 237"/>
                    <a:gd name="T32" fmla="*/ 337 w 911"/>
                    <a:gd name="T33" fmla="*/ 78 h 237"/>
                    <a:gd name="T34" fmla="*/ 440 w 911"/>
                    <a:gd name="T35" fmla="*/ 105 h 237"/>
                    <a:gd name="T36" fmla="*/ 541 w 911"/>
                    <a:gd name="T37" fmla="*/ 131 h 237"/>
                    <a:gd name="T38" fmla="*/ 641 w 911"/>
                    <a:gd name="T39" fmla="*/ 158 h 237"/>
                    <a:gd name="T40" fmla="*/ 190 w 911"/>
                    <a:gd name="T41" fmla="*/ 35 h 237"/>
                    <a:gd name="T42" fmla="*/ 291 w 911"/>
                    <a:gd name="T43" fmla="*/ 60 h 237"/>
                    <a:gd name="T44" fmla="*/ 394 w 911"/>
                    <a:gd name="T45" fmla="*/ 87 h 237"/>
                    <a:gd name="T46" fmla="*/ 494 w 911"/>
                    <a:gd name="T47" fmla="*/ 113 h 237"/>
                    <a:gd name="T48" fmla="*/ 595 w 911"/>
                    <a:gd name="T49" fmla="*/ 140 h 237"/>
                    <a:gd name="T50" fmla="*/ 696 w 911"/>
                    <a:gd name="T51" fmla="*/ 166 h 237"/>
                    <a:gd name="T52" fmla="*/ 744 w 911"/>
                    <a:gd name="T53" fmla="*/ 183 h 237"/>
                    <a:gd name="T54" fmla="*/ 798 w 911"/>
                    <a:gd name="T55" fmla="*/ 192 h 237"/>
                    <a:gd name="T56" fmla="*/ 68 w 911"/>
                    <a:gd name="T57" fmla="*/ 45 h 237"/>
                    <a:gd name="T58" fmla="*/ 169 w 911"/>
                    <a:gd name="T59" fmla="*/ 72 h 237"/>
                    <a:gd name="T60" fmla="*/ 272 w 911"/>
                    <a:gd name="T61" fmla="*/ 98 h 237"/>
                    <a:gd name="T62" fmla="*/ 372 w 911"/>
                    <a:gd name="T63" fmla="*/ 124 h 237"/>
                    <a:gd name="T64" fmla="*/ 473 w 911"/>
                    <a:gd name="T65" fmla="*/ 150 h 237"/>
                    <a:gd name="T66" fmla="*/ 574 w 911"/>
                    <a:gd name="T67" fmla="*/ 177 h 237"/>
                    <a:gd name="T68" fmla="*/ 122 w 911"/>
                    <a:gd name="T69" fmla="*/ 54 h 237"/>
                    <a:gd name="T70" fmla="*/ 223 w 911"/>
                    <a:gd name="T71" fmla="*/ 80 h 237"/>
                    <a:gd name="T72" fmla="*/ 326 w 911"/>
                    <a:gd name="T73" fmla="*/ 107 h 237"/>
                    <a:gd name="T74" fmla="*/ 427 w 911"/>
                    <a:gd name="T75" fmla="*/ 133 h 237"/>
                    <a:gd name="T76" fmla="*/ 527 w 911"/>
                    <a:gd name="T77" fmla="*/ 160 h 237"/>
                    <a:gd name="T78" fmla="*/ 630 w 911"/>
                    <a:gd name="T79" fmla="*/ 185 h 237"/>
                    <a:gd name="T80" fmla="*/ 676 w 911"/>
                    <a:gd name="T81" fmla="*/ 203 h 237"/>
                    <a:gd name="T82" fmla="*/ 731 w 911"/>
                    <a:gd name="T83" fmla="*/ 211 h 237"/>
                    <a:gd name="T84" fmla="*/ 0 w 911"/>
                    <a:gd name="T85" fmla="*/ 65 h 237"/>
                    <a:gd name="T86" fmla="*/ 101 w 911"/>
                    <a:gd name="T87" fmla="*/ 91 h 237"/>
                    <a:gd name="T88" fmla="*/ 204 w 911"/>
                    <a:gd name="T89" fmla="*/ 117 h 237"/>
                    <a:gd name="T90" fmla="*/ 508 w 911"/>
                    <a:gd name="T91" fmla="*/ 197 h 237"/>
                    <a:gd name="T92" fmla="*/ 55 w 911"/>
                    <a:gd name="T93" fmla="*/ 74 h 237"/>
                    <a:gd name="T94" fmla="*/ 157 w 911"/>
                    <a:gd name="T95" fmla="*/ 100 h 237"/>
                    <a:gd name="T96" fmla="*/ 459 w 911"/>
                    <a:gd name="T97" fmla="*/ 178 h 237"/>
                    <a:gd name="T98" fmla="*/ 562 w 911"/>
                    <a:gd name="T99" fmla="*/ 205 h 237"/>
                    <a:gd name="T100" fmla="*/ 609 w 911"/>
                    <a:gd name="T101" fmla="*/ 223 h 237"/>
                    <a:gd name="T102" fmla="*/ 663 w 911"/>
                    <a:gd name="T103" fmla="*/ 231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11" h="237">
                      <a:moveTo>
                        <a:pt x="204" y="6"/>
                      </a:moveTo>
                      <a:lnTo>
                        <a:pt x="258" y="20"/>
                      </a:lnTo>
                      <a:lnTo>
                        <a:pt x="258" y="15"/>
                      </a:lnTo>
                      <a:lnTo>
                        <a:pt x="204" y="0"/>
                      </a:lnTo>
                      <a:lnTo>
                        <a:pt x="204" y="6"/>
                      </a:lnTo>
                      <a:close/>
                      <a:moveTo>
                        <a:pt x="305" y="33"/>
                      </a:moveTo>
                      <a:lnTo>
                        <a:pt x="359" y="47"/>
                      </a:lnTo>
                      <a:lnTo>
                        <a:pt x="359" y="41"/>
                      </a:lnTo>
                      <a:lnTo>
                        <a:pt x="305" y="27"/>
                      </a:lnTo>
                      <a:lnTo>
                        <a:pt x="305" y="33"/>
                      </a:lnTo>
                      <a:close/>
                      <a:moveTo>
                        <a:pt x="405" y="58"/>
                      </a:moveTo>
                      <a:lnTo>
                        <a:pt x="459" y="73"/>
                      </a:lnTo>
                      <a:lnTo>
                        <a:pt x="459" y="68"/>
                      </a:lnTo>
                      <a:lnTo>
                        <a:pt x="405" y="53"/>
                      </a:lnTo>
                      <a:lnTo>
                        <a:pt x="405" y="58"/>
                      </a:lnTo>
                      <a:close/>
                      <a:moveTo>
                        <a:pt x="508" y="85"/>
                      </a:moveTo>
                      <a:lnTo>
                        <a:pt x="562" y="99"/>
                      </a:lnTo>
                      <a:lnTo>
                        <a:pt x="562" y="93"/>
                      </a:lnTo>
                      <a:lnTo>
                        <a:pt x="508" y="80"/>
                      </a:lnTo>
                      <a:lnTo>
                        <a:pt x="508" y="85"/>
                      </a:lnTo>
                      <a:close/>
                      <a:moveTo>
                        <a:pt x="609" y="111"/>
                      </a:moveTo>
                      <a:lnTo>
                        <a:pt x="663" y="126"/>
                      </a:lnTo>
                      <a:lnTo>
                        <a:pt x="663" y="120"/>
                      </a:lnTo>
                      <a:lnTo>
                        <a:pt x="609" y="106"/>
                      </a:lnTo>
                      <a:lnTo>
                        <a:pt x="609" y="111"/>
                      </a:lnTo>
                      <a:close/>
                      <a:moveTo>
                        <a:pt x="709" y="138"/>
                      </a:moveTo>
                      <a:lnTo>
                        <a:pt x="763" y="151"/>
                      </a:lnTo>
                      <a:lnTo>
                        <a:pt x="763" y="146"/>
                      </a:lnTo>
                      <a:lnTo>
                        <a:pt x="709" y="132"/>
                      </a:lnTo>
                      <a:lnTo>
                        <a:pt x="709" y="138"/>
                      </a:lnTo>
                      <a:close/>
                      <a:moveTo>
                        <a:pt x="258" y="15"/>
                      </a:moveTo>
                      <a:lnTo>
                        <a:pt x="258" y="20"/>
                      </a:lnTo>
                      <a:lnTo>
                        <a:pt x="303" y="8"/>
                      </a:lnTo>
                      <a:lnTo>
                        <a:pt x="303" y="2"/>
                      </a:lnTo>
                      <a:lnTo>
                        <a:pt x="258" y="15"/>
                      </a:lnTo>
                      <a:close/>
                      <a:moveTo>
                        <a:pt x="359" y="41"/>
                      </a:moveTo>
                      <a:lnTo>
                        <a:pt x="359" y="47"/>
                      </a:lnTo>
                      <a:lnTo>
                        <a:pt x="405" y="34"/>
                      </a:lnTo>
                      <a:lnTo>
                        <a:pt x="405" y="28"/>
                      </a:lnTo>
                      <a:lnTo>
                        <a:pt x="359" y="41"/>
                      </a:lnTo>
                      <a:close/>
                      <a:moveTo>
                        <a:pt x="459" y="68"/>
                      </a:moveTo>
                      <a:lnTo>
                        <a:pt x="459" y="73"/>
                      </a:lnTo>
                      <a:lnTo>
                        <a:pt x="506" y="60"/>
                      </a:lnTo>
                      <a:lnTo>
                        <a:pt x="506" y="54"/>
                      </a:lnTo>
                      <a:lnTo>
                        <a:pt x="459" y="68"/>
                      </a:lnTo>
                      <a:close/>
                      <a:moveTo>
                        <a:pt x="562" y="93"/>
                      </a:moveTo>
                      <a:lnTo>
                        <a:pt x="562" y="99"/>
                      </a:lnTo>
                      <a:lnTo>
                        <a:pt x="607" y="86"/>
                      </a:lnTo>
                      <a:lnTo>
                        <a:pt x="607" y="81"/>
                      </a:lnTo>
                      <a:lnTo>
                        <a:pt x="562" y="93"/>
                      </a:lnTo>
                      <a:close/>
                      <a:moveTo>
                        <a:pt x="663" y="120"/>
                      </a:moveTo>
                      <a:lnTo>
                        <a:pt x="663" y="126"/>
                      </a:lnTo>
                      <a:lnTo>
                        <a:pt x="709" y="113"/>
                      </a:lnTo>
                      <a:lnTo>
                        <a:pt x="709" y="107"/>
                      </a:lnTo>
                      <a:lnTo>
                        <a:pt x="663" y="120"/>
                      </a:lnTo>
                      <a:close/>
                      <a:moveTo>
                        <a:pt x="763" y="146"/>
                      </a:moveTo>
                      <a:lnTo>
                        <a:pt x="763" y="151"/>
                      </a:lnTo>
                      <a:lnTo>
                        <a:pt x="810" y="139"/>
                      </a:lnTo>
                      <a:lnTo>
                        <a:pt x="810" y="134"/>
                      </a:lnTo>
                      <a:lnTo>
                        <a:pt x="763" y="146"/>
                      </a:lnTo>
                      <a:close/>
                      <a:moveTo>
                        <a:pt x="810" y="164"/>
                      </a:moveTo>
                      <a:lnTo>
                        <a:pt x="866" y="178"/>
                      </a:lnTo>
                      <a:lnTo>
                        <a:pt x="866" y="173"/>
                      </a:lnTo>
                      <a:lnTo>
                        <a:pt x="810" y="159"/>
                      </a:lnTo>
                      <a:lnTo>
                        <a:pt x="810" y="164"/>
                      </a:lnTo>
                      <a:close/>
                      <a:moveTo>
                        <a:pt x="866" y="173"/>
                      </a:moveTo>
                      <a:lnTo>
                        <a:pt x="866" y="178"/>
                      </a:lnTo>
                      <a:lnTo>
                        <a:pt x="911" y="165"/>
                      </a:lnTo>
                      <a:lnTo>
                        <a:pt x="911" y="160"/>
                      </a:lnTo>
                      <a:lnTo>
                        <a:pt x="866" y="173"/>
                      </a:lnTo>
                      <a:close/>
                      <a:moveTo>
                        <a:pt x="136" y="25"/>
                      </a:moveTo>
                      <a:lnTo>
                        <a:pt x="190" y="40"/>
                      </a:lnTo>
                      <a:lnTo>
                        <a:pt x="190" y="35"/>
                      </a:lnTo>
                      <a:lnTo>
                        <a:pt x="136" y="20"/>
                      </a:lnTo>
                      <a:lnTo>
                        <a:pt x="136" y="25"/>
                      </a:lnTo>
                      <a:close/>
                      <a:moveTo>
                        <a:pt x="237" y="52"/>
                      </a:moveTo>
                      <a:lnTo>
                        <a:pt x="291" y="67"/>
                      </a:lnTo>
                      <a:lnTo>
                        <a:pt x="291" y="60"/>
                      </a:lnTo>
                      <a:lnTo>
                        <a:pt x="237" y="47"/>
                      </a:lnTo>
                      <a:lnTo>
                        <a:pt x="237" y="52"/>
                      </a:lnTo>
                      <a:close/>
                      <a:moveTo>
                        <a:pt x="337" y="78"/>
                      </a:moveTo>
                      <a:lnTo>
                        <a:pt x="394" y="92"/>
                      </a:lnTo>
                      <a:lnTo>
                        <a:pt x="394" y="87"/>
                      </a:lnTo>
                      <a:lnTo>
                        <a:pt x="337" y="73"/>
                      </a:lnTo>
                      <a:lnTo>
                        <a:pt x="337" y="78"/>
                      </a:lnTo>
                      <a:close/>
                      <a:moveTo>
                        <a:pt x="440" y="105"/>
                      </a:moveTo>
                      <a:lnTo>
                        <a:pt x="494" y="118"/>
                      </a:lnTo>
                      <a:lnTo>
                        <a:pt x="494" y="113"/>
                      </a:lnTo>
                      <a:lnTo>
                        <a:pt x="440" y="99"/>
                      </a:lnTo>
                      <a:lnTo>
                        <a:pt x="440" y="105"/>
                      </a:lnTo>
                      <a:close/>
                      <a:moveTo>
                        <a:pt x="541" y="131"/>
                      </a:moveTo>
                      <a:lnTo>
                        <a:pt x="595" y="145"/>
                      </a:lnTo>
                      <a:lnTo>
                        <a:pt x="595" y="140"/>
                      </a:lnTo>
                      <a:lnTo>
                        <a:pt x="541" y="126"/>
                      </a:lnTo>
                      <a:lnTo>
                        <a:pt x="541" y="131"/>
                      </a:lnTo>
                      <a:close/>
                      <a:moveTo>
                        <a:pt x="641" y="158"/>
                      </a:moveTo>
                      <a:lnTo>
                        <a:pt x="696" y="171"/>
                      </a:lnTo>
                      <a:lnTo>
                        <a:pt x="696" y="166"/>
                      </a:lnTo>
                      <a:lnTo>
                        <a:pt x="641" y="151"/>
                      </a:lnTo>
                      <a:lnTo>
                        <a:pt x="641" y="158"/>
                      </a:lnTo>
                      <a:close/>
                      <a:moveTo>
                        <a:pt x="190" y="35"/>
                      </a:moveTo>
                      <a:lnTo>
                        <a:pt x="190" y="40"/>
                      </a:lnTo>
                      <a:lnTo>
                        <a:pt x="235" y="27"/>
                      </a:lnTo>
                      <a:lnTo>
                        <a:pt x="235" y="21"/>
                      </a:lnTo>
                      <a:lnTo>
                        <a:pt x="190" y="35"/>
                      </a:lnTo>
                      <a:close/>
                      <a:moveTo>
                        <a:pt x="291" y="60"/>
                      </a:moveTo>
                      <a:lnTo>
                        <a:pt x="291" y="66"/>
                      </a:lnTo>
                      <a:lnTo>
                        <a:pt x="337" y="53"/>
                      </a:lnTo>
                      <a:lnTo>
                        <a:pt x="337" y="48"/>
                      </a:lnTo>
                      <a:lnTo>
                        <a:pt x="291" y="60"/>
                      </a:lnTo>
                      <a:close/>
                      <a:moveTo>
                        <a:pt x="394" y="87"/>
                      </a:moveTo>
                      <a:lnTo>
                        <a:pt x="394" y="92"/>
                      </a:lnTo>
                      <a:lnTo>
                        <a:pt x="438" y="80"/>
                      </a:lnTo>
                      <a:lnTo>
                        <a:pt x="438" y="74"/>
                      </a:lnTo>
                      <a:lnTo>
                        <a:pt x="394" y="87"/>
                      </a:lnTo>
                      <a:close/>
                      <a:moveTo>
                        <a:pt x="494" y="113"/>
                      </a:moveTo>
                      <a:lnTo>
                        <a:pt x="494" y="118"/>
                      </a:lnTo>
                      <a:lnTo>
                        <a:pt x="539" y="106"/>
                      </a:lnTo>
                      <a:lnTo>
                        <a:pt x="539" y="101"/>
                      </a:lnTo>
                      <a:lnTo>
                        <a:pt x="494" y="113"/>
                      </a:lnTo>
                      <a:close/>
                      <a:moveTo>
                        <a:pt x="595" y="140"/>
                      </a:moveTo>
                      <a:lnTo>
                        <a:pt x="595" y="145"/>
                      </a:lnTo>
                      <a:lnTo>
                        <a:pt x="641" y="132"/>
                      </a:lnTo>
                      <a:lnTo>
                        <a:pt x="641" y="127"/>
                      </a:lnTo>
                      <a:lnTo>
                        <a:pt x="595" y="140"/>
                      </a:lnTo>
                      <a:close/>
                      <a:moveTo>
                        <a:pt x="696" y="166"/>
                      </a:moveTo>
                      <a:lnTo>
                        <a:pt x="696" y="171"/>
                      </a:lnTo>
                      <a:lnTo>
                        <a:pt x="742" y="159"/>
                      </a:lnTo>
                      <a:lnTo>
                        <a:pt x="742" y="153"/>
                      </a:lnTo>
                      <a:lnTo>
                        <a:pt x="696" y="166"/>
                      </a:lnTo>
                      <a:close/>
                      <a:moveTo>
                        <a:pt x="744" y="183"/>
                      </a:moveTo>
                      <a:lnTo>
                        <a:pt x="798" y="198"/>
                      </a:lnTo>
                      <a:lnTo>
                        <a:pt x="798" y="193"/>
                      </a:lnTo>
                      <a:lnTo>
                        <a:pt x="744" y="178"/>
                      </a:lnTo>
                      <a:lnTo>
                        <a:pt x="744" y="183"/>
                      </a:lnTo>
                      <a:close/>
                      <a:moveTo>
                        <a:pt x="798" y="192"/>
                      </a:moveTo>
                      <a:lnTo>
                        <a:pt x="798" y="198"/>
                      </a:lnTo>
                      <a:lnTo>
                        <a:pt x="843" y="184"/>
                      </a:lnTo>
                      <a:lnTo>
                        <a:pt x="843" y="179"/>
                      </a:lnTo>
                      <a:lnTo>
                        <a:pt x="798" y="192"/>
                      </a:lnTo>
                      <a:close/>
                      <a:moveTo>
                        <a:pt x="68" y="45"/>
                      </a:moveTo>
                      <a:lnTo>
                        <a:pt x="122" y="59"/>
                      </a:lnTo>
                      <a:lnTo>
                        <a:pt x="122" y="54"/>
                      </a:lnTo>
                      <a:lnTo>
                        <a:pt x="68" y="40"/>
                      </a:lnTo>
                      <a:lnTo>
                        <a:pt x="68" y="45"/>
                      </a:lnTo>
                      <a:close/>
                      <a:moveTo>
                        <a:pt x="169" y="72"/>
                      </a:moveTo>
                      <a:lnTo>
                        <a:pt x="223" y="85"/>
                      </a:lnTo>
                      <a:lnTo>
                        <a:pt x="223" y="80"/>
                      </a:lnTo>
                      <a:lnTo>
                        <a:pt x="169" y="67"/>
                      </a:lnTo>
                      <a:lnTo>
                        <a:pt x="169" y="72"/>
                      </a:lnTo>
                      <a:close/>
                      <a:moveTo>
                        <a:pt x="272" y="98"/>
                      </a:moveTo>
                      <a:lnTo>
                        <a:pt x="326" y="112"/>
                      </a:lnTo>
                      <a:lnTo>
                        <a:pt x="326" y="107"/>
                      </a:lnTo>
                      <a:lnTo>
                        <a:pt x="272" y="92"/>
                      </a:lnTo>
                      <a:lnTo>
                        <a:pt x="272" y="98"/>
                      </a:lnTo>
                      <a:close/>
                      <a:moveTo>
                        <a:pt x="372" y="124"/>
                      </a:moveTo>
                      <a:lnTo>
                        <a:pt x="427" y="138"/>
                      </a:lnTo>
                      <a:lnTo>
                        <a:pt x="427" y="133"/>
                      </a:lnTo>
                      <a:lnTo>
                        <a:pt x="372" y="118"/>
                      </a:lnTo>
                      <a:lnTo>
                        <a:pt x="372" y="124"/>
                      </a:lnTo>
                      <a:close/>
                      <a:moveTo>
                        <a:pt x="473" y="150"/>
                      </a:moveTo>
                      <a:lnTo>
                        <a:pt x="527" y="165"/>
                      </a:lnTo>
                      <a:lnTo>
                        <a:pt x="527" y="160"/>
                      </a:lnTo>
                      <a:lnTo>
                        <a:pt x="473" y="145"/>
                      </a:lnTo>
                      <a:lnTo>
                        <a:pt x="473" y="150"/>
                      </a:lnTo>
                      <a:close/>
                      <a:moveTo>
                        <a:pt x="574" y="177"/>
                      </a:moveTo>
                      <a:lnTo>
                        <a:pt x="630" y="191"/>
                      </a:lnTo>
                      <a:lnTo>
                        <a:pt x="630" y="185"/>
                      </a:lnTo>
                      <a:lnTo>
                        <a:pt x="574" y="171"/>
                      </a:lnTo>
                      <a:lnTo>
                        <a:pt x="574" y="177"/>
                      </a:lnTo>
                      <a:close/>
                      <a:moveTo>
                        <a:pt x="122" y="54"/>
                      </a:moveTo>
                      <a:lnTo>
                        <a:pt x="122" y="59"/>
                      </a:lnTo>
                      <a:lnTo>
                        <a:pt x="169" y="47"/>
                      </a:lnTo>
                      <a:lnTo>
                        <a:pt x="169" y="41"/>
                      </a:lnTo>
                      <a:lnTo>
                        <a:pt x="122" y="54"/>
                      </a:lnTo>
                      <a:close/>
                      <a:moveTo>
                        <a:pt x="223" y="80"/>
                      </a:moveTo>
                      <a:lnTo>
                        <a:pt x="223" y="85"/>
                      </a:lnTo>
                      <a:lnTo>
                        <a:pt x="270" y="73"/>
                      </a:lnTo>
                      <a:lnTo>
                        <a:pt x="270" y="68"/>
                      </a:lnTo>
                      <a:lnTo>
                        <a:pt x="223" y="80"/>
                      </a:lnTo>
                      <a:close/>
                      <a:moveTo>
                        <a:pt x="326" y="107"/>
                      </a:moveTo>
                      <a:lnTo>
                        <a:pt x="326" y="112"/>
                      </a:lnTo>
                      <a:lnTo>
                        <a:pt x="370" y="99"/>
                      </a:lnTo>
                      <a:lnTo>
                        <a:pt x="370" y="93"/>
                      </a:lnTo>
                      <a:lnTo>
                        <a:pt x="326" y="107"/>
                      </a:lnTo>
                      <a:close/>
                      <a:moveTo>
                        <a:pt x="427" y="133"/>
                      </a:moveTo>
                      <a:lnTo>
                        <a:pt x="427" y="138"/>
                      </a:lnTo>
                      <a:lnTo>
                        <a:pt x="471" y="126"/>
                      </a:lnTo>
                      <a:lnTo>
                        <a:pt x="471" y="120"/>
                      </a:lnTo>
                      <a:lnTo>
                        <a:pt x="427" y="133"/>
                      </a:lnTo>
                      <a:close/>
                      <a:moveTo>
                        <a:pt x="527" y="160"/>
                      </a:moveTo>
                      <a:lnTo>
                        <a:pt x="527" y="165"/>
                      </a:lnTo>
                      <a:lnTo>
                        <a:pt x="574" y="151"/>
                      </a:lnTo>
                      <a:lnTo>
                        <a:pt x="574" y="146"/>
                      </a:lnTo>
                      <a:lnTo>
                        <a:pt x="527" y="160"/>
                      </a:lnTo>
                      <a:close/>
                      <a:moveTo>
                        <a:pt x="630" y="185"/>
                      </a:moveTo>
                      <a:lnTo>
                        <a:pt x="630" y="191"/>
                      </a:lnTo>
                      <a:lnTo>
                        <a:pt x="674" y="178"/>
                      </a:lnTo>
                      <a:lnTo>
                        <a:pt x="674" y="173"/>
                      </a:lnTo>
                      <a:lnTo>
                        <a:pt x="630" y="185"/>
                      </a:lnTo>
                      <a:close/>
                      <a:moveTo>
                        <a:pt x="676" y="203"/>
                      </a:moveTo>
                      <a:lnTo>
                        <a:pt x="731" y="217"/>
                      </a:lnTo>
                      <a:lnTo>
                        <a:pt x="731" y="211"/>
                      </a:lnTo>
                      <a:lnTo>
                        <a:pt x="676" y="198"/>
                      </a:lnTo>
                      <a:lnTo>
                        <a:pt x="676" y="203"/>
                      </a:lnTo>
                      <a:close/>
                      <a:moveTo>
                        <a:pt x="731" y="211"/>
                      </a:moveTo>
                      <a:lnTo>
                        <a:pt x="731" y="217"/>
                      </a:lnTo>
                      <a:lnTo>
                        <a:pt x="775" y="204"/>
                      </a:lnTo>
                      <a:lnTo>
                        <a:pt x="775" y="199"/>
                      </a:lnTo>
                      <a:lnTo>
                        <a:pt x="731" y="211"/>
                      </a:lnTo>
                      <a:close/>
                      <a:moveTo>
                        <a:pt x="0" y="65"/>
                      </a:moveTo>
                      <a:lnTo>
                        <a:pt x="55" y="79"/>
                      </a:lnTo>
                      <a:lnTo>
                        <a:pt x="55" y="74"/>
                      </a:lnTo>
                      <a:lnTo>
                        <a:pt x="0" y="59"/>
                      </a:lnTo>
                      <a:lnTo>
                        <a:pt x="0" y="65"/>
                      </a:lnTo>
                      <a:close/>
                      <a:moveTo>
                        <a:pt x="101" y="91"/>
                      </a:moveTo>
                      <a:lnTo>
                        <a:pt x="157" y="105"/>
                      </a:lnTo>
                      <a:lnTo>
                        <a:pt x="157" y="100"/>
                      </a:lnTo>
                      <a:lnTo>
                        <a:pt x="101" y="85"/>
                      </a:lnTo>
                      <a:lnTo>
                        <a:pt x="101" y="91"/>
                      </a:lnTo>
                      <a:close/>
                      <a:moveTo>
                        <a:pt x="204" y="117"/>
                      </a:moveTo>
                      <a:lnTo>
                        <a:pt x="459" y="184"/>
                      </a:lnTo>
                      <a:lnTo>
                        <a:pt x="459" y="178"/>
                      </a:lnTo>
                      <a:lnTo>
                        <a:pt x="204" y="112"/>
                      </a:lnTo>
                      <a:lnTo>
                        <a:pt x="204" y="117"/>
                      </a:lnTo>
                      <a:close/>
                      <a:moveTo>
                        <a:pt x="508" y="197"/>
                      </a:moveTo>
                      <a:lnTo>
                        <a:pt x="562" y="210"/>
                      </a:lnTo>
                      <a:lnTo>
                        <a:pt x="562" y="205"/>
                      </a:lnTo>
                      <a:lnTo>
                        <a:pt x="508" y="191"/>
                      </a:lnTo>
                      <a:lnTo>
                        <a:pt x="508" y="197"/>
                      </a:lnTo>
                      <a:close/>
                      <a:moveTo>
                        <a:pt x="55" y="74"/>
                      </a:moveTo>
                      <a:lnTo>
                        <a:pt x="55" y="79"/>
                      </a:lnTo>
                      <a:lnTo>
                        <a:pt x="101" y="67"/>
                      </a:lnTo>
                      <a:lnTo>
                        <a:pt x="101" y="60"/>
                      </a:lnTo>
                      <a:lnTo>
                        <a:pt x="55" y="74"/>
                      </a:lnTo>
                      <a:close/>
                      <a:moveTo>
                        <a:pt x="157" y="100"/>
                      </a:moveTo>
                      <a:lnTo>
                        <a:pt x="157" y="105"/>
                      </a:lnTo>
                      <a:lnTo>
                        <a:pt x="202" y="92"/>
                      </a:lnTo>
                      <a:lnTo>
                        <a:pt x="202" y="87"/>
                      </a:lnTo>
                      <a:lnTo>
                        <a:pt x="157" y="100"/>
                      </a:lnTo>
                      <a:close/>
                      <a:moveTo>
                        <a:pt x="459" y="178"/>
                      </a:moveTo>
                      <a:lnTo>
                        <a:pt x="459" y="184"/>
                      </a:lnTo>
                      <a:lnTo>
                        <a:pt x="506" y="171"/>
                      </a:lnTo>
                      <a:lnTo>
                        <a:pt x="506" y="166"/>
                      </a:lnTo>
                      <a:lnTo>
                        <a:pt x="459" y="178"/>
                      </a:lnTo>
                      <a:close/>
                      <a:moveTo>
                        <a:pt x="562" y="205"/>
                      </a:moveTo>
                      <a:lnTo>
                        <a:pt x="562" y="210"/>
                      </a:lnTo>
                      <a:lnTo>
                        <a:pt x="607" y="198"/>
                      </a:lnTo>
                      <a:lnTo>
                        <a:pt x="607" y="193"/>
                      </a:lnTo>
                      <a:lnTo>
                        <a:pt x="562" y="205"/>
                      </a:lnTo>
                      <a:close/>
                      <a:moveTo>
                        <a:pt x="609" y="223"/>
                      </a:moveTo>
                      <a:lnTo>
                        <a:pt x="663" y="237"/>
                      </a:lnTo>
                      <a:lnTo>
                        <a:pt x="663" y="231"/>
                      </a:lnTo>
                      <a:lnTo>
                        <a:pt x="609" y="217"/>
                      </a:lnTo>
                      <a:lnTo>
                        <a:pt x="609" y="223"/>
                      </a:lnTo>
                      <a:close/>
                      <a:moveTo>
                        <a:pt x="663" y="231"/>
                      </a:moveTo>
                      <a:lnTo>
                        <a:pt x="663" y="237"/>
                      </a:lnTo>
                      <a:lnTo>
                        <a:pt x="707" y="224"/>
                      </a:lnTo>
                      <a:lnTo>
                        <a:pt x="707" y="219"/>
                      </a:lnTo>
                      <a:lnTo>
                        <a:pt x="663" y="231"/>
                      </a:lnTo>
                      <a:close/>
                    </a:path>
                  </a:pathLst>
                </a:custGeom>
                <a:solidFill>
                  <a:srgbClr val="FFCCCC"/>
                </a:solidFill>
                <a:ln w="3175" cmpd="sng">
                  <a:solidFill>
                    <a:srgbClr val="800080"/>
                  </a:solidFill>
                  <a:round/>
                  <a:headEnd/>
                  <a:tailEnd/>
                </a:ln>
              </p:spPr>
              <p:txBody>
                <a:bodyPr/>
                <a:lstStyle/>
                <a:p>
                  <a:endParaRPr lang="ru-RU"/>
                </a:p>
              </p:txBody>
            </p:sp>
            <p:sp>
              <p:nvSpPr>
                <p:cNvPr id="586840" name="Freeform 88"/>
                <p:cNvSpPr>
                  <a:spLocks/>
                </p:cNvSpPr>
                <p:nvPr/>
              </p:nvSpPr>
              <p:spPr bwMode="auto">
                <a:xfrm>
                  <a:off x="980" y="1161"/>
                  <a:ext cx="478" cy="271"/>
                </a:xfrm>
                <a:custGeom>
                  <a:avLst/>
                  <a:gdLst>
                    <a:gd name="T0" fmla="*/ 0 w 774"/>
                    <a:gd name="T1" fmla="*/ 25 h 223"/>
                    <a:gd name="T2" fmla="*/ 774 w 774"/>
                    <a:gd name="T3" fmla="*/ 223 h 223"/>
                    <a:gd name="T4" fmla="*/ 774 w 774"/>
                    <a:gd name="T5" fmla="*/ 197 h 223"/>
                    <a:gd name="T6" fmla="*/ 0 w 774"/>
                    <a:gd name="T7" fmla="*/ 0 h 223"/>
                    <a:gd name="T8" fmla="*/ 0 w 774"/>
                    <a:gd name="T9" fmla="*/ 25 h 223"/>
                  </a:gdLst>
                  <a:ahLst/>
                  <a:cxnLst>
                    <a:cxn ang="0">
                      <a:pos x="T0" y="T1"/>
                    </a:cxn>
                    <a:cxn ang="0">
                      <a:pos x="T2" y="T3"/>
                    </a:cxn>
                    <a:cxn ang="0">
                      <a:pos x="T4" y="T5"/>
                    </a:cxn>
                    <a:cxn ang="0">
                      <a:pos x="T6" y="T7"/>
                    </a:cxn>
                    <a:cxn ang="0">
                      <a:pos x="T8" y="T9"/>
                    </a:cxn>
                  </a:cxnLst>
                  <a:rect l="0" t="0" r="r" b="b"/>
                  <a:pathLst>
                    <a:path w="774" h="223">
                      <a:moveTo>
                        <a:pt x="0" y="25"/>
                      </a:moveTo>
                      <a:lnTo>
                        <a:pt x="774" y="223"/>
                      </a:lnTo>
                      <a:lnTo>
                        <a:pt x="774" y="197"/>
                      </a:lnTo>
                      <a:lnTo>
                        <a:pt x="0" y="0"/>
                      </a:lnTo>
                      <a:lnTo>
                        <a:pt x="0" y="25"/>
                      </a:lnTo>
                      <a:close/>
                    </a:path>
                  </a:pathLst>
                </a:custGeom>
                <a:noFill/>
                <a:ln w="6350">
                  <a:solidFill>
                    <a:srgbClr val="8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grpSp>
        </p:grpSp>
        <p:grpSp>
          <p:nvGrpSpPr>
            <p:cNvPr id="586841" name="Group 89"/>
            <p:cNvGrpSpPr>
              <a:grpSpLocks/>
            </p:cNvGrpSpPr>
            <p:nvPr/>
          </p:nvGrpSpPr>
          <p:grpSpPr bwMode="auto">
            <a:xfrm>
              <a:off x="4082" y="1729"/>
              <a:ext cx="575" cy="617"/>
              <a:chOff x="980" y="279"/>
              <a:chExt cx="974" cy="1153"/>
            </a:xfrm>
          </p:grpSpPr>
          <p:grpSp>
            <p:nvGrpSpPr>
              <p:cNvPr id="586842" name="Group 90"/>
              <p:cNvGrpSpPr>
                <a:grpSpLocks/>
              </p:cNvGrpSpPr>
              <p:nvPr/>
            </p:nvGrpSpPr>
            <p:grpSpPr bwMode="auto">
              <a:xfrm>
                <a:off x="1269" y="279"/>
                <a:ext cx="685" cy="893"/>
                <a:chOff x="4497" y="5857"/>
                <a:chExt cx="555" cy="734"/>
              </a:xfrm>
            </p:grpSpPr>
            <p:sp>
              <p:nvSpPr>
                <p:cNvPr id="586843" name="Freeform 91"/>
                <p:cNvSpPr>
                  <a:spLocks/>
                </p:cNvSpPr>
                <p:nvPr/>
              </p:nvSpPr>
              <p:spPr bwMode="auto">
                <a:xfrm>
                  <a:off x="4497" y="5857"/>
                  <a:ext cx="555" cy="734"/>
                </a:xfrm>
                <a:custGeom>
                  <a:avLst/>
                  <a:gdLst>
                    <a:gd name="T0" fmla="*/ 0 w 1109"/>
                    <a:gd name="T1" fmla="*/ 419 h 734"/>
                    <a:gd name="T2" fmla="*/ 124 w 1109"/>
                    <a:gd name="T3" fmla="*/ 466 h 734"/>
                    <a:gd name="T4" fmla="*/ 255 w 1109"/>
                    <a:gd name="T5" fmla="*/ 509 h 734"/>
                    <a:gd name="T6" fmla="*/ 255 w 1109"/>
                    <a:gd name="T7" fmla="*/ 509 h 734"/>
                    <a:gd name="T8" fmla="*/ 238 w 1109"/>
                    <a:gd name="T9" fmla="*/ 534 h 734"/>
                    <a:gd name="T10" fmla="*/ 228 w 1109"/>
                    <a:gd name="T11" fmla="*/ 560 h 734"/>
                    <a:gd name="T12" fmla="*/ 222 w 1109"/>
                    <a:gd name="T13" fmla="*/ 586 h 734"/>
                    <a:gd name="T14" fmla="*/ 224 w 1109"/>
                    <a:gd name="T15" fmla="*/ 612 h 734"/>
                    <a:gd name="T16" fmla="*/ 250 w 1109"/>
                    <a:gd name="T17" fmla="*/ 630 h 734"/>
                    <a:gd name="T18" fmla="*/ 277 w 1109"/>
                    <a:gd name="T19" fmla="*/ 649 h 734"/>
                    <a:gd name="T20" fmla="*/ 310 w 1109"/>
                    <a:gd name="T21" fmla="*/ 664 h 734"/>
                    <a:gd name="T22" fmla="*/ 344 w 1109"/>
                    <a:gd name="T23" fmla="*/ 679 h 734"/>
                    <a:gd name="T24" fmla="*/ 383 w 1109"/>
                    <a:gd name="T25" fmla="*/ 692 h 734"/>
                    <a:gd name="T26" fmla="*/ 424 w 1109"/>
                    <a:gd name="T27" fmla="*/ 704 h 734"/>
                    <a:gd name="T28" fmla="*/ 466 w 1109"/>
                    <a:gd name="T29" fmla="*/ 713 h 734"/>
                    <a:gd name="T30" fmla="*/ 511 w 1109"/>
                    <a:gd name="T31" fmla="*/ 720 h 734"/>
                    <a:gd name="T32" fmla="*/ 557 w 1109"/>
                    <a:gd name="T33" fmla="*/ 726 h 734"/>
                    <a:gd name="T34" fmla="*/ 606 w 1109"/>
                    <a:gd name="T35" fmla="*/ 731 h 734"/>
                    <a:gd name="T36" fmla="*/ 654 w 1109"/>
                    <a:gd name="T37" fmla="*/ 733 h 734"/>
                    <a:gd name="T38" fmla="*/ 703 w 1109"/>
                    <a:gd name="T39" fmla="*/ 734 h 734"/>
                    <a:gd name="T40" fmla="*/ 751 w 1109"/>
                    <a:gd name="T41" fmla="*/ 732 h 734"/>
                    <a:gd name="T42" fmla="*/ 801 w 1109"/>
                    <a:gd name="T43" fmla="*/ 727 h 734"/>
                    <a:gd name="T44" fmla="*/ 850 w 1109"/>
                    <a:gd name="T45" fmla="*/ 721 h 734"/>
                    <a:gd name="T46" fmla="*/ 898 w 1109"/>
                    <a:gd name="T47" fmla="*/ 713 h 734"/>
                    <a:gd name="T48" fmla="*/ 954 w 1109"/>
                    <a:gd name="T49" fmla="*/ 701 h 734"/>
                    <a:gd name="T50" fmla="*/ 1007 w 1109"/>
                    <a:gd name="T51" fmla="*/ 685 h 734"/>
                    <a:gd name="T52" fmla="*/ 1053 w 1109"/>
                    <a:gd name="T53" fmla="*/ 667 h 734"/>
                    <a:gd name="T54" fmla="*/ 1094 w 1109"/>
                    <a:gd name="T55" fmla="*/ 646 h 734"/>
                    <a:gd name="T56" fmla="*/ 1102 w 1109"/>
                    <a:gd name="T57" fmla="*/ 631 h 734"/>
                    <a:gd name="T58" fmla="*/ 1107 w 1109"/>
                    <a:gd name="T59" fmla="*/ 617 h 734"/>
                    <a:gd name="T60" fmla="*/ 1109 w 1109"/>
                    <a:gd name="T61" fmla="*/ 602 h 734"/>
                    <a:gd name="T62" fmla="*/ 1109 w 1109"/>
                    <a:gd name="T63" fmla="*/ 588 h 734"/>
                    <a:gd name="T64" fmla="*/ 1107 w 1109"/>
                    <a:gd name="T65" fmla="*/ 574 h 734"/>
                    <a:gd name="T66" fmla="*/ 1102 w 1109"/>
                    <a:gd name="T67" fmla="*/ 560 h 734"/>
                    <a:gd name="T68" fmla="*/ 1094 w 1109"/>
                    <a:gd name="T69" fmla="*/ 546 h 734"/>
                    <a:gd name="T70" fmla="*/ 1084 w 1109"/>
                    <a:gd name="T71" fmla="*/ 532 h 734"/>
                    <a:gd name="T72" fmla="*/ 1073 w 1109"/>
                    <a:gd name="T73" fmla="*/ 519 h 734"/>
                    <a:gd name="T74" fmla="*/ 1059 w 1109"/>
                    <a:gd name="T75" fmla="*/ 506 h 734"/>
                    <a:gd name="T76" fmla="*/ 1042 w 1109"/>
                    <a:gd name="T77" fmla="*/ 494 h 734"/>
                    <a:gd name="T78" fmla="*/ 1024 w 1109"/>
                    <a:gd name="T79" fmla="*/ 482 h 734"/>
                    <a:gd name="T80" fmla="*/ 1003 w 1109"/>
                    <a:gd name="T81" fmla="*/ 470 h 734"/>
                    <a:gd name="T82" fmla="*/ 980 w 1109"/>
                    <a:gd name="T83" fmla="*/ 460 h 734"/>
                    <a:gd name="T84" fmla="*/ 954 w 1109"/>
                    <a:gd name="T85" fmla="*/ 450 h 734"/>
                    <a:gd name="T86" fmla="*/ 927 w 1109"/>
                    <a:gd name="T87" fmla="*/ 440 h 734"/>
                    <a:gd name="T88" fmla="*/ 927 w 1109"/>
                    <a:gd name="T89" fmla="*/ 440 h 734"/>
                    <a:gd name="T90" fmla="*/ 927 w 1109"/>
                    <a:gd name="T91" fmla="*/ 211 h 734"/>
                    <a:gd name="T92" fmla="*/ 838 w 1109"/>
                    <a:gd name="T93" fmla="*/ 177 h 734"/>
                    <a:gd name="T94" fmla="*/ 745 w 1109"/>
                    <a:gd name="T95" fmla="*/ 144 h 734"/>
                    <a:gd name="T96" fmla="*/ 647 w 1109"/>
                    <a:gd name="T97" fmla="*/ 114 h 734"/>
                    <a:gd name="T98" fmla="*/ 546 w 1109"/>
                    <a:gd name="T99" fmla="*/ 86 h 734"/>
                    <a:gd name="T100" fmla="*/ 441 w 1109"/>
                    <a:gd name="T101" fmla="*/ 61 h 734"/>
                    <a:gd name="T102" fmla="*/ 333 w 1109"/>
                    <a:gd name="T103" fmla="*/ 38 h 734"/>
                    <a:gd name="T104" fmla="*/ 220 w 1109"/>
                    <a:gd name="T105" fmla="*/ 18 h 734"/>
                    <a:gd name="T106" fmla="*/ 106 w 1109"/>
                    <a:gd name="T107" fmla="*/ 0 h 734"/>
                    <a:gd name="T108" fmla="*/ 106 w 1109"/>
                    <a:gd name="T109" fmla="*/ 0 h 734"/>
                    <a:gd name="T110" fmla="*/ 0 w 1109"/>
                    <a:gd name="T111" fmla="*/ 27 h 734"/>
                    <a:gd name="T112" fmla="*/ 0 w 1109"/>
                    <a:gd name="T113" fmla="*/ 419 h 734"/>
                    <a:gd name="T114" fmla="*/ 0 w 1109"/>
                    <a:gd name="T115" fmla="*/ 419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09" h="734">
                      <a:moveTo>
                        <a:pt x="0" y="419"/>
                      </a:moveTo>
                      <a:lnTo>
                        <a:pt x="124" y="466"/>
                      </a:lnTo>
                      <a:lnTo>
                        <a:pt x="255" y="509"/>
                      </a:lnTo>
                      <a:lnTo>
                        <a:pt x="255" y="509"/>
                      </a:lnTo>
                      <a:lnTo>
                        <a:pt x="238" y="534"/>
                      </a:lnTo>
                      <a:lnTo>
                        <a:pt x="228" y="560"/>
                      </a:lnTo>
                      <a:lnTo>
                        <a:pt x="222" y="586"/>
                      </a:lnTo>
                      <a:lnTo>
                        <a:pt x="224" y="612"/>
                      </a:lnTo>
                      <a:lnTo>
                        <a:pt x="250" y="630"/>
                      </a:lnTo>
                      <a:lnTo>
                        <a:pt x="277" y="649"/>
                      </a:lnTo>
                      <a:lnTo>
                        <a:pt x="310" y="664"/>
                      </a:lnTo>
                      <a:lnTo>
                        <a:pt x="344" y="679"/>
                      </a:lnTo>
                      <a:lnTo>
                        <a:pt x="383" y="692"/>
                      </a:lnTo>
                      <a:lnTo>
                        <a:pt x="424" y="704"/>
                      </a:lnTo>
                      <a:lnTo>
                        <a:pt x="466" y="713"/>
                      </a:lnTo>
                      <a:lnTo>
                        <a:pt x="511" y="720"/>
                      </a:lnTo>
                      <a:lnTo>
                        <a:pt x="557" y="726"/>
                      </a:lnTo>
                      <a:lnTo>
                        <a:pt x="606" y="731"/>
                      </a:lnTo>
                      <a:lnTo>
                        <a:pt x="654" y="733"/>
                      </a:lnTo>
                      <a:lnTo>
                        <a:pt x="703" y="734"/>
                      </a:lnTo>
                      <a:lnTo>
                        <a:pt x="751" y="732"/>
                      </a:lnTo>
                      <a:lnTo>
                        <a:pt x="801" y="727"/>
                      </a:lnTo>
                      <a:lnTo>
                        <a:pt x="850" y="721"/>
                      </a:lnTo>
                      <a:lnTo>
                        <a:pt x="898" y="713"/>
                      </a:lnTo>
                      <a:lnTo>
                        <a:pt x="954" y="701"/>
                      </a:lnTo>
                      <a:lnTo>
                        <a:pt x="1007" y="685"/>
                      </a:lnTo>
                      <a:lnTo>
                        <a:pt x="1053" y="667"/>
                      </a:lnTo>
                      <a:lnTo>
                        <a:pt x="1094" y="646"/>
                      </a:lnTo>
                      <a:lnTo>
                        <a:pt x="1102" y="631"/>
                      </a:lnTo>
                      <a:lnTo>
                        <a:pt x="1107" y="617"/>
                      </a:lnTo>
                      <a:lnTo>
                        <a:pt x="1109" y="602"/>
                      </a:lnTo>
                      <a:lnTo>
                        <a:pt x="1109" y="588"/>
                      </a:lnTo>
                      <a:lnTo>
                        <a:pt x="1107" y="574"/>
                      </a:lnTo>
                      <a:lnTo>
                        <a:pt x="1102" y="560"/>
                      </a:lnTo>
                      <a:lnTo>
                        <a:pt x="1094" y="546"/>
                      </a:lnTo>
                      <a:lnTo>
                        <a:pt x="1084" y="532"/>
                      </a:lnTo>
                      <a:lnTo>
                        <a:pt x="1073" y="519"/>
                      </a:lnTo>
                      <a:lnTo>
                        <a:pt x="1059" y="506"/>
                      </a:lnTo>
                      <a:lnTo>
                        <a:pt x="1042" y="494"/>
                      </a:lnTo>
                      <a:lnTo>
                        <a:pt x="1024" y="482"/>
                      </a:lnTo>
                      <a:lnTo>
                        <a:pt x="1003" y="470"/>
                      </a:lnTo>
                      <a:lnTo>
                        <a:pt x="980" y="460"/>
                      </a:lnTo>
                      <a:lnTo>
                        <a:pt x="954" y="450"/>
                      </a:lnTo>
                      <a:lnTo>
                        <a:pt x="927" y="440"/>
                      </a:lnTo>
                      <a:lnTo>
                        <a:pt x="927" y="440"/>
                      </a:lnTo>
                      <a:lnTo>
                        <a:pt x="927" y="211"/>
                      </a:lnTo>
                      <a:lnTo>
                        <a:pt x="838" y="177"/>
                      </a:lnTo>
                      <a:lnTo>
                        <a:pt x="745" y="144"/>
                      </a:lnTo>
                      <a:lnTo>
                        <a:pt x="647" y="114"/>
                      </a:lnTo>
                      <a:lnTo>
                        <a:pt x="546" y="86"/>
                      </a:lnTo>
                      <a:lnTo>
                        <a:pt x="441" y="61"/>
                      </a:lnTo>
                      <a:lnTo>
                        <a:pt x="333" y="38"/>
                      </a:lnTo>
                      <a:lnTo>
                        <a:pt x="220" y="18"/>
                      </a:lnTo>
                      <a:lnTo>
                        <a:pt x="106" y="0"/>
                      </a:lnTo>
                      <a:lnTo>
                        <a:pt x="106" y="0"/>
                      </a:lnTo>
                      <a:lnTo>
                        <a:pt x="0" y="27"/>
                      </a:lnTo>
                      <a:lnTo>
                        <a:pt x="0" y="419"/>
                      </a:lnTo>
                      <a:lnTo>
                        <a:pt x="0" y="419"/>
                      </a:lnTo>
                    </a:path>
                  </a:pathLst>
                </a:custGeom>
                <a:solidFill>
                  <a:srgbClr val="FFFF99"/>
                </a:solidFill>
                <a:ln w="19050" cmpd="sng">
                  <a:solidFill>
                    <a:srgbClr val="800080"/>
                  </a:solidFill>
                  <a:prstDash val="solid"/>
                  <a:round/>
                  <a:headEnd/>
                  <a:tailEnd/>
                </a:ln>
              </p:spPr>
              <p:txBody>
                <a:bodyPr/>
                <a:lstStyle/>
                <a:p>
                  <a:endParaRPr lang="ru-RU"/>
                </a:p>
              </p:txBody>
            </p:sp>
            <p:sp>
              <p:nvSpPr>
                <p:cNvPr id="586844" name="Freeform 92"/>
                <p:cNvSpPr>
                  <a:spLocks/>
                </p:cNvSpPr>
                <p:nvPr/>
              </p:nvSpPr>
              <p:spPr bwMode="auto">
                <a:xfrm>
                  <a:off x="4546" y="5937"/>
                  <a:ext cx="324" cy="494"/>
                </a:xfrm>
                <a:custGeom>
                  <a:avLst/>
                  <a:gdLst>
                    <a:gd name="T0" fmla="*/ 0 w 648"/>
                    <a:gd name="T1" fmla="*/ 326 h 494"/>
                    <a:gd name="T2" fmla="*/ 648 w 648"/>
                    <a:gd name="T3" fmla="*/ 494 h 494"/>
                    <a:gd name="T4" fmla="*/ 648 w 648"/>
                    <a:gd name="T5" fmla="*/ 166 h 494"/>
                    <a:gd name="T6" fmla="*/ 0 w 648"/>
                    <a:gd name="T7" fmla="*/ 0 h 494"/>
                    <a:gd name="T8" fmla="*/ 0 w 648"/>
                    <a:gd name="T9" fmla="*/ 326 h 494"/>
                  </a:gdLst>
                  <a:ahLst/>
                  <a:cxnLst>
                    <a:cxn ang="0">
                      <a:pos x="T0" y="T1"/>
                    </a:cxn>
                    <a:cxn ang="0">
                      <a:pos x="T2" y="T3"/>
                    </a:cxn>
                    <a:cxn ang="0">
                      <a:pos x="T4" y="T5"/>
                    </a:cxn>
                    <a:cxn ang="0">
                      <a:pos x="T6" y="T7"/>
                    </a:cxn>
                    <a:cxn ang="0">
                      <a:pos x="T8" y="T9"/>
                    </a:cxn>
                  </a:cxnLst>
                  <a:rect l="0" t="0" r="r" b="b"/>
                  <a:pathLst>
                    <a:path w="648" h="494">
                      <a:moveTo>
                        <a:pt x="0" y="326"/>
                      </a:moveTo>
                      <a:lnTo>
                        <a:pt x="648" y="494"/>
                      </a:lnTo>
                      <a:lnTo>
                        <a:pt x="648" y="166"/>
                      </a:lnTo>
                      <a:lnTo>
                        <a:pt x="0" y="0"/>
                      </a:lnTo>
                      <a:lnTo>
                        <a:pt x="0" y="326"/>
                      </a:lnTo>
                      <a:close/>
                    </a:path>
                  </a:pathLst>
                </a:custGeom>
                <a:gradFill rotWithShape="1">
                  <a:gsLst>
                    <a:gs pos="0">
                      <a:schemeClr val="accent1">
                        <a:gamma/>
                        <a:tint val="0"/>
                        <a:invGamma/>
                      </a:schemeClr>
                    </a:gs>
                    <a:gs pos="100000">
                      <a:schemeClr val="accent1"/>
                    </a:gs>
                  </a:gsLst>
                  <a:path path="rect">
                    <a:fillToRect l="50000" t="50000" r="50000" b="50000"/>
                  </a:path>
                </a:gradFill>
                <a:ln w="12700" cmpd="sng">
                  <a:solidFill>
                    <a:srgbClr val="800080"/>
                  </a:solidFill>
                  <a:prstDash val="solid"/>
                  <a:round/>
                  <a:headEnd/>
                  <a:tailEnd/>
                </a:ln>
              </p:spPr>
              <p:txBody>
                <a:bodyPr/>
                <a:lstStyle/>
                <a:p>
                  <a:endParaRPr lang="ru-RU"/>
                </a:p>
              </p:txBody>
            </p:sp>
            <p:sp>
              <p:nvSpPr>
                <p:cNvPr id="586845" name="Freeform 93"/>
                <p:cNvSpPr>
                  <a:spLocks/>
                </p:cNvSpPr>
                <p:nvPr/>
              </p:nvSpPr>
              <p:spPr bwMode="auto">
                <a:xfrm>
                  <a:off x="4497" y="5884"/>
                  <a:ext cx="412" cy="603"/>
                </a:xfrm>
                <a:custGeom>
                  <a:avLst/>
                  <a:gdLst>
                    <a:gd name="T0" fmla="*/ 0 w 823"/>
                    <a:gd name="T1" fmla="*/ 392 h 603"/>
                    <a:gd name="T2" fmla="*/ 91 w 823"/>
                    <a:gd name="T3" fmla="*/ 426 h 603"/>
                    <a:gd name="T4" fmla="*/ 186 w 823"/>
                    <a:gd name="T5" fmla="*/ 458 h 603"/>
                    <a:gd name="T6" fmla="*/ 284 w 823"/>
                    <a:gd name="T7" fmla="*/ 488 h 603"/>
                    <a:gd name="T8" fmla="*/ 385 w 823"/>
                    <a:gd name="T9" fmla="*/ 516 h 603"/>
                    <a:gd name="T10" fmla="*/ 490 w 823"/>
                    <a:gd name="T11" fmla="*/ 540 h 603"/>
                    <a:gd name="T12" fmla="*/ 598 w 823"/>
                    <a:gd name="T13" fmla="*/ 564 h 603"/>
                    <a:gd name="T14" fmla="*/ 710 w 823"/>
                    <a:gd name="T15" fmla="*/ 585 h 603"/>
                    <a:gd name="T16" fmla="*/ 823 w 823"/>
                    <a:gd name="T17" fmla="*/ 603 h 603"/>
                    <a:gd name="T18" fmla="*/ 823 w 823"/>
                    <a:gd name="T19" fmla="*/ 603 h 603"/>
                    <a:gd name="T20" fmla="*/ 823 w 823"/>
                    <a:gd name="T21" fmla="*/ 211 h 603"/>
                    <a:gd name="T22" fmla="*/ 734 w 823"/>
                    <a:gd name="T23" fmla="*/ 177 h 603"/>
                    <a:gd name="T24" fmla="*/ 639 w 823"/>
                    <a:gd name="T25" fmla="*/ 145 h 603"/>
                    <a:gd name="T26" fmla="*/ 540 w 823"/>
                    <a:gd name="T27" fmla="*/ 115 h 603"/>
                    <a:gd name="T28" fmla="*/ 439 w 823"/>
                    <a:gd name="T29" fmla="*/ 87 h 603"/>
                    <a:gd name="T30" fmla="*/ 333 w 823"/>
                    <a:gd name="T31" fmla="*/ 62 h 603"/>
                    <a:gd name="T32" fmla="*/ 226 w 823"/>
                    <a:gd name="T33" fmla="*/ 38 h 603"/>
                    <a:gd name="T34" fmla="*/ 114 w 823"/>
                    <a:gd name="T35" fmla="*/ 18 h 603"/>
                    <a:gd name="T36" fmla="*/ 0 w 823"/>
                    <a:gd name="T37" fmla="*/ 0 h 603"/>
                    <a:gd name="T38" fmla="*/ 0 w 823"/>
                    <a:gd name="T39" fmla="*/ 0 h 603"/>
                    <a:gd name="T40" fmla="*/ 0 w 823"/>
                    <a:gd name="T41" fmla="*/ 392 h 603"/>
                    <a:gd name="T42" fmla="*/ 0 w 823"/>
                    <a:gd name="T43" fmla="*/ 392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23" h="603">
                      <a:moveTo>
                        <a:pt x="0" y="392"/>
                      </a:moveTo>
                      <a:lnTo>
                        <a:pt x="91" y="426"/>
                      </a:lnTo>
                      <a:lnTo>
                        <a:pt x="186" y="458"/>
                      </a:lnTo>
                      <a:lnTo>
                        <a:pt x="284" y="488"/>
                      </a:lnTo>
                      <a:lnTo>
                        <a:pt x="385" y="516"/>
                      </a:lnTo>
                      <a:lnTo>
                        <a:pt x="490" y="540"/>
                      </a:lnTo>
                      <a:lnTo>
                        <a:pt x="598" y="564"/>
                      </a:lnTo>
                      <a:lnTo>
                        <a:pt x="710" y="585"/>
                      </a:lnTo>
                      <a:lnTo>
                        <a:pt x="823" y="603"/>
                      </a:lnTo>
                      <a:lnTo>
                        <a:pt x="823" y="603"/>
                      </a:lnTo>
                      <a:lnTo>
                        <a:pt x="823" y="211"/>
                      </a:lnTo>
                      <a:lnTo>
                        <a:pt x="734" y="177"/>
                      </a:lnTo>
                      <a:lnTo>
                        <a:pt x="639" y="145"/>
                      </a:lnTo>
                      <a:lnTo>
                        <a:pt x="540" y="115"/>
                      </a:lnTo>
                      <a:lnTo>
                        <a:pt x="439" y="87"/>
                      </a:lnTo>
                      <a:lnTo>
                        <a:pt x="333" y="62"/>
                      </a:lnTo>
                      <a:lnTo>
                        <a:pt x="226" y="38"/>
                      </a:lnTo>
                      <a:lnTo>
                        <a:pt x="114" y="18"/>
                      </a:lnTo>
                      <a:lnTo>
                        <a:pt x="0" y="0"/>
                      </a:lnTo>
                      <a:lnTo>
                        <a:pt x="0" y="0"/>
                      </a:lnTo>
                      <a:lnTo>
                        <a:pt x="0" y="392"/>
                      </a:lnTo>
                      <a:lnTo>
                        <a:pt x="0" y="392"/>
                      </a:lnTo>
                    </a:path>
                  </a:pathLst>
                </a:custGeom>
                <a:noFill/>
                <a:ln w="19050" cmpd="sng">
                  <a:solidFill>
                    <a:srgbClr val="8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grpSp>
          <p:grpSp>
            <p:nvGrpSpPr>
              <p:cNvPr id="586846" name="Group 94"/>
              <p:cNvGrpSpPr>
                <a:grpSpLocks/>
              </p:cNvGrpSpPr>
              <p:nvPr/>
            </p:nvGrpSpPr>
            <p:grpSpPr bwMode="auto">
              <a:xfrm>
                <a:off x="980" y="1032"/>
                <a:ext cx="688" cy="400"/>
                <a:chOff x="980" y="1032"/>
                <a:chExt cx="688" cy="400"/>
              </a:xfrm>
            </p:grpSpPr>
            <p:sp>
              <p:nvSpPr>
                <p:cNvPr id="586847" name="Freeform 95"/>
                <p:cNvSpPr>
                  <a:spLocks/>
                </p:cNvSpPr>
                <p:nvPr/>
              </p:nvSpPr>
              <p:spPr bwMode="auto">
                <a:xfrm>
                  <a:off x="980" y="1032"/>
                  <a:ext cx="688" cy="400"/>
                </a:xfrm>
                <a:custGeom>
                  <a:avLst/>
                  <a:gdLst>
                    <a:gd name="T0" fmla="*/ 0 w 1113"/>
                    <a:gd name="T1" fmla="*/ 106 h 329"/>
                    <a:gd name="T2" fmla="*/ 329 w 1113"/>
                    <a:gd name="T3" fmla="*/ 0 h 329"/>
                    <a:gd name="T4" fmla="*/ 1113 w 1113"/>
                    <a:gd name="T5" fmla="*/ 200 h 329"/>
                    <a:gd name="T6" fmla="*/ 1113 w 1113"/>
                    <a:gd name="T7" fmla="*/ 243 h 329"/>
                    <a:gd name="T8" fmla="*/ 774 w 1113"/>
                    <a:gd name="T9" fmla="*/ 329 h 329"/>
                    <a:gd name="T10" fmla="*/ 0 w 1113"/>
                    <a:gd name="T11" fmla="*/ 131 h 329"/>
                    <a:gd name="T12" fmla="*/ 0 w 1113"/>
                    <a:gd name="T13" fmla="*/ 106 h 329"/>
                  </a:gdLst>
                  <a:ahLst/>
                  <a:cxnLst>
                    <a:cxn ang="0">
                      <a:pos x="T0" y="T1"/>
                    </a:cxn>
                    <a:cxn ang="0">
                      <a:pos x="T2" y="T3"/>
                    </a:cxn>
                    <a:cxn ang="0">
                      <a:pos x="T4" y="T5"/>
                    </a:cxn>
                    <a:cxn ang="0">
                      <a:pos x="T6" y="T7"/>
                    </a:cxn>
                    <a:cxn ang="0">
                      <a:pos x="T8" y="T9"/>
                    </a:cxn>
                    <a:cxn ang="0">
                      <a:pos x="T10" y="T11"/>
                    </a:cxn>
                    <a:cxn ang="0">
                      <a:pos x="T12" y="T13"/>
                    </a:cxn>
                  </a:cxnLst>
                  <a:rect l="0" t="0" r="r" b="b"/>
                  <a:pathLst>
                    <a:path w="1113" h="329">
                      <a:moveTo>
                        <a:pt x="0" y="106"/>
                      </a:moveTo>
                      <a:lnTo>
                        <a:pt x="329" y="0"/>
                      </a:lnTo>
                      <a:lnTo>
                        <a:pt x="1113" y="200"/>
                      </a:lnTo>
                      <a:lnTo>
                        <a:pt x="1113" y="243"/>
                      </a:lnTo>
                      <a:lnTo>
                        <a:pt x="774" y="329"/>
                      </a:lnTo>
                      <a:lnTo>
                        <a:pt x="0" y="131"/>
                      </a:lnTo>
                      <a:lnTo>
                        <a:pt x="0" y="106"/>
                      </a:lnTo>
                      <a:close/>
                    </a:path>
                  </a:pathLst>
                </a:custGeom>
                <a:solidFill>
                  <a:srgbClr val="FFFF99"/>
                </a:solidFill>
                <a:ln w="19050" cmpd="sng">
                  <a:solidFill>
                    <a:srgbClr val="800080"/>
                  </a:solidFill>
                  <a:prstDash val="solid"/>
                  <a:round/>
                  <a:headEnd/>
                  <a:tailEnd/>
                </a:ln>
              </p:spPr>
              <p:txBody>
                <a:bodyPr/>
                <a:lstStyle/>
                <a:p>
                  <a:endParaRPr lang="ru-RU"/>
                </a:p>
              </p:txBody>
            </p:sp>
            <p:sp>
              <p:nvSpPr>
                <p:cNvPr id="586848" name="Freeform 96"/>
                <p:cNvSpPr>
                  <a:spLocks noEditPoints="1"/>
                </p:cNvSpPr>
                <p:nvPr/>
              </p:nvSpPr>
              <p:spPr bwMode="auto">
                <a:xfrm>
                  <a:off x="1039" y="1081"/>
                  <a:ext cx="562" cy="288"/>
                </a:xfrm>
                <a:custGeom>
                  <a:avLst/>
                  <a:gdLst>
                    <a:gd name="T0" fmla="*/ 204 w 911"/>
                    <a:gd name="T1" fmla="*/ 6 h 237"/>
                    <a:gd name="T2" fmla="*/ 305 w 911"/>
                    <a:gd name="T3" fmla="*/ 33 h 237"/>
                    <a:gd name="T4" fmla="*/ 405 w 911"/>
                    <a:gd name="T5" fmla="*/ 58 h 237"/>
                    <a:gd name="T6" fmla="*/ 508 w 911"/>
                    <a:gd name="T7" fmla="*/ 85 h 237"/>
                    <a:gd name="T8" fmla="*/ 609 w 911"/>
                    <a:gd name="T9" fmla="*/ 111 h 237"/>
                    <a:gd name="T10" fmla="*/ 709 w 911"/>
                    <a:gd name="T11" fmla="*/ 138 h 237"/>
                    <a:gd name="T12" fmla="*/ 258 w 911"/>
                    <a:gd name="T13" fmla="*/ 15 h 237"/>
                    <a:gd name="T14" fmla="*/ 359 w 911"/>
                    <a:gd name="T15" fmla="*/ 41 h 237"/>
                    <a:gd name="T16" fmla="*/ 459 w 911"/>
                    <a:gd name="T17" fmla="*/ 68 h 237"/>
                    <a:gd name="T18" fmla="*/ 562 w 911"/>
                    <a:gd name="T19" fmla="*/ 93 h 237"/>
                    <a:gd name="T20" fmla="*/ 663 w 911"/>
                    <a:gd name="T21" fmla="*/ 120 h 237"/>
                    <a:gd name="T22" fmla="*/ 763 w 911"/>
                    <a:gd name="T23" fmla="*/ 146 h 237"/>
                    <a:gd name="T24" fmla="*/ 810 w 911"/>
                    <a:gd name="T25" fmla="*/ 164 h 237"/>
                    <a:gd name="T26" fmla="*/ 866 w 911"/>
                    <a:gd name="T27" fmla="*/ 173 h 237"/>
                    <a:gd name="T28" fmla="*/ 136 w 911"/>
                    <a:gd name="T29" fmla="*/ 25 h 237"/>
                    <a:gd name="T30" fmla="*/ 237 w 911"/>
                    <a:gd name="T31" fmla="*/ 52 h 237"/>
                    <a:gd name="T32" fmla="*/ 337 w 911"/>
                    <a:gd name="T33" fmla="*/ 78 h 237"/>
                    <a:gd name="T34" fmla="*/ 440 w 911"/>
                    <a:gd name="T35" fmla="*/ 105 h 237"/>
                    <a:gd name="T36" fmla="*/ 541 w 911"/>
                    <a:gd name="T37" fmla="*/ 131 h 237"/>
                    <a:gd name="T38" fmla="*/ 641 w 911"/>
                    <a:gd name="T39" fmla="*/ 158 h 237"/>
                    <a:gd name="T40" fmla="*/ 190 w 911"/>
                    <a:gd name="T41" fmla="*/ 35 h 237"/>
                    <a:gd name="T42" fmla="*/ 291 w 911"/>
                    <a:gd name="T43" fmla="*/ 60 h 237"/>
                    <a:gd name="T44" fmla="*/ 394 w 911"/>
                    <a:gd name="T45" fmla="*/ 87 h 237"/>
                    <a:gd name="T46" fmla="*/ 494 w 911"/>
                    <a:gd name="T47" fmla="*/ 113 h 237"/>
                    <a:gd name="T48" fmla="*/ 595 w 911"/>
                    <a:gd name="T49" fmla="*/ 140 h 237"/>
                    <a:gd name="T50" fmla="*/ 696 w 911"/>
                    <a:gd name="T51" fmla="*/ 166 h 237"/>
                    <a:gd name="T52" fmla="*/ 744 w 911"/>
                    <a:gd name="T53" fmla="*/ 183 h 237"/>
                    <a:gd name="T54" fmla="*/ 798 w 911"/>
                    <a:gd name="T55" fmla="*/ 192 h 237"/>
                    <a:gd name="T56" fmla="*/ 68 w 911"/>
                    <a:gd name="T57" fmla="*/ 45 h 237"/>
                    <a:gd name="T58" fmla="*/ 169 w 911"/>
                    <a:gd name="T59" fmla="*/ 72 h 237"/>
                    <a:gd name="T60" fmla="*/ 272 w 911"/>
                    <a:gd name="T61" fmla="*/ 98 h 237"/>
                    <a:gd name="T62" fmla="*/ 372 w 911"/>
                    <a:gd name="T63" fmla="*/ 124 h 237"/>
                    <a:gd name="T64" fmla="*/ 473 w 911"/>
                    <a:gd name="T65" fmla="*/ 150 h 237"/>
                    <a:gd name="T66" fmla="*/ 574 w 911"/>
                    <a:gd name="T67" fmla="*/ 177 h 237"/>
                    <a:gd name="T68" fmla="*/ 122 w 911"/>
                    <a:gd name="T69" fmla="*/ 54 h 237"/>
                    <a:gd name="T70" fmla="*/ 223 w 911"/>
                    <a:gd name="T71" fmla="*/ 80 h 237"/>
                    <a:gd name="T72" fmla="*/ 326 w 911"/>
                    <a:gd name="T73" fmla="*/ 107 h 237"/>
                    <a:gd name="T74" fmla="*/ 427 w 911"/>
                    <a:gd name="T75" fmla="*/ 133 h 237"/>
                    <a:gd name="T76" fmla="*/ 527 w 911"/>
                    <a:gd name="T77" fmla="*/ 160 h 237"/>
                    <a:gd name="T78" fmla="*/ 630 w 911"/>
                    <a:gd name="T79" fmla="*/ 185 h 237"/>
                    <a:gd name="T80" fmla="*/ 676 w 911"/>
                    <a:gd name="T81" fmla="*/ 203 h 237"/>
                    <a:gd name="T82" fmla="*/ 731 w 911"/>
                    <a:gd name="T83" fmla="*/ 211 h 237"/>
                    <a:gd name="T84" fmla="*/ 0 w 911"/>
                    <a:gd name="T85" fmla="*/ 65 h 237"/>
                    <a:gd name="T86" fmla="*/ 101 w 911"/>
                    <a:gd name="T87" fmla="*/ 91 h 237"/>
                    <a:gd name="T88" fmla="*/ 204 w 911"/>
                    <a:gd name="T89" fmla="*/ 117 h 237"/>
                    <a:gd name="T90" fmla="*/ 508 w 911"/>
                    <a:gd name="T91" fmla="*/ 197 h 237"/>
                    <a:gd name="T92" fmla="*/ 55 w 911"/>
                    <a:gd name="T93" fmla="*/ 74 h 237"/>
                    <a:gd name="T94" fmla="*/ 157 w 911"/>
                    <a:gd name="T95" fmla="*/ 100 h 237"/>
                    <a:gd name="T96" fmla="*/ 459 w 911"/>
                    <a:gd name="T97" fmla="*/ 178 h 237"/>
                    <a:gd name="T98" fmla="*/ 562 w 911"/>
                    <a:gd name="T99" fmla="*/ 205 h 237"/>
                    <a:gd name="T100" fmla="*/ 609 w 911"/>
                    <a:gd name="T101" fmla="*/ 223 h 237"/>
                    <a:gd name="T102" fmla="*/ 663 w 911"/>
                    <a:gd name="T103" fmla="*/ 231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11" h="237">
                      <a:moveTo>
                        <a:pt x="204" y="6"/>
                      </a:moveTo>
                      <a:lnTo>
                        <a:pt x="258" y="20"/>
                      </a:lnTo>
                      <a:lnTo>
                        <a:pt x="258" y="15"/>
                      </a:lnTo>
                      <a:lnTo>
                        <a:pt x="204" y="0"/>
                      </a:lnTo>
                      <a:lnTo>
                        <a:pt x="204" y="6"/>
                      </a:lnTo>
                      <a:close/>
                      <a:moveTo>
                        <a:pt x="305" y="33"/>
                      </a:moveTo>
                      <a:lnTo>
                        <a:pt x="359" y="47"/>
                      </a:lnTo>
                      <a:lnTo>
                        <a:pt x="359" y="41"/>
                      </a:lnTo>
                      <a:lnTo>
                        <a:pt x="305" y="27"/>
                      </a:lnTo>
                      <a:lnTo>
                        <a:pt x="305" y="33"/>
                      </a:lnTo>
                      <a:close/>
                      <a:moveTo>
                        <a:pt x="405" y="58"/>
                      </a:moveTo>
                      <a:lnTo>
                        <a:pt x="459" y="73"/>
                      </a:lnTo>
                      <a:lnTo>
                        <a:pt x="459" y="68"/>
                      </a:lnTo>
                      <a:lnTo>
                        <a:pt x="405" y="53"/>
                      </a:lnTo>
                      <a:lnTo>
                        <a:pt x="405" y="58"/>
                      </a:lnTo>
                      <a:close/>
                      <a:moveTo>
                        <a:pt x="508" y="85"/>
                      </a:moveTo>
                      <a:lnTo>
                        <a:pt x="562" y="99"/>
                      </a:lnTo>
                      <a:lnTo>
                        <a:pt x="562" y="93"/>
                      </a:lnTo>
                      <a:lnTo>
                        <a:pt x="508" y="80"/>
                      </a:lnTo>
                      <a:lnTo>
                        <a:pt x="508" y="85"/>
                      </a:lnTo>
                      <a:close/>
                      <a:moveTo>
                        <a:pt x="609" y="111"/>
                      </a:moveTo>
                      <a:lnTo>
                        <a:pt x="663" y="126"/>
                      </a:lnTo>
                      <a:lnTo>
                        <a:pt x="663" y="120"/>
                      </a:lnTo>
                      <a:lnTo>
                        <a:pt x="609" y="106"/>
                      </a:lnTo>
                      <a:lnTo>
                        <a:pt x="609" y="111"/>
                      </a:lnTo>
                      <a:close/>
                      <a:moveTo>
                        <a:pt x="709" y="138"/>
                      </a:moveTo>
                      <a:lnTo>
                        <a:pt x="763" y="151"/>
                      </a:lnTo>
                      <a:lnTo>
                        <a:pt x="763" y="146"/>
                      </a:lnTo>
                      <a:lnTo>
                        <a:pt x="709" y="132"/>
                      </a:lnTo>
                      <a:lnTo>
                        <a:pt x="709" y="138"/>
                      </a:lnTo>
                      <a:close/>
                      <a:moveTo>
                        <a:pt x="258" y="15"/>
                      </a:moveTo>
                      <a:lnTo>
                        <a:pt x="258" y="20"/>
                      </a:lnTo>
                      <a:lnTo>
                        <a:pt x="303" y="8"/>
                      </a:lnTo>
                      <a:lnTo>
                        <a:pt x="303" y="2"/>
                      </a:lnTo>
                      <a:lnTo>
                        <a:pt x="258" y="15"/>
                      </a:lnTo>
                      <a:close/>
                      <a:moveTo>
                        <a:pt x="359" y="41"/>
                      </a:moveTo>
                      <a:lnTo>
                        <a:pt x="359" y="47"/>
                      </a:lnTo>
                      <a:lnTo>
                        <a:pt x="405" y="34"/>
                      </a:lnTo>
                      <a:lnTo>
                        <a:pt x="405" y="28"/>
                      </a:lnTo>
                      <a:lnTo>
                        <a:pt x="359" y="41"/>
                      </a:lnTo>
                      <a:close/>
                      <a:moveTo>
                        <a:pt x="459" y="68"/>
                      </a:moveTo>
                      <a:lnTo>
                        <a:pt x="459" y="73"/>
                      </a:lnTo>
                      <a:lnTo>
                        <a:pt x="506" y="60"/>
                      </a:lnTo>
                      <a:lnTo>
                        <a:pt x="506" y="54"/>
                      </a:lnTo>
                      <a:lnTo>
                        <a:pt x="459" y="68"/>
                      </a:lnTo>
                      <a:close/>
                      <a:moveTo>
                        <a:pt x="562" y="93"/>
                      </a:moveTo>
                      <a:lnTo>
                        <a:pt x="562" y="99"/>
                      </a:lnTo>
                      <a:lnTo>
                        <a:pt x="607" y="86"/>
                      </a:lnTo>
                      <a:lnTo>
                        <a:pt x="607" y="81"/>
                      </a:lnTo>
                      <a:lnTo>
                        <a:pt x="562" y="93"/>
                      </a:lnTo>
                      <a:close/>
                      <a:moveTo>
                        <a:pt x="663" y="120"/>
                      </a:moveTo>
                      <a:lnTo>
                        <a:pt x="663" y="126"/>
                      </a:lnTo>
                      <a:lnTo>
                        <a:pt x="709" y="113"/>
                      </a:lnTo>
                      <a:lnTo>
                        <a:pt x="709" y="107"/>
                      </a:lnTo>
                      <a:lnTo>
                        <a:pt x="663" y="120"/>
                      </a:lnTo>
                      <a:close/>
                      <a:moveTo>
                        <a:pt x="763" y="146"/>
                      </a:moveTo>
                      <a:lnTo>
                        <a:pt x="763" y="151"/>
                      </a:lnTo>
                      <a:lnTo>
                        <a:pt x="810" y="139"/>
                      </a:lnTo>
                      <a:lnTo>
                        <a:pt x="810" y="134"/>
                      </a:lnTo>
                      <a:lnTo>
                        <a:pt x="763" y="146"/>
                      </a:lnTo>
                      <a:close/>
                      <a:moveTo>
                        <a:pt x="810" y="164"/>
                      </a:moveTo>
                      <a:lnTo>
                        <a:pt x="866" y="178"/>
                      </a:lnTo>
                      <a:lnTo>
                        <a:pt x="866" y="173"/>
                      </a:lnTo>
                      <a:lnTo>
                        <a:pt x="810" y="159"/>
                      </a:lnTo>
                      <a:lnTo>
                        <a:pt x="810" y="164"/>
                      </a:lnTo>
                      <a:close/>
                      <a:moveTo>
                        <a:pt x="866" y="173"/>
                      </a:moveTo>
                      <a:lnTo>
                        <a:pt x="866" y="178"/>
                      </a:lnTo>
                      <a:lnTo>
                        <a:pt x="911" y="165"/>
                      </a:lnTo>
                      <a:lnTo>
                        <a:pt x="911" y="160"/>
                      </a:lnTo>
                      <a:lnTo>
                        <a:pt x="866" y="173"/>
                      </a:lnTo>
                      <a:close/>
                      <a:moveTo>
                        <a:pt x="136" y="25"/>
                      </a:moveTo>
                      <a:lnTo>
                        <a:pt x="190" y="40"/>
                      </a:lnTo>
                      <a:lnTo>
                        <a:pt x="190" y="35"/>
                      </a:lnTo>
                      <a:lnTo>
                        <a:pt x="136" y="20"/>
                      </a:lnTo>
                      <a:lnTo>
                        <a:pt x="136" y="25"/>
                      </a:lnTo>
                      <a:close/>
                      <a:moveTo>
                        <a:pt x="237" y="52"/>
                      </a:moveTo>
                      <a:lnTo>
                        <a:pt x="291" y="67"/>
                      </a:lnTo>
                      <a:lnTo>
                        <a:pt x="291" y="60"/>
                      </a:lnTo>
                      <a:lnTo>
                        <a:pt x="237" y="47"/>
                      </a:lnTo>
                      <a:lnTo>
                        <a:pt x="237" y="52"/>
                      </a:lnTo>
                      <a:close/>
                      <a:moveTo>
                        <a:pt x="337" y="78"/>
                      </a:moveTo>
                      <a:lnTo>
                        <a:pt x="394" y="92"/>
                      </a:lnTo>
                      <a:lnTo>
                        <a:pt x="394" y="87"/>
                      </a:lnTo>
                      <a:lnTo>
                        <a:pt x="337" y="73"/>
                      </a:lnTo>
                      <a:lnTo>
                        <a:pt x="337" y="78"/>
                      </a:lnTo>
                      <a:close/>
                      <a:moveTo>
                        <a:pt x="440" y="105"/>
                      </a:moveTo>
                      <a:lnTo>
                        <a:pt x="494" y="118"/>
                      </a:lnTo>
                      <a:lnTo>
                        <a:pt x="494" y="113"/>
                      </a:lnTo>
                      <a:lnTo>
                        <a:pt x="440" y="99"/>
                      </a:lnTo>
                      <a:lnTo>
                        <a:pt x="440" y="105"/>
                      </a:lnTo>
                      <a:close/>
                      <a:moveTo>
                        <a:pt x="541" y="131"/>
                      </a:moveTo>
                      <a:lnTo>
                        <a:pt x="595" y="145"/>
                      </a:lnTo>
                      <a:lnTo>
                        <a:pt x="595" y="140"/>
                      </a:lnTo>
                      <a:lnTo>
                        <a:pt x="541" y="126"/>
                      </a:lnTo>
                      <a:lnTo>
                        <a:pt x="541" y="131"/>
                      </a:lnTo>
                      <a:close/>
                      <a:moveTo>
                        <a:pt x="641" y="158"/>
                      </a:moveTo>
                      <a:lnTo>
                        <a:pt x="696" y="171"/>
                      </a:lnTo>
                      <a:lnTo>
                        <a:pt x="696" y="166"/>
                      </a:lnTo>
                      <a:lnTo>
                        <a:pt x="641" y="151"/>
                      </a:lnTo>
                      <a:lnTo>
                        <a:pt x="641" y="158"/>
                      </a:lnTo>
                      <a:close/>
                      <a:moveTo>
                        <a:pt x="190" y="35"/>
                      </a:moveTo>
                      <a:lnTo>
                        <a:pt x="190" y="40"/>
                      </a:lnTo>
                      <a:lnTo>
                        <a:pt x="235" y="27"/>
                      </a:lnTo>
                      <a:lnTo>
                        <a:pt x="235" y="21"/>
                      </a:lnTo>
                      <a:lnTo>
                        <a:pt x="190" y="35"/>
                      </a:lnTo>
                      <a:close/>
                      <a:moveTo>
                        <a:pt x="291" y="60"/>
                      </a:moveTo>
                      <a:lnTo>
                        <a:pt x="291" y="66"/>
                      </a:lnTo>
                      <a:lnTo>
                        <a:pt x="337" y="53"/>
                      </a:lnTo>
                      <a:lnTo>
                        <a:pt x="337" y="48"/>
                      </a:lnTo>
                      <a:lnTo>
                        <a:pt x="291" y="60"/>
                      </a:lnTo>
                      <a:close/>
                      <a:moveTo>
                        <a:pt x="394" y="87"/>
                      </a:moveTo>
                      <a:lnTo>
                        <a:pt x="394" y="92"/>
                      </a:lnTo>
                      <a:lnTo>
                        <a:pt x="438" y="80"/>
                      </a:lnTo>
                      <a:lnTo>
                        <a:pt x="438" y="74"/>
                      </a:lnTo>
                      <a:lnTo>
                        <a:pt x="394" y="87"/>
                      </a:lnTo>
                      <a:close/>
                      <a:moveTo>
                        <a:pt x="494" y="113"/>
                      </a:moveTo>
                      <a:lnTo>
                        <a:pt x="494" y="118"/>
                      </a:lnTo>
                      <a:lnTo>
                        <a:pt x="539" y="106"/>
                      </a:lnTo>
                      <a:lnTo>
                        <a:pt x="539" y="101"/>
                      </a:lnTo>
                      <a:lnTo>
                        <a:pt x="494" y="113"/>
                      </a:lnTo>
                      <a:close/>
                      <a:moveTo>
                        <a:pt x="595" y="140"/>
                      </a:moveTo>
                      <a:lnTo>
                        <a:pt x="595" y="145"/>
                      </a:lnTo>
                      <a:lnTo>
                        <a:pt x="641" y="132"/>
                      </a:lnTo>
                      <a:lnTo>
                        <a:pt x="641" y="127"/>
                      </a:lnTo>
                      <a:lnTo>
                        <a:pt x="595" y="140"/>
                      </a:lnTo>
                      <a:close/>
                      <a:moveTo>
                        <a:pt x="696" y="166"/>
                      </a:moveTo>
                      <a:lnTo>
                        <a:pt x="696" y="171"/>
                      </a:lnTo>
                      <a:lnTo>
                        <a:pt x="742" y="159"/>
                      </a:lnTo>
                      <a:lnTo>
                        <a:pt x="742" y="153"/>
                      </a:lnTo>
                      <a:lnTo>
                        <a:pt x="696" y="166"/>
                      </a:lnTo>
                      <a:close/>
                      <a:moveTo>
                        <a:pt x="744" y="183"/>
                      </a:moveTo>
                      <a:lnTo>
                        <a:pt x="798" y="198"/>
                      </a:lnTo>
                      <a:lnTo>
                        <a:pt x="798" y="193"/>
                      </a:lnTo>
                      <a:lnTo>
                        <a:pt x="744" y="178"/>
                      </a:lnTo>
                      <a:lnTo>
                        <a:pt x="744" y="183"/>
                      </a:lnTo>
                      <a:close/>
                      <a:moveTo>
                        <a:pt x="798" y="192"/>
                      </a:moveTo>
                      <a:lnTo>
                        <a:pt x="798" y="198"/>
                      </a:lnTo>
                      <a:lnTo>
                        <a:pt x="843" y="184"/>
                      </a:lnTo>
                      <a:lnTo>
                        <a:pt x="843" y="179"/>
                      </a:lnTo>
                      <a:lnTo>
                        <a:pt x="798" y="192"/>
                      </a:lnTo>
                      <a:close/>
                      <a:moveTo>
                        <a:pt x="68" y="45"/>
                      </a:moveTo>
                      <a:lnTo>
                        <a:pt x="122" y="59"/>
                      </a:lnTo>
                      <a:lnTo>
                        <a:pt x="122" y="54"/>
                      </a:lnTo>
                      <a:lnTo>
                        <a:pt x="68" y="40"/>
                      </a:lnTo>
                      <a:lnTo>
                        <a:pt x="68" y="45"/>
                      </a:lnTo>
                      <a:close/>
                      <a:moveTo>
                        <a:pt x="169" y="72"/>
                      </a:moveTo>
                      <a:lnTo>
                        <a:pt x="223" y="85"/>
                      </a:lnTo>
                      <a:lnTo>
                        <a:pt x="223" y="80"/>
                      </a:lnTo>
                      <a:lnTo>
                        <a:pt x="169" y="67"/>
                      </a:lnTo>
                      <a:lnTo>
                        <a:pt x="169" y="72"/>
                      </a:lnTo>
                      <a:close/>
                      <a:moveTo>
                        <a:pt x="272" y="98"/>
                      </a:moveTo>
                      <a:lnTo>
                        <a:pt x="326" y="112"/>
                      </a:lnTo>
                      <a:lnTo>
                        <a:pt x="326" y="107"/>
                      </a:lnTo>
                      <a:lnTo>
                        <a:pt x="272" y="92"/>
                      </a:lnTo>
                      <a:lnTo>
                        <a:pt x="272" y="98"/>
                      </a:lnTo>
                      <a:close/>
                      <a:moveTo>
                        <a:pt x="372" y="124"/>
                      </a:moveTo>
                      <a:lnTo>
                        <a:pt x="427" y="138"/>
                      </a:lnTo>
                      <a:lnTo>
                        <a:pt x="427" y="133"/>
                      </a:lnTo>
                      <a:lnTo>
                        <a:pt x="372" y="118"/>
                      </a:lnTo>
                      <a:lnTo>
                        <a:pt x="372" y="124"/>
                      </a:lnTo>
                      <a:close/>
                      <a:moveTo>
                        <a:pt x="473" y="150"/>
                      </a:moveTo>
                      <a:lnTo>
                        <a:pt x="527" y="165"/>
                      </a:lnTo>
                      <a:lnTo>
                        <a:pt x="527" y="160"/>
                      </a:lnTo>
                      <a:lnTo>
                        <a:pt x="473" y="145"/>
                      </a:lnTo>
                      <a:lnTo>
                        <a:pt x="473" y="150"/>
                      </a:lnTo>
                      <a:close/>
                      <a:moveTo>
                        <a:pt x="574" y="177"/>
                      </a:moveTo>
                      <a:lnTo>
                        <a:pt x="630" y="191"/>
                      </a:lnTo>
                      <a:lnTo>
                        <a:pt x="630" y="185"/>
                      </a:lnTo>
                      <a:lnTo>
                        <a:pt x="574" y="171"/>
                      </a:lnTo>
                      <a:lnTo>
                        <a:pt x="574" y="177"/>
                      </a:lnTo>
                      <a:close/>
                      <a:moveTo>
                        <a:pt x="122" y="54"/>
                      </a:moveTo>
                      <a:lnTo>
                        <a:pt x="122" y="59"/>
                      </a:lnTo>
                      <a:lnTo>
                        <a:pt x="169" y="47"/>
                      </a:lnTo>
                      <a:lnTo>
                        <a:pt x="169" y="41"/>
                      </a:lnTo>
                      <a:lnTo>
                        <a:pt x="122" y="54"/>
                      </a:lnTo>
                      <a:close/>
                      <a:moveTo>
                        <a:pt x="223" y="80"/>
                      </a:moveTo>
                      <a:lnTo>
                        <a:pt x="223" y="85"/>
                      </a:lnTo>
                      <a:lnTo>
                        <a:pt x="270" y="73"/>
                      </a:lnTo>
                      <a:lnTo>
                        <a:pt x="270" y="68"/>
                      </a:lnTo>
                      <a:lnTo>
                        <a:pt x="223" y="80"/>
                      </a:lnTo>
                      <a:close/>
                      <a:moveTo>
                        <a:pt x="326" y="107"/>
                      </a:moveTo>
                      <a:lnTo>
                        <a:pt x="326" y="112"/>
                      </a:lnTo>
                      <a:lnTo>
                        <a:pt x="370" y="99"/>
                      </a:lnTo>
                      <a:lnTo>
                        <a:pt x="370" y="93"/>
                      </a:lnTo>
                      <a:lnTo>
                        <a:pt x="326" y="107"/>
                      </a:lnTo>
                      <a:close/>
                      <a:moveTo>
                        <a:pt x="427" y="133"/>
                      </a:moveTo>
                      <a:lnTo>
                        <a:pt x="427" y="138"/>
                      </a:lnTo>
                      <a:lnTo>
                        <a:pt x="471" y="126"/>
                      </a:lnTo>
                      <a:lnTo>
                        <a:pt x="471" y="120"/>
                      </a:lnTo>
                      <a:lnTo>
                        <a:pt x="427" y="133"/>
                      </a:lnTo>
                      <a:close/>
                      <a:moveTo>
                        <a:pt x="527" y="160"/>
                      </a:moveTo>
                      <a:lnTo>
                        <a:pt x="527" y="165"/>
                      </a:lnTo>
                      <a:lnTo>
                        <a:pt x="574" y="151"/>
                      </a:lnTo>
                      <a:lnTo>
                        <a:pt x="574" y="146"/>
                      </a:lnTo>
                      <a:lnTo>
                        <a:pt x="527" y="160"/>
                      </a:lnTo>
                      <a:close/>
                      <a:moveTo>
                        <a:pt x="630" y="185"/>
                      </a:moveTo>
                      <a:lnTo>
                        <a:pt x="630" y="191"/>
                      </a:lnTo>
                      <a:lnTo>
                        <a:pt x="674" y="178"/>
                      </a:lnTo>
                      <a:lnTo>
                        <a:pt x="674" y="173"/>
                      </a:lnTo>
                      <a:lnTo>
                        <a:pt x="630" y="185"/>
                      </a:lnTo>
                      <a:close/>
                      <a:moveTo>
                        <a:pt x="676" y="203"/>
                      </a:moveTo>
                      <a:lnTo>
                        <a:pt x="731" y="217"/>
                      </a:lnTo>
                      <a:lnTo>
                        <a:pt x="731" y="211"/>
                      </a:lnTo>
                      <a:lnTo>
                        <a:pt x="676" y="198"/>
                      </a:lnTo>
                      <a:lnTo>
                        <a:pt x="676" y="203"/>
                      </a:lnTo>
                      <a:close/>
                      <a:moveTo>
                        <a:pt x="731" y="211"/>
                      </a:moveTo>
                      <a:lnTo>
                        <a:pt x="731" y="217"/>
                      </a:lnTo>
                      <a:lnTo>
                        <a:pt x="775" y="204"/>
                      </a:lnTo>
                      <a:lnTo>
                        <a:pt x="775" y="199"/>
                      </a:lnTo>
                      <a:lnTo>
                        <a:pt x="731" y="211"/>
                      </a:lnTo>
                      <a:close/>
                      <a:moveTo>
                        <a:pt x="0" y="65"/>
                      </a:moveTo>
                      <a:lnTo>
                        <a:pt x="55" y="79"/>
                      </a:lnTo>
                      <a:lnTo>
                        <a:pt x="55" y="74"/>
                      </a:lnTo>
                      <a:lnTo>
                        <a:pt x="0" y="59"/>
                      </a:lnTo>
                      <a:lnTo>
                        <a:pt x="0" y="65"/>
                      </a:lnTo>
                      <a:close/>
                      <a:moveTo>
                        <a:pt x="101" y="91"/>
                      </a:moveTo>
                      <a:lnTo>
                        <a:pt x="157" y="105"/>
                      </a:lnTo>
                      <a:lnTo>
                        <a:pt x="157" y="100"/>
                      </a:lnTo>
                      <a:lnTo>
                        <a:pt x="101" y="85"/>
                      </a:lnTo>
                      <a:lnTo>
                        <a:pt x="101" y="91"/>
                      </a:lnTo>
                      <a:close/>
                      <a:moveTo>
                        <a:pt x="204" y="117"/>
                      </a:moveTo>
                      <a:lnTo>
                        <a:pt x="459" y="184"/>
                      </a:lnTo>
                      <a:lnTo>
                        <a:pt x="459" y="178"/>
                      </a:lnTo>
                      <a:lnTo>
                        <a:pt x="204" y="112"/>
                      </a:lnTo>
                      <a:lnTo>
                        <a:pt x="204" y="117"/>
                      </a:lnTo>
                      <a:close/>
                      <a:moveTo>
                        <a:pt x="508" y="197"/>
                      </a:moveTo>
                      <a:lnTo>
                        <a:pt x="562" y="210"/>
                      </a:lnTo>
                      <a:lnTo>
                        <a:pt x="562" y="205"/>
                      </a:lnTo>
                      <a:lnTo>
                        <a:pt x="508" y="191"/>
                      </a:lnTo>
                      <a:lnTo>
                        <a:pt x="508" y="197"/>
                      </a:lnTo>
                      <a:close/>
                      <a:moveTo>
                        <a:pt x="55" y="74"/>
                      </a:moveTo>
                      <a:lnTo>
                        <a:pt x="55" y="79"/>
                      </a:lnTo>
                      <a:lnTo>
                        <a:pt x="101" y="67"/>
                      </a:lnTo>
                      <a:lnTo>
                        <a:pt x="101" y="60"/>
                      </a:lnTo>
                      <a:lnTo>
                        <a:pt x="55" y="74"/>
                      </a:lnTo>
                      <a:close/>
                      <a:moveTo>
                        <a:pt x="157" y="100"/>
                      </a:moveTo>
                      <a:lnTo>
                        <a:pt x="157" y="105"/>
                      </a:lnTo>
                      <a:lnTo>
                        <a:pt x="202" y="92"/>
                      </a:lnTo>
                      <a:lnTo>
                        <a:pt x="202" y="87"/>
                      </a:lnTo>
                      <a:lnTo>
                        <a:pt x="157" y="100"/>
                      </a:lnTo>
                      <a:close/>
                      <a:moveTo>
                        <a:pt x="459" y="178"/>
                      </a:moveTo>
                      <a:lnTo>
                        <a:pt x="459" y="184"/>
                      </a:lnTo>
                      <a:lnTo>
                        <a:pt x="506" y="171"/>
                      </a:lnTo>
                      <a:lnTo>
                        <a:pt x="506" y="166"/>
                      </a:lnTo>
                      <a:lnTo>
                        <a:pt x="459" y="178"/>
                      </a:lnTo>
                      <a:close/>
                      <a:moveTo>
                        <a:pt x="562" y="205"/>
                      </a:moveTo>
                      <a:lnTo>
                        <a:pt x="562" y="210"/>
                      </a:lnTo>
                      <a:lnTo>
                        <a:pt x="607" y="198"/>
                      </a:lnTo>
                      <a:lnTo>
                        <a:pt x="607" y="193"/>
                      </a:lnTo>
                      <a:lnTo>
                        <a:pt x="562" y="205"/>
                      </a:lnTo>
                      <a:close/>
                      <a:moveTo>
                        <a:pt x="609" y="223"/>
                      </a:moveTo>
                      <a:lnTo>
                        <a:pt x="663" y="237"/>
                      </a:lnTo>
                      <a:lnTo>
                        <a:pt x="663" y="231"/>
                      </a:lnTo>
                      <a:lnTo>
                        <a:pt x="609" y="217"/>
                      </a:lnTo>
                      <a:lnTo>
                        <a:pt x="609" y="223"/>
                      </a:lnTo>
                      <a:close/>
                      <a:moveTo>
                        <a:pt x="663" y="231"/>
                      </a:moveTo>
                      <a:lnTo>
                        <a:pt x="663" y="237"/>
                      </a:lnTo>
                      <a:lnTo>
                        <a:pt x="707" y="224"/>
                      </a:lnTo>
                      <a:lnTo>
                        <a:pt x="707" y="219"/>
                      </a:lnTo>
                      <a:lnTo>
                        <a:pt x="663" y="231"/>
                      </a:lnTo>
                      <a:close/>
                    </a:path>
                  </a:pathLst>
                </a:custGeom>
                <a:solidFill>
                  <a:srgbClr val="FFCCCC"/>
                </a:solidFill>
                <a:ln w="3175" cmpd="sng">
                  <a:solidFill>
                    <a:srgbClr val="800080"/>
                  </a:solidFill>
                  <a:round/>
                  <a:headEnd/>
                  <a:tailEnd/>
                </a:ln>
              </p:spPr>
              <p:txBody>
                <a:bodyPr/>
                <a:lstStyle/>
                <a:p>
                  <a:endParaRPr lang="ru-RU"/>
                </a:p>
              </p:txBody>
            </p:sp>
            <p:sp>
              <p:nvSpPr>
                <p:cNvPr id="586849" name="Freeform 97"/>
                <p:cNvSpPr>
                  <a:spLocks/>
                </p:cNvSpPr>
                <p:nvPr/>
              </p:nvSpPr>
              <p:spPr bwMode="auto">
                <a:xfrm>
                  <a:off x="980" y="1161"/>
                  <a:ext cx="478" cy="271"/>
                </a:xfrm>
                <a:custGeom>
                  <a:avLst/>
                  <a:gdLst>
                    <a:gd name="T0" fmla="*/ 0 w 774"/>
                    <a:gd name="T1" fmla="*/ 25 h 223"/>
                    <a:gd name="T2" fmla="*/ 774 w 774"/>
                    <a:gd name="T3" fmla="*/ 223 h 223"/>
                    <a:gd name="T4" fmla="*/ 774 w 774"/>
                    <a:gd name="T5" fmla="*/ 197 h 223"/>
                    <a:gd name="T6" fmla="*/ 0 w 774"/>
                    <a:gd name="T7" fmla="*/ 0 h 223"/>
                    <a:gd name="T8" fmla="*/ 0 w 774"/>
                    <a:gd name="T9" fmla="*/ 25 h 223"/>
                  </a:gdLst>
                  <a:ahLst/>
                  <a:cxnLst>
                    <a:cxn ang="0">
                      <a:pos x="T0" y="T1"/>
                    </a:cxn>
                    <a:cxn ang="0">
                      <a:pos x="T2" y="T3"/>
                    </a:cxn>
                    <a:cxn ang="0">
                      <a:pos x="T4" y="T5"/>
                    </a:cxn>
                    <a:cxn ang="0">
                      <a:pos x="T6" y="T7"/>
                    </a:cxn>
                    <a:cxn ang="0">
                      <a:pos x="T8" y="T9"/>
                    </a:cxn>
                  </a:cxnLst>
                  <a:rect l="0" t="0" r="r" b="b"/>
                  <a:pathLst>
                    <a:path w="774" h="223">
                      <a:moveTo>
                        <a:pt x="0" y="25"/>
                      </a:moveTo>
                      <a:lnTo>
                        <a:pt x="774" y="223"/>
                      </a:lnTo>
                      <a:lnTo>
                        <a:pt x="774" y="197"/>
                      </a:lnTo>
                      <a:lnTo>
                        <a:pt x="0" y="0"/>
                      </a:lnTo>
                      <a:lnTo>
                        <a:pt x="0" y="25"/>
                      </a:lnTo>
                      <a:close/>
                    </a:path>
                  </a:pathLst>
                </a:custGeom>
                <a:noFill/>
                <a:ln w="6350">
                  <a:solidFill>
                    <a:srgbClr val="8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grpSp>
        </p:grpSp>
        <p:grpSp>
          <p:nvGrpSpPr>
            <p:cNvPr id="586850" name="Group 98"/>
            <p:cNvGrpSpPr>
              <a:grpSpLocks/>
            </p:cNvGrpSpPr>
            <p:nvPr/>
          </p:nvGrpSpPr>
          <p:grpSpPr bwMode="auto">
            <a:xfrm>
              <a:off x="4558" y="2047"/>
              <a:ext cx="575" cy="617"/>
              <a:chOff x="980" y="279"/>
              <a:chExt cx="974" cy="1153"/>
            </a:xfrm>
          </p:grpSpPr>
          <p:grpSp>
            <p:nvGrpSpPr>
              <p:cNvPr id="586851" name="Group 99"/>
              <p:cNvGrpSpPr>
                <a:grpSpLocks/>
              </p:cNvGrpSpPr>
              <p:nvPr/>
            </p:nvGrpSpPr>
            <p:grpSpPr bwMode="auto">
              <a:xfrm>
                <a:off x="1269" y="279"/>
                <a:ext cx="685" cy="893"/>
                <a:chOff x="4497" y="5857"/>
                <a:chExt cx="555" cy="734"/>
              </a:xfrm>
            </p:grpSpPr>
            <p:sp>
              <p:nvSpPr>
                <p:cNvPr id="586852" name="Freeform 100"/>
                <p:cNvSpPr>
                  <a:spLocks/>
                </p:cNvSpPr>
                <p:nvPr/>
              </p:nvSpPr>
              <p:spPr bwMode="auto">
                <a:xfrm>
                  <a:off x="4497" y="5857"/>
                  <a:ext cx="555" cy="734"/>
                </a:xfrm>
                <a:custGeom>
                  <a:avLst/>
                  <a:gdLst>
                    <a:gd name="T0" fmla="*/ 0 w 1109"/>
                    <a:gd name="T1" fmla="*/ 419 h 734"/>
                    <a:gd name="T2" fmla="*/ 124 w 1109"/>
                    <a:gd name="T3" fmla="*/ 466 h 734"/>
                    <a:gd name="T4" fmla="*/ 255 w 1109"/>
                    <a:gd name="T5" fmla="*/ 509 h 734"/>
                    <a:gd name="T6" fmla="*/ 255 w 1109"/>
                    <a:gd name="T7" fmla="*/ 509 h 734"/>
                    <a:gd name="T8" fmla="*/ 238 w 1109"/>
                    <a:gd name="T9" fmla="*/ 534 h 734"/>
                    <a:gd name="T10" fmla="*/ 228 w 1109"/>
                    <a:gd name="T11" fmla="*/ 560 h 734"/>
                    <a:gd name="T12" fmla="*/ 222 w 1109"/>
                    <a:gd name="T13" fmla="*/ 586 h 734"/>
                    <a:gd name="T14" fmla="*/ 224 w 1109"/>
                    <a:gd name="T15" fmla="*/ 612 h 734"/>
                    <a:gd name="T16" fmla="*/ 250 w 1109"/>
                    <a:gd name="T17" fmla="*/ 630 h 734"/>
                    <a:gd name="T18" fmla="*/ 277 w 1109"/>
                    <a:gd name="T19" fmla="*/ 649 h 734"/>
                    <a:gd name="T20" fmla="*/ 310 w 1109"/>
                    <a:gd name="T21" fmla="*/ 664 h 734"/>
                    <a:gd name="T22" fmla="*/ 344 w 1109"/>
                    <a:gd name="T23" fmla="*/ 679 h 734"/>
                    <a:gd name="T24" fmla="*/ 383 w 1109"/>
                    <a:gd name="T25" fmla="*/ 692 h 734"/>
                    <a:gd name="T26" fmla="*/ 424 w 1109"/>
                    <a:gd name="T27" fmla="*/ 704 h 734"/>
                    <a:gd name="T28" fmla="*/ 466 w 1109"/>
                    <a:gd name="T29" fmla="*/ 713 h 734"/>
                    <a:gd name="T30" fmla="*/ 511 w 1109"/>
                    <a:gd name="T31" fmla="*/ 720 h 734"/>
                    <a:gd name="T32" fmla="*/ 557 w 1109"/>
                    <a:gd name="T33" fmla="*/ 726 h 734"/>
                    <a:gd name="T34" fmla="*/ 606 w 1109"/>
                    <a:gd name="T35" fmla="*/ 731 h 734"/>
                    <a:gd name="T36" fmla="*/ 654 w 1109"/>
                    <a:gd name="T37" fmla="*/ 733 h 734"/>
                    <a:gd name="T38" fmla="*/ 703 w 1109"/>
                    <a:gd name="T39" fmla="*/ 734 h 734"/>
                    <a:gd name="T40" fmla="*/ 751 w 1109"/>
                    <a:gd name="T41" fmla="*/ 732 h 734"/>
                    <a:gd name="T42" fmla="*/ 801 w 1109"/>
                    <a:gd name="T43" fmla="*/ 727 h 734"/>
                    <a:gd name="T44" fmla="*/ 850 w 1109"/>
                    <a:gd name="T45" fmla="*/ 721 h 734"/>
                    <a:gd name="T46" fmla="*/ 898 w 1109"/>
                    <a:gd name="T47" fmla="*/ 713 h 734"/>
                    <a:gd name="T48" fmla="*/ 954 w 1109"/>
                    <a:gd name="T49" fmla="*/ 701 h 734"/>
                    <a:gd name="T50" fmla="*/ 1007 w 1109"/>
                    <a:gd name="T51" fmla="*/ 685 h 734"/>
                    <a:gd name="T52" fmla="*/ 1053 w 1109"/>
                    <a:gd name="T53" fmla="*/ 667 h 734"/>
                    <a:gd name="T54" fmla="*/ 1094 w 1109"/>
                    <a:gd name="T55" fmla="*/ 646 h 734"/>
                    <a:gd name="T56" fmla="*/ 1102 w 1109"/>
                    <a:gd name="T57" fmla="*/ 631 h 734"/>
                    <a:gd name="T58" fmla="*/ 1107 w 1109"/>
                    <a:gd name="T59" fmla="*/ 617 h 734"/>
                    <a:gd name="T60" fmla="*/ 1109 w 1109"/>
                    <a:gd name="T61" fmla="*/ 602 h 734"/>
                    <a:gd name="T62" fmla="*/ 1109 w 1109"/>
                    <a:gd name="T63" fmla="*/ 588 h 734"/>
                    <a:gd name="T64" fmla="*/ 1107 w 1109"/>
                    <a:gd name="T65" fmla="*/ 574 h 734"/>
                    <a:gd name="T66" fmla="*/ 1102 w 1109"/>
                    <a:gd name="T67" fmla="*/ 560 h 734"/>
                    <a:gd name="T68" fmla="*/ 1094 w 1109"/>
                    <a:gd name="T69" fmla="*/ 546 h 734"/>
                    <a:gd name="T70" fmla="*/ 1084 w 1109"/>
                    <a:gd name="T71" fmla="*/ 532 h 734"/>
                    <a:gd name="T72" fmla="*/ 1073 w 1109"/>
                    <a:gd name="T73" fmla="*/ 519 h 734"/>
                    <a:gd name="T74" fmla="*/ 1059 w 1109"/>
                    <a:gd name="T75" fmla="*/ 506 h 734"/>
                    <a:gd name="T76" fmla="*/ 1042 w 1109"/>
                    <a:gd name="T77" fmla="*/ 494 h 734"/>
                    <a:gd name="T78" fmla="*/ 1024 w 1109"/>
                    <a:gd name="T79" fmla="*/ 482 h 734"/>
                    <a:gd name="T80" fmla="*/ 1003 w 1109"/>
                    <a:gd name="T81" fmla="*/ 470 h 734"/>
                    <a:gd name="T82" fmla="*/ 980 w 1109"/>
                    <a:gd name="T83" fmla="*/ 460 h 734"/>
                    <a:gd name="T84" fmla="*/ 954 w 1109"/>
                    <a:gd name="T85" fmla="*/ 450 h 734"/>
                    <a:gd name="T86" fmla="*/ 927 w 1109"/>
                    <a:gd name="T87" fmla="*/ 440 h 734"/>
                    <a:gd name="T88" fmla="*/ 927 w 1109"/>
                    <a:gd name="T89" fmla="*/ 440 h 734"/>
                    <a:gd name="T90" fmla="*/ 927 w 1109"/>
                    <a:gd name="T91" fmla="*/ 211 h 734"/>
                    <a:gd name="T92" fmla="*/ 838 w 1109"/>
                    <a:gd name="T93" fmla="*/ 177 h 734"/>
                    <a:gd name="T94" fmla="*/ 745 w 1109"/>
                    <a:gd name="T95" fmla="*/ 144 h 734"/>
                    <a:gd name="T96" fmla="*/ 647 w 1109"/>
                    <a:gd name="T97" fmla="*/ 114 h 734"/>
                    <a:gd name="T98" fmla="*/ 546 w 1109"/>
                    <a:gd name="T99" fmla="*/ 86 h 734"/>
                    <a:gd name="T100" fmla="*/ 441 w 1109"/>
                    <a:gd name="T101" fmla="*/ 61 h 734"/>
                    <a:gd name="T102" fmla="*/ 333 w 1109"/>
                    <a:gd name="T103" fmla="*/ 38 h 734"/>
                    <a:gd name="T104" fmla="*/ 220 w 1109"/>
                    <a:gd name="T105" fmla="*/ 18 h 734"/>
                    <a:gd name="T106" fmla="*/ 106 w 1109"/>
                    <a:gd name="T107" fmla="*/ 0 h 734"/>
                    <a:gd name="T108" fmla="*/ 106 w 1109"/>
                    <a:gd name="T109" fmla="*/ 0 h 734"/>
                    <a:gd name="T110" fmla="*/ 0 w 1109"/>
                    <a:gd name="T111" fmla="*/ 27 h 734"/>
                    <a:gd name="T112" fmla="*/ 0 w 1109"/>
                    <a:gd name="T113" fmla="*/ 419 h 734"/>
                    <a:gd name="T114" fmla="*/ 0 w 1109"/>
                    <a:gd name="T115" fmla="*/ 419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09" h="734">
                      <a:moveTo>
                        <a:pt x="0" y="419"/>
                      </a:moveTo>
                      <a:lnTo>
                        <a:pt x="124" y="466"/>
                      </a:lnTo>
                      <a:lnTo>
                        <a:pt x="255" y="509"/>
                      </a:lnTo>
                      <a:lnTo>
                        <a:pt x="255" y="509"/>
                      </a:lnTo>
                      <a:lnTo>
                        <a:pt x="238" y="534"/>
                      </a:lnTo>
                      <a:lnTo>
                        <a:pt x="228" y="560"/>
                      </a:lnTo>
                      <a:lnTo>
                        <a:pt x="222" y="586"/>
                      </a:lnTo>
                      <a:lnTo>
                        <a:pt x="224" y="612"/>
                      </a:lnTo>
                      <a:lnTo>
                        <a:pt x="250" y="630"/>
                      </a:lnTo>
                      <a:lnTo>
                        <a:pt x="277" y="649"/>
                      </a:lnTo>
                      <a:lnTo>
                        <a:pt x="310" y="664"/>
                      </a:lnTo>
                      <a:lnTo>
                        <a:pt x="344" y="679"/>
                      </a:lnTo>
                      <a:lnTo>
                        <a:pt x="383" y="692"/>
                      </a:lnTo>
                      <a:lnTo>
                        <a:pt x="424" y="704"/>
                      </a:lnTo>
                      <a:lnTo>
                        <a:pt x="466" y="713"/>
                      </a:lnTo>
                      <a:lnTo>
                        <a:pt x="511" y="720"/>
                      </a:lnTo>
                      <a:lnTo>
                        <a:pt x="557" y="726"/>
                      </a:lnTo>
                      <a:lnTo>
                        <a:pt x="606" y="731"/>
                      </a:lnTo>
                      <a:lnTo>
                        <a:pt x="654" y="733"/>
                      </a:lnTo>
                      <a:lnTo>
                        <a:pt x="703" y="734"/>
                      </a:lnTo>
                      <a:lnTo>
                        <a:pt x="751" y="732"/>
                      </a:lnTo>
                      <a:lnTo>
                        <a:pt x="801" y="727"/>
                      </a:lnTo>
                      <a:lnTo>
                        <a:pt x="850" y="721"/>
                      </a:lnTo>
                      <a:lnTo>
                        <a:pt x="898" y="713"/>
                      </a:lnTo>
                      <a:lnTo>
                        <a:pt x="954" y="701"/>
                      </a:lnTo>
                      <a:lnTo>
                        <a:pt x="1007" y="685"/>
                      </a:lnTo>
                      <a:lnTo>
                        <a:pt x="1053" y="667"/>
                      </a:lnTo>
                      <a:lnTo>
                        <a:pt x="1094" y="646"/>
                      </a:lnTo>
                      <a:lnTo>
                        <a:pt x="1102" y="631"/>
                      </a:lnTo>
                      <a:lnTo>
                        <a:pt x="1107" y="617"/>
                      </a:lnTo>
                      <a:lnTo>
                        <a:pt x="1109" y="602"/>
                      </a:lnTo>
                      <a:lnTo>
                        <a:pt x="1109" y="588"/>
                      </a:lnTo>
                      <a:lnTo>
                        <a:pt x="1107" y="574"/>
                      </a:lnTo>
                      <a:lnTo>
                        <a:pt x="1102" y="560"/>
                      </a:lnTo>
                      <a:lnTo>
                        <a:pt x="1094" y="546"/>
                      </a:lnTo>
                      <a:lnTo>
                        <a:pt x="1084" y="532"/>
                      </a:lnTo>
                      <a:lnTo>
                        <a:pt x="1073" y="519"/>
                      </a:lnTo>
                      <a:lnTo>
                        <a:pt x="1059" y="506"/>
                      </a:lnTo>
                      <a:lnTo>
                        <a:pt x="1042" y="494"/>
                      </a:lnTo>
                      <a:lnTo>
                        <a:pt x="1024" y="482"/>
                      </a:lnTo>
                      <a:lnTo>
                        <a:pt x="1003" y="470"/>
                      </a:lnTo>
                      <a:lnTo>
                        <a:pt x="980" y="460"/>
                      </a:lnTo>
                      <a:lnTo>
                        <a:pt x="954" y="450"/>
                      </a:lnTo>
                      <a:lnTo>
                        <a:pt x="927" y="440"/>
                      </a:lnTo>
                      <a:lnTo>
                        <a:pt x="927" y="440"/>
                      </a:lnTo>
                      <a:lnTo>
                        <a:pt x="927" y="211"/>
                      </a:lnTo>
                      <a:lnTo>
                        <a:pt x="838" y="177"/>
                      </a:lnTo>
                      <a:lnTo>
                        <a:pt x="745" y="144"/>
                      </a:lnTo>
                      <a:lnTo>
                        <a:pt x="647" y="114"/>
                      </a:lnTo>
                      <a:lnTo>
                        <a:pt x="546" y="86"/>
                      </a:lnTo>
                      <a:lnTo>
                        <a:pt x="441" y="61"/>
                      </a:lnTo>
                      <a:lnTo>
                        <a:pt x="333" y="38"/>
                      </a:lnTo>
                      <a:lnTo>
                        <a:pt x="220" y="18"/>
                      </a:lnTo>
                      <a:lnTo>
                        <a:pt x="106" y="0"/>
                      </a:lnTo>
                      <a:lnTo>
                        <a:pt x="106" y="0"/>
                      </a:lnTo>
                      <a:lnTo>
                        <a:pt x="0" y="27"/>
                      </a:lnTo>
                      <a:lnTo>
                        <a:pt x="0" y="419"/>
                      </a:lnTo>
                      <a:lnTo>
                        <a:pt x="0" y="419"/>
                      </a:lnTo>
                    </a:path>
                  </a:pathLst>
                </a:custGeom>
                <a:solidFill>
                  <a:srgbClr val="FFFF99"/>
                </a:solidFill>
                <a:ln w="19050" cmpd="sng">
                  <a:solidFill>
                    <a:srgbClr val="800080"/>
                  </a:solidFill>
                  <a:prstDash val="solid"/>
                  <a:round/>
                  <a:headEnd/>
                  <a:tailEnd/>
                </a:ln>
              </p:spPr>
              <p:txBody>
                <a:bodyPr/>
                <a:lstStyle/>
                <a:p>
                  <a:endParaRPr lang="ru-RU"/>
                </a:p>
              </p:txBody>
            </p:sp>
            <p:sp>
              <p:nvSpPr>
                <p:cNvPr id="586853" name="Freeform 101"/>
                <p:cNvSpPr>
                  <a:spLocks/>
                </p:cNvSpPr>
                <p:nvPr/>
              </p:nvSpPr>
              <p:spPr bwMode="auto">
                <a:xfrm>
                  <a:off x="4546" y="5937"/>
                  <a:ext cx="324" cy="494"/>
                </a:xfrm>
                <a:custGeom>
                  <a:avLst/>
                  <a:gdLst>
                    <a:gd name="T0" fmla="*/ 0 w 648"/>
                    <a:gd name="T1" fmla="*/ 326 h 494"/>
                    <a:gd name="T2" fmla="*/ 648 w 648"/>
                    <a:gd name="T3" fmla="*/ 494 h 494"/>
                    <a:gd name="T4" fmla="*/ 648 w 648"/>
                    <a:gd name="T5" fmla="*/ 166 h 494"/>
                    <a:gd name="T6" fmla="*/ 0 w 648"/>
                    <a:gd name="T7" fmla="*/ 0 h 494"/>
                    <a:gd name="T8" fmla="*/ 0 w 648"/>
                    <a:gd name="T9" fmla="*/ 326 h 494"/>
                  </a:gdLst>
                  <a:ahLst/>
                  <a:cxnLst>
                    <a:cxn ang="0">
                      <a:pos x="T0" y="T1"/>
                    </a:cxn>
                    <a:cxn ang="0">
                      <a:pos x="T2" y="T3"/>
                    </a:cxn>
                    <a:cxn ang="0">
                      <a:pos x="T4" y="T5"/>
                    </a:cxn>
                    <a:cxn ang="0">
                      <a:pos x="T6" y="T7"/>
                    </a:cxn>
                    <a:cxn ang="0">
                      <a:pos x="T8" y="T9"/>
                    </a:cxn>
                  </a:cxnLst>
                  <a:rect l="0" t="0" r="r" b="b"/>
                  <a:pathLst>
                    <a:path w="648" h="494">
                      <a:moveTo>
                        <a:pt x="0" y="326"/>
                      </a:moveTo>
                      <a:lnTo>
                        <a:pt x="648" y="494"/>
                      </a:lnTo>
                      <a:lnTo>
                        <a:pt x="648" y="166"/>
                      </a:lnTo>
                      <a:lnTo>
                        <a:pt x="0" y="0"/>
                      </a:lnTo>
                      <a:lnTo>
                        <a:pt x="0" y="326"/>
                      </a:lnTo>
                      <a:close/>
                    </a:path>
                  </a:pathLst>
                </a:custGeom>
                <a:gradFill rotWithShape="1">
                  <a:gsLst>
                    <a:gs pos="0">
                      <a:schemeClr val="accent1">
                        <a:gamma/>
                        <a:tint val="0"/>
                        <a:invGamma/>
                      </a:schemeClr>
                    </a:gs>
                    <a:gs pos="100000">
                      <a:schemeClr val="accent1"/>
                    </a:gs>
                  </a:gsLst>
                  <a:path path="rect">
                    <a:fillToRect l="50000" t="50000" r="50000" b="50000"/>
                  </a:path>
                </a:gradFill>
                <a:ln w="12700" cmpd="sng">
                  <a:solidFill>
                    <a:srgbClr val="800080"/>
                  </a:solidFill>
                  <a:prstDash val="solid"/>
                  <a:round/>
                  <a:headEnd/>
                  <a:tailEnd/>
                </a:ln>
              </p:spPr>
              <p:txBody>
                <a:bodyPr/>
                <a:lstStyle/>
                <a:p>
                  <a:endParaRPr lang="ru-RU"/>
                </a:p>
              </p:txBody>
            </p:sp>
            <p:sp>
              <p:nvSpPr>
                <p:cNvPr id="586854" name="Freeform 102"/>
                <p:cNvSpPr>
                  <a:spLocks/>
                </p:cNvSpPr>
                <p:nvPr/>
              </p:nvSpPr>
              <p:spPr bwMode="auto">
                <a:xfrm>
                  <a:off x="4497" y="5884"/>
                  <a:ext cx="412" cy="603"/>
                </a:xfrm>
                <a:custGeom>
                  <a:avLst/>
                  <a:gdLst>
                    <a:gd name="T0" fmla="*/ 0 w 823"/>
                    <a:gd name="T1" fmla="*/ 392 h 603"/>
                    <a:gd name="T2" fmla="*/ 91 w 823"/>
                    <a:gd name="T3" fmla="*/ 426 h 603"/>
                    <a:gd name="T4" fmla="*/ 186 w 823"/>
                    <a:gd name="T5" fmla="*/ 458 h 603"/>
                    <a:gd name="T6" fmla="*/ 284 w 823"/>
                    <a:gd name="T7" fmla="*/ 488 h 603"/>
                    <a:gd name="T8" fmla="*/ 385 w 823"/>
                    <a:gd name="T9" fmla="*/ 516 h 603"/>
                    <a:gd name="T10" fmla="*/ 490 w 823"/>
                    <a:gd name="T11" fmla="*/ 540 h 603"/>
                    <a:gd name="T12" fmla="*/ 598 w 823"/>
                    <a:gd name="T13" fmla="*/ 564 h 603"/>
                    <a:gd name="T14" fmla="*/ 710 w 823"/>
                    <a:gd name="T15" fmla="*/ 585 h 603"/>
                    <a:gd name="T16" fmla="*/ 823 w 823"/>
                    <a:gd name="T17" fmla="*/ 603 h 603"/>
                    <a:gd name="T18" fmla="*/ 823 w 823"/>
                    <a:gd name="T19" fmla="*/ 603 h 603"/>
                    <a:gd name="T20" fmla="*/ 823 w 823"/>
                    <a:gd name="T21" fmla="*/ 211 h 603"/>
                    <a:gd name="T22" fmla="*/ 734 w 823"/>
                    <a:gd name="T23" fmla="*/ 177 h 603"/>
                    <a:gd name="T24" fmla="*/ 639 w 823"/>
                    <a:gd name="T25" fmla="*/ 145 h 603"/>
                    <a:gd name="T26" fmla="*/ 540 w 823"/>
                    <a:gd name="T27" fmla="*/ 115 h 603"/>
                    <a:gd name="T28" fmla="*/ 439 w 823"/>
                    <a:gd name="T29" fmla="*/ 87 h 603"/>
                    <a:gd name="T30" fmla="*/ 333 w 823"/>
                    <a:gd name="T31" fmla="*/ 62 h 603"/>
                    <a:gd name="T32" fmla="*/ 226 w 823"/>
                    <a:gd name="T33" fmla="*/ 38 h 603"/>
                    <a:gd name="T34" fmla="*/ 114 w 823"/>
                    <a:gd name="T35" fmla="*/ 18 h 603"/>
                    <a:gd name="T36" fmla="*/ 0 w 823"/>
                    <a:gd name="T37" fmla="*/ 0 h 603"/>
                    <a:gd name="T38" fmla="*/ 0 w 823"/>
                    <a:gd name="T39" fmla="*/ 0 h 603"/>
                    <a:gd name="T40" fmla="*/ 0 w 823"/>
                    <a:gd name="T41" fmla="*/ 392 h 603"/>
                    <a:gd name="T42" fmla="*/ 0 w 823"/>
                    <a:gd name="T43" fmla="*/ 392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23" h="603">
                      <a:moveTo>
                        <a:pt x="0" y="392"/>
                      </a:moveTo>
                      <a:lnTo>
                        <a:pt x="91" y="426"/>
                      </a:lnTo>
                      <a:lnTo>
                        <a:pt x="186" y="458"/>
                      </a:lnTo>
                      <a:lnTo>
                        <a:pt x="284" y="488"/>
                      </a:lnTo>
                      <a:lnTo>
                        <a:pt x="385" y="516"/>
                      </a:lnTo>
                      <a:lnTo>
                        <a:pt x="490" y="540"/>
                      </a:lnTo>
                      <a:lnTo>
                        <a:pt x="598" y="564"/>
                      </a:lnTo>
                      <a:lnTo>
                        <a:pt x="710" y="585"/>
                      </a:lnTo>
                      <a:lnTo>
                        <a:pt x="823" y="603"/>
                      </a:lnTo>
                      <a:lnTo>
                        <a:pt x="823" y="603"/>
                      </a:lnTo>
                      <a:lnTo>
                        <a:pt x="823" y="211"/>
                      </a:lnTo>
                      <a:lnTo>
                        <a:pt x="734" y="177"/>
                      </a:lnTo>
                      <a:lnTo>
                        <a:pt x="639" y="145"/>
                      </a:lnTo>
                      <a:lnTo>
                        <a:pt x="540" y="115"/>
                      </a:lnTo>
                      <a:lnTo>
                        <a:pt x="439" y="87"/>
                      </a:lnTo>
                      <a:lnTo>
                        <a:pt x="333" y="62"/>
                      </a:lnTo>
                      <a:lnTo>
                        <a:pt x="226" y="38"/>
                      </a:lnTo>
                      <a:lnTo>
                        <a:pt x="114" y="18"/>
                      </a:lnTo>
                      <a:lnTo>
                        <a:pt x="0" y="0"/>
                      </a:lnTo>
                      <a:lnTo>
                        <a:pt x="0" y="0"/>
                      </a:lnTo>
                      <a:lnTo>
                        <a:pt x="0" y="392"/>
                      </a:lnTo>
                      <a:lnTo>
                        <a:pt x="0" y="392"/>
                      </a:lnTo>
                    </a:path>
                  </a:pathLst>
                </a:custGeom>
                <a:noFill/>
                <a:ln w="19050" cmpd="sng">
                  <a:solidFill>
                    <a:srgbClr val="8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grpSp>
          <p:grpSp>
            <p:nvGrpSpPr>
              <p:cNvPr id="586855" name="Group 103"/>
              <p:cNvGrpSpPr>
                <a:grpSpLocks/>
              </p:cNvGrpSpPr>
              <p:nvPr/>
            </p:nvGrpSpPr>
            <p:grpSpPr bwMode="auto">
              <a:xfrm>
                <a:off x="980" y="1032"/>
                <a:ext cx="688" cy="400"/>
                <a:chOff x="980" y="1032"/>
                <a:chExt cx="688" cy="400"/>
              </a:xfrm>
            </p:grpSpPr>
            <p:sp>
              <p:nvSpPr>
                <p:cNvPr id="586856" name="Freeform 104"/>
                <p:cNvSpPr>
                  <a:spLocks/>
                </p:cNvSpPr>
                <p:nvPr/>
              </p:nvSpPr>
              <p:spPr bwMode="auto">
                <a:xfrm>
                  <a:off x="980" y="1032"/>
                  <a:ext cx="688" cy="400"/>
                </a:xfrm>
                <a:custGeom>
                  <a:avLst/>
                  <a:gdLst>
                    <a:gd name="T0" fmla="*/ 0 w 1113"/>
                    <a:gd name="T1" fmla="*/ 106 h 329"/>
                    <a:gd name="T2" fmla="*/ 329 w 1113"/>
                    <a:gd name="T3" fmla="*/ 0 h 329"/>
                    <a:gd name="T4" fmla="*/ 1113 w 1113"/>
                    <a:gd name="T5" fmla="*/ 200 h 329"/>
                    <a:gd name="T6" fmla="*/ 1113 w 1113"/>
                    <a:gd name="T7" fmla="*/ 243 h 329"/>
                    <a:gd name="T8" fmla="*/ 774 w 1113"/>
                    <a:gd name="T9" fmla="*/ 329 h 329"/>
                    <a:gd name="T10" fmla="*/ 0 w 1113"/>
                    <a:gd name="T11" fmla="*/ 131 h 329"/>
                    <a:gd name="T12" fmla="*/ 0 w 1113"/>
                    <a:gd name="T13" fmla="*/ 106 h 329"/>
                  </a:gdLst>
                  <a:ahLst/>
                  <a:cxnLst>
                    <a:cxn ang="0">
                      <a:pos x="T0" y="T1"/>
                    </a:cxn>
                    <a:cxn ang="0">
                      <a:pos x="T2" y="T3"/>
                    </a:cxn>
                    <a:cxn ang="0">
                      <a:pos x="T4" y="T5"/>
                    </a:cxn>
                    <a:cxn ang="0">
                      <a:pos x="T6" y="T7"/>
                    </a:cxn>
                    <a:cxn ang="0">
                      <a:pos x="T8" y="T9"/>
                    </a:cxn>
                    <a:cxn ang="0">
                      <a:pos x="T10" y="T11"/>
                    </a:cxn>
                    <a:cxn ang="0">
                      <a:pos x="T12" y="T13"/>
                    </a:cxn>
                  </a:cxnLst>
                  <a:rect l="0" t="0" r="r" b="b"/>
                  <a:pathLst>
                    <a:path w="1113" h="329">
                      <a:moveTo>
                        <a:pt x="0" y="106"/>
                      </a:moveTo>
                      <a:lnTo>
                        <a:pt x="329" y="0"/>
                      </a:lnTo>
                      <a:lnTo>
                        <a:pt x="1113" y="200"/>
                      </a:lnTo>
                      <a:lnTo>
                        <a:pt x="1113" y="243"/>
                      </a:lnTo>
                      <a:lnTo>
                        <a:pt x="774" y="329"/>
                      </a:lnTo>
                      <a:lnTo>
                        <a:pt x="0" y="131"/>
                      </a:lnTo>
                      <a:lnTo>
                        <a:pt x="0" y="106"/>
                      </a:lnTo>
                      <a:close/>
                    </a:path>
                  </a:pathLst>
                </a:custGeom>
                <a:solidFill>
                  <a:srgbClr val="FFFF99"/>
                </a:solidFill>
                <a:ln w="19050" cmpd="sng">
                  <a:solidFill>
                    <a:srgbClr val="800080"/>
                  </a:solidFill>
                  <a:prstDash val="solid"/>
                  <a:round/>
                  <a:headEnd/>
                  <a:tailEnd/>
                </a:ln>
              </p:spPr>
              <p:txBody>
                <a:bodyPr/>
                <a:lstStyle/>
                <a:p>
                  <a:endParaRPr lang="ru-RU"/>
                </a:p>
              </p:txBody>
            </p:sp>
            <p:sp>
              <p:nvSpPr>
                <p:cNvPr id="586857" name="Freeform 105"/>
                <p:cNvSpPr>
                  <a:spLocks noEditPoints="1"/>
                </p:cNvSpPr>
                <p:nvPr/>
              </p:nvSpPr>
              <p:spPr bwMode="auto">
                <a:xfrm>
                  <a:off x="1039" y="1081"/>
                  <a:ext cx="562" cy="288"/>
                </a:xfrm>
                <a:custGeom>
                  <a:avLst/>
                  <a:gdLst>
                    <a:gd name="T0" fmla="*/ 204 w 911"/>
                    <a:gd name="T1" fmla="*/ 6 h 237"/>
                    <a:gd name="T2" fmla="*/ 305 w 911"/>
                    <a:gd name="T3" fmla="*/ 33 h 237"/>
                    <a:gd name="T4" fmla="*/ 405 w 911"/>
                    <a:gd name="T5" fmla="*/ 58 h 237"/>
                    <a:gd name="T6" fmla="*/ 508 w 911"/>
                    <a:gd name="T7" fmla="*/ 85 h 237"/>
                    <a:gd name="T8" fmla="*/ 609 w 911"/>
                    <a:gd name="T9" fmla="*/ 111 h 237"/>
                    <a:gd name="T10" fmla="*/ 709 w 911"/>
                    <a:gd name="T11" fmla="*/ 138 h 237"/>
                    <a:gd name="T12" fmla="*/ 258 w 911"/>
                    <a:gd name="T13" fmla="*/ 15 h 237"/>
                    <a:gd name="T14" fmla="*/ 359 w 911"/>
                    <a:gd name="T15" fmla="*/ 41 h 237"/>
                    <a:gd name="T16" fmla="*/ 459 w 911"/>
                    <a:gd name="T17" fmla="*/ 68 h 237"/>
                    <a:gd name="T18" fmla="*/ 562 w 911"/>
                    <a:gd name="T19" fmla="*/ 93 h 237"/>
                    <a:gd name="T20" fmla="*/ 663 w 911"/>
                    <a:gd name="T21" fmla="*/ 120 h 237"/>
                    <a:gd name="T22" fmla="*/ 763 w 911"/>
                    <a:gd name="T23" fmla="*/ 146 h 237"/>
                    <a:gd name="T24" fmla="*/ 810 w 911"/>
                    <a:gd name="T25" fmla="*/ 164 h 237"/>
                    <a:gd name="T26" fmla="*/ 866 w 911"/>
                    <a:gd name="T27" fmla="*/ 173 h 237"/>
                    <a:gd name="T28" fmla="*/ 136 w 911"/>
                    <a:gd name="T29" fmla="*/ 25 h 237"/>
                    <a:gd name="T30" fmla="*/ 237 w 911"/>
                    <a:gd name="T31" fmla="*/ 52 h 237"/>
                    <a:gd name="T32" fmla="*/ 337 w 911"/>
                    <a:gd name="T33" fmla="*/ 78 h 237"/>
                    <a:gd name="T34" fmla="*/ 440 w 911"/>
                    <a:gd name="T35" fmla="*/ 105 h 237"/>
                    <a:gd name="T36" fmla="*/ 541 w 911"/>
                    <a:gd name="T37" fmla="*/ 131 h 237"/>
                    <a:gd name="T38" fmla="*/ 641 w 911"/>
                    <a:gd name="T39" fmla="*/ 158 h 237"/>
                    <a:gd name="T40" fmla="*/ 190 w 911"/>
                    <a:gd name="T41" fmla="*/ 35 h 237"/>
                    <a:gd name="T42" fmla="*/ 291 w 911"/>
                    <a:gd name="T43" fmla="*/ 60 h 237"/>
                    <a:gd name="T44" fmla="*/ 394 w 911"/>
                    <a:gd name="T45" fmla="*/ 87 h 237"/>
                    <a:gd name="T46" fmla="*/ 494 w 911"/>
                    <a:gd name="T47" fmla="*/ 113 h 237"/>
                    <a:gd name="T48" fmla="*/ 595 w 911"/>
                    <a:gd name="T49" fmla="*/ 140 h 237"/>
                    <a:gd name="T50" fmla="*/ 696 w 911"/>
                    <a:gd name="T51" fmla="*/ 166 h 237"/>
                    <a:gd name="T52" fmla="*/ 744 w 911"/>
                    <a:gd name="T53" fmla="*/ 183 h 237"/>
                    <a:gd name="T54" fmla="*/ 798 w 911"/>
                    <a:gd name="T55" fmla="*/ 192 h 237"/>
                    <a:gd name="T56" fmla="*/ 68 w 911"/>
                    <a:gd name="T57" fmla="*/ 45 h 237"/>
                    <a:gd name="T58" fmla="*/ 169 w 911"/>
                    <a:gd name="T59" fmla="*/ 72 h 237"/>
                    <a:gd name="T60" fmla="*/ 272 w 911"/>
                    <a:gd name="T61" fmla="*/ 98 h 237"/>
                    <a:gd name="T62" fmla="*/ 372 w 911"/>
                    <a:gd name="T63" fmla="*/ 124 h 237"/>
                    <a:gd name="T64" fmla="*/ 473 w 911"/>
                    <a:gd name="T65" fmla="*/ 150 h 237"/>
                    <a:gd name="T66" fmla="*/ 574 w 911"/>
                    <a:gd name="T67" fmla="*/ 177 h 237"/>
                    <a:gd name="T68" fmla="*/ 122 w 911"/>
                    <a:gd name="T69" fmla="*/ 54 h 237"/>
                    <a:gd name="T70" fmla="*/ 223 w 911"/>
                    <a:gd name="T71" fmla="*/ 80 h 237"/>
                    <a:gd name="T72" fmla="*/ 326 w 911"/>
                    <a:gd name="T73" fmla="*/ 107 h 237"/>
                    <a:gd name="T74" fmla="*/ 427 w 911"/>
                    <a:gd name="T75" fmla="*/ 133 h 237"/>
                    <a:gd name="T76" fmla="*/ 527 w 911"/>
                    <a:gd name="T77" fmla="*/ 160 h 237"/>
                    <a:gd name="T78" fmla="*/ 630 w 911"/>
                    <a:gd name="T79" fmla="*/ 185 h 237"/>
                    <a:gd name="T80" fmla="*/ 676 w 911"/>
                    <a:gd name="T81" fmla="*/ 203 h 237"/>
                    <a:gd name="T82" fmla="*/ 731 w 911"/>
                    <a:gd name="T83" fmla="*/ 211 h 237"/>
                    <a:gd name="T84" fmla="*/ 0 w 911"/>
                    <a:gd name="T85" fmla="*/ 65 h 237"/>
                    <a:gd name="T86" fmla="*/ 101 w 911"/>
                    <a:gd name="T87" fmla="*/ 91 h 237"/>
                    <a:gd name="T88" fmla="*/ 204 w 911"/>
                    <a:gd name="T89" fmla="*/ 117 h 237"/>
                    <a:gd name="T90" fmla="*/ 508 w 911"/>
                    <a:gd name="T91" fmla="*/ 197 h 237"/>
                    <a:gd name="T92" fmla="*/ 55 w 911"/>
                    <a:gd name="T93" fmla="*/ 74 h 237"/>
                    <a:gd name="T94" fmla="*/ 157 w 911"/>
                    <a:gd name="T95" fmla="*/ 100 h 237"/>
                    <a:gd name="T96" fmla="*/ 459 w 911"/>
                    <a:gd name="T97" fmla="*/ 178 h 237"/>
                    <a:gd name="T98" fmla="*/ 562 w 911"/>
                    <a:gd name="T99" fmla="*/ 205 h 237"/>
                    <a:gd name="T100" fmla="*/ 609 w 911"/>
                    <a:gd name="T101" fmla="*/ 223 h 237"/>
                    <a:gd name="T102" fmla="*/ 663 w 911"/>
                    <a:gd name="T103" fmla="*/ 231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11" h="237">
                      <a:moveTo>
                        <a:pt x="204" y="6"/>
                      </a:moveTo>
                      <a:lnTo>
                        <a:pt x="258" y="20"/>
                      </a:lnTo>
                      <a:lnTo>
                        <a:pt x="258" y="15"/>
                      </a:lnTo>
                      <a:lnTo>
                        <a:pt x="204" y="0"/>
                      </a:lnTo>
                      <a:lnTo>
                        <a:pt x="204" y="6"/>
                      </a:lnTo>
                      <a:close/>
                      <a:moveTo>
                        <a:pt x="305" y="33"/>
                      </a:moveTo>
                      <a:lnTo>
                        <a:pt x="359" y="47"/>
                      </a:lnTo>
                      <a:lnTo>
                        <a:pt x="359" y="41"/>
                      </a:lnTo>
                      <a:lnTo>
                        <a:pt x="305" y="27"/>
                      </a:lnTo>
                      <a:lnTo>
                        <a:pt x="305" y="33"/>
                      </a:lnTo>
                      <a:close/>
                      <a:moveTo>
                        <a:pt x="405" y="58"/>
                      </a:moveTo>
                      <a:lnTo>
                        <a:pt x="459" y="73"/>
                      </a:lnTo>
                      <a:lnTo>
                        <a:pt x="459" y="68"/>
                      </a:lnTo>
                      <a:lnTo>
                        <a:pt x="405" y="53"/>
                      </a:lnTo>
                      <a:lnTo>
                        <a:pt x="405" y="58"/>
                      </a:lnTo>
                      <a:close/>
                      <a:moveTo>
                        <a:pt x="508" y="85"/>
                      </a:moveTo>
                      <a:lnTo>
                        <a:pt x="562" y="99"/>
                      </a:lnTo>
                      <a:lnTo>
                        <a:pt x="562" y="93"/>
                      </a:lnTo>
                      <a:lnTo>
                        <a:pt x="508" y="80"/>
                      </a:lnTo>
                      <a:lnTo>
                        <a:pt x="508" y="85"/>
                      </a:lnTo>
                      <a:close/>
                      <a:moveTo>
                        <a:pt x="609" y="111"/>
                      </a:moveTo>
                      <a:lnTo>
                        <a:pt x="663" y="126"/>
                      </a:lnTo>
                      <a:lnTo>
                        <a:pt x="663" y="120"/>
                      </a:lnTo>
                      <a:lnTo>
                        <a:pt x="609" y="106"/>
                      </a:lnTo>
                      <a:lnTo>
                        <a:pt x="609" y="111"/>
                      </a:lnTo>
                      <a:close/>
                      <a:moveTo>
                        <a:pt x="709" y="138"/>
                      </a:moveTo>
                      <a:lnTo>
                        <a:pt x="763" y="151"/>
                      </a:lnTo>
                      <a:lnTo>
                        <a:pt x="763" y="146"/>
                      </a:lnTo>
                      <a:lnTo>
                        <a:pt x="709" y="132"/>
                      </a:lnTo>
                      <a:lnTo>
                        <a:pt x="709" y="138"/>
                      </a:lnTo>
                      <a:close/>
                      <a:moveTo>
                        <a:pt x="258" y="15"/>
                      </a:moveTo>
                      <a:lnTo>
                        <a:pt x="258" y="20"/>
                      </a:lnTo>
                      <a:lnTo>
                        <a:pt x="303" y="8"/>
                      </a:lnTo>
                      <a:lnTo>
                        <a:pt x="303" y="2"/>
                      </a:lnTo>
                      <a:lnTo>
                        <a:pt x="258" y="15"/>
                      </a:lnTo>
                      <a:close/>
                      <a:moveTo>
                        <a:pt x="359" y="41"/>
                      </a:moveTo>
                      <a:lnTo>
                        <a:pt x="359" y="47"/>
                      </a:lnTo>
                      <a:lnTo>
                        <a:pt x="405" y="34"/>
                      </a:lnTo>
                      <a:lnTo>
                        <a:pt x="405" y="28"/>
                      </a:lnTo>
                      <a:lnTo>
                        <a:pt x="359" y="41"/>
                      </a:lnTo>
                      <a:close/>
                      <a:moveTo>
                        <a:pt x="459" y="68"/>
                      </a:moveTo>
                      <a:lnTo>
                        <a:pt x="459" y="73"/>
                      </a:lnTo>
                      <a:lnTo>
                        <a:pt x="506" y="60"/>
                      </a:lnTo>
                      <a:lnTo>
                        <a:pt x="506" y="54"/>
                      </a:lnTo>
                      <a:lnTo>
                        <a:pt x="459" y="68"/>
                      </a:lnTo>
                      <a:close/>
                      <a:moveTo>
                        <a:pt x="562" y="93"/>
                      </a:moveTo>
                      <a:lnTo>
                        <a:pt x="562" y="99"/>
                      </a:lnTo>
                      <a:lnTo>
                        <a:pt x="607" y="86"/>
                      </a:lnTo>
                      <a:lnTo>
                        <a:pt x="607" y="81"/>
                      </a:lnTo>
                      <a:lnTo>
                        <a:pt x="562" y="93"/>
                      </a:lnTo>
                      <a:close/>
                      <a:moveTo>
                        <a:pt x="663" y="120"/>
                      </a:moveTo>
                      <a:lnTo>
                        <a:pt x="663" y="126"/>
                      </a:lnTo>
                      <a:lnTo>
                        <a:pt x="709" y="113"/>
                      </a:lnTo>
                      <a:lnTo>
                        <a:pt x="709" y="107"/>
                      </a:lnTo>
                      <a:lnTo>
                        <a:pt x="663" y="120"/>
                      </a:lnTo>
                      <a:close/>
                      <a:moveTo>
                        <a:pt x="763" y="146"/>
                      </a:moveTo>
                      <a:lnTo>
                        <a:pt x="763" y="151"/>
                      </a:lnTo>
                      <a:lnTo>
                        <a:pt x="810" y="139"/>
                      </a:lnTo>
                      <a:lnTo>
                        <a:pt x="810" y="134"/>
                      </a:lnTo>
                      <a:lnTo>
                        <a:pt x="763" y="146"/>
                      </a:lnTo>
                      <a:close/>
                      <a:moveTo>
                        <a:pt x="810" y="164"/>
                      </a:moveTo>
                      <a:lnTo>
                        <a:pt x="866" y="178"/>
                      </a:lnTo>
                      <a:lnTo>
                        <a:pt x="866" y="173"/>
                      </a:lnTo>
                      <a:lnTo>
                        <a:pt x="810" y="159"/>
                      </a:lnTo>
                      <a:lnTo>
                        <a:pt x="810" y="164"/>
                      </a:lnTo>
                      <a:close/>
                      <a:moveTo>
                        <a:pt x="866" y="173"/>
                      </a:moveTo>
                      <a:lnTo>
                        <a:pt x="866" y="178"/>
                      </a:lnTo>
                      <a:lnTo>
                        <a:pt x="911" y="165"/>
                      </a:lnTo>
                      <a:lnTo>
                        <a:pt x="911" y="160"/>
                      </a:lnTo>
                      <a:lnTo>
                        <a:pt x="866" y="173"/>
                      </a:lnTo>
                      <a:close/>
                      <a:moveTo>
                        <a:pt x="136" y="25"/>
                      </a:moveTo>
                      <a:lnTo>
                        <a:pt x="190" y="40"/>
                      </a:lnTo>
                      <a:lnTo>
                        <a:pt x="190" y="35"/>
                      </a:lnTo>
                      <a:lnTo>
                        <a:pt x="136" y="20"/>
                      </a:lnTo>
                      <a:lnTo>
                        <a:pt x="136" y="25"/>
                      </a:lnTo>
                      <a:close/>
                      <a:moveTo>
                        <a:pt x="237" y="52"/>
                      </a:moveTo>
                      <a:lnTo>
                        <a:pt x="291" y="67"/>
                      </a:lnTo>
                      <a:lnTo>
                        <a:pt x="291" y="60"/>
                      </a:lnTo>
                      <a:lnTo>
                        <a:pt x="237" y="47"/>
                      </a:lnTo>
                      <a:lnTo>
                        <a:pt x="237" y="52"/>
                      </a:lnTo>
                      <a:close/>
                      <a:moveTo>
                        <a:pt x="337" y="78"/>
                      </a:moveTo>
                      <a:lnTo>
                        <a:pt x="394" y="92"/>
                      </a:lnTo>
                      <a:lnTo>
                        <a:pt x="394" y="87"/>
                      </a:lnTo>
                      <a:lnTo>
                        <a:pt x="337" y="73"/>
                      </a:lnTo>
                      <a:lnTo>
                        <a:pt x="337" y="78"/>
                      </a:lnTo>
                      <a:close/>
                      <a:moveTo>
                        <a:pt x="440" y="105"/>
                      </a:moveTo>
                      <a:lnTo>
                        <a:pt x="494" y="118"/>
                      </a:lnTo>
                      <a:lnTo>
                        <a:pt x="494" y="113"/>
                      </a:lnTo>
                      <a:lnTo>
                        <a:pt x="440" y="99"/>
                      </a:lnTo>
                      <a:lnTo>
                        <a:pt x="440" y="105"/>
                      </a:lnTo>
                      <a:close/>
                      <a:moveTo>
                        <a:pt x="541" y="131"/>
                      </a:moveTo>
                      <a:lnTo>
                        <a:pt x="595" y="145"/>
                      </a:lnTo>
                      <a:lnTo>
                        <a:pt x="595" y="140"/>
                      </a:lnTo>
                      <a:lnTo>
                        <a:pt x="541" y="126"/>
                      </a:lnTo>
                      <a:lnTo>
                        <a:pt x="541" y="131"/>
                      </a:lnTo>
                      <a:close/>
                      <a:moveTo>
                        <a:pt x="641" y="158"/>
                      </a:moveTo>
                      <a:lnTo>
                        <a:pt x="696" y="171"/>
                      </a:lnTo>
                      <a:lnTo>
                        <a:pt x="696" y="166"/>
                      </a:lnTo>
                      <a:lnTo>
                        <a:pt x="641" y="151"/>
                      </a:lnTo>
                      <a:lnTo>
                        <a:pt x="641" y="158"/>
                      </a:lnTo>
                      <a:close/>
                      <a:moveTo>
                        <a:pt x="190" y="35"/>
                      </a:moveTo>
                      <a:lnTo>
                        <a:pt x="190" y="40"/>
                      </a:lnTo>
                      <a:lnTo>
                        <a:pt x="235" y="27"/>
                      </a:lnTo>
                      <a:lnTo>
                        <a:pt x="235" y="21"/>
                      </a:lnTo>
                      <a:lnTo>
                        <a:pt x="190" y="35"/>
                      </a:lnTo>
                      <a:close/>
                      <a:moveTo>
                        <a:pt x="291" y="60"/>
                      </a:moveTo>
                      <a:lnTo>
                        <a:pt x="291" y="66"/>
                      </a:lnTo>
                      <a:lnTo>
                        <a:pt x="337" y="53"/>
                      </a:lnTo>
                      <a:lnTo>
                        <a:pt x="337" y="48"/>
                      </a:lnTo>
                      <a:lnTo>
                        <a:pt x="291" y="60"/>
                      </a:lnTo>
                      <a:close/>
                      <a:moveTo>
                        <a:pt x="394" y="87"/>
                      </a:moveTo>
                      <a:lnTo>
                        <a:pt x="394" y="92"/>
                      </a:lnTo>
                      <a:lnTo>
                        <a:pt x="438" y="80"/>
                      </a:lnTo>
                      <a:lnTo>
                        <a:pt x="438" y="74"/>
                      </a:lnTo>
                      <a:lnTo>
                        <a:pt x="394" y="87"/>
                      </a:lnTo>
                      <a:close/>
                      <a:moveTo>
                        <a:pt x="494" y="113"/>
                      </a:moveTo>
                      <a:lnTo>
                        <a:pt x="494" y="118"/>
                      </a:lnTo>
                      <a:lnTo>
                        <a:pt x="539" y="106"/>
                      </a:lnTo>
                      <a:lnTo>
                        <a:pt x="539" y="101"/>
                      </a:lnTo>
                      <a:lnTo>
                        <a:pt x="494" y="113"/>
                      </a:lnTo>
                      <a:close/>
                      <a:moveTo>
                        <a:pt x="595" y="140"/>
                      </a:moveTo>
                      <a:lnTo>
                        <a:pt x="595" y="145"/>
                      </a:lnTo>
                      <a:lnTo>
                        <a:pt x="641" y="132"/>
                      </a:lnTo>
                      <a:lnTo>
                        <a:pt x="641" y="127"/>
                      </a:lnTo>
                      <a:lnTo>
                        <a:pt x="595" y="140"/>
                      </a:lnTo>
                      <a:close/>
                      <a:moveTo>
                        <a:pt x="696" y="166"/>
                      </a:moveTo>
                      <a:lnTo>
                        <a:pt x="696" y="171"/>
                      </a:lnTo>
                      <a:lnTo>
                        <a:pt x="742" y="159"/>
                      </a:lnTo>
                      <a:lnTo>
                        <a:pt x="742" y="153"/>
                      </a:lnTo>
                      <a:lnTo>
                        <a:pt x="696" y="166"/>
                      </a:lnTo>
                      <a:close/>
                      <a:moveTo>
                        <a:pt x="744" y="183"/>
                      </a:moveTo>
                      <a:lnTo>
                        <a:pt x="798" y="198"/>
                      </a:lnTo>
                      <a:lnTo>
                        <a:pt x="798" y="193"/>
                      </a:lnTo>
                      <a:lnTo>
                        <a:pt x="744" y="178"/>
                      </a:lnTo>
                      <a:lnTo>
                        <a:pt x="744" y="183"/>
                      </a:lnTo>
                      <a:close/>
                      <a:moveTo>
                        <a:pt x="798" y="192"/>
                      </a:moveTo>
                      <a:lnTo>
                        <a:pt x="798" y="198"/>
                      </a:lnTo>
                      <a:lnTo>
                        <a:pt x="843" y="184"/>
                      </a:lnTo>
                      <a:lnTo>
                        <a:pt x="843" y="179"/>
                      </a:lnTo>
                      <a:lnTo>
                        <a:pt x="798" y="192"/>
                      </a:lnTo>
                      <a:close/>
                      <a:moveTo>
                        <a:pt x="68" y="45"/>
                      </a:moveTo>
                      <a:lnTo>
                        <a:pt x="122" y="59"/>
                      </a:lnTo>
                      <a:lnTo>
                        <a:pt x="122" y="54"/>
                      </a:lnTo>
                      <a:lnTo>
                        <a:pt x="68" y="40"/>
                      </a:lnTo>
                      <a:lnTo>
                        <a:pt x="68" y="45"/>
                      </a:lnTo>
                      <a:close/>
                      <a:moveTo>
                        <a:pt x="169" y="72"/>
                      </a:moveTo>
                      <a:lnTo>
                        <a:pt x="223" y="85"/>
                      </a:lnTo>
                      <a:lnTo>
                        <a:pt x="223" y="80"/>
                      </a:lnTo>
                      <a:lnTo>
                        <a:pt x="169" y="67"/>
                      </a:lnTo>
                      <a:lnTo>
                        <a:pt x="169" y="72"/>
                      </a:lnTo>
                      <a:close/>
                      <a:moveTo>
                        <a:pt x="272" y="98"/>
                      </a:moveTo>
                      <a:lnTo>
                        <a:pt x="326" y="112"/>
                      </a:lnTo>
                      <a:lnTo>
                        <a:pt x="326" y="107"/>
                      </a:lnTo>
                      <a:lnTo>
                        <a:pt x="272" y="92"/>
                      </a:lnTo>
                      <a:lnTo>
                        <a:pt x="272" y="98"/>
                      </a:lnTo>
                      <a:close/>
                      <a:moveTo>
                        <a:pt x="372" y="124"/>
                      </a:moveTo>
                      <a:lnTo>
                        <a:pt x="427" y="138"/>
                      </a:lnTo>
                      <a:lnTo>
                        <a:pt x="427" y="133"/>
                      </a:lnTo>
                      <a:lnTo>
                        <a:pt x="372" y="118"/>
                      </a:lnTo>
                      <a:lnTo>
                        <a:pt x="372" y="124"/>
                      </a:lnTo>
                      <a:close/>
                      <a:moveTo>
                        <a:pt x="473" y="150"/>
                      </a:moveTo>
                      <a:lnTo>
                        <a:pt x="527" y="165"/>
                      </a:lnTo>
                      <a:lnTo>
                        <a:pt x="527" y="160"/>
                      </a:lnTo>
                      <a:lnTo>
                        <a:pt x="473" y="145"/>
                      </a:lnTo>
                      <a:lnTo>
                        <a:pt x="473" y="150"/>
                      </a:lnTo>
                      <a:close/>
                      <a:moveTo>
                        <a:pt x="574" y="177"/>
                      </a:moveTo>
                      <a:lnTo>
                        <a:pt x="630" y="191"/>
                      </a:lnTo>
                      <a:lnTo>
                        <a:pt x="630" y="185"/>
                      </a:lnTo>
                      <a:lnTo>
                        <a:pt x="574" y="171"/>
                      </a:lnTo>
                      <a:lnTo>
                        <a:pt x="574" y="177"/>
                      </a:lnTo>
                      <a:close/>
                      <a:moveTo>
                        <a:pt x="122" y="54"/>
                      </a:moveTo>
                      <a:lnTo>
                        <a:pt x="122" y="59"/>
                      </a:lnTo>
                      <a:lnTo>
                        <a:pt x="169" y="47"/>
                      </a:lnTo>
                      <a:lnTo>
                        <a:pt x="169" y="41"/>
                      </a:lnTo>
                      <a:lnTo>
                        <a:pt x="122" y="54"/>
                      </a:lnTo>
                      <a:close/>
                      <a:moveTo>
                        <a:pt x="223" y="80"/>
                      </a:moveTo>
                      <a:lnTo>
                        <a:pt x="223" y="85"/>
                      </a:lnTo>
                      <a:lnTo>
                        <a:pt x="270" y="73"/>
                      </a:lnTo>
                      <a:lnTo>
                        <a:pt x="270" y="68"/>
                      </a:lnTo>
                      <a:lnTo>
                        <a:pt x="223" y="80"/>
                      </a:lnTo>
                      <a:close/>
                      <a:moveTo>
                        <a:pt x="326" y="107"/>
                      </a:moveTo>
                      <a:lnTo>
                        <a:pt x="326" y="112"/>
                      </a:lnTo>
                      <a:lnTo>
                        <a:pt x="370" y="99"/>
                      </a:lnTo>
                      <a:lnTo>
                        <a:pt x="370" y="93"/>
                      </a:lnTo>
                      <a:lnTo>
                        <a:pt x="326" y="107"/>
                      </a:lnTo>
                      <a:close/>
                      <a:moveTo>
                        <a:pt x="427" y="133"/>
                      </a:moveTo>
                      <a:lnTo>
                        <a:pt x="427" y="138"/>
                      </a:lnTo>
                      <a:lnTo>
                        <a:pt x="471" y="126"/>
                      </a:lnTo>
                      <a:lnTo>
                        <a:pt x="471" y="120"/>
                      </a:lnTo>
                      <a:lnTo>
                        <a:pt x="427" y="133"/>
                      </a:lnTo>
                      <a:close/>
                      <a:moveTo>
                        <a:pt x="527" y="160"/>
                      </a:moveTo>
                      <a:lnTo>
                        <a:pt x="527" y="165"/>
                      </a:lnTo>
                      <a:lnTo>
                        <a:pt x="574" y="151"/>
                      </a:lnTo>
                      <a:lnTo>
                        <a:pt x="574" y="146"/>
                      </a:lnTo>
                      <a:lnTo>
                        <a:pt x="527" y="160"/>
                      </a:lnTo>
                      <a:close/>
                      <a:moveTo>
                        <a:pt x="630" y="185"/>
                      </a:moveTo>
                      <a:lnTo>
                        <a:pt x="630" y="191"/>
                      </a:lnTo>
                      <a:lnTo>
                        <a:pt x="674" y="178"/>
                      </a:lnTo>
                      <a:lnTo>
                        <a:pt x="674" y="173"/>
                      </a:lnTo>
                      <a:lnTo>
                        <a:pt x="630" y="185"/>
                      </a:lnTo>
                      <a:close/>
                      <a:moveTo>
                        <a:pt x="676" y="203"/>
                      </a:moveTo>
                      <a:lnTo>
                        <a:pt x="731" y="217"/>
                      </a:lnTo>
                      <a:lnTo>
                        <a:pt x="731" y="211"/>
                      </a:lnTo>
                      <a:lnTo>
                        <a:pt x="676" y="198"/>
                      </a:lnTo>
                      <a:lnTo>
                        <a:pt x="676" y="203"/>
                      </a:lnTo>
                      <a:close/>
                      <a:moveTo>
                        <a:pt x="731" y="211"/>
                      </a:moveTo>
                      <a:lnTo>
                        <a:pt x="731" y="217"/>
                      </a:lnTo>
                      <a:lnTo>
                        <a:pt x="775" y="204"/>
                      </a:lnTo>
                      <a:lnTo>
                        <a:pt x="775" y="199"/>
                      </a:lnTo>
                      <a:lnTo>
                        <a:pt x="731" y="211"/>
                      </a:lnTo>
                      <a:close/>
                      <a:moveTo>
                        <a:pt x="0" y="65"/>
                      </a:moveTo>
                      <a:lnTo>
                        <a:pt x="55" y="79"/>
                      </a:lnTo>
                      <a:lnTo>
                        <a:pt x="55" y="74"/>
                      </a:lnTo>
                      <a:lnTo>
                        <a:pt x="0" y="59"/>
                      </a:lnTo>
                      <a:lnTo>
                        <a:pt x="0" y="65"/>
                      </a:lnTo>
                      <a:close/>
                      <a:moveTo>
                        <a:pt x="101" y="91"/>
                      </a:moveTo>
                      <a:lnTo>
                        <a:pt x="157" y="105"/>
                      </a:lnTo>
                      <a:lnTo>
                        <a:pt x="157" y="100"/>
                      </a:lnTo>
                      <a:lnTo>
                        <a:pt x="101" y="85"/>
                      </a:lnTo>
                      <a:lnTo>
                        <a:pt x="101" y="91"/>
                      </a:lnTo>
                      <a:close/>
                      <a:moveTo>
                        <a:pt x="204" y="117"/>
                      </a:moveTo>
                      <a:lnTo>
                        <a:pt x="459" y="184"/>
                      </a:lnTo>
                      <a:lnTo>
                        <a:pt x="459" y="178"/>
                      </a:lnTo>
                      <a:lnTo>
                        <a:pt x="204" y="112"/>
                      </a:lnTo>
                      <a:lnTo>
                        <a:pt x="204" y="117"/>
                      </a:lnTo>
                      <a:close/>
                      <a:moveTo>
                        <a:pt x="508" y="197"/>
                      </a:moveTo>
                      <a:lnTo>
                        <a:pt x="562" y="210"/>
                      </a:lnTo>
                      <a:lnTo>
                        <a:pt x="562" y="205"/>
                      </a:lnTo>
                      <a:lnTo>
                        <a:pt x="508" y="191"/>
                      </a:lnTo>
                      <a:lnTo>
                        <a:pt x="508" y="197"/>
                      </a:lnTo>
                      <a:close/>
                      <a:moveTo>
                        <a:pt x="55" y="74"/>
                      </a:moveTo>
                      <a:lnTo>
                        <a:pt x="55" y="79"/>
                      </a:lnTo>
                      <a:lnTo>
                        <a:pt x="101" y="67"/>
                      </a:lnTo>
                      <a:lnTo>
                        <a:pt x="101" y="60"/>
                      </a:lnTo>
                      <a:lnTo>
                        <a:pt x="55" y="74"/>
                      </a:lnTo>
                      <a:close/>
                      <a:moveTo>
                        <a:pt x="157" y="100"/>
                      </a:moveTo>
                      <a:lnTo>
                        <a:pt x="157" y="105"/>
                      </a:lnTo>
                      <a:lnTo>
                        <a:pt x="202" y="92"/>
                      </a:lnTo>
                      <a:lnTo>
                        <a:pt x="202" y="87"/>
                      </a:lnTo>
                      <a:lnTo>
                        <a:pt x="157" y="100"/>
                      </a:lnTo>
                      <a:close/>
                      <a:moveTo>
                        <a:pt x="459" y="178"/>
                      </a:moveTo>
                      <a:lnTo>
                        <a:pt x="459" y="184"/>
                      </a:lnTo>
                      <a:lnTo>
                        <a:pt x="506" y="171"/>
                      </a:lnTo>
                      <a:lnTo>
                        <a:pt x="506" y="166"/>
                      </a:lnTo>
                      <a:lnTo>
                        <a:pt x="459" y="178"/>
                      </a:lnTo>
                      <a:close/>
                      <a:moveTo>
                        <a:pt x="562" y="205"/>
                      </a:moveTo>
                      <a:lnTo>
                        <a:pt x="562" y="210"/>
                      </a:lnTo>
                      <a:lnTo>
                        <a:pt x="607" y="198"/>
                      </a:lnTo>
                      <a:lnTo>
                        <a:pt x="607" y="193"/>
                      </a:lnTo>
                      <a:lnTo>
                        <a:pt x="562" y="205"/>
                      </a:lnTo>
                      <a:close/>
                      <a:moveTo>
                        <a:pt x="609" y="223"/>
                      </a:moveTo>
                      <a:lnTo>
                        <a:pt x="663" y="237"/>
                      </a:lnTo>
                      <a:lnTo>
                        <a:pt x="663" y="231"/>
                      </a:lnTo>
                      <a:lnTo>
                        <a:pt x="609" y="217"/>
                      </a:lnTo>
                      <a:lnTo>
                        <a:pt x="609" y="223"/>
                      </a:lnTo>
                      <a:close/>
                      <a:moveTo>
                        <a:pt x="663" y="231"/>
                      </a:moveTo>
                      <a:lnTo>
                        <a:pt x="663" y="237"/>
                      </a:lnTo>
                      <a:lnTo>
                        <a:pt x="707" y="224"/>
                      </a:lnTo>
                      <a:lnTo>
                        <a:pt x="707" y="219"/>
                      </a:lnTo>
                      <a:lnTo>
                        <a:pt x="663" y="231"/>
                      </a:lnTo>
                      <a:close/>
                    </a:path>
                  </a:pathLst>
                </a:custGeom>
                <a:solidFill>
                  <a:srgbClr val="FFCCCC"/>
                </a:solidFill>
                <a:ln w="3175" cmpd="sng">
                  <a:solidFill>
                    <a:srgbClr val="800080"/>
                  </a:solidFill>
                  <a:round/>
                  <a:headEnd/>
                  <a:tailEnd/>
                </a:ln>
              </p:spPr>
              <p:txBody>
                <a:bodyPr/>
                <a:lstStyle/>
                <a:p>
                  <a:endParaRPr lang="ru-RU"/>
                </a:p>
              </p:txBody>
            </p:sp>
            <p:sp>
              <p:nvSpPr>
                <p:cNvPr id="586858" name="Freeform 106"/>
                <p:cNvSpPr>
                  <a:spLocks/>
                </p:cNvSpPr>
                <p:nvPr/>
              </p:nvSpPr>
              <p:spPr bwMode="auto">
                <a:xfrm>
                  <a:off x="980" y="1161"/>
                  <a:ext cx="478" cy="271"/>
                </a:xfrm>
                <a:custGeom>
                  <a:avLst/>
                  <a:gdLst>
                    <a:gd name="T0" fmla="*/ 0 w 774"/>
                    <a:gd name="T1" fmla="*/ 25 h 223"/>
                    <a:gd name="T2" fmla="*/ 774 w 774"/>
                    <a:gd name="T3" fmla="*/ 223 h 223"/>
                    <a:gd name="T4" fmla="*/ 774 w 774"/>
                    <a:gd name="T5" fmla="*/ 197 h 223"/>
                    <a:gd name="T6" fmla="*/ 0 w 774"/>
                    <a:gd name="T7" fmla="*/ 0 h 223"/>
                    <a:gd name="T8" fmla="*/ 0 w 774"/>
                    <a:gd name="T9" fmla="*/ 25 h 223"/>
                  </a:gdLst>
                  <a:ahLst/>
                  <a:cxnLst>
                    <a:cxn ang="0">
                      <a:pos x="T0" y="T1"/>
                    </a:cxn>
                    <a:cxn ang="0">
                      <a:pos x="T2" y="T3"/>
                    </a:cxn>
                    <a:cxn ang="0">
                      <a:pos x="T4" y="T5"/>
                    </a:cxn>
                    <a:cxn ang="0">
                      <a:pos x="T6" y="T7"/>
                    </a:cxn>
                    <a:cxn ang="0">
                      <a:pos x="T8" y="T9"/>
                    </a:cxn>
                  </a:cxnLst>
                  <a:rect l="0" t="0" r="r" b="b"/>
                  <a:pathLst>
                    <a:path w="774" h="223">
                      <a:moveTo>
                        <a:pt x="0" y="25"/>
                      </a:moveTo>
                      <a:lnTo>
                        <a:pt x="774" y="223"/>
                      </a:lnTo>
                      <a:lnTo>
                        <a:pt x="774" y="197"/>
                      </a:lnTo>
                      <a:lnTo>
                        <a:pt x="0" y="0"/>
                      </a:lnTo>
                      <a:lnTo>
                        <a:pt x="0" y="25"/>
                      </a:lnTo>
                      <a:close/>
                    </a:path>
                  </a:pathLst>
                </a:custGeom>
                <a:noFill/>
                <a:ln w="6350">
                  <a:solidFill>
                    <a:srgbClr val="8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grpSp>
        </p:grpSp>
      </p:grpSp>
      <p:sp>
        <p:nvSpPr>
          <p:cNvPr id="586859" name="Text Box 107"/>
          <p:cNvSpPr txBox="1">
            <a:spLocks noChangeArrowheads="1"/>
          </p:cNvSpPr>
          <p:nvPr/>
        </p:nvSpPr>
        <p:spPr bwMode="auto">
          <a:xfrm>
            <a:off x="0" y="5805488"/>
            <a:ext cx="9144000" cy="7302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18000" tIns="0" rIns="18000" bIns="0">
            <a:spAutoFit/>
          </a:bodyPr>
          <a:lstStyle/>
          <a:p>
            <a:pPr algn="ctr"/>
            <a:r>
              <a:rPr lang="ru-RU" b="1">
                <a:solidFill>
                  <a:srgbClr val="800080"/>
                </a:solidFill>
              </a:rPr>
              <a:t>Рис.22.3. СЭп на основе двухадресного шлюза безопасности</a:t>
            </a:r>
            <a:endParaRPr lang="en-US">
              <a:solidFill>
                <a:srgbClr val="800080"/>
              </a:solidFil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570371" name="Text Box 3"/>
          <p:cNvSpPr txBox="1">
            <a:spLocks noChangeArrowheads="1"/>
          </p:cNvSpPr>
          <p:nvPr/>
        </p:nvSpPr>
        <p:spPr bwMode="auto">
          <a:xfrm>
            <a:off x="250825" y="954088"/>
            <a:ext cx="8642350" cy="555148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spcBef>
                <a:spcPct val="50000"/>
              </a:spcBef>
            </a:pPr>
            <a:r>
              <a:rPr lang="ru-RU" sz="2800">
                <a:solidFill>
                  <a:srgbClr val="800080"/>
                </a:solidFill>
              </a:rPr>
              <a:t>В настоящее время, большинство СЭ занимают промежуточное положение между СЭс и СЭп. Предполагается, что СЭс становятся все больше и больше “интеллектуальными” и способны анализировать проходящий через них трафик, а СЭп становятся все больше и больше прозрачными и способны анализировать информацию нижних уровней. В результате такой гибридизации, сейчас разрабатываются и внедряются высокопроизводительные (быстродействующие) заградительные системы безопасности, которые способны регистрировать и контролировать проходящий через них трафик.</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4"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571395" name="Text Box 3"/>
          <p:cNvSpPr txBox="1">
            <a:spLocks noChangeArrowheads="1"/>
          </p:cNvSpPr>
          <p:nvPr/>
        </p:nvSpPr>
        <p:spPr bwMode="auto">
          <a:xfrm>
            <a:off x="250825" y="981075"/>
            <a:ext cx="8642350" cy="55562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p>
            <a:pPr algn="ctr">
              <a:spcBef>
                <a:spcPct val="50000"/>
              </a:spcBef>
            </a:pPr>
            <a:r>
              <a:rPr lang="ru-RU" sz="2600">
                <a:solidFill>
                  <a:srgbClr val="800080"/>
                </a:solidFill>
              </a:rPr>
              <a:t>На практике очевиден симбиоз СЭ (обоих типов) и криптосистем, что позволяет защищать трафик между СЭ, транслируемый через Internet-сеть. СЭ со сквозными криптосистемами могут использоваться организациями, которые имеют распределенную сетевую структуру, состоящую из нескольких территориально разнесенных сетевых сегментов, соединенных между собой через Internet-сеть. При этом нет необходимости думать о проблемах защищенности передаваемого корпоративного трафика или паролях, которые могут быть перехвачены. (Протоколы IPsec-архитектуры все чаще используются для построения таких виртуальных корпоративных сетей и систем.)</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569347" name="Text Box 3"/>
          <p:cNvSpPr txBox="1">
            <a:spLocks noChangeArrowheads="1"/>
          </p:cNvSpPr>
          <p:nvPr/>
        </p:nvSpPr>
        <p:spPr bwMode="auto">
          <a:xfrm>
            <a:off x="250825" y="1268413"/>
            <a:ext cx="8642350" cy="51593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spcBef>
                <a:spcPct val="50000"/>
              </a:spcBef>
            </a:pPr>
            <a:r>
              <a:rPr lang="ru-RU" sz="2600" b="1">
                <a:solidFill>
                  <a:srgbClr val="800080"/>
                </a:solidFill>
                <a:latin typeface="Tahoma" pitchFamily="34" charset="0"/>
                <a:cs typeface="Tahoma" pitchFamily="34" charset="0"/>
              </a:rPr>
              <a:t>Уполномоченный сервер</a:t>
            </a:r>
            <a:r>
              <a:rPr lang="ru-RU" sz="2600" b="1">
                <a:solidFill>
                  <a:srgbClr val="800080"/>
                </a:solidFill>
              </a:rPr>
              <a:t>. </a:t>
            </a:r>
            <a:r>
              <a:rPr lang="ru-RU" sz="2600">
                <a:solidFill>
                  <a:srgbClr val="800080"/>
                </a:solidFill>
              </a:rPr>
              <a:t>Уполномоченный (“</a:t>
            </a:r>
            <a:r>
              <a:rPr lang="en-US" sz="2600">
                <a:solidFill>
                  <a:srgbClr val="800080"/>
                </a:solidFill>
              </a:rPr>
              <a:t>proxy</a:t>
            </a:r>
            <a:r>
              <a:rPr lang="ru-RU" sz="2600">
                <a:solidFill>
                  <a:srgbClr val="800080"/>
                </a:solidFill>
              </a:rPr>
              <a:t>”) сервер (иногда называемый прикладной шлюз или ретранслятор) представляет собой прикладной программный модуль, который служит промежуточным связующим звеном для трафика, транслируемого между защищаемой корпоративной сетью и Internet-сетью. Уполномоченные серверы (УпС) очень часто используются вместо систем управления трафиком на основе маршрутизации для предотвращения сквозной трансляции трафика непосредственно между двумя сетями. Многие УпС обладают дополнительными функциями регистрации или аутентификации пользователей.</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572419" name="Text Box 3"/>
          <p:cNvSpPr txBox="1">
            <a:spLocks noChangeArrowheads="1"/>
          </p:cNvSpPr>
          <p:nvPr/>
        </p:nvSpPr>
        <p:spPr bwMode="auto">
          <a:xfrm>
            <a:off x="250825" y="1196975"/>
            <a:ext cx="8605838" cy="5124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r>
              <a:rPr lang="ru-RU" sz="2800">
                <a:solidFill>
                  <a:srgbClr val="800080"/>
                </a:solidFill>
              </a:rPr>
              <a:t>Так как УпС обязаны “понимать” используемый прикладной протокол, они также могут применять определенные протоколы обеспечения безопасности (например, FTP-УпС может быть настроен таким образом, что он будет пропускать входящий и блокировать исходящий FTP-трафик).</a:t>
            </a:r>
          </a:p>
          <a:p>
            <a:pPr algn="ctr"/>
            <a:r>
              <a:rPr lang="ru-RU" sz="2800">
                <a:solidFill>
                  <a:srgbClr val="800080"/>
                </a:solidFill>
              </a:rPr>
              <a:t>УпС, по своей сути, являются специализированными прикладными программными модулями. Если существует необходимость функционирования нового протокола через УпС, то тогда последний должен быть специально разработан для этого протокола.</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573443" name="Text Box 3"/>
          <p:cNvSpPr txBox="1">
            <a:spLocks noChangeArrowheads="1"/>
          </p:cNvSpPr>
          <p:nvPr/>
        </p:nvSpPr>
        <p:spPr bwMode="auto">
          <a:xfrm>
            <a:off x="250825" y="1304925"/>
            <a:ext cx="8642350" cy="52038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rIns="0" anchor="ctr" anchorCtr="1">
            <a:spAutoFit/>
          </a:bodyPr>
          <a:lstStyle/>
          <a:p>
            <a:pPr algn="ctr"/>
            <a:r>
              <a:rPr lang="ru-RU" b="1">
                <a:solidFill>
                  <a:srgbClr val="800080"/>
                </a:solidFill>
                <a:latin typeface="Tahoma" pitchFamily="34" charset="0"/>
                <a:cs typeface="Tahoma" pitchFamily="34" charset="0"/>
              </a:rPr>
              <a:t>Критические компоненты, входящие в архитектуру СЭ</a:t>
            </a:r>
            <a:r>
              <a:rPr lang="ru-RU" b="1">
                <a:solidFill>
                  <a:srgbClr val="800080"/>
                </a:solidFill>
              </a:rPr>
              <a:t>. </a:t>
            </a:r>
            <a:r>
              <a:rPr lang="ru-RU">
                <a:solidFill>
                  <a:srgbClr val="800080"/>
                </a:solidFill>
              </a:rPr>
              <a:t>Очень важно понимать, что архитектура СЭ содержит очень чувствительные критические компоненты, и поэтому когда проводится процедура планирования и оптимизация настроек необходимо точно знать, что делать и объем таких работ, чтобы получить желаемый результат.</a:t>
            </a:r>
          </a:p>
          <a:p>
            <a:pPr algn="ctr"/>
            <a:r>
              <a:rPr lang="ru-RU">
                <a:solidFill>
                  <a:srgbClr val="800080"/>
                </a:solidFill>
              </a:rPr>
              <a:t>Что конкретно является критическим компонентом зависит от конкретной корпоративной сети и того типа трафика, который обрабатывается системой. Иногда складывается впечатление, что быстродействие СЭ, а, следовательно, и объем обрабатываемого трафика, возрастает автоматически, если использовать более высокопроизводительный процессор, когда на самом деле это совершенно не нужно.</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574467" name="Text Box 3"/>
          <p:cNvSpPr txBox="1">
            <a:spLocks noChangeArrowheads="1"/>
          </p:cNvSpPr>
          <p:nvPr/>
        </p:nvSpPr>
        <p:spPr bwMode="auto">
          <a:xfrm>
            <a:off x="215900" y="1268413"/>
            <a:ext cx="8677275" cy="51593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r>
              <a:rPr lang="ru-RU" sz="2600">
                <a:solidFill>
                  <a:srgbClr val="800080"/>
                </a:solidFill>
              </a:rPr>
              <a:t>В принципе, такой подход может привести к большим финансовым потерям, но не решить при этом имеющихся проблем или не обеспечить реального увеличения быстродействия системы.</a:t>
            </a:r>
          </a:p>
          <a:p>
            <a:pPr algn="ctr"/>
            <a:r>
              <a:rPr lang="ru-RU" sz="2600">
                <a:solidFill>
                  <a:srgbClr val="800080"/>
                </a:solidFill>
              </a:rPr>
              <a:t>В сильно нагруженных системах, модули памяти имеют первостепенную важность. Необходимо иметь достаточный объем оперативной памяти (RAM), чтобы обслужить каждое требование каждого программного модуля, которые необходимы для нормального функционирования системы. В противном случае, процесс “подкачки” данных в оперативную память может привести к снижению производительности и, в конечном счете, к блокировке системы.</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575491" name="Text Box 3"/>
          <p:cNvSpPr txBox="1">
            <a:spLocks noChangeArrowheads="1"/>
          </p:cNvSpPr>
          <p:nvPr/>
        </p:nvSpPr>
        <p:spPr bwMode="auto">
          <a:xfrm>
            <a:off x="250825" y="1089025"/>
            <a:ext cx="8642350" cy="564356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sz="2800">
                <a:solidFill>
                  <a:srgbClr val="800080"/>
                </a:solidFill>
              </a:rPr>
              <a:t>Если процесс подкачки данных не является обременительным, то тогда, как правило, проблем не возникает, а вот если это процесс приводит к перегрузке системы, то тогда стоит вопрос об увеличении оперативной памяти. Система, которая подвержена перегрузкам оперативной памяти, очень часто становится объектом атак типа “отказ в обслуживании” (“</a:t>
            </a:r>
            <a:r>
              <a:rPr lang="en-US" sz="2800">
                <a:solidFill>
                  <a:srgbClr val="800080"/>
                </a:solidFill>
              </a:rPr>
              <a:t>denial</a:t>
            </a:r>
            <a:r>
              <a:rPr lang="ru-RU" sz="2800">
                <a:solidFill>
                  <a:srgbClr val="800080"/>
                </a:solidFill>
              </a:rPr>
              <a:t>-</a:t>
            </a:r>
            <a:r>
              <a:rPr lang="en-US" sz="2800">
                <a:solidFill>
                  <a:srgbClr val="800080"/>
                </a:solidFill>
              </a:rPr>
              <a:t>of</a:t>
            </a:r>
            <a:r>
              <a:rPr lang="ru-RU" sz="2800">
                <a:solidFill>
                  <a:srgbClr val="800080"/>
                </a:solidFill>
              </a:rPr>
              <a:t>-</a:t>
            </a:r>
            <a:r>
              <a:rPr lang="en-US" sz="2800">
                <a:solidFill>
                  <a:srgbClr val="800080"/>
                </a:solidFill>
              </a:rPr>
              <a:t>service</a:t>
            </a:r>
            <a:r>
              <a:rPr lang="ru-RU" sz="2800">
                <a:solidFill>
                  <a:srgbClr val="800080"/>
                </a:solidFill>
              </a:rPr>
              <a:t>”), или она просто начинает не успевать обрабатывать данные в масштабе реального времени. А это приводит к большим задержкам и необходимости перезагрузки системы.</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523267" name="Text Box 3"/>
          <p:cNvSpPr txBox="1">
            <a:spLocks noChangeArrowheads="1"/>
          </p:cNvSpPr>
          <p:nvPr/>
        </p:nvSpPr>
        <p:spPr bwMode="auto">
          <a:xfrm>
            <a:off x="238918" y="1196752"/>
            <a:ext cx="8666163" cy="53340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spcBef>
                <a:spcPct val="50000"/>
              </a:spcBef>
            </a:pPr>
            <a:r>
              <a:rPr lang="ru-RU" sz="2500" dirty="0">
                <a:solidFill>
                  <a:srgbClr val="800080"/>
                </a:solidFill>
              </a:rPr>
              <a:t>Многие традиционные корпоративные системы и информационные центры имеют определенные стратегии и опыт по обеспечению ИБ, которые, как правило, следующие. В случае, когда корпоративные стратегии безопасности предписывают, как должны быть защищены данные, СЭ чрезвычайно необходим, так как он является </a:t>
            </a:r>
            <a:r>
              <a:rPr lang="ru-RU" sz="2500" dirty="0" smtClean="0">
                <a:solidFill>
                  <a:srgbClr val="800080"/>
                </a:solidFill>
              </a:rPr>
              <a:t>«проводником </a:t>
            </a:r>
            <a:r>
              <a:rPr lang="ru-RU" sz="2500" dirty="0">
                <a:solidFill>
                  <a:srgbClr val="800080"/>
                </a:solidFill>
              </a:rPr>
              <a:t>в </a:t>
            </a:r>
            <a:r>
              <a:rPr lang="ru-RU" sz="2500" dirty="0" smtClean="0">
                <a:solidFill>
                  <a:srgbClr val="800080"/>
                </a:solidFill>
              </a:rPr>
              <a:t>жизнь» </a:t>
            </a:r>
            <a:r>
              <a:rPr lang="ru-RU" sz="2500" dirty="0">
                <a:solidFill>
                  <a:srgbClr val="800080"/>
                </a:solidFill>
              </a:rPr>
              <a:t>этих стратегий. Очень часто, трудной стороной подключения к Internet-сети, для крупной компании, является необъяснимо высокая стоимость или большой объем работ, но убедительный менеджмент говорит, что так делать безопаснее. СЭ обеспечивает не только определенный уровень безопасности, он часто играет важную роль </a:t>
            </a:r>
            <a:r>
              <a:rPr lang="ru-RU" sz="2500" dirty="0" smtClean="0">
                <a:solidFill>
                  <a:srgbClr val="800080"/>
                </a:solidFill>
              </a:rPr>
              <a:t>«заградительного щита» </a:t>
            </a:r>
            <a:r>
              <a:rPr lang="ru-RU" sz="2500" dirty="0">
                <a:solidFill>
                  <a:srgbClr val="800080"/>
                </a:solidFill>
              </a:rPr>
              <a:t>для </a:t>
            </a:r>
            <a:r>
              <a:rPr lang="ru-RU" sz="2500" dirty="0" smtClean="0">
                <a:solidFill>
                  <a:srgbClr val="800080"/>
                </a:solidFill>
              </a:rPr>
              <a:t>систем управления. </a:t>
            </a:r>
            <a:endParaRPr lang="ru-RU" sz="2500" dirty="0">
              <a:solidFill>
                <a:srgbClr val="800080"/>
              </a:solidFil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576515" name="Text Box 3"/>
          <p:cNvSpPr txBox="1">
            <a:spLocks noChangeArrowheads="1"/>
          </p:cNvSpPr>
          <p:nvPr/>
        </p:nvSpPr>
        <p:spPr bwMode="auto">
          <a:xfrm>
            <a:off x="287338" y="1233488"/>
            <a:ext cx="8569325" cy="49657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sz="3200">
                <a:solidFill>
                  <a:srgbClr val="800080"/>
                </a:solidFill>
              </a:rPr>
              <a:t>После того, как системные требования к модулю памяти определены, необходимо определить требования к другим компонентам архитектуры СЭ, причем надо иметь ввиду, что разные прикладные службы имеют различные системные компоненты. В таблице №1 приведены основные критические компоненты различных сетевых и прикладных систем, определяющих архитектуру СЭ.</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graphicFrame>
        <p:nvGraphicFramePr>
          <p:cNvPr id="577658" name="Group 122"/>
          <p:cNvGraphicFramePr>
            <a:graphicFrameLocks noGrp="1"/>
          </p:cNvGraphicFramePr>
          <p:nvPr/>
        </p:nvGraphicFramePr>
        <p:xfrm>
          <a:off x="755650" y="1376363"/>
          <a:ext cx="7594600" cy="4777035"/>
        </p:xfrm>
        <a:graphic>
          <a:graphicData uri="http://schemas.openxmlformats.org/drawingml/2006/table">
            <a:tbl>
              <a:tblPr/>
              <a:tblGrid>
                <a:gridCol w="3302000">
                  <a:extLst>
                    <a:ext uri="{9D8B030D-6E8A-4147-A177-3AD203B41FA5}">
                      <a16:colId xmlns:a16="http://schemas.microsoft.com/office/drawing/2014/main" val="20000"/>
                    </a:ext>
                  </a:extLst>
                </a:gridCol>
                <a:gridCol w="4292600">
                  <a:extLst>
                    <a:ext uri="{9D8B030D-6E8A-4147-A177-3AD203B41FA5}">
                      <a16:colId xmlns:a16="http://schemas.microsoft.com/office/drawing/2014/main" val="20001"/>
                    </a:ext>
                  </a:extLst>
                </a:gridCol>
              </a:tblGrid>
              <a:tr h="706438">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ru-RU" sz="2400" b="1" i="0" u="none" strike="noStrike" cap="none" normalizeH="0" baseline="0" smtClean="0">
                          <a:ln>
                            <a:noFill/>
                          </a:ln>
                          <a:solidFill>
                            <a:srgbClr val="CC0099"/>
                          </a:solidFill>
                          <a:effectLst>
                            <a:outerShdw blurRad="38100" dist="38100" dir="2700000" algn="tl">
                              <a:srgbClr val="000000"/>
                            </a:outerShdw>
                          </a:effectLst>
                          <a:latin typeface="Arial" charset="0"/>
                          <a:cs typeface="Arial" charset="0"/>
                        </a:rPr>
                        <a:t>Сетевая/прикладная</a:t>
                      </a:r>
                    </a:p>
                    <a:p>
                      <a:pPr marL="0" marR="0" lvl="0" indent="0" algn="r" defTabSz="914400" rtl="0" eaLnBrk="1" fontAlgn="base" latinLnBrk="0" hangingPunct="1">
                        <a:lnSpc>
                          <a:spcPct val="100000"/>
                        </a:lnSpc>
                        <a:spcBef>
                          <a:spcPct val="0"/>
                        </a:spcBef>
                        <a:spcAft>
                          <a:spcPct val="0"/>
                        </a:spcAft>
                        <a:buClrTx/>
                        <a:buSzTx/>
                        <a:buFontTx/>
                        <a:buNone/>
                        <a:tabLst/>
                      </a:pPr>
                      <a:r>
                        <a:rPr kumimoji="0" lang="ru-RU" sz="2400" b="1" i="0" u="none" strike="noStrike" cap="none" normalizeH="0" baseline="0" smtClean="0">
                          <a:ln>
                            <a:noFill/>
                          </a:ln>
                          <a:solidFill>
                            <a:srgbClr val="CC0099"/>
                          </a:solidFill>
                          <a:effectLst>
                            <a:outerShdw blurRad="38100" dist="38100" dir="2700000" algn="tl">
                              <a:srgbClr val="000000"/>
                            </a:outerShdw>
                          </a:effectLst>
                          <a:latin typeface="Arial" charset="0"/>
                          <a:cs typeface="Arial" charset="0"/>
                        </a:rPr>
                        <a:t>служба</a:t>
                      </a:r>
                      <a:endParaRPr kumimoji="0" lang="ru-RU" sz="2400" b="0" i="0" u="none" strike="noStrike" cap="none" normalizeH="0" baseline="0" smtClean="0">
                        <a:ln>
                          <a:noFill/>
                        </a:ln>
                        <a:solidFill>
                          <a:srgbClr val="CC0099"/>
                        </a:solidFill>
                        <a:effectLst>
                          <a:outerShdw blurRad="38100" dist="38100" dir="2700000" algn="tl">
                            <a:srgbClr val="000000"/>
                          </a:outerShdw>
                        </a:effectLst>
                        <a:latin typeface="Arial" charset="0"/>
                        <a:cs typeface="Arial" charset="0"/>
                      </a:endParaRPr>
                    </a:p>
                  </a:txBody>
                  <a:tcPr marL="36000" marR="72000" marT="36000" marB="36000" anchor="ctr" horzOverflow="overflow">
                    <a:lnL w="57150" cap="flat" cmpd="sng" algn="ctr">
                      <a:solidFill>
                        <a:srgbClr val="CC3300"/>
                      </a:solidFill>
                      <a:prstDash val="solid"/>
                      <a:round/>
                      <a:headEnd type="none" w="med" len="med"/>
                      <a:tailEnd type="none" w="med" len="med"/>
                    </a:lnL>
                    <a:lnR w="38100" cap="flat" cmpd="sng" algn="ctr">
                      <a:solidFill>
                        <a:srgbClr val="CC3300"/>
                      </a:solidFill>
                      <a:prstDash val="solid"/>
                      <a:round/>
                      <a:headEnd type="none" w="med" len="med"/>
                      <a:tailEnd type="none" w="med" len="med"/>
                    </a:lnR>
                    <a:lnT w="57150" cap="flat" cmpd="sng" algn="ctr">
                      <a:solidFill>
                        <a:srgbClr val="CC3300"/>
                      </a:solidFill>
                      <a:prstDash val="solid"/>
                      <a:round/>
                      <a:headEnd type="none" w="med" len="med"/>
                      <a:tailEnd type="none" w="med" len="med"/>
                    </a:lnT>
                    <a:lnB w="57150" cap="flat" cmpd="sng" algn="ctr">
                      <a:solidFill>
                        <a:srgbClr val="CC3300"/>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400" b="1" i="0" u="none" strike="noStrike" cap="none" normalizeH="0" baseline="0" smtClean="0">
                          <a:ln>
                            <a:noFill/>
                          </a:ln>
                          <a:solidFill>
                            <a:srgbClr val="CC0099"/>
                          </a:solidFill>
                          <a:effectLst>
                            <a:outerShdw blurRad="38100" dist="38100" dir="2700000" algn="tl">
                              <a:srgbClr val="000000"/>
                            </a:outerShdw>
                          </a:effectLst>
                          <a:latin typeface="Arial" charset="0"/>
                          <a:cs typeface="Arial" charset="0"/>
                        </a:rPr>
                        <a:t> Критический компонент</a:t>
                      </a:r>
                      <a:endParaRPr kumimoji="0" lang="ru-RU" sz="2400" b="0" i="0" u="none" strike="noStrike" cap="none" normalizeH="0" baseline="0" smtClean="0">
                        <a:ln>
                          <a:noFill/>
                        </a:ln>
                        <a:solidFill>
                          <a:srgbClr val="CC0099"/>
                        </a:solidFill>
                        <a:effectLst>
                          <a:outerShdw blurRad="38100" dist="38100" dir="2700000" algn="tl">
                            <a:srgbClr val="000000"/>
                          </a:outerShdw>
                        </a:effectLst>
                        <a:latin typeface="Arial" charset="0"/>
                        <a:cs typeface="Arial" charset="0"/>
                      </a:endParaRPr>
                    </a:p>
                  </a:txBody>
                  <a:tcPr marL="36000" marR="36000" marT="36000" marB="36000" anchor="ctr" horzOverflow="overflow">
                    <a:lnL w="38100" cap="flat" cmpd="sng" algn="ctr">
                      <a:solidFill>
                        <a:srgbClr val="CC3300"/>
                      </a:solidFill>
                      <a:prstDash val="solid"/>
                      <a:round/>
                      <a:headEnd type="none" w="med" len="med"/>
                      <a:tailEnd type="none" w="med" len="med"/>
                    </a:lnL>
                    <a:lnR w="57150" cap="flat" cmpd="sng" algn="ctr">
                      <a:solidFill>
                        <a:srgbClr val="CC3300"/>
                      </a:solidFill>
                      <a:prstDash val="solid"/>
                      <a:round/>
                      <a:headEnd type="none" w="med" len="med"/>
                      <a:tailEnd type="none" w="med" len="med"/>
                    </a:lnR>
                    <a:lnT w="57150" cap="flat" cmpd="sng" algn="ctr">
                      <a:solidFill>
                        <a:srgbClr val="CC3300"/>
                      </a:solidFill>
                      <a:prstDash val="solid"/>
                      <a:round/>
                      <a:headEnd type="none" w="med" len="med"/>
                      <a:tailEnd type="none" w="med" len="med"/>
                    </a:lnT>
                    <a:lnB w="57150" cap="flat" cmpd="sng" algn="ctr">
                      <a:solidFill>
                        <a:srgbClr val="CC33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706438">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rgbClr val="CC3300"/>
                          </a:solidFill>
                          <a:effectLst>
                            <a:outerShdw blurRad="38100" dist="38100" dir="2700000" algn="tl">
                              <a:srgbClr val="000000"/>
                            </a:outerShdw>
                          </a:effectLst>
                          <a:latin typeface="Arial" charset="0"/>
                          <a:cs typeface="Arial" charset="0"/>
                        </a:rPr>
                        <a:t>Электронная почта</a:t>
                      </a:r>
                    </a:p>
                  </a:txBody>
                  <a:tcPr marL="36000" marR="72000" marT="36000" marB="36000" anchor="ctr" horzOverflow="overflow">
                    <a:lnL w="57150" cap="flat" cmpd="sng" algn="ctr">
                      <a:solidFill>
                        <a:srgbClr val="CC3300"/>
                      </a:solidFill>
                      <a:prstDash val="solid"/>
                      <a:round/>
                      <a:headEnd type="none" w="med" len="med"/>
                      <a:tailEnd type="none" w="med" len="med"/>
                    </a:lnL>
                    <a:lnR w="38100" cap="flat" cmpd="sng" algn="ctr">
                      <a:solidFill>
                        <a:srgbClr val="CC3300"/>
                      </a:solidFill>
                      <a:prstDash val="solid"/>
                      <a:round/>
                      <a:headEnd type="none" w="med" len="med"/>
                      <a:tailEnd type="none" w="med" len="med"/>
                    </a:lnR>
                    <a:lnT w="57150" cap="flat" cmpd="sng" algn="ctr">
                      <a:solidFill>
                        <a:srgbClr val="CC3300"/>
                      </a:solidFill>
                      <a:prstDash val="solid"/>
                      <a:round/>
                      <a:headEnd type="none" w="med" len="med"/>
                      <a:tailEnd type="none" w="med" len="med"/>
                    </a:lnT>
                    <a:lnB w="38100" cap="flat" cmpd="sng" algn="ctr">
                      <a:solidFill>
                        <a:srgbClr val="CC33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chemeClr val="accent2"/>
                          </a:solidFill>
                          <a:effectLst>
                            <a:outerShdw blurRad="38100" dist="38100" dir="2700000" algn="tl">
                              <a:srgbClr val="C0C0C0"/>
                            </a:outerShdw>
                          </a:effectLst>
                          <a:latin typeface="Arial" charset="0"/>
                          <a:cs typeface="Arial" charset="0"/>
                        </a:rPr>
                        <a:t>Жёсткий диск</a:t>
                      </a:r>
                      <a:r>
                        <a:rPr kumimoji="0" lang="ru-RU" sz="2000" b="0" i="0" u="none" strike="noStrike" cap="none" normalizeH="0" baseline="0" smtClean="0">
                          <a:ln>
                            <a:noFill/>
                          </a:ln>
                          <a:solidFill>
                            <a:schemeClr val="accent2"/>
                          </a:solidFill>
                          <a:effectLst>
                            <a:outerShdw blurRad="38100" dist="38100" dir="2700000" algn="tl">
                              <a:srgbClr val="C0C0C0"/>
                            </a:outerShdw>
                          </a:effectLst>
                          <a:latin typeface="Arial" charset="0"/>
                          <a:cs typeface="Times New Roman" pitchFamily="18" charset="0"/>
                        </a:rPr>
                        <a:t> (</a:t>
                      </a:r>
                      <a:r>
                        <a:rPr kumimoji="0" lang="en-GB" sz="2000" b="0" i="0" u="none" strike="noStrike" cap="none" normalizeH="0" baseline="0" smtClean="0">
                          <a:ln>
                            <a:noFill/>
                          </a:ln>
                          <a:solidFill>
                            <a:schemeClr val="accent2"/>
                          </a:solidFill>
                          <a:effectLst>
                            <a:outerShdw blurRad="38100" dist="38100" dir="2700000" algn="tl">
                              <a:srgbClr val="C0C0C0"/>
                            </a:outerShdw>
                          </a:effectLst>
                          <a:latin typeface="Arial" charset="0"/>
                          <a:cs typeface="Times New Roman" pitchFamily="18" charset="0"/>
                        </a:rPr>
                        <a:t>Disk</a:t>
                      </a:r>
                      <a:r>
                        <a:rPr kumimoji="0" lang="ru-RU" sz="2000" b="0" i="0" u="none" strike="noStrike" cap="none" normalizeH="0" baseline="0" smtClean="0">
                          <a:ln>
                            <a:noFill/>
                          </a:ln>
                          <a:solidFill>
                            <a:schemeClr val="accent2"/>
                          </a:solidFill>
                          <a:effectLst>
                            <a:outerShdw blurRad="38100" dist="38100" dir="2700000" algn="tl">
                              <a:srgbClr val="C0C0C0"/>
                            </a:outerShdw>
                          </a:effectLst>
                          <a:latin typeface="Arial" charset="0"/>
                          <a:cs typeface="Times New Roman" pitchFamily="18" charset="0"/>
                        </a:rPr>
                        <a:t> I/O)</a:t>
                      </a:r>
                      <a:endParaRPr kumimoji="0" lang="ru-RU" sz="2000" b="0" i="0" u="none" strike="noStrike" cap="none" normalizeH="0" baseline="0" smtClean="0">
                        <a:ln>
                          <a:noFill/>
                        </a:ln>
                        <a:solidFill>
                          <a:schemeClr val="accent2"/>
                        </a:solidFill>
                        <a:effectLst>
                          <a:outerShdw blurRad="38100" dist="38100" dir="2700000" algn="tl">
                            <a:srgbClr val="C0C0C0"/>
                          </a:outerShdw>
                        </a:effectLst>
                        <a:latin typeface="Arial" charset="0"/>
                        <a:cs typeface="Arial" charset="0"/>
                      </a:endParaRPr>
                    </a:p>
                  </a:txBody>
                  <a:tcPr marL="72000" marR="36000" marT="36000" marB="36000" anchor="ctr" horzOverflow="overflow">
                    <a:lnL w="38100" cap="flat" cmpd="sng" algn="ctr">
                      <a:solidFill>
                        <a:srgbClr val="CC3300"/>
                      </a:solidFill>
                      <a:prstDash val="solid"/>
                      <a:round/>
                      <a:headEnd type="none" w="med" len="med"/>
                      <a:tailEnd type="none" w="med" len="med"/>
                    </a:lnL>
                    <a:lnR w="57150" cap="flat" cmpd="sng" algn="ctr">
                      <a:solidFill>
                        <a:srgbClr val="CC3300"/>
                      </a:solidFill>
                      <a:prstDash val="solid"/>
                      <a:round/>
                      <a:headEnd type="none" w="med" len="med"/>
                      <a:tailEnd type="none" w="med" len="med"/>
                    </a:lnR>
                    <a:lnT w="57150" cap="flat" cmpd="sng" algn="ctr">
                      <a:solidFill>
                        <a:srgbClr val="CC3300"/>
                      </a:solidFill>
                      <a:prstDash val="solid"/>
                      <a:round/>
                      <a:headEnd type="none" w="med" len="med"/>
                      <a:tailEnd type="none" w="med" len="med"/>
                    </a:lnT>
                    <a:lnB w="38100" cap="flat" cmpd="sng" algn="ctr">
                      <a:solidFill>
                        <a:srgbClr val="CC33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06438">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rgbClr val="CC3300"/>
                          </a:solidFill>
                          <a:effectLst>
                            <a:outerShdw blurRad="38100" dist="38100" dir="2700000" algn="tl">
                              <a:srgbClr val="000000"/>
                            </a:outerShdw>
                          </a:effectLst>
                          <a:latin typeface="Arial" charset="0"/>
                          <a:cs typeface="Arial" charset="0"/>
                        </a:rPr>
                        <a:t>Служба сетевых новостей</a:t>
                      </a:r>
                    </a:p>
                  </a:txBody>
                  <a:tcPr marL="36000" marR="72000" marT="36000" marB="36000" anchor="ctr" horzOverflow="overflow">
                    <a:lnL w="57150" cap="flat" cmpd="sng" algn="ctr">
                      <a:solidFill>
                        <a:srgbClr val="CC3300"/>
                      </a:solidFill>
                      <a:prstDash val="solid"/>
                      <a:round/>
                      <a:headEnd type="none" w="med" len="med"/>
                      <a:tailEnd type="none" w="med" len="med"/>
                    </a:lnL>
                    <a:lnR w="38100" cap="flat" cmpd="sng" algn="ctr">
                      <a:solidFill>
                        <a:srgbClr val="CC3300"/>
                      </a:solidFill>
                      <a:prstDash val="solid"/>
                      <a:round/>
                      <a:headEnd type="none" w="med" len="med"/>
                      <a:tailEnd type="none" w="med" len="med"/>
                    </a:lnR>
                    <a:lnT w="38100" cap="flat" cmpd="sng" algn="ctr">
                      <a:solidFill>
                        <a:srgbClr val="CC3300"/>
                      </a:solidFill>
                      <a:prstDash val="solid"/>
                      <a:round/>
                      <a:headEnd type="none" w="med" len="med"/>
                      <a:tailEnd type="none" w="med" len="med"/>
                    </a:lnT>
                    <a:lnB w="38100" cap="flat" cmpd="sng" algn="ctr">
                      <a:solidFill>
                        <a:srgbClr val="CC33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chemeClr val="accent2"/>
                          </a:solidFill>
                          <a:effectLst>
                            <a:outerShdw blurRad="38100" dist="38100" dir="2700000" algn="tl">
                              <a:srgbClr val="C0C0C0"/>
                            </a:outerShdw>
                          </a:effectLst>
                          <a:latin typeface="Arial" charset="0"/>
                          <a:cs typeface="Arial" charset="0"/>
                        </a:rPr>
                        <a:t>Жёсткий диск </a:t>
                      </a:r>
                      <a:r>
                        <a:rPr kumimoji="0" lang="ru-RU" sz="2000" b="0" i="0" u="none" strike="noStrike" cap="none" normalizeH="0" baseline="0" smtClean="0">
                          <a:ln>
                            <a:noFill/>
                          </a:ln>
                          <a:solidFill>
                            <a:schemeClr val="accent2"/>
                          </a:solidFill>
                          <a:effectLst>
                            <a:outerShdw blurRad="38100" dist="38100" dir="2700000" algn="tl">
                              <a:srgbClr val="C0C0C0"/>
                            </a:outerShdw>
                          </a:effectLst>
                          <a:latin typeface="Arial" charset="0"/>
                          <a:cs typeface="Times New Roman" pitchFamily="18" charset="0"/>
                        </a:rPr>
                        <a:t>(</a:t>
                      </a:r>
                      <a:r>
                        <a:rPr kumimoji="0" lang="en-GB" sz="2000" b="0" i="0" u="none" strike="noStrike" cap="none" normalizeH="0" baseline="0" smtClean="0">
                          <a:ln>
                            <a:noFill/>
                          </a:ln>
                          <a:solidFill>
                            <a:schemeClr val="accent2"/>
                          </a:solidFill>
                          <a:effectLst>
                            <a:outerShdw blurRad="38100" dist="38100" dir="2700000" algn="tl">
                              <a:srgbClr val="C0C0C0"/>
                            </a:outerShdw>
                          </a:effectLst>
                          <a:latin typeface="Arial" charset="0"/>
                          <a:cs typeface="Times New Roman" pitchFamily="18" charset="0"/>
                        </a:rPr>
                        <a:t>Disk</a:t>
                      </a:r>
                      <a:r>
                        <a:rPr kumimoji="0" lang="ru-RU" sz="2000" b="0" i="0" u="none" strike="noStrike" cap="none" normalizeH="0" baseline="0" smtClean="0">
                          <a:ln>
                            <a:noFill/>
                          </a:ln>
                          <a:solidFill>
                            <a:schemeClr val="accent2"/>
                          </a:solidFill>
                          <a:effectLst>
                            <a:outerShdw blurRad="38100" dist="38100" dir="2700000" algn="tl">
                              <a:srgbClr val="C0C0C0"/>
                            </a:outerShdw>
                          </a:effectLst>
                          <a:latin typeface="Arial" charset="0"/>
                          <a:cs typeface="Times New Roman" pitchFamily="18" charset="0"/>
                        </a:rPr>
                        <a:t> I/O)</a:t>
                      </a:r>
                    </a:p>
                  </a:txBody>
                  <a:tcPr marL="72000" marR="36000" marT="36000" marB="36000" anchor="ctr" horzOverflow="overflow">
                    <a:lnL w="38100" cap="flat" cmpd="sng" algn="ctr">
                      <a:solidFill>
                        <a:srgbClr val="CC3300"/>
                      </a:solidFill>
                      <a:prstDash val="solid"/>
                      <a:round/>
                      <a:headEnd type="none" w="med" len="med"/>
                      <a:tailEnd type="none" w="med" len="med"/>
                    </a:lnL>
                    <a:lnR w="57150" cap="flat" cmpd="sng" algn="ctr">
                      <a:solidFill>
                        <a:srgbClr val="CC3300"/>
                      </a:solidFill>
                      <a:prstDash val="solid"/>
                      <a:round/>
                      <a:headEnd type="none" w="med" len="med"/>
                      <a:tailEnd type="none" w="med" len="med"/>
                    </a:lnR>
                    <a:lnT w="38100" cap="flat" cmpd="sng" algn="ctr">
                      <a:solidFill>
                        <a:srgbClr val="CC3300"/>
                      </a:solidFill>
                      <a:prstDash val="solid"/>
                      <a:round/>
                      <a:headEnd type="none" w="med" len="med"/>
                      <a:tailEnd type="none" w="med" len="med"/>
                    </a:lnT>
                    <a:lnB w="38100" cap="flat" cmpd="sng" algn="ctr">
                      <a:solidFill>
                        <a:srgbClr val="CC33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06438">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rgbClr val="CC3300"/>
                          </a:solidFill>
                          <a:effectLst>
                            <a:outerShdw blurRad="38100" dist="38100" dir="2700000" algn="tl">
                              <a:srgbClr val="000000"/>
                            </a:outerShdw>
                          </a:effectLst>
                          <a:latin typeface="Arial" charset="0"/>
                          <a:cs typeface="Times New Roman" pitchFamily="18" charset="0"/>
                        </a:rPr>
                        <a:t>W</a:t>
                      </a:r>
                      <a:r>
                        <a:rPr kumimoji="0" lang="ru-RU" sz="2000" b="0" i="0" u="none" strike="noStrike" cap="none" normalizeH="0" baseline="30000" smtClean="0">
                          <a:ln>
                            <a:noFill/>
                          </a:ln>
                          <a:solidFill>
                            <a:srgbClr val="CC3300"/>
                          </a:solidFill>
                          <a:effectLst>
                            <a:outerShdw blurRad="38100" dist="38100" dir="2700000" algn="tl">
                              <a:srgbClr val="000000"/>
                            </a:outerShdw>
                          </a:effectLst>
                          <a:latin typeface="Arial" charset="0"/>
                          <a:cs typeface="Times New Roman" pitchFamily="18" charset="0"/>
                        </a:rPr>
                        <a:t>3</a:t>
                      </a:r>
                      <a:r>
                        <a:rPr kumimoji="0" lang="ru-RU" sz="2000" b="0" i="0" u="none" strike="noStrike" cap="none" normalizeH="0" baseline="0" smtClean="0">
                          <a:ln>
                            <a:noFill/>
                          </a:ln>
                          <a:solidFill>
                            <a:srgbClr val="CC3300"/>
                          </a:solidFill>
                          <a:effectLst>
                            <a:outerShdw blurRad="38100" dist="38100" dir="2700000" algn="tl">
                              <a:srgbClr val="000000"/>
                            </a:outerShdw>
                          </a:effectLst>
                          <a:latin typeface="Arial" charset="0"/>
                          <a:cs typeface="Times New Roman" pitchFamily="18" charset="0"/>
                        </a:rPr>
                        <a:t>-</a:t>
                      </a:r>
                      <a:r>
                        <a:rPr kumimoji="0" lang="ru-RU" sz="2000" b="0" i="0" u="none" strike="noStrike" cap="none" normalizeH="0" baseline="0" smtClean="0">
                          <a:ln>
                            <a:noFill/>
                          </a:ln>
                          <a:solidFill>
                            <a:srgbClr val="CC3300"/>
                          </a:solidFill>
                          <a:effectLst>
                            <a:outerShdw blurRad="38100" dist="38100" dir="2700000" algn="tl">
                              <a:srgbClr val="000000"/>
                            </a:outerShdw>
                          </a:effectLst>
                          <a:latin typeface="Arial" charset="0"/>
                          <a:cs typeface="Arial" charset="0"/>
                        </a:rPr>
                        <a:t>служба</a:t>
                      </a:r>
                    </a:p>
                  </a:txBody>
                  <a:tcPr marL="36000" marR="72000" marT="36000" marB="36000" anchor="ctr" horzOverflow="overflow">
                    <a:lnL w="57150" cap="flat" cmpd="sng" algn="ctr">
                      <a:solidFill>
                        <a:srgbClr val="CC3300"/>
                      </a:solidFill>
                      <a:prstDash val="solid"/>
                      <a:round/>
                      <a:headEnd type="none" w="med" len="med"/>
                      <a:tailEnd type="none" w="med" len="med"/>
                    </a:lnL>
                    <a:lnR w="38100" cap="flat" cmpd="sng" algn="ctr">
                      <a:solidFill>
                        <a:srgbClr val="CC3300"/>
                      </a:solidFill>
                      <a:prstDash val="solid"/>
                      <a:round/>
                      <a:headEnd type="none" w="med" len="med"/>
                      <a:tailEnd type="none" w="med" len="med"/>
                    </a:lnR>
                    <a:lnT w="38100" cap="flat" cmpd="sng" algn="ctr">
                      <a:solidFill>
                        <a:srgbClr val="CC3300"/>
                      </a:solidFill>
                      <a:prstDash val="solid"/>
                      <a:round/>
                      <a:headEnd type="none" w="med" len="med"/>
                      <a:tailEnd type="none" w="med" len="med"/>
                    </a:lnT>
                    <a:lnB w="38100" cap="flat" cmpd="sng" algn="ctr">
                      <a:solidFill>
                        <a:srgbClr val="CC33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chemeClr val="accent2"/>
                          </a:solidFill>
                          <a:effectLst>
                            <a:outerShdw blurRad="38100" dist="38100" dir="2700000" algn="tl">
                              <a:srgbClr val="C0C0C0"/>
                            </a:outerShdw>
                          </a:effectLst>
                          <a:latin typeface="Arial" charset="0"/>
                          <a:cs typeface="Arial" charset="0"/>
                        </a:rPr>
                        <a:t>Быстродействие интерфейса операционной системы</a:t>
                      </a:r>
                      <a:r>
                        <a:rPr kumimoji="0" lang="ru-RU" sz="2000" b="0" i="0" u="none" strike="noStrike" cap="none" normalizeH="0" baseline="0" smtClean="0">
                          <a:ln>
                            <a:noFill/>
                          </a:ln>
                          <a:solidFill>
                            <a:schemeClr val="accent2"/>
                          </a:solidFill>
                          <a:effectLst>
                            <a:outerShdw blurRad="38100" dist="38100" dir="2700000" algn="tl">
                              <a:srgbClr val="C0C0C0"/>
                            </a:outerShdw>
                          </a:effectLst>
                          <a:latin typeface="Arial" charset="0"/>
                          <a:cs typeface="Times New Roman" pitchFamily="18" charset="0"/>
                        </a:rPr>
                        <a:t> IP-</a:t>
                      </a:r>
                      <a:r>
                        <a:rPr kumimoji="0" lang="ru-RU" sz="2000" b="0" i="0" u="none" strike="noStrike" cap="none" normalizeH="0" baseline="0" smtClean="0">
                          <a:ln>
                            <a:noFill/>
                          </a:ln>
                          <a:solidFill>
                            <a:schemeClr val="accent2"/>
                          </a:solidFill>
                          <a:effectLst>
                            <a:outerShdw blurRad="38100" dist="38100" dir="2700000" algn="tl">
                              <a:srgbClr val="C0C0C0"/>
                            </a:outerShdw>
                          </a:effectLst>
                          <a:latin typeface="Arial" charset="0"/>
                          <a:cs typeface="Arial" charset="0"/>
                        </a:rPr>
                        <a:t>узла</a:t>
                      </a:r>
                    </a:p>
                  </a:txBody>
                  <a:tcPr marL="72000" marR="36000" marT="36000" marB="36000" anchor="ctr" horzOverflow="overflow">
                    <a:lnL w="38100" cap="flat" cmpd="sng" algn="ctr">
                      <a:solidFill>
                        <a:srgbClr val="CC3300"/>
                      </a:solidFill>
                      <a:prstDash val="solid"/>
                      <a:round/>
                      <a:headEnd type="none" w="med" len="med"/>
                      <a:tailEnd type="none" w="med" len="med"/>
                    </a:lnL>
                    <a:lnR w="57150" cap="flat" cmpd="sng" algn="ctr">
                      <a:solidFill>
                        <a:srgbClr val="CC3300"/>
                      </a:solidFill>
                      <a:prstDash val="solid"/>
                      <a:round/>
                      <a:headEnd type="none" w="med" len="med"/>
                      <a:tailEnd type="none" w="med" len="med"/>
                    </a:lnR>
                    <a:lnT w="38100" cap="flat" cmpd="sng" algn="ctr">
                      <a:solidFill>
                        <a:srgbClr val="CC3300"/>
                      </a:solidFill>
                      <a:prstDash val="solid"/>
                      <a:round/>
                      <a:headEnd type="none" w="med" len="med"/>
                      <a:tailEnd type="none" w="med" len="med"/>
                    </a:lnT>
                    <a:lnB w="38100" cap="flat" cmpd="sng" algn="ctr">
                      <a:solidFill>
                        <a:srgbClr val="CC33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06438">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rgbClr val="CC3300"/>
                          </a:solidFill>
                          <a:effectLst>
                            <a:outerShdw blurRad="38100" dist="38100" dir="2700000" algn="tl">
                              <a:srgbClr val="000000"/>
                            </a:outerShdw>
                          </a:effectLst>
                          <a:latin typeface="Arial" charset="0"/>
                          <a:cs typeface="Times New Roman" pitchFamily="18" charset="0"/>
                        </a:rPr>
                        <a:t>IP-</a:t>
                      </a:r>
                      <a:r>
                        <a:rPr kumimoji="0" lang="ru-RU" sz="2000" b="0" i="0" u="none" strike="noStrike" cap="none" normalizeH="0" baseline="0" smtClean="0">
                          <a:ln>
                            <a:noFill/>
                          </a:ln>
                          <a:solidFill>
                            <a:srgbClr val="CC3300"/>
                          </a:solidFill>
                          <a:effectLst>
                            <a:outerShdw blurRad="38100" dist="38100" dir="2700000" algn="tl">
                              <a:srgbClr val="000000"/>
                            </a:outerShdw>
                          </a:effectLst>
                          <a:latin typeface="Arial" charset="0"/>
                          <a:cs typeface="Arial" charset="0"/>
                        </a:rPr>
                        <a:t>маршрутизация</a:t>
                      </a:r>
                    </a:p>
                  </a:txBody>
                  <a:tcPr marL="36000" marR="72000" marT="36000" marB="36000" anchor="ctr" horzOverflow="overflow">
                    <a:lnL w="57150" cap="flat" cmpd="sng" algn="ctr">
                      <a:solidFill>
                        <a:srgbClr val="CC3300"/>
                      </a:solidFill>
                      <a:prstDash val="solid"/>
                      <a:round/>
                      <a:headEnd type="none" w="med" len="med"/>
                      <a:tailEnd type="none" w="med" len="med"/>
                    </a:lnL>
                    <a:lnR w="38100" cap="flat" cmpd="sng" algn="ctr">
                      <a:solidFill>
                        <a:srgbClr val="CC3300"/>
                      </a:solidFill>
                      <a:prstDash val="solid"/>
                      <a:round/>
                      <a:headEnd type="none" w="med" len="med"/>
                      <a:tailEnd type="none" w="med" len="med"/>
                    </a:lnR>
                    <a:lnT w="38100" cap="flat" cmpd="sng" algn="ctr">
                      <a:solidFill>
                        <a:srgbClr val="CC3300"/>
                      </a:solidFill>
                      <a:prstDash val="solid"/>
                      <a:round/>
                      <a:headEnd type="none" w="med" len="med"/>
                      <a:tailEnd type="none" w="med" len="med"/>
                    </a:lnT>
                    <a:lnB w="38100" cap="flat" cmpd="sng" algn="ctr">
                      <a:solidFill>
                        <a:srgbClr val="CC33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chemeClr val="accent2"/>
                          </a:solidFill>
                          <a:effectLst>
                            <a:outerShdw blurRad="38100" dist="38100" dir="2700000" algn="tl">
                              <a:srgbClr val="C0C0C0"/>
                            </a:outerShdw>
                          </a:effectLst>
                          <a:latin typeface="Arial" charset="0"/>
                          <a:cs typeface="Arial" charset="0"/>
                        </a:rPr>
                        <a:t>Быстродействие интерфейса операционной системы IP-узла</a:t>
                      </a:r>
                    </a:p>
                  </a:txBody>
                  <a:tcPr marL="72000" marR="36000" marT="36000" marB="36000" anchor="ctr" horzOverflow="overflow">
                    <a:lnL w="38100" cap="flat" cmpd="sng" algn="ctr">
                      <a:solidFill>
                        <a:srgbClr val="CC3300"/>
                      </a:solidFill>
                      <a:prstDash val="solid"/>
                      <a:round/>
                      <a:headEnd type="none" w="med" len="med"/>
                      <a:tailEnd type="none" w="med" len="med"/>
                    </a:lnL>
                    <a:lnR w="57150" cap="flat" cmpd="sng" algn="ctr">
                      <a:solidFill>
                        <a:srgbClr val="CC3300"/>
                      </a:solidFill>
                      <a:prstDash val="solid"/>
                      <a:round/>
                      <a:headEnd type="none" w="med" len="med"/>
                      <a:tailEnd type="none" w="med" len="med"/>
                    </a:lnR>
                    <a:lnT w="38100" cap="flat" cmpd="sng" algn="ctr">
                      <a:solidFill>
                        <a:srgbClr val="CC3300"/>
                      </a:solidFill>
                      <a:prstDash val="solid"/>
                      <a:round/>
                      <a:headEnd type="none" w="med" len="med"/>
                      <a:tailEnd type="none" w="med" len="med"/>
                    </a:lnT>
                    <a:lnB w="38100" cap="flat" cmpd="sng" algn="ctr">
                      <a:solidFill>
                        <a:srgbClr val="CC33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147763">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rgbClr val="CC3300"/>
                          </a:solidFill>
                          <a:effectLst>
                            <a:outerShdw blurRad="38100" dist="38100" dir="2700000" algn="tl">
                              <a:srgbClr val="000000"/>
                            </a:outerShdw>
                          </a:effectLst>
                          <a:latin typeface="Arial" charset="0"/>
                          <a:cs typeface="Arial" charset="0"/>
                        </a:rPr>
                        <a:t>Кэширование</a:t>
                      </a:r>
                      <a:r>
                        <a:rPr kumimoji="0" lang="ru-RU" sz="2000" b="0" i="0" u="none" strike="noStrike" cap="none" normalizeH="0" baseline="0" smtClean="0">
                          <a:ln>
                            <a:noFill/>
                          </a:ln>
                          <a:solidFill>
                            <a:srgbClr val="CC3300"/>
                          </a:solidFill>
                          <a:effectLst>
                            <a:outerShdw blurRad="38100" dist="38100" dir="2700000" algn="tl">
                              <a:srgbClr val="000000"/>
                            </a:outerShdw>
                          </a:effectLst>
                          <a:latin typeface="Arial" charset="0"/>
                          <a:cs typeface="Times New Roman" pitchFamily="18" charset="0"/>
                        </a:rPr>
                        <a:t> W</a:t>
                      </a:r>
                      <a:r>
                        <a:rPr kumimoji="0" lang="ru-RU" sz="2000" b="0" i="0" u="none" strike="noStrike" cap="none" normalizeH="0" baseline="30000" smtClean="0">
                          <a:ln>
                            <a:noFill/>
                          </a:ln>
                          <a:solidFill>
                            <a:srgbClr val="CC3300"/>
                          </a:solidFill>
                          <a:effectLst>
                            <a:outerShdw blurRad="38100" dist="38100" dir="2700000" algn="tl">
                              <a:srgbClr val="000000"/>
                            </a:outerShdw>
                          </a:effectLst>
                          <a:latin typeface="Arial" charset="0"/>
                          <a:cs typeface="Times New Roman" pitchFamily="18" charset="0"/>
                        </a:rPr>
                        <a:t>3</a:t>
                      </a:r>
                      <a:r>
                        <a:rPr kumimoji="0" lang="ru-RU" sz="2000" b="0" i="0" u="none" strike="noStrike" cap="none" normalizeH="0" baseline="0" smtClean="0">
                          <a:ln>
                            <a:noFill/>
                          </a:ln>
                          <a:solidFill>
                            <a:srgbClr val="CC3300"/>
                          </a:solidFill>
                          <a:effectLst>
                            <a:outerShdw blurRad="38100" dist="38100" dir="2700000" algn="tl">
                              <a:srgbClr val="000000"/>
                            </a:outerShdw>
                          </a:effectLst>
                          <a:latin typeface="Arial" charset="0"/>
                          <a:cs typeface="Times New Roman" pitchFamily="18" charset="0"/>
                        </a:rPr>
                        <a:t>-</a:t>
                      </a:r>
                      <a:r>
                        <a:rPr kumimoji="0" lang="ru-RU" sz="2000" b="0" i="0" u="none" strike="noStrike" cap="none" normalizeH="0" baseline="0" smtClean="0">
                          <a:ln>
                            <a:noFill/>
                          </a:ln>
                          <a:solidFill>
                            <a:srgbClr val="CC3300"/>
                          </a:solidFill>
                          <a:effectLst>
                            <a:outerShdw blurRad="38100" dist="38100" dir="2700000" algn="tl">
                              <a:srgbClr val="000000"/>
                            </a:outerShdw>
                          </a:effectLst>
                          <a:latin typeface="Arial" charset="0"/>
                          <a:cs typeface="Arial" charset="0"/>
                        </a:rPr>
                        <a:t>данных</a:t>
                      </a:r>
                    </a:p>
                  </a:txBody>
                  <a:tcPr marL="36000" marR="72000" marT="36000" marB="36000" anchor="ctr" horzOverflow="overflow">
                    <a:lnL w="57150" cap="flat" cmpd="sng" algn="ctr">
                      <a:solidFill>
                        <a:srgbClr val="CC3300"/>
                      </a:solidFill>
                      <a:prstDash val="solid"/>
                      <a:round/>
                      <a:headEnd type="none" w="med" len="med"/>
                      <a:tailEnd type="none" w="med" len="med"/>
                    </a:lnL>
                    <a:lnR w="38100" cap="flat" cmpd="sng" algn="ctr">
                      <a:solidFill>
                        <a:srgbClr val="CC3300"/>
                      </a:solidFill>
                      <a:prstDash val="solid"/>
                      <a:round/>
                      <a:headEnd type="none" w="med" len="med"/>
                      <a:tailEnd type="none" w="med" len="med"/>
                    </a:lnR>
                    <a:lnT w="38100" cap="flat" cmpd="sng" algn="ctr">
                      <a:solidFill>
                        <a:srgbClr val="CC3300"/>
                      </a:solidFill>
                      <a:prstDash val="solid"/>
                      <a:round/>
                      <a:headEnd type="none" w="med" len="med"/>
                      <a:tailEnd type="none" w="med" len="med"/>
                    </a:lnT>
                    <a:lnB w="57150" cap="flat" cmpd="sng" algn="ctr">
                      <a:solidFill>
                        <a:srgbClr val="CC33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chemeClr val="accent2"/>
                          </a:solidFill>
                          <a:effectLst>
                            <a:outerShdw blurRad="38100" dist="38100" dir="2700000" algn="tl">
                              <a:srgbClr val="C0C0C0"/>
                            </a:outerShdw>
                          </a:effectLst>
                          <a:latin typeface="Arial" charset="0"/>
                          <a:cs typeface="Arial" charset="0"/>
                        </a:rPr>
                        <a:t>Быстродействие интерфейса операционной системы IP-узла</a:t>
                      </a:r>
                      <a:r>
                        <a:rPr kumimoji="0" lang="ru-RU" sz="2000" b="0" i="0" u="none" strike="noStrike" cap="none" normalizeH="0" baseline="0" smtClean="0">
                          <a:ln>
                            <a:noFill/>
                          </a:ln>
                          <a:solidFill>
                            <a:schemeClr val="accent2"/>
                          </a:solidFill>
                          <a:effectLst>
                            <a:outerShdw blurRad="38100" dist="38100" dir="2700000" algn="tl">
                              <a:srgbClr val="C0C0C0"/>
                            </a:outerShdw>
                          </a:effectLst>
                          <a:latin typeface="Arial" charset="0"/>
                          <a:cs typeface="Times New Roman" pitchFamily="18" charset="0"/>
                        </a:rPr>
                        <a:t>,</a:t>
                      </a:r>
                      <a:endParaRPr kumimoji="0" lang="ru-RU" sz="2000" b="0" i="0" u="none" strike="noStrike" cap="none" normalizeH="0" baseline="0" smtClean="0">
                        <a:ln>
                          <a:noFill/>
                        </a:ln>
                        <a:solidFill>
                          <a:schemeClr val="accent2"/>
                        </a:solidFill>
                        <a:effectLst>
                          <a:outerShdw blurRad="38100" dist="38100" dir="2700000" algn="tl">
                            <a:srgbClr val="C0C0C0"/>
                          </a:outerShdw>
                        </a:effectLst>
                        <a:latin typeface="Arial"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chemeClr val="accent2"/>
                          </a:solidFill>
                          <a:effectLst>
                            <a:outerShdw blurRad="38100" dist="38100" dir="2700000" algn="tl">
                              <a:srgbClr val="C0C0C0"/>
                            </a:outerShdw>
                          </a:effectLst>
                          <a:latin typeface="Arial" charset="0"/>
                          <a:cs typeface="Arial" charset="0"/>
                        </a:rPr>
                        <a:t>жёсткий диск</a:t>
                      </a:r>
                      <a:r>
                        <a:rPr kumimoji="0" lang="ru-RU" sz="2000" b="0" i="0" u="none" strike="noStrike" cap="none" normalizeH="0" baseline="0" smtClean="0">
                          <a:ln>
                            <a:noFill/>
                          </a:ln>
                          <a:solidFill>
                            <a:schemeClr val="tx1"/>
                          </a:solidFill>
                          <a:effectLst>
                            <a:outerShdw blurRad="38100" dist="38100" dir="2700000" algn="tl">
                              <a:srgbClr val="C0C0C0"/>
                            </a:outerShdw>
                          </a:effectLst>
                          <a:latin typeface="Arial" charset="0"/>
                          <a:cs typeface="Arial" charset="0"/>
                        </a:rPr>
                        <a:t> </a:t>
                      </a:r>
                      <a:r>
                        <a:rPr kumimoji="0" lang="ru-RU" sz="2000" b="0" i="0" u="none" strike="noStrike" cap="none" normalizeH="0" baseline="0" smtClean="0">
                          <a:ln>
                            <a:noFill/>
                          </a:ln>
                          <a:solidFill>
                            <a:schemeClr val="accent2"/>
                          </a:solidFill>
                          <a:effectLst>
                            <a:outerShdw blurRad="38100" dist="38100" dir="2700000" algn="tl">
                              <a:srgbClr val="C0C0C0"/>
                            </a:outerShdw>
                          </a:effectLst>
                          <a:latin typeface="Arial" charset="0"/>
                          <a:cs typeface="Times New Roman" pitchFamily="18" charset="0"/>
                        </a:rPr>
                        <a:t>(</a:t>
                      </a:r>
                      <a:r>
                        <a:rPr kumimoji="0" lang="en-GB" sz="2000" b="0" i="0" u="none" strike="noStrike" cap="none" normalizeH="0" baseline="0" smtClean="0">
                          <a:ln>
                            <a:noFill/>
                          </a:ln>
                          <a:solidFill>
                            <a:schemeClr val="accent2"/>
                          </a:solidFill>
                          <a:effectLst>
                            <a:outerShdw blurRad="38100" dist="38100" dir="2700000" algn="tl">
                              <a:srgbClr val="C0C0C0"/>
                            </a:outerShdw>
                          </a:effectLst>
                          <a:latin typeface="Arial" charset="0"/>
                          <a:cs typeface="Times New Roman" pitchFamily="18" charset="0"/>
                        </a:rPr>
                        <a:t>Disk</a:t>
                      </a:r>
                      <a:r>
                        <a:rPr kumimoji="0" lang="ru-RU" sz="2000" b="0" i="0" u="none" strike="noStrike" cap="none" normalizeH="0" baseline="0" smtClean="0">
                          <a:ln>
                            <a:noFill/>
                          </a:ln>
                          <a:solidFill>
                            <a:schemeClr val="accent2"/>
                          </a:solidFill>
                          <a:effectLst>
                            <a:outerShdw blurRad="38100" dist="38100" dir="2700000" algn="tl">
                              <a:srgbClr val="C0C0C0"/>
                            </a:outerShdw>
                          </a:effectLst>
                          <a:latin typeface="Arial" charset="0"/>
                          <a:cs typeface="Times New Roman" pitchFamily="18" charset="0"/>
                        </a:rPr>
                        <a:t> I/O)</a:t>
                      </a:r>
                    </a:p>
                  </a:txBody>
                  <a:tcPr marL="72000" marR="36000" marT="36000" marB="36000" anchor="ctr" horzOverflow="overflow">
                    <a:lnL w="38100" cap="flat" cmpd="sng" algn="ctr">
                      <a:solidFill>
                        <a:srgbClr val="CC3300"/>
                      </a:solidFill>
                      <a:prstDash val="solid"/>
                      <a:round/>
                      <a:headEnd type="none" w="med" len="med"/>
                      <a:tailEnd type="none" w="med" len="med"/>
                    </a:lnL>
                    <a:lnR w="57150" cap="flat" cmpd="sng" algn="ctr">
                      <a:solidFill>
                        <a:srgbClr val="CC3300"/>
                      </a:solidFill>
                      <a:prstDash val="solid"/>
                      <a:round/>
                      <a:headEnd type="none" w="med" len="med"/>
                      <a:tailEnd type="none" w="med" len="med"/>
                    </a:lnR>
                    <a:lnT w="38100" cap="flat" cmpd="sng" algn="ctr">
                      <a:solidFill>
                        <a:srgbClr val="CC3300"/>
                      </a:solidFill>
                      <a:prstDash val="solid"/>
                      <a:round/>
                      <a:headEnd type="none" w="med" len="med"/>
                      <a:tailEnd type="none" w="med" len="med"/>
                    </a:lnT>
                    <a:lnB w="57150" cap="flat" cmpd="sng" algn="ctr">
                      <a:solidFill>
                        <a:srgbClr val="CC33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577657" name="Text Box 121"/>
          <p:cNvSpPr txBox="1">
            <a:spLocks noChangeArrowheads="1"/>
          </p:cNvSpPr>
          <p:nvPr/>
        </p:nvSpPr>
        <p:spPr bwMode="auto">
          <a:xfrm>
            <a:off x="6335713" y="800100"/>
            <a:ext cx="1979612" cy="3651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r">
              <a:spcBef>
                <a:spcPct val="50000"/>
              </a:spcBef>
            </a:pPr>
            <a:r>
              <a:rPr lang="ru-RU" i="1">
                <a:solidFill>
                  <a:srgbClr val="993366"/>
                </a:solidFill>
              </a:rPr>
              <a:t>Таблица №1</a:t>
            </a:r>
            <a:r>
              <a:rPr lang="ru-RU">
                <a:solidFill>
                  <a:srgbClr val="993366"/>
                </a:solidFill>
              </a:rPr>
              <a:t> </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578563" name="Text Box 3"/>
          <p:cNvSpPr txBox="1">
            <a:spLocks noChangeArrowheads="1"/>
          </p:cNvSpPr>
          <p:nvPr/>
        </p:nvSpPr>
        <p:spPr bwMode="auto">
          <a:xfrm>
            <a:off x="287338" y="1268413"/>
            <a:ext cx="8569325" cy="52165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sz="2800" b="1">
                <a:solidFill>
                  <a:srgbClr val="800080"/>
                </a:solidFill>
                <a:latin typeface="Tahoma" pitchFamily="34" charset="0"/>
                <a:cs typeface="Tahoma" pitchFamily="34" charset="0"/>
              </a:rPr>
              <a:t>Понятие “демилитаризованная зона”.</a:t>
            </a:r>
            <a:r>
              <a:rPr lang="ru-RU" sz="2800" b="1">
                <a:solidFill>
                  <a:srgbClr val="800080"/>
                </a:solidFill>
              </a:rPr>
              <a:t> </a:t>
            </a:r>
            <a:r>
              <a:rPr lang="ru-RU" sz="2800">
                <a:solidFill>
                  <a:srgbClr val="800080"/>
                </a:solidFill>
              </a:rPr>
              <a:t>Демилитаризованная зона имеет аббревиатуру “DMZ” (</a:t>
            </a:r>
            <a:r>
              <a:rPr lang="en-US" sz="2800">
                <a:solidFill>
                  <a:srgbClr val="800080"/>
                </a:solidFill>
              </a:rPr>
              <a:t>demilitarized zone</a:t>
            </a:r>
            <a:r>
              <a:rPr lang="ru-RU" sz="2800">
                <a:solidFill>
                  <a:srgbClr val="800080"/>
                </a:solidFill>
              </a:rPr>
              <a:t>). С точки зрения СЭ, DMZ означает часть сети, которая не является ни частью корпоративной сети, ни непосредственной частью Internet-сети. Обычно, это сетевой сегмент между маршрутизатором доступа в Internet-сеть и корпоративным IP-узлом/бастионом, хотя он может быть между двумя любыми сетевыми компонентами, реализующими политику безопасности в рамках архитектуры корпоративной сети.</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579587" name="Text Box 3"/>
          <p:cNvSpPr txBox="1">
            <a:spLocks noChangeArrowheads="1"/>
          </p:cNvSpPr>
          <p:nvPr/>
        </p:nvSpPr>
        <p:spPr bwMode="auto">
          <a:xfrm>
            <a:off x="250825" y="944563"/>
            <a:ext cx="8605838" cy="57150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spcBef>
                <a:spcPct val="50000"/>
              </a:spcBef>
            </a:pPr>
            <a:r>
              <a:rPr lang="ru-RU" sz="2500">
                <a:solidFill>
                  <a:srgbClr val="800080"/>
                </a:solidFill>
              </a:rPr>
              <a:t>DMZ может быть сформирована путём размещения списка управления доступом в корпоративном маршрутизаторе доступа. Такой подход позволяет минимизировать число корпоративных IP-узлов, которые необходимо “показывать” во внешней сети. При этом определяются контролируемые прикладные службы, программные модули которых размещаются в этих “показываемых” IP-узлах, а последние будут доступны для IP-узлов, размещенных в Internet-сети. Обычно, при использовании многих коммерческих СЭ-систем на корпоративном IP-узле/бастионе создается третий внешний интерфейс, который маркируется как DMZ. Этот третий интерфейс является точкой подключения сетевого сегмента, который не является ни “внутренним”, ни “внешним”.</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580611" name="Text Box 3"/>
          <p:cNvSpPr txBox="1">
            <a:spLocks noChangeArrowheads="1"/>
          </p:cNvSpPr>
          <p:nvPr/>
        </p:nvSpPr>
        <p:spPr bwMode="auto">
          <a:xfrm>
            <a:off x="215900" y="1016000"/>
            <a:ext cx="8677275" cy="56483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sz="2600">
                <a:solidFill>
                  <a:srgbClr val="800080"/>
                </a:solidFill>
              </a:rPr>
              <a:t>Например, W</a:t>
            </a:r>
            <a:r>
              <a:rPr lang="ru-RU" sz="2600" baseline="30000">
                <a:solidFill>
                  <a:srgbClr val="800080"/>
                </a:solidFill>
              </a:rPr>
              <a:t>3</a:t>
            </a:r>
            <a:r>
              <a:rPr lang="ru-RU" sz="2600">
                <a:solidFill>
                  <a:srgbClr val="800080"/>
                </a:solidFill>
              </a:rPr>
              <a:t>-сервер на основе операционной системы “Windows-NT” может быть уязвим к нескольким вариантам атак типа “отказ в обслуживании”, среди которых атаки с использованием специализированных служб SMB (</a:t>
            </a:r>
            <a:r>
              <a:rPr lang="en-US" sz="2600">
                <a:solidFill>
                  <a:srgbClr val="800080"/>
                </a:solidFill>
              </a:rPr>
              <a:t>Server Message Block</a:t>
            </a:r>
            <a:r>
              <a:rPr lang="ru-RU" sz="2600">
                <a:solidFill>
                  <a:srgbClr val="800080"/>
                </a:solidFill>
              </a:rPr>
              <a:t>), RPC (</a:t>
            </a:r>
            <a:r>
              <a:rPr lang="en-US" sz="2600">
                <a:solidFill>
                  <a:srgbClr val="800080"/>
                </a:solidFill>
              </a:rPr>
              <a:t>Remote Procedure Call</a:t>
            </a:r>
            <a:r>
              <a:rPr lang="ru-RU" sz="2600">
                <a:solidFill>
                  <a:srgbClr val="800080"/>
                </a:solidFill>
              </a:rPr>
              <a:t> — услуга “вызов удаленной процедуры”) и </a:t>
            </a:r>
            <a:r>
              <a:rPr lang="en-US" sz="2600">
                <a:solidFill>
                  <a:srgbClr val="800080"/>
                </a:solidFill>
              </a:rPr>
              <a:t>NetBIOS</a:t>
            </a:r>
            <a:r>
              <a:rPr lang="ru-RU" sz="2600">
                <a:solidFill>
                  <a:srgbClr val="800080"/>
                </a:solidFill>
              </a:rPr>
              <a:t> (</a:t>
            </a:r>
            <a:r>
              <a:rPr lang="en-US" sz="2600">
                <a:solidFill>
                  <a:srgbClr val="800080"/>
                </a:solidFill>
              </a:rPr>
              <a:t>Network Basic Input</a:t>
            </a:r>
            <a:r>
              <a:rPr lang="ru-RU" sz="2600">
                <a:solidFill>
                  <a:srgbClr val="800080"/>
                </a:solidFill>
              </a:rPr>
              <a:t>/</a:t>
            </a:r>
            <a:r>
              <a:rPr lang="en-US" sz="2600">
                <a:solidFill>
                  <a:srgbClr val="800080"/>
                </a:solidFill>
              </a:rPr>
              <a:t>Output System</a:t>
            </a:r>
            <a:r>
              <a:rPr lang="ru-RU" sz="2600">
                <a:solidFill>
                  <a:srgbClr val="800080"/>
                </a:solidFill>
              </a:rPr>
              <a:t> — сетевая базовая система ввода/вывода). Эти службы не нужны при функционировании W</a:t>
            </a:r>
            <a:r>
              <a:rPr lang="ru-RU" sz="2600" baseline="30000">
                <a:solidFill>
                  <a:srgbClr val="800080"/>
                </a:solidFill>
              </a:rPr>
              <a:t>3</a:t>
            </a:r>
            <a:r>
              <a:rPr lang="ru-RU" sz="2600">
                <a:solidFill>
                  <a:srgbClr val="800080"/>
                </a:solidFill>
              </a:rPr>
              <a:t>-сервера, и поэтому при блокировании </a:t>
            </a:r>
            <a:r>
              <a:rPr lang="en-US" sz="2600">
                <a:solidFill>
                  <a:srgbClr val="800080"/>
                </a:solidFill>
              </a:rPr>
              <a:t>ТСР-</a:t>
            </a:r>
            <a:r>
              <a:rPr lang="ru-RU" sz="2600">
                <a:solidFill>
                  <a:srgbClr val="800080"/>
                </a:solidFill>
              </a:rPr>
              <a:t>портов с номерами 135, 137, 138 и 139 на IP-узле можно резко уменьшить число возможных вариантов атак типа “отказ в обслуживании”.</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581635" name="Text Box 3"/>
          <p:cNvSpPr txBox="1">
            <a:spLocks noChangeArrowheads="1"/>
          </p:cNvSpPr>
          <p:nvPr/>
        </p:nvSpPr>
        <p:spPr bwMode="auto">
          <a:xfrm>
            <a:off x="539750" y="1376363"/>
            <a:ext cx="8027988" cy="51212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sz="3000">
                <a:solidFill>
                  <a:srgbClr val="800080"/>
                </a:solidFill>
              </a:rPr>
              <a:t>Фактически, если блокировать любой трафик на этом IP-узле, кроме </a:t>
            </a:r>
            <a:r>
              <a:rPr lang="en-US" sz="3000">
                <a:solidFill>
                  <a:srgbClr val="800080"/>
                </a:solidFill>
              </a:rPr>
              <a:t>НТТР-</a:t>
            </a:r>
            <a:r>
              <a:rPr lang="ru-RU" sz="3000">
                <a:solidFill>
                  <a:srgbClr val="800080"/>
                </a:solidFill>
              </a:rPr>
              <a:t>трафика, то тогда нарушитель будет способен атаковать только одну прикладную службу.</a:t>
            </a:r>
          </a:p>
          <a:p>
            <a:pPr algn="ctr"/>
            <a:r>
              <a:rPr lang="ru-RU" sz="3000">
                <a:solidFill>
                  <a:srgbClr val="800080"/>
                </a:solidFill>
              </a:rPr>
              <a:t>Последний пример иллюстрирует очень важный принцип: никогда не предлагайте нарушителю атаковать большее число прикладных служб, и поэтому “открывайте” для внешней сети только те службы, которые действительно необходимы.</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582659" name="Text Box 3"/>
          <p:cNvSpPr txBox="1">
            <a:spLocks noChangeArrowheads="1"/>
          </p:cNvSpPr>
          <p:nvPr/>
        </p:nvSpPr>
        <p:spPr bwMode="auto">
          <a:xfrm>
            <a:off x="250825" y="1052513"/>
            <a:ext cx="8605838" cy="54768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r>
              <a:rPr lang="ru-RU" b="1">
                <a:solidFill>
                  <a:srgbClr val="800080"/>
                </a:solidFill>
                <a:latin typeface="Tahoma" pitchFamily="34" charset="0"/>
                <a:cs typeface="Tahoma" pitchFamily="34" charset="0"/>
              </a:rPr>
              <a:t>Как можно усилить безопасность “демилитаризованной зоны”?</a:t>
            </a:r>
            <a:r>
              <a:rPr lang="ru-RU" b="1">
                <a:solidFill>
                  <a:srgbClr val="800080"/>
                </a:solidFill>
              </a:rPr>
              <a:t> </a:t>
            </a:r>
            <a:r>
              <a:rPr lang="ru-RU">
                <a:solidFill>
                  <a:srgbClr val="800080"/>
                </a:solidFill>
              </a:rPr>
              <a:t>Как правило, нарушитель “взламывает” тот IP-узел, которые наиболее уязвим для нападения, и поэтому нарушитель устанавливает “доверительные” связи между уязвимым IP-узлом и другими интересующими нарушителя сетевыми объектами.</a:t>
            </a:r>
          </a:p>
          <a:p>
            <a:pPr algn="ctr"/>
            <a:r>
              <a:rPr lang="ru-RU">
                <a:solidFill>
                  <a:srgbClr val="800080"/>
                </a:solidFill>
              </a:rPr>
              <a:t>Если в корпоративной DMZ функционирует несколько специализированных служб, которые имеют различные уровни защищенности, то тогда можно принять решения о разбиении DMZ на несколько “субзон безопасности”. Это можно реализовать путём создания нескольких субсетей в DMZ. Например, маршрутизатор доступа в DMZ может обслуживать две Ethernet-сети, защищённые с помощью ACL-организации доступа (</a:t>
            </a:r>
            <a:r>
              <a:rPr lang="en-US">
                <a:solidFill>
                  <a:srgbClr val="800080"/>
                </a:solidFill>
              </a:rPr>
              <a:t>Access Control List</a:t>
            </a:r>
            <a:r>
              <a:rPr lang="ru-RU">
                <a:solidFill>
                  <a:srgbClr val="800080"/>
                </a:solidFill>
              </a:rPr>
              <a:t> — перечень управления доступа).</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583683" name="Text Box 3"/>
          <p:cNvSpPr txBox="1">
            <a:spLocks noChangeArrowheads="1"/>
          </p:cNvSpPr>
          <p:nvPr/>
        </p:nvSpPr>
        <p:spPr bwMode="auto">
          <a:xfrm>
            <a:off x="250825" y="1233488"/>
            <a:ext cx="8642350" cy="52165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sz="2800">
                <a:solidFill>
                  <a:srgbClr val="800080"/>
                </a:solidFill>
              </a:rPr>
              <a:t>Одна из двух Ethernet-сетей может использоваться клиентами корпоративной ИТС для обеспечения связи с информационными ресурсами и объектами глобальной Internet-сети. IP-узлы этой Ethernet-сети могут использоваться для ретрансляции, например, сообщений электронной почтовой службы, сетевой службы новостей и DNS-сообщений. Другая Ethernet-сеть может включать корпоративный W</a:t>
            </a:r>
            <a:r>
              <a:rPr lang="ru-RU" sz="2800" baseline="30000">
                <a:solidFill>
                  <a:srgbClr val="800080"/>
                </a:solidFill>
              </a:rPr>
              <a:t>3</a:t>
            </a:r>
            <a:r>
              <a:rPr lang="ru-RU" sz="2800">
                <a:solidFill>
                  <a:srgbClr val="800080"/>
                </a:solidFill>
              </a:rPr>
              <a:t>-сервер и другие IP-узлы, которые будут обслуживать запросы внешних пользователей глобальной Internet-сети.</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584707" name="Text Box 3"/>
          <p:cNvSpPr txBox="1">
            <a:spLocks noChangeArrowheads="1"/>
          </p:cNvSpPr>
          <p:nvPr/>
        </p:nvSpPr>
        <p:spPr bwMode="auto">
          <a:xfrm>
            <a:off x="250825" y="836613"/>
            <a:ext cx="8642350" cy="58420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spcBef>
                <a:spcPct val="50000"/>
              </a:spcBef>
            </a:pPr>
            <a:r>
              <a:rPr lang="ru-RU">
                <a:solidFill>
                  <a:srgbClr val="800080"/>
                </a:solidFill>
              </a:rPr>
              <a:t>Во многих организациях, службы, которые предназначены для запросов внешних пользователей глобальной Internet-сети, как правило, имеют не высокую защищенность, так как на безопасность таких служб обращается мало внимания. (Например, если имеет место W</a:t>
            </a:r>
            <a:r>
              <a:rPr lang="ru-RU" baseline="30000">
                <a:solidFill>
                  <a:srgbClr val="800080"/>
                </a:solidFill>
              </a:rPr>
              <a:t>3</a:t>
            </a:r>
            <a:r>
              <a:rPr lang="ru-RU">
                <a:solidFill>
                  <a:srgbClr val="800080"/>
                </a:solidFill>
              </a:rPr>
              <a:t>-сервер, то тогда неавторизованные и ненадежные пользователи могут активизировать CGI-интерфейс, PHP (</a:t>
            </a:r>
            <a:r>
              <a:rPr lang="en-US">
                <a:solidFill>
                  <a:srgbClr val="800080"/>
                </a:solidFill>
              </a:rPr>
              <a:t>Personal Home Page</a:t>
            </a:r>
            <a:r>
              <a:rPr lang="ru-RU">
                <a:solidFill>
                  <a:srgbClr val="800080"/>
                </a:solidFill>
              </a:rPr>
              <a:t>) и другие “нежелательные” программы. Такая ситуация может быть вполне приемлема для W</a:t>
            </a:r>
            <a:r>
              <a:rPr lang="ru-RU" baseline="30000">
                <a:solidFill>
                  <a:srgbClr val="800080"/>
                </a:solidFill>
              </a:rPr>
              <a:t>3</a:t>
            </a:r>
            <a:r>
              <a:rPr lang="ru-RU">
                <a:solidFill>
                  <a:srgbClr val="800080"/>
                </a:solidFill>
              </a:rPr>
              <a:t>-сервера, но влечет за собой определенный набор рисков и угроз, которые должны находиться под контролем. Вероятно, такие службы являются источником большого числа проблем безопасности, если организация будет размещать программные модули этих служб в IP-узле/бастионе, так как любая ошибка в настройках и при обслуживании этого узла может привести к коллапсу всей системы обеспечения ИБ.) </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587779" name="Text Box 3"/>
          <p:cNvSpPr txBox="1">
            <a:spLocks noChangeArrowheads="1"/>
          </p:cNvSpPr>
          <p:nvPr/>
        </p:nvSpPr>
        <p:spPr bwMode="auto">
          <a:xfrm>
            <a:off x="250825" y="1196975"/>
            <a:ext cx="8605838" cy="51593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spcBef>
                <a:spcPct val="50000"/>
              </a:spcBef>
            </a:pPr>
            <a:r>
              <a:rPr lang="ru-RU" sz="2600">
                <a:solidFill>
                  <a:srgbClr val="800080"/>
                </a:solidFill>
              </a:rPr>
              <a:t>Путём кластеризации IP-узлов с одинаковыми уровнями риска в разных субсегментах DMZ можно минимизировать отрицательный эффект от взлома корпоративного W</a:t>
            </a:r>
            <a:r>
              <a:rPr lang="ru-RU" sz="2600" baseline="30000">
                <a:solidFill>
                  <a:srgbClr val="800080"/>
                </a:solidFill>
              </a:rPr>
              <a:t>3</a:t>
            </a:r>
            <a:r>
              <a:rPr lang="ru-RU" sz="2600">
                <a:solidFill>
                  <a:srgbClr val="800080"/>
                </a:solidFill>
              </a:rPr>
              <a:t>-сервер. Если нарушитель взломает W</a:t>
            </a:r>
            <a:r>
              <a:rPr lang="ru-RU" sz="2600" baseline="30000">
                <a:solidFill>
                  <a:srgbClr val="800080"/>
                </a:solidFill>
              </a:rPr>
              <a:t>3</a:t>
            </a:r>
            <a:r>
              <a:rPr lang="ru-RU" sz="2600">
                <a:solidFill>
                  <a:srgbClr val="800080"/>
                </a:solidFill>
              </a:rPr>
              <a:t>-сервер путем внедрения “жучка” или “закладки” (вредоносного программного обеспечения) в программный W</a:t>
            </a:r>
            <a:r>
              <a:rPr lang="ru-RU" sz="2600" baseline="30000">
                <a:solidFill>
                  <a:srgbClr val="800080"/>
                </a:solidFill>
              </a:rPr>
              <a:t>3</a:t>
            </a:r>
            <a:r>
              <a:rPr lang="ru-RU" sz="2600">
                <a:solidFill>
                  <a:srgbClr val="800080"/>
                </a:solidFill>
              </a:rPr>
              <a:t>-модуль, то тогда он не сможет использовать эту “закладку” для взлома системы защиты корпоративной части сети, если конечно W</a:t>
            </a:r>
            <a:r>
              <a:rPr lang="ru-RU" sz="2600" baseline="30000">
                <a:solidFill>
                  <a:srgbClr val="800080"/>
                </a:solidFill>
              </a:rPr>
              <a:t>3</a:t>
            </a:r>
            <a:r>
              <a:rPr lang="ru-RU" sz="2600">
                <a:solidFill>
                  <a:srgbClr val="800080"/>
                </a:solidFill>
              </a:rPr>
              <a:t>-сервер размещен в самостоятельной LAN-сети отдельно от IP-узла/бастиона и отсутствует какая-либо виртуальная связь между W</a:t>
            </a:r>
            <a:r>
              <a:rPr lang="ru-RU" sz="2600" baseline="30000">
                <a:solidFill>
                  <a:srgbClr val="800080"/>
                </a:solidFill>
              </a:rPr>
              <a:t>3</a:t>
            </a:r>
            <a:r>
              <a:rPr lang="ru-RU" sz="2600">
                <a:solidFill>
                  <a:srgbClr val="800080"/>
                </a:solidFill>
              </a:rPr>
              <a:t>-сервер и IP-узлом/бастионом.</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524291" name="Text Box 3"/>
          <p:cNvSpPr txBox="1">
            <a:spLocks noChangeArrowheads="1"/>
          </p:cNvSpPr>
          <p:nvPr/>
        </p:nvSpPr>
        <p:spPr bwMode="auto">
          <a:xfrm>
            <a:off x="244475" y="980728"/>
            <a:ext cx="8655050" cy="535306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p>
            <a:pPr algn="ctr">
              <a:lnSpc>
                <a:spcPts val="3000"/>
              </a:lnSpc>
            </a:pPr>
            <a:r>
              <a:rPr lang="ru-RU" dirty="0">
                <a:solidFill>
                  <a:srgbClr val="800080"/>
                </a:solidFill>
              </a:rPr>
              <a:t>Таким образом, СЭ может функционировать как корпоративный </a:t>
            </a:r>
            <a:r>
              <a:rPr lang="ru-RU" dirty="0" smtClean="0">
                <a:solidFill>
                  <a:srgbClr val="800080"/>
                </a:solidFill>
              </a:rPr>
              <a:t>«посол» </a:t>
            </a:r>
            <a:r>
              <a:rPr lang="ru-RU" dirty="0">
                <a:solidFill>
                  <a:srgbClr val="800080"/>
                </a:solidFill>
              </a:rPr>
              <a:t>в Internet-сети. Многие корпорации используют свои СЭ-системы как место хранения информации общего пользования, которая посвящена корпоративным товарам и услугам, файлам для загрузки пользователями, обнаруженным ошибкам в программном обеспечении и т.д. Некоторые из таких СЭ-систем стали очень важными компонентами </a:t>
            </a:r>
            <a:r>
              <a:rPr lang="ru-RU" dirty="0" smtClean="0">
                <a:solidFill>
                  <a:srgbClr val="800080"/>
                </a:solidFill>
              </a:rPr>
              <a:t>информационно-технологической </a:t>
            </a:r>
            <a:r>
              <a:rPr lang="ru-RU" dirty="0">
                <a:solidFill>
                  <a:srgbClr val="800080"/>
                </a:solidFill>
              </a:rPr>
              <a:t>инфраструктуры Internet-сети и оказались весьма полезными для своих организаций-спонсоров. </a:t>
            </a:r>
            <a:r>
              <a:rPr lang="ru-RU" i="1" dirty="0">
                <a:solidFill>
                  <a:srgbClr val="800080"/>
                </a:solidFill>
                <a:latin typeface="Tahoma" pitchFamily="34" charset="0"/>
                <a:cs typeface="Tahoma" pitchFamily="34" charset="0"/>
              </a:rPr>
              <a:t>(</a:t>
            </a:r>
            <a:r>
              <a:rPr lang="ru-RU" i="1" u="sng" dirty="0">
                <a:solidFill>
                  <a:srgbClr val="800080"/>
                </a:solidFill>
                <a:latin typeface="Tahoma" pitchFamily="34" charset="0"/>
                <a:cs typeface="Tahoma" pitchFamily="34" charset="0"/>
              </a:rPr>
              <a:t>Замечание</a:t>
            </a:r>
            <a:r>
              <a:rPr lang="ru-RU" i="1" dirty="0">
                <a:solidFill>
                  <a:srgbClr val="800080"/>
                </a:solidFill>
                <a:latin typeface="Tahoma" pitchFamily="34" charset="0"/>
                <a:cs typeface="Tahoma" pitchFamily="34" charset="0"/>
              </a:rPr>
              <a:t>. Тем не менее, исторически сложилось так, что сегодня большинство организаций размещают свою информацию общего пользования на W</a:t>
            </a:r>
            <a:r>
              <a:rPr lang="ru-RU" i="1" baseline="30000" dirty="0">
                <a:solidFill>
                  <a:srgbClr val="800080"/>
                </a:solidFill>
                <a:latin typeface="Tahoma" pitchFamily="34" charset="0"/>
                <a:cs typeface="Tahoma" pitchFamily="34" charset="0"/>
              </a:rPr>
              <a:t>3</a:t>
            </a:r>
            <a:r>
              <a:rPr lang="ru-RU" i="1" dirty="0">
                <a:solidFill>
                  <a:srgbClr val="800080"/>
                </a:solidFill>
                <a:latin typeface="Tahoma" pitchFamily="34" charset="0"/>
                <a:cs typeface="Tahoma" pitchFamily="34" charset="0"/>
              </a:rPr>
              <a:t>-серверах, очень часто защищаемых СЭ</a:t>
            </a:r>
            <a:r>
              <a:rPr lang="ru-RU" i="1" dirty="0" smtClean="0">
                <a:solidFill>
                  <a:srgbClr val="800080"/>
                </a:solidFill>
                <a:latin typeface="Tahoma" pitchFamily="34" charset="0"/>
                <a:cs typeface="Tahoma" pitchFamily="34" charset="0"/>
              </a:rPr>
              <a:t>, а </a:t>
            </a:r>
            <a:r>
              <a:rPr lang="ru-RU" i="1" dirty="0">
                <a:solidFill>
                  <a:srgbClr val="800080"/>
                </a:solidFill>
                <a:latin typeface="Tahoma" pitchFamily="34" charset="0"/>
                <a:cs typeface="Tahoma" pitchFamily="34" charset="0"/>
              </a:rPr>
              <a:t>не на самих СЭ.) </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588803" name="Text Box 3"/>
          <p:cNvSpPr txBox="1">
            <a:spLocks noChangeArrowheads="1"/>
          </p:cNvSpPr>
          <p:nvPr/>
        </p:nvSpPr>
        <p:spPr bwMode="auto">
          <a:xfrm>
            <a:off x="250825" y="1196975"/>
            <a:ext cx="8605838" cy="52165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sz="2800">
                <a:solidFill>
                  <a:srgbClr val="800080"/>
                </a:solidFill>
              </a:rPr>
              <a:t>Если нарушитель взломает W</a:t>
            </a:r>
            <a:r>
              <a:rPr lang="ru-RU" sz="2800" baseline="30000">
                <a:solidFill>
                  <a:srgbClr val="800080"/>
                </a:solidFill>
              </a:rPr>
              <a:t>3</a:t>
            </a:r>
            <a:r>
              <a:rPr lang="ru-RU" sz="2800">
                <a:solidFill>
                  <a:srgbClr val="800080"/>
                </a:solidFill>
              </a:rPr>
              <a:t>-сервер, который размещен в одной Ethernet-сети вместе с IP-узлом/бастионом, то тогда нарушитель может внедрить модуль контроля трафика и наблюдать за входящим и исходящим трафиком IP-узла/бастиона. Последнее может привести к тому, что будет взломан IP-узел/бастион и на основе этого будет получен доступ во внутреннюю (корпоративную) сеть. (Применение коммутируемой Ethernet-сети может снизить остроту данной проблемы, но не устранит ее совсем.)</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589827" name="Text Box 3"/>
          <p:cNvSpPr txBox="1">
            <a:spLocks noChangeArrowheads="1"/>
          </p:cNvSpPr>
          <p:nvPr/>
        </p:nvSpPr>
        <p:spPr bwMode="auto">
          <a:xfrm>
            <a:off x="250825" y="1052513"/>
            <a:ext cx="8605838" cy="55562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r>
              <a:rPr lang="ru-RU" sz="2600">
                <a:solidFill>
                  <a:srgbClr val="800080"/>
                </a:solidFill>
              </a:rPr>
              <a:t>Распределение служб не только по IP-узлам, но и по сетевым сегментам, а также ограничивая уровень ответственности среди IP-узлов в этих сегментах, можно существенно снизить вероятность взлома какого-либо IP-узла за счет взлома другого IP-узла. Если говорить кратко: взлом W</a:t>
            </a:r>
            <a:r>
              <a:rPr lang="ru-RU" sz="2600" baseline="30000">
                <a:solidFill>
                  <a:srgbClr val="800080"/>
                </a:solidFill>
              </a:rPr>
              <a:t>3</a:t>
            </a:r>
            <a:r>
              <a:rPr lang="ru-RU" sz="2600">
                <a:solidFill>
                  <a:srgbClr val="800080"/>
                </a:solidFill>
              </a:rPr>
              <a:t>-сервера не облегчит взлом IP-узла/бастиона.</a:t>
            </a:r>
          </a:p>
          <a:p>
            <a:pPr algn="ctr"/>
            <a:r>
              <a:rPr lang="ru-RU" sz="2600">
                <a:solidFill>
                  <a:srgbClr val="800080"/>
                </a:solidFill>
              </a:rPr>
              <a:t>Используя все предыдущие правила, можно расширить DMZ путем включения дополнительных IP-узлов в ее различные сетевые сегменты. Однако, чем меньше компьютеров в сети, имеющей фиксированную пропускную способность, тем большая доля этой пропускной способности приходится на каждый компьютер.</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590851" name="Text Box 3"/>
          <p:cNvSpPr txBox="1">
            <a:spLocks noChangeArrowheads="1"/>
          </p:cNvSpPr>
          <p:nvPr/>
        </p:nvSpPr>
        <p:spPr bwMode="auto">
          <a:xfrm>
            <a:off x="250825" y="1490663"/>
            <a:ext cx="8605838" cy="469741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r>
              <a:rPr lang="ru-RU" sz="2800" b="1">
                <a:solidFill>
                  <a:srgbClr val="800080"/>
                </a:solidFill>
                <a:latin typeface="Tahoma" pitchFamily="34" charset="0"/>
                <a:cs typeface="Tahoma" pitchFamily="34" charset="0"/>
              </a:rPr>
              <a:t>Точка отказа всей системы и как ее исключить из системы</a:t>
            </a:r>
            <a:r>
              <a:rPr lang="ru-RU" sz="2800" b="1">
                <a:solidFill>
                  <a:srgbClr val="800080"/>
                </a:solidFill>
              </a:rPr>
              <a:t>. </a:t>
            </a:r>
            <a:r>
              <a:rPr lang="ru-RU" sz="2800">
                <a:solidFill>
                  <a:srgbClr val="800080"/>
                </a:solidFill>
              </a:rPr>
              <a:t>Сетевая структура, безопасность которой зависит от одного способа обеспечения ИБ, имеет в своем составе так называемую одиночную точку отказа всей системы. Это может быть программное обеспечение IP-узла/бастиона, которое содержит вредоносный программный модуль (“жучёк”). То же самое относится к прикладным программным модулям и программному обеспечению системы управления маршрутизаторами. </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591875" name="Text Box 3"/>
          <p:cNvSpPr txBox="1">
            <a:spLocks noChangeArrowheads="1"/>
          </p:cNvSpPr>
          <p:nvPr/>
        </p:nvSpPr>
        <p:spPr bwMode="auto">
          <a:xfrm>
            <a:off x="215900" y="1376363"/>
            <a:ext cx="8677275" cy="48545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sz="2600">
                <a:solidFill>
                  <a:srgbClr val="800080"/>
                </a:solidFill>
              </a:rPr>
              <a:t>Такие зараженные компоненты создают большие трудности при построении надежной системы сетевой безопасности, тем более, если они используются во многих подсистемах корпоративной сети. Если в корпоративной сети используется СЭ с промежуточным IP-узлом/бастионом и корпоративным маршрутизатором (“</a:t>
            </a:r>
            <a:r>
              <a:rPr lang="en-US" sz="2600">
                <a:solidFill>
                  <a:srgbClr val="800080"/>
                </a:solidFill>
              </a:rPr>
              <a:t>Screened Subnet Firewall</a:t>
            </a:r>
            <a:r>
              <a:rPr lang="ru-RU" sz="2600">
                <a:solidFill>
                  <a:srgbClr val="800080"/>
                </a:solidFill>
              </a:rPr>
              <a:t>”), то тогда структура СЭ включает три компонента: два маршрутизатора и IP-узел/бастион (рис.22.2). В такой системе маршрутизатор/СЭ запрещает сквозную трансляцию Internet-трафика по всем возможным маршрутам в корпоративную (внутреннюю) сеть.</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592899" name="Text Box 3"/>
          <p:cNvSpPr txBox="1">
            <a:spLocks noChangeArrowheads="1"/>
          </p:cNvSpPr>
          <p:nvPr/>
        </p:nvSpPr>
        <p:spPr bwMode="auto">
          <a:xfrm>
            <a:off x="250825" y="981075"/>
            <a:ext cx="8642350" cy="55562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spcBef>
                <a:spcPct val="50000"/>
              </a:spcBef>
            </a:pPr>
            <a:r>
              <a:rPr lang="ru-RU" sz="2600">
                <a:solidFill>
                  <a:srgbClr val="800080"/>
                </a:solidFill>
              </a:rPr>
              <a:t>Однако если не распространить это функциональное правило и на другие используемые программные средства безопасности, размещенные в IP-узле/бастионе и/или корпоративном маршрутизаторе (маршрутизатор с “заглушкой”), то тогда для получения неавторизованного доступа в корпоративную сеть понадобиться взломать (или скомпрометировать) только один компонент структуры СЭ (то есть маршрутизатор/СЭ). Но с другой стороны, если указанное функциональное правило включить в программные средства безопасности, размещенные в IP-узле/бастионе и корпоративном маршрутизаторе, то тогда нарушителю понадобиться “взламывать” все три компонента СЭ-структуры.</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593923" name="Text Box 3"/>
          <p:cNvSpPr txBox="1">
            <a:spLocks noChangeArrowheads="1"/>
          </p:cNvSpPr>
          <p:nvPr/>
        </p:nvSpPr>
        <p:spPr bwMode="auto">
          <a:xfrm>
            <a:off x="250825" y="1089025"/>
            <a:ext cx="8605838" cy="54768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r>
              <a:rPr lang="ru-RU">
                <a:solidFill>
                  <a:srgbClr val="800080"/>
                </a:solidFill>
              </a:rPr>
              <a:t>Более того, если IP-узел/бастион или корпоративный маршрутизатор будут содержать это правило для блокировки внешнего доступа во внутреннюю (корпоративную) сеть, то тогда это позволит использовать один из этих компонентов в качестве аварийной сигнализации, которая при своем срабатывании укажет на несанкционированное проникновение нарушителя через маршрутизатор/СЭ.</a:t>
            </a:r>
            <a:endParaRPr lang="ru-RU" b="1">
              <a:solidFill>
                <a:srgbClr val="800080"/>
              </a:solidFill>
            </a:endParaRPr>
          </a:p>
          <a:p>
            <a:pPr algn="ctr"/>
            <a:r>
              <a:rPr lang="ru-RU" b="1">
                <a:solidFill>
                  <a:srgbClr val="800080"/>
                </a:solidFill>
                <a:latin typeface="Tahoma" pitchFamily="34" charset="0"/>
                <a:cs typeface="Tahoma" pitchFamily="34" charset="0"/>
              </a:rPr>
              <a:t>Блокировка ненужного (“плохого”) трафика</a:t>
            </a:r>
            <a:r>
              <a:rPr lang="ru-RU" b="1">
                <a:solidFill>
                  <a:srgbClr val="800080"/>
                </a:solidFill>
              </a:rPr>
              <a:t>. </a:t>
            </a:r>
            <a:r>
              <a:rPr lang="ru-RU">
                <a:solidFill>
                  <a:srgbClr val="800080"/>
                </a:solidFill>
              </a:rPr>
              <a:t>Там где СЭ, прежде всего, служит в интересах безопасности, а не в интересах связности, то тогда целесообразно, чтобы все “не нужные” службы (“не нужный” трафик) блокировались в режиме “по умолчанию”, и только специально выделенные службы, которые необходимы на регулярной основе, не должны блокироваться.</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594947" name="Text Box 3"/>
          <p:cNvSpPr txBox="1">
            <a:spLocks noChangeArrowheads="1"/>
          </p:cNvSpPr>
          <p:nvPr/>
        </p:nvSpPr>
        <p:spPr bwMode="auto">
          <a:xfrm>
            <a:off x="250825" y="1089025"/>
            <a:ext cx="8532813" cy="534511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p>
            <a:pPr algn="ctr"/>
            <a:r>
              <a:rPr lang="ru-RU" sz="2700">
                <a:solidFill>
                  <a:srgbClr val="800080"/>
                </a:solidFill>
              </a:rPr>
              <a:t>Блокируя весь трафик, за исключением трафика особо выделенной группы служб, можно значительно облегчить свою работу. Если не брать во внимание тревогу по поводу проблем защищенности, связанных с каждой системой или службой обеспечения ИБ, то тогда стоит беспокоиться только по поводу проблем безопасности, которые связаны с функционированием служб из особо выделенной группы.</a:t>
            </a:r>
          </a:p>
          <a:p>
            <a:pPr algn="ctr"/>
            <a:r>
              <a:rPr lang="ru-RU" sz="2700">
                <a:solidFill>
                  <a:srgbClr val="800080"/>
                </a:solidFill>
              </a:rPr>
              <a:t>Прежде чем включить ту или иную службу в перечень особо “охраняемых”, необходимо ответить на следующие вопросы:</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595971" name="Text Box 3"/>
          <p:cNvSpPr txBox="1">
            <a:spLocks noChangeArrowheads="1"/>
          </p:cNvSpPr>
          <p:nvPr/>
        </p:nvSpPr>
        <p:spPr bwMode="auto">
          <a:xfrm>
            <a:off x="250825" y="1089025"/>
            <a:ext cx="8605838" cy="53879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0850" indent="-450850">
              <a:defRPr>
                <a:solidFill>
                  <a:schemeClr val="tx1"/>
                </a:solidFill>
                <a:latin typeface="Arial" charset="0"/>
                <a:cs typeface="Arial" charset="0"/>
              </a:defRPr>
            </a:lvl1pPr>
            <a:lvl2pPr marL="630238">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fontAlgn="base">
              <a:spcBef>
                <a:spcPct val="0"/>
              </a:spcBef>
              <a:spcAft>
                <a:spcPct val="0"/>
              </a:spcAft>
              <a:defRPr>
                <a:solidFill>
                  <a:schemeClr val="tx1"/>
                </a:solidFill>
                <a:latin typeface="Arial" charset="0"/>
                <a:cs typeface="Arial" charset="0"/>
              </a:defRPr>
            </a:lvl6pPr>
            <a:lvl7pPr fontAlgn="base">
              <a:spcBef>
                <a:spcPct val="0"/>
              </a:spcBef>
              <a:spcAft>
                <a:spcPct val="0"/>
              </a:spcAft>
              <a:defRPr>
                <a:solidFill>
                  <a:schemeClr val="tx1"/>
                </a:solidFill>
                <a:latin typeface="Arial" charset="0"/>
                <a:cs typeface="Arial" charset="0"/>
              </a:defRPr>
            </a:lvl7pPr>
            <a:lvl8pPr fontAlgn="base">
              <a:spcBef>
                <a:spcPct val="0"/>
              </a:spcBef>
              <a:spcAft>
                <a:spcPct val="0"/>
              </a:spcAft>
              <a:defRPr>
                <a:solidFill>
                  <a:schemeClr val="tx1"/>
                </a:solidFill>
                <a:latin typeface="Arial" charset="0"/>
                <a:cs typeface="Arial" charset="0"/>
              </a:defRPr>
            </a:lvl8pPr>
            <a:lvl9pPr fontAlgn="base">
              <a:spcBef>
                <a:spcPct val="0"/>
              </a:spcBef>
              <a:spcAft>
                <a:spcPct val="0"/>
              </a:spcAft>
              <a:defRPr>
                <a:solidFill>
                  <a:schemeClr val="tx1"/>
                </a:solidFill>
                <a:latin typeface="Arial" charset="0"/>
                <a:cs typeface="Arial" charset="0"/>
              </a:defRPr>
            </a:lvl9pPr>
          </a:lstStyle>
          <a:p>
            <a:pPr>
              <a:spcBef>
                <a:spcPct val="20000"/>
              </a:spcBef>
              <a:buSzPct val="90000"/>
              <a:buFont typeface="Wingdings" pitchFamily="2" charset="2"/>
              <a:buChar char=""/>
            </a:pPr>
            <a:r>
              <a:rPr lang="ru-RU" sz="2800">
                <a:solidFill>
                  <a:srgbClr val="800080"/>
                </a:solidFill>
              </a:rPr>
              <a:t>является ли протокол, используемый в этой службе, “хорошо известным” опубликованным в открытой печати протоколом;</a:t>
            </a:r>
          </a:p>
          <a:p>
            <a:pPr>
              <a:spcBef>
                <a:spcPct val="20000"/>
              </a:spcBef>
              <a:buSzPct val="90000"/>
              <a:buFont typeface="Wingdings" pitchFamily="2" charset="2"/>
              <a:buChar char=""/>
            </a:pPr>
            <a:r>
              <a:rPr lang="ru-RU" sz="2800">
                <a:solidFill>
                  <a:srgbClr val="800080"/>
                </a:solidFill>
              </a:rPr>
              <a:t>существует ли прикладной программный модуль (прикладное программное обеспечение) для обслуживания этого протокола, и если да, то каковы результаты его открытого внедрения и практического использования;</a:t>
            </a:r>
          </a:p>
          <a:p>
            <a:pPr>
              <a:spcBef>
                <a:spcPct val="20000"/>
              </a:spcBef>
              <a:buSzPct val="90000"/>
              <a:buFont typeface="Wingdings" pitchFamily="2" charset="2"/>
              <a:buChar char=""/>
            </a:pPr>
            <a:r>
              <a:rPr lang="ru-RU" sz="2800">
                <a:solidFill>
                  <a:srgbClr val="800080"/>
                </a:solidFill>
              </a:rPr>
              <a:t>насколько хорошо известна та или иная служба, а также прикладное программное обеспечение, реализующее эту службу;</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596995" name="Text Box 3"/>
          <p:cNvSpPr txBox="1">
            <a:spLocks noChangeArrowheads="1"/>
          </p:cNvSpPr>
          <p:nvPr/>
        </p:nvSpPr>
        <p:spPr bwMode="auto">
          <a:xfrm>
            <a:off x="250825" y="1376363"/>
            <a:ext cx="8605838" cy="35083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0850" indent="-450850">
              <a:defRPr>
                <a:solidFill>
                  <a:schemeClr val="tx1"/>
                </a:solidFill>
                <a:latin typeface="Arial" charset="0"/>
                <a:cs typeface="Arial" charset="0"/>
              </a:defRPr>
            </a:lvl1pPr>
            <a:lvl2pPr marL="630238">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fontAlgn="base">
              <a:spcBef>
                <a:spcPct val="0"/>
              </a:spcBef>
              <a:spcAft>
                <a:spcPct val="0"/>
              </a:spcAft>
              <a:defRPr>
                <a:solidFill>
                  <a:schemeClr val="tx1"/>
                </a:solidFill>
                <a:latin typeface="Arial" charset="0"/>
                <a:cs typeface="Arial" charset="0"/>
              </a:defRPr>
            </a:lvl6pPr>
            <a:lvl7pPr fontAlgn="base">
              <a:spcBef>
                <a:spcPct val="0"/>
              </a:spcBef>
              <a:spcAft>
                <a:spcPct val="0"/>
              </a:spcAft>
              <a:defRPr>
                <a:solidFill>
                  <a:schemeClr val="tx1"/>
                </a:solidFill>
                <a:latin typeface="Arial" charset="0"/>
                <a:cs typeface="Arial" charset="0"/>
              </a:defRPr>
            </a:lvl7pPr>
            <a:lvl8pPr fontAlgn="base">
              <a:spcBef>
                <a:spcPct val="0"/>
              </a:spcBef>
              <a:spcAft>
                <a:spcPct val="0"/>
              </a:spcAft>
              <a:defRPr>
                <a:solidFill>
                  <a:schemeClr val="tx1"/>
                </a:solidFill>
                <a:latin typeface="Arial" charset="0"/>
                <a:cs typeface="Arial" charset="0"/>
              </a:defRPr>
            </a:lvl8pPr>
            <a:lvl9pPr fontAlgn="base">
              <a:spcBef>
                <a:spcPct val="0"/>
              </a:spcBef>
              <a:spcAft>
                <a:spcPct val="0"/>
              </a:spcAft>
              <a:defRPr>
                <a:solidFill>
                  <a:schemeClr val="tx1"/>
                </a:solidFill>
                <a:latin typeface="Arial" charset="0"/>
                <a:cs typeface="Arial" charset="0"/>
              </a:defRPr>
            </a:lvl9pPr>
          </a:lstStyle>
          <a:p>
            <a:pPr>
              <a:spcBef>
                <a:spcPct val="50000"/>
              </a:spcBef>
              <a:buSzPct val="90000"/>
              <a:buFont typeface="Wingdings" pitchFamily="2" charset="2"/>
              <a:buChar char=""/>
            </a:pPr>
            <a:r>
              <a:rPr lang="ru-RU" sz="2800">
                <a:solidFill>
                  <a:srgbClr val="800080"/>
                </a:solidFill>
              </a:rPr>
              <a:t>как будет влиять используемая служба на функциональную структуру (архитектуру) СЭ-системы; сможет ли нарушитель “видеть” компоненты СЭ-системы; сможет эксплуатируемая служба “проникнуть” во внутренний сегмент корпоративной сети или повлечь за собой изменения в программных модулях IP-узлов, расположенных в DMZ.</a:t>
            </a:r>
          </a:p>
        </p:txBody>
      </p:sp>
      <p:sp>
        <p:nvSpPr>
          <p:cNvPr id="596996" name="Text Box 4"/>
          <p:cNvSpPr txBox="1">
            <a:spLocks noChangeArrowheads="1"/>
          </p:cNvSpPr>
          <p:nvPr/>
        </p:nvSpPr>
        <p:spPr bwMode="auto">
          <a:xfrm>
            <a:off x="215900" y="4976813"/>
            <a:ext cx="8677275" cy="14636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sz="3000">
                <a:solidFill>
                  <a:srgbClr val="800080"/>
                </a:solidFill>
              </a:rPr>
              <a:t>Когда ответы на поставленные выше вопросы получены, то тогда необходимо иметь в виду следующее:</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598019" name="Text Box 3"/>
          <p:cNvSpPr txBox="1">
            <a:spLocks noChangeArrowheads="1"/>
          </p:cNvSpPr>
          <p:nvPr/>
        </p:nvSpPr>
        <p:spPr bwMode="auto">
          <a:xfrm>
            <a:off x="250825" y="1268413"/>
            <a:ext cx="8605838" cy="50038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0850" indent="-450850">
              <a:defRPr>
                <a:solidFill>
                  <a:schemeClr val="tx1"/>
                </a:solidFill>
                <a:latin typeface="Arial" charset="0"/>
                <a:cs typeface="Arial" charset="0"/>
              </a:defRPr>
            </a:lvl1pPr>
            <a:lvl2pPr marL="630238">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fontAlgn="base">
              <a:spcBef>
                <a:spcPct val="0"/>
              </a:spcBef>
              <a:spcAft>
                <a:spcPct val="0"/>
              </a:spcAft>
              <a:defRPr>
                <a:solidFill>
                  <a:schemeClr val="tx1"/>
                </a:solidFill>
                <a:latin typeface="Arial" charset="0"/>
                <a:cs typeface="Arial" charset="0"/>
              </a:defRPr>
            </a:lvl6pPr>
            <a:lvl7pPr fontAlgn="base">
              <a:spcBef>
                <a:spcPct val="0"/>
              </a:spcBef>
              <a:spcAft>
                <a:spcPct val="0"/>
              </a:spcAft>
              <a:defRPr>
                <a:solidFill>
                  <a:schemeClr val="tx1"/>
                </a:solidFill>
                <a:latin typeface="Arial" charset="0"/>
                <a:cs typeface="Arial" charset="0"/>
              </a:defRPr>
            </a:lvl7pPr>
            <a:lvl8pPr fontAlgn="base">
              <a:spcBef>
                <a:spcPct val="0"/>
              </a:spcBef>
              <a:spcAft>
                <a:spcPct val="0"/>
              </a:spcAft>
              <a:defRPr>
                <a:solidFill>
                  <a:schemeClr val="tx1"/>
                </a:solidFill>
                <a:latin typeface="Arial" charset="0"/>
                <a:cs typeface="Arial" charset="0"/>
              </a:defRPr>
            </a:lvl8pPr>
            <a:lvl9pPr fontAlgn="base">
              <a:spcBef>
                <a:spcPct val="0"/>
              </a:spcBef>
              <a:spcAft>
                <a:spcPct val="0"/>
              </a:spcAft>
              <a:defRPr>
                <a:solidFill>
                  <a:schemeClr val="tx1"/>
                </a:solidFill>
                <a:latin typeface="Arial" charset="0"/>
                <a:cs typeface="Arial" charset="0"/>
              </a:defRPr>
            </a:lvl9pPr>
          </a:lstStyle>
          <a:p>
            <a:pPr>
              <a:spcBef>
                <a:spcPct val="50000"/>
              </a:spcBef>
              <a:buSzPct val="90000"/>
              <a:buFont typeface="Wingdings" pitchFamily="2" charset="2"/>
              <a:buChar char=""/>
            </a:pPr>
            <a:r>
              <a:rPr lang="ru-RU" sz="2800">
                <a:solidFill>
                  <a:srgbClr val="800080"/>
                </a:solidFill>
              </a:rPr>
              <a:t>“безопасность благодаря неизвестности” не обеспечивает никакой защищенности. Неопубликованные протоколы, как правило, проверяются потенциальными нарушителями и уже скомпрометированы;</a:t>
            </a:r>
          </a:p>
          <a:p>
            <a:pPr>
              <a:spcBef>
                <a:spcPct val="50000"/>
              </a:spcBef>
              <a:buSzPct val="90000"/>
              <a:buFont typeface="Wingdings" pitchFamily="2" charset="2"/>
              <a:buChar char=""/>
            </a:pPr>
            <a:r>
              <a:rPr lang="ru-RU" sz="2800">
                <a:solidFill>
                  <a:srgbClr val="800080"/>
                </a:solidFill>
              </a:rPr>
              <a:t>чтó бы не говорили представители торговой компании, не всякий протокол или служба предусматривают системы (средства или компоненты) защиты. Фактически, число протоколов и служб, включающих компоненты защиты, очень не велико;</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525315" name="Text Box 3"/>
          <p:cNvSpPr txBox="1">
            <a:spLocks noChangeArrowheads="1"/>
          </p:cNvSpPr>
          <p:nvPr/>
        </p:nvSpPr>
        <p:spPr bwMode="auto">
          <a:xfrm>
            <a:off x="625475" y="1516063"/>
            <a:ext cx="7904163" cy="478948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sz="2800" b="1">
                <a:solidFill>
                  <a:srgbClr val="800080"/>
                </a:solidFill>
                <a:latin typeface="Tahoma" pitchFamily="34" charset="0"/>
                <a:cs typeface="Tahoma" pitchFamily="34" charset="0"/>
              </a:rPr>
              <a:t>От чего может защитить сетевой экран?</a:t>
            </a:r>
            <a:r>
              <a:rPr lang="ru-RU" sz="2800" b="1">
                <a:solidFill>
                  <a:srgbClr val="800080"/>
                </a:solidFill>
              </a:rPr>
              <a:t> </a:t>
            </a:r>
            <a:r>
              <a:rPr lang="ru-RU" sz="2800">
                <a:solidFill>
                  <a:srgbClr val="800080"/>
                </a:solidFill>
              </a:rPr>
              <a:t>Некоторые СЭ пропускают через себя только разрешенный почтовый трафик, защищая, таким образом, корпоративную сеть от любых атак, за исключением атак, которые направлены на электронную почтовую службу. Другие СЭ обеспечивают более низкий уровень защищенности и блокируют сообщения тех служб (протоколов), о которых заранее известно, что они могут быть причиной многих проблем.</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599043" name="Text Box 3"/>
          <p:cNvSpPr txBox="1">
            <a:spLocks noChangeArrowheads="1"/>
          </p:cNvSpPr>
          <p:nvPr/>
        </p:nvSpPr>
        <p:spPr bwMode="auto">
          <a:xfrm>
            <a:off x="250825" y="1341438"/>
            <a:ext cx="8642350" cy="478948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0850" indent="-450850">
              <a:defRPr>
                <a:solidFill>
                  <a:schemeClr val="tx1"/>
                </a:solidFill>
                <a:latin typeface="Arial" charset="0"/>
                <a:cs typeface="Arial" charset="0"/>
              </a:defRPr>
            </a:lvl1pPr>
            <a:lvl2pPr marL="630238">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fontAlgn="base">
              <a:spcBef>
                <a:spcPct val="0"/>
              </a:spcBef>
              <a:spcAft>
                <a:spcPct val="0"/>
              </a:spcAft>
              <a:defRPr>
                <a:solidFill>
                  <a:schemeClr val="tx1"/>
                </a:solidFill>
                <a:latin typeface="Arial" charset="0"/>
                <a:cs typeface="Arial" charset="0"/>
              </a:defRPr>
            </a:lvl6pPr>
            <a:lvl7pPr fontAlgn="base">
              <a:spcBef>
                <a:spcPct val="0"/>
              </a:spcBef>
              <a:spcAft>
                <a:spcPct val="0"/>
              </a:spcAft>
              <a:defRPr>
                <a:solidFill>
                  <a:schemeClr val="tx1"/>
                </a:solidFill>
                <a:latin typeface="Arial" charset="0"/>
                <a:cs typeface="Arial" charset="0"/>
              </a:defRPr>
            </a:lvl7pPr>
            <a:lvl8pPr fontAlgn="base">
              <a:spcBef>
                <a:spcPct val="0"/>
              </a:spcBef>
              <a:spcAft>
                <a:spcPct val="0"/>
              </a:spcAft>
              <a:defRPr>
                <a:solidFill>
                  <a:schemeClr val="tx1"/>
                </a:solidFill>
                <a:latin typeface="Arial" charset="0"/>
                <a:cs typeface="Arial" charset="0"/>
              </a:defRPr>
            </a:lvl8pPr>
            <a:lvl9pPr fontAlgn="base">
              <a:spcBef>
                <a:spcPct val="0"/>
              </a:spcBef>
              <a:spcAft>
                <a:spcPct val="0"/>
              </a:spcAft>
              <a:defRPr>
                <a:solidFill>
                  <a:schemeClr val="tx1"/>
                </a:solidFill>
                <a:latin typeface="Arial" charset="0"/>
                <a:cs typeface="Arial" charset="0"/>
              </a:defRPr>
            </a:lvl9pPr>
          </a:lstStyle>
          <a:p>
            <a:pPr>
              <a:spcBef>
                <a:spcPct val="50000"/>
              </a:spcBef>
              <a:buSzPct val="90000"/>
              <a:buFont typeface="Wingdings" pitchFamily="2" charset="2"/>
              <a:buChar char=""/>
            </a:pPr>
            <a:r>
              <a:rPr lang="ru-RU" sz="2800">
                <a:solidFill>
                  <a:srgbClr val="800080"/>
                </a:solidFill>
              </a:rPr>
              <a:t>даже в тех случаях, когда внедряемый протокол или служба включают компоненты защиты, не все организации имеют квалифицированных специалистов в области ИБ. Более того, среди тех организаций, которые не имеют такого персонала, не все желают включать компетентного консультанта в свои проекты. И в результате, “компетентные с точностью до наоборот” и “хорошо подобранные” разработчики могут проектировать незащищенные системы; </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600067" name="Text Box 3"/>
          <p:cNvSpPr txBox="1">
            <a:spLocks noChangeArrowheads="1"/>
          </p:cNvSpPr>
          <p:nvPr/>
        </p:nvSpPr>
        <p:spPr bwMode="auto">
          <a:xfrm>
            <a:off x="250825" y="1592263"/>
            <a:ext cx="8642350" cy="4362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0850" indent="-450850">
              <a:defRPr>
                <a:solidFill>
                  <a:schemeClr val="tx1"/>
                </a:solidFill>
                <a:latin typeface="Arial" charset="0"/>
                <a:cs typeface="Arial" charset="0"/>
              </a:defRPr>
            </a:lvl1pPr>
            <a:lvl2pPr marL="630238">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fontAlgn="base">
              <a:spcBef>
                <a:spcPct val="0"/>
              </a:spcBef>
              <a:spcAft>
                <a:spcPct val="0"/>
              </a:spcAft>
              <a:defRPr>
                <a:solidFill>
                  <a:schemeClr val="tx1"/>
                </a:solidFill>
                <a:latin typeface="Arial" charset="0"/>
                <a:cs typeface="Arial" charset="0"/>
              </a:defRPr>
            </a:lvl6pPr>
            <a:lvl7pPr fontAlgn="base">
              <a:spcBef>
                <a:spcPct val="0"/>
              </a:spcBef>
              <a:spcAft>
                <a:spcPct val="0"/>
              </a:spcAft>
              <a:defRPr>
                <a:solidFill>
                  <a:schemeClr val="tx1"/>
                </a:solidFill>
                <a:latin typeface="Arial" charset="0"/>
                <a:cs typeface="Arial" charset="0"/>
              </a:defRPr>
            </a:lvl7pPr>
            <a:lvl8pPr fontAlgn="base">
              <a:spcBef>
                <a:spcPct val="0"/>
              </a:spcBef>
              <a:spcAft>
                <a:spcPct val="0"/>
              </a:spcAft>
              <a:defRPr>
                <a:solidFill>
                  <a:schemeClr val="tx1"/>
                </a:solidFill>
                <a:latin typeface="Arial" charset="0"/>
                <a:cs typeface="Arial" charset="0"/>
              </a:defRPr>
            </a:lvl8pPr>
            <a:lvl9pPr fontAlgn="base">
              <a:spcBef>
                <a:spcPct val="0"/>
              </a:spcBef>
              <a:spcAft>
                <a:spcPct val="0"/>
              </a:spcAft>
              <a:defRPr>
                <a:solidFill>
                  <a:schemeClr val="tx1"/>
                </a:solidFill>
                <a:latin typeface="Arial" charset="0"/>
                <a:cs typeface="Arial" charset="0"/>
              </a:defRPr>
            </a:lvl9pPr>
          </a:lstStyle>
          <a:p>
            <a:pPr>
              <a:spcBef>
                <a:spcPct val="50000"/>
              </a:spcBef>
              <a:buSzPct val="90000"/>
              <a:buFont typeface="Wingdings" pitchFamily="2" charset="2"/>
              <a:buChar char=""/>
            </a:pPr>
            <a:r>
              <a:rPr lang="ru-RU" sz="2800">
                <a:solidFill>
                  <a:srgbClr val="800080"/>
                </a:solidFill>
              </a:rPr>
              <a:t>чем меньше продавец желает рассказать покупателю о том, как реально работает рекламируемая им система, тем вероятнее всего такая система имеет проблемы обеспечения ИБ (или иные проблемы). Только те компании-вендоры, которые имеют причину(ы) не раскрывать полную функциональность продаваемой системы, стараются скрыть свои разработки и реализованные проекты.</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601091" name="Text Box 3"/>
          <p:cNvSpPr txBox="1">
            <a:spLocks noChangeArrowheads="1"/>
          </p:cNvSpPr>
          <p:nvPr/>
        </p:nvSpPr>
        <p:spPr bwMode="auto">
          <a:xfrm>
            <a:off x="250825" y="1484313"/>
            <a:ext cx="8642350" cy="478948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sz="2800" b="1">
                <a:solidFill>
                  <a:srgbClr val="800080"/>
                </a:solidFill>
                <a:latin typeface="Tahoma" pitchFamily="34" charset="0"/>
                <a:cs typeface="Tahoma" pitchFamily="34" charset="0"/>
              </a:rPr>
              <a:t>Блокировка сообщений ненужных (“плохих”) W</a:t>
            </a:r>
            <a:r>
              <a:rPr lang="ru-RU" sz="2800" b="1" baseline="30000">
                <a:solidFill>
                  <a:srgbClr val="800080"/>
                </a:solidFill>
                <a:latin typeface="Tahoma" pitchFamily="34" charset="0"/>
                <a:cs typeface="Tahoma" pitchFamily="34" charset="0"/>
              </a:rPr>
              <a:t>3</a:t>
            </a:r>
            <a:r>
              <a:rPr lang="ru-RU" sz="2800" b="1">
                <a:solidFill>
                  <a:srgbClr val="800080"/>
                </a:solidFill>
                <a:latin typeface="Tahoma" pitchFamily="34" charset="0"/>
                <a:cs typeface="Tahoma" pitchFamily="34" charset="0"/>
              </a:rPr>
              <a:t>-серверов</a:t>
            </a:r>
            <a:r>
              <a:rPr lang="ru-RU" sz="2800" b="1">
                <a:solidFill>
                  <a:srgbClr val="800080"/>
                </a:solidFill>
              </a:rPr>
              <a:t>. </a:t>
            </a:r>
            <a:r>
              <a:rPr lang="ru-RU" sz="2800">
                <a:solidFill>
                  <a:srgbClr val="800080"/>
                </a:solidFill>
              </a:rPr>
              <a:t>Некоторое время назад “родилась” идея, что необходимо блокировать сообщения “плохих” W3-серверов, то есть содержащие данные (материалы), которые отнесены организацией к категории “неуместные” (“ненужные”). Эта идея стала чрезвычайно популярной, но прежде чем реализовывать эту идею в функциональном процессе корпоративного СЭ необходимо учитывать следующее:</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602115" name="Text Box 3"/>
          <p:cNvSpPr txBox="1">
            <a:spLocks noChangeArrowheads="1"/>
          </p:cNvSpPr>
          <p:nvPr/>
        </p:nvSpPr>
        <p:spPr bwMode="auto">
          <a:xfrm>
            <a:off x="250825" y="1449388"/>
            <a:ext cx="8642350" cy="49657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0850" indent="-450850">
              <a:defRPr>
                <a:solidFill>
                  <a:schemeClr val="tx1"/>
                </a:solidFill>
                <a:latin typeface="Arial" charset="0"/>
                <a:cs typeface="Arial" charset="0"/>
              </a:defRPr>
            </a:lvl1pPr>
            <a:lvl2pPr marL="630238">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fontAlgn="base">
              <a:spcBef>
                <a:spcPct val="0"/>
              </a:spcBef>
              <a:spcAft>
                <a:spcPct val="0"/>
              </a:spcAft>
              <a:defRPr>
                <a:solidFill>
                  <a:schemeClr val="tx1"/>
                </a:solidFill>
                <a:latin typeface="Arial" charset="0"/>
                <a:cs typeface="Arial" charset="0"/>
              </a:defRPr>
            </a:lvl6pPr>
            <a:lvl7pPr fontAlgn="base">
              <a:spcBef>
                <a:spcPct val="0"/>
              </a:spcBef>
              <a:spcAft>
                <a:spcPct val="0"/>
              </a:spcAft>
              <a:defRPr>
                <a:solidFill>
                  <a:schemeClr val="tx1"/>
                </a:solidFill>
                <a:latin typeface="Arial" charset="0"/>
                <a:cs typeface="Arial" charset="0"/>
              </a:defRPr>
            </a:lvl7pPr>
            <a:lvl8pPr fontAlgn="base">
              <a:spcBef>
                <a:spcPct val="0"/>
              </a:spcBef>
              <a:spcAft>
                <a:spcPct val="0"/>
              </a:spcAft>
              <a:defRPr>
                <a:solidFill>
                  <a:schemeClr val="tx1"/>
                </a:solidFill>
                <a:latin typeface="Arial" charset="0"/>
                <a:cs typeface="Arial" charset="0"/>
              </a:defRPr>
            </a:lvl8pPr>
            <a:lvl9pPr fontAlgn="base">
              <a:spcBef>
                <a:spcPct val="0"/>
              </a:spcBef>
              <a:spcAft>
                <a:spcPct val="0"/>
              </a:spcAft>
              <a:defRPr>
                <a:solidFill>
                  <a:schemeClr val="tx1"/>
                </a:solidFill>
                <a:latin typeface="Arial" charset="0"/>
                <a:cs typeface="Arial" charset="0"/>
              </a:defRPr>
            </a:lvl9pPr>
          </a:lstStyle>
          <a:p>
            <a:pPr>
              <a:spcBef>
                <a:spcPct val="50000"/>
              </a:spcBef>
              <a:buSzPct val="80000"/>
              <a:buFont typeface="Webdings" pitchFamily="18" charset="2"/>
              <a:buChar char="i"/>
            </a:pPr>
            <a:r>
              <a:rPr lang="ru-RU" sz="3200">
                <a:solidFill>
                  <a:srgbClr val="800080"/>
                </a:solidFill>
              </a:rPr>
              <a:t>не возможно на практике блокировать все, что отнесено организацией к категории “неуместные”. В Internet-сети полно всякого рода информации. Блокировка только одного источника будет только перенаправлять трафик на другой источник такой “неуместной” информации, или станет причиной того, что нарушитель будет искать обходной путь;</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603139" name="Text Box 3"/>
          <p:cNvSpPr txBox="1">
            <a:spLocks noChangeArrowheads="1"/>
          </p:cNvSpPr>
          <p:nvPr/>
        </p:nvSpPr>
        <p:spPr bwMode="auto">
          <a:xfrm>
            <a:off x="215900" y="1268413"/>
            <a:ext cx="8642350" cy="52038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63538" indent="-363538">
              <a:defRPr>
                <a:solidFill>
                  <a:schemeClr val="tx1"/>
                </a:solidFill>
                <a:latin typeface="Arial" charset="0"/>
                <a:cs typeface="Arial" charset="0"/>
              </a:defRPr>
            </a:lvl1pPr>
            <a:lvl2pPr marL="630238">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fontAlgn="base">
              <a:spcBef>
                <a:spcPct val="0"/>
              </a:spcBef>
              <a:spcAft>
                <a:spcPct val="0"/>
              </a:spcAft>
              <a:defRPr>
                <a:solidFill>
                  <a:schemeClr val="tx1"/>
                </a:solidFill>
                <a:latin typeface="Arial" charset="0"/>
                <a:cs typeface="Arial" charset="0"/>
              </a:defRPr>
            </a:lvl6pPr>
            <a:lvl7pPr fontAlgn="base">
              <a:spcBef>
                <a:spcPct val="0"/>
              </a:spcBef>
              <a:spcAft>
                <a:spcPct val="0"/>
              </a:spcAft>
              <a:defRPr>
                <a:solidFill>
                  <a:schemeClr val="tx1"/>
                </a:solidFill>
                <a:latin typeface="Arial" charset="0"/>
                <a:cs typeface="Arial" charset="0"/>
              </a:defRPr>
            </a:lvl7pPr>
            <a:lvl8pPr fontAlgn="base">
              <a:spcBef>
                <a:spcPct val="0"/>
              </a:spcBef>
              <a:spcAft>
                <a:spcPct val="0"/>
              </a:spcAft>
              <a:defRPr>
                <a:solidFill>
                  <a:schemeClr val="tx1"/>
                </a:solidFill>
                <a:latin typeface="Arial" charset="0"/>
                <a:cs typeface="Arial" charset="0"/>
              </a:defRPr>
            </a:lvl8pPr>
            <a:lvl9pPr fontAlgn="base">
              <a:spcBef>
                <a:spcPct val="0"/>
              </a:spcBef>
              <a:spcAft>
                <a:spcPct val="0"/>
              </a:spcAft>
              <a:defRPr>
                <a:solidFill>
                  <a:schemeClr val="tx1"/>
                </a:solidFill>
                <a:latin typeface="Arial" charset="0"/>
                <a:cs typeface="Arial" charset="0"/>
              </a:defRPr>
            </a:lvl9pPr>
          </a:lstStyle>
          <a:p>
            <a:pPr>
              <a:spcBef>
                <a:spcPct val="50000"/>
              </a:spcBef>
              <a:buSzPct val="80000"/>
              <a:buFont typeface="Webdings" pitchFamily="18" charset="2"/>
              <a:buChar char="i"/>
            </a:pPr>
            <a:r>
              <a:rPr lang="ru-RU">
                <a:solidFill>
                  <a:srgbClr val="800080"/>
                </a:solidFill>
              </a:rPr>
              <a:t>большинство организаций не имеют стандартов по оценке пригодности информационных материалов, которые приносят на работу сотрудники, например, книги и журналы. Вряд ли каждая организация проверяет портфели сотрудников, проходящих через контрольно-пропускной пункт этой организации. И если нет, то почему бы такой организации не контролировать каждый IP-пакет на предмет его содержания, а именно на наличие в нем “неуместной” информации? Все принимаемые такой организацией решения по данной проблеме будут несущественными и второстепенными. Любая попытка дисциплинарного наказания сотрудника организации, в которой нет строгих и однозначных правил, обычно не приносит желаемого результата;</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604163" name="Text Box 3"/>
          <p:cNvSpPr txBox="1">
            <a:spLocks noChangeArrowheads="1"/>
          </p:cNvSpPr>
          <p:nvPr/>
        </p:nvSpPr>
        <p:spPr bwMode="auto">
          <a:xfrm>
            <a:off x="287338" y="1016000"/>
            <a:ext cx="8605837" cy="56134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marL="363538" indent="-363538">
              <a:defRPr>
                <a:solidFill>
                  <a:schemeClr val="tx1"/>
                </a:solidFill>
                <a:latin typeface="Arial" charset="0"/>
                <a:cs typeface="Arial" charset="0"/>
              </a:defRPr>
            </a:lvl1pPr>
            <a:lvl2pPr marL="542925">
              <a:defRPr>
                <a:solidFill>
                  <a:schemeClr val="tx1"/>
                </a:solidFill>
                <a:latin typeface="Arial" charset="0"/>
                <a:cs typeface="Arial" charset="0"/>
              </a:defRPr>
            </a:lvl2pPr>
            <a:lvl3pPr>
              <a:defRPr>
                <a:solidFill>
                  <a:schemeClr val="tx1"/>
                </a:solidFill>
                <a:latin typeface="Arial" charset="0"/>
                <a:cs typeface="Arial" charset="0"/>
              </a:defRPr>
            </a:lvl3pPr>
            <a:lvl4pPr>
              <a:defRPr>
                <a:solidFill>
                  <a:schemeClr val="tx1"/>
                </a:solidFill>
                <a:latin typeface="Arial" charset="0"/>
                <a:cs typeface="Arial" charset="0"/>
              </a:defRPr>
            </a:lvl4pPr>
            <a:lvl5pPr>
              <a:defRPr>
                <a:solidFill>
                  <a:schemeClr val="tx1"/>
                </a:solidFill>
                <a:latin typeface="Arial" charset="0"/>
                <a:cs typeface="Arial" charset="0"/>
              </a:defRPr>
            </a:lvl5pPr>
            <a:lvl6pPr fontAlgn="base">
              <a:spcBef>
                <a:spcPct val="0"/>
              </a:spcBef>
              <a:spcAft>
                <a:spcPct val="0"/>
              </a:spcAft>
              <a:defRPr>
                <a:solidFill>
                  <a:schemeClr val="tx1"/>
                </a:solidFill>
                <a:latin typeface="Arial" charset="0"/>
                <a:cs typeface="Arial" charset="0"/>
              </a:defRPr>
            </a:lvl6pPr>
            <a:lvl7pPr fontAlgn="base">
              <a:spcBef>
                <a:spcPct val="0"/>
              </a:spcBef>
              <a:spcAft>
                <a:spcPct val="0"/>
              </a:spcAft>
              <a:defRPr>
                <a:solidFill>
                  <a:schemeClr val="tx1"/>
                </a:solidFill>
                <a:latin typeface="Arial" charset="0"/>
                <a:cs typeface="Arial" charset="0"/>
              </a:defRPr>
            </a:lvl7pPr>
            <a:lvl8pPr fontAlgn="base">
              <a:spcBef>
                <a:spcPct val="0"/>
              </a:spcBef>
              <a:spcAft>
                <a:spcPct val="0"/>
              </a:spcAft>
              <a:defRPr>
                <a:solidFill>
                  <a:schemeClr val="tx1"/>
                </a:solidFill>
                <a:latin typeface="Arial" charset="0"/>
                <a:cs typeface="Arial" charset="0"/>
              </a:defRPr>
            </a:lvl8pPr>
            <a:lvl9pPr fontAlgn="base">
              <a:spcBef>
                <a:spcPct val="0"/>
              </a:spcBef>
              <a:spcAft>
                <a:spcPct val="0"/>
              </a:spcAft>
              <a:defRPr>
                <a:solidFill>
                  <a:schemeClr val="tx1"/>
                </a:solidFill>
                <a:latin typeface="Arial" charset="0"/>
                <a:cs typeface="Arial" charset="0"/>
              </a:defRPr>
            </a:lvl9pPr>
          </a:lstStyle>
          <a:p>
            <a:pPr>
              <a:spcBef>
                <a:spcPct val="50000"/>
              </a:spcBef>
              <a:buSzPct val="80000"/>
              <a:buFont typeface="Webdings" pitchFamily="18" charset="2"/>
              <a:buChar char="i"/>
            </a:pPr>
            <a:r>
              <a:rPr lang="ru-RU" sz="2300">
                <a:solidFill>
                  <a:srgbClr val="800080"/>
                </a:solidFill>
              </a:rPr>
              <a:t>программные средства (коммерческие или иные), которые осуществляют блокирование сообщений “плохих” W</a:t>
            </a:r>
            <a:r>
              <a:rPr lang="ru-RU" sz="2300" baseline="30000">
                <a:solidFill>
                  <a:srgbClr val="800080"/>
                </a:solidFill>
              </a:rPr>
              <a:t>3</a:t>
            </a:r>
            <a:r>
              <a:rPr lang="ru-RU" sz="2300">
                <a:solidFill>
                  <a:srgbClr val="800080"/>
                </a:solidFill>
              </a:rPr>
              <a:t>-серверов (фильтрацию трафика), обычно легко могут быть обмануты. DNS-имена IP-узлов могут быть переписаны в IP-адреса. IP-адреса могут быть переписаны в форма 32-битовых целых чисел, или в форме последовательности из четырех 8-битовых чисел (наиболее общая форма). Существуют и другие способы. Виртуальные соединения могут проходить через уполномоченный сервер. Сообщения гипертекстового формата (W</a:t>
            </a:r>
            <a:r>
              <a:rPr lang="ru-RU" sz="2300" baseline="30000">
                <a:solidFill>
                  <a:srgbClr val="800080"/>
                </a:solidFill>
              </a:rPr>
              <a:t>3</a:t>
            </a:r>
            <a:r>
              <a:rPr lang="ru-RU" sz="2300">
                <a:solidFill>
                  <a:srgbClr val="800080"/>
                </a:solidFill>
              </a:rPr>
              <a:t>-страницы) могут быть доставлены с помощью почтовых сообщений. Невозможно заблокировать всё. Усилия, которые могут быть предприняты с целью реализации и контроля программных средств фильтрации трафика, почти наверняка превысят тот уровень управления рисками, который хотелось бы иметь. </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605187" name="Text Box 3"/>
          <p:cNvSpPr txBox="1">
            <a:spLocks noChangeArrowheads="1"/>
          </p:cNvSpPr>
          <p:nvPr/>
        </p:nvSpPr>
        <p:spPr bwMode="auto">
          <a:xfrm>
            <a:off x="250825" y="1089025"/>
            <a:ext cx="8605838" cy="55562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spcBef>
                <a:spcPct val="50000"/>
              </a:spcBef>
            </a:pPr>
            <a:r>
              <a:rPr lang="ru-RU" sz="2600">
                <a:solidFill>
                  <a:srgbClr val="800080"/>
                </a:solidFill>
              </a:rPr>
              <a:t>Существует хорошее </a:t>
            </a:r>
            <a:r>
              <a:rPr lang="ru-RU" sz="2600" b="1">
                <a:solidFill>
                  <a:srgbClr val="800080"/>
                </a:solidFill>
              </a:rPr>
              <a:t>правило</a:t>
            </a:r>
            <a:r>
              <a:rPr lang="ru-RU" sz="2600">
                <a:solidFill>
                  <a:srgbClr val="800080"/>
                </a:solidFill>
              </a:rPr>
              <a:t>, которое гласит, что невозможно решить социальные проблемы с помощью информационно-телекоммуникационных технологий и систем обеспечения ИБ. Если имеет место проблема, связанная с тем, что некто обращается за “неуместной” информацией, размещенной на “плохих” W</a:t>
            </a:r>
            <a:r>
              <a:rPr lang="ru-RU" sz="2600" baseline="30000">
                <a:solidFill>
                  <a:srgbClr val="800080"/>
                </a:solidFill>
              </a:rPr>
              <a:t>3</a:t>
            </a:r>
            <a:r>
              <a:rPr lang="ru-RU" sz="2600">
                <a:solidFill>
                  <a:srgbClr val="800080"/>
                </a:solidFill>
              </a:rPr>
              <a:t>-серверах, то тогда причина такой проблемы заключается в том, что кто-то еще посещал такие W</a:t>
            </a:r>
            <a:r>
              <a:rPr lang="ru-RU" sz="2600" baseline="30000">
                <a:solidFill>
                  <a:srgbClr val="800080"/>
                </a:solidFill>
              </a:rPr>
              <a:t>3</a:t>
            </a:r>
            <a:r>
              <a:rPr lang="ru-RU" sz="2600">
                <a:solidFill>
                  <a:srgbClr val="800080"/>
                </a:solidFill>
              </a:rPr>
              <a:t>-серверы и был раздражен тем, что увидел, либо в том, что производительность труда персонала организации гораздо ниже предполагаемой. В обоих случаях, это предмет разбирательства для отдела кадров, а не для администратора безопасности, отвечающего за работу системы СЭ.</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606211" name="Text Box 3"/>
          <p:cNvSpPr txBox="1">
            <a:spLocks noChangeArrowheads="1"/>
          </p:cNvSpPr>
          <p:nvPr/>
        </p:nvSpPr>
        <p:spPr bwMode="auto">
          <a:xfrm>
            <a:off x="0" y="981075"/>
            <a:ext cx="9144000"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b="1">
                <a:solidFill>
                  <a:srgbClr val="CC3300"/>
                </a:solidFill>
                <a:latin typeface="Tahoma" pitchFamily="34" charset="0"/>
              </a:rPr>
              <a:t>22.3. </a:t>
            </a:r>
            <a:r>
              <a:rPr lang="ru-RU" b="1">
                <a:solidFill>
                  <a:srgbClr val="CC3300"/>
                </a:solidFill>
              </a:rPr>
              <a:t>Атаки</a:t>
            </a:r>
            <a:endParaRPr lang="ru-RU">
              <a:solidFill>
                <a:srgbClr val="CC3300"/>
              </a:solidFill>
            </a:endParaRPr>
          </a:p>
        </p:txBody>
      </p:sp>
      <p:sp>
        <p:nvSpPr>
          <p:cNvPr id="606212" name="Text Box 4"/>
          <p:cNvSpPr txBox="1">
            <a:spLocks noChangeArrowheads="1"/>
          </p:cNvSpPr>
          <p:nvPr/>
        </p:nvSpPr>
        <p:spPr bwMode="auto">
          <a:xfrm>
            <a:off x="250825" y="1844675"/>
            <a:ext cx="8605838" cy="4362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sz="2800" b="1">
                <a:solidFill>
                  <a:srgbClr val="800080"/>
                </a:solidFill>
                <a:latin typeface="Tahoma" pitchFamily="34" charset="0"/>
                <a:cs typeface="Tahoma" pitchFamily="34" charset="0"/>
              </a:rPr>
              <a:t>Маршрутизация трафика источником сообщений (IP-пакетов).</a:t>
            </a:r>
            <a:r>
              <a:rPr lang="ru-RU" sz="2800">
                <a:solidFill>
                  <a:srgbClr val="800080"/>
                </a:solidFill>
              </a:rPr>
              <a:t> Обычно, реальный маршрут доставки IP-пакета (адреса отправителя/получателя указаны в IP-заголовке) определяется маршрутизаторами, расположенными между IP-узлом/отправителем и IP-узлом/получателем сообщения. Фактически, сам IP-пакет “говорит” только то, куда он “хочет быть доставлен”  (IP-адрес получателя), и ничего “не говорит” о том, как “желает туда попасть”.</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607235" name="Text Box 3"/>
          <p:cNvSpPr txBox="1">
            <a:spLocks noChangeArrowheads="1"/>
          </p:cNvSpPr>
          <p:nvPr/>
        </p:nvSpPr>
        <p:spPr bwMode="auto">
          <a:xfrm>
            <a:off x="250825" y="1341438"/>
            <a:ext cx="8605838" cy="51212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sz="3000">
                <a:solidFill>
                  <a:srgbClr val="800080"/>
                </a:solidFill>
              </a:rPr>
              <a:t>Существует дополнительная функция по выбору маршрута, которая предоставляет IP-узлу/отправителю сообщения возможность включать в IP-пакет информацию, указывающую маршрут доставки, который целесообразно использовать при трансляции этого IP-пакета. Эта дополнительная функция (или способ доставки) называется “выбор маршрута доставки IP-пакетов источником сообщений” (“</a:t>
            </a:r>
            <a:r>
              <a:rPr lang="en-US" sz="3000">
                <a:solidFill>
                  <a:srgbClr val="800080"/>
                </a:solidFill>
              </a:rPr>
              <a:t>source routing</a:t>
            </a:r>
            <a:r>
              <a:rPr lang="ru-RU" sz="3000">
                <a:solidFill>
                  <a:srgbClr val="800080"/>
                </a:solidFill>
              </a:rPr>
              <a:t>” — SR-способ/маршрутизация). </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608259" name="Text Box 3"/>
          <p:cNvSpPr txBox="1">
            <a:spLocks noChangeArrowheads="1"/>
          </p:cNvSpPr>
          <p:nvPr/>
        </p:nvSpPr>
        <p:spPr bwMode="auto">
          <a:xfrm>
            <a:off x="250825" y="1233488"/>
            <a:ext cx="8605838" cy="52038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solidFill>
                  <a:srgbClr val="800080"/>
                </a:solidFill>
              </a:rPr>
              <a:t>С точки зрения функционирования СЭ-системы, такой SR-способ доставки IP-пакетов заслуживает особого внимания, так как нарушитель может формировать трафик, который “будет выдавать себя за трафик”, исходящий из защищаемой СЭ сети (внутренней сети). Вообще-то, такой трафик не может быть должным образом направлен на СЭ (иметь маршрут через СЭ), но при наличии в IP-пакетах дополнительной функции “SR-способ доставки”, все маршрутизаторы между компьютером нарушителя и объектом атаки будут перенаправлять трафик в обратном направлении относительно SR-маршрута. Провести такую атаку чрезвычайно легко, поэтому разработчики СЭ не должны забывать про такие атаки, как будто они маловероятны.</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526339" name="Text Box 3"/>
          <p:cNvSpPr txBox="1">
            <a:spLocks noChangeArrowheads="1"/>
          </p:cNvSpPr>
          <p:nvPr/>
        </p:nvSpPr>
        <p:spPr bwMode="auto">
          <a:xfrm>
            <a:off x="250825" y="1011238"/>
            <a:ext cx="8616950" cy="555148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spcBef>
                <a:spcPct val="50000"/>
              </a:spcBef>
            </a:pPr>
            <a:r>
              <a:rPr lang="ru-RU" sz="2800">
                <a:solidFill>
                  <a:srgbClr val="800080"/>
                </a:solidFill>
              </a:rPr>
              <a:t>В целом, СЭ настраиваются для защиты от несанкционированного доступа (НСД) со стороны “внешнего мира”. СЭ больше, чем какое-либо другое средство, помогает защититься от “вандалов”, пытающихся “прорваться” в корпоративную сеть. Более сложные СЭ блокируют трафик, поступающий в корпоративную сеть из внешней сети, но разрешают корпоративным пользователям свободно соединяться с внешними сетевыми объектами. СЭ может защитить персональный компьютер от любых сетевых атак, если он соединен с сетью только через СЭ.</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609283" name="Text Box 3"/>
          <p:cNvSpPr txBox="1">
            <a:spLocks noChangeArrowheads="1"/>
          </p:cNvSpPr>
          <p:nvPr/>
        </p:nvSpPr>
        <p:spPr bwMode="auto">
          <a:xfrm>
            <a:off x="250825" y="990600"/>
            <a:ext cx="8569325" cy="54768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spcBef>
                <a:spcPct val="50000"/>
              </a:spcBef>
            </a:pPr>
            <a:r>
              <a:rPr lang="ru-RU">
                <a:solidFill>
                  <a:srgbClr val="800080"/>
                </a:solidFill>
              </a:rPr>
              <a:t>В реальной жизни, SR-способ доставки (маршрутизации) используется очень редко. Фактически, такой способ маршрутизации используется только при выявлении сетевых неисправностей или при маршрутизации трафика по специально выделенным линиям связи, которые предназначены для обеспечения управления в особых ситуациях. При построении и настройке СЭ дополнительная SR-функция должна быть блокирована в соответствующей точке системы. Большинство коммерческих маршрутизаторов специально включают дополнительную функцию по блокированию SR-маршрутизации, а во многих версиях ОС UNIX, которые могут быть использованы при построении IP-узлов/бастионов в составе СЭ-системы, предусмотрена функция отключения или игнорирования SR-трафика.</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610307" name="Text Box 3"/>
          <p:cNvSpPr txBox="1">
            <a:spLocks noChangeArrowheads="1"/>
          </p:cNvSpPr>
          <p:nvPr/>
        </p:nvSpPr>
        <p:spPr bwMode="auto">
          <a:xfrm>
            <a:off x="250825" y="873125"/>
            <a:ext cx="8642350" cy="57150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p>
            <a:pPr algn="ctr">
              <a:spcBef>
                <a:spcPct val="50000"/>
              </a:spcBef>
            </a:pPr>
            <a:r>
              <a:rPr lang="ru-RU" sz="2500" b="1">
                <a:solidFill>
                  <a:srgbClr val="800080"/>
                </a:solidFill>
                <a:latin typeface="Tahoma" pitchFamily="34" charset="0"/>
                <a:cs typeface="Tahoma" pitchFamily="34" charset="0"/>
              </a:rPr>
              <a:t>Перенаправление трафика с помощью ICMP-пакетов</a:t>
            </a:r>
            <a:r>
              <a:rPr lang="ru-RU" sz="2500" b="1">
                <a:solidFill>
                  <a:srgbClr val="800080"/>
                </a:solidFill>
              </a:rPr>
              <a:t>. </a:t>
            </a:r>
            <a:r>
              <a:rPr lang="ru-RU" sz="2500">
                <a:solidFill>
                  <a:srgbClr val="800080"/>
                </a:solidFill>
              </a:rPr>
              <a:t>Протокол передачи управляющих сообщений (ICMP-протокол) определяет специальную функцию “перенаправления трафик” (“</a:t>
            </a:r>
            <a:r>
              <a:rPr lang="en-US" sz="2500">
                <a:solidFill>
                  <a:srgbClr val="800080"/>
                </a:solidFill>
              </a:rPr>
              <a:t>Redirect</a:t>
            </a:r>
            <a:r>
              <a:rPr lang="ru-RU" sz="2500">
                <a:solidFill>
                  <a:srgbClr val="800080"/>
                </a:solidFill>
              </a:rPr>
              <a:t>”). ICMP/redirect-пакет оповещает IP-узел (получивший этот пакет) о том, что он должен отменить определенный(е) маршрут(ы) в своей таблице маршрутизации. Эта ICMP-функция применяется маршрутизаторами для оповещения IP-узлов, которые используют неоптимальные или несуществующие маршруты до конкретных IP-узлов/назначения, то есть когда IP-узел передал свой IP-пакет на “ошибочный” маршрутизатор. Этот “ошибочный” маршрутизатор передает в ответ ICMP/redirect-пакет, который сообщает IP-узлу, что он должен выбрать правильный (другой) маршрут. </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611331" name="Text Box 3"/>
          <p:cNvSpPr txBox="1">
            <a:spLocks noChangeArrowheads="1"/>
          </p:cNvSpPr>
          <p:nvPr/>
        </p:nvSpPr>
        <p:spPr bwMode="auto">
          <a:xfrm>
            <a:off x="250825" y="1233488"/>
            <a:ext cx="8605838" cy="52038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solidFill>
                  <a:srgbClr val="800080"/>
                </a:solidFill>
              </a:rPr>
              <a:t>Если нарушитель способен подделывать ICMP/redirect-пакеты и если IP-узел, который является целью атаки, реагирует на такие пакеты, то тогда нарушитель может внести изменения в маршрутную таблицу этого IP-узла и тем самым, скорее всего, нарушить его безопасность путем перенаправления трафика по такому маршруту, который не находится под контролем со стороны сетевого администратора. ICMP/redirect-пакеты могут применяться нарушителем для проведения атаки типа “отказ в обслуживании”. В таких случаях на IP-узел передается ICMP/redirect-пакет, указывающий маршрут, который не обеспечивает связность с этим IP-узлом, или передается другой ICMP/</a:t>
            </a:r>
            <a:r>
              <a:rPr lang="en-US">
                <a:solidFill>
                  <a:srgbClr val="800080"/>
                </a:solidFill>
              </a:rPr>
              <a:t>network</a:t>
            </a:r>
            <a:r>
              <a:rPr lang="ru-RU">
                <a:solidFill>
                  <a:srgbClr val="800080"/>
                </a:solidFill>
              </a:rPr>
              <a:t>/unreachable-пакет, указывающий на то, что доступ в сеть назначения невозможен.</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4"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612355" name="Text Box 3"/>
          <p:cNvSpPr txBox="1">
            <a:spLocks noChangeArrowheads="1"/>
          </p:cNvSpPr>
          <p:nvPr/>
        </p:nvSpPr>
        <p:spPr bwMode="auto">
          <a:xfrm>
            <a:off x="215900" y="1196975"/>
            <a:ext cx="8605838" cy="5251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sz="2600">
                <a:solidFill>
                  <a:srgbClr val="800080"/>
                </a:solidFill>
              </a:rPr>
              <a:t>Многие разработчики СЭ включают функцию отражения ICMP-трафика, исходящего и внутренней (корпоративной) сети, так как это ограничивает возможность для внешних IP-узлов транслировать эхо-пакеты/запросы (“</a:t>
            </a:r>
            <a:r>
              <a:rPr lang="en-US" sz="2600">
                <a:solidFill>
                  <a:srgbClr val="800080"/>
                </a:solidFill>
              </a:rPr>
              <a:t>ping</a:t>
            </a:r>
            <a:r>
              <a:rPr lang="ru-RU" sz="2600">
                <a:solidFill>
                  <a:srgbClr val="800080"/>
                </a:solidFill>
              </a:rPr>
              <a:t>”) или модифицировать свои маршрутные таблицы.</a:t>
            </a:r>
          </a:p>
          <a:p>
            <a:pPr algn="ctr"/>
            <a:r>
              <a:rPr lang="ru-RU" sz="2600">
                <a:solidFill>
                  <a:srgbClr val="800080"/>
                </a:solidFill>
              </a:rPr>
              <a:t>Прежде чем принимать решение о блокировки всех ICMP-пакетов, необходимо проверить, как ТСР-протокол решает задачу определения максимально допустимого размера сообщения на определенном ретрансляционном участке маршрута доставки IP-пакетов, так как это позволит убедиться в том, что не нарушена связность с другими внешними IP-узлами.</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8"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613379" name="Text Box 3"/>
          <p:cNvSpPr txBox="1">
            <a:spLocks noChangeArrowheads="1"/>
          </p:cNvSpPr>
          <p:nvPr/>
        </p:nvSpPr>
        <p:spPr bwMode="auto">
          <a:xfrm>
            <a:off x="250825" y="1016000"/>
            <a:ext cx="8605838" cy="545306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sz="3200">
                <a:solidFill>
                  <a:srgbClr val="800080"/>
                </a:solidFill>
              </a:rPr>
              <a:t>Если полная блокировка ICMP-пакетов не возможна (не безопасна), то тогда необходимо выбрать те типы ICMP-пакетов, которые будут обслуживаться объектами, отвечающими за маршрутизацию трафика. Если что-то осталось не заблокированным, то тогда, по крайней мере, необходимо убедиться, что корпоративные маршрутизаторы и IP-узлы не будут реагировать широковещательные (многоадресные) эхо-пакеты/запросы.</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614403" name="Text Box 3"/>
          <p:cNvSpPr txBox="1">
            <a:spLocks noChangeArrowheads="1"/>
          </p:cNvSpPr>
          <p:nvPr/>
        </p:nvSpPr>
        <p:spPr bwMode="auto">
          <a:xfrm>
            <a:off x="250825" y="1125538"/>
            <a:ext cx="8642350" cy="51117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spcBef>
                <a:spcPct val="50000"/>
              </a:spcBef>
            </a:pPr>
            <a:r>
              <a:rPr lang="ru-RU" b="1">
                <a:solidFill>
                  <a:srgbClr val="800080"/>
                </a:solidFill>
                <a:latin typeface="Tahoma" pitchFamily="34" charset="0"/>
                <a:cs typeface="Tahoma" pitchFamily="34" charset="0"/>
              </a:rPr>
              <a:t>“Отказ в обслуживании”.</a:t>
            </a:r>
            <a:r>
              <a:rPr lang="ru-RU" b="1">
                <a:solidFill>
                  <a:srgbClr val="800080"/>
                </a:solidFill>
              </a:rPr>
              <a:t> </a:t>
            </a:r>
            <a:r>
              <a:rPr lang="ru-RU">
                <a:solidFill>
                  <a:srgbClr val="800080"/>
                </a:solidFill>
              </a:rPr>
              <a:t>Сущность атаки типа “отказ в обслуживании” заключается в том, что нарушитель “пытается сделать корпоративную сеть или маршрутизатор бесполезным” (вывести из строя) путем их разрушения, нарушения функциональности, блокировки или перегрузки. При этом последствия таких атак невозможно предсказать, а сами атаки невозможно заранее предотвратить. В связи с этим имеет смысл создавать сети с распределенной топологией и структурой: каждый сетевой IP-узел соединен через другие сети, которые, в свою очередь, соединены с другими сетями и т.д. Администратор сетевой безопасности или Internet-провайдер (</a:t>
            </a:r>
            <a:r>
              <a:rPr lang="en-US">
                <a:solidFill>
                  <a:srgbClr val="800080"/>
                </a:solidFill>
              </a:rPr>
              <a:t>Internet Service Provider</a:t>
            </a:r>
            <a:r>
              <a:rPr lang="ru-RU">
                <a:solidFill>
                  <a:srgbClr val="800080"/>
                </a:solidFill>
              </a:rPr>
              <a:t> — ISP) способен контролировать только несколько локальных сетевых компонентов в непосредственной близости.</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615427" name="Text Box 3"/>
          <p:cNvSpPr txBox="1">
            <a:spLocks noChangeArrowheads="1"/>
          </p:cNvSpPr>
          <p:nvPr/>
        </p:nvSpPr>
        <p:spPr bwMode="auto">
          <a:xfrm>
            <a:off x="250825" y="1016000"/>
            <a:ext cx="8605838" cy="56134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p>
            <a:pPr algn="ctr"/>
            <a:r>
              <a:rPr lang="ru-RU" sz="2300">
                <a:solidFill>
                  <a:srgbClr val="800080"/>
                </a:solidFill>
              </a:rPr>
              <a:t>Нарушитель может всегда “разрушить” виртуальное соединение от пользователя до ISP-сервера (“</a:t>
            </a:r>
            <a:r>
              <a:rPr lang="en-US" sz="2300">
                <a:solidFill>
                  <a:srgbClr val="800080"/>
                </a:solidFill>
              </a:rPr>
              <a:t>upstream</a:t>
            </a:r>
            <a:r>
              <a:rPr lang="ru-RU" sz="2300">
                <a:solidFill>
                  <a:srgbClr val="800080"/>
                </a:solidFill>
              </a:rPr>
              <a:t>”) с помощью компьютера “жертвы”, которым он управляет. Другими словами, если кто-то захочет разрушить сеть, откуда бы то ни было, он может сделать это, либо путем разрушения самой сети, либо путем разрушения соединений этой сети. Существует множество способов проведения атаки типа “отказ в обслуживании”, начиная от самых сложных и кончая самыми тривиальными “с применением грубой силы”. Принимая решение об использовании Internet-сети в интересах какой-либо прикладной службы, которая является чрезвычайно необходимой для решения критически важных и ответственных задач, необходимо согласиться с тем, что это решение связано с большими рисками, которые будут следствием возможных проблем функционирования корпоративной сети.</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616451" name="Text Box 3"/>
          <p:cNvSpPr txBox="1">
            <a:spLocks noChangeArrowheads="1"/>
          </p:cNvSpPr>
          <p:nvPr/>
        </p:nvSpPr>
        <p:spPr bwMode="auto">
          <a:xfrm>
            <a:off x="250825" y="1233488"/>
            <a:ext cx="8605838" cy="53022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20000"/>
              </a:spcBef>
            </a:pPr>
            <a:r>
              <a:rPr lang="ru-RU" sz="2800">
                <a:solidFill>
                  <a:srgbClr val="800080"/>
                </a:solidFill>
              </a:rPr>
              <a:t>Сетевой корпоративный сегмент можно блокировать с помощью службы “эхо-пакетов”, которая будет использована нарушителем для генерации “вредоносного” служебного трафика.</a:t>
            </a:r>
            <a:endParaRPr lang="ru-RU" sz="2800" b="1">
              <a:solidFill>
                <a:srgbClr val="800080"/>
              </a:solidFill>
            </a:endParaRPr>
          </a:p>
          <a:p>
            <a:pPr algn="ctr">
              <a:spcBef>
                <a:spcPct val="20000"/>
              </a:spcBef>
            </a:pPr>
            <a:r>
              <a:rPr lang="ru-RU" sz="2800" b="1">
                <a:solidFill>
                  <a:srgbClr val="800080"/>
                </a:solidFill>
                <a:latin typeface="Tahoma" pitchFamily="34" charset="0"/>
                <a:cs typeface="Tahoma" pitchFamily="34" charset="0"/>
              </a:rPr>
              <a:t>Другие возможные атаки</a:t>
            </a:r>
            <a:r>
              <a:rPr lang="ru-RU" sz="2800" b="1">
                <a:solidFill>
                  <a:srgbClr val="800080"/>
                </a:solidFill>
              </a:rPr>
              <a:t>. </a:t>
            </a:r>
            <a:r>
              <a:rPr lang="ru-RU" sz="2800">
                <a:solidFill>
                  <a:srgbClr val="800080"/>
                </a:solidFill>
              </a:rPr>
              <a:t>Каждый сетевой корпоративный сегмент имеет свое, может быть и маленькое, отличие от другого корпоративного сегмента, поэтому с точки зрения безопасности таких систем конкретные атаки могут варьироваться. Однако во многих случаях атаки весьма схожи и могут повторяться в различных системах.</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617475" name="Text Box 3"/>
          <p:cNvSpPr txBox="1">
            <a:spLocks noChangeArrowheads="1"/>
          </p:cNvSpPr>
          <p:nvPr/>
        </p:nvSpPr>
        <p:spPr bwMode="auto">
          <a:xfrm>
            <a:off x="250825" y="1268413"/>
            <a:ext cx="8605838" cy="5251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sz="2600" i="1">
                <a:solidFill>
                  <a:srgbClr val="800080"/>
                </a:solidFill>
                <a:latin typeface="Tahoma" pitchFamily="34" charset="0"/>
                <a:cs typeface="Tahoma" pitchFamily="34" charset="0"/>
              </a:rPr>
              <a:t>Захват SMTP-сервера (неавторизованная ретрансляция сообщений)</a:t>
            </a:r>
            <a:r>
              <a:rPr lang="ru-RU" sz="2600">
                <a:solidFill>
                  <a:srgbClr val="800080"/>
                </a:solidFill>
                <a:latin typeface="Tahoma" pitchFamily="34" charset="0"/>
                <a:cs typeface="Tahoma" pitchFamily="34" charset="0"/>
              </a:rPr>
              <a:t>.</a:t>
            </a:r>
            <a:r>
              <a:rPr lang="ru-RU" sz="2600">
                <a:solidFill>
                  <a:srgbClr val="800080"/>
                </a:solidFill>
              </a:rPr>
              <a:t> Захват SMTP-сервера происходит там, где “спаммер” способен сгенерировать тысячи копий сообщений и разослать их по огромному количеству почтовых адресов. Так как такие списки почтовых адресов очень часто бывают весьма скверными, а сами спаммеры преследуют целью снижение скорости функционирования почтового сервера, многие из них используют простую передачу всего содержимого их почтовых ящиков на SMTP-сервер, который будет пытаться разослать все поступившие почтовые сообщения.</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sz="2000" b="1">
                <a:solidFill>
                  <a:srgbClr val="800080"/>
                </a:solidFill>
                <a:effectLst>
                  <a:outerShdw blurRad="38100" dist="38100" dir="2700000" algn="tl">
                    <a:srgbClr val="C0C0C0"/>
                  </a:outerShdw>
                </a:effectLst>
              </a:rPr>
              <a:t>Лекция №2</a:t>
            </a:r>
            <a:r>
              <a:rPr lang="en-US" sz="2000" b="1">
                <a:solidFill>
                  <a:srgbClr val="800080"/>
                </a:solidFill>
                <a:effectLst>
                  <a:outerShdw blurRad="38100" dist="38100" dir="2700000" algn="tl">
                    <a:srgbClr val="C0C0C0"/>
                  </a:outerShdw>
                </a:effectLst>
              </a:rPr>
              <a:t>2</a:t>
            </a:r>
            <a:r>
              <a:rPr lang="ru-RU" sz="2000" b="1">
                <a:solidFill>
                  <a:srgbClr val="800080"/>
                </a:solidFill>
                <a:effectLst>
                  <a:outerShdw blurRad="38100" dist="38100" dir="2700000" algn="tl">
                    <a:srgbClr val="C0C0C0"/>
                  </a:outerShdw>
                </a:effectLst>
              </a:rPr>
              <a:t>: </a:t>
            </a:r>
            <a:r>
              <a:rPr lang="ru-RU" sz="2000" b="1" i="1">
                <a:solidFill>
                  <a:srgbClr val="800080"/>
                </a:solidFill>
                <a:effectLst>
                  <a:outerShdw blurRad="38100" dist="38100" dir="2700000" algn="tl">
                    <a:srgbClr val="C0C0C0"/>
                  </a:outerShdw>
                </a:effectLst>
              </a:rPr>
              <a:t>Проблемы функционирования сетевых экранов в</a:t>
            </a:r>
            <a:r>
              <a:rPr lang="en-US" sz="2000" b="1" i="1">
                <a:solidFill>
                  <a:srgbClr val="800080"/>
                </a:solidFill>
                <a:effectLst>
                  <a:outerShdw blurRad="38100" dist="38100" dir="2700000" algn="tl">
                    <a:srgbClr val="C0C0C0"/>
                  </a:outerShdw>
                </a:effectLst>
              </a:rPr>
              <a:t> </a:t>
            </a:r>
          </a:p>
          <a:p>
            <a:r>
              <a:rPr lang="en-US" sz="2000" b="1" i="1">
                <a:solidFill>
                  <a:srgbClr val="800080"/>
                </a:solidFill>
                <a:effectLst>
                  <a:outerShdw blurRad="38100" dist="38100" dir="2700000" algn="tl">
                    <a:srgbClr val="C0C0C0"/>
                  </a:outerShdw>
                </a:effectLst>
              </a:rPr>
              <a:t>                        Internet</a:t>
            </a:r>
            <a:r>
              <a:rPr lang="ru-RU" sz="2000" b="1">
                <a:solidFill>
                  <a:srgbClr val="800080"/>
                </a:solidFill>
                <a:effectLst>
                  <a:outerShdw blurRad="38100" dist="38100" dir="2700000" algn="tl">
                    <a:srgbClr val="C0C0C0"/>
                  </a:outerShdw>
                </a:effectLst>
              </a:rPr>
              <a:t> </a:t>
            </a:r>
          </a:p>
        </p:txBody>
      </p:sp>
      <p:sp>
        <p:nvSpPr>
          <p:cNvPr id="618499" name="Text Box 3"/>
          <p:cNvSpPr txBox="1">
            <a:spLocks noChangeArrowheads="1"/>
          </p:cNvSpPr>
          <p:nvPr/>
        </p:nvSpPr>
        <p:spPr bwMode="auto">
          <a:xfrm>
            <a:off x="215900" y="1125538"/>
            <a:ext cx="8642350" cy="533241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gn="ctr">
              <a:spcBef>
                <a:spcPct val="20000"/>
              </a:spcBef>
            </a:pPr>
            <a:r>
              <a:rPr lang="ru-RU" sz="2300">
                <a:solidFill>
                  <a:srgbClr val="800080"/>
                </a:solidFill>
              </a:rPr>
              <a:t>Конечно, все критические замечания, жалобы по поводу спама, злобные почтовые сообщения и отвратительная реклама поступают на SMTP-сервер, который был использован в качестве ретранслятора. На самом деле, это все связано и определенными финансовыми затратами, главным образом тогда, когда люди (пользователи) хотят удалить последствия спамминга.</a:t>
            </a:r>
            <a:endParaRPr lang="ru-RU" sz="2300" i="1">
              <a:solidFill>
                <a:srgbClr val="800080"/>
              </a:solidFill>
            </a:endParaRPr>
          </a:p>
          <a:p>
            <a:pPr algn="ctr">
              <a:spcBef>
                <a:spcPct val="20000"/>
              </a:spcBef>
            </a:pPr>
            <a:r>
              <a:rPr lang="ru-RU" sz="2300" i="1">
                <a:solidFill>
                  <a:srgbClr val="800080"/>
                </a:solidFill>
                <a:latin typeface="Tahoma" pitchFamily="34" charset="0"/>
                <a:cs typeface="Tahoma" pitchFamily="34" charset="0"/>
              </a:rPr>
              <a:t>Вредоносные “закладки” в прикладных службах</a:t>
            </a:r>
            <a:r>
              <a:rPr lang="ru-RU" sz="2300">
                <a:solidFill>
                  <a:srgbClr val="800080"/>
                </a:solidFill>
                <a:latin typeface="Tahoma" pitchFamily="34" charset="0"/>
                <a:cs typeface="Tahoma" pitchFamily="34" charset="0"/>
              </a:rPr>
              <a:t>.</a:t>
            </a:r>
            <a:r>
              <a:rPr lang="ru-RU" sz="2300">
                <a:solidFill>
                  <a:srgbClr val="800080"/>
                </a:solidFill>
              </a:rPr>
              <a:t> Различные версии программного обеспечения W</a:t>
            </a:r>
            <a:r>
              <a:rPr lang="ru-RU" sz="2300" baseline="30000">
                <a:solidFill>
                  <a:srgbClr val="800080"/>
                </a:solidFill>
              </a:rPr>
              <a:t>3</a:t>
            </a:r>
            <a:r>
              <a:rPr lang="ru-RU" sz="2300">
                <a:solidFill>
                  <a:srgbClr val="800080"/>
                </a:solidFill>
              </a:rPr>
              <a:t>-серверов, почтовых серверов и серверов других прикладных Internet-служб содержат вредоносные программные “закладки” (“жучки”), которые позволяют удаленным Internet-пользователям (нарушителям) делать “все что угодно”, начиная от захвата управления компьютерами и кончая разрушением прикладной службы, а также все, что возможно между этими крайностями.</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Оформление по умолчанию">
  <a:themeElements>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Оформление по умолчанию">
      <a:majorFont>
        <a:latin typeface="Arial"/>
        <a:ea typeface=""/>
        <a:cs typeface="Arial"/>
      </a:majorFont>
      <a:minorFont>
        <a:latin typeface="Arial"/>
        <a:ea typeface=""/>
        <a:cs typeface="Arial"/>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Оформление по умолчанию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Оформление по умолчанию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Оформление по умолчанию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Оформление по умолчанию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Оформление по умолчанию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Оформление по умолчанию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Оформление по умолчанию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Оформление по умолчанию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Оформление по умолчанию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Оформление по умолчанию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Оформление по умолчанию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14015</TotalTime>
  <Words>13181</Words>
  <Application>Microsoft Office PowerPoint</Application>
  <PresentationFormat>Экран (4:3)</PresentationFormat>
  <Paragraphs>523</Paragraphs>
  <Slides>139</Slides>
  <Notes>0</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139</vt:i4>
      </vt:variant>
    </vt:vector>
  </HeadingPairs>
  <TitlesOfParts>
    <vt:vector size="147" baseType="lpstr">
      <vt:lpstr>SimSun</vt:lpstr>
      <vt:lpstr>Arial</vt:lpstr>
      <vt:lpstr>Tahoma</vt:lpstr>
      <vt:lpstr>Times New Roman</vt:lpstr>
      <vt:lpstr>Webdings</vt:lpstr>
      <vt:lpstr>Wingdings</vt:lpstr>
      <vt:lpstr>Wingdings 2</vt:lpstr>
      <vt:lpstr>Оформление по умолчанию</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Мельников Дмитрий</dc:creator>
  <cp:lastModifiedBy>Пользователь Windows</cp:lastModifiedBy>
  <cp:revision>295</cp:revision>
  <dcterms:created xsi:type="dcterms:W3CDTF">2008-08-28T16:29:17Z</dcterms:created>
  <dcterms:modified xsi:type="dcterms:W3CDTF">2022-09-18T09:35:51Z</dcterms:modified>
</cp:coreProperties>
</file>