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36" r:id="rId4"/>
    <p:sldId id="337" r:id="rId5"/>
    <p:sldId id="270" r:id="rId6"/>
    <p:sldId id="338" r:id="rId7"/>
    <p:sldId id="339" r:id="rId8"/>
    <p:sldId id="340" r:id="rId9"/>
    <p:sldId id="341" r:id="rId10"/>
    <p:sldId id="342"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56" r:id="rId25"/>
    <p:sldId id="357" r:id="rId26"/>
    <p:sldId id="358" r:id="rId27"/>
    <p:sldId id="359" r:id="rId28"/>
    <p:sldId id="360" r:id="rId29"/>
    <p:sldId id="361" r:id="rId30"/>
    <p:sldId id="362" r:id="rId31"/>
    <p:sldId id="363" r:id="rId32"/>
    <p:sldId id="364" r:id="rId33"/>
    <p:sldId id="365" r:id="rId34"/>
    <p:sldId id="366" r:id="rId35"/>
    <p:sldId id="367" r:id="rId36"/>
    <p:sldId id="368" r:id="rId37"/>
    <p:sldId id="369" r:id="rId38"/>
    <p:sldId id="370" r:id="rId39"/>
    <p:sldId id="371" r:id="rId40"/>
    <p:sldId id="372" r:id="rId41"/>
    <p:sldId id="373" r:id="rId42"/>
    <p:sldId id="374" r:id="rId43"/>
    <p:sldId id="375" r:id="rId44"/>
    <p:sldId id="376" r:id="rId45"/>
    <p:sldId id="377" r:id="rId46"/>
    <p:sldId id="378" r:id="rId47"/>
    <p:sldId id="379" r:id="rId48"/>
    <p:sldId id="380" r:id="rId49"/>
    <p:sldId id="381" r:id="rId50"/>
    <p:sldId id="382" r:id="rId51"/>
    <p:sldId id="383" r:id="rId52"/>
    <p:sldId id="384" r:id="rId53"/>
    <p:sldId id="385" r:id="rId54"/>
    <p:sldId id="386" r:id="rId55"/>
    <p:sldId id="387" r:id="rId56"/>
    <p:sldId id="388" r:id="rId57"/>
    <p:sldId id="389" r:id="rId58"/>
    <p:sldId id="390" r:id="rId59"/>
    <p:sldId id="391" r:id="rId60"/>
    <p:sldId id="392" r:id="rId61"/>
    <p:sldId id="393" r:id="rId62"/>
    <p:sldId id="394" r:id="rId63"/>
    <p:sldId id="395" r:id="rId64"/>
    <p:sldId id="396" r:id="rId65"/>
    <p:sldId id="397" r:id="rId66"/>
    <p:sldId id="398" r:id="rId67"/>
    <p:sldId id="399" r:id="rId68"/>
    <p:sldId id="400" r:id="rId69"/>
    <p:sldId id="401" r:id="rId70"/>
    <p:sldId id="402" r:id="rId71"/>
    <p:sldId id="403" r:id="rId72"/>
    <p:sldId id="404" r:id="rId73"/>
    <p:sldId id="405" r:id="rId74"/>
    <p:sldId id="406" r:id="rId75"/>
    <p:sldId id="407" r:id="rId76"/>
    <p:sldId id="408" r:id="rId77"/>
    <p:sldId id="409" r:id="rId78"/>
    <p:sldId id="410" r:id="rId79"/>
    <p:sldId id="411" r:id="rId80"/>
    <p:sldId id="412" r:id="rId81"/>
    <p:sldId id="413" r:id="rId82"/>
    <p:sldId id="414" r:id="rId83"/>
    <p:sldId id="415" r:id="rId84"/>
    <p:sldId id="416" r:id="rId85"/>
    <p:sldId id="417" r:id="rId86"/>
    <p:sldId id="418" r:id="rId87"/>
    <p:sldId id="419" r:id="rId88"/>
    <p:sldId id="420" r:id="rId89"/>
    <p:sldId id="421" r:id="rId90"/>
    <p:sldId id="422" r:id="rId91"/>
    <p:sldId id="423" r:id="rId92"/>
    <p:sldId id="424" r:id="rId93"/>
    <p:sldId id="425" r:id="rId94"/>
    <p:sldId id="426" r:id="rId95"/>
    <p:sldId id="427" r:id="rId96"/>
    <p:sldId id="428" r:id="rId97"/>
    <p:sldId id="429" r:id="rId98"/>
    <p:sldId id="430" r:id="rId99"/>
    <p:sldId id="431" r:id="rId100"/>
    <p:sldId id="432" r:id="rId101"/>
    <p:sldId id="433" r:id="rId102"/>
    <p:sldId id="434" r:id="rId103"/>
    <p:sldId id="435" r:id="rId104"/>
    <p:sldId id="436" r:id="rId105"/>
    <p:sldId id="437" r:id="rId106"/>
    <p:sldId id="438" r:id="rId107"/>
    <p:sldId id="439" r:id="rId108"/>
    <p:sldId id="440" r:id="rId109"/>
    <p:sldId id="441" r:id="rId110"/>
    <p:sldId id="442" r:id="rId111"/>
    <p:sldId id="443" r:id="rId112"/>
    <p:sldId id="444" r:id="rId113"/>
    <p:sldId id="445" r:id="rId114"/>
    <p:sldId id="446" r:id="rId115"/>
    <p:sldId id="447" r:id="rId116"/>
    <p:sldId id="448" r:id="rId117"/>
    <p:sldId id="449" r:id="rId118"/>
    <p:sldId id="450" r:id="rId119"/>
    <p:sldId id="451" r:id="rId120"/>
    <p:sldId id="452" r:id="rId121"/>
    <p:sldId id="453" r:id="rId122"/>
    <p:sldId id="454" r:id="rId123"/>
    <p:sldId id="455" r:id="rId124"/>
    <p:sldId id="457" r:id="rId125"/>
    <p:sldId id="456" r:id="rId126"/>
    <p:sldId id="458" r:id="rId127"/>
    <p:sldId id="459" r:id="rId128"/>
    <p:sldId id="460" r:id="rId129"/>
    <p:sldId id="461" r:id="rId130"/>
  </p:sldIdLst>
  <p:sldSz cx="9144000" cy="6858000" type="screen4x3"/>
  <p:notesSz cx="6858000" cy="9144000"/>
  <p:defaultTextStyle>
    <a:defPPr>
      <a:defRPr lang="ru-RU"/>
    </a:defPPr>
    <a:lvl1pPr algn="l"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91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a:srgbClr val="33CC33"/>
    <a:srgbClr val="00E7E2"/>
    <a:srgbClr val="CC3399"/>
    <a:srgbClr val="FF3300"/>
    <a:srgbClr val="66FF99"/>
    <a:srgbClr val="FFFF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13" autoAdjust="0"/>
    <p:restoredTop sz="94702" autoAdjust="0"/>
  </p:normalViewPr>
  <p:slideViewPr>
    <p:cSldViewPr showGuides="1">
      <p:cViewPr varScale="1">
        <p:scale>
          <a:sx n="84" d="100"/>
          <a:sy n="84" d="100"/>
        </p:scale>
        <p:origin x="1670" y="82"/>
      </p:cViewPr>
      <p:guideLst>
        <p:guide orient="horz" pos="1911"/>
        <p:guide pos="2880"/>
      </p:guideLst>
    </p:cSldViewPr>
  </p:slideViewPr>
  <p:outlineViewPr>
    <p:cViewPr>
      <p:scale>
        <a:sx n="33" d="100"/>
        <a:sy n="33" d="100"/>
      </p:scale>
      <p:origin x="0" y="0"/>
    </p:cViewPr>
  </p:outlin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E3FB548F-D6C7-4115-9DF5-1D6D7756B183}" type="slidenum">
              <a:rPr lang="ru-RU" altLang="ru-RU"/>
              <a:pPr/>
              <a:t>‹#›</a:t>
            </a:fld>
            <a:endParaRPr lang="ru-RU" altLang="ru-RU"/>
          </a:p>
        </p:txBody>
      </p:sp>
    </p:spTree>
    <p:extLst>
      <p:ext uri="{BB962C8B-B14F-4D97-AF65-F5344CB8AC3E}">
        <p14:creationId xmlns:p14="http://schemas.microsoft.com/office/powerpoint/2010/main" val="1965788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FC14F02D-EBA1-4993-A5B4-66BA87996370}" type="slidenum">
              <a:rPr lang="ru-RU" altLang="ru-RU"/>
              <a:pPr/>
              <a:t>‹#›</a:t>
            </a:fld>
            <a:endParaRPr lang="ru-RU" altLang="ru-RU"/>
          </a:p>
        </p:txBody>
      </p:sp>
    </p:spTree>
    <p:extLst>
      <p:ext uri="{BB962C8B-B14F-4D97-AF65-F5344CB8AC3E}">
        <p14:creationId xmlns:p14="http://schemas.microsoft.com/office/powerpoint/2010/main" val="3480285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BB326358-F51B-49E3-A79F-D0944D78613A}" type="slidenum">
              <a:rPr lang="ru-RU" altLang="ru-RU"/>
              <a:pPr/>
              <a:t>‹#›</a:t>
            </a:fld>
            <a:endParaRPr lang="ru-RU" altLang="ru-RU"/>
          </a:p>
        </p:txBody>
      </p:sp>
    </p:spTree>
    <p:extLst>
      <p:ext uri="{BB962C8B-B14F-4D97-AF65-F5344CB8AC3E}">
        <p14:creationId xmlns:p14="http://schemas.microsoft.com/office/powerpoint/2010/main" val="56145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6341B27F-03F8-4523-A013-AD52623A1C3E}" type="slidenum">
              <a:rPr lang="ru-RU" altLang="ru-RU"/>
              <a:pPr/>
              <a:t>‹#›</a:t>
            </a:fld>
            <a:endParaRPr lang="ru-RU" altLang="ru-RU"/>
          </a:p>
        </p:txBody>
      </p:sp>
    </p:spTree>
    <p:extLst>
      <p:ext uri="{BB962C8B-B14F-4D97-AF65-F5344CB8AC3E}">
        <p14:creationId xmlns:p14="http://schemas.microsoft.com/office/powerpoint/2010/main" val="265764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5657D12E-ACDA-4F9A-9644-CF931E5D5E2B}" type="slidenum">
              <a:rPr lang="ru-RU" altLang="ru-RU"/>
              <a:pPr/>
              <a:t>‹#›</a:t>
            </a:fld>
            <a:endParaRPr lang="ru-RU" altLang="ru-RU"/>
          </a:p>
        </p:txBody>
      </p:sp>
    </p:spTree>
    <p:extLst>
      <p:ext uri="{BB962C8B-B14F-4D97-AF65-F5344CB8AC3E}">
        <p14:creationId xmlns:p14="http://schemas.microsoft.com/office/powerpoint/2010/main" val="2271995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9524671E-B64A-4DE4-8B4B-6B016C45A6F5}" type="slidenum">
              <a:rPr lang="ru-RU" altLang="ru-RU"/>
              <a:pPr/>
              <a:t>‹#›</a:t>
            </a:fld>
            <a:endParaRPr lang="ru-RU" altLang="ru-RU"/>
          </a:p>
        </p:txBody>
      </p:sp>
    </p:spTree>
    <p:extLst>
      <p:ext uri="{BB962C8B-B14F-4D97-AF65-F5344CB8AC3E}">
        <p14:creationId xmlns:p14="http://schemas.microsoft.com/office/powerpoint/2010/main" val="3809962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5"/>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30238" y="2505075"/>
            <a:ext cx="386873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lvl1pPr>
              <a:defRPr/>
            </a:lvl1pPr>
          </a:lstStyle>
          <a:p>
            <a:endParaRPr lang="ru-RU" altLang="ru-RU"/>
          </a:p>
        </p:txBody>
      </p:sp>
      <p:sp>
        <p:nvSpPr>
          <p:cNvPr id="8" name="Нижний колонтитул 7"/>
          <p:cNvSpPr>
            <a:spLocks noGrp="1"/>
          </p:cNvSpPr>
          <p:nvPr>
            <p:ph type="ftr" sz="quarter" idx="11"/>
          </p:nvPr>
        </p:nvSpPr>
        <p:spPr/>
        <p:txBody>
          <a:bodyPr/>
          <a:lstStyle>
            <a:lvl1pPr>
              <a:defRPr/>
            </a:lvl1pPr>
          </a:lstStyle>
          <a:p>
            <a:endParaRPr lang="ru-RU" altLang="ru-RU"/>
          </a:p>
        </p:txBody>
      </p:sp>
      <p:sp>
        <p:nvSpPr>
          <p:cNvPr id="9" name="Номер слайда 8"/>
          <p:cNvSpPr>
            <a:spLocks noGrp="1"/>
          </p:cNvSpPr>
          <p:nvPr>
            <p:ph type="sldNum" sz="quarter" idx="12"/>
          </p:nvPr>
        </p:nvSpPr>
        <p:spPr/>
        <p:txBody>
          <a:bodyPr/>
          <a:lstStyle>
            <a:lvl1pPr>
              <a:defRPr/>
            </a:lvl1pPr>
          </a:lstStyle>
          <a:p>
            <a:fld id="{A0AD5A4E-19EB-41B2-9E3C-CC59029ECFF7}" type="slidenum">
              <a:rPr lang="ru-RU" altLang="ru-RU"/>
              <a:pPr/>
              <a:t>‹#›</a:t>
            </a:fld>
            <a:endParaRPr lang="ru-RU" altLang="ru-RU"/>
          </a:p>
        </p:txBody>
      </p:sp>
    </p:spTree>
    <p:extLst>
      <p:ext uri="{BB962C8B-B14F-4D97-AF65-F5344CB8AC3E}">
        <p14:creationId xmlns:p14="http://schemas.microsoft.com/office/powerpoint/2010/main" val="2913278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a:defRPr/>
            </a:lvl1pPr>
          </a:lstStyle>
          <a:p>
            <a:endParaRPr lang="ru-RU" altLang="ru-RU"/>
          </a:p>
        </p:txBody>
      </p:sp>
      <p:sp>
        <p:nvSpPr>
          <p:cNvPr id="4" name="Нижний колонтитул 3"/>
          <p:cNvSpPr>
            <a:spLocks noGrp="1"/>
          </p:cNvSpPr>
          <p:nvPr>
            <p:ph type="ftr" sz="quarter" idx="11"/>
          </p:nvPr>
        </p:nvSpPr>
        <p:spPr/>
        <p:txBody>
          <a:bodyPr/>
          <a:lstStyle>
            <a:lvl1pPr>
              <a:defRPr/>
            </a:lvl1pPr>
          </a:lstStyle>
          <a:p>
            <a:endParaRPr lang="ru-RU" altLang="ru-RU"/>
          </a:p>
        </p:txBody>
      </p:sp>
      <p:sp>
        <p:nvSpPr>
          <p:cNvPr id="5" name="Номер слайда 4"/>
          <p:cNvSpPr>
            <a:spLocks noGrp="1"/>
          </p:cNvSpPr>
          <p:nvPr>
            <p:ph type="sldNum" sz="quarter" idx="12"/>
          </p:nvPr>
        </p:nvSpPr>
        <p:spPr/>
        <p:txBody>
          <a:bodyPr/>
          <a:lstStyle>
            <a:lvl1pPr>
              <a:defRPr/>
            </a:lvl1pPr>
          </a:lstStyle>
          <a:p>
            <a:fld id="{2DFD77AA-E53A-4C0C-9061-B185447C9526}" type="slidenum">
              <a:rPr lang="ru-RU" altLang="ru-RU"/>
              <a:pPr/>
              <a:t>‹#›</a:t>
            </a:fld>
            <a:endParaRPr lang="ru-RU" altLang="ru-RU"/>
          </a:p>
        </p:txBody>
      </p:sp>
    </p:spTree>
    <p:extLst>
      <p:ext uri="{BB962C8B-B14F-4D97-AF65-F5344CB8AC3E}">
        <p14:creationId xmlns:p14="http://schemas.microsoft.com/office/powerpoint/2010/main" val="713081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ltLang="ru-RU"/>
          </a:p>
        </p:txBody>
      </p:sp>
      <p:sp>
        <p:nvSpPr>
          <p:cNvPr id="3" name="Нижний колонтитул 2"/>
          <p:cNvSpPr>
            <a:spLocks noGrp="1"/>
          </p:cNvSpPr>
          <p:nvPr>
            <p:ph type="ftr" sz="quarter" idx="11"/>
          </p:nvPr>
        </p:nvSpPr>
        <p:spPr/>
        <p:txBody>
          <a:bodyPr/>
          <a:lstStyle>
            <a:lvl1pPr>
              <a:defRPr/>
            </a:lvl1pPr>
          </a:lstStyle>
          <a:p>
            <a:endParaRPr lang="ru-RU" altLang="ru-RU"/>
          </a:p>
        </p:txBody>
      </p:sp>
      <p:sp>
        <p:nvSpPr>
          <p:cNvPr id="4" name="Номер слайда 3"/>
          <p:cNvSpPr>
            <a:spLocks noGrp="1"/>
          </p:cNvSpPr>
          <p:nvPr>
            <p:ph type="sldNum" sz="quarter" idx="12"/>
          </p:nvPr>
        </p:nvSpPr>
        <p:spPr/>
        <p:txBody>
          <a:bodyPr/>
          <a:lstStyle>
            <a:lvl1pPr>
              <a:defRPr/>
            </a:lvl1pPr>
          </a:lstStyle>
          <a:p>
            <a:fld id="{2B558491-160E-4EE1-8AAA-A585140A90EC}" type="slidenum">
              <a:rPr lang="ru-RU" altLang="ru-RU"/>
              <a:pPr/>
              <a:t>‹#›</a:t>
            </a:fld>
            <a:endParaRPr lang="ru-RU" altLang="ru-RU"/>
          </a:p>
        </p:txBody>
      </p:sp>
    </p:spTree>
    <p:extLst>
      <p:ext uri="{BB962C8B-B14F-4D97-AF65-F5344CB8AC3E}">
        <p14:creationId xmlns:p14="http://schemas.microsoft.com/office/powerpoint/2010/main" val="38984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3B0B85A2-50EE-49C3-A9E3-78705DABF560}" type="slidenum">
              <a:rPr lang="ru-RU" altLang="ru-RU"/>
              <a:pPr/>
              <a:t>‹#›</a:t>
            </a:fld>
            <a:endParaRPr lang="ru-RU" altLang="ru-RU"/>
          </a:p>
        </p:txBody>
      </p:sp>
    </p:spTree>
    <p:extLst>
      <p:ext uri="{BB962C8B-B14F-4D97-AF65-F5344CB8AC3E}">
        <p14:creationId xmlns:p14="http://schemas.microsoft.com/office/powerpoint/2010/main" val="227903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D4C0321C-8CEF-41C6-AFBB-DCCC1E5128F7}" type="slidenum">
              <a:rPr lang="ru-RU" altLang="ru-RU"/>
              <a:pPr/>
              <a:t>‹#›</a:t>
            </a:fld>
            <a:endParaRPr lang="ru-RU" altLang="ru-RU"/>
          </a:p>
        </p:txBody>
      </p:sp>
    </p:spTree>
    <p:extLst>
      <p:ext uri="{BB962C8B-B14F-4D97-AF65-F5344CB8AC3E}">
        <p14:creationId xmlns:p14="http://schemas.microsoft.com/office/powerpoint/2010/main" val="633376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AFFFAF"/>
            </a:gs>
          </a:gsLst>
          <a:path path="shape">
            <a:fillToRect l="50000" t="50000" r="50000" b="5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ru-RU" alt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ru-RU" altLang="ru-R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9FABC32-81A7-4585-8154-945F97A8DC6F}"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547813" y="6021388"/>
            <a:ext cx="6400800" cy="673100"/>
          </a:xfrm>
        </p:spPr>
        <p:txBody>
          <a:bodyPr/>
          <a:lstStyle/>
          <a:p>
            <a:pPr>
              <a:lnSpc>
                <a:spcPct val="80000"/>
              </a:lnSpc>
            </a:pPr>
            <a:r>
              <a:rPr lang="ru-RU" altLang="ru-RU" sz="2000" dirty="0">
                <a:solidFill>
                  <a:schemeClr val="accent2"/>
                </a:solidFill>
                <a:effectLst>
                  <a:outerShdw blurRad="38100" dist="38100" dir="2700000" algn="tl">
                    <a:srgbClr val="C0C0C0"/>
                  </a:outerShdw>
                </a:effectLst>
              </a:rPr>
              <a:t>МЕЛЬНИКОВ Дмитрий Анатольевич</a:t>
            </a:r>
          </a:p>
          <a:p>
            <a:pPr>
              <a:lnSpc>
                <a:spcPct val="80000"/>
              </a:lnSpc>
            </a:pPr>
            <a:r>
              <a:rPr lang="ru-RU" altLang="ru-RU" sz="2000" dirty="0" smtClean="0">
                <a:solidFill>
                  <a:schemeClr val="accent2"/>
                </a:solidFill>
                <a:effectLst>
                  <a:outerShdw blurRad="38100" dist="38100" dir="2700000" algn="tl">
                    <a:srgbClr val="C0C0C0"/>
                  </a:outerShdw>
                </a:effectLst>
              </a:rPr>
              <a:t>доктор </a:t>
            </a:r>
            <a:r>
              <a:rPr lang="ru-RU" altLang="ru-RU" sz="2000" dirty="0">
                <a:solidFill>
                  <a:schemeClr val="accent2"/>
                </a:solidFill>
                <a:effectLst>
                  <a:outerShdw blurRad="38100" dist="38100" dir="2700000" algn="tl">
                    <a:srgbClr val="C0C0C0"/>
                  </a:outerShdw>
                </a:effectLst>
              </a:rPr>
              <a:t>технических наук, доцент</a:t>
            </a:r>
          </a:p>
        </p:txBody>
      </p:sp>
      <p:sp>
        <p:nvSpPr>
          <p:cNvPr id="2052" name="Text Box 4"/>
          <p:cNvSpPr txBox="1">
            <a:spLocks noChangeArrowheads="1"/>
          </p:cNvSpPr>
          <p:nvPr/>
        </p:nvSpPr>
        <p:spPr bwMode="auto">
          <a:xfrm>
            <a:off x="0" y="427990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pPr algn="ctr"/>
            <a:r>
              <a:rPr lang="ru-RU" altLang="ru-RU" sz="2000" b="1" i="1">
                <a:solidFill>
                  <a:srgbClr val="800080"/>
                </a:solidFill>
                <a:effectLst>
                  <a:outerShdw blurRad="38100" dist="38100" dir="2700000" algn="tl">
                    <a:srgbClr val="C0C0C0"/>
                  </a:outerShdw>
                </a:effectLst>
              </a:rPr>
              <a:t> организации СОИБ ИТС</a:t>
            </a:r>
          </a:p>
        </p:txBody>
      </p:sp>
      <p:sp>
        <p:nvSpPr>
          <p:cNvPr id="2055" name="Text Box 7"/>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sz="1800"/>
          </a:p>
        </p:txBody>
      </p:sp>
      <p:sp>
        <p:nvSpPr>
          <p:cNvPr id="2058" name="Text Box 10"/>
          <p:cNvSpPr txBox="1">
            <a:spLocks noChangeArrowheads="1"/>
          </p:cNvSpPr>
          <p:nvPr/>
        </p:nvSpPr>
        <p:spPr bwMode="auto">
          <a:xfrm>
            <a:off x="792163" y="3549650"/>
            <a:ext cx="7515225" cy="427038"/>
          </a:xfrm>
          <a:prstGeom prst="rect">
            <a:avLst/>
          </a:prstGeom>
          <a:noFill/>
          <a:ln>
            <a:noFill/>
          </a:ln>
          <a:effectLst>
            <a:outerShdw dist="17961" dir="2700000" algn="ctr" rotWithShape="0">
              <a:srgbClr val="FFCC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000" b="1">
                <a:solidFill>
                  <a:srgbClr val="336600"/>
                </a:solidFill>
              </a:rPr>
              <a:t>Раздел </a:t>
            </a:r>
            <a:r>
              <a:rPr lang="en-US" altLang="ru-RU" sz="2000" b="1">
                <a:solidFill>
                  <a:srgbClr val="336600"/>
                </a:solidFill>
              </a:rPr>
              <a:t>III: </a:t>
            </a:r>
            <a:r>
              <a:rPr lang="ru-RU" altLang="ru-RU" sz="2000" b="1">
                <a:solidFill>
                  <a:srgbClr val="336600"/>
                </a:solidFill>
              </a:rPr>
              <a:t>АРХИТЕКТУРА БЕЗОПАСНОСТИ </a:t>
            </a:r>
            <a:r>
              <a:rPr lang="ru-RU" altLang="ru-RU" sz="2200" b="1">
                <a:solidFill>
                  <a:srgbClr val="336600"/>
                </a:solidFill>
              </a:rPr>
              <a:t>ИТС</a:t>
            </a:r>
            <a:r>
              <a:rPr lang="ru-RU" altLang="ru-RU" sz="2000" b="1">
                <a:solidFill>
                  <a:srgbClr val="336600"/>
                </a:solidFill>
              </a:rPr>
              <a:t> </a:t>
            </a:r>
          </a:p>
        </p:txBody>
      </p:sp>
      <p:sp>
        <p:nvSpPr>
          <p:cNvPr id="2060" name="Text Box 12"/>
          <p:cNvSpPr txBox="1">
            <a:spLocks noChangeArrowheads="1"/>
          </p:cNvSpPr>
          <p:nvPr/>
        </p:nvSpPr>
        <p:spPr bwMode="auto">
          <a:xfrm>
            <a:off x="0" y="773113"/>
            <a:ext cx="9144000" cy="2530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b="1" i="1">
                <a:solidFill>
                  <a:srgbClr val="CC0000"/>
                </a:solidFill>
              </a:rPr>
              <a:t>КУРС ЛЕКЦИЙ</a:t>
            </a:r>
          </a:p>
          <a:p>
            <a:pPr algn="ctr"/>
            <a:endParaRPr lang="ru-RU" altLang="ru-RU" b="1">
              <a:solidFill>
                <a:srgbClr val="CC0000"/>
              </a:solidFill>
            </a:endParaRPr>
          </a:p>
          <a:p>
            <a:pPr algn="ctr"/>
            <a:r>
              <a:rPr lang="ru-RU" altLang="ru-RU" sz="2800" b="1">
                <a:solidFill>
                  <a:srgbClr val="FF0000"/>
                </a:solidFill>
              </a:rPr>
              <a:t>ОРГАНИЗАЦИЯ И</a:t>
            </a:r>
          </a:p>
          <a:p>
            <a:pPr algn="ctr"/>
            <a:r>
              <a:rPr lang="ru-RU" altLang="ru-RU" sz="2800" b="1">
                <a:solidFill>
                  <a:srgbClr val="FF0000"/>
                </a:solidFill>
              </a:rPr>
              <a:t>ОБЕСПЕЧЕНИЕ БЕЗОПАСНОСТИ</a:t>
            </a:r>
          </a:p>
          <a:p>
            <a:pPr algn="ctr"/>
            <a:r>
              <a:rPr lang="ru-RU" altLang="ru-RU" sz="2800" b="1">
                <a:solidFill>
                  <a:srgbClr val="FF0000"/>
                </a:solidFill>
              </a:rPr>
              <a:t>ИНФОРМАЦИОННО-ТЕХНОЛОГИЧЕСКИХ</a:t>
            </a:r>
          </a:p>
          <a:p>
            <a:pPr algn="ctr"/>
            <a:r>
              <a:rPr lang="ru-RU" altLang="ru-RU" sz="2800" b="1">
                <a:solidFill>
                  <a:srgbClr val="FF0000"/>
                </a:solidFill>
              </a:rPr>
              <a:t>СЕТЕЙ И СИСТЕМ</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52643" name="Text Box 3"/>
          <p:cNvSpPr txBox="1">
            <a:spLocks noChangeArrowheads="1"/>
          </p:cNvSpPr>
          <p:nvPr/>
        </p:nvSpPr>
        <p:spPr bwMode="auto">
          <a:xfrm>
            <a:off x="250825" y="1196975"/>
            <a:ext cx="8642350" cy="5191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defRPr>
                <a:solidFill>
                  <a:schemeClr val="tx1"/>
                </a:solidFill>
                <a:latin typeface="Arial" panose="020B0604020202020204" pitchFamily="34" charset="0"/>
                <a:cs typeface="Arial" panose="020B0604020202020204" pitchFamily="34" charset="0"/>
              </a:defRPr>
            </a:lvl1pPr>
            <a:lvl2pPr marL="630238">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panose="05000000000000000000" pitchFamily="2" charset="2"/>
              <a:buChar char=""/>
            </a:pPr>
            <a:r>
              <a:rPr lang="ru-RU" altLang="ru-RU" sz="2800">
                <a:solidFill>
                  <a:srgbClr val="800080"/>
                </a:solidFill>
              </a:rPr>
              <a:t>определить способ оценки рисков компании:</a:t>
            </a:r>
          </a:p>
        </p:txBody>
      </p:sp>
      <p:sp>
        <p:nvSpPr>
          <p:cNvPr id="752644" name="Text Box 4"/>
          <p:cNvSpPr txBox="1">
            <a:spLocks noChangeArrowheads="1"/>
          </p:cNvSpPr>
          <p:nvPr/>
        </p:nvSpPr>
        <p:spPr bwMode="auto">
          <a:xfrm>
            <a:off x="539750" y="1808163"/>
            <a:ext cx="8316913" cy="30861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263525" indent="-263525">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SzPct val="80000"/>
              <a:buFont typeface="Wingdings" panose="05000000000000000000" pitchFamily="2" charset="2"/>
              <a:buChar char="q"/>
            </a:pPr>
            <a:r>
              <a:rPr lang="ru-RU" altLang="ru-RU">
                <a:solidFill>
                  <a:srgbClr val="800080"/>
                </a:solidFill>
              </a:rPr>
              <a:t>определить методологию оценки рисков, которая является часть СОИБ и входит в состав установленных требований по безопасности циркулирующей в компании информации, а также требований законодательной и нормативной правовой базы и договорных обязательств;</a:t>
            </a:r>
          </a:p>
          <a:p>
            <a:pPr>
              <a:spcBef>
                <a:spcPct val="20000"/>
              </a:spcBef>
              <a:buSzPct val="80000"/>
              <a:buFont typeface="Wingdings" panose="05000000000000000000" pitchFamily="2" charset="2"/>
              <a:buChar char="q"/>
            </a:pPr>
            <a:r>
              <a:rPr lang="ru-RU" altLang="ru-RU">
                <a:solidFill>
                  <a:srgbClr val="800080"/>
                </a:solidFill>
              </a:rPr>
              <a:t>совершенствовать критерии для приемлемых рисков и определить допустимые уровни риска;</a:t>
            </a:r>
          </a:p>
        </p:txBody>
      </p:sp>
      <p:sp>
        <p:nvSpPr>
          <p:cNvPr id="752645" name="Text Box 5"/>
          <p:cNvSpPr txBox="1">
            <a:spLocks noChangeArrowheads="1"/>
          </p:cNvSpPr>
          <p:nvPr/>
        </p:nvSpPr>
        <p:spPr bwMode="auto">
          <a:xfrm>
            <a:off x="250825" y="4986338"/>
            <a:ext cx="8642350" cy="15875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altLang="ru-RU" sz="2600">
                <a:solidFill>
                  <a:srgbClr val="800080"/>
                </a:solidFill>
              </a:rPr>
              <a:t>Выбранная методология оценки рисков должна гарантировать, что процесс оценивания рисков принесёт соизмеримые (сопоставимые) и воспроизводимые результаты.</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44803" name="Text Box 3"/>
          <p:cNvSpPr txBox="1">
            <a:spLocks noChangeArrowheads="1"/>
          </p:cNvSpPr>
          <p:nvPr/>
        </p:nvSpPr>
        <p:spPr bwMode="auto">
          <a:xfrm>
            <a:off x="250825" y="1449388"/>
            <a:ext cx="8605838" cy="4791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80000"/>
              <a:buFont typeface="Wingdings" panose="05000000000000000000" pitchFamily="2" charset="2"/>
              <a:buChar char="q"/>
            </a:pPr>
            <a:r>
              <a:rPr lang="ru-RU" altLang="ru-RU" sz="2800">
                <a:solidFill>
                  <a:srgbClr val="800080"/>
                </a:solidFill>
              </a:rPr>
              <a:t>автоматизированная идентификация сетевого оборудования должна рассматриваться как средство аутентификации соединений с удалёнными зонами и оборудованием;</a:t>
            </a:r>
          </a:p>
          <a:p>
            <a:pPr>
              <a:spcBef>
                <a:spcPct val="50000"/>
              </a:spcBef>
              <a:buSzPct val="80000"/>
              <a:buFont typeface="Wingdings" panose="05000000000000000000" pitchFamily="2" charset="2"/>
              <a:buChar char="q"/>
            </a:pPr>
            <a:r>
              <a:rPr lang="ru-RU" altLang="ru-RU" sz="2800">
                <a:solidFill>
                  <a:srgbClr val="800080"/>
                </a:solidFill>
              </a:rPr>
              <a:t>физический и логический доступ к интерфейсам диагностики и настройки должен быть контролируемым;</a:t>
            </a:r>
          </a:p>
          <a:p>
            <a:pPr>
              <a:spcBef>
                <a:spcPct val="50000"/>
              </a:spcBef>
              <a:buSzPct val="80000"/>
              <a:buFont typeface="Wingdings" panose="05000000000000000000" pitchFamily="2" charset="2"/>
              <a:buChar char="q"/>
            </a:pPr>
            <a:r>
              <a:rPr lang="ru-RU" altLang="ru-RU" sz="2800">
                <a:solidFill>
                  <a:srgbClr val="800080"/>
                </a:solidFill>
              </a:rPr>
              <a:t>в сети должны быть выделены группы объектов: информационных служб, пользователей и информационных систем;</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45827" name="Text Box 3"/>
          <p:cNvSpPr txBox="1">
            <a:spLocks noChangeArrowheads="1"/>
          </p:cNvSpPr>
          <p:nvPr/>
        </p:nvSpPr>
        <p:spPr bwMode="auto">
          <a:xfrm>
            <a:off x="250825" y="1304925"/>
            <a:ext cx="8605838" cy="50530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80000"/>
              <a:buFont typeface="Wingdings" panose="05000000000000000000" pitchFamily="2" charset="2"/>
              <a:buChar char="q"/>
            </a:pPr>
            <a:r>
              <a:rPr lang="ru-RU" altLang="ru-RU" sz="2600">
                <a:solidFill>
                  <a:srgbClr val="800080"/>
                </a:solidFill>
              </a:rPr>
              <a:t>для сетей общего пользования, особенно для тех, которые выходят за пределы компании, возможности пользователей по соединению с сетью должны быть ограничены в соответствие со стратегией управления доступом и требованиями прикладных информационных систем;</a:t>
            </a:r>
          </a:p>
          <a:p>
            <a:pPr>
              <a:spcBef>
                <a:spcPct val="50000"/>
              </a:spcBef>
              <a:buSzPct val="80000"/>
              <a:buFont typeface="Wingdings" panose="05000000000000000000" pitchFamily="2" charset="2"/>
              <a:buChar char="q"/>
            </a:pPr>
            <a:r>
              <a:rPr lang="ru-RU" altLang="ru-RU" sz="2600">
                <a:solidFill>
                  <a:srgbClr val="800080"/>
                </a:solidFill>
              </a:rPr>
              <a:t>в сети должны быть внедрены средства управления маршрутизацией с целью обеспечения гарантий того, что виртуальные соединения и информационные потоки не нарушают требований стратегии управления доступом к прикладных информационным системам.</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46851" name="Text Box 3"/>
          <p:cNvSpPr txBox="1">
            <a:spLocks noChangeArrowheads="1"/>
          </p:cNvSpPr>
          <p:nvPr/>
        </p:nvSpPr>
        <p:spPr bwMode="auto">
          <a:xfrm>
            <a:off x="250825" y="1160463"/>
            <a:ext cx="8677275" cy="22860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altLang="ru-RU" sz="3000">
                <a:solidFill>
                  <a:srgbClr val="800080"/>
                </a:solidFill>
              </a:rPr>
              <a:t>С целью предотвращения несанкционированного доступа к ОС в структуре СОИБ должна быть реализована подсистема</a:t>
            </a:r>
            <a:r>
              <a:rPr lang="ru-RU" altLang="ru-RU" sz="3000" i="1">
                <a:solidFill>
                  <a:srgbClr val="800080"/>
                </a:solidFill>
              </a:rPr>
              <a:t> </a:t>
            </a:r>
            <a:r>
              <a:rPr lang="ru-RU" altLang="ru-RU" sz="3000" i="1">
                <a:solidFill>
                  <a:srgbClr val="800080"/>
                </a:solidFill>
                <a:latin typeface="Tahoma" panose="020B0604030504040204" pitchFamily="34" charset="0"/>
                <a:cs typeface="Tahoma" panose="020B0604030504040204" pitchFamily="34" charset="0"/>
              </a:rPr>
              <a:t>управления доступом к ОС</a:t>
            </a:r>
            <a:r>
              <a:rPr lang="ru-RU" altLang="ru-RU" sz="3000">
                <a:solidFill>
                  <a:srgbClr val="800080"/>
                </a:solidFill>
              </a:rPr>
              <a:t>. В этой связи:</a:t>
            </a:r>
          </a:p>
        </p:txBody>
      </p:sp>
      <p:sp>
        <p:nvSpPr>
          <p:cNvPr id="846852" name="Text Box 4"/>
          <p:cNvSpPr txBox="1">
            <a:spLocks noChangeArrowheads="1"/>
          </p:cNvSpPr>
          <p:nvPr/>
        </p:nvSpPr>
        <p:spPr bwMode="auto">
          <a:xfrm>
            <a:off x="250825" y="3536950"/>
            <a:ext cx="8605838" cy="30495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276225">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10000"/>
              </a:spcBef>
              <a:buFont typeface="Wingdings" panose="05000000000000000000" pitchFamily="2" charset="2"/>
              <a:buChar char="§"/>
            </a:pPr>
            <a:r>
              <a:rPr lang="ru-RU" altLang="ru-RU">
                <a:solidFill>
                  <a:srgbClr val="800080"/>
                </a:solidFill>
              </a:rPr>
              <a:t>доступ к ОС должен быть контролируемым с помощью безопасной процедуры ввода имени и пароля пользователя (</a:t>
            </a:r>
            <a:r>
              <a:rPr lang="en-US" altLang="ru-RU">
                <a:solidFill>
                  <a:srgbClr val="800080"/>
                </a:solidFill>
              </a:rPr>
              <a:t>log</a:t>
            </a:r>
            <a:r>
              <a:rPr lang="ru-RU" altLang="ru-RU">
                <a:solidFill>
                  <a:srgbClr val="800080"/>
                </a:solidFill>
              </a:rPr>
              <a:t>-</a:t>
            </a:r>
            <a:r>
              <a:rPr lang="en-US" altLang="ru-RU">
                <a:solidFill>
                  <a:srgbClr val="800080"/>
                </a:solidFill>
              </a:rPr>
              <a:t>on</a:t>
            </a:r>
            <a:r>
              <a:rPr lang="ru-RU" altLang="ru-RU">
                <a:solidFill>
                  <a:srgbClr val="800080"/>
                </a:solidFill>
              </a:rPr>
              <a:t>);</a:t>
            </a:r>
          </a:p>
          <a:p>
            <a:pPr>
              <a:spcBef>
                <a:spcPct val="10000"/>
              </a:spcBef>
              <a:buFont typeface="Wingdings" panose="05000000000000000000" pitchFamily="2" charset="2"/>
              <a:buChar char="§"/>
            </a:pPr>
            <a:r>
              <a:rPr lang="ru-RU" altLang="ru-RU">
                <a:solidFill>
                  <a:srgbClr val="800080"/>
                </a:solidFill>
              </a:rPr>
              <a:t>все пользователи должны иметь уникальный идентификатор (</a:t>
            </a:r>
            <a:r>
              <a:rPr lang="en-US" altLang="ru-RU">
                <a:solidFill>
                  <a:srgbClr val="800080"/>
                </a:solidFill>
              </a:rPr>
              <a:t>user ID</a:t>
            </a:r>
            <a:r>
              <a:rPr lang="ru-RU" altLang="ru-RU">
                <a:solidFill>
                  <a:srgbClr val="800080"/>
                </a:solidFill>
              </a:rPr>
              <a:t>) только для индивидуального применения, а также должен быть выбран приемлемый способ аутентификации с целью подтверждения заявляемой подлинности пользователя;</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47875" name="Text Box 3"/>
          <p:cNvSpPr txBox="1">
            <a:spLocks noChangeArrowheads="1"/>
          </p:cNvSpPr>
          <p:nvPr/>
        </p:nvSpPr>
        <p:spPr bwMode="auto">
          <a:xfrm>
            <a:off x="250825" y="1268413"/>
            <a:ext cx="8605838" cy="52736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276225">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Font typeface="Wingdings" panose="05000000000000000000" pitchFamily="2" charset="2"/>
              <a:buChar char="§"/>
            </a:pPr>
            <a:r>
              <a:rPr lang="ru-RU" altLang="ru-RU" sz="2500">
                <a:solidFill>
                  <a:srgbClr val="800080"/>
                </a:solidFill>
              </a:rPr>
              <a:t>системы управления паролями должны быть интерактивными и гарантировать качество паролей;</a:t>
            </a:r>
          </a:p>
          <a:p>
            <a:pPr>
              <a:spcBef>
                <a:spcPct val="20000"/>
              </a:spcBef>
              <a:buFont typeface="Wingdings" panose="05000000000000000000" pitchFamily="2" charset="2"/>
              <a:buChar char="§"/>
            </a:pPr>
            <a:r>
              <a:rPr lang="ru-RU" altLang="ru-RU" sz="2500">
                <a:solidFill>
                  <a:srgbClr val="800080"/>
                </a:solidFill>
              </a:rPr>
              <a:t>использование обслуживающих программ, которые могут быть способны подменить систему и средства управления прикладными процессами, должно быть ограничено и строго контролируемо;</a:t>
            </a:r>
          </a:p>
          <a:p>
            <a:pPr>
              <a:spcBef>
                <a:spcPct val="20000"/>
              </a:spcBef>
              <a:buFont typeface="Wingdings" panose="05000000000000000000" pitchFamily="2" charset="2"/>
              <a:buChar char="§"/>
            </a:pPr>
            <a:r>
              <a:rPr lang="ru-RU" altLang="ru-RU" sz="2500">
                <a:solidFill>
                  <a:srgbClr val="800080"/>
                </a:solidFill>
              </a:rPr>
              <a:t>не активные сеансы связи должны прерываться через определённое время после их перехода в пассивный режим (режим ожидания);</a:t>
            </a:r>
          </a:p>
          <a:p>
            <a:pPr>
              <a:spcBef>
                <a:spcPct val="20000"/>
              </a:spcBef>
              <a:buFont typeface="Wingdings" panose="05000000000000000000" pitchFamily="2" charset="2"/>
              <a:buChar char="§"/>
            </a:pPr>
            <a:r>
              <a:rPr lang="ru-RU" altLang="ru-RU" sz="2500">
                <a:solidFill>
                  <a:srgbClr val="800080"/>
                </a:solidFill>
              </a:rPr>
              <a:t>для повышения уровня безопасности прикладных процессов, которые наиболее уязвимы, должны использоваться ограничения на продолжительность виртуального соединения.</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48899" name="Text Box 3"/>
          <p:cNvSpPr txBox="1">
            <a:spLocks noChangeArrowheads="1"/>
          </p:cNvSpPr>
          <p:nvPr/>
        </p:nvSpPr>
        <p:spPr bwMode="auto">
          <a:xfrm>
            <a:off x="250825" y="1052513"/>
            <a:ext cx="8642350" cy="54864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altLang="ru-RU" sz="3000">
                <a:solidFill>
                  <a:srgbClr val="800080"/>
                </a:solidFill>
              </a:rPr>
              <a:t>С целью предотвращения несанкционированного доступа к информации, содержащейся в прикладных системах</a:t>
            </a:r>
            <a:r>
              <a:rPr lang="ru-RU" altLang="ru-RU" sz="3000" i="1">
                <a:solidFill>
                  <a:srgbClr val="800080"/>
                </a:solidFill>
              </a:rPr>
              <a:t> </a:t>
            </a:r>
            <a:r>
              <a:rPr lang="ru-RU" altLang="ru-RU" sz="3000">
                <a:solidFill>
                  <a:srgbClr val="800080"/>
                </a:solidFill>
              </a:rPr>
              <a:t>в структуре СОИБ должна быть реализована подсистема</a:t>
            </a:r>
            <a:r>
              <a:rPr lang="ru-RU" altLang="ru-RU" sz="3000" i="1">
                <a:solidFill>
                  <a:srgbClr val="800080"/>
                </a:solidFill>
              </a:rPr>
              <a:t> </a:t>
            </a:r>
            <a:r>
              <a:rPr lang="ru-RU" altLang="ru-RU" sz="3000" i="1">
                <a:solidFill>
                  <a:srgbClr val="800080"/>
                </a:solidFill>
                <a:latin typeface="Tahoma" panose="020B0604030504040204" pitchFamily="34" charset="0"/>
                <a:cs typeface="Tahoma" panose="020B0604030504040204" pitchFamily="34" charset="0"/>
              </a:rPr>
              <a:t>управления доступом к информации и прикладным системам</a:t>
            </a:r>
            <a:r>
              <a:rPr lang="ru-RU" altLang="ru-RU" sz="3000">
                <a:solidFill>
                  <a:srgbClr val="800080"/>
                </a:solidFill>
              </a:rPr>
              <a:t>.</a:t>
            </a:r>
          </a:p>
          <a:p>
            <a:pPr algn="ctr"/>
            <a:r>
              <a:rPr lang="ru-RU" altLang="ru-RU" sz="3000">
                <a:solidFill>
                  <a:srgbClr val="800080"/>
                </a:solidFill>
              </a:rPr>
              <a:t>Доступ пользователей и обслуживающего персонала к информации и услугам прикладных систем должен быть ограничен в соответствие с принятой стратегией управления доступом.</a:t>
            </a:r>
          </a:p>
          <a:p>
            <a:pPr algn="ctr"/>
            <a:r>
              <a:rPr lang="ru-RU" altLang="ru-RU" sz="3000">
                <a:solidFill>
                  <a:srgbClr val="800080"/>
                </a:solidFill>
              </a:rPr>
              <a:t>Критичные системы должны иметь выделенную (локализованную) область применения. </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49923" name="Text Box 3"/>
          <p:cNvSpPr txBox="1">
            <a:spLocks noChangeArrowheads="1"/>
          </p:cNvSpPr>
          <p:nvPr/>
        </p:nvSpPr>
        <p:spPr bwMode="auto">
          <a:xfrm>
            <a:off x="250825" y="1060450"/>
            <a:ext cx="8605838" cy="53340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altLang="ru-RU" sz="2500">
                <a:solidFill>
                  <a:srgbClr val="800080"/>
                </a:solidFill>
              </a:rPr>
              <a:t>С целью гарантированного обеспечения ИБ при использовании мобильных и фиксированных средств удалённого доступа в структуре СОИБ должна быть реализована подсистема обеспечения</a:t>
            </a:r>
            <a:r>
              <a:rPr lang="ru-RU" altLang="ru-RU" sz="2500" i="1">
                <a:solidFill>
                  <a:srgbClr val="800080"/>
                </a:solidFill>
              </a:rPr>
              <a:t> </a:t>
            </a:r>
            <a:r>
              <a:rPr lang="ru-RU" altLang="ru-RU" sz="2500" i="1">
                <a:solidFill>
                  <a:srgbClr val="800080"/>
                </a:solidFill>
                <a:latin typeface="Tahoma" panose="020B0604030504040204" pitchFamily="34" charset="0"/>
                <a:cs typeface="Tahoma" panose="020B0604030504040204" pitchFamily="34" charset="0"/>
              </a:rPr>
              <a:t>мобильного и фиксированного удалённого доступа</a:t>
            </a:r>
            <a:r>
              <a:rPr lang="ru-RU" altLang="ru-RU" sz="2500">
                <a:solidFill>
                  <a:srgbClr val="800080"/>
                </a:solidFill>
              </a:rPr>
              <a:t>.</a:t>
            </a:r>
          </a:p>
          <a:p>
            <a:pPr algn="ctr"/>
            <a:r>
              <a:rPr lang="ru-RU" altLang="ru-RU" sz="2500">
                <a:solidFill>
                  <a:srgbClr val="800080"/>
                </a:solidFill>
              </a:rPr>
              <a:t>В СОИБ компании должна быть реализована официальная стратегия, а также должны быть проведены мероприятия по обеспечению соответствующего уровня безопасности с целью защиты от рисков, которые связанны с мобильными (радио) средствами удалённого доступа.</a:t>
            </a:r>
          </a:p>
          <a:p>
            <a:pPr algn="ctr"/>
            <a:r>
              <a:rPr lang="ru-RU" altLang="ru-RU" sz="2500">
                <a:solidFill>
                  <a:srgbClr val="800080"/>
                </a:solidFill>
              </a:rPr>
              <a:t>Работа фиксированных систем удалённого доступа должна быть основана на разработанных и внедрённых стратегиях, оперативных планах и процедурах. </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50947" name="Text Box 3"/>
          <p:cNvSpPr txBox="1">
            <a:spLocks noChangeArrowheads="1"/>
          </p:cNvSpPr>
          <p:nvPr/>
        </p:nvSpPr>
        <p:spPr bwMode="auto">
          <a:xfrm>
            <a:off x="250825" y="1268413"/>
            <a:ext cx="8569325"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800" b="1">
                <a:solidFill>
                  <a:srgbClr val="800080"/>
                </a:solidFill>
                <a:latin typeface="Tahoma" panose="020B0604030504040204" pitchFamily="34" charset="0"/>
                <a:cs typeface="Tahoma" panose="020B0604030504040204" pitchFamily="34" charset="0"/>
              </a:rPr>
              <a:t>Приобретение, развитие и эксплуатация информационных систем</a:t>
            </a:r>
            <a:r>
              <a:rPr lang="ru-RU" altLang="ru-RU" sz="2800" b="1">
                <a:solidFill>
                  <a:srgbClr val="800080"/>
                </a:solidFill>
              </a:rPr>
              <a:t>. </a:t>
            </a:r>
            <a:r>
              <a:rPr lang="ru-RU" altLang="ru-RU" sz="2800">
                <a:solidFill>
                  <a:srgbClr val="800080"/>
                </a:solidFill>
              </a:rPr>
              <a:t>С целью обеспечения гарантий того, что безопасность является составной частью информационных систем необходимо разработать</a:t>
            </a:r>
            <a:r>
              <a:rPr lang="ru-RU" altLang="ru-RU" sz="2800" i="1">
                <a:solidFill>
                  <a:srgbClr val="800080"/>
                </a:solidFill>
              </a:rPr>
              <a:t> </a:t>
            </a:r>
            <a:r>
              <a:rPr lang="ru-RU" altLang="ru-RU" sz="2800" i="1">
                <a:solidFill>
                  <a:srgbClr val="800080"/>
                </a:solidFill>
                <a:latin typeface="Tahoma" panose="020B0604030504040204" pitchFamily="34" charset="0"/>
                <a:cs typeface="Tahoma" panose="020B0604030504040204" pitchFamily="34" charset="0"/>
              </a:rPr>
              <a:t>требования по безопасности информационных систем</a:t>
            </a:r>
            <a:r>
              <a:rPr lang="ru-RU" altLang="ru-RU" sz="2800">
                <a:solidFill>
                  <a:srgbClr val="800080"/>
                </a:solidFill>
              </a:rPr>
              <a:t>.</a:t>
            </a:r>
          </a:p>
          <a:p>
            <a:pPr algn="ctr"/>
            <a:r>
              <a:rPr lang="ru-RU" altLang="ru-RU" sz="2800">
                <a:solidFill>
                  <a:srgbClr val="800080"/>
                </a:solidFill>
              </a:rPr>
              <a:t>Изложение функциональных требований для новых информационных систем или для расширяемых (совершенствуемых) действующих информационных систем должно включать требования к способам и средствам обеспечения безопасности. </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51971" name="Text Box 3"/>
          <p:cNvSpPr txBox="1">
            <a:spLocks noChangeArrowheads="1"/>
          </p:cNvSpPr>
          <p:nvPr/>
        </p:nvSpPr>
        <p:spPr bwMode="auto">
          <a:xfrm>
            <a:off x="215900" y="1343025"/>
            <a:ext cx="8677275" cy="19843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altLang="ru-RU" sz="2600">
                <a:solidFill>
                  <a:srgbClr val="800080"/>
                </a:solidFill>
              </a:rPr>
              <a:t>С целью предотвращения ошибок, потери, несанкционированной модификации или злоупотреблений информацией в прикладных системах необходимо обеспечить</a:t>
            </a:r>
            <a:r>
              <a:rPr lang="ru-RU" altLang="ru-RU" sz="2600" i="1">
                <a:solidFill>
                  <a:srgbClr val="800080"/>
                </a:solidFill>
              </a:rPr>
              <a:t> </a:t>
            </a:r>
            <a:r>
              <a:rPr lang="ru-RU" altLang="ru-RU" sz="2600" i="1">
                <a:solidFill>
                  <a:srgbClr val="800080"/>
                </a:solidFill>
                <a:latin typeface="Tahoma" panose="020B0604030504040204" pitchFamily="34" charset="0"/>
                <a:cs typeface="Tahoma" panose="020B0604030504040204" pitchFamily="34" charset="0"/>
              </a:rPr>
              <a:t>корректную обработку </a:t>
            </a:r>
            <a:r>
              <a:rPr lang="ru-RU" altLang="ru-RU" sz="2600">
                <a:solidFill>
                  <a:srgbClr val="800080"/>
                </a:solidFill>
              </a:rPr>
              <a:t>данных</a:t>
            </a:r>
            <a:r>
              <a:rPr lang="ru-RU" altLang="ru-RU" sz="2600" i="1">
                <a:solidFill>
                  <a:srgbClr val="800080"/>
                </a:solidFill>
                <a:latin typeface="Tahoma" panose="020B0604030504040204" pitchFamily="34" charset="0"/>
                <a:cs typeface="Tahoma" panose="020B0604030504040204" pitchFamily="34" charset="0"/>
              </a:rPr>
              <a:t> прикладными процессами</a:t>
            </a:r>
            <a:r>
              <a:rPr lang="ru-RU" altLang="ru-RU" sz="2600">
                <a:solidFill>
                  <a:srgbClr val="800080"/>
                </a:solidFill>
              </a:rPr>
              <a:t>, для чего:</a:t>
            </a:r>
          </a:p>
        </p:txBody>
      </p:sp>
      <p:sp>
        <p:nvSpPr>
          <p:cNvPr id="851972" name="Text Box 4"/>
          <p:cNvSpPr txBox="1">
            <a:spLocks noChangeArrowheads="1"/>
          </p:cNvSpPr>
          <p:nvPr/>
        </p:nvSpPr>
        <p:spPr bwMode="auto">
          <a:xfrm>
            <a:off x="215900" y="3500438"/>
            <a:ext cx="8642350" cy="29575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10000"/>
              </a:spcBef>
              <a:buSzPct val="80000"/>
              <a:buFont typeface="Wingdings" panose="05000000000000000000" pitchFamily="2" charset="2"/>
              <a:buChar char="q"/>
            </a:pPr>
            <a:r>
              <a:rPr lang="ru-RU" altLang="ru-RU">
                <a:solidFill>
                  <a:srgbClr val="800080"/>
                </a:solidFill>
              </a:rPr>
              <a:t>ввод данных в прикладную систему должен быть подтверждён с целью обеспечения гарантий того, что эти данные корректны и приемлемы;</a:t>
            </a:r>
          </a:p>
          <a:p>
            <a:pPr>
              <a:spcBef>
                <a:spcPct val="10000"/>
              </a:spcBef>
              <a:buSzPct val="80000"/>
              <a:buFont typeface="Wingdings" panose="05000000000000000000" pitchFamily="2" charset="2"/>
              <a:buChar char="q"/>
            </a:pPr>
            <a:r>
              <a:rPr lang="ru-RU" altLang="ru-RU">
                <a:solidFill>
                  <a:srgbClr val="800080"/>
                </a:solidFill>
              </a:rPr>
              <a:t>во все прикладные процессы должны быть встроены процедуры проверки достоверности с целью обнаружения любого искажения информации посредством обработки ошибок или специальных процедур;</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52995" name="Text Box 3"/>
          <p:cNvSpPr txBox="1">
            <a:spLocks noChangeArrowheads="1"/>
          </p:cNvSpPr>
          <p:nvPr/>
        </p:nvSpPr>
        <p:spPr bwMode="auto">
          <a:xfrm>
            <a:off x="250825" y="1341438"/>
            <a:ext cx="8605838" cy="50038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80000"/>
              <a:buFont typeface="Wingdings" panose="05000000000000000000" pitchFamily="2" charset="2"/>
              <a:buChar char="q"/>
            </a:pPr>
            <a:r>
              <a:rPr lang="ru-RU" altLang="ru-RU" sz="2800">
                <a:solidFill>
                  <a:srgbClr val="800080"/>
                </a:solidFill>
              </a:rPr>
              <a:t>в СОИБ компании должны быть выработаны требования по обеспечению гарантированной подлинности и целостности защищаемых сообщений в прикладных системах, а также для этого должны быть определены и внедрены соответствующие средства обеспечения ИБ;</a:t>
            </a:r>
          </a:p>
          <a:p>
            <a:pPr>
              <a:spcBef>
                <a:spcPct val="50000"/>
              </a:spcBef>
              <a:buSzPct val="80000"/>
              <a:buFont typeface="Wingdings" panose="05000000000000000000" pitchFamily="2" charset="2"/>
              <a:buChar char="q"/>
            </a:pPr>
            <a:r>
              <a:rPr lang="ru-RU" altLang="ru-RU" sz="2800">
                <a:solidFill>
                  <a:srgbClr val="800080"/>
                </a:solidFill>
              </a:rPr>
              <a:t>любой вывод данных из прикладной системы должен быть подтверждён с целью обеспечения гарантий того, что обработка этих данных была корректной и соответствовала предъявляемым требованиям.</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54019" name="Text Box 3"/>
          <p:cNvSpPr txBox="1">
            <a:spLocks noChangeArrowheads="1"/>
          </p:cNvSpPr>
          <p:nvPr/>
        </p:nvSpPr>
        <p:spPr bwMode="auto">
          <a:xfrm>
            <a:off x="250825" y="1301750"/>
            <a:ext cx="8605838" cy="5124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altLang="ru-RU" sz="2800">
                <a:solidFill>
                  <a:srgbClr val="800080"/>
                </a:solidFill>
              </a:rPr>
              <a:t>С целью защиты конфиденциальности, подлинности и целостности информации с помощью криптографических средств структура СОИБ должна включать</a:t>
            </a:r>
            <a:r>
              <a:rPr lang="ru-RU" altLang="ru-RU" sz="2800" i="1">
                <a:solidFill>
                  <a:srgbClr val="800080"/>
                </a:solidFill>
              </a:rPr>
              <a:t> </a:t>
            </a:r>
            <a:r>
              <a:rPr lang="ru-RU" altLang="ru-RU" sz="2800" i="1">
                <a:solidFill>
                  <a:srgbClr val="800080"/>
                </a:solidFill>
                <a:latin typeface="Tahoma" panose="020B0604030504040204" pitchFamily="34" charset="0"/>
                <a:cs typeface="Tahoma" panose="020B0604030504040204" pitchFamily="34" charset="0"/>
              </a:rPr>
              <a:t>средства управления криптографическими процедурами</a:t>
            </a:r>
            <a:r>
              <a:rPr lang="ru-RU" altLang="ru-RU" sz="2800">
                <a:solidFill>
                  <a:srgbClr val="800080"/>
                </a:solidFill>
              </a:rPr>
              <a:t>.</a:t>
            </a:r>
          </a:p>
          <a:p>
            <a:pPr algn="ctr"/>
            <a:r>
              <a:rPr lang="ru-RU" altLang="ru-RU" sz="2800">
                <a:solidFill>
                  <a:srgbClr val="800080"/>
                </a:solidFill>
              </a:rPr>
              <a:t>В СОИБ компании должна быть разработана и внедрена стратегия использования средств управления криптографическими процедурами с целью защиты информации. Для использования криптографических методов и средств в компании необходимо иметь соответствующую систему управления криптоключами.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53667" name="Text Box 3"/>
          <p:cNvSpPr txBox="1">
            <a:spLocks noChangeArrowheads="1"/>
          </p:cNvSpPr>
          <p:nvPr/>
        </p:nvSpPr>
        <p:spPr bwMode="auto">
          <a:xfrm>
            <a:off x="250825" y="1449388"/>
            <a:ext cx="8642350" cy="5191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defRPr>
                <a:solidFill>
                  <a:schemeClr val="tx1"/>
                </a:solidFill>
                <a:latin typeface="Arial" panose="020B0604020202020204" pitchFamily="34" charset="0"/>
                <a:cs typeface="Arial" panose="020B0604020202020204" pitchFamily="34" charset="0"/>
              </a:defRPr>
            </a:lvl1pPr>
            <a:lvl2pPr marL="630238">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panose="05000000000000000000" pitchFamily="2" charset="2"/>
              <a:buChar char=""/>
            </a:pPr>
            <a:r>
              <a:rPr lang="ru-RU" altLang="ru-RU" sz="2800">
                <a:solidFill>
                  <a:srgbClr val="800080"/>
                </a:solidFill>
              </a:rPr>
              <a:t>идентифицировать риски:</a:t>
            </a:r>
          </a:p>
        </p:txBody>
      </p:sp>
      <p:sp>
        <p:nvSpPr>
          <p:cNvPr id="753668" name="Text Box 4"/>
          <p:cNvSpPr txBox="1">
            <a:spLocks noChangeArrowheads="1"/>
          </p:cNvSpPr>
          <p:nvPr/>
        </p:nvSpPr>
        <p:spPr bwMode="auto">
          <a:xfrm>
            <a:off x="250825" y="2097088"/>
            <a:ext cx="8642350" cy="44180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276225">
              <a:defRPr>
                <a:solidFill>
                  <a:schemeClr val="tx1"/>
                </a:solidFill>
                <a:latin typeface="Arial" panose="020B0604020202020204" pitchFamily="34" charset="0"/>
                <a:cs typeface="Arial" panose="020B0604020202020204" pitchFamily="34" charset="0"/>
              </a:defRPr>
            </a:lvl1pPr>
            <a:lvl2pPr marL="630238">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30000"/>
              </a:spcBef>
              <a:buFont typeface="Wingdings" panose="05000000000000000000" pitchFamily="2" charset="2"/>
              <a:buChar char="§"/>
            </a:pPr>
            <a:r>
              <a:rPr lang="ru-RU" altLang="ru-RU" sz="2600">
                <a:solidFill>
                  <a:srgbClr val="800080"/>
                </a:solidFill>
              </a:rPr>
              <a:t>определить используемое имущество в пределах сферы функционирования СОИБ, а также ответственный за это имущество персонал;</a:t>
            </a:r>
          </a:p>
          <a:p>
            <a:pPr>
              <a:spcBef>
                <a:spcPct val="30000"/>
              </a:spcBef>
              <a:buFont typeface="Wingdings" panose="05000000000000000000" pitchFamily="2" charset="2"/>
              <a:buChar char="§"/>
            </a:pPr>
            <a:r>
              <a:rPr lang="ru-RU" altLang="ru-RU" sz="2600">
                <a:solidFill>
                  <a:srgbClr val="800080"/>
                </a:solidFill>
              </a:rPr>
              <a:t>определить угрозы этому имуществу;</a:t>
            </a:r>
          </a:p>
          <a:p>
            <a:pPr>
              <a:spcBef>
                <a:spcPct val="30000"/>
              </a:spcBef>
              <a:buFont typeface="Wingdings" panose="05000000000000000000" pitchFamily="2" charset="2"/>
              <a:buChar char="§"/>
            </a:pPr>
            <a:r>
              <a:rPr lang="ru-RU" altLang="ru-RU" sz="2600">
                <a:solidFill>
                  <a:srgbClr val="800080"/>
                </a:solidFill>
              </a:rPr>
              <a:t>определить уязвимости, которые могут привести к реализации угроз;</a:t>
            </a:r>
          </a:p>
          <a:p>
            <a:pPr>
              <a:spcBef>
                <a:spcPct val="30000"/>
              </a:spcBef>
              <a:buFont typeface="Wingdings" panose="05000000000000000000" pitchFamily="2" charset="2"/>
              <a:buChar char="§"/>
            </a:pPr>
            <a:r>
              <a:rPr lang="ru-RU" altLang="ru-RU" sz="2600">
                <a:solidFill>
                  <a:srgbClr val="800080"/>
                </a:solidFill>
              </a:rPr>
              <a:t>определить негативные воздействия, которые могут привести к нарушению конфиденциальности, целостности и работоспособности защищаемых объектов;</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55043" name="Text Box 3"/>
          <p:cNvSpPr txBox="1">
            <a:spLocks noChangeArrowheads="1"/>
          </p:cNvSpPr>
          <p:nvPr/>
        </p:nvSpPr>
        <p:spPr bwMode="auto">
          <a:xfrm>
            <a:off x="250825" y="1160463"/>
            <a:ext cx="8605838" cy="53609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altLang="ru-RU" sz="3200">
                <a:solidFill>
                  <a:srgbClr val="800080"/>
                </a:solidFill>
              </a:rPr>
              <a:t>С целью обеспечения гарантированной безопасности системных файлов СОИБ должна обеспечивать</a:t>
            </a:r>
            <a:r>
              <a:rPr lang="ru-RU" altLang="ru-RU" sz="3200" i="1">
                <a:solidFill>
                  <a:srgbClr val="800080"/>
                </a:solidFill>
              </a:rPr>
              <a:t> </a:t>
            </a:r>
            <a:r>
              <a:rPr lang="ru-RU" altLang="ru-RU" sz="3200" i="1">
                <a:solidFill>
                  <a:srgbClr val="800080"/>
                </a:solidFill>
                <a:latin typeface="Tahoma" panose="020B0604030504040204" pitchFamily="34" charset="0"/>
                <a:cs typeface="Tahoma" panose="020B0604030504040204" pitchFamily="34" charset="0"/>
              </a:rPr>
              <a:t>безопасность системных файлов</a:t>
            </a:r>
            <a:r>
              <a:rPr lang="ru-RU" altLang="ru-RU" sz="3200">
                <a:solidFill>
                  <a:srgbClr val="800080"/>
                </a:solidFill>
              </a:rPr>
              <a:t>.</a:t>
            </a:r>
          </a:p>
          <a:p>
            <a:pPr algn="ctr"/>
            <a:r>
              <a:rPr lang="ru-RU" altLang="ru-RU" sz="3200">
                <a:solidFill>
                  <a:srgbClr val="800080"/>
                </a:solidFill>
              </a:rPr>
              <a:t>В СОИБ компании должны быть предусмотрены процедуры для контроля за инсталляцией ПО в ОС. Данные для тестирования должны быть тщательно отобраны, защищены и находиться под контролем. Доступ к исходному коду программы должен быть ограничен.</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56067" name="Text Box 3"/>
          <p:cNvSpPr txBox="1">
            <a:spLocks noChangeArrowheads="1"/>
          </p:cNvSpPr>
          <p:nvPr/>
        </p:nvSpPr>
        <p:spPr bwMode="auto">
          <a:xfrm>
            <a:off x="250825" y="1268413"/>
            <a:ext cx="8607425" cy="51593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altLang="ru-RU" sz="2600">
                <a:solidFill>
                  <a:srgbClr val="800080"/>
                </a:solidFill>
              </a:rPr>
              <a:t>С целью обеспечения безопасности ПО и информации в прикладных системах СОИБ должна обеспечивать</a:t>
            </a:r>
            <a:r>
              <a:rPr lang="ru-RU" altLang="ru-RU" sz="2600" i="1">
                <a:solidFill>
                  <a:srgbClr val="800080"/>
                </a:solidFill>
              </a:rPr>
              <a:t> </a:t>
            </a:r>
            <a:r>
              <a:rPr lang="ru-RU" altLang="ru-RU" sz="2600" i="1">
                <a:solidFill>
                  <a:srgbClr val="800080"/>
                </a:solidFill>
                <a:latin typeface="Tahoma" panose="020B0604030504040204" pitchFamily="34" charset="0"/>
                <a:cs typeface="Tahoma" panose="020B0604030504040204" pitchFamily="34" charset="0"/>
              </a:rPr>
              <a:t>безопасность в процессах совершенствования и поддержки</a:t>
            </a:r>
            <a:r>
              <a:rPr lang="ru-RU" altLang="ru-RU" sz="2600">
                <a:solidFill>
                  <a:srgbClr val="800080"/>
                </a:solidFill>
              </a:rPr>
              <a:t>. Внесение изменений должно находиться под контролем за счёт использования формальных процедур управления изменениями. В случае внесения изменений в ОС, критичные прикладные информационные системы должны быть проанализированы и протестированы с целью обеспечения гарантий того, что в функциональной и системе безопасности компании отсутствуют вредоносные компоненты и их негативное воздействие. </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57091" name="Text Box 3"/>
          <p:cNvSpPr txBox="1">
            <a:spLocks noChangeArrowheads="1"/>
          </p:cNvSpPr>
          <p:nvPr/>
        </p:nvSpPr>
        <p:spPr bwMode="auto">
          <a:xfrm>
            <a:off x="576263" y="1376363"/>
            <a:ext cx="7991475" cy="4664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3000">
                <a:solidFill>
                  <a:srgbClr val="800080"/>
                </a:solidFill>
              </a:rPr>
              <a:t>На любую модификацию пакетов ПО должна последовать негативная реакция, возможные изменения должны быть максимально ограничены и находиться под жёстким контролем.</a:t>
            </a:r>
          </a:p>
          <a:p>
            <a:pPr algn="ctr"/>
            <a:r>
              <a:rPr lang="ru-RU" altLang="ru-RU" sz="3000">
                <a:solidFill>
                  <a:srgbClr val="800080"/>
                </a:solidFill>
              </a:rPr>
              <a:t>Любая возможная утечка информации должна быть предотвращена.</a:t>
            </a:r>
          </a:p>
          <a:p>
            <a:pPr algn="ctr"/>
            <a:r>
              <a:rPr lang="ru-RU" altLang="ru-RU" sz="3000">
                <a:solidFill>
                  <a:srgbClr val="800080"/>
                </a:solidFill>
              </a:rPr>
              <a:t>Разработка ПО внешней организацией должна находиться под тщательным текущим контролем. </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58115" name="Text Box 3"/>
          <p:cNvSpPr txBox="1">
            <a:spLocks noChangeArrowheads="1"/>
          </p:cNvSpPr>
          <p:nvPr/>
        </p:nvSpPr>
        <p:spPr bwMode="auto">
          <a:xfrm>
            <a:off x="250825" y="1265238"/>
            <a:ext cx="8605838" cy="5124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altLang="ru-RU" sz="2800">
                <a:solidFill>
                  <a:srgbClr val="800080"/>
                </a:solidFill>
              </a:rPr>
              <a:t>С целью снижения рисков, связанных с эксплуатацией технических комплексов, которые имеют известные уязвимости СОИБ должна обеспечивать</a:t>
            </a:r>
            <a:r>
              <a:rPr lang="ru-RU" altLang="ru-RU" sz="2800" i="1">
                <a:solidFill>
                  <a:srgbClr val="800080"/>
                </a:solidFill>
              </a:rPr>
              <a:t> </a:t>
            </a:r>
            <a:r>
              <a:rPr lang="ru-RU" altLang="ru-RU" sz="2800" i="1">
                <a:solidFill>
                  <a:srgbClr val="800080"/>
                </a:solidFill>
                <a:latin typeface="Tahoma" panose="020B0604030504040204" pitchFamily="34" charset="0"/>
                <a:cs typeface="Tahoma" panose="020B0604030504040204" pitchFamily="34" charset="0"/>
              </a:rPr>
              <a:t>управление технической уязвимостью</a:t>
            </a:r>
            <a:r>
              <a:rPr lang="ru-RU" altLang="ru-RU" sz="2800">
                <a:solidFill>
                  <a:srgbClr val="800080"/>
                </a:solidFill>
              </a:rPr>
              <a:t>. Целесообразно использовать регулярно выпускаемую (публикуемую) информацию об обнаруженных уязвимостях в технических комплексах, и на основании такой информации необходимо оценивать возможный ущерб компании от таких уязвимостей, а также определять соответствующие мероприятия для исследования возможных рисков.</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59139" name="Text Box 3"/>
          <p:cNvSpPr txBox="1">
            <a:spLocks noChangeArrowheads="1"/>
          </p:cNvSpPr>
          <p:nvPr/>
        </p:nvSpPr>
        <p:spPr bwMode="auto">
          <a:xfrm>
            <a:off x="539750" y="1541463"/>
            <a:ext cx="8027988" cy="45720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altLang="ru-RU" sz="3000" b="1">
                <a:solidFill>
                  <a:srgbClr val="800080"/>
                </a:solidFill>
                <a:latin typeface="Tahoma" panose="020B0604030504040204" pitchFamily="34" charset="0"/>
                <a:cs typeface="Tahoma" panose="020B0604030504040204" pitchFamily="34" charset="0"/>
              </a:rPr>
              <a:t>Управление инцидентами в сфере ИБ</a:t>
            </a:r>
            <a:r>
              <a:rPr lang="ru-RU" altLang="ru-RU" sz="3000" b="1">
                <a:solidFill>
                  <a:srgbClr val="800080"/>
                </a:solidFill>
              </a:rPr>
              <a:t>. </a:t>
            </a:r>
            <a:r>
              <a:rPr lang="ru-RU" altLang="ru-RU" sz="3000">
                <a:solidFill>
                  <a:srgbClr val="800080"/>
                </a:solidFill>
              </a:rPr>
              <a:t>С целью обеспечения гарантий того, что события и недостатки в сфере ИБ, выявленные в информационных системах, повлекут за собой незамедлительные установленные корректирующие мероприятия и процедуры СОИБ должна обеспечивать</a:t>
            </a:r>
            <a:r>
              <a:rPr lang="ru-RU" altLang="ru-RU" sz="3000" i="1">
                <a:solidFill>
                  <a:srgbClr val="800080"/>
                </a:solidFill>
              </a:rPr>
              <a:t> </a:t>
            </a:r>
            <a:r>
              <a:rPr lang="ru-RU" altLang="ru-RU" sz="3000" i="1">
                <a:solidFill>
                  <a:srgbClr val="800080"/>
                </a:solidFill>
                <a:latin typeface="Tahoma" panose="020B0604030504040204" pitchFamily="34" charset="0"/>
                <a:cs typeface="Tahoma" panose="020B0604030504040204" pitchFamily="34" charset="0"/>
              </a:rPr>
              <a:t>оповещение и информирование о событиях и недостатках в сфере ИБ</a:t>
            </a:r>
            <a:r>
              <a:rPr lang="ru-RU" altLang="ru-RU" sz="3000">
                <a:solidFill>
                  <a:srgbClr val="800080"/>
                </a:solidFill>
              </a:rPr>
              <a:t>.</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60163" name="Text Box 3"/>
          <p:cNvSpPr txBox="1">
            <a:spLocks noChangeArrowheads="1"/>
          </p:cNvSpPr>
          <p:nvPr/>
        </p:nvSpPr>
        <p:spPr bwMode="auto">
          <a:xfrm>
            <a:off x="250825" y="1304925"/>
            <a:ext cx="8605838" cy="47894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В СОИБ компании необходима система незамедлительного оповещения обо всех событиях, касающихся обеспечения ИБ, которая базируется на соответствующие каналы управления.</a:t>
            </a:r>
            <a:r>
              <a:rPr lang="ru-RU" altLang="ru-RU" sz="2800"/>
              <a:t> </a:t>
            </a:r>
            <a:r>
              <a:rPr lang="ru-RU" altLang="ru-RU" sz="2800">
                <a:solidFill>
                  <a:srgbClr val="800080"/>
                </a:solidFill>
              </a:rPr>
              <a:t>Все служащие, работники по контракту и пользователи ДТС, пользующиеся услугами информационных систем и служб, обязаны объявлять и оповещать о любых наблюдаемых или обнаруженных ими недостатках в сфере обеспечения ИБ в информационных системах или службах. </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61187" name="Text Box 3"/>
          <p:cNvSpPr txBox="1">
            <a:spLocks noChangeArrowheads="1"/>
          </p:cNvSpPr>
          <p:nvPr/>
        </p:nvSpPr>
        <p:spPr bwMode="auto">
          <a:xfrm>
            <a:off x="250825" y="1046163"/>
            <a:ext cx="8570913" cy="55514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altLang="ru-RU" sz="2800">
                <a:solidFill>
                  <a:srgbClr val="800080"/>
                </a:solidFill>
              </a:rPr>
              <a:t>С целью обеспечения гарантий того, что в системе управления инцидентами в сфере ИБ будет применён непротиворечивый и эффективный способ  улучшения самой системы СОИБ должна обеспечивать</a:t>
            </a:r>
            <a:r>
              <a:rPr lang="ru-RU" altLang="ru-RU" sz="2800" i="1">
                <a:solidFill>
                  <a:srgbClr val="800080"/>
                </a:solidFill>
              </a:rPr>
              <a:t> </a:t>
            </a:r>
            <a:r>
              <a:rPr lang="ru-RU" altLang="ru-RU" sz="2800" i="1">
                <a:solidFill>
                  <a:srgbClr val="800080"/>
                </a:solidFill>
                <a:latin typeface="Tahoma" panose="020B0604030504040204" pitchFamily="34" charset="0"/>
                <a:cs typeface="Tahoma" panose="020B0604030504040204" pitchFamily="34" charset="0"/>
              </a:rPr>
              <a:t>управление инцидентами в сфере ИБ и дальнейшее совершенствование системы безопасности</a:t>
            </a:r>
            <a:r>
              <a:rPr lang="ru-RU" altLang="ru-RU" sz="2800">
                <a:solidFill>
                  <a:srgbClr val="800080"/>
                </a:solidFill>
              </a:rPr>
              <a:t>. В СОИБ компании должна быть установлена ответственность за управление и должны быть разработаны процедуры управления с целью обеспечения гарантированного быстрого, эффективного и регулярного отклика в случае обнаружения нештатных событий в сфере обеспечения ИБ. </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62211" name="Text Box 3"/>
          <p:cNvSpPr txBox="1">
            <a:spLocks noChangeArrowheads="1"/>
          </p:cNvSpPr>
          <p:nvPr/>
        </p:nvSpPr>
        <p:spPr bwMode="auto">
          <a:xfrm>
            <a:off x="250825" y="1233488"/>
            <a:ext cx="8605838"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600">
                <a:solidFill>
                  <a:srgbClr val="800080"/>
                </a:solidFill>
              </a:rPr>
              <a:t>В СОИБ компании должны быть определены способы, предусматривающие процедуры классификации и текущего контроля инцидентов в сфере ИБ с целью определения их типов, масштабов и затрат на их преодоление. Когда дальнейшие действия против нарушителя или организации-нарушителя, виновного в произошедшем инциденте в сфере ИБ, обязывают привлечь его к административной или уголовной ответственности, необходимо собрать, сохранить и предоставить требуемые свидетельские данные (улики) на основании правил расследования происшествий, определяемых законодательством. </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63235" name="Text Box 3"/>
          <p:cNvSpPr txBox="1">
            <a:spLocks noChangeArrowheads="1"/>
          </p:cNvSpPr>
          <p:nvPr/>
        </p:nvSpPr>
        <p:spPr bwMode="auto">
          <a:xfrm>
            <a:off x="250825" y="1304925"/>
            <a:ext cx="8605838"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b="1">
                <a:solidFill>
                  <a:srgbClr val="800080"/>
                </a:solidFill>
                <a:latin typeface="Tahoma" panose="020B0604030504040204" pitchFamily="34" charset="0"/>
                <a:cs typeface="Tahoma" panose="020B0604030504040204" pitchFamily="34" charset="0"/>
              </a:rPr>
              <a:t>Непрерывное управление компании</a:t>
            </a:r>
            <a:r>
              <a:rPr lang="ru-RU" altLang="ru-RU" sz="2800" b="1">
                <a:solidFill>
                  <a:srgbClr val="800080"/>
                </a:solidFill>
              </a:rPr>
              <a:t>. </a:t>
            </a:r>
            <a:r>
              <a:rPr lang="ru-RU" altLang="ru-RU" sz="2800">
                <a:solidFill>
                  <a:srgbClr val="800080"/>
                </a:solidFill>
              </a:rPr>
              <a:t>С целью противодействия вмешательству (или прерыванию) в функционирование (функционирования) компании и для защиты критичных прикладных процессов от последствий нештатных ситуаций в информационных системах или катастроф, а также для обеспечения гарантий своевременного восстановления функционирования компании процесс </a:t>
            </a:r>
            <a:r>
              <a:rPr lang="ru-RU" altLang="ru-RU" sz="2800" i="1">
                <a:solidFill>
                  <a:srgbClr val="800080"/>
                </a:solidFill>
                <a:latin typeface="Tahoma" panose="020B0604030504040204" pitchFamily="34" charset="0"/>
                <a:cs typeface="Tahoma" panose="020B0604030504040204" pitchFamily="34" charset="0"/>
              </a:rPr>
              <a:t>непрерывного управления компании должен включать соответствующие аспекты обеспечения ИБ</a:t>
            </a:r>
            <a:r>
              <a:rPr lang="ru-RU" altLang="ru-RU" sz="2800">
                <a:solidFill>
                  <a:srgbClr val="800080"/>
                </a:solidFill>
              </a:rPr>
              <a:t>.</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64259" name="Text Box 3"/>
          <p:cNvSpPr txBox="1">
            <a:spLocks noChangeArrowheads="1"/>
          </p:cNvSpPr>
          <p:nvPr/>
        </p:nvSpPr>
        <p:spPr bwMode="auto">
          <a:xfrm>
            <a:off x="250825" y="1016000"/>
            <a:ext cx="8642350" cy="556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a:solidFill>
                  <a:srgbClr val="800080"/>
                </a:solidFill>
              </a:rPr>
              <a:t>Для обеспечения непрерывности управления компании должен быть разработан и внедрён управляемый процесс в компании, который учитывает требования по обеспечению ИБ, необходимые для непрерывности функционирования компании. События, которые могут повлечь нарушения функциональных процессов в компании, должны быть идентифицированы, а также должны быть определены вероятность и последствия таких нарушений и их влияние на обеспечение ИБ. В СОИБ компании должны быть разработаны и внедрены планы поддержания и восстановления операций, гарантирующие доступность информации с требуемым качеством и через минимально возможный интервал времени после возникших нарушений или сбоев в критичных  функциональных процессах.</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54691" name="Text Box 3"/>
          <p:cNvSpPr txBox="1">
            <a:spLocks noChangeArrowheads="1"/>
          </p:cNvSpPr>
          <p:nvPr/>
        </p:nvSpPr>
        <p:spPr bwMode="auto">
          <a:xfrm>
            <a:off x="250825" y="981075"/>
            <a:ext cx="8605838" cy="5191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defRPr>
                <a:solidFill>
                  <a:schemeClr val="tx1"/>
                </a:solidFill>
                <a:latin typeface="Arial" panose="020B0604020202020204" pitchFamily="34" charset="0"/>
                <a:cs typeface="Arial" panose="020B0604020202020204" pitchFamily="34" charset="0"/>
              </a:defRPr>
            </a:lvl1pPr>
            <a:lvl2pPr marL="630238">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panose="05000000000000000000" pitchFamily="2" charset="2"/>
              <a:buChar char=""/>
            </a:pPr>
            <a:r>
              <a:rPr lang="ru-RU" altLang="ru-RU" sz="2800">
                <a:solidFill>
                  <a:srgbClr val="800080"/>
                </a:solidFill>
              </a:rPr>
              <a:t>проанализировать и оценить риски:</a:t>
            </a:r>
          </a:p>
        </p:txBody>
      </p:sp>
      <p:sp>
        <p:nvSpPr>
          <p:cNvPr id="754692" name="Text Box 4"/>
          <p:cNvSpPr txBox="1">
            <a:spLocks noChangeArrowheads="1"/>
          </p:cNvSpPr>
          <p:nvPr/>
        </p:nvSpPr>
        <p:spPr bwMode="auto">
          <a:xfrm>
            <a:off x="250825" y="1484313"/>
            <a:ext cx="8642350" cy="50688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263525" indent="-263525">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5000"/>
              </a:lnSpc>
              <a:spcBef>
                <a:spcPct val="10000"/>
              </a:spcBef>
              <a:buFont typeface="Wingdings" panose="05000000000000000000" pitchFamily="2" charset="2"/>
              <a:buChar char="§"/>
            </a:pPr>
            <a:r>
              <a:rPr lang="ru-RU" altLang="ru-RU">
                <a:solidFill>
                  <a:srgbClr val="800080"/>
                </a:solidFill>
              </a:rPr>
              <a:t>оценить возможные воздействия на компанию, которые могут повлечь за собой нарушение безопасности, учитывая последствия нарушений конфиденциальности, целостности и работоспособности защищаемых объектов;</a:t>
            </a:r>
          </a:p>
          <a:p>
            <a:pPr>
              <a:lnSpc>
                <a:spcPct val="95000"/>
              </a:lnSpc>
              <a:spcBef>
                <a:spcPct val="10000"/>
              </a:spcBef>
              <a:buFont typeface="Wingdings" panose="05000000000000000000" pitchFamily="2" charset="2"/>
              <a:buChar char="§"/>
            </a:pPr>
            <a:r>
              <a:rPr lang="ru-RU" altLang="ru-RU">
                <a:solidFill>
                  <a:srgbClr val="800080"/>
                </a:solidFill>
              </a:rPr>
              <a:t>оценить реальную вероятность осуществления такого нарушения безопасности в свете наиболее распространённых угроз и уязвимостей, и негативные воздействия, связанные с защищаемыми объектами, а также процедуры текущего управления и контроля;</a:t>
            </a:r>
          </a:p>
          <a:p>
            <a:pPr>
              <a:lnSpc>
                <a:spcPct val="95000"/>
              </a:lnSpc>
              <a:spcBef>
                <a:spcPct val="10000"/>
              </a:spcBef>
              <a:buFont typeface="Wingdings" panose="05000000000000000000" pitchFamily="2" charset="2"/>
              <a:buChar char="§"/>
            </a:pPr>
            <a:r>
              <a:rPr lang="ru-RU" altLang="ru-RU">
                <a:solidFill>
                  <a:srgbClr val="800080"/>
                </a:solidFill>
              </a:rPr>
              <a:t>оценить уровни рисков;</a:t>
            </a:r>
          </a:p>
          <a:p>
            <a:pPr>
              <a:lnSpc>
                <a:spcPct val="95000"/>
              </a:lnSpc>
              <a:spcBef>
                <a:spcPct val="10000"/>
              </a:spcBef>
              <a:buFont typeface="Wingdings" panose="05000000000000000000" pitchFamily="2" charset="2"/>
              <a:buChar char="§"/>
            </a:pPr>
            <a:r>
              <a:rPr lang="ru-RU" altLang="ru-RU">
                <a:solidFill>
                  <a:srgbClr val="800080"/>
                </a:solidFill>
              </a:rPr>
              <a:t>определить является ли риск приемлемым или он требует нового способа нейтрализации на основании сформулированного критерия приемлемости критерия;</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65283" name="Text Box 3"/>
          <p:cNvSpPr txBox="1">
            <a:spLocks noChangeArrowheads="1"/>
          </p:cNvSpPr>
          <p:nvPr/>
        </p:nvSpPr>
        <p:spPr bwMode="auto">
          <a:xfrm>
            <a:off x="215900" y="1233488"/>
            <a:ext cx="8677275"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600">
                <a:solidFill>
                  <a:srgbClr val="800080"/>
                </a:solidFill>
              </a:rPr>
              <a:t>В СОИБ компании должно находиться только одно практическое руководство по планированию обеспечения непрерывности функционирования компании, чтобы это гарантировало совместимость всех планов, чтобы были совместимы все требования по обеспечению ИБ,  а также, чтобы можно было определить приоритеты при тестировании и эксплуатации.</a:t>
            </a:r>
          </a:p>
          <a:p>
            <a:pPr algn="ctr"/>
            <a:r>
              <a:rPr lang="ru-RU" altLang="ru-RU" sz="2600">
                <a:solidFill>
                  <a:srgbClr val="800080"/>
                </a:solidFill>
              </a:rPr>
              <a:t>Планы по обеспечению непрерывности функционирования компании должны быть протестированы и регулярно обновляемы с целью обеспечения гарантий того, что они удовлетворяют текущим потребностям и эффективны.</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66307" name="Text Box 3"/>
          <p:cNvSpPr txBox="1">
            <a:spLocks noChangeArrowheads="1"/>
          </p:cNvSpPr>
          <p:nvPr/>
        </p:nvSpPr>
        <p:spPr bwMode="auto">
          <a:xfrm>
            <a:off x="250825" y="1268413"/>
            <a:ext cx="8497888"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600" b="1">
                <a:solidFill>
                  <a:srgbClr val="800080"/>
                </a:solidFill>
                <a:latin typeface="Tahoma" panose="020B0604030504040204" pitchFamily="34" charset="0"/>
                <a:cs typeface="Tahoma" panose="020B0604030504040204" pitchFamily="34" charset="0"/>
              </a:rPr>
              <a:t>Соответствие (согласованность).</a:t>
            </a:r>
            <a:r>
              <a:rPr lang="ru-RU" altLang="ru-RU" sz="2600" b="1">
                <a:solidFill>
                  <a:srgbClr val="800080"/>
                </a:solidFill>
              </a:rPr>
              <a:t> </a:t>
            </a:r>
            <a:r>
              <a:rPr lang="ru-RU" altLang="ru-RU" sz="2600">
                <a:solidFill>
                  <a:srgbClr val="800080"/>
                </a:solidFill>
              </a:rPr>
              <a:t>С целью исключения нарушений каких-либо законов, нормативной правовой базы и договорных обязательств, а также каких-либо требований по безопасности СОИБ должна обеспечивать контроль</a:t>
            </a:r>
            <a:r>
              <a:rPr lang="ru-RU" altLang="ru-RU" sz="2600" i="1">
                <a:solidFill>
                  <a:srgbClr val="800080"/>
                </a:solidFill>
              </a:rPr>
              <a:t> </a:t>
            </a:r>
            <a:r>
              <a:rPr lang="ru-RU" altLang="ru-RU" sz="2600" i="1">
                <a:solidFill>
                  <a:srgbClr val="800080"/>
                </a:solidFill>
                <a:latin typeface="Tahoma" panose="020B0604030504040204" pitchFamily="34" charset="0"/>
                <a:cs typeface="Tahoma" panose="020B0604030504040204" pitchFamily="34" charset="0"/>
              </a:rPr>
              <a:t>соответствия требованиям законодательства</a:t>
            </a:r>
            <a:r>
              <a:rPr lang="ru-RU" altLang="ru-RU" sz="2600">
                <a:solidFill>
                  <a:srgbClr val="800080"/>
                </a:solidFill>
              </a:rPr>
              <a:t>.</a:t>
            </a:r>
          </a:p>
          <a:p>
            <a:pPr algn="ctr"/>
            <a:r>
              <a:rPr lang="ru-RU" altLang="ru-RU" sz="2600">
                <a:solidFill>
                  <a:srgbClr val="800080"/>
                </a:solidFill>
              </a:rPr>
              <a:t>Все соответствующие требования законов, нормативной правовой базы или договорных обязательств и мероприятия организации по удовлетворению этих требования должны быть детально определены, задокументированы и храниться в каждой информационной системе и компании.</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67331" name="Text Box 3"/>
          <p:cNvSpPr txBox="1">
            <a:spLocks noChangeArrowheads="1"/>
          </p:cNvSpPr>
          <p:nvPr/>
        </p:nvSpPr>
        <p:spPr bwMode="auto">
          <a:xfrm>
            <a:off x="250825" y="1304925"/>
            <a:ext cx="8642350"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600">
                <a:solidFill>
                  <a:srgbClr val="800080"/>
                </a:solidFill>
              </a:rPr>
              <a:t>В СОИБ компании должны быть внедрены соответствующие процедуры для обеспечения гарантированного соответствия с требованиями законов, нормативной правовой базы и договорных обязательств, касающихся использования материалов и средств, по отношению к которым могут возникать права интеллектуальной собственности, и запатентованных программных продуктов.</a:t>
            </a:r>
          </a:p>
          <a:p>
            <a:pPr algn="ctr"/>
            <a:r>
              <a:rPr lang="ru-RU" altLang="ru-RU" sz="2600">
                <a:solidFill>
                  <a:srgbClr val="800080"/>
                </a:solidFill>
              </a:rPr>
              <a:t>Важные документы должны быть защищены от их пропажи, порчи и искажений в соответствие с требованиями основных направлений деятельности компании, законов, нормативной правовой базы и договорных обязательств.</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68356" name="Text Box 4"/>
          <p:cNvSpPr txBox="1">
            <a:spLocks noChangeArrowheads="1"/>
          </p:cNvSpPr>
          <p:nvPr/>
        </p:nvSpPr>
        <p:spPr bwMode="auto">
          <a:xfrm>
            <a:off x="250825" y="1268413"/>
            <a:ext cx="8642350" cy="5029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altLang="ru-RU" sz="3000">
                <a:solidFill>
                  <a:srgbClr val="800080"/>
                </a:solidFill>
              </a:rPr>
              <a:t>Защита и конфиденциальность данных должны быть гарантированы в соответствие требованиями законов, нормативной правовой базы и, если необходимо, договорных обязательств.</a:t>
            </a:r>
          </a:p>
          <a:p>
            <a:pPr algn="ctr"/>
            <a:r>
              <a:rPr lang="ru-RU" altLang="ru-RU" sz="3000">
                <a:solidFill>
                  <a:srgbClr val="800080"/>
                </a:solidFill>
              </a:rPr>
              <a:t>Пользователи должны быть предупреждены о запрете и последствиях несанкционированного использования средств обработки информации.</a:t>
            </a:r>
          </a:p>
          <a:p>
            <a:pPr algn="ctr"/>
            <a:r>
              <a:rPr lang="ru-RU" altLang="ru-RU" sz="3000">
                <a:solidFill>
                  <a:srgbClr val="800080"/>
                </a:solidFill>
              </a:rPr>
              <a:t>Криптографические средства управления должны использоваться в соответствие со всеми договорами, законами и регламентами. </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70403" name="Text Box 3"/>
          <p:cNvSpPr txBox="1">
            <a:spLocks noChangeArrowheads="1"/>
          </p:cNvSpPr>
          <p:nvPr/>
        </p:nvSpPr>
        <p:spPr bwMode="auto">
          <a:xfrm>
            <a:off x="287338" y="1196975"/>
            <a:ext cx="8605837"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600">
                <a:solidFill>
                  <a:srgbClr val="800080"/>
                </a:solidFill>
              </a:rPr>
              <a:t>С целью обеспечения гарантированного соответствия функциональных систем стратегии и стандартам безопасности компании СОИБ должна обеспечивать</a:t>
            </a:r>
            <a:r>
              <a:rPr lang="ru-RU" altLang="ru-RU" sz="2600" i="1">
                <a:solidFill>
                  <a:srgbClr val="800080"/>
                </a:solidFill>
              </a:rPr>
              <a:t> </a:t>
            </a:r>
            <a:r>
              <a:rPr lang="ru-RU" altLang="ru-RU" sz="2600" i="1">
                <a:solidFill>
                  <a:srgbClr val="800080"/>
                </a:solidFill>
                <a:latin typeface="Tahoma" panose="020B0604030504040204" pitchFamily="34" charset="0"/>
                <a:cs typeface="Tahoma" panose="020B0604030504040204" pitchFamily="34" charset="0"/>
              </a:rPr>
              <a:t>соответствие стратегии и стандартам безопасности, а также необходимое техническое соответствие</a:t>
            </a:r>
            <a:r>
              <a:rPr lang="ru-RU" altLang="ru-RU" sz="2600">
                <a:solidFill>
                  <a:srgbClr val="800080"/>
                </a:solidFill>
              </a:rPr>
              <a:t>.</a:t>
            </a:r>
          </a:p>
          <a:p>
            <a:pPr algn="ctr"/>
            <a:r>
              <a:rPr lang="ru-RU" altLang="ru-RU" sz="2600">
                <a:solidFill>
                  <a:srgbClr val="800080"/>
                </a:solidFill>
              </a:rPr>
              <a:t>Руководство и персонал компании должны гарантировать, все процедуры обеспечения ИБ в пределах зоны их ответственности осуществляются корректно и соответствуют стратегии и стандартам безопасности. Информационные системы должны регулярно проверяться на предмет их соответствия существующим стандартам обеспечения безопасности. </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69379" name="Text Box 3"/>
          <p:cNvSpPr txBox="1">
            <a:spLocks noChangeArrowheads="1"/>
          </p:cNvSpPr>
          <p:nvPr/>
        </p:nvSpPr>
        <p:spPr bwMode="auto">
          <a:xfrm>
            <a:off x="287338" y="1503363"/>
            <a:ext cx="8605837" cy="47625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altLang="ru-RU" sz="2600">
                <a:solidFill>
                  <a:srgbClr val="800080"/>
                </a:solidFill>
              </a:rPr>
              <a:t>С целью максимизации эффективности процесса аудита информационных систем, а также с целью минимизации вмешательства в этот процесс в компании должен проводиться</a:t>
            </a:r>
            <a:r>
              <a:rPr lang="ru-RU" altLang="ru-RU" sz="2600" i="1">
                <a:solidFill>
                  <a:srgbClr val="800080"/>
                </a:solidFill>
              </a:rPr>
              <a:t> </a:t>
            </a:r>
            <a:r>
              <a:rPr lang="ru-RU" altLang="ru-RU" sz="2600" i="1">
                <a:solidFill>
                  <a:srgbClr val="800080"/>
                </a:solidFill>
                <a:latin typeface="Tahoma" panose="020B0604030504040204" pitchFamily="34" charset="0"/>
                <a:cs typeface="Tahoma" panose="020B0604030504040204" pitchFamily="34" charset="0"/>
              </a:rPr>
              <a:t>анализ аудита информационных систем</a:t>
            </a:r>
            <a:r>
              <a:rPr lang="ru-RU" altLang="ru-RU" sz="2600">
                <a:solidFill>
                  <a:srgbClr val="800080"/>
                </a:solidFill>
              </a:rPr>
              <a:t>. Требования к проведению аудита и аудиторские проверки, включая проверку ОС, должны быть чётко спланированы и направлены на минимизацию рисков, связанных с нарушениями информационных процессов. Доступ к средствам проведения аудита информационных систем должен быть защищён с целью предотвращения каких-либо возможных злоупотреблений или их компрометации. </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71427" name="Text Box 3"/>
          <p:cNvSpPr txBox="1">
            <a:spLocks noChangeArrowheads="1"/>
          </p:cNvSpPr>
          <p:nvPr/>
        </p:nvSpPr>
        <p:spPr bwMode="auto">
          <a:xfrm>
            <a:off x="0" y="1016000"/>
            <a:ext cx="914400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b="1">
                <a:solidFill>
                  <a:srgbClr val="CC3300"/>
                </a:solidFill>
                <a:latin typeface="Tahoma" panose="020B0604030504040204" pitchFamily="34" charset="0"/>
              </a:rPr>
              <a:t>24.3. </a:t>
            </a:r>
            <a:r>
              <a:rPr lang="ru-RU" altLang="ru-RU" b="1">
                <a:solidFill>
                  <a:srgbClr val="CC3300"/>
                </a:solidFill>
              </a:rPr>
              <a:t>Документы, определяющие функционирование СОИБ ИТС</a:t>
            </a:r>
            <a:r>
              <a:rPr lang="ru-RU" altLang="ru-RU">
                <a:solidFill>
                  <a:srgbClr val="CC3300"/>
                </a:solidFill>
              </a:rPr>
              <a:t> </a:t>
            </a:r>
          </a:p>
        </p:txBody>
      </p:sp>
      <p:sp>
        <p:nvSpPr>
          <p:cNvPr id="871428" name="Text Box 4"/>
          <p:cNvSpPr txBox="1">
            <a:spLocks noChangeArrowheads="1"/>
          </p:cNvSpPr>
          <p:nvPr/>
        </p:nvSpPr>
        <p:spPr bwMode="auto">
          <a:xfrm>
            <a:off x="250825" y="2097088"/>
            <a:ext cx="8605838" cy="14636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3000">
                <a:solidFill>
                  <a:srgbClr val="800080"/>
                </a:solidFill>
              </a:rPr>
              <a:t>Функционирование системы по обеспечению ИБ осуществляется на основе следующих документов: </a:t>
            </a:r>
          </a:p>
        </p:txBody>
      </p:sp>
      <p:sp>
        <p:nvSpPr>
          <p:cNvPr id="871429" name="Text Box 5"/>
          <p:cNvSpPr txBox="1">
            <a:spLocks noChangeArrowheads="1"/>
          </p:cNvSpPr>
          <p:nvPr/>
        </p:nvSpPr>
        <p:spPr bwMode="auto">
          <a:xfrm>
            <a:off x="250825" y="3716338"/>
            <a:ext cx="8677275" cy="2870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SzPct val="80000"/>
              <a:buFont typeface="Wingdings" panose="05000000000000000000" pitchFamily="2" charset="2"/>
              <a:buChar char="q"/>
            </a:pPr>
            <a:r>
              <a:rPr lang="ru-RU" altLang="ru-RU" sz="2600">
                <a:solidFill>
                  <a:srgbClr val="800080"/>
                </a:solidFill>
              </a:rPr>
              <a:t>действующих законодательных актов и нормативных документов Российской Федерации по обеспечению ИБ;</a:t>
            </a:r>
          </a:p>
          <a:p>
            <a:pPr>
              <a:buSzPct val="80000"/>
              <a:buFont typeface="Wingdings" panose="05000000000000000000" pitchFamily="2" charset="2"/>
              <a:buChar char="q"/>
            </a:pPr>
            <a:r>
              <a:rPr lang="ru-RU" altLang="ru-RU" sz="2600">
                <a:solidFill>
                  <a:srgbClr val="800080"/>
                </a:solidFill>
              </a:rPr>
              <a:t>нормативных актов региональных (муниципальных) институтов власти;</a:t>
            </a:r>
          </a:p>
          <a:p>
            <a:pPr>
              <a:buSzPct val="80000"/>
              <a:buFont typeface="Wingdings" panose="05000000000000000000" pitchFamily="2" charset="2"/>
              <a:buChar char="q"/>
            </a:pPr>
            <a:r>
              <a:rPr lang="ru-RU" altLang="ru-RU" sz="2600">
                <a:solidFill>
                  <a:srgbClr val="800080"/>
                </a:solidFill>
              </a:rPr>
              <a:t>внутренних документов компании по обеспечению ИБ.</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72451" name="Text Box 3"/>
          <p:cNvSpPr txBox="1">
            <a:spLocks noChangeArrowheads="1"/>
          </p:cNvSpPr>
          <p:nvPr/>
        </p:nvSpPr>
        <p:spPr bwMode="auto">
          <a:xfrm>
            <a:off x="250825" y="1052513"/>
            <a:ext cx="8605838" cy="17081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altLang="ru-RU" sz="2800" i="1">
                <a:solidFill>
                  <a:srgbClr val="800080"/>
                </a:solidFill>
                <a:latin typeface="Tahoma" panose="020B0604030504040204" pitchFamily="34" charset="0"/>
                <a:cs typeface="Tahoma" panose="020B0604030504040204" pitchFamily="34" charset="0"/>
              </a:rPr>
              <a:t>Состав внутренних документов компании</a:t>
            </a:r>
            <a:r>
              <a:rPr lang="ru-RU" altLang="ru-RU" sz="2800">
                <a:solidFill>
                  <a:srgbClr val="800080"/>
                </a:solidFill>
              </a:rPr>
              <a:t>.</a:t>
            </a:r>
            <a:r>
              <a:rPr lang="ru-RU" altLang="ru-RU" sz="2800" b="1">
                <a:solidFill>
                  <a:srgbClr val="800080"/>
                </a:solidFill>
              </a:rPr>
              <a:t> </a:t>
            </a:r>
            <a:r>
              <a:rPr lang="ru-RU" altLang="ru-RU" sz="2800">
                <a:solidFill>
                  <a:srgbClr val="800080"/>
                </a:solidFill>
              </a:rPr>
              <a:t>В состав внутренних документов компании по обеспечению ИБ рекомендуется включить следующие виды документов (документированной информации):</a:t>
            </a:r>
          </a:p>
        </p:txBody>
      </p:sp>
      <p:sp>
        <p:nvSpPr>
          <p:cNvPr id="872452" name="Text Box 4"/>
          <p:cNvSpPr txBox="1">
            <a:spLocks noChangeArrowheads="1"/>
          </p:cNvSpPr>
          <p:nvPr/>
        </p:nvSpPr>
        <p:spPr bwMode="auto">
          <a:xfrm>
            <a:off x="250825" y="2873375"/>
            <a:ext cx="8642350" cy="36877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450850" indent="-450850">
              <a:defRPr>
                <a:solidFill>
                  <a:schemeClr val="tx1"/>
                </a:solidFill>
                <a:latin typeface="Arial" panose="020B0604020202020204" pitchFamily="34" charset="0"/>
                <a:cs typeface="Arial" panose="020B0604020202020204" pitchFamily="34" charset="0"/>
              </a:defRPr>
            </a:lvl1pPr>
            <a:lvl2pPr marL="630238">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10000"/>
              </a:spcBef>
              <a:buSzPct val="90000"/>
              <a:buFont typeface="Wingdings" panose="05000000000000000000" pitchFamily="2" charset="2"/>
              <a:buChar char=""/>
            </a:pPr>
            <a:r>
              <a:rPr lang="ru-RU" altLang="ru-RU">
                <a:solidFill>
                  <a:srgbClr val="800080"/>
                </a:solidFill>
              </a:rPr>
              <a:t>документы, содержащие положения общей стратегии ИБ компании (документы первого уровня), определяют высокоуровневые цели, содержание и основные направления деятельности по обеспечению ИБ, предназначенные для компании в целом;</a:t>
            </a:r>
          </a:p>
          <a:p>
            <a:pPr>
              <a:spcBef>
                <a:spcPct val="10000"/>
              </a:spcBef>
              <a:buSzPct val="90000"/>
              <a:buFont typeface="Wingdings" panose="05000000000000000000" pitchFamily="2" charset="2"/>
              <a:buChar char=""/>
            </a:pPr>
            <a:r>
              <a:rPr lang="ru-RU" altLang="ru-RU">
                <a:solidFill>
                  <a:srgbClr val="800080"/>
                </a:solidFill>
              </a:rPr>
              <a:t>документы, содержащие положения частных стратегий (документы второго уровня), детализируют положения общей стратегии ИБ применительно к одной или нескольким областям ИБ, видам и технологиям деятельности компании;</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73475" name="Text Box 3"/>
          <p:cNvSpPr txBox="1">
            <a:spLocks noChangeArrowheads="1"/>
          </p:cNvSpPr>
          <p:nvPr/>
        </p:nvSpPr>
        <p:spPr bwMode="auto">
          <a:xfrm>
            <a:off x="250825" y="1304925"/>
            <a:ext cx="8642350" cy="51593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450850" indent="-450850">
              <a:defRPr>
                <a:solidFill>
                  <a:schemeClr val="tx1"/>
                </a:solidFill>
                <a:latin typeface="Arial" panose="020B0604020202020204" pitchFamily="34" charset="0"/>
                <a:cs typeface="Arial" panose="020B0604020202020204" pitchFamily="34" charset="0"/>
              </a:defRPr>
            </a:lvl1pPr>
            <a:lvl2pPr marL="630238">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10000"/>
              </a:spcBef>
              <a:buSzPct val="90000"/>
              <a:buFont typeface="Wingdings" panose="05000000000000000000" pitchFamily="2" charset="2"/>
              <a:buChar char=""/>
            </a:pPr>
            <a:r>
              <a:rPr lang="ru-RU" altLang="ru-RU" sz="2600">
                <a:solidFill>
                  <a:srgbClr val="800080"/>
                </a:solidFill>
              </a:rPr>
              <a:t>документы, содержащие положения ИБ, применяемые к процедурам (порядку выполнения действий или операций) обеспечения ИБ (документы третьего уровня), содержат правила и параметры, устанавливающие способ осуществления и выполнения конкретных действий, связанных с ИБ, в рамках технологических процессов, используемых в компании, либо ограничения по выполнению отдельных действий, связанных с реализацией защитных мер, в используемых технологических процессах (технические задания, регламенты, порядки, инструкции);</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74499" name="Text Box 3"/>
          <p:cNvSpPr txBox="1">
            <a:spLocks noChangeArrowheads="1"/>
          </p:cNvSpPr>
          <p:nvPr/>
        </p:nvSpPr>
        <p:spPr bwMode="auto">
          <a:xfrm>
            <a:off x="287338" y="1412875"/>
            <a:ext cx="8569325" cy="26543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defRPr>
                <a:solidFill>
                  <a:schemeClr val="tx1"/>
                </a:solidFill>
                <a:latin typeface="Arial" panose="020B0604020202020204" pitchFamily="34" charset="0"/>
                <a:cs typeface="Arial" panose="020B0604020202020204" pitchFamily="34" charset="0"/>
              </a:defRPr>
            </a:lvl1pPr>
            <a:lvl2pPr marL="630238">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panose="05000000000000000000" pitchFamily="2" charset="2"/>
              <a:buChar char=""/>
            </a:pPr>
            <a:r>
              <a:rPr lang="ru-RU" altLang="ru-RU" sz="2800">
                <a:solidFill>
                  <a:srgbClr val="800080"/>
                </a:solidFill>
              </a:rPr>
              <a:t>документы, содержащие свидетельства выполненной деятельности по обеспечению ИБ (документы четвертого уровня), отражают достигнутые результаты (промежуточные и окончательные), относящиеся к обеспечению ИБ компании.</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55715" name="Text Box 3"/>
          <p:cNvSpPr txBox="1">
            <a:spLocks noChangeArrowheads="1"/>
          </p:cNvSpPr>
          <p:nvPr/>
        </p:nvSpPr>
        <p:spPr bwMode="auto">
          <a:xfrm>
            <a:off x="215900" y="1376363"/>
            <a:ext cx="8642350" cy="13731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defRPr>
                <a:solidFill>
                  <a:schemeClr val="tx1"/>
                </a:solidFill>
                <a:latin typeface="Arial" panose="020B0604020202020204" pitchFamily="34" charset="0"/>
                <a:cs typeface="Arial" panose="020B0604020202020204" pitchFamily="34" charset="0"/>
              </a:defRPr>
            </a:lvl1pPr>
            <a:lvl2pPr marL="630238">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panose="05000000000000000000" pitchFamily="2" charset="2"/>
              <a:buChar char=""/>
            </a:pPr>
            <a:r>
              <a:rPr lang="ru-RU" altLang="ru-RU" sz="2800">
                <a:solidFill>
                  <a:srgbClr val="800080"/>
                </a:solidFill>
              </a:rPr>
              <a:t>определение и оценка вариантов и способов нейтрализации рисков. Возможны следующие действия:</a:t>
            </a:r>
          </a:p>
        </p:txBody>
      </p:sp>
      <p:sp>
        <p:nvSpPr>
          <p:cNvPr id="755716" name="Text Box 4"/>
          <p:cNvSpPr txBox="1">
            <a:spLocks noChangeArrowheads="1"/>
          </p:cNvSpPr>
          <p:nvPr/>
        </p:nvSpPr>
        <p:spPr bwMode="auto">
          <a:xfrm>
            <a:off x="250825" y="2889250"/>
            <a:ext cx="8642350" cy="34401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363538">
              <a:defRPr>
                <a:solidFill>
                  <a:schemeClr val="tx1"/>
                </a:solidFill>
                <a:latin typeface="Arial" panose="020B0604020202020204" pitchFamily="34" charset="0"/>
                <a:cs typeface="Arial" panose="020B0604020202020204" pitchFamily="34" charset="0"/>
              </a:defRPr>
            </a:lvl1pPr>
            <a:lvl2pPr marL="630238">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5000"/>
              </a:lnSpc>
              <a:spcBef>
                <a:spcPct val="20000"/>
              </a:spcBef>
              <a:buSzPct val="80000"/>
              <a:buFont typeface="Wingdings" panose="05000000000000000000" pitchFamily="2" charset="2"/>
              <a:buChar char="q"/>
            </a:pPr>
            <a:r>
              <a:rPr lang="ru-RU" altLang="ru-RU">
                <a:solidFill>
                  <a:srgbClr val="800080"/>
                </a:solidFill>
              </a:rPr>
              <a:t>применение соответствующих процедур контроля и управления;</a:t>
            </a:r>
          </a:p>
          <a:p>
            <a:pPr>
              <a:lnSpc>
                <a:spcPct val="95000"/>
              </a:lnSpc>
              <a:spcBef>
                <a:spcPct val="20000"/>
              </a:spcBef>
              <a:buSzPct val="80000"/>
              <a:buFont typeface="Wingdings" panose="05000000000000000000" pitchFamily="2" charset="2"/>
              <a:buChar char="q"/>
            </a:pPr>
            <a:r>
              <a:rPr lang="ru-RU" altLang="ru-RU">
                <a:solidFill>
                  <a:srgbClr val="800080"/>
                </a:solidFill>
              </a:rPr>
              <a:t>сознательно и беспристрастно признать риски, удостоверившись, что они в явном виде удовлетворяют стратегии компании по обеспечению ИБ и критерию приемлемости рисков;</a:t>
            </a:r>
          </a:p>
          <a:p>
            <a:pPr>
              <a:lnSpc>
                <a:spcPct val="95000"/>
              </a:lnSpc>
              <a:spcBef>
                <a:spcPct val="20000"/>
              </a:spcBef>
              <a:buSzPct val="80000"/>
              <a:buFont typeface="Wingdings" panose="05000000000000000000" pitchFamily="2" charset="2"/>
              <a:buChar char="q"/>
            </a:pPr>
            <a:r>
              <a:rPr lang="ru-RU" altLang="ru-RU">
                <a:solidFill>
                  <a:srgbClr val="800080"/>
                </a:solidFill>
              </a:rPr>
              <a:t>остерегаться рисков;</a:t>
            </a:r>
          </a:p>
          <a:p>
            <a:pPr>
              <a:lnSpc>
                <a:spcPct val="95000"/>
              </a:lnSpc>
              <a:spcBef>
                <a:spcPct val="20000"/>
              </a:spcBef>
              <a:buSzPct val="80000"/>
              <a:buFont typeface="Wingdings" panose="05000000000000000000" pitchFamily="2" charset="2"/>
              <a:buChar char="q"/>
            </a:pPr>
            <a:r>
              <a:rPr lang="ru-RU" altLang="ru-RU">
                <a:solidFill>
                  <a:srgbClr val="800080"/>
                </a:solidFill>
              </a:rPr>
              <a:t>передача информации о реальных рисках другим заинтересованным организациям;</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56739" name="Text Box 3"/>
          <p:cNvSpPr txBox="1">
            <a:spLocks noChangeArrowheads="1"/>
          </p:cNvSpPr>
          <p:nvPr/>
        </p:nvSpPr>
        <p:spPr bwMode="auto">
          <a:xfrm>
            <a:off x="250825" y="1304925"/>
            <a:ext cx="8642350" cy="5492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defRPr>
                <a:solidFill>
                  <a:schemeClr val="tx1"/>
                </a:solidFill>
                <a:latin typeface="Arial" panose="020B0604020202020204" pitchFamily="34" charset="0"/>
                <a:cs typeface="Arial" panose="020B0604020202020204" pitchFamily="34" charset="0"/>
              </a:defRPr>
            </a:lvl1pPr>
            <a:lvl2pPr marL="630238">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panose="05000000000000000000" pitchFamily="2" charset="2"/>
              <a:buChar char=""/>
            </a:pPr>
            <a:r>
              <a:rPr lang="ru-RU" altLang="ru-RU" sz="3000">
                <a:solidFill>
                  <a:srgbClr val="800080"/>
                </a:solidFill>
              </a:rPr>
              <a:t>выбор целей и средств управления.</a:t>
            </a:r>
          </a:p>
        </p:txBody>
      </p:sp>
      <p:sp>
        <p:nvSpPr>
          <p:cNvPr id="756740" name="Text Box 4"/>
          <p:cNvSpPr txBox="1">
            <a:spLocks noChangeArrowheads="1"/>
          </p:cNvSpPr>
          <p:nvPr/>
        </p:nvSpPr>
        <p:spPr bwMode="auto">
          <a:xfrm>
            <a:off x="250825" y="1952625"/>
            <a:ext cx="8642350" cy="42068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a:defRPr>
                <a:solidFill>
                  <a:schemeClr val="tx1"/>
                </a:solidFill>
                <a:latin typeface="Arial" panose="020B0604020202020204" pitchFamily="34" charset="0"/>
                <a:cs typeface="Arial" panose="020B0604020202020204" pitchFamily="34" charset="0"/>
              </a:defRPr>
            </a:lvl1pPr>
            <a:lvl2pPr marL="71755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ru-RU" altLang="ru-RU" sz="3000">
                <a:solidFill>
                  <a:srgbClr val="800080"/>
                </a:solidFill>
              </a:rPr>
              <a:t>Цели и средства управления должны выбираться и реализовываться с учётом удовлетворения требованиям, определённым процессами оценки и нейтрализации рисков. Такой выбор должен учитывать критерии приемлемости рисков, а также требования законодательной и нормативной правовой базы и договорных обязательств;</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57763" name="Text Box 3"/>
          <p:cNvSpPr txBox="1">
            <a:spLocks noChangeArrowheads="1"/>
          </p:cNvSpPr>
          <p:nvPr/>
        </p:nvSpPr>
        <p:spPr bwMode="auto">
          <a:xfrm>
            <a:off x="250825" y="1557338"/>
            <a:ext cx="8642350" cy="44799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defRPr>
                <a:solidFill>
                  <a:schemeClr val="tx1"/>
                </a:solidFill>
                <a:latin typeface="Arial" panose="020B0604020202020204" pitchFamily="34" charset="0"/>
                <a:cs typeface="Arial" panose="020B0604020202020204" pitchFamily="34" charset="0"/>
              </a:defRPr>
            </a:lvl1pPr>
            <a:lvl2pPr marL="630238">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panose="05000000000000000000" pitchFamily="2" charset="2"/>
              <a:buChar char=""/>
            </a:pPr>
            <a:r>
              <a:rPr lang="ru-RU" altLang="ru-RU" sz="3200">
                <a:solidFill>
                  <a:srgbClr val="800080"/>
                </a:solidFill>
              </a:rPr>
              <a:t>получить санкцию на управление предполагаемыми оставшимися рисками;</a:t>
            </a:r>
          </a:p>
          <a:p>
            <a:pPr>
              <a:spcBef>
                <a:spcPct val="50000"/>
              </a:spcBef>
              <a:buSzPct val="90000"/>
              <a:buFont typeface="Wingdings" panose="05000000000000000000" pitchFamily="2" charset="2"/>
              <a:buChar char=""/>
            </a:pPr>
            <a:r>
              <a:rPr lang="ru-RU" altLang="ru-RU" sz="3200">
                <a:solidFill>
                  <a:srgbClr val="800080"/>
                </a:solidFill>
              </a:rPr>
              <a:t>провести процедуру авторизации управления с целью внедрения и функционирования СОИБ;</a:t>
            </a:r>
          </a:p>
          <a:p>
            <a:pPr>
              <a:spcBef>
                <a:spcPct val="50000"/>
              </a:spcBef>
              <a:buSzPct val="90000"/>
              <a:buFont typeface="Wingdings" panose="05000000000000000000" pitchFamily="2" charset="2"/>
              <a:buChar char=""/>
            </a:pPr>
            <a:r>
              <a:rPr lang="ru-RU" altLang="ru-RU" sz="3200">
                <a:solidFill>
                  <a:srgbClr val="800080"/>
                </a:solidFill>
              </a:rPr>
              <a:t>составить заключение о применимости. Такое заключение должно включать следующее:</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58787" name="Text Box 3"/>
          <p:cNvSpPr txBox="1">
            <a:spLocks noChangeArrowheads="1"/>
          </p:cNvSpPr>
          <p:nvPr/>
        </p:nvSpPr>
        <p:spPr bwMode="auto">
          <a:xfrm>
            <a:off x="250825" y="1484313"/>
            <a:ext cx="8605838" cy="30829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263525" indent="-263525">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ru-RU" altLang="ru-RU" sz="2800">
                <a:solidFill>
                  <a:srgbClr val="800080"/>
                </a:solidFill>
              </a:rPr>
              <a:t>выбранные цели и средства управления, а также причины их выбора;</a:t>
            </a:r>
          </a:p>
          <a:p>
            <a:pPr>
              <a:spcBef>
                <a:spcPct val="50000"/>
              </a:spcBef>
              <a:buFont typeface="Wingdings" panose="05000000000000000000" pitchFamily="2" charset="2"/>
              <a:buChar char="§"/>
            </a:pPr>
            <a:r>
              <a:rPr lang="ru-RU" altLang="ru-RU" sz="2800">
                <a:solidFill>
                  <a:srgbClr val="800080"/>
                </a:solidFill>
              </a:rPr>
              <a:t>применяемые в настоящее время цели и средства управления;</a:t>
            </a:r>
          </a:p>
          <a:p>
            <a:pPr>
              <a:spcBef>
                <a:spcPct val="50000"/>
              </a:spcBef>
              <a:buFont typeface="Wingdings" panose="05000000000000000000" pitchFamily="2" charset="2"/>
              <a:buChar char="§"/>
            </a:pPr>
            <a:r>
              <a:rPr lang="ru-RU" altLang="ru-RU" sz="2800">
                <a:solidFill>
                  <a:srgbClr val="800080"/>
                </a:solidFill>
              </a:rPr>
              <a:t>исключённые цели и средства управления и мотивировка такого исключения.</a:t>
            </a:r>
          </a:p>
        </p:txBody>
      </p:sp>
      <p:sp>
        <p:nvSpPr>
          <p:cNvPr id="758788" name="Text Box 4"/>
          <p:cNvSpPr txBox="1">
            <a:spLocks noChangeArrowheads="1"/>
          </p:cNvSpPr>
          <p:nvPr/>
        </p:nvSpPr>
        <p:spPr bwMode="auto">
          <a:xfrm>
            <a:off x="215900" y="4760913"/>
            <a:ext cx="8677275" cy="15541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3200" i="1">
                <a:solidFill>
                  <a:srgbClr val="800080"/>
                </a:solidFill>
                <a:latin typeface="Tahoma" panose="020B0604030504040204" pitchFamily="34" charset="0"/>
                <a:cs typeface="Tahoma" panose="020B0604030504040204" pitchFamily="34" charset="0"/>
              </a:rPr>
              <a:t>(</a:t>
            </a:r>
            <a:r>
              <a:rPr lang="ru-RU" altLang="ru-RU" sz="3200" i="1" u="sng">
                <a:solidFill>
                  <a:srgbClr val="800080"/>
                </a:solidFill>
                <a:latin typeface="Tahoma" panose="020B0604030504040204" pitchFamily="34" charset="0"/>
                <a:cs typeface="Tahoma" panose="020B0604030504040204" pitchFamily="34" charset="0"/>
              </a:rPr>
              <a:t>Замечание</a:t>
            </a:r>
            <a:r>
              <a:rPr lang="ru-RU" altLang="ru-RU" sz="3200" i="1">
                <a:solidFill>
                  <a:srgbClr val="800080"/>
                </a:solidFill>
                <a:latin typeface="Tahoma" panose="020B0604030504040204" pitchFamily="34" charset="0"/>
                <a:cs typeface="Tahoma" panose="020B0604030504040204" pitchFamily="34" charset="0"/>
              </a:rPr>
              <a:t>. Заключение о применимости суммирует решения, касающиеся нейтрализации рисков.)</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59811" name="Text Box 3"/>
          <p:cNvSpPr txBox="1">
            <a:spLocks noChangeArrowheads="1"/>
          </p:cNvSpPr>
          <p:nvPr/>
        </p:nvSpPr>
        <p:spPr bwMode="auto">
          <a:xfrm>
            <a:off x="250825" y="1089025"/>
            <a:ext cx="8642350" cy="9461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i="1">
                <a:solidFill>
                  <a:srgbClr val="800080"/>
                </a:solidFill>
                <a:latin typeface="Tahoma" panose="020B0604030504040204" pitchFamily="34" charset="0"/>
                <a:cs typeface="Tahoma" panose="020B0604030504040204" pitchFamily="34" charset="0"/>
              </a:rPr>
              <a:t>Внедрение и функционирование СОИБ</a:t>
            </a:r>
            <a:r>
              <a:rPr lang="ru-RU" altLang="ru-RU" sz="2800">
                <a:solidFill>
                  <a:srgbClr val="800080"/>
                </a:solidFill>
              </a:rPr>
              <a:t>. Руководство и персонал любой компании должны:</a:t>
            </a:r>
          </a:p>
        </p:txBody>
      </p:sp>
      <p:sp>
        <p:nvSpPr>
          <p:cNvPr id="759812" name="Text Box 4"/>
          <p:cNvSpPr txBox="1">
            <a:spLocks noChangeArrowheads="1"/>
          </p:cNvSpPr>
          <p:nvPr/>
        </p:nvSpPr>
        <p:spPr bwMode="auto">
          <a:xfrm>
            <a:off x="250825" y="2097088"/>
            <a:ext cx="8642350" cy="44069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
              </a:spcBef>
              <a:buSzPct val="80000"/>
              <a:buFont typeface="Wingdings" panose="05000000000000000000" pitchFamily="2" charset="2"/>
              <a:buChar char="q"/>
            </a:pPr>
            <a:r>
              <a:rPr lang="ru-RU" altLang="ru-RU" sz="2600">
                <a:solidFill>
                  <a:srgbClr val="800080"/>
                </a:solidFill>
              </a:rPr>
              <a:t>составить план нейтрализации рисков, который определяет соответствующие управляющие (обеспечивающие) процедуры, ресурсы, ответственность и приоритеты при управлении рисками ИБ;</a:t>
            </a:r>
          </a:p>
          <a:p>
            <a:pPr>
              <a:spcBef>
                <a:spcPct val="5000"/>
              </a:spcBef>
              <a:buSzPct val="80000"/>
              <a:buFont typeface="Wingdings" panose="05000000000000000000" pitchFamily="2" charset="2"/>
              <a:buChar char="q"/>
            </a:pPr>
            <a:r>
              <a:rPr lang="ru-RU" altLang="ru-RU" sz="2600">
                <a:solidFill>
                  <a:srgbClr val="800080"/>
                </a:solidFill>
              </a:rPr>
              <a:t>внедрить план нейтрализации рисков для достижения поставленных целей управления, который включает анализ финансирования и распределения ролей и ответственности;</a:t>
            </a:r>
          </a:p>
          <a:p>
            <a:pPr>
              <a:spcBef>
                <a:spcPct val="5000"/>
              </a:spcBef>
              <a:buSzPct val="80000"/>
              <a:buFont typeface="Wingdings" panose="05000000000000000000" pitchFamily="2" charset="2"/>
              <a:buChar char="q"/>
            </a:pPr>
            <a:r>
              <a:rPr lang="ru-RU" altLang="ru-RU" sz="2600">
                <a:solidFill>
                  <a:srgbClr val="800080"/>
                </a:solidFill>
              </a:rPr>
              <a:t>внедрить выбранные средства управления для достижения поставленных целей управления;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60835" name="Text Box 3"/>
          <p:cNvSpPr txBox="1">
            <a:spLocks noChangeArrowheads="1"/>
          </p:cNvSpPr>
          <p:nvPr/>
        </p:nvSpPr>
        <p:spPr bwMode="auto">
          <a:xfrm>
            <a:off x="250825" y="1160463"/>
            <a:ext cx="8605838"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80000"/>
              <a:buFont typeface="Wingdings" panose="05000000000000000000" pitchFamily="2" charset="2"/>
              <a:buChar char="q"/>
            </a:pPr>
            <a:r>
              <a:rPr lang="ru-RU" altLang="ru-RU" sz="2600">
                <a:solidFill>
                  <a:srgbClr val="800080"/>
                </a:solidFill>
              </a:rPr>
              <a:t>определить процедуры измерения (оценки) эффективности выбранных средств управления или групп средств управления, а также определить, как можно использовать эти измерительные процедуры для оценки эффективности управления доступом и могут ли быть получены соизмеримые (сопоставимые) и воспроизводимые результаты после реализации этих процедур </a:t>
            </a:r>
            <a:r>
              <a:rPr lang="ru-RU" altLang="ru-RU" sz="2600">
                <a:solidFill>
                  <a:srgbClr val="800080"/>
                </a:solidFill>
                <a:latin typeface="Tahoma" panose="020B0604030504040204" pitchFamily="34" charset="0"/>
                <a:cs typeface="Tahoma" panose="020B0604030504040204" pitchFamily="34" charset="0"/>
              </a:rPr>
              <a:t>(</a:t>
            </a:r>
            <a:r>
              <a:rPr lang="ru-RU" altLang="ru-RU" sz="2600" i="1" u="sng">
                <a:solidFill>
                  <a:srgbClr val="800080"/>
                </a:solidFill>
                <a:latin typeface="Tahoma" panose="020B0604030504040204" pitchFamily="34" charset="0"/>
                <a:cs typeface="Tahoma" panose="020B0604030504040204" pitchFamily="34" charset="0"/>
              </a:rPr>
              <a:t>Замечание</a:t>
            </a:r>
            <a:r>
              <a:rPr lang="ru-RU" altLang="ru-RU" sz="2600" i="1">
                <a:solidFill>
                  <a:srgbClr val="800080"/>
                </a:solidFill>
                <a:latin typeface="Tahoma" panose="020B0604030504040204" pitchFamily="34" charset="0"/>
                <a:cs typeface="Tahoma" panose="020B0604030504040204" pitchFamily="34" charset="0"/>
              </a:rPr>
              <a:t>. Оценка эффективности средств управления позволит руководству и персоналу компании определить насколько средства управления обеспечили достижение поставленных целей управления.</a:t>
            </a:r>
            <a:r>
              <a:rPr lang="ru-RU" altLang="ru-RU" sz="2600">
                <a:solidFill>
                  <a:srgbClr val="800080"/>
                </a:solidFill>
                <a:latin typeface="Tahoma" panose="020B0604030504040204" pitchFamily="34" charset="0"/>
                <a:cs typeface="Tahoma" panose="020B0604030504040204" pitchFamily="34" charset="0"/>
              </a:rPr>
              <a:t>)</a:t>
            </a:r>
            <a:r>
              <a:rPr lang="ru-RU" altLang="ru-RU" sz="2600">
                <a:solidFill>
                  <a:srgbClr val="800080"/>
                </a:solidFill>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61860" name="Text Box 4"/>
          <p:cNvSpPr txBox="1">
            <a:spLocks noChangeArrowheads="1"/>
          </p:cNvSpPr>
          <p:nvPr/>
        </p:nvSpPr>
        <p:spPr bwMode="auto">
          <a:xfrm>
            <a:off x="250825" y="1592263"/>
            <a:ext cx="8642350" cy="45783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80000"/>
              <a:buFont typeface="Wingdings" panose="05000000000000000000" pitchFamily="2" charset="2"/>
              <a:buChar char="q"/>
            </a:pPr>
            <a:r>
              <a:rPr lang="ru-RU" altLang="ru-RU" sz="2800">
                <a:solidFill>
                  <a:srgbClr val="800080"/>
                </a:solidFill>
              </a:rPr>
              <a:t>внедрить программы обучения и оперативного информирования;</a:t>
            </a:r>
          </a:p>
          <a:p>
            <a:pPr>
              <a:spcBef>
                <a:spcPct val="50000"/>
              </a:spcBef>
              <a:buSzPct val="80000"/>
              <a:buFont typeface="Wingdings" panose="05000000000000000000" pitchFamily="2" charset="2"/>
              <a:buChar char="q"/>
            </a:pPr>
            <a:r>
              <a:rPr lang="ru-RU" altLang="ru-RU" sz="2800">
                <a:solidFill>
                  <a:srgbClr val="800080"/>
                </a:solidFill>
              </a:rPr>
              <a:t>управлять функционированием СОИБ;</a:t>
            </a:r>
          </a:p>
          <a:p>
            <a:pPr>
              <a:spcBef>
                <a:spcPct val="50000"/>
              </a:spcBef>
              <a:buSzPct val="80000"/>
              <a:buFont typeface="Wingdings" panose="05000000000000000000" pitchFamily="2" charset="2"/>
              <a:buChar char="q"/>
            </a:pPr>
            <a:r>
              <a:rPr lang="ru-RU" altLang="ru-RU" sz="2800">
                <a:solidFill>
                  <a:srgbClr val="800080"/>
                </a:solidFill>
              </a:rPr>
              <a:t>управлять ресурсами СОИБ;</a:t>
            </a:r>
          </a:p>
          <a:p>
            <a:pPr>
              <a:spcBef>
                <a:spcPct val="50000"/>
              </a:spcBef>
              <a:buSzPct val="80000"/>
              <a:buFont typeface="Wingdings" panose="05000000000000000000" pitchFamily="2" charset="2"/>
              <a:buChar char="q"/>
            </a:pPr>
            <a:r>
              <a:rPr lang="ru-RU" altLang="ru-RU" sz="2800">
                <a:solidFill>
                  <a:srgbClr val="800080"/>
                </a:solidFill>
              </a:rPr>
              <a:t>внедрить процедуры и другие средства управления, способные обеспечить своевременное выявление и мгновенную ответную реакцию на инциденты, связанные с нарушением ИБ.</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0" name="Text Box 18"/>
          <p:cNvSpPr txBox="1">
            <a:spLocks noChangeArrowheads="1"/>
          </p:cNvSpPr>
          <p:nvPr/>
        </p:nvSpPr>
        <p:spPr bwMode="auto">
          <a:xfrm>
            <a:off x="250825" y="981075"/>
            <a:ext cx="8642350" cy="14605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altLang="ru-RU">
                <a:solidFill>
                  <a:srgbClr val="800080"/>
                </a:solidFill>
              </a:rPr>
              <a:t>В данной лекции рассматриваются важнейшие направления и принципы организации и функционирования СОИБ ИТС, принадлежащей любому ведомству или компании (независимо от формы собственности).</a:t>
            </a:r>
          </a:p>
        </p:txBody>
      </p:sp>
      <p:sp>
        <p:nvSpPr>
          <p:cNvPr id="3094" name="Text Box 2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3095" name="Text Box 23"/>
          <p:cNvSpPr txBox="1">
            <a:spLocks noChangeArrowheads="1"/>
          </p:cNvSpPr>
          <p:nvPr/>
        </p:nvSpPr>
        <p:spPr bwMode="auto">
          <a:xfrm>
            <a:off x="0" y="2744788"/>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b="1">
                <a:solidFill>
                  <a:srgbClr val="CC3300"/>
                </a:solidFill>
                <a:latin typeface="Tahoma" panose="020B0604030504040204" pitchFamily="34" charset="0"/>
              </a:rPr>
              <a:t>24.1. </a:t>
            </a:r>
            <a:r>
              <a:rPr lang="ru-RU" altLang="ru-RU" b="1">
                <a:solidFill>
                  <a:srgbClr val="CC3300"/>
                </a:solidFill>
              </a:rPr>
              <a:t>Организация СОИБ ИТС</a:t>
            </a:r>
            <a:r>
              <a:rPr lang="ru-RU" altLang="ru-RU">
                <a:solidFill>
                  <a:srgbClr val="CC3300"/>
                </a:solidFill>
              </a:rPr>
              <a:t> </a:t>
            </a:r>
          </a:p>
        </p:txBody>
      </p:sp>
      <p:sp>
        <p:nvSpPr>
          <p:cNvPr id="3096" name="Text Box 24"/>
          <p:cNvSpPr txBox="1">
            <a:spLocks noChangeArrowheads="1"/>
          </p:cNvSpPr>
          <p:nvPr/>
        </p:nvSpPr>
        <p:spPr bwMode="auto">
          <a:xfrm>
            <a:off x="250825" y="3365500"/>
            <a:ext cx="8642350" cy="30480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altLang="ru-RU" sz="2500">
                <a:solidFill>
                  <a:srgbClr val="800080"/>
                </a:solidFill>
              </a:rPr>
              <a:t>В любой ИТС ведомства, компании, предприятия и т.п. (далее — компания) одним из направлений обеспечения надежного и достоверного информационного обмена и нормального функционирования самой организации является обеспечение ИБ. Другими словами, любая ИТС должна обеспечивать дополнительную функцию безопасности (помимо стандартного набора функций, определяемой архитектурой ИТС).</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62883" name="Text Box 3"/>
          <p:cNvSpPr txBox="1">
            <a:spLocks noChangeArrowheads="1"/>
          </p:cNvSpPr>
          <p:nvPr/>
        </p:nvSpPr>
        <p:spPr bwMode="auto">
          <a:xfrm>
            <a:off x="250825" y="1628775"/>
            <a:ext cx="8642350" cy="13731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i="1">
                <a:solidFill>
                  <a:srgbClr val="800080"/>
                </a:solidFill>
                <a:latin typeface="Tahoma" panose="020B0604030504040204" pitchFamily="34" charset="0"/>
                <a:cs typeface="Tahoma" panose="020B0604030504040204" pitchFamily="34" charset="0"/>
              </a:rPr>
              <a:t>Текущий контроль и анализ функционирования СОИБ</a:t>
            </a:r>
            <a:r>
              <a:rPr lang="ru-RU" altLang="ru-RU" sz="2800">
                <a:solidFill>
                  <a:srgbClr val="800080"/>
                </a:solidFill>
              </a:rPr>
              <a:t>. Руководство и персонал любой компании должны: </a:t>
            </a:r>
          </a:p>
        </p:txBody>
      </p:sp>
      <p:sp>
        <p:nvSpPr>
          <p:cNvPr id="762884" name="Text Box 4"/>
          <p:cNvSpPr txBox="1">
            <a:spLocks noChangeArrowheads="1"/>
          </p:cNvSpPr>
          <p:nvPr/>
        </p:nvSpPr>
        <p:spPr bwMode="auto">
          <a:xfrm>
            <a:off x="250825" y="3068638"/>
            <a:ext cx="8642350" cy="885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defRPr>
                <a:solidFill>
                  <a:schemeClr val="tx1"/>
                </a:solidFill>
                <a:latin typeface="Arial" panose="020B0604020202020204" pitchFamily="34" charset="0"/>
                <a:cs typeface="Arial" panose="020B0604020202020204" pitchFamily="34" charset="0"/>
              </a:defRPr>
            </a:lvl1pPr>
            <a:lvl2pPr marL="630238">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panose="05000000000000000000" pitchFamily="2" charset="2"/>
              <a:buChar char=""/>
            </a:pPr>
            <a:r>
              <a:rPr lang="ru-RU" altLang="ru-RU" sz="2600">
                <a:solidFill>
                  <a:srgbClr val="800080"/>
                </a:solidFill>
              </a:rPr>
              <a:t>осуществлять текущий контроль и анализ процедур и средств управления с целью:</a:t>
            </a:r>
          </a:p>
        </p:txBody>
      </p:sp>
      <p:sp>
        <p:nvSpPr>
          <p:cNvPr id="762885" name="Text Box 5"/>
          <p:cNvSpPr txBox="1">
            <a:spLocks noChangeArrowheads="1"/>
          </p:cNvSpPr>
          <p:nvPr/>
        </p:nvSpPr>
        <p:spPr bwMode="auto">
          <a:xfrm>
            <a:off x="250825" y="4041775"/>
            <a:ext cx="8642350" cy="21002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801688" indent="-350838">
              <a:defRPr>
                <a:solidFill>
                  <a:schemeClr val="tx1"/>
                </a:solidFill>
                <a:latin typeface="Arial" panose="020B0604020202020204" pitchFamily="34" charset="0"/>
                <a:cs typeface="Arial" panose="020B0604020202020204" pitchFamily="34" charset="0"/>
              </a:defRPr>
            </a:lvl1pPr>
            <a:lvl2pPr marL="981075">
              <a:defRPr>
                <a:solidFill>
                  <a:schemeClr val="tx1"/>
                </a:solidFill>
                <a:latin typeface="Arial" panose="020B0604020202020204" pitchFamily="34" charset="0"/>
                <a:cs typeface="Arial" panose="020B0604020202020204" pitchFamily="34" charset="0"/>
              </a:defRPr>
            </a:lvl2pPr>
            <a:lvl3pPr marL="1160463">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80000"/>
              <a:buFont typeface="Wingdings" panose="05000000000000000000" pitchFamily="2" charset="2"/>
              <a:buChar char="q"/>
            </a:pPr>
            <a:r>
              <a:rPr lang="ru-RU" altLang="ru-RU">
                <a:solidFill>
                  <a:srgbClr val="800080"/>
                </a:solidFill>
              </a:rPr>
              <a:t>своевременного выявления ошибок и сбоев по результатам функционирования компании;</a:t>
            </a:r>
          </a:p>
          <a:p>
            <a:pPr>
              <a:spcBef>
                <a:spcPct val="50000"/>
              </a:spcBef>
              <a:buSzPct val="80000"/>
              <a:buFont typeface="Wingdings" panose="05000000000000000000" pitchFamily="2" charset="2"/>
              <a:buChar char="q"/>
            </a:pPr>
            <a:r>
              <a:rPr lang="ru-RU" altLang="ru-RU">
                <a:solidFill>
                  <a:srgbClr val="800080"/>
                </a:solidFill>
              </a:rPr>
              <a:t>своевременного определения неудачных и успешных попыток нарушить систему ИБ, а также инцидентов, связанных с ИБ;</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63907" name="Text Box 3"/>
          <p:cNvSpPr txBox="1">
            <a:spLocks noChangeArrowheads="1"/>
          </p:cNvSpPr>
          <p:nvPr/>
        </p:nvSpPr>
        <p:spPr bwMode="auto">
          <a:xfrm>
            <a:off x="250825" y="1233488"/>
            <a:ext cx="8642350" cy="53689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5000"/>
              </a:lnSpc>
              <a:spcBef>
                <a:spcPct val="10000"/>
              </a:spcBef>
              <a:buSzPct val="80000"/>
              <a:buFont typeface="Wingdings" panose="05000000000000000000" pitchFamily="2" charset="2"/>
              <a:buChar char="q"/>
            </a:pPr>
            <a:r>
              <a:rPr lang="ru-RU" altLang="ru-RU" sz="2800">
                <a:solidFill>
                  <a:srgbClr val="800080"/>
                </a:solidFill>
              </a:rPr>
              <a:t>санкционированного управления для определения: была ли функция обеспечения безопасности реализуема как необходимая и востребованная, делегирована персоналу или была внедрена на основе информационной технологии;</a:t>
            </a:r>
          </a:p>
          <a:p>
            <a:pPr>
              <a:lnSpc>
                <a:spcPct val="95000"/>
              </a:lnSpc>
              <a:spcBef>
                <a:spcPct val="10000"/>
              </a:spcBef>
              <a:buSzPct val="80000"/>
              <a:buFont typeface="Wingdings" panose="05000000000000000000" pitchFamily="2" charset="2"/>
              <a:buChar char="q"/>
            </a:pPr>
            <a:r>
              <a:rPr lang="ru-RU" altLang="ru-RU" sz="2800">
                <a:solidFill>
                  <a:srgbClr val="800080"/>
                </a:solidFill>
              </a:rPr>
              <a:t>упрощения обнаружения нарушений системы ИБ и, таким образом, предотвращения инцидентов, связанных с ИБ, на основе использования специальных средств;</a:t>
            </a:r>
          </a:p>
          <a:p>
            <a:pPr>
              <a:lnSpc>
                <a:spcPct val="95000"/>
              </a:lnSpc>
              <a:spcBef>
                <a:spcPct val="10000"/>
              </a:spcBef>
              <a:buSzPct val="80000"/>
              <a:buFont typeface="Wingdings" panose="05000000000000000000" pitchFamily="2" charset="2"/>
              <a:buChar char="q"/>
            </a:pPr>
            <a:r>
              <a:rPr lang="ru-RU" altLang="ru-RU" sz="2800">
                <a:solidFill>
                  <a:srgbClr val="800080"/>
                </a:solidFill>
              </a:rPr>
              <a:t>определения были ли эффективными мероприятия по предотвращению нарушений системы ИБ;</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64931" name="Text Box 3"/>
          <p:cNvSpPr txBox="1">
            <a:spLocks noChangeArrowheads="1"/>
          </p:cNvSpPr>
          <p:nvPr/>
        </p:nvSpPr>
        <p:spPr bwMode="auto">
          <a:xfrm>
            <a:off x="250825" y="1341438"/>
            <a:ext cx="8642350" cy="52101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marL="450850" indent="-450850">
              <a:defRPr>
                <a:solidFill>
                  <a:schemeClr val="tx1"/>
                </a:solidFill>
                <a:latin typeface="Arial" panose="020B0604020202020204" pitchFamily="34" charset="0"/>
                <a:cs typeface="Arial" panose="020B0604020202020204" pitchFamily="34" charset="0"/>
              </a:defRPr>
            </a:lvl1pPr>
            <a:lvl2pPr marL="630238">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SzPct val="90000"/>
              <a:buFont typeface="Wingdings" panose="05000000000000000000" pitchFamily="2" charset="2"/>
              <a:buChar char=""/>
            </a:pPr>
            <a:r>
              <a:rPr lang="ru-RU" altLang="ru-RU" sz="2800">
                <a:solidFill>
                  <a:srgbClr val="800080"/>
                </a:solidFill>
              </a:rPr>
              <a:t>осуществлять регулярный анализ эффективности СОИБ (включая удовлетворение требованиям стратегии обеспечения ИБ и достижение целей функционирования СОИБ, а также анализ средств управления безопасностью), учитывая результаты аудита безопасности, нарушения системы ИБ, оценку эффективности, предложения и реакцию всех заинтересованных сторон;</a:t>
            </a:r>
          </a:p>
          <a:p>
            <a:pPr>
              <a:spcBef>
                <a:spcPct val="20000"/>
              </a:spcBef>
              <a:buSzPct val="90000"/>
              <a:buFont typeface="Wingdings" panose="05000000000000000000" pitchFamily="2" charset="2"/>
              <a:buChar char=""/>
            </a:pPr>
            <a:r>
              <a:rPr lang="ru-RU" altLang="ru-RU" sz="2800">
                <a:solidFill>
                  <a:srgbClr val="800080"/>
                </a:solidFill>
              </a:rPr>
              <a:t>оценивать эффективность средств управления на предмет удовлетворения ими требованиям по безопасности;</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65955" name="Text Box 3"/>
          <p:cNvSpPr txBox="1">
            <a:spLocks noChangeArrowheads="1"/>
          </p:cNvSpPr>
          <p:nvPr/>
        </p:nvSpPr>
        <p:spPr bwMode="auto">
          <a:xfrm>
            <a:off x="250825" y="1160463"/>
            <a:ext cx="8642350" cy="17176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defRPr>
                <a:solidFill>
                  <a:schemeClr val="tx1"/>
                </a:solidFill>
                <a:latin typeface="Arial" panose="020B0604020202020204" pitchFamily="34" charset="0"/>
                <a:cs typeface="Arial" panose="020B0604020202020204" pitchFamily="34" charset="0"/>
              </a:defRPr>
            </a:lvl1pPr>
            <a:lvl2pPr marL="630238">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5000"/>
              </a:lnSpc>
              <a:spcBef>
                <a:spcPct val="50000"/>
              </a:spcBef>
              <a:buSzPct val="90000"/>
              <a:buFont typeface="Wingdings" panose="05000000000000000000" pitchFamily="2" charset="2"/>
              <a:buChar char=""/>
            </a:pPr>
            <a:r>
              <a:rPr lang="ru-RU" altLang="ru-RU" sz="2800">
                <a:solidFill>
                  <a:srgbClr val="800080"/>
                </a:solidFill>
              </a:rPr>
              <a:t>проводить анализ рисков в определённые интервалы, а также анализ уровня оставшихся возможных рисков и определённых допустимых рисков, учитывая следующие изменения:</a:t>
            </a:r>
          </a:p>
        </p:txBody>
      </p:sp>
      <p:sp>
        <p:nvSpPr>
          <p:cNvPr id="765956" name="Text Box 4"/>
          <p:cNvSpPr txBox="1">
            <a:spLocks noChangeArrowheads="1"/>
          </p:cNvSpPr>
          <p:nvPr/>
        </p:nvSpPr>
        <p:spPr bwMode="auto">
          <a:xfrm>
            <a:off x="684213" y="2889250"/>
            <a:ext cx="8172450" cy="36560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263525" indent="-263525">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15000"/>
              </a:spcBef>
              <a:buFont typeface="Wingdings" panose="05000000000000000000" pitchFamily="2" charset="2"/>
              <a:buChar char="§"/>
            </a:pPr>
            <a:r>
              <a:rPr lang="ru-RU" altLang="ru-RU">
                <a:solidFill>
                  <a:srgbClr val="800080"/>
                </a:solidFill>
              </a:rPr>
              <a:t>структуры компании;</a:t>
            </a:r>
          </a:p>
          <a:p>
            <a:pPr>
              <a:spcBef>
                <a:spcPct val="15000"/>
              </a:spcBef>
              <a:buFont typeface="Wingdings" panose="05000000000000000000" pitchFamily="2" charset="2"/>
              <a:buChar char="§"/>
            </a:pPr>
            <a:r>
              <a:rPr lang="ru-RU" altLang="ru-RU">
                <a:solidFill>
                  <a:srgbClr val="800080"/>
                </a:solidFill>
              </a:rPr>
              <a:t>используемых технологий;</a:t>
            </a:r>
          </a:p>
          <a:p>
            <a:pPr>
              <a:spcBef>
                <a:spcPct val="15000"/>
              </a:spcBef>
              <a:buFont typeface="Wingdings" panose="05000000000000000000" pitchFamily="2" charset="2"/>
              <a:buChar char="§"/>
            </a:pPr>
            <a:r>
              <a:rPr lang="ru-RU" altLang="ru-RU">
                <a:solidFill>
                  <a:srgbClr val="800080"/>
                </a:solidFill>
              </a:rPr>
              <a:t>направлений деятельности компании;</a:t>
            </a:r>
          </a:p>
          <a:p>
            <a:pPr>
              <a:spcBef>
                <a:spcPct val="15000"/>
              </a:spcBef>
              <a:buFont typeface="Wingdings" panose="05000000000000000000" pitchFamily="2" charset="2"/>
              <a:buChar char="§"/>
            </a:pPr>
            <a:r>
              <a:rPr lang="ru-RU" altLang="ru-RU">
                <a:solidFill>
                  <a:srgbClr val="800080"/>
                </a:solidFill>
              </a:rPr>
              <a:t>выявленных угроз;</a:t>
            </a:r>
          </a:p>
          <a:p>
            <a:pPr>
              <a:spcBef>
                <a:spcPct val="15000"/>
              </a:spcBef>
              <a:buFont typeface="Wingdings" panose="05000000000000000000" pitchFamily="2" charset="2"/>
              <a:buChar char="§"/>
            </a:pPr>
            <a:r>
              <a:rPr lang="ru-RU" altLang="ru-RU">
                <a:solidFill>
                  <a:srgbClr val="800080"/>
                </a:solidFill>
              </a:rPr>
              <a:t>эффективности внедрённых средств управления;</a:t>
            </a:r>
          </a:p>
          <a:p>
            <a:pPr>
              <a:spcBef>
                <a:spcPct val="15000"/>
              </a:spcBef>
              <a:buFont typeface="Wingdings" panose="05000000000000000000" pitchFamily="2" charset="2"/>
              <a:buChar char="§"/>
            </a:pPr>
            <a:r>
              <a:rPr lang="ru-RU" altLang="ru-RU">
                <a:solidFill>
                  <a:srgbClr val="800080"/>
                </a:solidFill>
              </a:rPr>
              <a:t>внешних условий, среди которых изменения в законодательной и нормативной правовой сфере, в договорных обязательствах, изменения в социальной сфере;</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66979" name="Text Box 3"/>
          <p:cNvSpPr txBox="1">
            <a:spLocks noChangeArrowheads="1"/>
          </p:cNvSpPr>
          <p:nvPr/>
        </p:nvSpPr>
        <p:spPr bwMode="auto">
          <a:xfrm>
            <a:off x="287338" y="1233488"/>
            <a:ext cx="8642350" cy="53260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marL="450850" indent="-450850">
              <a:defRPr>
                <a:solidFill>
                  <a:schemeClr val="tx1"/>
                </a:solidFill>
                <a:latin typeface="Arial" panose="020B0604020202020204" pitchFamily="34" charset="0"/>
                <a:cs typeface="Arial" panose="020B0604020202020204" pitchFamily="34" charset="0"/>
              </a:defRPr>
            </a:lvl1pPr>
            <a:lvl2pPr marL="630238">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5000"/>
              </a:lnSpc>
              <a:spcBef>
                <a:spcPct val="10000"/>
              </a:spcBef>
              <a:buSzPct val="90000"/>
              <a:buFont typeface="Wingdings" panose="05000000000000000000" pitchFamily="2" charset="2"/>
              <a:buChar char=""/>
            </a:pPr>
            <a:r>
              <a:rPr lang="ru-RU" altLang="ru-RU" sz="2800">
                <a:solidFill>
                  <a:srgbClr val="800080"/>
                </a:solidFill>
              </a:rPr>
              <a:t>проводить плановые внутренние проверки СОИБ через определенные интервалы (</a:t>
            </a:r>
            <a:r>
              <a:rPr lang="ru-RU" altLang="ru-RU" sz="2800" u="sng">
                <a:solidFill>
                  <a:srgbClr val="800080"/>
                </a:solidFill>
              </a:rPr>
              <a:t>Замечание</a:t>
            </a:r>
            <a:r>
              <a:rPr lang="ru-RU" altLang="ru-RU" sz="2800">
                <a:solidFill>
                  <a:srgbClr val="800080"/>
                </a:solidFill>
              </a:rPr>
              <a:t>. Внутренний аудит (проверка), иногда именуемый проверкой первого лица, проводится самой компанией (или от её имени) с определёнными внутрикорпоративными целями.);</a:t>
            </a:r>
          </a:p>
          <a:p>
            <a:pPr>
              <a:lnSpc>
                <a:spcPct val="95000"/>
              </a:lnSpc>
              <a:spcBef>
                <a:spcPct val="10000"/>
              </a:spcBef>
              <a:buSzPct val="90000"/>
              <a:buFont typeface="Wingdings" panose="05000000000000000000" pitchFamily="2" charset="2"/>
              <a:buChar char=""/>
            </a:pPr>
            <a:r>
              <a:rPr lang="ru-RU" altLang="ru-RU" sz="2800">
                <a:solidFill>
                  <a:srgbClr val="800080"/>
                </a:solidFill>
              </a:rPr>
              <a:t>осуществлять на регулярной основе анализ управления самой СОИБ, с целью обеспечения гарантированности того, что область её функционирования остаётся адекватной, и определения необходимости функционального усовершенствования СОИБ;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68003" name="Text Box 3"/>
          <p:cNvSpPr txBox="1">
            <a:spLocks noChangeArrowheads="1"/>
          </p:cNvSpPr>
          <p:nvPr/>
        </p:nvSpPr>
        <p:spPr bwMode="auto">
          <a:xfrm>
            <a:off x="250825" y="1268413"/>
            <a:ext cx="8642350" cy="2552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defRPr>
                <a:solidFill>
                  <a:schemeClr val="tx1"/>
                </a:solidFill>
                <a:latin typeface="Arial" panose="020B0604020202020204" pitchFamily="34" charset="0"/>
                <a:cs typeface="Arial" panose="020B0604020202020204" pitchFamily="34" charset="0"/>
              </a:defRPr>
            </a:lvl1pPr>
            <a:lvl2pPr marL="630238">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panose="05000000000000000000" pitchFamily="2" charset="2"/>
              <a:buChar char=""/>
            </a:pPr>
            <a:r>
              <a:rPr lang="ru-RU" altLang="ru-RU" sz="2600">
                <a:solidFill>
                  <a:srgbClr val="800080"/>
                </a:solidFill>
              </a:rPr>
              <a:t>разрабатывать планы обеспечения ИБ, с учетом результатов текущего контроля и анализа направлений деятельности;</a:t>
            </a:r>
          </a:p>
          <a:p>
            <a:pPr>
              <a:spcBef>
                <a:spcPct val="20000"/>
              </a:spcBef>
              <a:buSzPct val="90000"/>
              <a:buFont typeface="Wingdings" panose="05000000000000000000" pitchFamily="2" charset="2"/>
              <a:buChar char=""/>
            </a:pPr>
            <a:r>
              <a:rPr lang="ru-RU" altLang="ru-RU" sz="2600">
                <a:solidFill>
                  <a:srgbClr val="800080"/>
                </a:solidFill>
              </a:rPr>
              <a:t>регистрировать действия и события, которые могли бы повлиять на эффективность или функционирование СОИБ.</a:t>
            </a:r>
          </a:p>
        </p:txBody>
      </p:sp>
      <p:sp>
        <p:nvSpPr>
          <p:cNvPr id="768004" name="Text Box 4"/>
          <p:cNvSpPr txBox="1">
            <a:spLocks noChangeArrowheads="1"/>
          </p:cNvSpPr>
          <p:nvPr/>
        </p:nvSpPr>
        <p:spPr bwMode="auto">
          <a:xfrm>
            <a:off x="250825" y="4041775"/>
            <a:ext cx="8677275" cy="1066800"/>
          </a:xfrm>
          <a:prstGeom prst="rect">
            <a:avLst/>
          </a:prstGeom>
          <a:noFill/>
          <a:ln>
            <a:noFill/>
          </a:ln>
          <a:effectLst>
            <a:outerShdw dist="12700" dir="54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3200" i="1">
                <a:solidFill>
                  <a:srgbClr val="800080"/>
                </a:solidFill>
                <a:latin typeface="Tahoma" panose="020B0604030504040204" pitchFamily="34" charset="0"/>
                <a:cs typeface="Tahoma" panose="020B0604030504040204" pitchFamily="34" charset="0"/>
              </a:rPr>
              <a:t>Эксплуатация и совершенствование СОИБ</a:t>
            </a:r>
            <a:r>
              <a:rPr lang="ru-RU" altLang="ru-RU" sz="3200">
                <a:solidFill>
                  <a:srgbClr val="800080"/>
                </a:solidFill>
              </a:rPr>
              <a:t>. Персонал любой компании должен:</a:t>
            </a:r>
          </a:p>
        </p:txBody>
      </p:sp>
      <p:sp>
        <p:nvSpPr>
          <p:cNvPr id="768005" name="Text Box 5"/>
          <p:cNvSpPr txBox="1">
            <a:spLocks noChangeArrowheads="1"/>
          </p:cNvSpPr>
          <p:nvPr/>
        </p:nvSpPr>
        <p:spPr bwMode="auto">
          <a:xfrm>
            <a:off x="250825" y="5373688"/>
            <a:ext cx="8677275" cy="885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defRPr>
                <a:solidFill>
                  <a:schemeClr val="tx1"/>
                </a:solidFill>
                <a:latin typeface="Arial" panose="020B0604020202020204" pitchFamily="34" charset="0"/>
                <a:cs typeface="Arial" panose="020B0604020202020204" pitchFamily="34" charset="0"/>
              </a:defRPr>
            </a:lvl1pPr>
            <a:lvl2pPr marL="630238">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panose="05000000000000000000" pitchFamily="2" charset="2"/>
              <a:buChar char=""/>
            </a:pPr>
            <a:r>
              <a:rPr lang="ru-RU" altLang="ru-RU" sz="2600">
                <a:solidFill>
                  <a:srgbClr val="800080"/>
                </a:solidFill>
              </a:rPr>
              <a:t>внедрять необходимые усовершенствования СОИБ;</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69027" name="Text Box 3"/>
          <p:cNvSpPr txBox="1">
            <a:spLocks noChangeArrowheads="1"/>
          </p:cNvSpPr>
          <p:nvPr/>
        </p:nvSpPr>
        <p:spPr bwMode="auto">
          <a:xfrm>
            <a:off x="250825" y="1268413"/>
            <a:ext cx="8605838" cy="51593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marL="450850" indent="-450850">
              <a:defRPr>
                <a:solidFill>
                  <a:schemeClr val="tx1"/>
                </a:solidFill>
                <a:latin typeface="Arial" panose="020B0604020202020204" pitchFamily="34" charset="0"/>
                <a:cs typeface="Arial" panose="020B0604020202020204" pitchFamily="34" charset="0"/>
              </a:defRPr>
            </a:lvl1pPr>
            <a:lvl2pPr marL="630238">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panose="05000000000000000000" pitchFamily="2" charset="2"/>
              <a:buChar char=""/>
            </a:pPr>
            <a:r>
              <a:rPr lang="ru-RU" altLang="ru-RU" sz="2600">
                <a:solidFill>
                  <a:srgbClr val="800080"/>
                </a:solidFill>
              </a:rPr>
              <a:t>вносить необходимые коррективы и осуществлять превентивные мероприятия. Использовать уроки, извлеченные из опыта обеспечения ИБ самой компанией и других структур;</a:t>
            </a:r>
          </a:p>
          <a:p>
            <a:pPr>
              <a:spcBef>
                <a:spcPct val="50000"/>
              </a:spcBef>
              <a:buSzPct val="90000"/>
              <a:buFont typeface="Wingdings" panose="05000000000000000000" pitchFamily="2" charset="2"/>
              <a:buChar char=""/>
            </a:pPr>
            <a:r>
              <a:rPr lang="ru-RU" altLang="ru-RU" sz="2600">
                <a:solidFill>
                  <a:srgbClr val="800080"/>
                </a:solidFill>
              </a:rPr>
              <a:t>оповестить все заинтересованные стороны о проводимых мероприятиях и усовершенствованиях с соответствующим уровнем детализации и указанием некоторых наиболее важных событий;</a:t>
            </a:r>
          </a:p>
          <a:p>
            <a:pPr>
              <a:spcBef>
                <a:spcPct val="50000"/>
              </a:spcBef>
              <a:buSzPct val="90000"/>
              <a:buFont typeface="Wingdings" panose="05000000000000000000" pitchFamily="2" charset="2"/>
              <a:buChar char=""/>
            </a:pPr>
            <a:r>
              <a:rPr lang="ru-RU" altLang="ru-RU" sz="2600">
                <a:solidFill>
                  <a:srgbClr val="800080"/>
                </a:solidFill>
              </a:rPr>
              <a:t>оповестить все заинтересованные стороны о проводимых мероприятиях и усовершенствованиях с соответствующим уровнем детализации и указанием некоторых наиболее важных событий;</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70051" name="Text Box 3"/>
          <p:cNvSpPr txBox="1">
            <a:spLocks noChangeArrowheads="1"/>
          </p:cNvSpPr>
          <p:nvPr/>
        </p:nvSpPr>
        <p:spPr bwMode="auto">
          <a:xfrm>
            <a:off x="250825" y="1484313"/>
            <a:ext cx="8642350" cy="44783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3200" b="1">
                <a:solidFill>
                  <a:srgbClr val="800080"/>
                </a:solidFill>
                <a:latin typeface="Tahoma" panose="020B0604030504040204" pitchFamily="34" charset="0"/>
                <a:cs typeface="Tahoma" panose="020B0604030504040204" pitchFamily="34" charset="0"/>
              </a:rPr>
              <a:t>Требования к документации. </a:t>
            </a:r>
            <a:r>
              <a:rPr lang="ru-RU" altLang="ru-RU" sz="3200" i="1">
                <a:solidFill>
                  <a:srgbClr val="800080"/>
                </a:solidFill>
                <a:latin typeface="Tahoma" panose="020B0604030504040204" pitchFamily="34" charset="0"/>
                <a:cs typeface="Tahoma" panose="020B0604030504040204" pitchFamily="34" charset="0"/>
              </a:rPr>
              <a:t>Общие положения</a:t>
            </a:r>
            <a:r>
              <a:rPr lang="ru-RU" altLang="ru-RU" sz="3200">
                <a:solidFill>
                  <a:srgbClr val="800080"/>
                </a:solidFill>
              </a:rPr>
              <a:t>. Документация должна включать записи об управляющих решениях, и гарантировать, что все мероприятия контролируемы в соответствие с управляющими решениями и стратегией управления, а также, что зарегистрированные результаты воспроизводимы.</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71075" name="Text Box 3"/>
          <p:cNvSpPr txBox="1">
            <a:spLocks noChangeArrowheads="1"/>
          </p:cNvSpPr>
          <p:nvPr/>
        </p:nvSpPr>
        <p:spPr bwMode="auto">
          <a:xfrm>
            <a:off x="250825" y="1273175"/>
            <a:ext cx="8642350" cy="50355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3600">
                <a:solidFill>
                  <a:srgbClr val="800080"/>
                </a:solidFill>
              </a:rPr>
              <a:t>Очень важно продемонстрировать взаимосвязи между выбранными средствами управления и результатами анализа и процессом нейтрализации рисков, и соответственно со стратегией обеспечения ИБ и целями функционирования СОИБ.</a:t>
            </a:r>
          </a:p>
          <a:p>
            <a:pPr algn="ctr"/>
            <a:r>
              <a:rPr lang="ru-RU" altLang="ru-RU" sz="3600">
                <a:solidFill>
                  <a:srgbClr val="800080"/>
                </a:solidFill>
              </a:rPr>
              <a:t>Документация СОИБ должна включать:</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72099" name="Text Box 3"/>
          <p:cNvSpPr txBox="1">
            <a:spLocks noChangeArrowheads="1"/>
          </p:cNvSpPr>
          <p:nvPr/>
        </p:nvSpPr>
        <p:spPr bwMode="auto">
          <a:xfrm>
            <a:off x="250825" y="1233488"/>
            <a:ext cx="8642350" cy="51196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10000"/>
              </a:spcBef>
              <a:buFont typeface="Wingdings" panose="05000000000000000000" pitchFamily="2" charset="2"/>
              <a:buChar char="§"/>
            </a:pPr>
            <a:r>
              <a:rPr lang="ru-RU" altLang="ru-RU" sz="3200">
                <a:solidFill>
                  <a:srgbClr val="800080"/>
                </a:solidFill>
              </a:rPr>
              <a:t>задокументированное изложение стратегии и целей функционирования СОИБ;</a:t>
            </a:r>
          </a:p>
          <a:p>
            <a:pPr>
              <a:spcBef>
                <a:spcPct val="10000"/>
              </a:spcBef>
              <a:buFont typeface="Wingdings" panose="05000000000000000000" pitchFamily="2" charset="2"/>
              <a:buChar char="§"/>
            </a:pPr>
            <a:r>
              <a:rPr lang="ru-RU" altLang="ru-RU" sz="3200">
                <a:solidFill>
                  <a:srgbClr val="800080"/>
                </a:solidFill>
              </a:rPr>
              <a:t>область применения СОИБ;</a:t>
            </a:r>
          </a:p>
          <a:p>
            <a:pPr>
              <a:spcBef>
                <a:spcPct val="10000"/>
              </a:spcBef>
              <a:buFont typeface="Wingdings" panose="05000000000000000000" pitchFamily="2" charset="2"/>
              <a:buChar char="§"/>
            </a:pPr>
            <a:r>
              <a:rPr lang="ru-RU" altLang="ru-RU" sz="3200">
                <a:solidFill>
                  <a:srgbClr val="800080"/>
                </a:solidFill>
              </a:rPr>
              <a:t>процедуры и средства управления для обеспечения нормального функционирования СОИБ;</a:t>
            </a:r>
          </a:p>
          <a:p>
            <a:pPr>
              <a:spcBef>
                <a:spcPct val="10000"/>
              </a:spcBef>
              <a:buFont typeface="Wingdings" panose="05000000000000000000" pitchFamily="2" charset="2"/>
              <a:buChar char="§"/>
            </a:pPr>
            <a:r>
              <a:rPr lang="ru-RU" altLang="ru-RU" sz="3200">
                <a:solidFill>
                  <a:srgbClr val="800080"/>
                </a:solidFill>
              </a:rPr>
              <a:t>описание методологии анализа рисков;</a:t>
            </a:r>
          </a:p>
          <a:p>
            <a:pPr>
              <a:spcBef>
                <a:spcPct val="10000"/>
              </a:spcBef>
              <a:buFont typeface="Wingdings" panose="05000000000000000000" pitchFamily="2" charset="2"/>
              <a:buChar char="§"/>
            </a:pPr>
            <a:r>
              <a:rPr lang="ru-RU" altLang="ru-RU" sz="3200">
                <a:solidFill>
                  <a:srgbClr val="800080"/>
                </a:solidFill>
              </a:rPr>
              <a:t>отчёт об анализе рисков;</a:t>
            </a:r>
          </a:p>
          <a:p>
            <a:pPr>
              <a:spcBef>
                <a:spcPct val="10000"/>
              </a:spcBef>
              <a:buFont typeface="Wingdings" panose="05000000000000000000" pitchFamily="2" charset="2"/>
              <a:buChar char="§"/>
            </a:pPr>
            <a:r>
              <a:rPr lang="ru-RU" altLang="ru-RU" sz="3200">
                <a:solidFill>
                  <a:srgbClr val="800080"/>
                </a:solidFill>
              </a:rPr>
              <a:t>план нейтрализации рисков;</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501" name="Text Box 5"/>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46504" name="Text Box 8"/>
          <p:cNvSpPr txBox="1">
            <a:spLocks noChangeArrowheads="1"/>
          </p:cNvSpPr>
          <p:nvPr/>
        </p:nvSpPr>
        <p:spPr bwMode="auto">
          <a:xfrm>
            <a:off x="250825" y="1412875"/>
            <a:ext cx="8677275" cy="4965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3200">
                <a:solidFill>
                  <a:srgbClr val="800080"/>
                </a:solidFill>
              </a:rPr>
              <a:t>Обеспечение ИБ ИТС является непрерывным процессом, направленным на достижения требуемого уровня ИБ. Для организации обеспечения ИБ ИТС необходимо создать и в дальнейшем эксплуатировать и совершенствовать СОИБ, структура и функции которой будут напрямую зависеть от реализации основных направлений деятельности компании и наличия угроз ИБ.</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73123" name="Text Box 3"/>
          <p:cNvSpPr txBox="1">
            <a:spLocks noChangeArrowheads="1"/>
          </p:cNvSpPr>
          <p:nvPr/>
        </p:nvSpPr>
        <p:spPr bwMode="auto">
          <a:xfrm>
            <a:off x="250825" y="1665288"/>
            <a:ext cx="8677275" cy="16510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Font typeface="Wingdings" panose="05000000000000000000" pitchFamily="2" charset="2"/>
              <a:buChar char="§"/>
            </a:pPr>
            <a:r>
              <a:rPr lang="ru-RU" altLang="ru-RU" sz="3200">
                <a:solidFill>
                  <a:srgbClr val="800080"/>
                </a:solidFill>
              </a:rPr>
              <a:t>записи, определяемые международными стандартами;</a:t>
            </a:r>
          </a:p>
          <a:p>
            <a:pPr>
              <a:spcBef>
                <a:spcPct val="20000"/>
              </a:spcBef>
              <a:buFont typeface="Wingdings" panose="05000000000000000000" pitchFamily="2" charset="2"/>
              <a:buChar char="§"/>
            </a:pPr>
            <a:r>
              <a:rPr lang="ru-RU" altLang="ru-RU" sz="3200">
                <a:solidFill>
                  <a:srgbClr val="800080"/>
                </a:solidFill>
              </a:rPr>
              <a:t>заключение о применимости.</a:t>
            </a:r>
          </a:p>
        </p:txBody>
      </p:sp>
      <p:sp>
        <p:nvSpPr>
          <p:cNvPr id="773124" name="Text Box 4"/>
          <p:cNvSpPr txBox="1">
            <a:spLocks noChangeArrowheads="1"/>
          </p:cNvSpPr>
          <p:nvPr/>
        </p:nvSpPr>
        <p:spPr bwMode="auto">
          <a:xfrm>
            <a:off x="250825" y="3429000"/>
            <a:ext cx="8677275" cy="26543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latin typeface="Tahoma" panose="020B0604030504040204" pitchFamily="34" charset="0"/>
                <a:cs typeface="Tahoma" panose="020B0604030504040204" pitchFamily="34" charset="0"/>
              </a:rPr>
              <a:t>(</a:t>
            </a:r>
            <a:r>
              <a:rPr lang="ru-RU" altLang="ru-RU" sz="2800" i="1" u="sng">
                <a:solidFill>
                  <a:srgbClr val="800080"/>
                </a:solidFill>
                <a:latin typeface="Tahoma" panose="020B0604030504040204" pitchFamily="34" charset="0"/>
                <a:cs typeface="Tahoma" panose="020B0604030504040204" pitchFamily="34" charset="0"/>
              </a:rPr>
              <a:t>Замечание</a:t>
            </a:r>
            <a:r>
              <a:rPr lang="ru-RU" altLang="ru-RU" sz="2800" i="1">
                <a:solidFill>
                  <a:srgbClr val="800080"/>
                </a:solidFill>
                <a:latin typeface="Tahoma" panose="020B0604030504040204" pitchFamily="34" charset="0"/>
                <a:cs typeface="Tahoma" panose="020B0604030504040204" pitchFamily="34" charset="0"/>
              </a:rPr>
              <a:t>. Под </a:t>
            </a:r>
            <a:r>
              <a:rPr lang="ru-RU" altLang="ru-RU" sz="2800" i="1">
                <a:solidFill>
                  <a:schemeClr val="accent2"/>
                </a:solidFill>
                <a:latin typeface="Tahoma" panose="020B0604030504040204" pitchFamily="34" charset="0"/>
                <a:cs typeface="Tahoma" panose="020B0604030504040204" pitchFamily="34" charset="0"/>
              </a:rPr>
              <a:t>задокументированной процедурой</a:t>
            </a:r>
            <a:r>
              <a:rPr lang="ru-RU" altLang="ru-RU" sz="2800" i="1">
                <a:solidFill>
                  <a:srgbClr val="800080"/>
                </a:solidFill>
                <a:latin typeface="Tahoma" panose="020B0604030504040204" pitchFamily="34" charset="0"/>
                <a:cs typeface="Tahoma" panose="020B0604030504040204" pitchFamily="34" charset="0"/>
              </a:rPr>
              <a:t> понимается такая процедура, которая была разработана, задокументирована (описана), внедрена и эксплуатируется. Документы и записи могут быть представлены в любой форме и могут храниться в любой среде</a:t>
            </a:r>
            <a:r>
              <a:rPr lang="ru-RU" altLang="ru-RU" sz="2800">
                <a:solidFill>
                  <a:srgbClr val="800080"/>
                </a:solidFill>
                <a:latin typeface="Tahoma" panose="020B0604030504040204" pitchFamily="34" charset="0"/>
                <a:cs typeface="Tahoma" panose="020B0604030504040204" pitchFamily="34"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74147" name="Text Box 3"/>
          <p:cNvSpPr txBox="1">
            <a:spLocks noChangeArrowheads="1"/>
          </p:cNvSpPr>
          <p:nvPr/>
        </p:nvSpPr>
        <p:spPr bwMode="auto">
          <a:xfrm>
            <a:off x="250825" y="1268413"/>
            <a:ext cx="8642350" cy="30813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i="1">
                <a:solidFill>
                  <a:srgbClr val="800080"/>
                </a:solidFill>
                <a:latin typeface="Tahoma" panose="020B0604030504040204" pitchFamily="34" charset="0"/>
                <a:cs typeface="Tahoma" panose="020B0604030504040204" pitchFamily="34" charset="0"/>
              </a:rPr>
              <a:t>Контроль документов</a:t>
            </a:r>
            <a:r>
              <a:rPr lang="ru-RU" altLang="ru-RU" sz="2800">
                <a:solidFill>
                  <a:srgbClr val="800080"/>
                </a:solidFill>
              </a:rPr>
              <a:t>. Документы, востребованные СОИБ, должны быть защищены и находиться под контролем (то есть контролируемы). Задокументированная процедура должна быть разработана с целью определения управляющих воздействий, которые необходимы для:</a:t>
            </a:r>
          </a:p>
        </p:txBody>
      </p:sp>
      <p:sp>
        <p:nvSpPr>
          <p:cNvPr id="774148" name="Text Box 4"/>
          <p:cNvSpPr txBox="1">
            <a:spLocks noChangeArrowheads="1"/>
          </p:cNvSpPr>
          <p:nvPr/>
        </p:nvSpPr>
        <p:spPr bwMode="auto">
          <a:xfrm>
            <a:off x="250825" y="4473575"/>
            <a:ext cx="8642350" cy="2076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defRPr>
                <a:solidFill>
                  <a:schemeClr val="tx1"/>
                </a:solidFill>
                <a:latin typeface="Arial" panose="020B0604020202020204" pitchFamily="34" charset="0"/>
                <a:cs typeface="Arial" panose="020B0604020202020204" pitchFamily="34" charset="0"/>
              </a:defRPr>
            </a:lvl1pPr>
            <a:lvl2pPr marL="630238">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SzPct val="80000"/>
              <a:buFont typeface="Wingdings" panose="05000000000000000000" pitchFamily="2" charset="2"/>
              <a:buChar char="q"/>
            </a:pPr>
            <a:r>
              <a:rPr lang="ru-RU" altLang="ru-RU" sz="2600">
                <a:solidFill>
                  <a:srgbClr val="800080"/>
                </a:solidFill>
              </a:rPr>
              <a:t>утверждения документов на предмет их адекватности и достаточности, перед их изданием;</a:t>
            </a:r>
          </a:p>
          <a:p>
            <a:pPr>
              <a:buSzPct val="80000"/>
              <a:buFont typeface="Wingdings" panose="05000000000000000000" pitchFamily="2" charset="2"/>
              <a:buChar char="q"/>
            </a:pPr>
            <a:r>
              <a:rPr lang="ru-RU" altLang="ru-RU" sz="2600">
                <a:solidFill>
                  <a:srgbClr val="800080"/>
                </a:solidFill>
              </a:rPr>
              <a:t>проверки и обновления документов, которые остаются востребованными, и их переутверждения;</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75172" name="Text Box 4"/>
          <p:cNvSpPr txBox="1">
            <a:spLocks noChangeArrowheads="1"/>
          </p:cNvSpPr>
          <p:nvPr/>
        </p:nvSpPr>
        <p:spPr bwMode="auto">
          <a:xfrm>
            <a:off x="250825" y="1233488"/>
            <a:ext cx="8605838" cy="53451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10000"/>
              </a:spcBef>
              <a:buSzPct val="80000"/>
              <a:buFont typeface="Wingdings" panose="05000000000000000000" pitchFamily="2" charset="2"/>
              <a:buChar char="q"/>
            </a:pPr>
            <a:r>
              <a:rPr lang="ru-RU" altLang="ru-RU" sz="2800">
                <a:solidFill>
                  <a:srgbClr val="800080"/>
                </a:solidFill>
              </a:rPr>
              <a:t>гарантии того, что все изменения и текущая ревизия статуса документов определены;</a:t>
            </a:r>
          </a:p>
          <a:p>
            <a:pPr>
              <a:spcBef>
                <a:spcPct val="10000"/>
              </a:spcBef>
              <a:buSzPct val="80000"/>
              <a:buFont typeface="Wingdings" panose="05000000000000000000" pitchFamily="2" charset="2"/>
              <a:buChar char="q"/>
            </a:pPr>
            <a:r>
              <a:rPr lang="ru-RU" altLang="ru-RU" sz="2800">
                <a:solidFill>
                  <a:srgbClr val="800080"/>
                </a:solidFill>
              </a:rPr>
              <a:t>гарантии того, что все существующие версии используемых документов приемлемы с точки зрения их применения;</a:t>
            </a:r>
          </a:p>
          <a:p>
            <a:pPr>
              <a:spcBef>
                <a:spcPct val="10000"/>
              </a:spcBef>
              <a:buSzPct val="80000"/>
              <a:buFont typeface="Wingdings" panose="05000000000000000000" pitchFamily="2" charset="2"/>
              <a:buChar char="q"/>
            </a:pPr>
            <a:r>
              <a:rPr lang="ru-RU" altLang="ru-RU" sz="2800">
                <a:solidFill>
                  <a:srgbClr val="800080"/>
                </a:solidFill>
              </a:rPr>
              <a:t>гарантии того, что все документы остались разборчивыми и легко опознаваемы;</a:t>
            </a:r>
          </a:p>
          <a:p>
            <a:pPr>
              <a:spcBef>
                <a:spcPct val="10000"/>
              </a:spcBef>
              <a:buSzPct val="80000"/>
              <a:buFont typeface="Wingdings" panose="05000000000000000000" pitchFamily="2" charset="2"/>
              <a:buChar char="q"/>
            </a:pPr>
            <a:r>
              <a:rPr lang="ru-RU" altLang="ru-RU" sz="2800">
                <a:solidFill>
                  <a:srgbClr val="800080"/>
                </a:solidFill>
              </a:rPr>
              <a:t>гарантии того, что все документы, для тех, кому они необходимы, являются доступными, а также переданы, хранятся и, в конечном счёте, классифицированы с помощью определённых процедур;</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76195" name="Text Box 3"/>
          <p:cNvSpPr txBox="1">
            <a:spLocks noChangeArrowheads="1"/>
          </p:cNvSpPr>
          <p:nvPr/>
        </p:nvSpPr>
        <p:spPr bwMode="auto">
          <a:xfrm>
            <a:off x="250825" y="1268413"/>
            <a:ext cx="8642350" cy="52593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10000"/>
              </a:spcBef>
              <a:buSzPct val="80000"/>
              <a:buFont typeface="Wingdings" panose="05000000000000000000" pitchFamily="2" charset="2"/>
              <a:buChar char="q"/>
            </a:pPr>
            <a:r>
              <a:rPr lang="ru-RU" altLang="ru-RU" sz="3000">
                <a:solidFill>
                  <a:srgbClr val="800080"/>
                </a:solidFill>
              </a:rPr>
              <a:t>гарантии того, что все документы, созданные внешним источником, определены;</a:t>
            </a:r>
          </a:p>
          <a:p>
            <a:pPr>
              <a:spcBef>
                <a:spcPct val="10000"/>
              </a:spcBef>
              <a:buSzPct val="80000"/>
              <a:buFont typeface="Wingdings" panose="05000000000000000000" pitchFamily="2" charset="2"/>
              <a:buChar char="q"/>
            </a:pPr>
            <a:r>
              <a:rPr lang="ru-RU" altLang="ru-RU" sz="3000">
                <a:solidFill>
                  <a:srgbClr val="800080"/>
                </a:solidFill>
              </a:rPr>
              <a:t>гарантии того, что распространение документов является контролируемым процессом;</a:t>
            </a:r>
          </a:p>
          <a:p>
            <a:pPr>
              <a:spcBef>
                <a:spcPct val="10000"/>
              </a:spcBef>
              <a:buSzPct val="80000"/>
              <a:buFont typeface="Wingdings" panose="05000000000000000000" pitchFamily="2" charset="2"/>
              <a:buChar char="q"/>
            </a:pPr>
            <a:r>
              <a:rPr lang="ru-RU" altLang="ru-RU" sz="3000">
                <a:solidFill>
                  <a:srgbClr val="800080"/>
                </a:solidFill>
              </a:rPr>
              <a:t>предотвращения несанкционированного использования устаревших документов;</a:t>
            </a:r>
          </a:p>
          <a:p>
            <a:pPr>
              <a:spcBef>
                <a:spcPct val="10000"/>
              </a:spcBef>
              <a:buSzPct val="80000"/>
              <a:buFont typeface="Wingdings" panose="05000000000000000000" pitchFamily="2" charset="2"/>
              <a:buChar char="q"/>
            </a:pPr>
            <a:r>
              <a:rPr lang="ru-RU" altLang="ru-RU" sz="3000">
                <a:solidFill>
                  <a:srgbClr val="800080"/>
                </a:solidFill>
              </a:rPr>
              <a:t>применения установленной идентификации для тех устаревших документов, которые сохранились по какой-либо причине.</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77219" name="Text Box 3"/>
          <p:cNvSpPr txBox="1">
            <a:spLocks noChangeArrowheads="1"/>
          </p:cNvSpPr>
          <p:nvPr/>
        </p:nvSpPr>
        <p:spPr bwMode="auto">
          <a:xfrm>
            <a:off x="250825" y="1016000"/>
            <a:ext cx="8605838" cy="55514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altLang="ru-RU" sz="2800" i="1">
                <a:solidFill>
                  <a:srgbClr val="800080"/>
                </a:solidFill>
                <a:latin typeface="Tahoma" panose="020B0604030504040204" pitchFamily="34" charset="0"/>
                <a:cs typeface="Tahoma" panose="020B0604030504040204" pitchFamily="34" charset="0"/>
              </a:rPr>
              <a:t>Контроль записей</a:t>
            </a:r>
            <a:r>
              <a:rPr lang="ru-RU" altLang="ru-RU" sz="2800">
                <a:solidFill>
                  <a:srgbClr val="800080"/>
                </a:solidFill>
              </a:rPr>
              <a:t>. Записи должны быть сформированы и обслуживаться для того, чтобы они были доказательством удовлетворения требованиям, предъявляемым к функционированию СОИБ, а также эффективности её функционирования. Записи должны быть защищены и находиться под контролем (то есть контролируемы).При этом СОИБ должна учитывать любые соответствующие требования законодательной и нормативной правовой базы, а также договорных обязательств. Записи должны оставаться разборчивыми, легко опознаваемыми и восстанавливаемыми.</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78243" name="Text Box 3"/>
          <p:cNvSpPr txBox="1">
            <a:spLocks noChangeArrowheads="1"/>
          </p:cNvSpPr>
          <p:nvPr/>
        </p:nvSpPr>
        <p:spPr bwMode="auto">
          <a:xfrm>
            <a:off x="250825" y="1081088"/>
            <a:ext cx="8569325" cy="55197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altLang="ru-RU" sz="2800">
                <a:solidFill>
                  <a:srgbClr val="800080"/>
                </a:solidFill>
              </a:rPr>
              <a:t>Средства управления, которые необходимы для идентификации, хранения, защиты, восстановления, временного хранения и размещения записей, должны быть задокументированы и введены в эксплуатацию.</a:t>
            </a:r>
          </a:p>
          <a:p>
            <a:pPr algn="ctr"/>
            <a:r>
              <a:rPr lang="ru-RU" altLang="ru-RU" sz="2800">
                <a:solidFill>
                  <a:srgbClr val="800080"/>
                </a:solidFill>
              </a:rPr>
              <a:t>Записи должны поддерживаться в эксплуатационном состоянии для обеспечения функционирования СОИБ, а также быть защищены от всех негативных последствий, связанных с нарушениями ИБ, выявленными в СОИБ.</a:t>
            </a:r>
          </a:p>
          <a:p>
            <a:pPr algn="ctr"/>
            <a:r>
              <a:rPr lang="ru-RU" altLang="ru-RU" sz="2700">
                <a:solidFill>
                  <a:srgbClr val="800080"/>
                </a:solidFill>
                <a:latin typeface="Tahoma" panose="020B0604030504040204" pitchFamily="34" charset="0"/>
                <a:cs typeface="Tahoma" panose="020B0604030504040204" pitchFamily="34" charset="0"/>
              </a:rPr>
              <a:t>(</a:t>
            </a:r>
            <a:r>
              <a:rPr lang="ru-RU" altLang="ru-RU" sz="2700" i="1" u="sng">
                <a:solidFill>
                  <a:srgbClr val="800080"/>
                </a:solidFill>
                <a:latin typeface="Tahoma" panose="020B0604030504040204" pitchFamily="34" charset="0"/>
                <a:cs typeface="Tahoma" panose="020B0604030504040204" pitchFamily="34" charset="0"/>
              </a:rPr>
              <a:t>Примеры записей</a:t>
            </a:r>
            <a:r>
              <a:rPr lang="ru-RU" altLang="ru-RU" sz="2700" i="1">
                <a:solidFill>
                  <a:srgbClr val="800080"/>
                </a:solidFill>
                <a:latin typeface="Tahoma" panose="020B0604030504040204" pitchFamily="34" charset="0"/>
                <a:cs typeface="Tahoma" panose="020B0604030504040204" pitchFamily="34" charset="0"/>
              </a:rPr>
              <a:t>: журнал дежурной смены компании, аудиторские отчеты и различные заполненные формы авторизации доступа</a:t>
            </a:r>
            <a:r>
              <a:rPr lang="ru-RU" altLang="ru-RU" sz="2700">
                <a:solidFill>
                  <a:srgbClr val="800080"/>
                </a:solidFill>
                <a:latin typeface="Tahoma" panose="020B0604030504040204" pitchFamily="34" charset="0"/>
                <a:cs typeface="Tahoma" panose="020B0604030504040204" pitchFamily="34" charset="0"/>
              </a:rPr>
              <a:t>.)</a:t>
            </a:r>
            <a:r>
              <a:rPr lang="ru-RU" altLang="ru-RU" sz="2800">
                <a:solidFill>
                  <a:srgbClr val="800080"/>
                </a:solidFill>
                <a:latin typeface="Tahoma" panose="020B0604030504040204" pitchFamily="34" charset="0"/>
                <a:cs typeface="Tahoma" panose="020B0604030504040204" pitchFamily="34" charset="0"/>
              </a:rPr>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79267" name="Text Box 3"/>
          <p:cNvSpPr txBox="1">
            <a:spLocks noChangeArrowheads="1"/>
          </p:cNvSpPr>
          <p:nvPr/>
        </p:nvSpPr>
        <p:spPr bwMode="auto">
          <a:xfrm>
            <a:off x="250825" y="1098550"/>
            <a:ext cx="8642350" cy="36576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altLang="ru-RU" sz="3000" b="1">
                <a:solidFill>
                  <a:srgbClr val="800080"/>
                </a:solidFill>
                <a:latin typeface="Tahoma" panose="020B0604030504040204" pitchFamily="34" charset="0"/>
                <a:cs typeface="Tahoma" panose="020B0604030504040204" pitchFamily="34" charset="0"/>
              </a:rPr>
              <a:t>Ответственность руководства компании</a:t>
            </a:r>
            <a:r>
              <a:rPr lang="ru-RU" altLang="ru-RU" sz="3000" b="1">
                <a:solidFill>
                  <a:srgbClr val="800080"/>
                </a:solidFill>
              </a:rPr>
              <a:t>. </a:t>
            </a:r>
            <a:r>
              <a:rPr lang="ru-RU" altLang="ru-RU" sz="3000">
                <a:solidFill>
                  <a:srgbClr val="800080"/>
                </a:solidFill>
              </a:rPr>
              <a:t>Руководство компании должно обеспечить доказательство того, что оно несёт ряд обязательств, которые включают формирование, внедрение, обеспечение функционирования, текущий контроль, анализ, обслуживание и совершенствование СОИБ, путём:</a:t>
            </a:r>
          </a:p>
        </p:txBody>
      </p:sp>
      <p:sp>
        <p:nvSpPr>
          <p:cNvPr id="779268" name="Text Box 4"/>
          <p:cNvSpPr txBox="1">
            <a:spLocks noChangeArrowheads="1"/>
          </p:cNvSpPr>
          <p:nvPr/>
        </p:nvSpPr>
        <p:spPr bwMode="auto">
          <a:xfrm>
            <a:off x="250825" y="4905375"/>
            <a:ext cx="8605838" cy="16668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SzPct val="80000"/>
              <a:buFont typeface="Wingdings" panose="05000000000000000000" pitchFamily="2" charset="2"/>
              <a:buChar char="q"/>
            </a:pPr>
            <a:r>
              <a:rPr lang="ru-RU" altLang="ru-RU" sz="2600">
                <a:solidFill>
                  <a:srgbClr val="800080"/>
                </a:solidFill>
              </a:rPr>
              <a:t>разработки стратегии обеспечения ИБ;</a:t>
            </a:r>
          </a:p>
          <a:p>
            <a:pPr>
              <a:spcBef>
                <a:spcPct val="20000"/>
              </a:spcBef>
              <a:buSzPct val="80000"/>
              <a:buFont typeface="Wingdings" panose="05000000000000000000" pitchFamily="2" charset="2"/>
              <a:buChar char="q"/>
            </a:pPr>
            <a:r>
              <a:rPr lang="ru-RU" altLang="ru-RU" sz="2600">
                <a:solidFill>
                  <a:srgbClr val="800080"/>
                </a:solidFill>
              </a:rPr>
              <a:t>обеспечения гарантий того, что цели и сфера функционирования СОИБ, а также соответствующие планы разработаны;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80292" name="Text Box 4"/>
          <p:cNvSpPr txBox="1">
            <a:spLocks noChangeArrowheads="1"/>
          </p:cNvSpPr>
          <p:nvPr/>
        </p:nvSpPr>
        <p:spPr bwMode="auto">
          <a:xfrm>
            <a:off x="250825" y="1304925"/>
            <a:ext cx="8605838" cy="50038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80000"/>
              <a:buFont typeface="Wingdings" panose="05000000000000000000" pitchFamily="2" charset="2"/>
              <a:buChar char="q"/>
            </a:pPr>
            <a:r>
              <a:rPr lang="ru-RU" altLang="ru-RU" sz="2800">
                <a:solidFill>
                  <a:srgbClr val="800080"/>
                </a:solidFill>
              </a:rPr>
              <a:t>определения должностных инструкций и ответственности каждого сотрудника при обеспечении ИБ;</a:t>
            </a:r>
          </a:p>
          <a:p>
            <a:pPr>
              <a:spcBef>
                <a:spcPct val="50000"/>
              </a:spcBef>
              <a:buSzPct val="80000"/>
              <a:buFont typeface="Wingdings" panose="05000000000000000000" pitchFamily="2" charset="2"/>
              <a:buChar char="q"/>
            </a:pPr>
            <a:r>
              <a:rPr lang="ru-RU" altLang="ru-RU" sz="2800">
                <a:solidFill>
                  <a:srgbClr val="800080"/>
                </a:solidFill>
              </a:rPr>
              <a:t>установления связи с федеральным органом исполнительной власти, который является важным с точки зрения достижения поставленных целей по обеспечению ИБ и реализации стратегии ИБ, несёт ответственность по закону и востребован для последующего совершенствования системы обеспечения ИБ;</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81315" name="Text Box 3"/>
          <p:cNvSpPr txBox="1">
            <a:spLocks noChangeArrowheads="1"/>
          </p:cNvSpPr>
          <p:nvPr/>
        </p:nvSpPr>
        <p:spPr bwMode="auto">
          <a:xfrm>
            <a:off x="250825" y="1304925"/>
            <a:ext cx="8642350" cy="51752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30000"/>
              </a:spcBef>
              <a:buSzPct val="80000"/>
              <a:buFont typeface="Wingdings" panose="05000000000000000000" pitchFamily="2" charset="2"/>
              <a:buChar char="q"/>
            </a:pPr>
            <a:r>
              <a:rPr lang="ru-RU" altLang="ru-RU" sz="2800">
                <a:solidFill>
                  <a:srgbClr val="800080"/>
                </a:solidFill>
              </a:rPr>
              <a:t>обеспечения достаточных ресурсов для формирования, внедрения, функционирования, текущего контроля, анализа, обслуживания и совершенствования СОИБ;</a:t>
            </a:r>
          </a:p>
          <a:p>
            <a:pPr>
              <a:spcBef>
                <a:spcPct val="30000"/>
              </a:spcBef>
              <a:buSzPct val="80000"/>
              <a:buFont typeface="Wingdings" panose="05000000000000000000" pitchFamily="2" charset="2"/>
              <a:buChar char="q"/>
            </a:pPr>
            <a:r>
              <a:rPr lang="ru-RU" altLang="ru-RU" sz="2800">
                <a:solidFill>
                  <a:srgbClr val="800080"/>
                </a:solidFill>
              </a:rPr>
              <a:t>принятия решения относительно критериев определения приемлемости рисков и уровней приемлемых рисков;</a:t>
            </a:r>
          </a:p>
          <a:p>
            <a:pPr>
              <a:spcBef>
                <a:spcPct val="30000"/>
              </a:spcBef>
              <a:buSzPct val="80000"/>
              <a:buFont typeface="Wingdings" panose="05000000000000000000" pitchFamily="2" charset="2"/>
              <a:buChar char="q"/>
            </a:pPr>
            <a:r>
              <a:rPr lang="ru-RU" altLang="ru-RU" sz="2800">
                <a:solidFill>
                  <a:srgbClr val="800080"/>
                </a:solidFill>
              </a:rPr>
              <a:t>обеспечения гарантий того, что будут проводиться внутренние аудиторские проверки СОИБ;</a:t>
            </a:r>
          </a:p>
          <a:p>
            <a:pPr>
              <a:spcBef>
                <a:spcPct val="30000"/>
              </a:spcBef>
              <a:buSzPct val="80000"/>
              <a:buFont typeface="Wingdings" panose="05000000000000000000" pitchFamily="2" charset="2"/>
              <a:buChar char="q"/>
            </a:pPr>
            <a:r>
              <a:rPr lang="ru-RU" altLang="ru-RU" sz="2800">
                <a:solidFill>
                  <a:srgbClr val="800080"/>
                </a:solidFill>
              </a:rPr>
              <a:t>проведения анализа управления самой СОИБ.</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82339" name="Text Box 3"/>
          <p:cNvSpPr txBox="1">
            <a:spLocks noChangeArrowheads="1"/>
          </p:cNvSpPr>
          <p:nvPr/>
        </p:nvSpPr>
        <p:spPr bwMode="auto">
          <a:xfrm>
            <a:off x="250825" y="1700213"/>
            <a:ext cx="8605838" cy="17081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altLang="ru-RU" sz="2800" b="1">
                <a:solidFill>
                  <a:srgbClr val="800080"/>
                </a:solidFill>
                <a:latin typeface="Tahoma" panose="020B0604030504040204" pitchFamily="34" charset="0"/>
                <a:cs typeface="Tahoma" panose="020B0604030504040204" pitchFamily="34" charset="0"/>
              </a:rPr>
              <a:t>Управление ресурсами. </a:t>
            </a:r>
            <a:r>
              <a:rPr lang="ru-RU" altLang="ru-RU" sz="2800" i="1">
                <a:solidFill>
                  <a:srgbClr val="800080"/>
                </a:solidFill>
                <a:latin typeface="Tahoma" panose="020B0604030504040204" pitchFamily="34" charset="0"/>
                <a:cs typeface="Tahoma" panose="020B0604030504040204" pitchFamily="34" charset="0"/>
              </a:rPr>
              <a:t>Обеспечение ресурсами</a:t>
            </a:r>
            <a:r>
              <a:rPr lang="ru-RU" altLang="ru-RU" sz="2800">
                <a:solidFill>
                  <a:srgbClr val="800080"/>
                </a:solidFill>
              </a:rPr>
              <a:t>. Руководство и персонал компании должны определить те ресурсы, которые необходимо обеспечить для:</a:t>
            </a:r>
          </a:p>
        </p:txBody>
      </p:sp>
      <p:sp>
        <p:nvSpPr>
          <p:cNvPr id="782340" name="Text Box 4"/>
          <p:cNvSpPr txBox="1">
            <a:spLocks noChangeArrowheads="1"/>
          </p:cNvSpPr>
          <p:nvPr/>
        </p:nvSpPr>
        <p:spPr bwMode="auto">
          <a:xfrm>
            <a:off x="250825" y="3500438"/>
            <a:ext cx="8640763" cy="26717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ru-RU" altLang="ru-RU" sz="2600">
                <a:solidFill>
                  <a:srgbClr val="800080"/>
                </a:solidFill>
              </a:rPr>
              <a:t>формирования, внедрения, функционирования, текущего контроля, анализа, обслуживания и совершенствования СОИБ;</a:t>
            </a:r>
          </a:p>
          <a:p>
            <a:pPr>
              <a:spcBef>
                <a:spcPct val="50000"/>
              </a:spcBef>
              <a:buFont typeface="Wingdings" panose="05000000000000000000" pitchFamily="2" charset="2"/>
              <a:buChar char="§"/>
            </a:pPr>
            <a:r>
              <a:rPr lang="ru-RU" altLang="ru-RU" sz="2600">
                <a:solidFill>
                  <a:srgbClr val="800080"/>
                </a:solidFill>
              </a:rPr>
              <a:t>гарантии того, что процедуры обеспечения ИБ соответствуют требованиям основных направлений деятельности компании;</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5" name="Text Box 5"/>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47526" name="Text Box 6"/>
          <p:cNvSpPr txBox="1">
            <a:spLocks noChangeArrowheads="1"/>
          </p:cNvSpPr>
          <p:nvPr/>
        </p:nvSpPr>
        <p:spPr bwMode="auto">
          <a:xfrm>
            <a:off x="250825" y="1412875"/>
            <a:ext cx="8642350" cy="4965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3200">
                <a:solidFill>
                  <a:srgbClr val="800080"/>
                </a:solidFill>
              </a:rPr>
              <a:t>Основная цель и назначение СОИБ реализация полнофункционального процесса обеспечения ИБ. Непрерывность процесса обеспечения ИБ достигается обеспечением его цикличности, что подразумевает реализацию представленной на рис.24.1 модели функционирования СОИБ.</a:t>
            </a:r>
          </a:p>
          <a:p>
            <a:pPr algn="ctr"/>
            <a:r>
              <a:rPr lang="ru-RU" altLang="ru-RU" sz="3200">
                <a:solidFill>
                  <a:srgbClr val="800080"/>
                </a:solidFill>
              </a:rPr>
              <a:t>Данная модель включает следующие частные процессы (субпроцессы):</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83363" name="Text Box 3"/>
          <p:cNvSpPr txBox="1">
            <a:spLocks noChangeArrowheads="1"/>
          </p:cNvSpPr>
          <p:nvPr/>
        </p:nvSpPr>
        <p:spPr bwMode="auto">
          <a:xfrm>
            <a:off x="250825" y="1196975"/>
            <a:ext cx="8605838" cy="53451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10000"/>
              </a:spcBef>
              <a:buFont typeface="Wingdings" panose="05000000000000000000" pitchFamily="2" charset="2"/>
              <a:buChar char="§"/>
            </a:pPr>
            <a:r>
              <a:rPr lang="ru-RU" altLang="ru-RU" sz="2800">
                <a:solidFill>
                  <a:srgbClr val="800080"/>
                </a:solidFill>
              </a:rPr>
              <a:t>определения и принятия требований законодательной и нормативной правовой базы, а также договорных обязательств по безопасности;</a:t>
            </a:r>
          </a:p>
          <a:p>
            <a:pPr>
              <a:spcBef>
                <a:spcPct val="10000"/>
              </a:spcBef>
              <a:buFont typeface="Wingdings" panose="05000000000000000000" pitchFamily="2" charset="2"/>
              <a:buChar char="§"/>
            </a:pPr>
            <a:r>
              <a:rPr lang="ru-RU" altLang="ru-RU" sz="2800">
                <a:solidFill>
                  <a:srgbClr val="800080"/>
                </a:solidFill>
              </a:rPr>
              <a:t>поддержания адекватного уровня безопасности путём корректного применения всех внедрённых средств управления;</a:t>
            </a:r>
          </a:p>
          <a:p>
            <a:pPr>
              <a:spcBef>
                <a:spcPct val="10000"/>
              </a:spcBef>
              <a:buFont typeface="Wingdings" panose="05000000000000000000" pitchFamily="2" charset="2"/>
              <a:buChar char="§"/>
            </a:pPr>
            <a:r>
              <a:rPr lang="ru-RU" altLang="ru-RU" sz="2800">
                <a:solidFill>
                  <a:srgbClr val="800080"/>
                </a:solidFill>
              </a:rPr>
              <a:t>проведения при необходимости анализа, и соответствующего реагирования по результатам такого анализа;</a:t>
            </a:r>
          </a:p>
          <a:p>
            <a:pPr>
              <a:spcBef>
                <a:spcPct val="10000"/>
              </a:spcBef>
              <a:buFont typeface="Wingdings" panose="05000000000000000000" pitchFamily="2" charset="2"/>
              <a:buChar char="§"/>
            </a:pPr>
            <a:r>
              <a:rPr lang="ru-RU" altLang="ru-RU" sz="2800">
                <a:solidFill>
                  <a:srgbClr val="800080"/>
                </a:solidFill>
              </a:rPr>
              <a:t>повышение эффективности СОИБ там, где это необходимо.</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84387" name="Text Box 3"/>
          <p:cNvSpPr txBox="1">
            <a:spLocks noChangeArrowheads="1"/>
          </p:cNvSpPr>
          <p:nvPr/>
        </p:nvSpPr>
        <p:spPr bwMode="auto">
          <a:xfrm>
            <a:off x="250825" y="1304925"/>
            <a:ext cx="8642350" cy="50355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3600" i="1">
                <a:solidFill>
                  <a:srgbClr val="800080"/>
                </a:solidFill>
                <a:latin typeface="Tahoma" panose="020B0604030504040204" pitchFamily="34" charset="0"/>
                <a:cs typeface="Tahoma" panose="020B0604030504040204" pitchFamily="34" charset="0"/>
              </a:rPr>
              <a:t>Обучение, осведомлённость и компетентность</a:t>
            </a:r>
            <a:r>
              <a:rPr lang="ru-RU" altLang="ru-RU" sz="3600">
                <a:solidFill>
                  <a:srgbClr val="800080"/>
                </a:solidFill>
                <a:latin typeface="Tahoma" panose="020B0604030504040204" pitchFamily="34" charset="0"/>
                <a:cs typeface="Tahoma" panose="020B0604030504040204" pitchFamily="34" charset="0"/>
              </a:rPr>
              <a:t>.</a:t>
            </a:r>
            <a:r>
              <a:rPr lang="ru-RU" altLang="ru-RU" sz="3600">
                <a:solidFill>
                  <a:srgbClr val="800080"/>
                </a:solidFill>
              </a:rPr>
              <a:t> Руководство компании должно гарантировать, что весь персонал, который несёт определенную ответственность в рамках функционирования СОИБ, является компетентным с точки зрения решения поставленных перед ним задач на основе:</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85411" name="Text Box 3"/>
          <p:cNvSpPr txBox="1">
            <a:spLocks noChangeArrowheads="1"/>
          </p:cNvSpPr>
          <p:nvPr/>
        </p:nvSpPr>
        <p:spPr bwMode="auto">
          <a:xfrm>
            <a:off x="250825" y="1125538"/>
            <a:ext cx="8605838" cy="34877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10000"/>
              </a:spcBef>
              <a:buSzPct val="80000"/>
              <a:buFont typeface="Wingdings" panose="05000000000000000000" pitchFamily="2" charset="2"/>
              <a:buChar char="q"/>
            </a:pPr>
            <a:r>
              <a:rPr lang="ru-RU" altLang="ru-RU">
                <a:solidFill>
                  <a:srgbClr val="800080"/>
                </a:solidFill>
              </a:rPr>
              <a:t>определения необходимых компетенций (должностных инструкций) для персонала, обеспечивающего целевое функционирование СОИБ;</a:t>
            </a:r>
          </a:p>
          <a:p>
            <a:pPr>
              <a:spcBef>
                <a:spcPct val="10000"/>
              </a:spcBef>
              <a:buSzPct val="80000"/>
              <a:buFont typeface="Wingdings" panose="05000000000000000000" pitchFamily="2" charset="2"/>
              <a:buChar char="q"/>
            </a:pPr>
            <a:r>
              <a:rPr lang="ru-RU" altLang="ru-RU">
                <a:solidFill>
                  <a:srgbClr val="800080"/>
                </a:solidFill>
              </a:rPr>
              <a:t>проведения обучения или других мероприятий, связанных с необходимостью обучения (например, приём на работу компетентного персонала);</a:t>
            </a:r>
          </a:p>
          <a:p>
            <a:pPr>
              <a:spcBef>
                <a:spcPct val="10000"/>
              </a:spcBef>
              <a:buSzPct val="80000"/>
              <a:buFont typeface="Wingdings" panose="05000000000000000000" pitchFamily="2" charset="2"/>
              <a:buChar char="q"/>
            </a:pPr>
            <a:r>
              <a:rPr lang="ru-RU" altLang="ru-RU">
                <a:solidFill>
                  <a:srgbClr val="800080"/>
                </a:solidFill>
              </a:rPr>
              <a:t>оценки эффективности проведенных мероприятий;</a:t>
            </a:r>
          </a:p>
          <a:p>
            <a:pPr>
              <a:spcBef>
                <a:spcPct val="10000"/>
              </a:spcBef>
              <a:buSzPct val="80000"/>
              <a:buFont typeface="Wingdings" panose="05000000000000000000" pitchFamily="2" charset="2"/>
              <a:buChar char="q"/>
            </a:pPr>
            <a:r>
              <a:rPr lang="ru-RU" altLang="ru-RU">
                <a:solidFill>
                  <a:srgbClr val="800080"/>
                </a:solidFill>
              </a:rPr>
              <a:t>ведения записей об образовании, обучении, мастерстве, опыте и квалификации.</a:t>
            </a:r>
          </a:p>
        </p:txBody>
      </p:sp>
      <p:sp>
        <p:nvSpPr>
          <p:cNvPr id="785412" name="Text Box 4"/>
          <p:cNvSpPr txBox="1">
            <a:spLocks noChangeArrowheads="1"/>
          </p:cNvSpPr>
          <p:nvPr/>
        </p:nvSpPr>
        <p:spPr bwMode="auto">
          <a:xfrm>
            <a:off x="250825" y="4656138"/>
            <a:ext cx="8642350" cy="19843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altLang="ru-RU" sz="2600">
                <a:solidFill>
                  <a:srgbClr val="800080"/>
                </a:solidFill>
              </a:rPr>
              <a:t>Руководство компании должно гарантировать, что весь соответствующий персонал осведомлён относительно значимости и важности его деятельности по обеспечению ИБ и о его вкладе по достижению целей, поставленных перед СОИБ.</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86435" name="Text Box 3"/>
          <p:cNvSpPr txBox="1">
            <a:spLocks noChangeArrowheads="1"/>
          </p:cNvSpPr>
          <p:nvPr/>
        </p:nvSpPr>
        <p:spPr bwMode="auto">
          <a:xfrm>
            <a:off x="250825" y="1412875"/>
            <a:ext cx="8605838" cy="44862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3600" b="1">
                <a:solidFill>
                  <a:srgbClr val="800080"/>
                </a:solidFill>
                <a:latin typeface="Tahoma" panose="020B0604030504040204" pitchFamily="34" charset="0"/>
                <a:cs typeface="Tahoma" panose="020B0604030504040204" pitchFamily="34" charset="0"/>
              </a:rPr>
              <a:t>Внутренние аудиторские проверки СОИБ</a:t>
            </a:r>
            <a:r>
              <a:rPr lang="ru-RU" altLang="ru-RU" sz="3600" b="1">
                <a:solidFill>
                  <a:srgbClr val="800080"/>
                </a:solidFill>
              </a:rPr>
              <a:t>. </a:t>
            </a:r>
            <a:r>
              <a:rPr lang="ru-RU" altLang="ru-RU" sz="3600">
                <a:solidFill>
                  <a:srgbClr val="800080"/>
                </a:solidFill>
              </a:rPr>
              <a:t>Руководство компании, в соответствие с планом, должно проводить внутренние аудиторские проверки СОИБ с целью определения того, что цели управления, средства управления, мероприятия и процедуры в рамках СОИБ:</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87459" name="Text Box 3"/>
          <p:cNvSpPr txBox="1">
            <a:spLocks noChangeArrowheads="1"/>
          </p:cNvSpPr>
          <p:nvPr/>
        </p:nvSpPr>
        <p:spPr bwMode="auto">
          <a:xfrm>
            <a:off x="287338" y="1376363"/>
            <a:ext cx="8642350" cy="49403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SzPct val="80000"/>
              <a:buFont typeface="Wingdings" panose="05000000000000000000" pitchFamily="2" charset="2"/>
              <a:buChar char="q"/>
            </a:pPr>
            <a:r>
              <a:rPr lang="ru-RU" altLang="ru-RU" sz="3000">
                <a:solidFill>
                  <a:srgbClr val="800080"/>
                </a:solidFill>
              </a:rPr>
              <a:t>соответствуют требованиям международных стандартов и законодательной и нормативной правовой базы;</a:t>
            </a:r>
          </a:p>
          <a:p>
            <a:pPr>
              <a:spcBef>
                <a:spcPct val="20000"/>
              </a:spcBef>
              <a:buSzPct val="80000"/>
              <a:buFont typeface="Wingdings" panose="05000000000000000000" pitchFamily="2" charset="2"/>
              <a:buChar char="q"/>
            </a:pPr>
            <a:r>
              <a:rPr lang="ru-RU" altLang="ru-RU" sz="3000">
                <a:solidFill>
                  <a:srgbClr val="800080"/>
                </a:solidFill>
              </a:rPr>
              <a:t>соответствует установленным требованиям по обеспечению ИБ;</a:t>
            </a:r>
          </a:p>
          <a:p>
            <a:pPr>
              <a:spcBef>
                <a:spcPct val="20000"/>
              </a:spcBef>
              <a:buSzPct val="80000"/>
              <a:buFont typeface="Wingdings" panose="05000000000000000000" pitchFamily="2" charset="2"/>
              <a:buChar char="q"/>
            </a:pPr>
            <a:r>
              <a:rPr lang="ru-RU" altLang="ru-RU" sz="3000">
                <a:solidFill>
                  <a:srgbClr val="800080"/>
                </a:solidFill>
              </a:rPr>
              <a:t>внедрены и эффективно реализуются и эксплуатируются;</a:t>
            </a:r>
          </a:p>
          <a:p>
            <a:pPr>
              <a:spcBef>
                <a:spcPct val="20000"/>
              </a:spcBef>
              <a:buSzPct val="80000"/>
              <a:buFont typeface="Wingdings" panose="05000000000000000000" pitchFamily="2" charset="2"/>
              <a:buChar char="q"/>
            </a:pPr>
            <a:r>
              <a:rPr lang="ru-RU" altLang="ru-RU" sz="3000">
                <a:solidFill>
                  <a:srgbClr val="800080"/>
                </a:solidFill>
              </a:rPr>
              <a:t>соответствуют тем ожидаемым показателям, которые были определены и заложены изначально.</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88483" name="Text Box 3"/>
          <p:cNvSpPr txBox="1">
            <a:spLocks noChangeArrowheads="1"/>
          </p:cNvSpPr>
          <p:nvPr/>
        </p:nvSpPr>
        <p:spPr bwMode="auto">
          <a:xfrm>
            <a:off x="250825" y="1363663"/>
            <a:ext cx="8642350" cy="5029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altLang="ru-RU" sz="3000">
                <a:solidFill>
                  <a:srgbClr val="800080"/>
                </a:solidFill>
              </a:rPr>
              <a:t>Программа аудиторских проверок должна быть разработана с учетом состояния и важности процедур и объектов, подлежащих аудиту, а также с учётом результатов предшествующих аудиторских проверок. Необходимо определить критерии, сферу, частоту и методы аудиторских проверок. Выбор аудиторов и проведение аудиторских проверок должно гарантировать объективность и беспристрастность проведения аудита. Аудиторы не должны проверять собственную работу.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89507" name="Text Box 3"/>
          <p:cNvSpPr txBox="1">
            <a:spLocks noChangeArrowheads="1"/>
          </p:cNvSpPr>
          <p:nvPr/>
        </p:nvSpPr>
        <p:spPr bwMode="auto">
          <a:xfrm>
            <a:off x="250825" y="1052513"/>
            <a:ext cx="8642350" cy="55514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altLang="ru-RU" sz="2800">
                <a:solidFill>
                  <a:srgbClr val="800080"/>
                </a:solidFill>
              </a:rPr>
              <a:t>В задокументированной процедуре должны быть отражены ответственность аудиторов и требования к планированию и проведению аудиторской проверки, а также порядок отчёта и необходимые записи по результатам аудита.</a:t>
            </a:r>
          </a:p>
          <a:p>
            <a:pPr algn="ctr"/>
            <a:r>
              <a:rPr lang="ru-RU" altLang="ru-RU" sz="2800">
                <a:solidFill>
                  <a:srgbClr val="800080"/>
                </a:solidFill>
              </a:rPr>
              <a:t>Ответственный за управление в сфере проведении аудита должен гарантировать, что мероприятия проведены без каких-либо неоправданных задержек для устранения возможных несовпадений и им подобных случаев. Последующая деятельность должна включать проверку выполненных мероприятий и отчёт о результатах проверки.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90531" name="Text Box 3"/>
          <p:cNvSpPr txBox="1">
            <a:spLocks noChangeArrowheads="1"/>
          </p:cNvSpPr>
          <p:nvPr/>
        </p:nvSpPr>
        <p:spPr bwMode="auto">
          <a:xfrm>
            <a:off x="250825" y="1268413"/>
            <a:ext cx="8605838" cy="51593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altLang="ru-RU" sz="2600" b="1">
                <a:solidFill>
                  <a:srgbClr val="800080"/>
                </a:solidFill>
                <a:latin typeface="Tahoma" panose="020B0604030504040204" pitchFamily="34" charset="0"/>
                <a:cs typeface="Tahoma" panose="020B0604030504040204" pitchFamily="34" charset="0"/>
              </a:rPr>
              <a:t>Анализ управления самой СОИБ. </a:t>
            </a:r>
            <a:r>
              <a:rPr lang="ru-RU" altLang="ru-RU" sz="2600" i="1">
                <a:solidFill>
                  <a:srgbClr val="800080"/>
                </a:solidFill>
                <a:latin typeface="Tahoma" panose="020B0604030504040204" pitchFamily="34" charset="0"/>
                <a:cs typeface="Tahoma" panose="020B0604030504040204" pitchFamily="34" charset="0"/>
              </a:rPr>
              <a:t>Общие положения</a:t>
            </a:r>
            <a:r>
              <a:rPr lang="ru-RU" altLang="ru-RU" sz="2600">
                <a:solidFill>
                  <a:srgbClr val="800080"/>
                </a:solidFill>
              </a:rPr>
              <a:t>. Руководство и персонал компании должны анализировать в определенные интервалы (по крайней мере, один раз в год) СОИБ компании с целью обеспечения гарантий того, что СОИБ продолжает оставаться работоспособной, полнофункциональной и эффективной. Такой анализ должен включать анализ возможностей по дальнейшему совершенствованию и внесению необходимых изменений в СОИБ, включая стратегию обеспечения ИБ и цели функционирования СОИБ. Результаты такого анализа должны быть чётко задокументированы, а также должны быть произведены необходимые записи.</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91555" name="Text Box 3"/>
          <p:cNvSpPr txBox="1">
            <a:spLocks noChangeArrowheads="1"/>
          </p:cNvSpPr>
          <p:nvPr/>
        </p:nvSpPr>
        <p:spPr bwMode="auto">
          <a:xfrm>
            <a:off x="250825" y="1196975"/>
            <a:ext cx="8642350" cy="13731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i="1">
                <a:solidFill>
                  <a:srgbClr val="800080"/>
                </a:solidFill>
                <a:latin typeface="Tahoma" panose="020B0604030504040204" pitchFamily="34" charset="0"/>
                <a:cs typeface="Tahoma" panose="020B0604030504040204" pitchFamily="34" charset="0"/>
              </a:rPr>
              <a:t>Исходные данные для анализа</a:t>
            </a:r>
            <a:r>
              <a:rPr lang="ru-RU" altLang="ru-RU" sz="2800">
                <a:solidFill>
                  <a:srgbClr val="800080"/>
                </a:solidFill>
              </a:rPr>
              <a:t>. Исходные данные для анализа управления самой СОИБ должны включать:</a:t>
            </a:r>
          </a:p>
        </p:txBody>
      </p:sp>
      <p:sp>
        <p:nvSpPr>
          <p:cNvPr id="791556" name="Text Box 4"/>
          <p:cNvSpPr txBox="1">
            <a:spLocks noChangeArrowheads="1"/>
          </p:cNvSpPr>
          <p:nvPr/>
        </p:nvSpPr>
        <p:spPr bwMode="auto">
          <a:xfrm>
            <a:off x="250825" y="2598738"/>
            <a:ext cx="8605838" cy="3902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276225">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Font typeface="Wingdings" panose="05000000000000000000" pitchFamily="2" charset="2"/>
              <a:buChar char="§"/>
            </a:pPr>
            <a:r>
              <a:rPr lang="ru-RU" altLang="ru-RU" sz="2600">
                <a:solidFill>
                  <a:srgbClr val="800080"/>
                </a:solidFill>
              </a:rPr>
              <a:t>результаты прошедших аудиторских проверок и предшествующего анализа СОИБ;</a:t>
            </a:r>
          </a:p>
          <a:p>
            <a:pPr>
              <a:spcBef>
                <a:spcPct val="20000"/>
              </a:spcBef>
              <a:buFont typeface="Wingdings" panose="05000000000000000000" pitchFamily="2" charset="2"/>
              <a:buChar char="§"/>
            </a:pPr>
            <a:r>
              <a:rPr lang="ru-RU" altLang="ru-RU" sz="2600">
                <a:solidFill>
                  <a:srgbClr val="800080"/>
                </a:solidFill>
              </a:rPr>
              <a:t>обратную связь с заинтересованными сторонами;</a:t>
            </a:r>
          </a:p>
          <a:p>
            <a:pPr>
              <a:spcBef>
                <a:spcPct val="20000"/>
              </a:spcBef>
              <a:buFont typeface="Wingdings" panose="05000000000000000000" pitchFamily="2" charset="2"/>
              <a:buChar char="§"/>
            </a:pPr>
            <a:r>
              <a:rPr lang="ru-RU" altLang="ru-RU" sz="2600">
                <a:solidFill>
                  <a:srgbClr val="800080"/>
                </a:solidFill>
              </a:rPr>
              <a:t>методы, средства или процедуры, которые могли быть использованы компании для совершенствования функционирования и повышения эффективности СОИБ;</a:t>
            </a:r>
          </a:p>
          <a:p>
            <a:pPr>
              <a:spcBef>
                <a:spcPct val="20000"/>
              </a:spcBef>
              <a:buFont typeface="Wingdings" panose="05000000000000000000" pitchFamily="2" charset="2"/>
              <a:buChar char="§"/>
            </a:pPr>
            <a:r>
              <a:rPr lang="ru-RU" altLang="ru-RU" sz="2600">
                <a:solidFill>
                  <a:srgbClr val="800080"/>
                </a:solidFill>
              </a:rPr>
              <a:t>виды превентивных и корректирующих воздействий;</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92579" name="Text Box 3"/>
          <p:cNvSpPr txBox="1">
            <a:spLocks noChangeArrowheads="1"/>
          </p:cNvSpPr>
          <p:nvPr/>
        </p:nvSpPr>
        <p:spPr bwMode="auto">
          <a:xfrm>
            <a:off x="250825" y="1376363"/>
            <a:ext cx="8642350" cy="50323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276225">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Font typeface="Wingdings" panose="05000000000000000000" pitchFamily="2" charset="2"/>
              <a:buChar char="§"/>
            </a:pPr>
            <a:r>
              <a:rPr lang="ru-RU" altLang="ru-RU" sz="3000">
                <a:solidFill>
                  <a:srgbClr val="800080"/>
                </a:solidFill>
              </a:rPr>
              <a:t>уязвимости или угрозы, которые были неадекватно идентифицированы в предыдущем анализе рисков;</a:t>
            </a:r>
          </a:p>
          <a:p>
            <a:pPr>
              <a:spcBef>
                <a:spcPct val="20000"/>
              </a:spcBef>
              <a:buFont typeface="Wingdings" panose="05000000000000000000" pitchFamily="2" charset="2"/>
              <a:buChar char="§"/>
            </a:pPr>
            <a:r>
              <a:rPr lang="ru-RU" altLang="ru-RU" sz="3000">
                <a:solidFill>
                  <a:srgbClr val="800080"/>
                </a:solidFill>
              </a:rPr>
              <a:t>результаты оценки эффективности;</a:t>
            </a:r>
          </a:p>
          <a:p>
            <a:pPr>
              <a:spcBef>
                <a:spcPct val="20000"/>
              </a:spcBef>
              <a:buFont typeface="Wingdings" panose="05000000000000000000" pitchFamily="2" charset="2"/>
              <a:buChar char="§"/>
            </a:pPr>
            <a:r>
              <a:rPr lang="ru-RU" altLang="ru-RU" sz="3000">
                <a:solidFill>
                  <a:srgbClr val="800080"/>
                </a:solidFill>
              </a:rPr>
              <a:t>последующие мероприятия из предыдущего анализа управления самой СОИБ;</a:t>
            </a:r>
          </a:p>
          <a:p>
            <a:pPr>
              <a:spcBef>
                <a:spcPct val="20000"/>
              </a:spcBef>
              <a:buFont typeface="Wingdings" panose="05000000000000000000" pitchFamily="2" charset="2"/>
              <a:buChar char="§"/>
            </a:pPr>
            <a:r>
              <a:rPr lang="ru-RU" altLang="ru-RU" sz="3000">
                <a:solidFill>
                  <a:srgbClr val="800080"/>
                </a:solidFill>
              </a:rPr>
              <a:t>любые изменения, которые могли бы оказать влияние на функционирование СОИБ;</a:t>
            </a:r>
          </a:p>
          <a:p>
            <a:pPr>
              <a:spcBef>
                <a:spcPct val="20000"/>
              </a:spcBef>
              <a:buFont typeface="Wingdings" panose="05000000000000000000" pitchFamily="2" charset="2"/>
              <a:buChar char="§"/>
            </a:pPr>
            <a:r>
              <a:rPr lang="ru-RU" altLang="ru-RU" sz="3000">
                <a:solidFill>
                  <a:srgbClr val="800080"/>
                </a:solidFill>
              </a:rPr>
              <a:t>рекомендации по совершенствованию.</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51" name="Text Box 39"/>
          <p:cNvSpPr txBox="1">
            <a:spLocks noChangeArrowheads="1"/>
          </p:cNvSpPr>
          <p:nvPr/>
        </p:nvSpPr>
        <p:spPr bwMode="auto">
          <a:xfrm>
            <a:off x="0" y="6202363"/>
            <a:ext cx="9144000" cy="3286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lnSpc>
                <a:spcPct val="90000"/>
              </a:lnSpc>
            </a:pPr>
            <a:r>
              <a:rPr lang="ru-RU" altLang="ru-RU" b="1">
                <a:solidFill>
                  <a:srgbClr val="800080"/>
                </a:solidFill>
              </a:rPr>
              <a:t>Рис.</a:t>
            </a:r>
            <a:r>
              <a:rPr lang="ru-RU" altLang="ru-RU" b="1">
                <a:solidFill>
                  <a:srgbClr val="800080"/>
                </a:solidFill>
                <a:latin typeface="Tahoma" panose="020B0604030504040204" pitchFamily="34" charset="0"/>
              </a:rPr>
              <a:t>24.1</a:t>
            </a:r>
            <a:r>
              <a:rPr lang="ru-RU" altLang="ru-RU" b="1">
                <a:solidFill>
                  <a:srgbClr val="800080"/>
                </a:solidFill>
              </a:rPr>
              <a:t>. Функциональная модель СОИБ компании</a:t>
            </a:r>
          </a:p>
        </p:txBody>
      </p:sp>
      <p:grpSp>
        <p:nvGrpSpPr>
          <p:cNvPr id="678985" name="Group 73"/>
          <p:cNvGrpSpPr>
            <a:grpSpLocks/>
          </p:cNvGrpSpPr>
          <p:nvPr/>
        </p:nvGrpSpPr>
        <p:grpSpPr bwMode="auto">
          <a:xfrm>
            <a:off x="287338" y="1052513"/>
            <a:ext cx="8532812" cy="4860925"/>
            <a:chOff x="204" y="663"/>
            <a:chExt cx="5361" cy="3062"/>
          </a:xfrm>
        </p:grpSpPr>
        <p:sp>
          <p:nvSpPr>
            <p:cNvPr id="678984" name="Rectangle 72"/>
            <p:cNvSpPr>
              <a:spLocks noChangeArrowheads="1"/>
            </p:cNvSpPr>
            <p:nvPr/>
          </p:nvSpPr>
          <p:spPr bwMode="auto">
            <a:xfrm>
              <a:off x="4898" y="663"/>
              <a:ext cx="667" cy="3062"/>
            </a:xfrm>
            <a:prstGeom prst="rect">
              <a:avLst/>
            </a:prstGeom>
            <a:solidFill>
              <a:srgbClr val="FFFFFF"/>
            </a:solidFill>
            <a:ln w="57150">
              <a:solidFill>
                <a:srgbClr val="CC3399"/>
              </a:solidFill>
              <a:miter lim="800000"/>
              <a:headEnd/>
              <a:tailEnd/>
            </a:ln>
            <a:effectLst>
              <a:outerShdw dist="35921" dir="2700000" algn="ctr" rotWithShape="0">
                <a:srgbClr val="FF9933"/>
              </a:outerShdw>
            </a:effectLst>
          </p:spPr>
          <p:txBody>
            <a:bodyPr/>
            <a:lstStyle/>
            <a:p>
              <a:endParaRPr lang="ru-RU"/>
            </a:p>
          </p:txBody>
        </p:sp>
        <p:sp>
          <p:nvSpPr>
            <p:cNvPr id="678954" name="Rectangle 42"/>
            <p:cNvSpPr>
              <a:spLocks noChangeArrowheads="1"/>
            </p:cNvSpPr>
            <p:nvPr/>
          </p:nvSpPr>
          <p:spPr bwMode="auto">
            <a:xfrm>
              <a:off x="204" y="663"/>
              <a:ext cx="667" cy="3062"/>
            </a:xfrm>
            <a:prstGeom prst="rect">
              <a:avLst/>
            </a:prstGeom>
            <a:solidFill>
              <a:srgbClr val="FFFFFF"/>
            </a:solidFill>
            <a:ln w="57150">
              <a:solidFill>
                <a:srgbClr val="CC3399"/>
              </a:solidFill>
              <a:miter lim="800000"/>
              <a:headEnd/>
              <a:tailEnd/>
            </a:ln>
            <a:effectLst>
              <a:outerShdw dist="35921" dir="2700000" algn="ctr" rotWithShape="0">
                <a:srgbClr val="FF9933"/>
              </a:outerShdw>
            </a:effectLst>
          </p:spPr>
          <p:txBody>
            <a:bodyPr/>
            <a:lstStyle/>
            <a:p>
              <a:endParaRPr lang="ru-RU"/>
            </a:p>
          </p:txBody>
        </p:sp>
        <p:sp>
          <p:nvSpPr>
            <p:cNvPr id="678956" name="Rectangle 44"/>
            <p:cNvSpPr>
              <a:spLocks noChangeArrowheads="1"/>
            </p:cNvSpPr>
            <p:nvPr/>
          </p:nvSpPr>
          <p:spPr bwMode="auto">
            <a:xfrm>
              <a:off x="2219" y="782"/>
              <a:ext cx="1334" cy="581"/>
            </a:xfrm>
            <a:prstGeom prst="rect">
              <a:avLst/>
            </a:prstGeom>
            <a:solidFill>
              <a:srgbClr val="CCFFFF"/>
            </a:solidFill>
            <a:ln w="38100">
              <a:solidFill>
                <a:srgbClr val="990099"/>
              </a:solidFill>
              <a:miter lim="800000"/>
              <a:headEnd/>
              <a:tailEnd/>
            </a:ln>
            <a:effectLst>
              <a:outerShdw dist="35921" dir="2700000" algn="ctr" rotWithShape="0">
                <a:srgbClr val="FF9933"/>
              </a:outerShdw>
            </a:effectLst>
          </p:spPr>
          <p:txBody>
            <a:bodyPr/>
            <a:lstStyle/>
            <a:p>
              <a:endParaRPr lang="ru-RU"/>
            </a:p>
          </p:txBody>
        </p:sp>
        <p:sp>
          <p:nvSpPr>
            <p:cNvPr id="678957" name="Rectangle 45"/>
            <p:cNvSpPr>
              <a:spLocks noChangeArrowheads="1"/>
            </p:cNvSpPr>
            <p:nvPr/>
          </p:nvSpPr>
          <p:spPr bwMode="auto">
            <a:xfrm>
              <a:off x="2219" y="2692"/>
              <a:ext cx="1334" cy="581"/>
            </a:xfrm>
            <a:prstGeom prst="rect">
              <a:avLst/>
            </a:prstGeom>
            <a:solidFill>
              <a:srgbClr val="CCFF99"/>
            </a:solidFill>
            <a:ln w="38100">
              <a:solidFill>
                <a:srgbClr val="990099"/>
              </a:solidFill>
              <a:miter lim="800000"/>
              <a:headEnd/>
              <a:tailEnd/>
            </a:ln>
            <a:effectLst>
              <a:outerShdw dist="35921" dir="2700000" algn="ctr" rotWithShape="0">
                <a:srgbClr val="FF9933"/>
              </a:outerShdw>
            </a:effectLst>
          </p:spPr>
          <p:txBody>
            <a:bodyPr/>
            <a:lstStyle/>
            <a:p>
              <a:endParaRPr lang="ru-RU"/>
            </a:p>
          </p:txBody>
        </p:sp>
        <p:sp>
          <p:nvSpPr>
            <p:cNvPr id="678958" name="Rectangle 46"/>
            <p:cNvSpPr>
              <a:spLocks noChangeArrowheads="1"/>
            </p:cNvSpPr>
            <p:nvPr/>
          </p:nvSpPr>
          <p:spPr bwMode="auto">
            <a:xfrm>
              <a:off x="1270" y="1729"/>
              <a:ext cx="1406" cy="581"/>
            </a:xfrm>
            <a:prstGeom prst="rect">
              <a:avLst/>
            </a:prstGeom>
            <a:solidFill>
              <a:srgbClr val="FFFFCC"/>
            </a:solidFill>
            <a:ln w="38100">
              <a:solidFill>
                <a:srgbClr val="990099"/>
              </a:solidFill>
              <a:miter lim="800000"/>
              <a:headEnd/>
              <a:tailEnd/>
            </a:ln>
            <a:effectLst>
              <a:outerShdw dist="35921" dir="2700000" algn="ctr" rotWithShape="0">
                <a:srgbClr val="FF9933"/>
              </a:outerShdw>
            </a:effectLst>
          </p:spPr>
          <p:txBody>
            <a:bodyPr/>
            <a:lstStyle/>
            <a:p>
              <a:endParaRPr lang="ru-RU"/>
            </a:p>
          </p:txBody>
        </p:sp>
        <p:sp>
          <p:nvSpPr>
            <p:cNvPr id="678959" name="Rectangle 47"/>
            <p:cNvSpPr>
              <a:spLocks noChangeArrowheads="1"/>
            </p:cNvSpPr>
            <p:nvPr/>
          </p:nvSpPr>
          <p:spPr bwMode="auto">
            <a:xfrm>
              <a:off x="3084" y="1737"/>
              <a:ext cx="1402" cy="581"/>
            </a:xfrm>
            <a:prstGeom prst="rect">
              <a:avLst/>
            </a:prstGeom>
            <a:solidFill>
              <a:srgbClr val="FFFF99"/>
            </a:solidFill>
            <a:ln w="38100">
              <a:solidFill>
                <a:srgbClr val="990099"/>
              </a:solidFill>
              <a:miter lim="800000"/>
              <a:headEnd/>
              <a:tailEnd/>
            </a:ln>
            <a:effectLst>
              <a:outerShdw dist="35921" dir="2700000" algn="ctr" rotWithShape="0">
                <a:srgbClr val="FF9933"/>
              </a:outerShdw>
            </a:effectLst>
          </p:spPr>
          <p:txBody>
            <a:bodyPr/>
            <a:lstStyle/>
            <a:p>
              <a:endParaRPr lang="ru-RU"/>
            </a:p>
          </p:txBody>
        </p:sp>
        <p:sp>
          <p:nvSpPr>
            <p:cNvPr id="678960" name="AutoShape 48"/>
            <p:cNvSpPr>
              <a:spLocks noChangeArrowheads="1"/>
            </p:cNvSpPr>
            <p:nvPr/>
          </p:nvSpPr>
          <p:spPr bwMode="auto">
            <a:xfrm flipV="1">
              <a:off x="1419" y="2480"/>
              <a:ext cx="666" cy="53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66FF99"/>
            </a:solidFill>
            <a:ln w="38100">
              <a:solidFill>
                <a:srgbClr val="003399"/>
              </a:solidFill>
              <a:miter lim="800000"/>
              <a:headEnd/>
              <a:tailEnd/>
            </a:ln>
            <a:effectLst>
              <a:outerShdw dist="28398" dir="3806097" algn="ctr" rotWithShape="0">
                <a:srgbClr val="FF9933"/>
              </a:outerShdw>
            </a:effectLst>
          </p:spPr>
          <p:txBody>
            <a:bodyPr/>
            <a:lstStyle/>
            <a:p>
              <a:endParaRPr lang="ru-RU"/>
            </a:p>
          </p:txBody>
        </p:sp>
        <p:sp>
          <p:nvSpPr>
            <p:cNvPr id="678961" name="AutoShape 49"/>
            <p:cNvSpPr>
              <a:spLocks noChangeArrowheads="1"/>
            </p:cNvSpPr>
            <p:nvPr/>
          </p:nvSpPr>
          <p:spPr bwMode="auto">
            <a:xfrm rot="5400000" flipV="1">
              <a:off x="1486" y="1033"/>
              <a:ext cx="531" cy="666"/>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66FF99"/>
            </a:solidFill>
            <a:ln w="38100">
              <a:solidFill>
                <a:srgbClr val="003399"/>
              </a:solidFill>
              <a:miter lim="800000"/>
              <a:headEnd/>
              <a:tailEnd/>
            </a:ln>
            <a:effectLst>
              <a:outerShdw dist="28398" dir="3806097" algn="ctr" rotWithShape="0">
                <a:srgbClr val="FF9933"/>
              </a:outerShdw>
            </a:effectLst>
          </p:spPr>
          <p:txBody>
            <a:bodyPr/>
            <a:lstStyle/>
            <a:p>
              <a:endParaRPr lang="ru-RU"/>
            </a:p>
          </p:txBody>
        </p:sp>
        <p:sp>
          <p:nvSpPr>
            <p:cNvPr id="678962" name="AutoShape 50"/>
            <p:cNvSpPr>
              <a:spLocks noChangeArrowheads="1"/>
            </p:cNvSpPr>
            <p:nvPr/>
          </p:nvSpPr>
          <p:spPr bwMode="auto">
            <a:xfrm rot="10800000" flipV="1">
              <a:off x="3686" y="1100"/>
              <a:ext cx="667" cy="531"/>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66FF99"/>
            </a:solidFill>
            <a:ln w="38100">
              <a:solidFill>
                <a:srgbClr val="003399"/>
              </a:solidFill>
              <a:miter lim="800000"/>
              <a:headEnd/>
              <a:tailEnd/>
            </a:ln>
            <a:effectLst>
              <a:outerShdw dist="28398" dir="3806097" algn="ctr" rotWithShape="0">
                <a:srgbClr val="FF9933"/>
              </a:outerShdw>
            </a:effectLst>
          </p:spPr>
          <p:txBody>
            <a:bodyPr/>
            <a:lstStyle/>
            <a:p>
              <a:endParaRPr lang="ru-RU"/>
            </a:p>
          </p:txBody>
        </p:sp>
        <p:sp>
          <p:nvSpPr>
            <p:cNvPr id="678963" name="AutoShape 51"/>
            <p:cNvSpPr>
              <a:spLocks noChangeArrowheads="1"/>
            </p:cNvSpPr>
            <p:nvPr/>
          </p:nvSpPr>
          <p:spPr bwMode="auto">
            <a:xfrm rot="16200000" flipV="1">
              <a:off x="3755" y="2411"/>
              <a:ext cx="530" cy="667"/>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66FF99"/>
            </a:solidFill>
            <a:ln w="38100">
              <a:solidFill>
                <a:srgbClr val="003399"/>
              </a:solidFill>
              <a:miter lim="800000"/>
              <a:headEnd/>
              <a:tailEnd/>
            </a:ln>
            <a:effectLst>
              <a:outerShdw dist="28398" dir="3806097" algn="ctr" rotWithShape="0">
                <a:srgbClr val="FF9933"/>
              </a:outerShdw>
            </a:effectLst>
          </p:spPr>
          <p:txBody>
            <a:bodyPr/>
            <a:lstStyle/>
            <a:p>
              <a:endParaRPr lang="ru-RU"/>
            </a:p>
          </p:txBody>
        </p:sp>
        <p:sp>
          <p:nvSpPr>
            <p:cNvPr id="678964" name="Oval 52"/>
            <p:cNvSpPr>
              <a:spLocks noChangeArrowheads="1"/>
            </p:cNvSpPr>
            <p:nvPr/>
          </p:nvSpPr>
          <p:spPr bwMode="auto">
            <a:xfrm>
              <a:off x="1004" y="667"/>
              <a:ext cx="3735" cy="2759"/>
            </a:xfrm>
            <a:prstGeom prst="ellipse">
              <a:avLst/>
            </a:prstGeom>
            <a:noFill/>
            <a:ln w="38100">
              <a:solidFill>
                <a:srgbClr val="FF33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78965" name="AutoShape 53"/>
            <p:cNvSpPr>
              <a:spLocks noChangeArrowheads="1"/>
            </p:cNvSpPr>
            <p:nvPr/>
          </p:nvSpPr>
          <p:spPr bwMode="auto">
            <a:xfrm>
              <a:off x="793" y="3113"/>
              <a:ext cx="933" cy="318"/>
            </a:xfrm>
            <a:prstGeom prst="chevron">
              <a:avLst>
                <a:gd name="adj" fmla="val 73349"/>
              </a:avLst>
            </a:prstGeom>
            <a:solidFill>
              <a:srgbClr val="00E7E2"/>
            </a:solidFill>
            <a:ln w="38100">
              <a:solidFill>
                <a:srgbClr val="CC3399"/>
              </a:solidFill>
              <a:miter lim="800000"/>
              <a:headEnd/>
              <a:tailEnd/>
            </a:ln>
            <a:effectLst>
              <a:outerShdw dist="35921" dir="2700000" algn="ctr" rotWithShape="0">
                <a:srgbClr val="FF9933"/>
              </a:outerShdw>
            </a:effectLst>
          </p:spPr>
          <p:txBody>
            <a:bodyPr/>
            <a:lstStyle/>
            <a:p>
              <a:endParaRPr lang="ru-RU"/>
            </a:p>
          </p:txBody>
        </p:sp>
        <p:sp>
          <p:nvSpPr>
            <p:cNvPr id="678966" name="AutoShape 54"/>
            <p:cNvSpPr>
              <a:spLocks noChangeArrowheads="1"/>
            </p:cNvSpPr>
            <p:nvPr/>
          </p:nvSpPr>
          <p:spPr bwMode="auto">
            <a:xfrm>
              <a:off x="4037" y="3113"/>
              <a:ext cx="934" cy="318"/>
            </a:xfrm>
            <a:prstGeom prst="chevron">
              <a:avLst>
                <a:gd name="adj" fmla="val 73428"/>
              </a:avLst>
            </a:prstGeom>
            <a:solidFill>
              <a:srgbClr val="00E7E2"/>
            </a:solidFill>
            <a:ln w="38100">
              <a:solidFill>
                <a:srgbClr val="CC3399"/>
              </a:solidFill>
              <a:miter lim="800000"/>
              <a:headEnd/>
              <a:tailEnd/>
            </a:ln>
            <a:effectLst>
              <a:outerShdw dist="35921" dir="2700000" algn="ctr" rotWithShape="0">
                <a:srgbClr val="FF9933"/>
              </a:outerShdw>
            </a:effectLst>
          </p:spPr>
          <p:txBody>
            <a:bodyPr/>
            <a:lstStyle/>
            <a:p>
              <a:endParaRPr lang="ru-RU"/>
            </a:p>
          </p:txBody>
        </p:sp>
        <p:sp>
          <p:nvSpPr>
            <p:cNvPr id="678975" name="Text Box 63"/>
            <p:cNvSpPr txBox="1">
              <a:spLocks noChangeArrowheads="1"/>
            </p:cNvSpPr>
            <p:nvPr/>
          </p:nvSpPr>
          <p:spPr bwMode="auto">
            <a:xfrm>
              <a:off x="2358" y="867"/>
              <a:ext cx="1043" cy="38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altLang="ru-RU" sz="2000" b="1">
                  <a:solidFill>
                    <a:srgbClr val="CC3399"/>
                  </a:solidFill>
                </a:rPr>
                <a:t>Построение СОИБ</a:t>
              </a:r>
            </a:p>
          </p:txBody>
        </p:sp>
        <p:sp>
          <p:nvSpPr>
            <p:cNvPr id="678976" name="Text Box 64"/>
            <p:cNvSpPr txBox="1">
              <a:spLocks noChangeArrowheads="1"/>
            </p:cNvSpPr>
            <p:nvPr/>
          </p:nvSpPr>
          <p:spPr bwMode="auto">
            <a:xfrm>
              <a:off x="1315" y="1786"/>
              <a:ext cx="1316" cy="46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lnSpc>
                  <a:spcPct val="90000"/>
                </a:lnSpc>
              </a:pPr>
              <a:r>
                <a:rPr lang="ru-RU" altLang="ru-RU" sz="1800" b="1">
                  <a:solidFill>
                    <a:srgbClr val="CC3399"/>
                  </a:solidFill>
                </a:rPr>
                <a:t>Внедрение и эксплуатация СОИБ</a:t>
              </a:r>
            </a:p>
          </p:txBody>
        </p:sp>
        <p:sp>
          <p:nvSpPr>
            <p:cNvPr id="678977" name="Text Box 65"/>
            <p:cNvSpPr txBox="1">
              <a:spLocks noChangeArrowheads="1"/>
            </p:cNvSpPr>
            <p:nvPr/>
          </p:nvSpPr>
          <p:spPr bwMode="auto">
            <a:xfrm>
              <a:off x="2222" y="2818"/>
              <a:ext cx="1316" cy="346"/>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lnSpc>
                  <a:spcPct val="90000"/>
                </a:lnSpc>
              </a:pPr>
              <a:r>
                <a:rPr lang="ru-RU" altLang="ru-RU" sz="2000" b="1">
                  <a:solidFill>
                    <a:srgbClr val="CC3399"/>
                  </a:solidFill>
                </a:rPr>
                <a:t>Мониторинг и анализ СОИБ</a:t>
              </a:r>
            </a:p>
          </p:txBody>
        </p:sp>
        <p:sp>
          <p:nvSpPr>
            <p:cNvPr id="678978" name="Text Box 66"/>
            <p:cNvSpPr txBox="1">
              <a:spLocks noChangeArrowheads="1"/>
            </p:cNvSpPr>
            <p:nvPr/>
          </p:nvSpPr>
          <p:spPr bwMode="auto">
            <a:xfrm>
              <a:off x="3107" y="1822"/>
              <a:ext cx="1361" cy="41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lnSpc>
                  <a:spcPct val="90000"/>
                </a:lnSpc>
              </a:pPr>
              <a:r>
                <a:rPr lang="ru-RU" altLang="ru-RU" sz="1600" b="1">
                  <a:solidFill>
                    <a:srgbClr val="CC3399"/>
                  </a:solidFill>
                </a:rPr>
                <a:t>Развитие и совершенствование СОИБ</a:t>
              </a:r>
            </a:p>
          </p:txBody>
        </p:sp>
        <p:sp>
          <p:nvSpPr>
            <p:cNvPr id="678980" name="Text Box 68"/>
            <p:cNvSpPr txBox="1">
              <a:spLocks noChangeArrowheads="1"/>
            </p:cNvSpPr>
            <p:nvPr/>
          </p:nvSpPr>
          <p:spPr bwMode="auto">
            <a:xfrm>
              <a:off x="5035" y="2341"/>
              <a:ext cx="414" cy="129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lIns="0" tIns="0" rIns="0" bIns="0" anchor="ctr" anchorCtr="1">
              <a:spAutoFit/>
            </a:bodyPr>
            <a:lstStyle/>
            <a:p>
              <a:pPr algn="ctr">
                <a:lnSpc>
                  <a:spcPct val="80000"/>
                </a:lnSpc>
              </a:pPr>
              <a:r>
                <a:rPr lang="ru-RU" altLang="ru-RU" sz="1800" b="1" i="1">
                  <a:solidFill>
                    <a:srgbClr val="FF3300"/>
                  </a:solidFill>
                  <a:latin typeface="Tahoma" panose="020B0604030504040204" pitchFamily="34" charset="0"/>
                  <a:cs typeface="Tahoma" panose="020B0604030504040204" pitchFamily="34" charset="0"/>
                </a:rPr>
                <a:t>Управляемый процесс обеспечения ИБ</a:t>
              </a:r>
            </a:p>
          </p:txBody>
        </p:sp>
        <p:sp>
          <p:nvSpPr>
            <p:cNvPr id="678981" name="Text Box 69"/>
            <p:cNvSpPr txBox="1">
              <a:spLocks noChangeArrowheads="1"/>
            </p:cNvSpPr>
            <p:nvPr/>
          </p:nvSpPr>
          <p:spPr bwMode="auto">
            <a:xfrm>
              <a:off x="5103" y="709"/>
              <a:ext cx="308" cy="129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lIns="0" tIns="0" rIns="0" bIns="0" anchor="ctr" anchorCtr="1">
              <a:spAutoFit/>
            </a:bodyPr>
            <a:lstStyle/>
            <a:p>
              <a:pPr algn="ctr">
                <a:spcBef>
                  <a:spcPct val="50000"/>
                </a:spcBef>
              </a:pPr>
              <a:r>
                <a:rPr lang="ru-RU" altLang="ru-RU" sz="1600" i="1">
                  <a:solidFill>
                    <a:srgbClr val="FF3300"/>
                  </a:solidFill>
                </a:rPr>
                <a:t>Заинтересованные субъекты</a:t>
              </a:r>
            </a:p>
          </p:txBody>
        </p:sp>
        <p:sp>
          <p:nvSpPr>
            <p:cNvPr id="678982" name="Text Box 70"/>
            <p:cNvSpPr txBox="1">
              <a:spLocks noChangeArrowheads="1"/>
            </p:cNvSpPr>
            <p:nvPr/>
          </p:nvSpPr>
          <p:spPr bwMode="auto">
            <a:xfrm rot="10800000">
              <a:off x="385" y="709"/>
              <a:ext cx="308" cy="129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lIns="0" tIns="0" rIns="0" bIns="0" anchor="ctr" anchorCtr="1">
              <a:spAutoFit/>
            </a:bodyPr>
            <a:lstStyle/>
            <a:p>
              <a:pPr algn="ctr">
                <a:spcBef>
                  <a:spcPct val="50000"/>
                </a:spcBef>
              </a:pPr>
              <a:r>
                <a:rPr lang="ru-RU" altLang="ru-RU" sz="1600" i="1">
                  <a:solidFill>
                    <a:srgbClr val="FF3300"/>
                  </a:solidFill>
                </a:rPr>
                <a:t>Заинтересованные субъекты</a:t>
              </a:r>
            </a:p>
          </p:txBody>
        </p:sp>
        <p:sp>
          <p:nvSpPr>
            <p:cNvPr id="678983" name="Text Box 71"/>
            <p:cNvSpPr txBox="1">
              <a:spLocks noChangeArrowheads="1"/>
            </p:cNvSpPr>
            <p:nvPr/>
          </p:nvSpPr>
          <p:spPr bwMode="auto">
            <a:xfrm rot="10800000">
              <a:off x="295" y="2024"/>
              <a:ext cx="462" cy="165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lIns="0" tIns="0" rIns="0" bIns="0" anchor="ctr" anchorCtr="1">
              <a:spAutoFit/>
            </a:bodyPr>
            <a:lstStyle/>
            <a:p>
              <a:pPr algn="ctr">
                <a:spcBef>
                  <a:spcPct val="50000"/>
                </a:spcBef>
              </a:pPr>
              <a:r>
                <a:rPr lang="ru-RU" altLang="ru-RU" sz="1600" b="1" i="1">
                  <a:solidFill>
                    <a:srgbClr val="FF3300"/>
                  </a:solidFill>
                  <a:latin typeface="Tahoma" panose="020B0604030504040204" pitchFamily="34" charset="0"/>
                  <a:cs typeface="Tahoma" panose="020B0604030504040204" pitchFamily="34" charset="0"/>
                </a:rPr>
                <a:t>Требования к обеспечению ИБ и ожидаемые результаты</a:t>
              </a:r>
            </a:p>
          </p:txBody>
        </p:sp>
      </p:grpSp>
      <p:sp>
        <p:nvSpPr>
          <p:cNvPr id="678986" name="Text Box 74"/>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93603" name="Text Box 3"/>
          <p:cNvSpPr txBox="1">
            <a:spLocks noChangeArrowheads="1"/>
          </p:cNvSpPr>
          <p:nvPr/>
        </p:nvSpPr>
        <p:spPr bwMode="auto">
          <a:xfrm>
            <a:off x="250825" y="1268413"/>
            <a:ext cx="8605838" cy="18288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altLang="ru-RU" sz="3000" i="1">
                <a:solidFill>
                  <a:srgbClr val="800080"/>
                </a:solidFill>
                <a:latin typeface="Tahoma" panose="020B0604030504040204" pitchFamily="34" charset="0"/>
                <a:cs typeface="Tahoma" panose="020B0604030504040204" pitchFamily="34" charset="0"/>
              </a:rPr>
              <a:t>Результаты анализа</a:t>
            </a:r>
            <a:r>
              <a:rPr lang="ru-RU" altLang="ru-RU" sz="3000">
                <a:solidFill>
                  <a:srgbClr val="800080"/>
                </a:solidFill>
              </a:rPr>
              <a:t>. Результаты анализа управления самой СОИБ должны включать любые решения и мероприятия, имеющие отношение к:</a:t>
            </a:r>
          </a:p>
        </p:txBody>
      </p:sp>
      <p:sp>
        <p:nvSpPr>
          <p:cNvPr id="793604" name="Text Box 4"/>
          <p:cNvSpPr txBox="1">
            <a:spLocks noChangeArrowheads="1"/>
          </p:cNvSpPr>
          <p:nvPr/>
        </p:nvSpPr>
        <p:spPr bwMode="auto">
          <a:xfrm>
            <a:off x="250825" y="3249613"/>
            <a:ext cx="8605838" cy="28956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30000"/>
              </a:spcBef>
              <a:buSzPct val="80000"/>
              <a:buFont typeface="Wingdings" panose="05000000000000000000" pitchFamily="2" charset="2"/>
              <a:buChar char="q"/>
            </a:pPr>
            <a:r>
              <a:rPr lang="ru-RU" altLang="ru-RU" sz="2500">
                <a:solidFill>
                  <a:srgbClr val="800080"/>
                </a:solidFill>
              </a:rPr>
              <a:t>повышению эффективности функционирования СОИБ;</a:t>
            </a:r>
          </a:p>
          <a:p>
            <a:pPr>
              <a:spcBef>
                <a:spcPct val="30000"/>
              </a:spcBef>
              <a:buSzPct val="80000"/>
              <a:buFont typeface="Wingdings" panose="05000000000000000000" pitchFamily="2" charset="2"/>
              <a:buChar char="q"/>
            </a:pPr>
            <a:r>
              <a:rPr lang="ru-RU" altLang="ru-RU" sz="2500">
                <a:solidFill>
                  <a:srgbClr val="800080"/>
                </a:solidFill>
              </a:rPr>
              <a:t>обновлению планов анализа и нейтрализации рисков;</a:t>
            </a:r>
          </a:p>
          <a:p>
            <a:pPr>
              <a:spcBef>
                <a:spcPct val="30000"/>
              </a:spcBef>
              <a:buSzPct val="80000"/>
              <a:buFont typeface="Wingdings" panose="05000000000000000000" pitchFamily="2" charset="2"/>
              <a:buChar char="q"/>
            </a:pPr>
            <a:r>
              <a:rPr lang="ru-RU" altLang="ru-RU" sz="2500">
                <a:solidFill>
                  <a:srgbClr val="800080"/>
                </a:solidFill>
              </a:rPr>
              <a:t>изменению процедур и средств управления, которые непосредственно влияют на функционирование СОИБ, как необходимое мероприятие по реагированию на внешние или внутренние события, способные негативно повлиять на СОИБ, включая изменения:</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94628" name="Text Box 4"/>
          <p:cNvSpPr txBox="1">
            <a:spLocks noChangeArrowheads="1"/>
          </p:cNvSpPr>
          <p:nvPr/>
        </p:nvSpPr>
        <p:spPr bwMode="auto">
          <a:xfrm>
            <a:off x="250825" y="1089025"/>
            <a:ext cx="8605838" cy="39258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276225">
              <a:defRPr>
                <a:solidFill>
                  <a:schemeClr val="tx1"/>
                </a:solidFill>
                <a:latin typeface="Arial" panose="020B0604020202020204" pitchFamily="34" charset="0"/>
                <a:cs typeface="Arial" panose="020B0604020202020204" pitchFamily="34" charset="0"/>
              </a:defRPr>
            </a:lvl1pPr>
            <a:lvl2pPr marL="630238">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10000"/>
              </a:spcBef>
              <a:buFont typeface="Wingdings" panose="05000000000000000000" pitchFamily="2" charset="2"/>
              <a:buChar char="§"/>
            </a:pPr>
            <a:r>
              <a:rPr lang="ru-RU" altLang="ru-RU">
                <a:solidFill>
                  <a:srgbClr val="800080"/>
                </a:solidFill>
              </a:rPr>
              <a:t>требований, определяемых основными видами деятельности компании;</a:t>
            </a:r>
          </a:p>
          <a:p>
            <a:pPr>
              <a:spcBef>
                <a:spcPct val="10000"/>
              </a:spcBef>
              <a:buFont typeface="Wingdings" panose="05000000000000000000" pitchFamily="2" charset="2"/>
              <a:buChar char="§"/>
            </a:pPr>
            <a:r>
              <a:rPr lang="ru-RU" altLang="ru-RU">
                <a:solidFill>
                  <a:srgbClr val="800080"/>
                </a:solidFill>
              </a:rPr>
              <a:t>требований по ИБ;</a:t>
            </a:r>
          </a:p>
          <a:p>
            <a:pPr>
              <a:spcBef>
                <a:spcPct val="10000"/>
              </a:spcBef>
              <a:buFont typeface="Wingdings" panose="05000000000000000000" pitchFamily="2" charset="2"/>
              <a:buChar char="§"/>
            </a:pPr>
            <a:r>
              <a:rPr lang="ru-RU" altLang="ru-RU">
                <a:solidFill>
                  <a:srgbClr val="800080"/>
                </a:solidFill>
              </a:rPr>
              <a:t>процессов, непосредственно влияющих на существующие требования, определяемые основными видами деятельности компании;</a:t>
            </a:r>
          </a:p>
          <a:p>
            <a:pPr>
              <a:spcBef>
                <a:spcPct val="10000"/>
              </a:spcBef>
              <a:buFont typeface="Wingdings" panose="05000000000000000000" pitchFamily="2" charset="2"/>
              <a:buChar char="§"/>
            </a:pPr>
            <a:r>
              <a:rPr lang="ru-RU" altLang="ru-RU">
                <a:solidFill>
                  <a:srgbClr val="800080"/>
                </a:solidFill>
              </a:rPr>
              <a:t>требований законодательной и нормативной правовой базы;</a:t>
            </a:r>
          </a:p>
          <a:p>
            <a:pPr>
              <a:spcBef>
                <a:spcPct val="10000"/>
              </a:spcBef>
              <a:buFont typeface="Wingdings" panose="05000000000000000000" pitchFamily="2" charset="2"/>
              <a:buChar char="§"/>
            </a:pPr>
            <a:r>
              <a:rPr lang="ru-RU" altLang="ru-RU">
                <a:solidFill>
                  <a:srgbClr val="800080"/>
                </a:solidFill>
              </a:rPr>
              <a:t>договорных обязательств;</a:t>
            </a:r>
          </a:p>
          <a:p>
            <a:pPr>
              <a:spcBef>
                <a:spcPct val="10000"/>
              </a:spcBef>
              <a:buFont typeface="Wingdings" panose="05000000000000000000" pitchFamily="2" charset="2"/>
              <a:buChar char="§"/>
            </a:pPr>
            <a:r>
              <a:rPr lang="ru-RU" altLang="ru-RU">
                <a:solidFill>
                  <a:srgbClr val="800080"/>
                </a:solidFill>
              </a:rPr>
              <a:t>уровней рисков и/или критериев приемлемости рисков; </a:t>
            </a:r>
          </a:p>
        </p:txBody>
      </p:sp>
      <p:sp>
        <p:nvSpPr>
          <p:cNvPr id="794629" name="Text Box 5"/>
          <p:cNvSpPr txBox="1">
            <a:spLocks noChangeArrowheads="1"/>
          </p:cNvSpPr>
          <p:nvPr/>
        </p:nvSpPr>
        <p:spPr bwMode="auto">
          <a:xfrm>
            <a:off x="250825" y="5084763"/>
            <a:ext cx="8642350" cy="14017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30000"/>
              </a:spcBef>
              <a:buSzPct val="80000"/>
              <a:buFont typeface="Wingdings" panose="05000000000000000000" pitchFamily="2" charset="2"/>
              <a:buChar char="q"/>
            </a:pPr>
            <a:r>
              <a:rPr lang="ru-RU" altLang="ru-RU" sz="2600">
                <a:solidFill>
                  <a:srgbClr val="800080"/>
                </a:solidFill>
              </a:rPr>
              <a:t>необходимому обеспечению ресурсами;</a:t>
            </a:r>
          </a:p>
          <a:p>
            <a:pPr>
              <a:spcBef>
                <a:spcPct val="30000"/>
              </a:spcBef>
              <a:buSzPct val="80000"/>
              <a:buFont typeface="Wingdings" panose="05000000000000000000" pitchFamily="2" charset="2"/>
              <a:buChar char="q"/>
            </a:pPr>
            <a:r>
              <a:rPr lang="ru-RU" altLang="ru-RU" sz="2600">
                <a:solidFill>
                  <a:srgbClr val="800080"/>
                </a:solidFill>
              </a:rPr>
              <a:t>усовершенствованию, касающемуся измерения эффективности средств управления.</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95651" name="Text Box 3"/>
          <p:cNvSpPr txBox="1">
            <a:spLocks noChangeArrowheads="1"/>
          </p:cNvSpPr>
          <p:nvPr/>
        </p:nvSpPr>
        <p:spPr bwMode="auto">
          <a:xfrm>
            <a:off x="250825" y="1304925"/>
            <a:ext cx="8605838" cy="51212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3000" b="1">
                <a:solidFill>
                  <a:srgbClr val="800080"/>
                </a:solidFill>
                <a:latin typeface="Tahoma" panose="020B0604030504040204" pitchFamily="34" charset="0"/>
                <a:cs typeface="Tahoma" panose="020B0604030504040204" pitchFamily="34" charset="0"/>
              </a:rPr>
              <a:t>Совершенствование СОИБ. </a:t>
            </a:r>
            <a:r>
              <a:rPr lang="ru-RU" altLang="ru-RU" sz="3000" i="1">
                <a:solidFill>
                  <a:srgbClr val="800080"/>
                </a:solidFill>
                <a:latin typeface="Tahoma" panose="020B0604030504040204" pitchFamily="34" charset="0"/>
                <a:cs typeface="Tahoma" panose="020B0604030504040204" pitchFamily="34" charset="0"/>
              </a:rPr>
              <a:t>Непрерывность совершенствования</a:t>
            </a:r>
            <a:r>
              <a:rPr lang="ru-RU" altLang="ru-RU" sz="3000">
                <a:solidFill>
                  <a:srgbClr val="800080"/>
                </a:solidFill>
              </a:rPr>
              <a:t>. Руководство и персонал компании должны непрерывно повышать эффективность функционирования СОИБ, благодаря использованию стратегии обеспечения ИБ, достижению целей обеспечения ИБ, контролю результатов, проведению анализа событий, выявленных в ходе мониторинга, проведению превентивных и корректирующих воздействий и анализу управления самой СОИБ.</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96675" name="Text Box 3"/>
          <p:cNvSpPr txBox="1">
            <a:spLocks noChangeArrowheads="1"/>
          </p:cNvSpPr>
          <p:nvPr/>
        </p:nvSpPr>
        <p:spPr bwMode="auto">
          <a:xfrm>
            <a:off x="215900" y="1341438"/>
            <a:ext cx="8642350" cy="5029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ru-RU" altLang="ru-RU" sz="3000" i="1">
                <a:solidFill>
                  <a:srgbClr val="800080"/>
                </a:solidFill>
                <a:latin typeface="Tahoma" panose="020B0604030504040204" pitchFamily="34" charset="0"/>
                <a:cs typeface="Tahoma" panose="020B0604030504040204" pitchFamily="34" charset="0"/>
              </a:rPr>
              <a:t>Мероприятия по корректировке</a:t>
            </a:r>
            <a:r>
              <a:rPr lang="ru-RU" altLang="ru-RU" sz="3000">
                <a:solidFill>
                  <a:srgbClr val="800080"/>
                </a:solidFill>
              </a:rPr>
              <a:t>. Руководство и персонал компании должны провести мероприятия по выявлению событий, вызывающих потенциальные несоответствия с требованиями к функционированию СОИБ, чтобы предотвратить их возникновение. Выбранные превентивные мероприятия должны быть адекватны воздействию потенциальных проблем. Задокументированная процедура по реализации превентивного мероприятия должна определять требования к:</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97699" name="Text Box 3"/>
          <p:cNvSpPr txBox="1">
            <a:spLocks noChangeArrowheads="1"/>
          </p:cNvSpPr>
          <p:nvPr/>
        </p:nvSpPr>
        <p:spPr bwMode="auto">
          <a:xfrm>
            <a:off x="250825" y="1268413"/>
            <a:ext cx="8642350" cy="53054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10000"/>
              </a:spcBef>
              <a:buSzPct val="80000"/>
              <a:buFont typeface="Wingdings" panose="05000000000000000000" pitchFamily="2" charset="2"/>
              <a:buChar char="q"/>
            </a:pPr>
            <a:r>
              <a:rPr lang="ru-RU" altLang="ru-RU" sz="3000">
                <a:solidFill>
                  <a:srgbClr val="800080"/>
                </a:solidFill>
              </a:rPr>
              <a:t>идентификации возможных несоответствий и их последствий;</a:t>
            </a:r>
          </a:p>
          <a:p>
            <a:pPr>
              <a:spcBef>
                <a:spcPct val="10000"/>
              </a:spcBef>
              <a:buSzPct val="80000"/>
              <a:buFont typeface="Wingdings" panose="05000000000000000000" pitchFamily="2" charset="2"/>
              <a:buChar char="q"/>
            </a:pPr>
            <a:r>
              <a:rPr lang="ru-RU" altLang="ru-RU" sz="3000">
                <a:solidFill>
                  <a:srgbClr val="800080"/>
                </a:solidFill>
              </a:rPr>
              <a:t>оценке необходимости мероприятия по нейтрализации возникновения несоответствий;</a:t>
            </a:r>
          </a:p>
          <a:p>
            <a:pPr>
              <a:spcBef>
                <a:spcPct val="10000"/>
              </a:spcBef>
              <a:buSzPct val="80000"/>
              <a:buFont typeface="Wingdings" panose="05000000000000000000" pitchFamily="2" charset="2"/>
              <a:buChar char="q"/>
            </a:pPr>
            <a:r>
              <a:rPr lang="ru-RU" altLang="ru-RU" sz="3000">
                <a:solidFill>
                  <a:srgbClr val="800080"/>
                </a:solidFill>
              </a:rPr>
              <a:t>определению и внедрению необходимых превентивных воздействий;</a:t>
            </a:r>
          </a:p>
          <a:p>
            <a:pPr>
              <a:spcBef>
                <a:spcPct val="10000"/>
              </a:spcBef>
              <a:buSzPct val="80000"/>
              <a:buFont typeface="Wingdings" panose="05000000000000000000" pitchFamily="2" charset="2"/>
              <a:buChar char="q"/>
            </a:pPr>
            <a:r>
              <a:rPr lang="ru-RU" altLang="ru-RU" sz="3000">
                <a:solidFill>
                  <a:srgbClr val="800080"/>
                </a:solidFill>
              </a:rPr>
              <a:t>регистрации результатов проведенного превентивного воздействия;</a:t>
            </a:r>
          </a:p>
          <a:p>
            <a:pPr>
              <a:spcBef>
                <a:spcPct val="10000"/>
              </a:spcBef>
              <a:buSzPct val="80000"/>
              <a:buFont typeface="Wingdings" panose="05000000000000000000" pitchFamily="2" charset="2"/>
              <a:buChar char="q"/>
            </a:pPr>
            <a:r>
              <a:rPr lang="ru-RU" altLang="ru-RU" sz="3000">
                <a:solidFill>
                  <a:srgbClr val="800080"/>
                </a:solidFill>
              </a:rPr>
              <a:t>анализу проведенного превентивного воздействия.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98723" name="Text Box 3"/>
          <p:cNvSpPr txBox="1">
            <a:spLocks noChangeArrowheads="1"/>
          </p:cNvSpPr>
          <p:nvPr/>
        </p:nvSpPr>
        <p:spPr bwMode="auto">
          <a:xfrm>
            <a:off x="250825" y="1098550"/>
            <a:ext cx="8642350" cy="55514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altLang="ru-RU" sz="2800" i="1">
                <a:solidFill>
                  <a:srgbClr val="800080"/>
                </a:solidFill>
                <a:latin typeface="Tahoma" panose="020B0604030504040204" pitchFamily="34" charset="0"/>
                <a:cs typeface="Tahoma" panose="020B0604030504040204" pitchFamily="34" charset="0"/>
              </a:rPr>
              <a:t>Превентивные мероприятия</a:t>
            </a:r>
            <a:r>
              <a:rPr lang="ru-RU" altLang="ru-RU" sz="2800">
                <a:solidFill>
                  <a:srgbClr val="800080"/>
                </a:solidFill>
              </a:rPr>
              <a:t>. Руководство и персонал компании должны идентифицировать изменения рисков и определять требования к превентивным мероприятиям, сфокусировав основное внимание на риски, которые претерпели значительные качественные и количественные изменения.</a:t>
            </a:r>
          </a:p>
          <a:p>
            <a:pPr algn="ctr"/>
            <a:r>
              <a:rPr lang="ru-RU" altLang="ru-RU" sz="2800">
                <a:solidFill>
                  <a:srgbClr val="800080"/>
                </a:solidFill>
              </a:rPr>
              <a:t>Приоритетность превентивных мероприятий должна определяться на основе результатов анализа рисков. (</a:t>
            </a:r>
            <a:r>
              <a:rPr lang="ru-RU" altLang="ru-RU" sz="2800" i="1" u="sng">
                <a:solidFill>
                  <a:srgbClr val="800080"/>
                </a:solidFill>
                <a:latin typeface="Tahoma" panose="020B0604030504040204" pitchFamily="34" charset="0"/>
                <a:cs typeface="Tahoma" panose="020B0604030504040204" pitchFamily="34" charset="0"/>
              </a:rPr>
              <a:t>Замечание</a:t>
            </a:r>
            <a:r>
              <a:rPr lang="ru-RU" altLang="ru-RU" sz="2800" i="1">
                <a:solidFill>
                  <a:srgbClr val="800080"/>
                </a:solidFill>
                <a:latin typeface="Tahoma" panose="020B0604030504040204" pitchFamily="34" charset="0"/>
                <a:cs typeface="Tahoma" panose="020B0604030504040204" pitchFamily="34" charset="0"/>
              </a:rPr>
              <a:t>. Мероприятия по предотвращению несоответствий очень часто оказываются более затратными, чем мероприятия по корректировке</a:t>
            </a:r>
            <a:r>
              <a:rPr lang="ru-RU" altLang="ru-RU" sz="2800">
                <a:solidFill>
                  <a:srgbClr val="800080"/>
                </a:solidFill>
              </a:rPr>
              <a: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99747" name="Text Box 3"/>
          <p:cNvSpPr txBox="1">
            <a:spLocks noChangeArrowheads="1"/>
          </p:cNvSpPr>
          <p:nvPr/>
        </p:nvSpPr>
        <p:spPr bwMode="auto">
          <a:xfrm>
            <a:off x="0" y="1016000"/>
            <a:ext cx="914400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b="1">
                <a:solidFill>
                  <a:srgbClr val="CC3300"/>
                </a:solidFill>
                <a:latin typeface="Tahoma" panose="020B0604030504040204" pitchFamily="34" charset="0"/>
              </a:rPr>
              <a:t>24.2. </a:t>
            </a:r>
            <a:r>
              <a:rPr lang="ru-RU" altLang="ru-RU" b="1">
                <a:solidFill>
                  <a:srgbClr val="CC3300"/>
                </a:solidFill>
              </a:rPr>
              <a:t>Содержание функционирования СОИБ компании (целевые функции)</a:t>
            </a:r>
            <a:endParaRPr lang="ru-RU" altLang="ru-RU">
              <a:solidFill>
                <a:srgbClr val="CC3300"/>
              </a:solidFill>
            </a:endParaRPr>
          </a:p>
        </p:txBody>
      </p:sp>
      <p:sp>
        <p:nvSpPr>
          <p:cNvPr id="799748" name="Text Box 4"/>
          <p:cNvSpPr txBox="1">
            <a:spLocks noChangeArrowheads="1"/>
          </p:cNvSpPr>
          <p:nvPr/>
        </p:nvSpPr>
        <p:spPr bwMode="auto">
          <a:xfrm>
            <a:off x="215900" y="2217738"/>
            <a:ext cx="8642350" cy="41148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altLang="ru-RU" sz="3000" b="1">
                <a:solidFill>
                  <a:srgbClr val="800080"/>
                </a:solidFill>
                <a:latin typeface="Tahoma" panose="020B0604030504040204" pitchFamily="34" charset="0"/>
                <a:cs typeface="Tahoma" panose="020B0604030504040204" pitchFamily="34" charset="0"/>
              </a:rPr>
              <a:t>Стратегия безопасности. </a:t>
            </a:r>
            <a:r>
              <a:rPr lang="ru-RU" altLang="ru-RU" sz="3000" i="1">
                <a:solidFill>
                  <a:srgbClr val="800080"/>
                </a:solidFill>
                <a:latin typeface="Tahoma" panose="020B0604030504040204" pitchFamily="34" charset="0"/>
                <a:cs typeface="Tahoma" panose="020B0604030504040204" pitchFamily="34" charset="0"/>
              </a:rPr>
              <a:t>Стратегия информационной безопасности</a:t>
            </a:r>
            <a:r>
              <a:rPr lang="ru-RU" altLang="ru-RU" sz="3000" i="1">
                <a:solidFill>
                  <a:srgbClr val="800080"/>
                </a:solidFill>
              </a:rPr>
              <a:t> </a:t>
            </a:r>
            <a:r>
              <a:rPr lang="ru-RU" altLang="ru-RU" sz="3000">
                <a:solidFill>
                  <a:srgbClr val="800080"/>
                </a:solidFill>
              </a:rPr>
              <a:t>разрабатывается с целью прямого (непосредственного) управления обеспечением ИБ в соответствии с требованиями, связанными с основными направлениями деятельности компании, и требованиями соответствующей законодательной и нормативной и правовой базы. Для этого:</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00772" name="Text Box 4"/>
          <p:cNvSpPr txBox="1">
            <a:spLocks noChangeArrowheads="1"/>
          </p:cNvSpPr>
          <p:nvPr/>
        </p:nvSpPr>
        <p:spPr bwMode="auto">
          <a:xfrm>
            <a:off x="250825" y="1196975"/>
            <a:ext cx="8605838" cy="53451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276225">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30000"/>
              </a:spcBef>
              <a:buFont typeface="Wingdings" panose="05000000000000000000" pitchFamily="2" charset="2"/>
              <a:buChar char="§"/>
            </a:pPr>
            <a:r>
              <a:rPr lang="ru-RU" altLang="ru-RU" sz="2800">
                <a:solidFill>
                  <a:srgbClr val="800080"/>
                </a:solidFill>
              </a:rPr>
              <a:t>документ, определяющий стратегию ИБ, должен быть утверждён руководством компании и согласован с заинтересованными ведомствами и организациями, опубликован и разослан всему персоналу, включая периферийные подразделения компании;</a:t>
            </a:r>
          </a:p>
          <a:p>
            <a:pPr>
              <a:spcBef>
                <a:spcPct val="30000"/>
              </a:spcBef>
              <a:buFont typeface="Wingdings" panose="05000000000000000000" pitchFamily="2" charset="2"/>
              <a:buChar char="§"/>
            </a:pPr>
            <a:r>
              <a:rPr lang="ru-RU" altLang="ru-RU" sz="2800">
                <a:solidFill>
                  <a:srgbClr val="800080"/>
                </a:solidFill>
              </a:rPr>
              <a:t>стратегия ИБ должна в плановом порядке анализироваться, и если возникли соответствующие изменения, то тогда необходимо гарантировать, что она продолжает быть приемлемой, полнофункциональной и эффективной.</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01795" name="Text Box 3"/>
          <p:cNvSpPr txBox="1">
            <a:spLocks noChangeArrowheads="1"/>
          </p:cNvSpPr>
          <p:nvPr/>
        </p:nvSpPr>
        <p:spPr bwMode="auto">
          <a:xfrm>
            <a:off x="250825" y="1016000"/>
            <a:ext cx="8642350" cy="18002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b="1">
                <a:solidFill>
                  <a:srgbClr val="800080"/>
                </a:solidFill>
                <a:latin typeface="Tahoma" panose="020B0604030504040204" pitchFamily="34" charset="0"/>
                <a:cs typeface="Tahoma" panose="020B0604030504040204" pitchFamily="34" charset="0"/>
              </a:rPr>
              <a:t>Организация обеспечения ИБ</a:t>
            </a:r>
            <a:r>
              <a:rPr lang="ru-RU" altLang="ru-RU" sz="2800" b="1">
                <a:solidFill>
                  <a:srgbClr val="800080"/>
                </a:solidFill>
              </a:rPr>
              <a:t>. </a:t>
            </a:r>
            <a:r>
              <a:rPr lang="ru-RU" altLang="ru-RU" sz="2800">
                <a:solidFill>
                  <a:srgbClr val="800080"/>
                </a:solidFill>
              </a:rPr>
              <a:t>Одной из целей</a:t>
            </a:r>
            <a:r>
              <a:rPr lang="ru-RU" altLang="ru-RU" sz="2800" i="1">
                <a:solidFill>
                  <a:srgbClr val="800080"/>
                </a:solidFill>
              </a:rPr>
              <a:t> </a:t>
            </a:r>
            <a:r>
              <a:rPr lang="ru-RU" altLang="ru-RU" sz="2800" i="1">
                <a:solidFill>
                  <a:srgbClr val="800080"/>
                </a:solidFill>
                <a:latin typeface="Tahoma" panose="020B0604030504040204" pitchFamily="34" charset="0"/>
                <a:cs typeface="Tahoma" panose="020B0604030504040204" pitchFamily="34" charset="0"/>
              </a:rPr>
              <a:t>внутренней организации</a:t>
            </a:r>
            <a:r>
              <a:rPr lang="ru-RU" altLang="ru-RU" sz="2800">
                <a:solidFill>
                  <a:srgbClr val="800080"/>
                </a:solidFill>
              </a:rPr>
              <a:t> деятельности компании является управление обеспечением ИБ в самой компании. Для этого:</a:t>
            </a:r>
          </a:p>
        </p:txBody>
      </p:sp>
      <p:sp>
        <p:nvSpPr>
          <p:cNvPr id="801796" name="Text Box 4"/>
          <p:cNvSpPr txBox="1">
            <a:spLocks noChangeArrowheads="1"/>
          </p:cNvSpPr>
          <p:nvPr/>
        </p:nvSpPr>
        <p:spPr bwMode="auto">
          <a:xfrm>
            <a:off x="250825" y="2852738"/>
            <a:ext cx="8605838" cy="37798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263525" indent="-263525">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10000"/>
              </a:spcBef>
              <a:buFont typeface="Wingdings" panose="05000000000000000000" pitchFamily="2" charset="2"/>
              <a:buChar char="§"/>
            </a:pPr>
            <a:r>
              <a:rPr lang="ru-RU" altLang="ru-RU">
                <a:solidFill>
                  <a:srgbClr val="800080"/>
                </a:solidFill>
              </a:rPr>
              <a:t>руководство компании обязано активно поддерживать безопасность в рамках компании на основе чёткого управления, демонстрации своих обязательств, однозначного распределения и признания ответственности за обеспечение ИБ;</a:t>
            </a:r>
          </a:p>
          <a:p>
            <a:pPr>
              <a:spcBef>
                <a:spcPct val="10000"/>
              </a:spcBef>
              <a:buFont typeface="Wingdings" panose="05000000000000000000" pitchFamily="2" charset="2"/>
              <a:buChar char="§"/>
            </a:pPr>
            <a:r>
              <a:rPr lang="ru-RU" altLang="ru-RU">
                <a:solidFill>
                  <a:srgbClr val="800080"/>
                </a:solidFill>
              </a:rPr>
              <a:t>деятельность по обеспечению ИБ должна быть скоординирована с персоналом различных подразделений компании с учётом соответствующих зон ответственности и функциональных (должностных) обязанностей;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02819" name="Text Box 3"/>
          <p:cNvSpPr txBox="1">
            <a:spLocks noChangeArrowheads="1"/>
          </p:cNvSpPr>
          <p:nvPr/>
        </p:nvSpPr>
        <p:spPr bwMode="auto">
          <a:xfrm>
            <a:off x="250825" y="1268413"/>
            <a:ext cx="8642350" cy="53022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276225">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Font typeface="Wingdings" panose="05000000000000000000" pitchFamily="2" charset="2"/>
              <a:buChar char="§"/>
            </a:pPr>
            <a:r>
              <a:rPr lang="ru-RU" altLang="ru-RU" sz="2800">
                <a:solidFill>
                  <a:srgbClr val="800080"/>
                </a:solidFill>
              </a:rPr>
              <a:t>в пределах компании должны быть установлены и чётко разграничены все зоны ответственности по обеспечению ИБ;</a:t>
            </a:r>
          </a:p>
          <a:p>
            <a:pPr>
              <a:spcBef>
                <a:spcPct val="20000"/>
              </a:spcBef>
              <a:buFont typeface="Wingdings" panose="05000000000000000000" pitchFamily="2" charset="2"/>
              <a:buChar char="§"/>
            </a:pPr>
            <a:r>
              <a:rPr lang="ru-RU" altLang="ru-RU" sz="2800">
                <a:solidFill>
                  <a:srgbClr val="800080"/>
                </a:solidFill>
              </a:rPr>
              <a:t>в СОИБ компании должен быть определён и введён в эксплуатацию процесс авторизации новых средств обработки информации, кроме того должны быть определены и регулярно анализироваться требования к конфиденциальности или условия по недопущению раскрытия информации, отражающие потребности компании по защите информации;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48547" name="Text Box 3"/>
          <p:cNvSpPr txBox="1">
            <a:spLocks noChangeArrowheads="1"/>
          </p:cNvSpPr>
          <p:nvPr/>
        </p:nvSpPr>
        <p:spPr bwMode="auto">
          <a:xfrm>
            <a:off x="250825" y="1341438"/>
            <a:ext cx="8605838" cy="49117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marL="450850" indent="-450850">
              <a:defRPr>
                <a:solidFill>
                  <a:schemeClr val="tx1"/>
                </a:solidFill>
                <a:latin typeface="Arial" panose="020B0604020202020204" pitchFamily="34" charset="0"/>
                <a:cs typeface="Arial" panose="020B0604020202020204" pitchFamily="34" charset="0"/>
              </a:defRPr>
            </a:lvl1pPr>
            <a:lvl2pPr marL="630238">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panose="05000000000000000000" pitchFamily="2" charset="2"/>
              <a:buChar char=""/>
            </a:pPr>
            <a:r>
              <a:rPr lang="ru-RU" altLang="ru-RU" sz="2800">
                <a:solidFill>
                  <a:srgbClr val="800080"/>
                </a:solidFill>
              </a:rPr>
              <a:t>построение (создание) СОИБ — формирование концепции СОИБ, целей ее функционирования, процессов и процедур, которые относятся к управлению рисками и совершенствованию самого процесса обеспечения ИБ, с целью достижения требуемых результатов, связанных реализацией общей стратегии компании и достижения поставленных ею целей;</a:t>
            </a:r>
          </a:p>
          <a:p>
            <a:pPr>
              <a:spcBef>
                <a:spcPct val="50000"/>
              </a:spcBef>
              <a:buSzPct val="90000"/>
              <a:buFont typeface="Wingdings" panose="05000000000000000000" pitchFamily="2" charset="2"/>
              <a:buChar char=""/>
            </a:pPr>
            <a:r>
              <a:rPr lang="ru-RU" altLang="ru-RU" sz="2800">
                <a:solidFill>
                  <a:srgbClr val="800080"/>
                </a:solidFill>
              </a:rPr>
              <a:t>внедрение и эксплуатация СОИБ — внедрение и реализация стратегии обеспечения ИБ, средств, процессов и процедур обеспечения ИБ;</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03843" name="Text Box 3"/>
          <p:cNvSpPr txBox="1">
            <a:spLocks noChangeArrowheads="1"/>
          </p:cNvSpPr>
          <p:nvPr/>
        </p:nvSpPr>
        <p:spPr bwMode="auto">
          <a:xfrm>
            <a:off x="250825" y="1160463"/>
            <a:ext cx="8642350" cy="53705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276225">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30000"/>
              </a:spcBef>
              <a:buFont typeface="Wingdings" panose="05000000000000000000" pitchFamily="2" charset="2"/>
              <a:buChar char="§"/>
            </a:pPr>
            <a:r>
              <a:rPr lang="ru-RU" altLang="ru-RU" sz="2600">
                <a:solidFill>
                  <a:srgbClr val="800080"/>
                </a:solidFill>
              </a:rPr>
              <a:t>руководство компании должно организовать необходимое взаимодействие с соответствующими органами власти и заинтересованным ведомствами и организациями, сферой деятельности которых является ИБ;</a:t>
            </a:r>
          </a:p>
          <a:p>
            <a:pPr>
              <a:spcBef>
                <a:spcPct val="30000"/>
              </a:spcBef>
              <a:buFont typeface="Wingdings" panose="05000000000000000000" pitchFamily="2" charset="2"/>
              <a:buChar char="§"/>
            </a:pPr>
            <a:r>
              <a:rPr lang="ru-RU" altLang="ru-RU" sz="2600">
                <a:solidFill>
                  <a:srgbClr val="800080"/>
                </a:solidFill>
              </a:rPr>
              <a:t>подход компании к обеспечению ИБ и его практическая реализации (например, цели и средства управления, стратегия, процессы и процедуры обеспечения ИБ) должны анализироваться независимо друг от друга, причём в определённые сроки или когда произошло соответствующие изменение в практической реализации обеспечения ИБ.</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04867" name="Text Box 3"/>
          <p:cNvSpPr txBox="1">
            <a:spLocks noChangeArrowheads="1"/>
          </p:cNvSpPr>
          <p:nvPr/>
        </p:nvSpPr>
        <p:spPr bwMode="auto">
          <a:xfrm>
            <a:off x="250825" y="1449388"/>
            <a:ext cx="8605838" cy="44783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3200" i="1">
                <a:solidFill>
                  <a:srgbClr val="800080"/>
                </a:solidFill>
                <a:latin typeface="Tahoma" panose="020B0604030504040204" pitchFamily="34" charset="0"/>
                <a:cs typeface="Tahoma" panose="020B0604030504040204" pitchFamily="34" charset="0"/>
              </a:rPr>
              <a:t>Внешние субъекты обеспечения ИБ</a:t>
            </a:r>
            <a:r>
              <a:rPr lang="ru-RU" altLang="ru-RU" sz="3200" i="1">
                <a:solidFill>
                  <a:srgbClr val="800080"/>
                </a:solidFill>
              </a:rPr>
              <a:t>.</a:t>
            </a:r>
            <a:r>
              <a:rPr lang="ru-RU" altLang="ru-RU" sz="3200">
                <a:solidFill>
                  <a:srgbClr val="800080"/>
                </a:solidFill>
              </a:rPr>
              <a:t> Деятельность руководства и персонала компании должно быть направлено на поддержание соответствующего уровня ИБ компании и средств обработки  информации, которые доступны, обслуживаются, соединены с внешними субъектами, участвующими в  обеспечении ИБ, или управляются ими.</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05891" name="Text Box 3"/>
          <p:cNvSpPr txBox="1">
            <a:spLocks noChangeArrowheads="1"/>
          </p:cNvSpPr>
          <p:nvPr/>
        </p:nvSpPr>
        <p:spPr bwMode="auto">
          <a:xfrm>
            <a:off x="250825" y="1206500"/>
            <a:ext cx="8642350" cy="51673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10000"/>
              </a:spcBef>
            </a:pPr>
            <a:r>
              <a:rPr lang="ru-RU" altLang="ru-RU" sz="2800">
                <a:solidFill>
                  <a:srgbClr val="800080"/>
                </a:solidFill>
              </a:rPr>
              <a:t>Руководство и персонал компании должны определить риски для информации компании и средств обработки информации, связанные с привлечением внешних субъектов по управлению процессами, а также должны внедрить соответствующие средства управления, прежде чем будет предоставлен доступ внешним субъектам.</a:t>
            </a:r>
          </a:p>
          <a:p>
            <a:pPr algn="ctr">
              <a:spcBef>
                <a:spcPct val="10000"/>
              </a:spcBef>
            </a:pPr>
            <a:r>
              <a:rPr lang="ru-RU" altLang="ru-RU" sz="2800">
                <a:solidFill>
                  <a:srgbClr val="800080"/>
                </a:solidFill>
              </a:rPr>
              <a:t>Ещё до предоставления доступа потребителей к информации компании или её имуществу должны быть приняты необходимые и всеобъемлющие требования по обеспечению безопасности.</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06915" name="Text Box 3"/>
          <p:cNvSpPr txBox="1">
            <a:spLocks noChangeArrowheads="1"/>
          </p:cNvSpPr>
          <p:nvPr/>
        </p:nvSpPr>
        <p:spPr bwMode="auto">
          <a:xfrm>
            <a:off x="250825" y="1206500"/>
            <a:ext cx="8642350" cy="53609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altLang="ru-RU" sz="3200">
                <a:solidFill>
                  <a:srgbClr val="800080"/>
                </a:solidFill>
              </a:rPr>
              <a:t>Соглашение с доверенной третьей стороной (ДТС), которой будет обеспечен доступ, обработка, соединения или будет предоставлено управление информацией компании или средствами обработки информации, или которой будет дано право вводить дополнительные программные средства или услуги в средства обработки информации, должно содержать все необходимые требования по обеспечению безопасности.</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07939" name="Text Box 3"/>
          <p:cNvSpPr txBox="1">
            <a:spLocks noChangeArrowheads="1"/>
          </p:cNvSpPr>
          <p:nvPr/>
        </p:nvSpPr>
        <p:spPr bwMode="auto">
          <a:xfrm>
            <a:off x="250825" y="1376363"/>
            <a:ext cx="8642350" cy="4965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3200" b="1">
                <a:solidFill>
                  <a:srgbClr val="800080"/>
                </a:solidFill>
                <a:latin typeface="Tahoma" panose="020B0604030504040204" pitchFamily="34" charset="0"/>
                <a:cs typeface="Tahoma" panose="020B0604030504040204" pitchFamily="34" charset="0"/>
              </a:rPr>
              <a:t>Управление имуществом</a:t>
            </a:r>
            <a:r>
              <a:rPr lang="ru-RU" altLang="ru-RU" sz="3200" b="1">
                <a:solidFill>
                  <a:srgbClr val="800080"/>
                </a:solidFill>
              </a:rPr>
              <a:t>. </a:t>
            </a:r>
            <a:r>
              <a:rPr lang="ru-RU" altLang="ru-RU" sz="3200">
                <a:solidFill>
                  <a:srgbClr val="800080"/>
                </a:solidFill>
              </a:rPr>
              <a:t>С целью достижения и поддержания соответствующего уровня защиты имущества компании её руководством вводится </a:t>
            </a:r>
            <a:r>
              <a:rPr lang="ru-RU" altLang="ru-RU" sz="3200" i="1">
                <a:solidFill>
                  <a:srgbClr val="800080"/>
                </a:solidFill>
                <a:latin typeface="Tahoma" panose="020B0604030504040204" pitchFamily="34" charset="0"/>
                <a:cs typeface="Tahoma" panose="020B0604030504040204" pitchFamily="34" charset="0"/>
              </a:rPr>
              <a:t>ответственность за имущество</a:t>
            </a:r>
            <a:r>
              <a:rPr lang="ru-RU" altLang="ru-RU" sz="3200">
                <a:solidFill>
                  <a:srgbClr val="800080"/>
                </a:solidFill>
              </a:rPr>
              <a:t>.</a:t>
            </a:r>
          </a:p>
          <a:p>
            <a:pPr algn="ctr"/>
            <a:r>
              <a:rPr lang="ru-RU" altLang="ru-RU" sz="3200">
                <a:solidFill>
                  <a:srgbClr val="800080"/>
                </a:solidFill>
              </a:rPr>
              <a:t>Всё имущество должно быть чётко идентифицировано, а всё наиболее важное имущество должно быть инвентаризовано, и такая инвентаризация должна проводиться регулярно.</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08963" name="Text Box 3"/>
          <p:cNvSpPr txBox="1">
            <a:spLocks noChangeArrowheads="1"/>
          </p:cNvSpPr>
          <p:nvPr/>
        </p:nvSpPr>
        <p:spPr bwMode="auto">
          <a:xfrm>
            <a:off x="250825" y="1196975"/>
            <a:ext cx="8642350" cy="50625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20000"/>
              </a:spcBef>
            </a:pPr>
            <a:r>
              <a:rPr lang="ru-RU" altLang="ru-RU" sz="3200">
                <a:solidFill>
                  <a:srgbClr val="800080"/>
                </a:solidFill>
              </a:rPr>
              <a:t>Вся информация и имущество, связанное со средствами обработки информации, должны находиться в собственности предназначенного для этого подразделения компании.</a:t>
            </a:r>
          </a:p>
          <a:p>
            <a:pPr algn="ctr">
              <a:spcBef>
                <a:spcPct val="20000"/>
              </a:spcBef>
            </a:pPr>
            <a:r>
              <a:rPr lang="ru-RU" altLang="ru-RU" sz="3200">
                <a:solidFill>
                  <a:srgbClr val="800080"/>
                </a:solidFill>
              </a:rPr>
              <a:t>Руководство и персонал компании должны определить, задокументировать и внедрить правила приемлемого использования информации и имущества, связанного со средствами обработки информации.</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09987" name="Text Box 3"/>
          <p:cNvSpPr txBox="1">
            <a:spLocks noChangeArrowheads="1"/>
          </p:cNvSpPr>
          <p:nvPr/>
        </p:nvSpPr>
        <p:spPr bwMode="auto">
          <a:xfrm>
            <a:off x="250825" y="1341438"/>
            <a:ext cx="8642350" cy="47894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800" i="1">
                <a:solidFill>
                  <a:srgbClr val="800080"/>
                </a:solidFill>
                <a:latin typeface="Tahoma" panose="020B0604030504040204" pitchFamily="34" charset="0"/>
                <a:cs typeface="Tahoma" panose="020B0604030504040204" pitchFamily="34" charset="0"/>
              </a:rPr>
              <a:t>Классификация информации</a:t>
            </a:r>
            <a:r>
              <a:rPr lang="ru-RU" altLang="ru-RU" sz="2800">
                <a:solidFill>
                  <a:srgbClr val="800080"/>
                </a:solidFill>
              </a:rPr>
              <a:t> проводится руководством и персоналом компании с целью обеспечения гарантий того, что информация имеет соответствующий уровень защиты.</a:t>
            </a:r>
          </a:p>
          <a:p>
            <a:pPr algn="ctr"/>
            <a:r>
              <a:rPr lang="ru-RU" altLang="ru-RU" sz="2800">
                <a:solidFill>
                  <a:srgbClr val="800080"/>
                </a:solidFill>
              </a:rPr>
              <a:t>Информация должна быть классифицирована на основе требований законодательства, её объёма, чувствительности и критичности для компании.</a:t>
            </a:r>
          </a:p>
          <a:p>
            <a:pPr algn="ctr"/>
            <a:r>
              <a:rPr lang="ru-RU" altLang="ru-RU" sz="2800">
                <a:solidFill>
                  <a:srgbClr val="800080"/>
                </a:solidFill>
              </a:rPr>
              <a:t>В соответствие с выбранной компании схемой классификации должна быть разработана и внедрена необходимая совокупность процедур для маркирования и управления информацией.</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11011" name="Text Box 3"/>
          <p:cNvSpPr txBox="1">
            <a:spLocks noChangeArrowheads="1"/>
          </p:cNvSpPr>
          <p:nvPr/>
        </p:nvSpPr>
        <p:spPr bwMode="auto">
          <a:xfrm>
            <a:off x="250825" y="1268413"/>
            <a:ext cx="8642350" cy="31750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altLang="ru-RU" sz="2600" b="1">
                <a:solidFill>
                  <a:srgbClr val="800080"/>
                </a:solidFill>
                <a:latin typeface="Tahoma" panose="020B0604030504040204" pitchFamily="34" charset="0"/>
                <a:cs typeface="Tahoma" panose="020B0604030504040204" pitchFamily="34" charset="0"/>
              </a:rPr>
              <a:t>Безопасность кадровых ресурсов</a:t>
            </a:r>
            <a:r>
              <a:rPr lang="ru-RU" altLang="ru-RU" sz="2600" b="1">
                <a:solidFill>
                  <a:srgbClr val="800080"/>
                </a:solidFill>
              </a:rPr>
              <a:t>. </a:t>
            </a:r>
            <a:r>
              <a:rPr lang="ru-RU" altLang="ru-RU" sz="2600">
                <a:solidFill>
                  <a:srgbClr val="800080"/>
                </a:solidFill>
              </a:rPr>
              <a:t>Руководство компании с целью снижения рисков кражи, мошенничества или злоупотребления оборудованием </a:t>
            </a:r>
            <a:r>
              <a:rPr lang="ru-RU" altLang="ru-RU" sz="2600" i="1">
                <a:solidFill>
                  <a:srgbClr val="800080"/>
                </a:solidFill>
                <a:latin typeface="Tahoma" panose="020B0604030504040204" pitchFamily="34" charset="0"/>
                <a:cs typeface="Tahoma" panose="020B0604030504040204" pitchFamily="34" charset="0"/>
              </a:rPr>
              <a:t>перед приёмом на работу</a:t>
            </a:r>
            <a:r>
              <a:rPr lang="ru-RU" altLang="ru-RU" sz="2600">
                <a:solidFill>
                  <a:srgbClr val="800080"/>
                </a:solidFill>
                <a:latin typeface="Tahoma" panose="020B0604030504040204" pitchFamily="34" charset="0"/>
                <a:cs typeface="Tahoma" panose="020B0604030504040204" pitchFamily="34" charset="0"/>
              </a:rPr>
              <a:t> </a:t>
            </a:r>
            <a:r>
              <a:rPr lang="ru-RU" altLang="ru-RU" sz="2600" i="1">
                <a:solidFill>
                  <a:srgbClr val="800080"/>
                </a:solidFill>
                <a:latin typeface="Tahoma" panose="020B0604030504040204" pitchFamily="34" charset="0"/>
                <a:cs typeface="Tahoma" panose="020B0604030504040204" pitchFamily="34" charset="0"/>
              </a:rPr>
              <a:t>персонала</a:t>
            </a:r>
            <a:r>
              <a:rPr lang="ru-RU" altLang="ru-RU" sz="2600">
                <a:solidFill>
                  <a:srgbClr val="800080"/>
                </a:solidFill>
              </a:rPr>
              <a:t> должно убедиться в том, что служащие, работники по контракту и пользователи ДТС понимают свою ответственность и удовлетворяют требованиям по замещению соответствующих вакантных должностей. В этой связи:</a:t>
            </a:r>
          </a:p>
        </p:txBody>
      </p:sp>
      <p:sp>
        <p:nvSpPr>
          <p:cNvPr id="811012" name="Text Box 4"/>
          <p:cNvSpPr txBox="1">
            <a:spLocks noChangeArrowheads="1"/>
          </p:cNvSpPr>
          <p:nvPr/>
        </p:nvSpPr>
        <p:spPr bwMode="auto">
          <a:xfrm>
            <a:off x="250825" y="4616450"/>
            <a:ext cx="8642350" cy="1917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87313" indent="276225">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ru-RU" altLang="ru-RU">
                <a:solidFill>
                  <a:srgbClr val="800080"/>
                </a:solidFill>
              </a:rPr>
              <a:t>должности, исполнение которых связано с обеспечением безопасности, и ответственность служащих, работников по контракту и пользователей ДТС должны быть определены и задокументированы в соответствие со стратегией обеспечения ИБ компании;</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12036" name="Text Box 4"/>
          <p:cNvSpPr txBox="1">
            <a:spLocks noChangeArrowheads="1"/>
          </p:cNvSpPr>
          <p:nvPr/>
        </p:nvSpPr>
        <p:spPr bwMode="auto">
          <a:xfrm>
            <a:off x="215900" y="1106488"/>
            <a:ext cx="8677275" cy="5343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263525" indent="-263525">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5000"/>
              </a:lnSpc>
              <a:spcBef>
                <a:spcPct val="10000"/>
              </a:spcBef>
              <a:buFont typeface="Wingdings" panose="05000000000000000000" pitchFamily="2" charset="2"/>
              <a:buChar char="§"/>
            </a:pPr>
            <a:r>
              <a:rPr lang="ru-RU" altLang="ru-RU">
                <a:solidFill>
                  <a:srgbClr val="800080"/>
                </a:solidFill>
              </a:rPr>
              <a:t>все кандидаты на замещение должностей, работу по контракту и желающие стать пользователями ДТС должны пройти всесторонние проверки в соответствие с имеющимся законодательством, нормативно правовой базой и этическими нормами поведения, а также в соответствие с требованиями основных направлений деятельности компании, классификацией информации, предназначенной для доступа к ней, и имеющимися рисками;</a:t>
            </a:r>
          </a:p>
          <a:p>
            <a:pPr>
              <a:lnSpc>
                <a:spcPct val="95000"/>
              </a:lnSpc>
              <a:spcBef>
                <a:spcPct val="10000"/>
              </a:spcBef>
              <a:buFont typeface="Wingdings" panose="05000000000000000000" pitchFamily="2" charset="2"/>
              <a:buChar char="§"/>
            </a:pPr>
            <a:r>
              <a:rPr lang="ru-RU" altLang="ru-RU">
                <a:solidFill>
                  <a:srgbClr val="800080"/>
                </a:solidFill>
              </a:rPr>
              <a:t>служащие, работники по контракту и пользователи ДС должны дать согласие и подписать термины и условия их служебного контракта, как часть их договорных обязательств, так как контракт устанавливает их ответственность и ответственность компании за обеспечение ИБ.</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13059" name="Text Box 3"/>
          <p:cNvSpPr txBox="1">
            <a:spLocks noChangeArrowheads="1"/>
          </p:cNvSpPr>
          <p:nvPr/>
        </p:nvSpPr>
        <p:spPr bwMode="auto">
          <a:xfrm>
            <a:off x="250825" y="1268413"/>
            <a:ext cx="8642350" cy="51212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3000">
                <a:solidFill>
                  <a:srgbClr val="800080"/>
                </a:solidFill>
              </a:rPr>
              <a:t>С целью снижения рисков вследствие ошибок человека</a:t>
            </a:r>
            <a:r>
              <a:rPr lang="ru-RU" altLang="ru-RU" sz="3000" i="1">
                <a:solidFill>
                  <a:srgbClr val="800080"/>
                </a:solidFill>
              </a:rPr>
              <a:t> </a:t>
            </a:r>
            <a:r>
              <a:rPr lang="ru-RU" altLang="ru-RU" sz="3000" i="1">
                <a:solidFill>
                  <a:srgbClr val="800080"/>
                </a:solidFill>
                <a:latin typeface="Tahoma" panose="020B0604030504040204" pitchFamily="34" charset="0"/>
                <a:cs typeface="Tahoma" panose="020B0604030504040204" pitchFamily="34" charset="0"/>
              </a:rPr>
              <a:t>в период прохождения службы сотрудниками</a:t>
            </a:r>
            <a:r>
              <a:rPr lang="ru-RU" altLang="ru-RU" sz="3000">
                <a:solidFill>
                  <a:srgbClr val="800080"/>
                </a:solidFill>
              </a:rPr>
              <a:t> компании её руководство должно быть убеждено в том, что все служащие, работники по контракту и пользователи ДТС осведомлены об угрозах и их последствиях, о своей ответственности и долге, что они обеспечены всем необходимым оборудованием для реализации стратегии обеспечения ИБ компании в ходе своей профессиональной деятельности.</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49571" name="Text Box 3"/>
          <p:cNvSpPr txBox="1">
            <a:spLocks noChangeArrowheads="1"/>
          </p:cNvSpPr>
          <p:nvPr/>
        </p:nvSpPr>
        <p:spPr bwMode="auto">
          <a:xfrm>
            <a:off x="250825" y="1125538"/>
            <a:ext cx="8642350" cy="53292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marL="450850" indent="-450850">
              <a:defRPr>
                <a:solidFill>
                  <a:schemeClr val="tx1"/>
                </a:solidFill>
                <a:latin typeface="Arial" panose="020B0604020202020204" pitchFamily="34" charset="0"/>
                <a:cs typeface="Arial" panose="020B0604020202020204" pitchFamily="34" charset="0"/>
              </a:defRPr>
            </a:lvl1pPr>
            <a:lvl2pPr marL="630238">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5000"/>
              </a:lnSpc>
              <a:spcBef>
                <a:spcPct val="10000"/>
              </a:spcBef>
              <a:buSzPct val="90000"/>
              <a:buFont typeface="Wingdings" panose="05000000000000000000" pitchFamily="2" charset="2"/>
              <a:buChar char=""/>
            </a:pPr>
            <a:r>
              <a:rPr lang="ru-RU" altLang="ru-RU" sz="2600">
                <a:solidFill>
                  <a:srgbClr val="800080"/>
                </a:solidFill>
              </a:rPr>
              <a:t>мониторинг и анализ СОИБ — доступ к процессам и, где приемлемо, измерение параметров процессов, непосредственно влияющих на стратегию обеспечения ИБ и цели функционирования СОИБ, а также изучение практического опыта её эксплуатации с целью получения требуемых результатов, которые необходимы для анализа управления;</a:t>
            </a:r>
          </a:p>
          <a:p>
            <a:pPr>
              <a:lnSpc>
                <a:spcPct val="95000"/>
              </a:lnSpc>
              <a:spcBef>
                <a:spcPct val="10000"/>
              </a:spcBef>
              <a:buSzPct val="90000"/>
              <a:buFont typeface="Wingdings" panose="05000000000000000000" pitchFamily="2" charset="2"/>
              <a:buChar char=""/>
            </a:pPr>
            <a:r>
              <a:rPr lang="ru-RU" altLang="ru-RU" sz="2600">
                <a:solidFill>
                  <a:srgbClr val="800080"/>
                </a:solidFill>
              </a:rPr>
              <a:t>развитие и совершенствование СОИБ — корректировка и превентивные действия, основанные на результатах внутреннего аудита СОИБ и анализа данных управления или иной необходимой информации для обеспечения непрерывного совершенствования СОИБ.</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14083" name="Text Box 3"/>
          <p:cNvSpPr txBox="1">
            <a:spLocks noChangeArrowheads="1"/>
          </p:cNvSpPr>
          <p:nvPr/>
        </p:nvSpPr>
        <p:spPr bwMode="auto">
          <a:xfrm>
            <a:off x="250825" y="1304925"/>
            <a:ext cx="8605838" cy="5124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altLang="ru-RU" sz="2800">
                <a:solidFill>
                  <a:srgbClr val="800080"/>
                </a:solidFill>
              </a:rPr>
              <a:t>Руководство компании должно требовать от служащих, работников по контракту и пользователей ДТС обеспечивать ИБ в соответствие с принятой стратегией и реализуемыми процедурами в компании.</a:t>
            </a:r>
          </a:p>
          <a:p>
            <a:pPr algn="ctr"/>
            <a:r>
              <a:rPr lang="ru-RU" altLang="ru-RU" sz="2800">
                <a:solidFill>
                  <a:srgbClr val="800080"/>
                </a:solidFill>
              </a:rPr>
              <a:t>Все сотрудники компании, и там где это необходимо, работники по контракту и пользователи компании должны быть соответствующим образом осведомлены и проходить обучение, а также регулярно обновлять стратегию и процедуры компании в соответствие со своими профессиональными обязанностями. </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15107" name="Text Box 3"/>
          <p:cNvSpPr txBox="1">
            <a:spLocks noChangeArrowheads="1"/>
          </p:cNvSpPr>
          <p:nvPr/>
        </p:nvSpPr>
        <p:spPr bwMode="auto">
          <a:xfrm>
            <a:off x="250825" y="3659188"/>
            <a:ext cx="8605838" cy="4270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endParaRPr lang="ru-RU" altLang="ru-RU" sz="2800">
              <a:solidFill>
                <a:srgbClr val="800080"/>
              </a:solidFill>
            </a:endParaRPr>
          </a:p>
        </p:txBody>
      </p:sp>
      <p:sp>
        <p:nvSpPr>
          <p:cNvPr id="815108" name="Text Box 4"/>
          <p:cNvSpPr txBox="1">
            <a:spLocks noChangeArrowheads="1"/>
          </p:cNvSpPr>
          <p:nvPr/>
        </p:nvSpPr>
        <p:spPr bwMode="auto">
          <a:xfrm>
            <a:off x="250825" y="1052513"/>
            <a:ext cx="8642350" cy="55562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altLang="ru-RU" sz="2600">
                <a:solidFill>
                  <a:srgbClr val="800080"/>
                </a:solidFill>
              </a:rPr>
              <a:t>В компании должна быть чётко определена и распределена ответственность за </a:t>
            </a:r>
            <a:r>
              <a:rPr lang="ru-RU" altLang="ru-RU" sz="2600" i="1">
                <a:solidFill>
                  <a:srgbClr val="800080"/>
                </a:solidFill>
                <a:latin typeface="Tahoma" panose="020B0604030504040204" pitchFamily="34" charset="0"/>
                <a:cs typeface="Tahoma" panose="020B0604030504040204" pitchFamily="34" charset="0"/>
              </a:rPr>
              <a:t>прекращение исполнения служебных обязанностей или изменение условий служебной деятельности</a:t>
            </a:r>
            <a:r>
              <a:rPr lang="ru-RU" altLang="ru-RU" sz="2600">
                <a:solidFill>
                  <a:srgbClr val="800080"/>
                </a:solidFill>
              </a:rPr>
              <a:t>.</a:t>
            </a:r>
          </a:p>
          <a:p>
            <a:pPr algn="ctr"/>
            <a:r>
              <a:rPr lang="ru-RU" altLang="ru-RU" sz="2600">
                <a:solidFill>
                  <a:srgbClr val="800080"/>
                </a:solidFill>
              </a:rPr>
              <a:t>Все служащие, работники по контракту и пользователи ДТС должны возвратить всё имущество компании, которым они обладали, после прерывания своей служебной деятельности, контракта или соглашения.</a:t>
            </a:r>
          </a:p>
          <a:p>
            <a:pPr algn="ctr"/>
            <a:r>
              <a:rPr lang="ru-RU" altLang="ru-RU" sz="2600">
                <a:solidFill>
                  <a:srgbClr val="800080"/>
                </a:solidFill>
              </a:rPr>
              <a:t>Права доступа всех служащих, работников по контракту и пользователей ДТС к информации и средствам обработки информации должны быть прекращены после прерывания ими своей служебной деятельности, контракта или соглашения, или изменены.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16131" name="Text Box 3"/>
          <p:cNvSpPr txBox="1">
            <a:spLocks noChangeArrowheads="1"/>
          </p:cNvSpPr>
          <p:nvPr/>
        </p:nvSpPr>
        <p:spPr bwMode="auto">
          <a:xfrm>
            <a:off x="287338" y="1376363"/>
            <a:ext cx="8605837" cy="26543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b="1">
                <a:solidFill>
                  <a:srgbClr val="800080"/>
                </a:solidFill>
                <a:latin typeface="Tahoma" panose="020B0604030504040204" pitchFamily="34" charset="0"/>
                <a:cs typeface="Tahoma" panose="020B0604030504040204" pitchFamily="34" charset="0"/>
              </a:rPr>
              <a:t>Физическая и экологическая безопасность</a:t>
            </a:r>
            <a:r>
              <a:rPr lang="ru-RU" altLang="ru-RU" sz="2800" b="1">
                <a:solidFill>
                  <a:srgbClr val="800080"/>
                </a:solidFill>
              </a:rPr>
              <a:t>. </a:t>
            </a:r>
            <a:r>
              <a:rPr lang="ru-RU" altLang="ru-RU" sz="2800">
                <a:solidFill>
                  <a:srgbClr val="800080"/>
                </a:solidFill>
              </a:rPr>
              <a:t>С целью предотвращения физического проникновения в помещения, уничтожения и вмешательства в информацию компании должны определяться соответствующие </a:t>
            </a:r>
            <a:r>
              <a:rPr lang="ru-RU" altLang="ru-RU" sz="2800">
                <a:solidFill>
                  <a:srgbClr val="800080"/>
                </a:solidFill>
                <a:latin typeface="Tahoma" panose="020B0604030504040204" pitchFamily="34" charset="0"/>
                <a:cs typeface="Tahoma" panose="020B0604030504040204" pitchFamily="34" charset="0"/>
              </a:rPr>
              <a:t>з</a:t>
            </a:r>
            <a:r>
              <a:rPr lang="ru-RU" altLang="ru-RU" sz="2800" i="1">
                <a:solidFill>
                  <a:srgbClr val="800080"/>
                </a:solidFill>
                <a:latin typeface="Tahoma" panose="020B0604030504040204" pitchFamily="34" charset="0"/>
                <a:cs typeface="Tahoma" panose="020B0604030504040204" pitchFamily="34" charset="0"/>
              </a:rPr>
              <a:t>оны безопасности</a:t>
            </a:r>
            <a:r>
              <a:rPr lang="ru-RU" altLang="ru-RU" sz="2800">
                <a:solidFill>
                  <a:srgbClr val="800080"/>
                </a:solidFill>
              </a:rPr>
              <a:t>. В этой связи:</a:t>
            </a:r>
          </a:p>
        </p:txBody>
      </p:sp>
      <p:sp>
        <p:nvSpPr>
          <p:cNvPr id="816132" name="Text Box 4"/>
          <p:cNvSpPr txBox="1">
            <a:spLocks noChangeArrowheads="1"/>
          </p:cNvSpPr>
          <p:nvPr/>
        </p:nvSpPr>
        <p:spPr bwMode="auto">
          <a:xfrm>
            <a:off x="250825" y="4113213"/>
            <a:ext cx="8642350" cy="2282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276225">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ru-RU" altLang="ru-RU">
                <a:solidFill>
                  <a:srgbClr val="800080"/>
                </a:solidFill>
              </a:rPr>
              <a:t>для защиты зон, на территории которых размещены документация и средства обработки информации, должны использоваться границы безопасности (препятствия, например, стены, пункты пропуска, оборудованные турникетами с устройствами считывания карт их владельцев и т.п.);</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17155" name="Text Box 3"/>
          <p:cNvSpPr txBox="1">
            <a:spLocks noChangeArrowheads="1"/>
          </p:cNvSpPr>
          <p:nvPr/>
        </p:nvSpPr>
        <p:spPr bwMode="auto">
          <a:xfrm>
            <a:off x="250825" y="1016000"/>
            <a:ext cx="8605838" cy="56054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276225">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10000"/>
              </a:spcBef>
              <a:buFont typeface="Wingdings" panose="05000000000000000000" pitchFamily="2" charset="2"/>
              <a:buChar char="§"/>
            </a:pPr>
            <a:r>
              <a:rPr lang="ru-RU" altLang="ru-RU">
                <a:solidFill>
                  <a:srgbClr val="800080"/>
                </a:solidFill>
              </a:rPr>
              <a:t>зоны безопасности должны быть защищены с помощью соответствующих средств управления доступом с целью обеспечения гарантий того, что доступ разрешен только авторизованному персоналу;</a:t>
            </a:r>
          </a:p>
          <a:p>
            <a:pPr>
              <a:spcBef>
                <a:spcPct val="10000"/>
              </a:spcBef>
              <a:buFont typeface="Wingdings" panose="05000000000000000000" pitchFamily="2" charset="2"/>
              <a:buChar char="§"/>
            </a:pPr>
            <a:r>
              <a:rPr lang="ru-RU" altLang="ru-RU">
                <a:solidFill>
                  <a:srgbClr val="800080"/>
                </a:solidFill>
              </a:rPr>
              <a:t>в обязательном порядке следует спроектировать и ввести в эксплуатацию систему физической защиты офисов, помещений и оборудования, а также дополнительную систему физической защиты от разрушительных последствий пожаров, затоплений, землетрясений, взрывов и иных форм природных катаклизмов или форм, связанных с разрушительной деятельностью человека. Кроме того необходимо разработать и ввести в действие руководство по эксплуатации системы физической защиты при проведении работ в зонах безопасности;</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18179" name="Text Box 3"/>
          <p:cNvSpPr txBox="1">
            <a:spLocks noChangeArrowheads="1"/>
          </p:cNvSpPr>
          <p:nvPr/>
        </p:nvSpPr>
        <p:spPr bwMode="auto">
          <a:xfrm>
            <a:off x="250825" y="1341438"/>
            <a:ext cx="8605838" cy="2282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276225">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ru-RU" altLang="ru-RU">
                <a:solidFill>
                  <a:srgbClr val="800080"/>
                </a:solidFill>
              </a:rPr>
              <a:t>точки доступа, такие как зоны выдачи и загрузки, а также иные пункты, куда может войти неавторизованный персонал, должны находиться под контролем и, если это возможно, изолироваться от средств обработки информации с целью предотвращения несанкционированного доступа к ним.</a:t>
            </a:r>
          </a:p>
        </p:txBody>
      </p:sp>
      <p:sp>
        <p:nvSpPr>
          <p:cNvPr id="818180" name="Text Box 4"/>
          <p:cNvSpPr txBox="1">
            <a:spLocks noChangeArrowheads="1"/>
          </p:cNvSpPr>
          <p:nvPr/>
        </p:nvSpPr>
        <p:spPr bwMode="auto">
          <a:xfrm>
            <a:off x="250825" y="3860800"/>
            <a:ext cx="8605838" cy="26543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В СОИБ с целью предотвращения потери, разрушения, кражи или компрометации имущества, а также нарушений в деятельности организации должно быть предусмотрено обеспечение</a:t>
            </a:r>
            <a:r>
              <a:rPr lang="ru-RU" altLang="ru-RU" sz="2800" i="1">
                <a:solidFill>
                  <a:srgbClr val="800080"/>
                </a:solidFill>
              </a:rPr>
              <a:t> </a:t>
            </a:r>
            <a:r>
              <a:rPr lang="ru-RU" altLang="ru-RU" sz="2800" i="1">
                <a:solidFill>
                  <a:srgbClr val="800080"/>
                </a:solidFill>
                <a:latin typeface="Tahoma" panose="020B0604030504040204" pitchFamily="34" charset="0"/>
                <a:cs typeface="Tahoma" panose="020B0604030504040204" pitchFamily="34" charset="0"/>
              </a:rPr>
              <a:t>безопасности оборудования</a:t>
            </a:r>
            <a:r>
              <a:rPr lang="ru-RU" altLang="ru-RU" sz="2800">
                <a:solidFill>
                  <a:srgbClr val="800080"/>
                </a:solidFill>
              </a:rPr>
              <a:t>, для этого:</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19204" name="Text Box 4"/>
          <p:cNvSpPr txBox="1">
            <a:spLocks noChangeArrowheads="1"/>
          </p:cNvSpPr>
          <p:nvPr/>
        </p:nvSpPr>
        <p:spPr bwMode="auto">
          <a:xfrm>
            <a:off x="215900" y="1268413"/>
            <a:ext cx="8605838" cy="52387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marL="363538" indent="-276225">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10000"/>
              </a:spcBef>
              <a:buFont typeface="Wingdings" panose="05000000000000000000" pitchFamily="2" charset="2"/>
              <a:buChar char="§"/>
            </a:pPr>
            <a:r>
              <a:rPr lang="ru-RU" altLang="ru-RU" sz="2600">
                <a:solidFill>
                  <a:srgbClr val="800080"/>
                </a:solidFill>
              </a:rPr>
              <a:t>оборудование должно быть размещено и защищено для снижения рисков, связанных с экологическими угрозами и инцидентами, и для предотвращения возможности несанкционированного доступа;</a:t>
            </a:r>
          </a:p>
          <a:p>
            <a:pPr>
              <a:spcBef>
                <a:spcPct val="10000"/>
              </a:spcBef>
              <a:buFont typeface="Wingdings" panose="05000000000000000000" pitchFamily="2" charset="2"/>
              <a:buChar char="§"/>
            </a:pPr>
            <a:r>
              <a:rPr lang="ru-RU" altLang="ru-RU" sz="2600">
                <a:solidFill>
                  <a:srgbClr val="800080"/>
                </a:solidFill>
              </a:rPr>
              <a:t>оборудование должно быть защищено от сбоев в электроснабжении, а также других разрушений, вызванных нештатными ситуациями в системе обеспечения коммунальных услуг;</a:t>
            </a:r>
          </a:p>
          <a:p>
            <a:pPr>
              <a:spcBef>
                <a:spcPct val="10000"/>
              </a:spcBef>
              <a:buFont typeface="Wingdings" panose="05000000000000000000" pitchFamily="2" charset="2"/>
              <a:buChar char="§"/>
            </a:pPr>
            <a:r>
              <a:rPr lang="ru-RU" altLang="ru-RU" sz="2600">
                <a:solidFill>
                  <a:srgbClr val="800080"/>
                </a:solidFill>
              </a:rPr>
              <a:t>силовые и телекоммуникационные кабельные сети, обеспечивающие передачу данных или функционирование информационных систем, должны быть защищены от прослушивания и перехвата или разрушения;</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20227" name="Text Box 3"/>
          <p:cNvSpPr txBox="1">
            <a:spLocks noChangeArrowheads="1"/>
          </p:cNvSpPr>
          <p:nvPr/>
        </p:nvSpPr>
        <p:spPr bwMode="auto">
          <a:xfrm>
            <a:off x="250825" y="981075"/>
            <a:ext cx="8642350" cy="56721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marL="276225" indent="-276225">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5000"/>
              </a:lnSpc>
              <a:spcBef>
                <a:spcPct val="10000"/>
              </a:spcBef>
              <a:buFont typeface="Wingdings" panose="05000000000000000000" pitchFamily="2" charset="2"/>
              <a:buChar char="§"/>
            </a:pPr>
            <a:r>
              <a:rPr lang="ru-RU" altLang="ru-RU">
                <a:solidFill>
                  <a:srgbClr val="800080"/>
                </a:solidFill>
              </a:rPr>
              <a:t>оборудование должно корректно эксплуатироваться, чтобы гарантировать его постоянную работоспособность и целостность;</a:t>
            </a:r>
          </a:p>
          <a:p>
            <a:pPr>
              <a:lnSpc>
                <a:spcPct val="95000"/>
              </a:lnSpc>
              <a:spcBef>
                <a:spcPct val="10000"/>
              </a:spcBef>
              <a:buFont typeface="Wingdings" panose="05000000000000000000" pitchFamily="2" charset="2"/>
              <a:buChar char="§"/>
            </a:pPr>
            <a:r>
              <a:rPr lang="ru-RU" altLang="ru-RU">
                <a:solidFill>
                  <a:srgbClr val="800080"/>
                </a:solidFill>
              </a:rPr>
              <a:t>удалённое оборудование должно быть защищено с учётом различных рисков работы за пределами помещений компании;</a:t>
            </a:r>
          </a:p>
          <a:p>
            <a:pPr>
              <a:lnSpc>
                <a:spcPct val="95000"/>
              </a:lnSpc>
              <a:spcBef>
                <a:spcPct val="10000"/>
              </a:spcBef>
              <a:buFont typeface="Wingdings" panose="05000000000000000000" pitchFamily="2" charset="2"/>
              <a:buChar char="§"/>
            </a:pPr>
            <a:r>
              <a:rPr lang="ru-RU" altLang="ru-RU">
                <a:solidFill>
                  <a:srgbClr val="800080"/>
                </a:solidFill>
              </a:rPr>
              <a:t>все составные части оборудования, содержащие средства хранения, должны быть проверены для обеспечения гарантии того, что любые критические данные и лицензионное программное обеспечение были удалены или переписаны в защищённой форме перед их передачей;</a:t>
            </a:r>
          </a:p>
          <a:p>
            <a:pPr>
              <a:lnSpc>
                <a:spcPct val="95000"/>
              </a:lnSpc>
              <a:spcBef>
                <a:spcPct val="10000"/>
              </a:spcBef>
              <a:buFont typeface="Wingdings" panose="05000000000000000000" pitchFamily="2" charset="2"/>
              <a:buChar char="§"/>
            </a:pPr>
            <a:r>
              <a:rPr lang="ru-RU" altLang="ru-RU">
                <a:solidFill>
                  <a:srgbClr val="800080"/>
                </a:solidFill>
              </a:rPr>
              <a:t>оборудование, информация или программное обеспечение не должны выноситься за пределы компании без соответствующей предварительной санкции.</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21251" name="Text Box 3"/>
          <p:cNvSpPr txBox="1">
            <a:spLocks noChangeArrowheads="1"/>
          </p:cNvSpPr>
          <p:nvPr/>
        </p:nvSpPr>
        <p:spPr bwMode="auto">
          <a:xfrm>
            <a:off x="250825" y="1449388"/>
            <a:ext cx="8642350" cy="30813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b="1">
                <a:solidFill>
                  <a:srgbClr val="800080"/>
                </a:solidFill>
                <a:latin typeface="Tahoma" panose="020B0604030504040204" pitchFamily="34" charset="0"/>
                <a:cs typeface="Tahoma" panose="020B0604030504040204" pitchFamily="34" charset="0"/>
              </a:rPr>
              <a:t>Управление соединениями и функционированием</a:t>
            </a:r>
            <a:r>
              <a:rPr lang="ru-RU" altLang="ru-RU" sz="2800" b="1">
                <a:solidFill>
                  <a:srgbClr val="800080"/>
                </a:solidFill>
              </a:rPr>
              <a:t>. </a:t>
            </a:r>
            <a:r>
              <a:rPr lang="ru-RU" altLang="ru-RU" sz="2800">
                <a:solidFill>
                  <a:srgbClr val="800080"/>
                </a:solidFill>
              </a:rPr>
              <a:t>В СОИБ с целью обеспечения гарантии корректного и безопасного функционирования средств обработки информации должно быть предусмотрены </a:t>
            </a:r>
            <a:r>
              <a:rPr lang="ru-RU" altLang="ru-RU" sz="2800" i="1">
                <a:solidFill>
                  <a:srgbClr val="800080"/>
                </a:solidFill>
                <a:latin typeface="Tahoma" panose="020B0604030504040204" pitchFamily="34" charset="0"/>
                <a:cs typeface="Tahoma" panose="020B0604030504040204" pitchFamily="34" charset="0"/>
              </a:rPr>
              <a:t>функциональные процедуры и ответственность</a:t>
            </a:r>
            <a:r>
              <a:rPr lang="ru-RU" altLang="ru-RU" sz="2800">
                <a:solidFill>
                  <a:srgbClr val="800080"/>
                </a:solidFill>
              </a:rPr>
              <a:t>,</a:t>
            </a:r>
            <a:r>
              <a:rPr lang="ru-RU" altLang="ru-RU" sz="2800" i="1">
                <a:solidFill>
                  <a:srgbClr val="800080"/>
                </a:solidFill>
              </a:rPr>
              <a:t> </a:t>
            </a:r>
            <a:r>
              <a:rPr lang="ru-RU" altLang="ru-RU" sz="2800">
                <a:solidFill>
                  <a:srgbClr val="800080"/>
                </a:solidFill>
              </a:rPr>
              <a:t>за их реализацию, для этого:</a:t>
            </a:r>
          </a:p>
        </p:txBody>
      </p:sp>
      <p:sp>
        <p:nvSpPr>
          <p:cNvPr id="821252" name="Text Box 4"/>
          <p:cNvSpPr txBox="1">
            <a:spLocks noChangeArrowheads="1"/>
          </p:cNvSpPr>
          <p:nvPr/>
        </p:nvSpPr>
        <p:spPr bwMode="auto">
          <a:xfrm>
            <a:off x="215900" y="4616450"/>
            <a:ext cx="8642350" cy="16795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276225">
              <a:defRPr>
                <a:solidFill>
                  <a:schemeClr val="tx1"/>
                </a:solidFill>
                <a:latin typeface="Arial" panose="020B0604020202020204" pitchFamily="34" charset="0"/>
                <a:cs typeface="Arial" panose="020B0604020202020204" pitchFamily="34" charset="0"/>
              </a:defRPr>
            </a:lvl1pPr>
            <a:lvl2pPr marL="630238">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ru-RU" altLang="ru-RU" sz="2600">
                <a:solidFill>
                  <a:srgbClr val="800080"/>
                </a:solidFill>
              </a:rPr>
              <a:t>функциональные процедуры должны быть задокументированы и введены в эксплуатацию, а также доступны для всех пользователей, которые в них нуждаются;</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22275" name="Text Box 3"/>
          <p:cNvSpPr txBox="1">
            <a:spLocks noChangeArrowheads="1"/>
          </p:cNvSpPr>
          <p:nvPr/>
        </p:nvSpPr>
        <p:spPr bwMode="auto">
          <a:xfrm>
            <a:off x="250825" y="1268413"/>
            <a:ext cx="8569325" cy="5092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276225">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30000"/>
              </a:spcBef>
              <a:buFont typeface="Wingdings" panose="05000000000000000000" pitchFamily="2" charset="2"/>
              <a:buChar char="§"/>
            </a:pPr>
            <a:r>
              <a:rPr lang="ru-RU" altLang="ru-RU" sz="2600">
                <a:solidFill>
                  <a:srgbClr val="800080"/>
                </a:solidFill>
              </a:rPr>
              <a:t>изменения в средствах и системах обработки информации должны находиться под контролем;</a:t>
            </a:r>
          </a:p>
          <a:p>
            <a:pPr>
              <a:spcBef>
                <a:spcPct val="30000"/>
              </a:spcBef>
              <a:buFont typeface="Wingdings" panose="05000000000000000000" pitchFamily="2" charset="2"/>
              <a:buChar char="§"/>
            </a:pPr>
            <a:r>
              <a:rPr lang="ru-RU" altLang="ru-RU" sz="2600">
                <a:solidFill>
                  <a:srgbClr val="800080"/>
                </a:solidFill>
              </a:rPr>
              <a:t>в компании должны быть распределены служебные обязанности и зоны ответственности для снижения возможности несанкционированного или неумышленного злоупотребления или изменения имущества компании;</a:t>
            </a:r>
          </a:p>
          <a:p>
            <a:pPr>
              <a:spcBef>
                <a:spcPct val="30000"/>
              </a:spcBef>
              <a:buFont typeface="Wingdings" panose="05000000000000000000" pitchFamily="2" charset="2"/>
              <a:buChar char="§"/>
            </a:pPr>
            <a:r>
              <a:rPr lang="ru-RU" altLang="ru-RU" sz="2600">
                <a:solidFill>
                  <a:srgbClr val="800080"/>
                </a:solidFill>
              </a:rPr>
              <a:t>средства для усовершенствования, средства для тестирования и функциональные средства должны быть разделены между собой для снижения рисков, связанных с несанкционированным доступом или изменением операционной системы.</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23299" name="Text Box 3"/>
          <p:cNvSpPr txBox="1">
            <a:spLocks noChangeArrowheads="1"/>
          </p:cNvSpPr>
          <p:nvPr/>
        </p:nvSpPr>
        <p:spPr bwMode="auto">
          <a:xfrm>
            <a:off x="250825" y="1268413"/>
            <a:ext cx="8605838" cy="26543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В СОИБ с целью внедрения и обслуживания соответствующего уровня ИБ и доставки услуг по каналу связи на основании договора с ДТС по предоставлению услуг</a:t>
            </a:r>
            <a:r>
              <a:rPr lang="ru-RU" altLang="ru-RU" sz="2800" i="1">
                <a:solidFill>
                  <a:srgbClr val="800080"/>
                </a:solidFill>
              </a:rPr>
              <a:t> </a:t>
            </a:r>
            <a:r>
              <a:rPr lang="ru-RU" altLang="ru-RU" sz="2800">
                <a:solidFill>
                  <a:srgbClr val="800080"/>
                </a:solidFill>
              </a:rPr>
              <a:t>должно быть предусмотрено</a:t>
            </a:r>
            <a:r>
              <a:rPr lang="ru-RU" altLang="ru-RU" sz="2800" i="1">
                <a:solidFill>
                  <a:srgbClr val="800080"/>
                </a:solidFill>
              </a:rPr>
              <a:t> </a:t>
            </a:r>
            <a:r>
              <a:rPr lang="ru-RU" altLang="ru-RU" sz="2800" i="1">
                <a:solidFill>
                  <a:srgbClr val="800080"/>
                </a:solidFill>
                <a:latin typeface="Tahoma" panose="020B0604030504040204" pitchFamily="34" charset="0"/>
                <a:cs typeface="Tahoma" panose="020B0604030504040204" pitchFamily="34" charset="0"/>
              </a:rPr>
              <a:t>управление доставкой услуг</a:t>
            </a:r>
            <a:r>
              <a:rPr lang="ru-RU" altLang="ru-RU" sz="2800" i="1">
                <a:solidFill>
                  <a:srgbClr val="800080"/>
                </a:solidFill>
              </a:rPr>
              <a:t> ДТС</a:t>
            </a:r>
            <a:r>
              <a:rPr lang="ru-RU" altLang="ru-RU" sz="2800">
                <a:solidFill>
                  <a:srgbClr val="800080"/>
                </a:solidFill>
              </a:rPr>
              <a:t>, для чего:</a:t>
            </a:r>
          </a:p>
        </p:txBody>
      </p:sp>
      <p:sp>
        <p:nvSpPr>
          <p:cNvPr id="823300" name="Text Box 4"/>
          <p:cNvSpPr txBox="1">
            <a:spLocks noChangeArrowheads="1"/>
          </p:cNvSpPr>
          <p:nvPr/>
        </p:nvSpPr>
        <p:spPr bwMode="auto">
          <a:xfrm>
            <a:off x="250825" y="4257675"/>
            <a:ext cx="8642350" cy="2076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276225">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ru-RU" altLang="ru-RU" sz="2600">
                <a:solidFill>
                  <a:srgbClr val="800080"/>
                </a:solidFill>
              </a:rPr>
              <a:t>должны быть обеспечены гарантии того, что средства обеспечения безопасности, описание услуг и уровни доставки, включенные в соглашение по доставке услуг с ДТС, внедрены, функционируют и обслуживаются ДТС;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50595" name="Text Box 3"/>
          <p:cNvSpPr txBox="1">
            <a:spLocks noChangeArrowheads="1"/>
          </p:cNvSpPr>
          <p:nvPr/>
        </p:nvSpPr>
        <p:spPr bwMode="auto">
          <a:xfrm>
            <a:off x="250825" y="1016000"/>
            <a:ext cx="8642350" cy="13731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b="1">
                <a:solidFill>
                  <a:srgbClr val="800080"/>
                </a:solidFill>
                <a:latin typeface="Tahoma" panose="020B0604030504040204" pitchFamily="34" charset="0"/>
                <a:cs typeface="Tahoma" panose="020B0604030504040204" pitchFamily="34" charset="0"/>
              </a:rPr>
              <a:t>Создание и управление СОИБ</a:t>
            </a:r>
            <a:r>
              <a:rPr lang="ru-RU" altLang="ru-RU" sz="2800" b="1">
                <a:solidFill>
                  <a:srgbClr val="800080"/>
                </a:solidFill>
              </a:rPr>
              <a:t>. </a:t>
            </a:r>
            <a:r>
              <a:rPr lang="ru-RU" altLang="ru-RU" sz="2800" i="1">
                <a:solidFill>
                  <a:srgbClr val="800080"/>
                </a:solidFill>
                <a:latin typeface="Tahoma" panose="020B0604030504040204" pitchFamily="34" charset="0"/>
                <a:cs typeface="Tahoma" panose="020B0604030504040204" pitchFamily="34" charset="0"/>
              </a:rPr>
              <a:t>Создание СОИБ</a:t>
            </a:r>
            <a:r>
              <a:rPr lang="ru-RU" altLang="ru-RU" sz="2800">
                <a:solidFill>
                  <a:srgbClr val="800080"/>
                </a:solidFill>
              </a:rPr>
              <a:t>. Любая компания должна иметь в своей структуре СОИБ, для чего необходимо:</a:t>
            </a:r>
          </a:p>
        </p:txBody>
      </p:sp>
      <p:sp>
        <p:nvSpPr>
          <p:cNvPr id="750596" name="Text Box 4"/>
          <p:cNvSpPr txBox="1">
            <a:spLocks noChangeArrowheads="1"/>
          </p:cNvSpPr>
          <p:nvPr/>
        </p:nvSpPr>
        <p:spPr bwMode="auto">
          <a:xfrm>
            <a:off x="250825" y="2420938"/>
            <a:ext cx="8605838" cy="42084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marL="450850" indent="-450850">
              <a:defRPr>
                <a:solidFill>
                  <a:schemeClr val="tx1"/>
                </a:solidFill>
                <a:latin typeface="Arial" panose="020B0604020202020204" pitchFamily="34" charset="0"/>
                <a:cs typeface="Arial" panose="020B0604020202020204" pitchFamily="34" charset="0"/>
              </a:defRPr>
            </a:lvl1pPr>
            <a:lvl2pPr marL="630238">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5000"/>
              </a:lnSpc>
              <a:spcBef>
                <a:spcPct val="10000"/>
              </a:spcBef>
              <a:buSzPct val="90000"/>
              <a:buFont typeface="Wingdings" panose="05000000000000000000" pitchFamily="2" charset="2"/>
              <a:buChar char=""/>
            </a:pPr>
            <a:r>
              <a:rPr lang="ru-RU" altLang="ru-RU">
                <a:solidFill>
                  <a:srgbClr val="800080"/>
                </a:solidFill>
              </a:rPr>
              <a:t>определить сферу и пределы функционирования СОИБ, причём на основе характеристик и направлений деятельности самой компании, её периферийных подразделений, используемого имущества, применяемых технологий, а также включая детали и обстоятельства, выходящих за пределы функционирования СОИБ;</a:t>
            </a:r>
          </a:p>
          <a:p>
            <a:pPr>
              <a:lnSpc>
                <a:spcPct val="95000"/>
              </a:lnSpc>
              <a:spcBef>
                <a:spcPct val="10000"/>
              </a:spcBef>
              <a:buSzPct val="90000"/>
              <a:buFont typeface="Wingdings" panose="05000000000000000000" pitchFamily="2" charset="2"/>
              <a:buChar char=""/>
            </a:pPr>
            <a:r>
              <a:rPr lang="ru-RU" altLang="ru-RU">
                <a:solidFill>
                  <a:srgbClr val="800080"/>
                </a:solidFill>
              </a:rPr>
              <a:t>определить стратегию функционирования СОИБ, причём на основе характеристик и направлений деятельности самой компании, её периферийных подразделений, используемого имущества, применяемых технологий. Стратегия должна:</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24323" name="Text Box 3"/>
          <p:cNvSpPr txBox="1">
            <a:spLocks noChangeArrowheads="1"/>
          </p:cNvSpPr>
          <p:nvPr/>
        </p:nvSpPr>
        <p:spPr bwMode="auto">
          <a:xfrm>
            <a:off x="250825" y="1592263"/>
            <a:ext cx="8605838" cy="42592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276225">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ru-RU" altLang="ru-RU" sz="2600">
                <a:solidFill>
                  <a:srgbClr val="800080"/>
                </a:solidFill>
              </a:rPr>
              <a:t>услуги, отчеты и записи, предоставляемые ДТС, должны регулярно контролироваться и анализироваться, а также на регулярной основе должны проводиться аудиторские проверки;</a:t>
            </a:r>
          </a:p>
          <a:p>
            <a:pPr>
              <a:spcBef>
                <a:spcPct val="50000"/>
              </a:spcBef>
              <a:buFont typeface="Wingdings" panose="05000000000000000000" pitchFamily="2" charset="2"/>
              <a:buChar char="§"/>
            </a:pPr>
            <a:r>
              <a:rPr lang="ru-RU" altLang="ru-RU" sz="2600">
                <a:solidFill>
                  <a:srgbClr val="800080"/>
                </a:solidFill>
              </a:rPr>
              <a:t>изменения в системе обеспечения услуг, включая применение и усовершенствование существующих стратегии обеспечения ИБ, процедур и средств управления, должны быть управляемыми с учётом критичности затрагиваемых информационных систем и процессов, а также переоценки рисков.</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25347" name="Text Box 3"/>
          <p:cNvSpPr txBox="1">
            <a:spLocks noChangeArrowheads="1"/>
          </p:cNvSpPr>
          <p:nvPr/>
        </p:nvSpPr>
        <p:spPr bwMode="auto">
          <a:xfrm>
            <a:off x="250825" y="1160463"/>
            <a:ext cx="8642350" cy="17081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altLang="ru-RU" sz="2800">
                <a:solidFill>
                  <a:srgbClr val="800080"/>
                </a:solidFill>
              </a:rPr>
              <a:t>В СОИБ с целью минимизации последствий рисков, связанных с системными ошибками, должны быть</a:t>
            </a:r>
            <a:r>
              <a:rPr lang="ru-RU" altLang="ru-RU" sz="2800" i="1">
                <a:solidFill>
                  <a:srgbClr val="800080"/>
                </a:solidFill>
              </a:rPr>
              <a:t> </a:t>
            </a:r>
            <a:r>
              <a:rPr lang="ru-RU" altLang="ru-RU" sz="2800">
                <a:solidFill>
                  <a:srgbClr val="800080"/>
                </a:solidFill>
              </a:rPr>
              <a:t>внедрены</a:t>
            </a:r>
            <a:r>
              <a:rPr lang="ru-RU" altLang="ru-RU" sz="2800" i="1">
                <a:solidFill>
                  <a:srgbClr val="800080"/>
                </a:solidFill>
              </a:rPr>
              <a:t> </a:t>
            </a:r>
            <a:r>
              <a:rPr lang="ru-RU" altLang="ru-RU" sz="2800" i="1">
                <a:solidFill>
                  <a:srgbClr val="800080"/>
                </a:solidFill>
                <a:latin typeface="Tahoma" panose="020B0604030504040204" pitchFamily="34" charset="0"/>
                <a:cs typeface="Tahoma" panose="020B0604030504040204" pitchFamily="34" charset="0"/>
              </a:rPr>
              <a:t>система планирования и приёмка</a:t>
            </a:r>
            <a:r>
              <a:rPr lang="ru-RU" altLang="ru-RU" sz="2800">
                <a:solidFill>
                  <a:srgbClr val="800080"/>
                </a:solidFill>
              </a:rPr>
              <a:t>, для чего:</a:t>
            </a:r>
          </a:p>
        </p:txBody>
      </p:sp>
      <p:sp>
        <p:nvSpPr>
          <p:cNvPr id="825348" name="Text Box 4"/>
          <p:cNvSpPr txBox="1">
            <a:spLocks noChangeArrowheads="1"/>
          </p:cNvSpPr>
          <p:nvPr/>
        </p:nvSpPr>
        <p:spPr bwMode="auto">
          <a:xfrm>
            <a:off x="215900" y="2889250"/>
            <a:ext cx="8642350" cy="36877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marL="363538" indent="-276225">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10000"/>
              </a:spcBef>
              <a:buFont typeface="Wingdings" panose="05000000000000000000" pitchFamily="2" charset="2"/>
              <a:buChar char="§"/>
            </a:pPr>
            <a:r>
              <a:rPr lang="ru-RU" altLang="ru-RU">
                <a:solidFill>
                  <a:srgbClr val="800080"/>
                </a:solidFill>
              </a:rPr>
              <a:t>использование ресурсов должно находиться под текущим контролем и должно быть соответствующим образом налажено, а планы должны отражать будущие требования к качеству, чтобы обеспечить требуемую функциональность системы;</a:t>
            </a:r>
          </a:p>
          <a:p>
            <a:pPr>
              <a:spcBef>
                <a:spcPct val="10000"/>
              </a:spcBef>
              <a:buFont typeface="Wingdings" panose="05000000000000000000" pitchFamily="2" charset="2"/>
              <a:buChar char="§"/>
            </a:pPr>
            <a:r>
              <a:rPr lang="ru-RU" altLang="ru-RU">
                <a:solidFill>
                  <a:srgbClr val="800080"/>
                </a:solidFill>
              </a:rPr>
              <a:t>в компании должны быть разработаны критерии приёмки новых информационных систем, их усовершенствований и их новых версий, а полномасштабные испытания систем(ы) должны проводиться на этапе их доработки и совершенствования, причём до этапа приёмки.</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26371" name="Text Box 3"/>
          <p:cNvSpPr txBox="1">
            <a:spLocks noChangeArrowheads="1"/>
          </p:cNvSpPr>
          <p:nvPr/>
        </p:nvSpPr>
        <p:spPr bwMode="auto">
          <a:xfrm>
            <a:off x="250825" y="1268413"/>
            <a:ext cx="8605838" cy="17081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altLang="ru-RU" sz="2800">
                <a:solidFill>
                  <a:srgbClr val="800080"/>
                </a:solidFill>
              </a:rPr>
              <a:t>В СОИБ с целью защиты целостности ПО и информации должны быть встроена система</a:t>
            </a:r>
            <a:r>
              <a:rPr lang="ru-RU" altLang="ru-RU" sz="2800" i="1">
                <a:solidFill>
                  <a:srgbClr val="800080"/>
                </a:solidFill>
              </a:rPr>
              <a:t> защиты от модификации и вредоносного ПО</a:t>
            </a:r>
            <a:r>
              <a:rPr lang="ru-RU" altLang="ru-RU" sz="2800">
                <a:solidFill>
                  <a:srgbClr val="800080"/>
                </a:solidFill>
              </a:rPr>
              <a:t>. В этой связи:</a:t>
            </a:r>
          </a:p>
        </p:txBody>
      </p:sp>
      <p:sp>
        <p:nvSpPr>
          <p:cNvPr id="826372" name="Text Box 4"/>
          <p:cNvSpPr txBox="1">
            <a:spLocks noChangeArrowheads="1"/>
          </p:cNvSpPr>
          <p:nvPr/>
        </p:nvSpPr>
        <p:spPr bwMode="auto">
          <a:xfrm>
            <a:off x="250825" y="3051175"/>
            <a:ext cx="8605838" cy="34321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363538" indent="-276225">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40000"/>
              </a:spcBef>
              <a:buFont typeface="Wingdings" panose="05000000000000000000" pitchFamily="2" charset="2"/>
              <a:buChar char="§"/>
            </a:pPr>
            <a:r>
              <a:rPr lang="ru-RU" altLang="ru-RU">
                <a:solidFill>
                  <a:srgbClr val="800080"/>
                </a:solidFill>
              </a:rPr>
              <a:t>в СОИБ компании должны быть внедрены средства обнаружения, нейтрализации и восстановления для защиты от вредоносного ПО, а также процедуры информирования соответствующих пользователей;</a:t>
            </a:r>
          </a:p>
          <a:p>
            <a:pPr>
              <a:spcBef>
                <a:spcPct val="40000"/>
              </a:spcBef>
              <a:buFont typeface="Wingdings" panose="05000000000000000000" pitchFamily="2" charset="2"/>
              <a:buChar char="§"/>
            </a:pPr>
            <a:r>
              <a:rPr lang="ru-RU" altLang="ru-RU">
                <a:solidFill>
                  <a:srgbClr val="800080"/>
                </a:solidFill>
              </a:rPr>
              <a:t>там, где допускается изменение ПО, настройки системы должны гарантировать, что допустимое изменение ПО соответствует чётко сформулированной стратегии обеспечения ИБ, а несанкционированная модификация ПО должна быть исключена.</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27395" name="Text Box 3"/>
          <p:cNvSpPr txBox="1">
            <a:spLocks noChangeArrowheads="1"/>
          </p:cNvSpPr>
          <p:nvPr/>
        </p:nvSpPr>
        <p:spPr bwMode="auto">
          <a:xfrm>
            <a:off x="539750" y="1449388"/>
            <a:ext cx="8027988" cy="4664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3000">
                <a:solidFill>
                  <a:srgbClr val="800080"/>
                </a:solidFill>
              </a:rPr>
              <a:t>В СОИБ с целью обеспечения целостности и пригодности информации и средств обработки информации должна быть встроена система </a:t>
            </a:r>
            <a:r>
              <a:rPr lang="ru-RU" altLang="ru-RU" sz="3000" i="1">
                <a:solidFill>
                  <a:srgbClr val="800080"/>
                </a:solidFill>
                <a:latin typeface="Tahoma" panose="020B0604030504040204" pitchFamily="34" charset="0"/>
                <a:cs typeface="Tahoma" panose="020B0604030504040204" pitchFamily="34" charset="0"/>
              </a:rPr>
              <a:t>резервного копирования</a:t>
            </a:r>
            <a:r>
              <a:rPr lang="ru-RU" altLang="ru-RU" sz="3000">
                <a:solidFill>
                  <a:srgbClr val="800080"/>
                </a:solidFill>
              </a:rPr>
              <a:t>.</a:t>
            </a:r>
          </a:p>
          <a:p>
            <a:pPr algn="ctr"/>
            <a:r>
              <a:rPr lang="ru-RU" altLang="ru-RU" sz="3000">
                <a:solidFill>
                  <a:srgbClr val="800080"/>
                </a:solidFill>
              </a:rPr>
              <a:t>Резервное копирование информации и ПО должно производиться на регулярной основе, а полученные таким образом резервные копии должны тестироваться в соответствии с принятой стратегией резервного копирования. </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28419" name="Text Box 3"/>
          <p:cNvSpPr txBox="1">
            <a:spLocks noChangeArrowheads="1"/>
          </p:cNvSpPr>
          <p:nvPr/>
        </p:nvSpPr>
        <p:spPr bwMode="auto">
          <a:xfrm>
            <a:off x="250825" y="1304925"/>
            <a:ext cx="8605838" cy="51212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3000">
                <a:solidFill>
                  <a:srgbClr val="800080"/>
                </a:solidFill>
              </a:rPr>
              <a:t>С целью гарантированного обеспечения защиты информации в сети и защиты технологической инфраструктуры в СОИБ должна быть встроена система </a:t>
            </a:r>
            <a:r>
              <a:rPr lang="ru-RU" altLang="ru-RU" sz="3000" i="1">
                <a:solidFill>
                  <a:srgbClr val="800080"/>
                </a:solidFill>
                <a:latin typeface="Tahoma" panose="020B0604030504040204" pitchFamily="34" charset="0"/>
                <a:cs typeface="Tahoma" panose="020B0604030504040204" pitchFamily="34" charset="0"/>
              </a:rPr>
              <a:t>управление сетевой безопасностью</a:t>
            </a:r>
            <a:r>
              <a:rPr lang="ru-RU" altLang="ru-RU" sz="3000">
                <a:solidFill>
                  <a:srgbClr val="800080"/>
                </a:solidFill>
              </a:rPr>
              <a:t>.</a:t>
            </a:r>
          </a:p>
          <a:p>
            <a:pPr algn="ctr"/>
            <a:r>
              <a:rPr lang="ru-RU" altLang="ru-RU" sz="3000">
                <a:solidFill>
                  <a:srgbClr val="800080"/>
                </a:solidFill>
              </a:rPr>
              <a:t>Сети должны корректно управляться и находиться под постоянным контролем с целью обеспечения их защиты от угроз и обеспечения безопасности базирующихся на этой сети систем и прикладных служб, включая транзитную информацию.</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29443" name="Text Box 3"/>
          <p:cNvSpPr txBox="1">
            <a:spLocks noChangeArrowheads="1"/>
          </p:cNvSpPr>
          <p:nvPr/>
        </p:nvSpPr>
        <p:spPr bwMode="auto">
          <a:xfrm>
            <a:off x="250825" y="981075"/>
            <a:ext cx="8605838" cy="55943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10000"/>
              </a:spcBef>
            </a:pPr>
            <a:r>
              <a:rPr lang="ru-RU" altLang="ru-RU" sz="2800">
                <a:solidFill>
                  <a:srgbClr val="800080"/>
                </a:solidFill>
              </a:rPr>
              <a:t>Во всех сетевых службах должны быть определены и включены в любое соглашение по сетевому обслуживанию свойства и детали обеспечения безопасности, уровни обслуживания и требования к управлению, если конечно эти услуги не предоставляются в пределах одного дома или на правах внешнего управления.</a:t>
            </a:r>
          </a:p>
          <a:p>
            <a:pPr algn="ctr">
              <a:spcBef>
                <a:spcPct val="10000"/>
              </a:spcBef>
            </a:pPr>
            <a:r>
              <a:rPr lang="ru-RU" altLang="ru-RU" sz="2800">
                <a:solidFill>
                  <a:srgbClr val="800080"/>
                </a:solidFill>
              </a:rPr>
              <a:t>С целью предотвращения несанкционированного обнаружения, изменения, удаления или уничтожения имущества, и прерывания основной деятельности компании с СОИБ должна быть встроена система </a:t>
            </a:r>
            <a:r>
              <a:rPr lang="ru-RU" altLang="ru-RU" sz="2800" i="1">
                <a:solidFill>
                  <a:srgbClr val="800080"/>
                </a:solidFill>
                <a:latin typeface="Tahoma" panose="020B0604030504040204" pitchFamily="34" charset="0"/>
                <a:cs typeface="Tahoma" panose="020B0604030504040204" pitchFamily="34" charset="0"/>
              </a:rPr>
              <a:t>управления средствами хранения и доставки информации</a:t>
            </a:r>
            <a:r>
              <a:rPr lang="ru-RU" altLang="ru-RU" sz="2800">
                <a:solidFill>
                  <a:srgbClr val="800080"/>
                </a:solidFill>
              </a:rPr>
              <a:t>. В этой связи: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30467" name="Text Box 3"/>
          <p:cNvSpPr txBox="1">
            <a:spLocks noChangeArrowheads="1"/>
          </p:cNvSpPr>
          <p:nvPr/>
        </p:nvSpPr>
        <p:spPr bwMode="auto">
          <a:xfrm>
            <a:off x="250825" y="1268413"/>
            <a:ext cx="8569325" cy="53133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276225">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10000"/>
              </a:spcBef>
              <a:buFont typeface="Wingdings" panose="05000000000000000000" pitchFamily="2" charset="2"/>
              <a:buChar char="§"/>
            </a:pPr>
            <a:r>
              <a:rPr lang="ru-RU" altLang="ru-RU">
                <a:solidFill>
                  <a:srgbClr val="800080"/>
                </a:solidFill>
              </a:rPr>
              <a:t>в СОИБ компании должны применяться процедуры управления портативными средствами хранения и обработки информации;</a:t>
            </a:r>
          </a:p>
          <a:p>
            <a:pPr>
              <a:spcBef>
                <a:spcPct val="10000"/>
              </a:spcBef>
              <a:buFont typeface="Wingdings" panose="05000000000000000000" pitchFamily="2" charset="2"/>
              <a:buChar char="§"/>
            </a:pPr>
            <a:r>
              <a:rPr lang="ru-RU" altLang="ru-RU">
                <a:solidFill>
                  <a:srgbClr val="800080"/>
                </a:solidFill>
              </a:rPr>
              <a:t>портативные средства хранения и доставки информации, когда они больше не потребуется, должны извлекаться с соблюдением условий безопасности и сохранности, используя для этого формализованные процедуры;</a:t>
            </a:r>
          </a:p>
          <a:p>
            <a:pPr>
              <a:spcBef>
                <a:spcPct val="10000"/>
              </a:spcBef>
              <a:buFont typeface="Wingdings" panose="05000000000000000000" pitchFamily="2" charset="2"/>
              <a:buChar char="§"/>
            </a:pPr>
            <a:r>
              <a:rPr lang="ru-RU" altLang="ru-RU">
                <a:solidFill>
                  <a:srgbClr val="800080"/>
                </a:solidFill>
              </a:rPr>
              <a:t>для защиты информации от несанкционированного обнаружения или злоупотребления должны быть разработаны процедуры управления информацией и её хранения;</a:t>
            </a:r>
          </a:p>
          <a:p>
            <a:pPr>
              <a:spcBef>
                <a:spcPct val="10000"/>
              </a:spcBef>
              <a:buFont typeface="Wingdings" panose="05000000000000000000" pitchFamily="2" charset="2"/>
              <a:buChar char="§"/>
            </a:pPr>
            <a:r>
              <a:rPr lang="ru-RU" altLang="ru-RU">
                <a:solidFill>
                  <a:srgbClr val="800080"/>
                </a:solidFill>
              </a:rPr>
              <a:t>системная документация должна быть защищена от несанкционированного доступа.</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31491" name="Text Box 3"/>
          <p:cNvSpPr txBox="1">
            <a:spLocks noChangeArrowheads="1"/>
          </p:cNvSpPr>
          <p:nvPr/>
        </p:nvSpPr>
        <p:spPr bwMode="auto">
          <a:xfrm>
            <a:off x="250825" y="1196975"/>
            <a:ext cx="8642350" cy="22272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С целью обеспечения безопасности информации и ПО, которыми обменивается персонал внутри компании и с любым внешним объектом, в структуре СОИБ должна быть выделенная система</a:t>
            </a:r>
            <a:r>
              <a:rPr lang="ru-RU" altLang="ru-RU" sz="2800" i="1">
                <a:solidFill>
                  <a:srgbClr val="800080"/>
                </a:solidFill>
              </a:rPr>
              <a:t> </a:t>
            </a:r>
            <a:r>
              <a:rPr lang="ru-RU" altLang="ru-RU" sz="2800" i="1">
                <a:solidFill>
                  <a:srgbClr val="800080"/>
                </a:solidFill>
                <a:latin typeface="Tahoma" panose="020B0604030504040204" pitchFamily="34" charset="0"/>
                <a:cs typeface="Tahoma" panose="020B0604030504040204" pitchFamily="34" charset="0"/>
              </a:rPr>
              <a:t>обмена информацией</a:t>
            </a:r>
            <a:r>
              <a:rPr lang="ru-RU" altLang="ru-RU" sz="2800">
                <a:solidFill>
                  <a:srgbClr val="800080"/>
                </a:solidFill>
              </a:rPr>
              <a:t>. В этой связи:</a:t>
            </a:r>
          </a:p>
        </p:txBody>
      </p:sp>
      <p:sp>
        <p:nvSpPr>
          <p:cNvPr id="831492" name="Text Box 4"/>
          <p:cNvSpPr txBox="1">
            <a:spLocks noChangeArrowheads="1"/>
          </p:cNvSpPr>
          <p:nvPr/>
        </p:nvSpPr>
        <p:spPr bwMode="auto">
          <a:xfrm>
            <a:off x="250825" y="3465513"/>
            <a:ext cx="8640763" cy="31226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30000"/>
              </a:spcBef>
              <a:buSzPct val="80000"/>
              <a:buFont typeface="Wingdings" panose="05000000000000000000" pitchFamily="2" charset="2"/>
              <a:buChar char="q"/>
            </a:pPr>
            <a:r>
              <a:rPr lang="ru-RU" altLang="ru-RU">
                <a:solidFill>
                  <a:srgbClr val="800080"/>
                </a:solidFill>
              </a:rPr>
              <a:t>в СОИБ компании должны применяться стратегия, процедуры и средства управления для формализованного обмена с целью защиты информационного обмена с использованием любого вида и рода электросвязи и всех типов соединений;</a:t>
            </a:r>
          </a:p>
          <a:p>
            <a:pPr>
              <a:spcBef>
                <a:spcPct val="30000"/>
              </a:spcBef>
              <a:buSzPct val="80000"/>
              <a:buFont typeface="Wingdings" panose="05000000000000000000" pitchFamily="2" charset="2"/>
              <a:buChar char="q"/>
            </a:pPr>
            <a:r>
              <a:rPr lang="ru-RU" altLang="ru-RU">
                <a:solidFill>
                  <a:srgbClr val="800080"/>
                </a:solidFill>
              </a:rPr>
              <a:t>для обмена информацией и ПО между компании и внешними субъектами должны быть приняты соответствующие соглашения;</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32515" name="Text Box 3"/>
          <p:cNvSpPr txBox="1">
            <a:spLocks noChangeArrowheads="1"/>
          </p:cNvSpPr>
          <p:nvPr/>
        </p:nvSpPr>
        <p:spPr bwMode="auto">
          <a:xfrm>
            <a:off x="250825" y="1268413"/>
            <a:ext cx="8605838" cy="51593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80000"/>
              <a:buFont typeface="Wingdings" panose="05000000000000000000" pitchFamily="2" charset="2"/>
              <a:buChar char="q"/>
            </a:pPr>
            <a:r>
              <a:rPr lang="ru-RU" altLang="ru-RU" sz="2600">
                <a:solidFill>
                  <a:srgbClr val="800080"/>
                </a:solidFill>
              </a:rPr>
              <a:t>портативные средства хранения и доставки информации, содержащие данные, должны быть защищены от несанкционированного доступа, злоупотреблений или искажений в период их транспортировки за пределами компании;</a:t>
            </a:r>
          </a:p>
          <a:p>
            <a:pPr>
              <a:spcBef>
                <a:spcPct val="50000"/>
              </a:spcBef>
              <a:buSzPct val="80000"/>
              <a:buFont typeface="Wingdings" panose="05000000000000000000" pitchFamily="2" charset="2"/>
              <a:buChar char="q"/>
            </a:pPr>
            <a:r>
              <a:rPr lang="ru-RU" altLang="ru-RU" sz="2600">
                <a:solidFill>
                  <a:srgbClr val="800080"/>
                </a:solidFill>
              </a:rPr>
              <a:t>информация, используемая в электронном документообороте, должна быть соответствующим образом защищена;</a:t>
            </a:r>
          </a:p>
          <a:p>
            <a:pPr>
              <a:spcBef>
                <a:spcPct val="50000"/>
              </a:spcBef>
              <a:buSzPct val="80000"/>
              <a:buFont typeface="Wingdings" panose="05000000000000000000" pitchFamily="2" charset="2"/>
              <a:buChar char="q"/>
            </a:pPr>
            <a:r>
              <a:rPr lang="ru-RU" altLang="ru-RU" sz="2600">
                <a:solidFill>
                  <a:srgbClr val="800080"/>
                </a:solidFill>
              </a:rPr>
              <a:t>для защиты информации, используемой при взаимодействии информационных систем компании, должны быть разработаны и внедрены соответствующие стратегии и процедуры.</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33539" name="Text Box 3"/>
          <p:cNvSpPr txBox="1">
            <a:spLocks noChangeArrowheads="1"/>
          </p:cNvSpPr>
          <p:nvPr/>
        </p:nvSpPr>
        <p:spPr bwMode="auto">
          <a:xfrm>
            <a:off x="250825" y="1089025"/>
            <a:ext cx="8605838" cy="54864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altLang="ru-RU" sz="3000">
                <a:solidFill>
                  <a:srgbClr val="800080"/>
                </a:solidFill>
              </a:rPr>
              <a:t>С целью обеспечения гарантированной безопасности предоставления услуг электронной коммерции и их безопасного использования</a:t>
            </a:r>
            <a:r>
              <a:rPr lang="ru-RU" altLang="ru-RU" sz="3000" i="1">
                <a:solidFill>
                  <a:srgbClr val="800080"/>
                </a:solidFill>
              </a:rPr>
              <a:t> </a:t>
            </a:r>
            <a:r>
              <a:rPr lang="ru-RU" altLang="ru-RU" sz="3000">
                <a:solidFill>
                  <a:srgbClr val="800080"/>
                </a:solidFill>
              </a:rPr>
              <a:t>в структуре СОИБ должна(ы) быть выделенная(ые) </a:t>
            </a:r>
            <a:r>
              <a:rPr lang="ru-RU" altLang="ru-RU" sz="3000" i="1">
                <a:solidFill>
                  <a:srgbClr val="800080"/>
                </a:solidFill>
                <a:latin typeface="Tahoma" panose="020B0604030504040204" pitchFamily="34" charset="0"/>
                <a:cs typeface="Tahoma" panose="020B0604030504040204" pitchFamily="34" charset="0"/>
              </a:rPr>
              <a:t>служба(ы) электронной коммерции</a:t>
            </a:r>
            <a:r>
              <a:rPr lang="ru-RU" altLang="ru-RU" sz="3000">
                <a:solidFill>
                  <a:srgbClr val="800080"/>
                </a:solidFill>
              </a:rPr>
              <a:t>.</a:t>
            </a:r>
          </a:p>
          <a:p>
            <a:pPr algn="ctr"/>
            <a:r>
              <a:rPr lang="ru-RU" altLang="ru-RU" sz="3000">
                <a:solidFill>
                  <a:srgbClr val="800080"/>
                </a:solidFill>
              </a:rPr>
              <a:t>Информация, используемая в электронной коммерции и передаваемая по сетям общего пользования, должна быть защищена от мошенничества, препятствий при исполнении условий контракта и несанкционированного вскрытия или модификации.</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751619" name="Text Box 3"/>
          <p:cNvSpPr txBox="1">
            <a:spLocks noChangeArrowheads="1"/>
          </p:cNvSpPr>
          <p:nvPr/>
        </p:nvSpPr>
        <p:spPr bwMode="auto">
          <a:xfrm>
            <a:off x="250825" y="1196975"/>
            <a:ext cx="8642350" cy="54530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276225">
              <a:defRPr>
                <a:solidFill>
                  <a:schemeClr val="tx1"/>
                </a:solidFill>
                <a:latin typeface="Arial" panose="020B0604020202020204" pitchFamily="34" charset="0"/>
                <a:cs typeface="Arial" panose="020B0604020202020204" pitchFamily="34" charset="0"/>
              </a:defRPr>
            </a:lvl1pPr>
            <a:lvl2pPr marL="630238">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5000"/>
              </a:lnSpc>
              <a:spcBef>
                <a:spcPct val="10000"/>
              </a:spcBef>
              <a:buSzPct val="120000"/>
              <a:buFont typeface="Wingdings" panose="05000000000000000000" pitchFamily="2" charset="2"/>
              <a:buChar char="§"/>
            </a:pPr>
            <a:r>
              <a:rPr lang="ru-RU" altLang="ru-RU">
                <a:solidFill>
                  <a:srgbClr val="800080"/>
                </a:solidFill>
              </a:rPr>
              <a:t>включать руководство по определению направлений деятельности и устанавливать единые принципы обеспечения ИБ;</a:t>
            </a:r>
          </a:p>
          <a:p>
            <a:pPr>
              <a:lnSpc>
                <a:spcPct val="95000"/>
              </a:lnSpc>
              <a:spcBef>
                <a:spcPct val="10000"/>
              </a:spcBef>
              <a:buSzPct val="120000"/>
              <a:buFont typeface="Wingdings" panose="05000000000000000000" pitchFamily="2" charset="2"/>
              <a:buChar char="§"/>
            </a:pPr>
            <a:r>
              <a:rPr lang="ru-RU" altLang="ru-RU">
                <a:solidFill>
                  <a:srgbClr val="800080"/>
                </a:solidFill>
              </a:rPr>
              <a:t>учитывать требования законодательной, нормативной правовой базы, а также договорных обязательств по обеспечению ИБ;</a:t>
            </a:r>
          </a:p>
          <a:p>
            <a:pPr>
              <a:lnSpc>
                <a:spcPct val="95000"/>
              </a:lnSpc>
              <a:spcBef>
                <a:spcPct val="10000"/>
              </a:spcBef>
              <a:buSzPct val="120000"/>
              <a:buFont typeface="Wingdings" panose="05000000000000000000" pitchFamily="2" charset="2"/>
              <a:buChar char="§"/>
            </a:pPr>
            <a:r>
              <a:rPr lang="ru-RU" altLang="ru-RU">
                <a:solidFill>
                  <a:srgbClr val="800080"/>
                </a:solidFill>
              </a:rPr>
              <a:t>быть согласованной с содержанием стратегического управления рисками компании, частью которого будет СОИБ;</a:t>
            </a:r>
          </a:p>
          <a:p>
            <a:pPr>
              <a:lnSpc>
                <a:spcPct val="95000"/>
              </a:lnSpc>
              <a:spcBef>
                <a:spcPct val="10000"/>
              </a:spcBef>
              <a:buSzPct val="120000"/>
              <a:buFont typeface="Wingdings" panose="05000000000000000000" pitchFamily="2" charset="2"/>
              <a:buChar char="§"/>
            </a:pPr>
            <a:r>
              <a:rPr lang="ru-RU" altLang="ru-RU">
                <a:solidFill>
                  <a:srgbClr val="800080"/>
                </a:solidFill>
              </a:rPr>
              <a:t>устанавливать критерии оценки рисков;</a:t>
            </a:r>
          </a:p>
          <a:p>
            <a:pPr>
              <a:lnSpc>
                <a:spcPct val="95000"/>
              </a:lnSpc>
              <a:spcBef>
                <a:spcPct val="10000"/>
              </a:spcBef>
              <a:buSzPct val="120000"/>
              <a:buFont typeface="Wingdings" panose="05000000000000000000" pitchFamily="2" charset="2"/>
              <a:buChar char="§"/>
            </a:pPr>
            <a:r>
              <a:rPr lang="ru-RU" altLang="ru-RU">
                <a:solidFill>
                  <a:srgbClr val="800080"/>
                </a:solidFill>
              </a:rPr>
              <a:t>быть утверждённой руководством компании и согласованной с заинтересованными ведомствами и организациями (</a:t>
            </a:r>
            <a:r>
              <a:rPr lang="ru-RU" altLang="ru-RU" i="1" u="sng">
                <a:solidFill>
                  <a:srgbClr val="800080"/>
                </a:solidFill>
                <a:latin typeface="Tahoma" panose="020B0604030504040204" pitchFamily="34" charset="0"/>
                <a:cs typeface="Tahoma" panose="020B0604030504040204" pitchFamily="34" charset="0"/>
              </a:rPr>
              <a:t>Замечание</a:t>
            </a:r>
            <a:r>
              <a:rPr lang="ru-RU" altLang="ru-RU" i="1">
                <a:solidFill>
                  <a:srgbClr val="800080"/>
                </a:solidFill>
                <a:latin typeface="Tahoma" panose="020B0604030504040204" pitchFamily="34" charset="0"/>
                <a:cs typeface="Tahoma" panose="020B0604030504040204" pitchFamily="34" charset="0"/>
              </a:rPr>
              <a:t>. Стратегия СОИБ может рассматриваться как совокупность частных стратегий обеспечения ИБ</a:t>
            </a:r>
            <a:r>
              <a:rPr lang="ru-RU" altLang="ru-RU">
                <a:solidFill>
                  <a:srgbClr val="800080"/>
                </a:solidFill>
              </a:rPr>
              <a:t>.);</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34563" name="Text Box 3"/>
          <p:cNvSpPr txBox="1">
            <a:spLocks noChangeArrowheads="1"/>
          </p:cNvSpPr>
          <p:nvPr/>
        </p:nvSpPr>
        <p:spPr bwMode="auto">
          <a:xfrm>
            <a:off x="250825" y="1089025"/>
            <a:ext cx="8642350" cy="55514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altLang="ru-RU" sz="2800">
                <a:solidFill>
                  <a:srgbClr val="800080"/>
                </a:solidFill>
              </a:rPr>
              <a:t>Информация, используемая в коммерческих сделках в режиме реального времени, должна быть защищена с целью предотвращения прерывания и незавершённости передачи, ложной маршрутизации, несанкционированного изменения сообщений, несанкционированного вскрытия, несанкционированного дублирования или повторной передачи сообщений.</a:t>
            </a:r>
          </a:p>
          <a:p>
            <a:pPr algn="ctr"/>
            <a:r>
              <a:rPr lang="ru-RU" altLang="ru-RU" sz="2800">
                <a:solidFill>
                  <a:srgbClr val="800080"/>
                </a:solidFill>
              </a:rPr>
              <a:t>Целостность информации, которая становится доступной в информационной системе общего пользования, должна быть защищена с целью предотвращения её несанкционированной модификации.</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35587" name="Text Box 3"/>
          <p:cNvSpPr txBox="1">
            <a:spLocks noChangeArrowheads="1"/>
          </p:cNvSpPr>
          <p:nvPr/>
        </p:nvSpPr>
        <p:spPr bwMode="auto">
          <a:xfrm>
            <a:off x="250825" y="1304925"/>
            <a:ext cx="8605838" cy="5124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altLang="ru-RU" sz="2800">
                <a:solidFill>
                  <a:srgbClr val="800080"/>
                </a:solidFill>
              </a:rPr>
              <a:t>С целью выявления несанкционированной деятельности при обработке информации</a:t>
            </a:r>
            <a:r>
              <a:rPr lang="ru-RU" altLang="ru-RU" sz="2800" i="1">
                <a:solidFill>
                  <a:srgbClr val="800080"/>
                </a:solidFill>
              </a:rPr>
              <a:t> </a:t>
            </a:r>
            <a:r>
              <a:rPr lang="ru-RU" altLang="ru-RU" sz="2800">
                <a:solidFill>
                  <a:srgbClr val="800080"/>
                </a:solidFill>
              </a:rPr>
              <a:t>в структуре СОИБ должна быть реализована подсистема</a:t>
            </a:r>
            <a:r>
              <a:rPr lang="ru-RU" altLang="ru-RU" sz="2800" i="1">
                <a:solidFill>
                  <a:srgbClr val="800080"/>
                </a:solidFill>
              </a:rPr>
              <a:t> </a:t>
            </a:r>
            <a:r>
              <a:rPr lang="ru-RU" altLang="ru-RU" sz="2800" i="1">
                <a:solidFill>
                  <a:srgbClr val="800080"/>
                </a:solidFill>
                <a:latin typeface="Tahoma" panose="020B0604030504040204" pitchFamily="34" charset="0"/>
                <a:cs typeface="Tahoma" panose="020B0604030504040204" pitchFamily="34" charset="0"/>
              </a:rPr>
              <a:t>текущего контроля (мониторинга)</a:t>
            </a:r>
            <a:r>
              <a:rPr lang="ru-RU" altLang="ru-RU" sz="2800">
                <a:solidFill>
                  <a:srgbClr val="800080"/>
                </a:solidFill>
                <a:latin typeface="Tahoma" panose="020B0604030504040204" pitchFamily="34" charset="0"/>
                <a:cs typeface="Tahoma" panose="020B0604030504040204" pitchFamily="34" charset="0"/>
              </a:rPr>
              <a:t>.</a:t>
            </a:r>
          </a:p>
          <a:p>
            <a:pPr algn="ctr"/>
            <a:r>
              <a:rPr lang="ru-RU" altLang="ru-RU" sz="2800">
                <a:solidFill>
                  <a:srgbClr val="800080"/>
                </a:solidFill>
              </a:rPr>
              <a:t>Записи результатов проверок, отражающие деятельность пользователей, нештатные события, а также события, которые связаны с обеспечением ИБ, должны производиться соответствующим образом и храниться в течении оговоренного периода времени с целью содействия возможным будущим расследованиям и последующему мониторингу управления доступом.</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36611" name="Text Box 3"/>
          <p:cNvSpPr txBox="1">
            <a:spLocks noChangeArrowheads="1"/>
          </p:cNvSpPr>
          <p:nvPr/>
        </p:nvSpPr>
        <p:spPr bwMode="auto">
          <a:xfrm>
            <a:off x="287338" y="1304925"/>
            <a:ext cx="8605837" cy="51212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3000">
                <a:solidFill>
                  <a:srgbClr val="800080"/>
                </a:solidFill>
              </a:rPr>
              <a:t>Необходимо разработать процедуры применения мониторинга средств обработки информации, а результаты проводимого мониторинга должны регулярно анализироваться.</a:t>
            </a:r>
          </a:p>
          <a:p>
            <a:pPr algn="ctr"/>
            <a:r>
              <a:rPr lang="ru-RU" altLang="ru-RU" sz="3000">
                <a:solidFill>
                  <a:srgbClr val="800080"/>
                </a:solidFill>
              </a:rPr>
              <a:t>Средства регистрации и зарегистрированная информация должны быть защищены от подделки и несанкционированного доступа.</a:t>
            </a:r>
          </a:p>
          <a:p>
            <a:pPr algn="ctr"/>
            <a:r>
              <a:rPr lang="ru-RU" altLang="ru-RU" sz="3000">
                <a:solidFill>
                  <a:srgbClr val="800080"/>
                </a:solidFill>
              </a:rPr>
              <a:t>Деятельность системного администратора и деятельность системного оператора должны регистрироваться. </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37635" name="Text Box 3"/>
          <p:cNvSpPr txBox="1">
            <a:spLocks noChangeArrowheads="1"/>
          </p:cNvSpPr>
          <p:nvPr/>
        </p:nvSpPr>
        <p:spPr bwMode="auto">
          <a:xfrm>
            <a:off x="576263" y="1304925"/>
            <a:ext cx="7991475" cy="4965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3200">
                <a:solidFill>
                  <a:srgbClr val="800080"/>
                </a:solidFill>
              </a:rPr>
              <a:t>Все сбои должны регистрироваться, анализироваться, а за тем должны проводиться соответствующие мероприятия.</a:t>
            </a:r>
          </a:p>
          <a:p>
            <a:pPr algn="ctr"/>
            <a:r>
              <a:rPr lang="ru-RU" altLang="ru-RU" sz="3200">
                <a:solidFill>
                  <a:srgbClr val="800080"/>
                </a:solidFill>
              </a:rPr>
              <a:t>Часы всех соответствующих систем обработки информации внутри компании или защищенного сетевого сегмента должны синхронизироваться от согласованного источника точного времени.</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38659" name="Text Box 3"/>
          <p:cNvSpPr txBox="1">
            <a:spLocks noChangeArrowheads="1"/>
          </p:cNvSpPr>
          <p:nvPr/>
        </p:nvSpPr>
        <p:spPr bwMode="auto">
          <a:xfrm>
            <a:off x="250825" y="1628775"/>
            <a:ext cx="8569325" cy="43862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altLang="ru-RU" sz="3200" b="1">
                <a:solidFill>
                  <a:srgbClr val="800080"/>
                </a:solidFill>
                <a:latin typeface="Tahoma" panose="020B0604030504040204" pitchFamily="34" charset="0"/>
                <a:cs typeface="Tahoma" panose="020B0604030504040204" pitchFamily="34" charset="0"/>
              </a:rPr>
              <a:t>Управление доступом</a:t>
            </a:r>
            <a:r>
              <a:rPr lang="ru-RU" altLang="ru-RU" sz="3200" b="1">
                <a:solidFill>
                  <a:srgbClr val="800080"/>
                </a:solidFill>
              </a:rPr>
              <a:t>. </a:t>
            </a:r>
            <a:r>
              <a:rPr lang="ru-RU" altLang="ru-RU" sz="3200">
                <a:solidFill>
                  <a:srgbClr val="800080"/>
                </a:solidFill>
              </a:rPr>
              <a:t>С целью управления доступом к информации должны быть разработаны соответствующие</a:t>
            </a:r>
            <a:r>
              <a:rPr lang="ru-RU" altLang="ru-RU" sz="3200" i="1">
                <a:solidFill>
                  <a:srgbClr val="800080"/>
                </a:solidFill>
              </a:rPr>
              <a:t> </a:t>
            </a:r>
            <a:r>
              <a:rPr lang="ru-RU" altLang="ru-RU" sz="3200" i="1">
                <a:solidFill>
                  <a:srgbClr val="800080"/>
                </a:solidFill>
                <a:latin typeface="Tahoma" panose="020B0604030504040204" pitchFamily="34" charset="0"/>
                <a:cs typeface="Tahoma" panose="020B0604030504040204" pitchFamily="34" charset="0"/>
              </a:rPr>
              <a:t>требования к управлению доступом</a:t>
            </a:r>
            <a:r>
              <a:rPr lang="ru-RU" altLang="ru-RU" sz="3200">
                <a:solidFill>
                  <a:srgbClr val="800080"/>
                </a:solidFill>
              </a:rPr>
              <a:t>.</a:t>
            </a:r>
          </a:p>
          <a:p>
            <a:pPr algn="ctr"/>
            <a:r>
              <a:rPr lang="ru-RU" altLang="ru-RU" sz="3200">
                <a:solidFill>
                  <a:srgbClr val="800080"/>
                </a:solidFill>
              </a:rPr>
              <a:t>В СОИБ компании должна быть разработана, задокументирована и в последующем анализироваться стратегия управления доступом, на основе требований по безопасности обеспечения доступа.</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39683" name="Text Box 3"/>
          <p:cNvSpPr txBox="1">
            <a:spLocks noChangeArrowheads="1"/>
          </p:cNvSpPr>
          <p:nvPr/>
        </p:nvSpPr>
        <p:spPr bwMode="auto">
          <a:xfrm>
            <a:off x="250825" y="1376363"/>
            <a:ext cx="8605838" cy="26543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С целью обеспечения гарантированного доступа авторизованных пользователей и предотвращения несанкционированного доступа к информационным системам в структуре СОИБ должна быть реализована подсистема</a:t>
            </a:r>
            <a:r>
              <a:rPr lang="ru-RU" altLang="ru-RU" sz="2800" i="1">
                <a:solidFill>
                  <a:srgbClr val="800080"/>
                </a:solidFill>
              </a:rPr>
              <a:t> </a:t>
            </a:r>
            <a:r>
              <a:rPr lang="ru-RU" altLang="ru-RU" sz="2800" i="1">
                <a:solidFill>
                  <a:srgbClr val="800080"/>
                </a:solidFill>
                <a:latin typeface="Tahoma" panose="020B0604030504040204" pitchFamily="34" charset="0"/>
                <a:cs typeface="Tahoma" panose="020B0604030504040204" pitchFamily="34" charset="0"/>
              </a:rPr>
              <a:t>управления доступом пользователей</a:t>
            </a:r>
            <a:r>
              <a:rPr lang="ru-RU" altLang="ru-RU" sz="2800">
                <a:solidFill>
                  <a:srgbClr val="800080"/>
                </a:solidFill>
              </a:rPr>
              <a:t>, для чего:</a:t>
            </a:r>
          </a:p>
        </p:txBody>
      </p:sp>
      <p:sp>
        <p:nvSpPr>
          <p:cNvPr id="839685" name="Text Box 5"/>
          <p:cNvSpPr txBox="1">
            <a:spLocks noChangeArrowheads="1"/>
          </p:cNvSpPr>
          <p:nvPr/>
        </p:nvSpPr>
        <p:spPr bwMode="auto">
          <a:xfrm>
            <a:off x="250825" y="4149725"/>
            <a:ext cx="8642350" cy="2076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80000"/>
              <a:buFont typeface="Wingdings" panose="05000000000000000000" pitchFamily="2" charset="2"/>
              <a:buChar char="q"/>
            </a:pPr>
            <a:r>
              <a:rPr lang="ru-RU" altLang="ru-RU" sz="2600">
                <a:solidFill>
                  <a:srgbClr val="800080"/>
                </a:solidFill>
              </a:rPr>
              <a:t>в компании должны использоваться формализованные процедуры регистрации и снятия с учёта пользователей для предоставления им и прекращения их доступа ко всем информационным системам и службам;</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40707" name="Text Box 3"/>
          <p:cNvSpPr txBox="1">
            <a:spLocks noChangeArrowheads="1"/>
          </p:cNvSpPr>
          <p:nvPr/>
        </p:nvSpPr>
        <p:spPr bwMode="auto">
          <a:xfrm>
            <a:off x="250825" y="1412875"/>
            <a:ext cx="8605838" cy="4791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80000"/>
              <a:buFont typeface="Wingdings" panose="05000000000000000000" pitchFamily="2" charset="2"/>
              <a:buChar char="q"/>
            </a:pPr>
            <a:r>
              <a:rPr lang="ru-RU" altLang="ru-RU" sz="2800">
                <a:solidFill>
                  <a:srgbClr val="800080"/>
                </a:solidFill>
              </a:rPr>
              <a:t>распределение и использование привилегий должно быть ограниченным и находиться под строгим контролем;</a:t>
            </a:r>
          </a:p>
          <a:p>
            <a:pPr>
              <a:spcBef>
                <a:spcPct val="50000"/>
              </a:spcBef>
              <a:buSzPct val="80000"/>
              <a:buFont typeface="Wingdings" panose="05000000000000000000" pitchFamily="2" charset="2"/>
              <a:buChar char="q"/>
            </a:pPr>
            <a:r>
              <a:rPr lang="ru-RU" altLang="ru-RU" sz="2800">
                <a:solidFill>
                  <a:srgbClr val="800080"/>
                </a:solidFill>
              </a:rPr>
              <a:t>распределение паролей должно контролироваться с помощью формализованных процедур;</a:t>
            </a:r>
          </a:p>
          <a:p>
            <a:pPr>
              <a:spcBef>
                <a:spcPct val="50000"/>
              </a:spcBef>
              <a:buSzPct val="80000"/>
              <a:buFont typeface="Wingdings" panose="05000000000000000000" pitchFamily="2" charset="2"/>
              <a:buChar char="q"/>
            </a:pPr>
            <a:r>
              <a:rPr lang="ru-RU" altLang="ru-RU" sz="2800">
                <a:solidFill>
                  <a:srgbClr val="800080"/>
                </a:solidFill>
              </a:rPr>
              <a:t>руководство и персонал компании должны анализировать права доступа пользователей на регулярной основе, используя для этого формализованную процедуру.</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41731" name="Text Box 3"/>
          <p:cNvSpPr txBox="1">
            <a:spLocks noChangeArrowheads="1"/>
          </p:cNvSpPr>
          <p:nvPr/>
        </p:nvSpPr>
        <p:spPr bwMode="auto">
          <a:xfrm>
            <a:off x="250825" y="1354138"/>
            <a:ext cx="8642350" cy="5029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altLang="ru-RU" sz="3000">
                <a:solidFill>
                  <a:srgbClr val="800080"/>
                </a:solidFill>
              </a:rPr>
              <a:t>С целью предотвращения несанкционированного доступа пользователей, а также компрометации или кражи информации и средств обработки информации СОИБ должна предусматривать определение персональной</a:t>
            </a:r>
            <a:r>
              <a:rPr lang="ru-RU" altLang="ru-RU" sz="3000" i="1">
                <a:solidFill>
                  <a:srgbClr val="800080"/>
                </a:solidFill>
              </a:rPr>
              <a:t> </a:t>
            </a:r>
            <a:r>
              <a:rPr lang="ru-RU" altLang="ru-RU" sz="3000" i="1">
                <a:solidFill>
                  <a:srgbClr val="800080"/>
                </a:solidFill>
                <a:latin typeface="Tahoma" panose="020B0604030504040204" pitchFamily="34" charset="0"/>
                <a:cs typeface="Tahoma" panose="020B0604030504040204" pitchFamily="34" charset="0"/>
              </a:rPr>
              <a:t>ответственности пользователей</a:t>
            </a:r>
            <a:r>
              <a:rPr lang="ru-RU" altLang="ru-RU" sz="3000">
                <a:solidFill>
                  <a:srgbClr val="800080"/>
                </a:solidFill>
              </a:rPr>
              <a:t>.</a:t>
            </a:r>
          </a:p>
          <a:p>
            <a:pPr algn="ctr"/>
            <a:r>
              <a:rPr lang="ru-RU" altLang="ru-RU" sz="3000">
                <a:solidFill>
                  <a:srgbClr val="800080"/>
                </a:solidFill>
              </a:rPr>
              <a:t>Пользователя должны отвечать за свою последующую практическую деятельность в области выбора и использования паролей с целью обеспечения высокого уровня безопасности. </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42755" name="Text Box 3"/>
          <p:cNvSpPr txBox="1">
            <a:spLocks noChangeArrowheads="1"/>
          </p:cNvSpPr>
          <p:nvPr/>
        </p:nvSpPr>
        <p:spPr bwMode="auto">
          <a:xfrm>
            <a:off x="250825" y="1412875"/>
            <a:ext cx="8605838" cy="44783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3200">
                <a:solidFill>
                  <a:srgbClr val="800080"/>
                </a:solidFill>
              </a:rPr>
              <a:t>Пользователи должны гарантировать, что не обслуживаемое ими оборудование имеет необходимую защиту.</a:t>
            </a:r>
          </a:p>
          <a:p>
            <a:pPr algn="ctr"/>
            <a:r>
              <a:rPr lang="ru-RU" altLang="ru-RU" sz="3200">
                <a:solidFill>
                  <a:srgbClr val="800080"/>
                </a:solidFill>
              </a:rPr>
              <a:t>В СОИБ компании следует принять “стратегию чистого стола” для служебных документов и портативных средств хранения и доставки информации, и — “стратегию чистого экрана” для средств обработки информации.</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4</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Основные направления и принципы</a:t>
            </a:r>
          </a:p>
          <a:p>
            <a:r>
              <a:rPr lang="ru-RU" altLang="ru-RU" sz="2000" b="1" i="1">
                <a:solidFill>
                  <a:srgbClr val="800080"/>
                </a:solidFill>
                <a:effectLst>
                  <a:outerShdw blurRad="38100" dist="38100" dir="2700000" algn="tl">
                    <a:srgbClr val="C0C0C0"/>
                  </a:outerShdw>
                </a:effectLst>
              </a:rPr>
              <a:t>                        организации СОИБ ИТС</a:t>
            </a:r>
          </a:p>
        </p:txBody>
      </p:sp>
      <p:sp>
        <p:nvSpPr>
          <p:cNvPr id="843779" name="Text Box 3"/>
          <p:cNvSpPr txBox="1">
            <a:spLocks noChangeArrowheads="1"/>
          </p:cNvSpPr>
          <p:nvPr/>
        </p:nvSpPr>
        <p:spPr bwMode="auto">
          <a:xfrm>
            <a:off x="215900" y="1304925"/>
            <a:ext cx="8642350" cy="22860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altLang="ru-RU" sz="3000">
                <a:solidFill>
                  <a:srgbClr val="800080"/>
                </a:solidFill>
              </a:rPr>
              <a:t>С целью предотвращения несанкционированного доступа к сетевым службам в структуре СОИБ должна быть реализована подсистема</a:t>
            </a:r>
            <a:r>
              <a:rPr lang="ru-RU" altLang="ru-RU" sz="3000" i="1">
                <a:solidFill>
                  <a:srgbClr val="800080"/>
                </a:solidFill>
              </a:rPr>
              <a:t> </a:t>
            </a:r>
            <a:r>
              <a:rPr lang="ru-RU" altLang="ru-RU" sz="3000" i="1">
                <a:solidFill>
                  <a:srgbClr val="800080"/>
                </a:solidFill>
                <a:latin typeface="Tahoma" panose="020B0604030504040204" pitchFamily="34" charset="0"/>
                <a:cs typeface="Tahoma" panose="020B0604030504040204" pitchFamily="34" charset="0"/>
              </a:rPr>
              <a:t>управления доступом к сети</a:t>
            </a:r>
            <a:r>
              <a:rPr lang="ru-RU" altLang="ru-RU" sz="3000">
                <a:solidFill>
                  <a:srgbClr val="800080"/>
                </a:solidFill>
              </a:rPr>
              <a:t>, для чего:</a:t>
            </a:r>
          </a:p>
        </p:txBody>
      </p:sp>
      <p:sp>
        <p:nvSpPr>
          <p:cNvPr id="843780" name="Text Box 4"/>
          <p:cNvSpPr txBox="1">
            <a:spLocks noChangeArrowheads="1"/>
          </p:cNvSpPr>
          <p:nvPr/>
        </p:nvSpPr>
        <p:spPr bwMode="auto">
          <a:xfrm>
            <a:off x="250825" y="3676650"/>
            <a:ext cx="8642350" cy="28971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30000"/>
              </a:spcBef>
              <a:buSzPct val="80000"/>
              <a:buFont typeface="Wingdings" panose="05000000000000000000" pitchFamily="2" charset="2"/>
              <a:buChar char="q"/>
            </a:pPr>
            <a:r>
              <a:rPr lang="ru-RU" altLang="ru-RU" sz="2600">
                <a:solidFill>
                  <a:srgbClr val="800080"/>
                </a:solidFill>
              </a:rPr>
              <a:t>пользователи должны обеспечить только доступ к службам, чтобы последние провели специализированную авторизацию пользователей для предоставления им услуг;</a:t>
            </a:r>
          </a:p>
          <a:p>
            <a:pPr>
              <a:spcBef>
                <a:spcPct val="30000"/>
              </a:spcBef>
              <a:buSzPct val="80000"/>
              <a:buFont typeface="Wingdings" panose="05000000000000000000" pitchFamily="2" charset="2"/>
              <a:buChar char="q"/>
            </a:pPr>
            <a:r>
              <a:rPr lang="ru-RU" altLang="ru-RU" sz="2600">
                <a:solidFill>
                  <a:srgbClr val="800080"/>
                </a:solidFill>
              </a:rPr>
              <a:t>для управления доступом удалённых пользователей должны использоваться соответствующие методы, способы и средства аутентификации;</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15149</TotalTime>
  <Words>9382</Words>
  <Application>Microsoft Office PowerPoint</Application>
  <PresentationFormat>Экран (4:3)</PresentationFormat>
  <Paragraphs>608</Paragraphs>
  <Slides>129</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129</vt:i4>
      </vt:variant>
    </vt:vector>
  </HeadingPairs>
  <TitlesOfParts>
    <vt:vector size="133" baseType="lpstr">
      <vt:lpstr>Arial</vt:lpstr>
      <vt:lpstr>Tahoma</vt:lpstr>
      <vt:lpstr>Wingdings</vt:lpstr>
      <vt:lpstr>Оформление по умолчанию</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Мельников Дмитрий</dc:creator>
  <cp:lastModifiedBy>Пользователь Windows</cp:lastModifiedBy>
  <cp:revision>348</cp:revision>
  <dcterms:created xsi:type="dcterms:W3CDTF">2008-08-28T16:29:17Z</dcterms:created>
  <dcterms:modified xsi:type="dcterms:W3CDTF">2022-09-09T18:02:54Z</dcterms:modified>
</cp:coreProperties>
</file>