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7" r:id="rId4"/>
    <p:sldId id="338" r:id="rId5"/>
    <p:sldId id="339" r:id="rId6"/>
    <p:sldId id="340" r:id="rId7"/>
    <p:sldId id="342" r:id="rId8"/>
    <p:sldId id="343" r:id="rId9"/>
    <p:sldId id="344" r:id="rId10"/>
    <p:sldId id="345" r:id="rId11"/>
    <p:sldId id="347" r:id="rId12"/>
    <p:sldId id="348" r:id="rId13"/>
    <p:sldId id="349" r:id="rId14"/>
    <p:sldId id="350" r:id="rId15"/>
    <p:sldId id="351" r:id="rId16"/>
    <p:sldId id="352" r:id="rId17"/>
    <p:sldId id="353" r:id="rId18"/>
    <p:sldId id="354" r:id="rId19"/>
    <p:sldId id="355" r:id="rId20"/>
    <p:sldId id="356" r:id="rId21"/>
    <p:sldId id="357" r:id="rId22"/>
    <p:sldId id="341" r:id="rId23"/>
    <p:sldId id="358" r:id="rId24"/>
    <p:sldId id="359" r:id="rId25"/>
    <p:sldId id="360" r:id="rId26"/>
    <p:sldId id="361" r:id="rId27"/>
    <p:sldId id="362" r:id="rId28"/>
    <p:sldId id="363" r:id="rId29"/>
    <p:sldId id="346"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Lst>
  <p:sldSz cx="9144000" cy="6858000" type="screen4x3"/>
  <p:notesSz cx="6858000" cy="9144000"/>
  <p:defaultTextStyle>
    <a:defPPr>
      <a:defRPr lang="ru-RU"/>
    </a:defPPr>
    <a:lvl1pPr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CCFFFF"/>
    <a:srgbClr val="FFFFCC"/>
    <a:srgbClr val="FF9933"/>
    <a:srgbClr val="FF9900"/>
    <a:srgbClr val="FF33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9" autoAdjust="0"/>
    <p:restoredTop sz="94702" autoAdjust="0"/>
  </p:normalViewPr>
  <p:slideViewPr>
    <p:cSldViewPr showGuides="1">
      <p:cViewPr varScale="1">
        <p:scale>
          <a:sx n="84" d="100"/>
          <a:sy n="84" d="100"/>
        </p:scale>
        <p:origin x="1709"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E36A01FE-922D-435C-A167-730E7730633D}" type="slidenum">
              <a:rPr lang="ru-RU" altLang="ru-RU"/>
              <a:pPr/>
              <a:t>‹#›</a:t>
            </a:fld>
            <a:endParaRPr lang="ru-RU" altLang="ru-RU"/>
          </a:p>
        </p:txBody>
      </p:sp>
    </p:spTree>
    <p:extLst>
      <p:ext uri="{BB962C8B-B14F-4D97-AF65-F5344CB8AC3E}">
        <p14:creationId xmlns:p14="http://schemas.microsoft.com/office/powerpoint/2010/main" val="410979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E7A372E9-81FD-4CB3-8ACD-A4CC7C3F4B08}" type="slidenum">
              <a:rPr lang="ru-RU" altLang="ru-RU"/>
              <a:pPr/>
              <a:t>‹#›</a:t>
            </a:fld>
            <a:endParaRPr lang="ru-RU" altLang="ru-RU"/>
          </a:p>
        </p:txBody>
      </p:sp>
    </p:spTree>
    <p:extLst>
      <p:ext uri="{BB962C8B-B14F-4D97-AF65-F5344CB8AC3E}">
        <p14:creationId xmlns:p14="http://schemas.microsoft.com/office/powerpoint/2010/main" val="189683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E2C99A97-94D1-46DF-9117-5C9AB96D3F65}" type="slidenum">
              <a:rPr lang="ru-RU" altLang="ru-RU"/>
              <a:pPr/>
              <a:t>‹#›</a:t>
            </a:fld>
            <a:endParaRPr lang="ru-RU" altLang="ru-RU"/>
          </a:p>
        </p:txBody>
      </p:sp>
    </p:spTree>
    <p:extLst>
      <p:ext uri="{BB962C8B-B14F-4D97-AF65-F5344CB8AC3E}">
        <p14:creationId xmlns:p14="http://schemas.microsoft.com/office/powerpoint/2010/main" val="339136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76E259D9-63BC-49AD-B299-BD07753D015E}" type="slidenum">
              <a:rPr lang="ru-RU" altLang="ru-RU"/>
              <a:pPr/>
              <a:t>‹#›</a:t>
            </a:fld>
            <a:endParaRPr lang="ru-RU" altLang="ru-RU"/>
          </a:p>
        </p:txBody>
      </p:sp>
    </p:spTree>
    <p:extLst>
      <p:ext uri="{BB962C8B-B14F-4D97-AF65-F5344CB8AC3E}">
        <p14:creationId xmlns:p14="http://schemas.microsoft.com/office/powerpoint/2010/main" val="220913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fld id="{BDB24299-FAF3-4038-84E4-E43166EE9826}" type="slidenum">
              <a:rPr lang="ru-RU" altLang="ru-RU"/>
              <a:pPr/>
              <a:t>‹#›</a:t>
            </a:fld>
            <a:endParaRPr lang="ru-RU" altLang="ru-RU"/>
          </a:p>
        </p:txBody>
      </p:sp>
    </p:spTree>
    <p:extLst>
      <p:ext uri="{BB962C8B-B14F-4D97-AF65-F5344CB8AC3E}">
        <p14:creationId xmlns:p14="http://schemas.microsoft.com/office/powerpoint/2010/main" val="239675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fld id="{49658F8B-076C-42CB-A1AA-BF6E4FDF2A89}" type="slidenum">
              <a:rPr lang="ru-RU" altLang="ru-RU"/>
              <a:pPr/>
              <a:t>‹#›</a:t>
            </a:fld>
            <a:endParaRPr lang="ru-RU" altLang="ru-RU"/>
          </a:p>
        </p:txBody>
      </p:sp>
    </p:spTree>
    <p:extLst>
      <p:ext uri="{BB962C8B-B14F-4D97-AF65-F5344CB8AC3E}">
        <p14:creationId xmlns:p14="http://schemas.microsoft.com/office/powerpoint/2010/main" val="190838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9" name="Rectangle 6"/>
          <p:cNvSpPr>
            <a:spLocks noGrp="1" noChangeArrowheads="1"/>
          </p:cNvSpPr>
          <p:nvPr>
            <p:ph type="sldNum" sz="quarter" idx="12"/>
          </p:nvPr>
        </p:nvSpPr>
        <p:spPr>
          <a:ln/>
        </p:spPr>
        <p:txBody>
          <a:bodyPr/>
          <a:lstStyle>
            <a:lvl1pPr>
              <a:defRPr/>
            </a:lvl1pPr>
          </a:lstStyle>
          <a:p>
            <a:fld id="{2D970148-61DD-4922-BB08-953808701673}" type="slidenum">
              <a:rPr lang="ru-RU" altLang="ru-RU"/>
              <a:pPr/>
              <a:t>‹#›</a:t>
            </a:fld>
            <a:endParaRPr lang="ru-RU" altLang="ru-RU"/>
          </a:p>
        </p:txBody>
      </p:sp>
    </p:spTree>
    <p:extLst>
      <p:ext uri="{BB962C8B-B14F-4D97-AF65-F5344CB8AC3E}">
        <p14:creationId xmlns:p14="http://schemas.microsoft.com/office/powerpoint/2010/main" val="14095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5" name="Rectangle 6"/>
          <p:cNvSpPr>
            <a:spLocks noGrp="1" noChangeArrowheads="1"/>
          </p:cNvSpPr>
          <p:nvPr>
            <p:ph type="sldNum" sz="quarter" idx="12"/>
          </p:nvPr>
        </p:nvSpPr>
        <p:spPr>
          <a:ln/>
        </p:spPr>
        <p:txBody>
          <a:bodyPr/>
          <a:lstStyle>
            <a:lvl1pPr>
              <a:defRPr/>
            </a:lvl1pPr>
          </a:lstStyle>
          <a:p>
            <a:fld id="{C5CC7F3F-F2FD-47AC-869F-6CA04FCDEAD5}" type="slidenum">
              <a:rPr lang="ru-RU" altLang="ru-RU"/>
              <a:pPr/>
              <a:t>‹#›</a:t>
            </a:fld>
            <a:endParaRPr lang="ru-RU" altLang="ru-RU"/>
          </a:p>
        </p:txBody>
      </p:sp>
    </p:spTree>
    <p:extLst>
      <p:ext uri="{BB962C8B-B14F-4D97-AF65-F5344CB8AC3E}">
        <p14:creationId xmlns:p14="http://schemas.microsoft.com/office/powerpoint/2010/main" val="392674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4" name="Rectangle 6"/>
          <p:cNvSpPr>
            <a:spLocks noGrp="1" noChangeArrowheads="1"/>
          </p:cNvSpPr>
          <p:nvPr>
            <p:ph type="sldNum" sz="quarter" idx="12"/>
          </p:nvPr>
        </p:nvSpPr>
        <p:spPr>
          <a:ln/>
        </p:spPr>
        <p:txBody>
          <a:bodyPr/>
          <a:lstStyle>
            <a:lvl1pPr>
              <a:defRPr/>
            </a:lvl1pPr>
          </a:lstStyle>
          <a:p>
            <a:fld id="{0DED3C3D-FF5A-4A51-96CF-61E3B4305E5B}" type="slidenum">
              <a:rPr lang="ru-RU" altLang="ru-RU"/>
              <a:pPr/>
              <a:t>‹#›</a:t>
            </a:fld>
            <a:endParaRPr lang="ru-RU" altLang="ru-RU"/>
          </a:p>
        </p:txBody>
      </p:sp>
    </p:spTree>
    <p:extLst>
      <p:ext uri="{BB962C8B-B14F-4D97-AF65-F5344CB8AC3E}">
        <p14:creationId xmlns:p14="http://schemas.microsoft.com/office/powerpoint/2010/main" val="4286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fld id="{6F4A0E2A-CEF8-4DF8-AE7A-22EC61F7A994}" type="slidenum">
              <a:rPr lang="ru-RU" altLang="ru-RU"/>
              <a:pPr/>
              <a:t>‹#›</a:t>
            </a:fld>
            <a:endParaRPr lang="ru-RU" altLang="ru-RU"/>
          </a:p>
        </p:txBody>
      </p:sp>
    </p:spTree>
    <p:extLst>
      <p:ext uri="{BB962C8B-B14F-4D97-AF65-F5344CB8AC3E}">
        <p14:creationId xmlns:p14="http://schemas.microsoft.com/office/powerpoint/2010/main" val="424226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fld id="{B1AB18FD-61E5-499A-834D-43C224E0ADA8}" type="slidenum">
              <a:rPr lang="ru-RU" altLang="ru-RU"/>
              <a:pPr/>
              <a:t>‹#›</a:t>
            </a:fld>
            <a:endParaRPr lang="ru-RU" altLang="ru-RU"/>
          </a:p>
        </p:txBody>
      </p:sp>
    </p:spTree>
    <p:extLst>
      <p:ext uri="{BB962C8B-B14F-4D97-AF65-F5344CB8AC3E}">
        <p14:creationId xmlns:p14="http://schemas.microsoft.com/office/powerpoint/2010/main" val="109244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latin typeface="Arial" charset="0"/>
                <a:cs typeface="Arial" charset="0"/>
              </a:defRPr>
            </a:lvl1pPr>
          </a:lstStyle>
          <a:p>
            <a:pPr>
              <a:defRPr/>
            </a:pPr>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cs typeface="Arial" charset="0"/>
              </a:defRPr>
            </a:lvl1pPr>
          </a:lstStyle>
          <a:p>
            <a:pPr>
              <a:defRPr/>
            </a:pPr>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474F051-E56E-4657-9D33-4685A27D7FBD}"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eaLnBrk="1" hangingPunct="1">
              <a:lnSpc>
                <a:spcPct val="80000"/>
              </a:lnSpc>
              <a:defRPr/>
            </a:pPr>
            <a:r>
              <a:rPr lang="ru-RU" altLang="ru-RU" sz="2000" dirty="0" smtClean="0">
                <a:solidFill>
                  <a:schemeClr val="accent2"/>
                </a:solidFill>
                <a:effectLst>
                  <a:outerShdw blurRad="38100" dist="38100" dir="2700000" algn="tl">
                    <a:srgbClr val="C0C0C0"/>
                  </a:outerShdw>
                </a:effectLst>
              </a:rPr>
              <a:t>МЕЛЬНИКОВ Дмитрий Анатольевич</a:t>
            </a:r>
          </a:p>
          <a:p>
            <a:pPr eaLnBrk="1" hangingPunct="1">
              <a:lnSpc>
                <a:spcPct val="80000"/>
              </a:lnSpc>
              <a:defRPr/>
            </a:pPr>
            <a:r>
              <a:rPr lang="ru-RU" altLang="ru-RU" sz="2000" dirty="0" smtClean="0">
                <a:solidFill>
                  <a:schemeClr val="accent2"/>
                </a:solidFill>
                <a:effectLst>
                  <a:outerShdw blurRad="38100" dist="38100" dir="2700000" algn="tl">
                    <a:srgbClr val="C0C0C0"/>
                  </a:outerShdw>
                </a:effectLst>
              </a:rPr>
              <a:t>доктор технических наук, доцент</a:t>
            </a:r>
          </a:p>
        </p:txBody>
      </p:sp>
      <p:sp>
        <p:nvSpPr>
          <p:cNvPr id="2052" name="Text Box 4"/>
          <p:cNvSpPr txBox="1">
            <a:spLocks noChangeArrowheads="1"/>
          </p:cNvSpPr>
          <p:nvPr/>
        </p:nvSpPr>
        <p:spPr bwMode="auto">
          <a:xfrm>
            <a:off x="0" y="4797425"/>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defRPr/>
            </a:pPr>
            <a:r>
              <a:rPr lang="ru-RU" altLang="ru-RU" sz="2000" b="1" i="1">
                <a:solidFill>
                  <a:srgbClr val="800080"/>
                </a:solidFill>
                <a:effectLst>
                  <a:outerShdw blurRad="38100" dist="38100" dir="2700000" algn="tl">
                    <a:srgbClr val="C0C0C0"/>
                  </a:outerShdw>
                </a:effectLst>
                <a:latin typeface="Arial" charset="0"/>
                <a:cs typeface="Arial" charset="0"/>
              </a:rPr>
              <a:t>Информационное противоборство (война)</a:t>
            </a:r>
            <a:r>
              <a:rPr lang="ru-RU" altLang="ru-RU" sz="2000">
                <a:solidFill>
                  <a:srgbClr val="800080"/>
                </a:solidFill>
                <a:latin typeface="Arial" charset="0"/>
                <a:cs typeface="Arial" charset="0"/>
              </a:rPr>
              <a:t> </a:t>
            </a:r>
          </a:p>
        </p:txBody>
      </p:sp>
      <p:sp>
        <p:nvSpPr>
          <p:cNvPr id="2"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endParaRPr lang="ru-RU" altLang="ru-RU" sz="1800"/>
          </a:p>
        </p:txBody>
      </p:sp>
      <p:sp>
        <p:nvSpPr>
          <p:cNvPr id="2053" name="Text Box 10"/>
          <p:cNvSpPr txBox="1">
            <a:spLocks noChangeArrowheads="1"/>
          </p:cNvSpPr>
          <p:nvPr/>
        </p:nvSpPr>
        <p:spPr bwMode="auto">
          <a:xfrm>
            <a:off x="792163" y="35496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2000" b="1">
                <a:solidFill>
                  <a:srgbClr val="336600"/>
                </a:solidFill>
              </a:rPr>
              <a:t>Раздел </a:t>
            </a:r>
            <a:r>
              <a:rPr lang="en-US" altLang="ru-RU" sz="2000" b="1">
                <a:solidFill>
                  <a:srgbClr val="336600"/>
                </a:solidFill>
              </a:rPr>
              <a:t>IV: </a:t>
            </a:r>
            <a:r>
              <a:rPr lang="ru-RU" altLang="ru-RU" sz="2000" b="1">
                <a:solidFill>
                  <a:srgbClr val="336600"/>
                </a:solidFill>
              </a:rPr>
              <a:t>ВВЕДЕНИЕ В ТЕОРИЮ ИНФОРМАЦИОННОГО</a:t>
            </a:r>
          </a:p>
          <a:p>
            <a:pPr eaLnBrk="1" hangingPunct="1"/>
            <a:r>
              <a:rPr lang="ru-RU" altLang="ru-RU" sz="2000" b="1">
                <a:solidFill>
                  <a:srgbClr val="336600"/>
                </a:solidFill>
              </a:rPr>
              <a:t> ПРОТИВОБОРСТВА (ВОЙНЫ). КОМПЬЮТЕРНЫЙ</a:t>
            </a:r>
          </a:p>
          <a:p>
            <a:pPr eaLnBrk="1" hangingPunct="1"/>
            <a:r>
              <a:rPr lang="ru-RU" altLang="ru-RU" sz="2000" b="1">
                <a:solidFill>
                  <a:srgbClr val="336600"/>
                </a:solidFill>
              </a:rPr>
              <a:t> ШПИОНАЖ</a:t>
            </a:r>
            <a:r>
              <a:rPr lang="ru-RU" altLang="ru-RU" sz="2000">
                <a:solidFill>
                  <a:srgbClr val="336600"/>
                </a:solidFill>
              </a:rPr>
              <a:t> </a:t>
            </a:r>
          </a:p>
        </p:txBody>
      </p:sp>
      <p:sp>
        <p:nvSpPr>
          <p:cNvPr id="2054"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i="1">
                <a:solidFill>
                  <a:srgbClr val="CC0000"/>
                </a:solidFill>
              </a:rPr>
              <a:t>КУРС ЛЕКЦИЙ</a:t>
            </a:r>
          </a:p>
          <a:p>
            <a:pPr eaLnBrk="1" hangingPunct="1"/>
            <a:endParaRPr lang="ru-RU" altLang="ru-RU" b="1">
              <a:solidFill>
                <a:srgbClr val="CC0000"/>
              </a:solidFill>
            </a:endParaRPr>
          </a:p>
          <a:p>
            <a:pPr eaLnBrk="1" hangingPunct="1"/>
            <a:r>
              <a:rPr lang="ru-RU" altLang="ru-RU" sz="2800" b="1">
                <a:solidFill>
                  <a:srgbClr val="FF0000"/>
                </a:solidFill>
              </a:rPr>
              <a:t>ОРГАНИЗАЦИЯ И</a:t>
            </a:r>
          </a:p>
          <a:p>
            <a:pPr eaLnBrk="1" hangingPunct="1"/>
            <a:r>
              <a:rPr lang="ru-RU" altLang="ru-RU" sz="2800" b="1">
                <a:solidFill>
                  <a:srgbClr val="FF0000"/>
                </a:solidFill>
              </a:rPr>
              <a:t>ОБЕСПЕЧЕНИЕ БЕЗОПАСНОСТИ</a:t>
            </a:r>
          </a:p>
          <a:p>
            <a:pPr eaLnBrk="1" hangingPunct="1"/>
            <a:r>
              <a:rPr lang="ru-RU" altLang="ru-RU" sz="2800" b="1">
                <a:solidFill>
                  <a:srgbClr val="FF0000"/>
                </a:solidFill>
              </a:rPr>
              <a:t>ИНФОРМАЦИОННО-ТЕХНОЛОГИЧЕСКИХ</a:t>
            </a:r>
          </a:p>
          <a:p>
            <a:pPr eaLnBrk="1" hangingPunct="1"/>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250825" y="1196975"/>
            <a:ext cx="8677275" cy="579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200">
                <a:solidFill>
                  <a:srgbClr val="800080"/>
                </a:solidFill>
              </a:rPr>
              <a:t>Поэтому КМИП:</a:t>
            </a:r>
          </a:p>
        </p:txBody>
      </p:sp>
      <p:sp>
        <p:nvSpPr>
          <p:cNvPr id="11267" name="Text Box 4"/>
          <p:cNvSpPr txBox="1">
            <a:spLocks noChangeArrowheads="1"/>
          </p:cNvSpPr>
          <p:nvPr/>
        </p:nvSpPr>
        <p:spPr bwMode="auto">
          <a:xfrm>
            <a:off x="250825" y="1881188"/>
            <a:ext cx="8642350" cy="461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40000"/>
              </a:spcBef>
              <a:buSzPct val="90000"/>
              <a:buFont typeface="Wingdings" panose="05000000000000000000" pitchFamily="2" charset="2"/>
              <a:buChar char=""/>
            </a:pPr>
            <a:r>
              <a:rPr lang="ru-RU" altLang="ru-RU" sz="2600">
                <a:solidFill>
                  <a:srgbClr val="800080"/>
                </a:solidFill>
              </a:rPr>
              <a:t>с одной стороны, это появление новой формы противоборства (войны), а именно информационного (информационно-технологического);</a:t>
            </a:r>
          </a:p>
          <a:p>
            <a:pPr eaLnBrk="1" hangingPunct="1">
              <a:spcBef>
                <a:spcPct val="40000"/>
              </a:spcBef>
              <a:buSzPct val="90000"/>
              <a:buFont typeface="Wingdings" panose="05000000000000000000" pitchFamily="2" charset="2"/>
              <a:buChar char=""/>
            </a:pPr>
            <a:r>
              <a:rPr lang="ru-RU" altLang="ru-RU" sz="2600">
                <a:solidFill>
                  <a:srgbClr val="800080"/>
                </a:solidFill>
              </a:rPr>
              <a:t>а с другой стороны, это форма предупреждения и отражения отрицательных последствий реализации новых “киберугроз”. Более того, КМИП — это превентивная мера (комплекс мер) по обеспечению национальной безопасности государства, и, в конечном счете — демократии и свободы общества и личности.</a:t>
            </a:r>
          </a:p>
        </p:txBody>
      </p:sp>
      <p:sp>
        <p:nvSpPr>
          <p:cNvPr id="755717"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250825" y="1844675"/>
            <a:ext cx="8642350" cy="3081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Фактически КМИП — это контроль киберпространства, который предусматривает новые информационно-телекоммуникационные методы и способы обработки, хранения и доставки данных. Полнота (или максимальность) КМИП предусматривает две составляющих, а именно:</a:t>
            </a:r>
          </a:p>
        </p:txBody>
      </p:sp>
      <p:sp>
        <p:nvSpPr>
          <p:cNvPr id="12291" name="Text Box 4"/>
          <p:cNvSpPr txBox="1">
            <a:spLocks noChangeArrowheads="1"/>
          </p:cNvSpPr>
          <p:nvPr/>
        </p:nvSpPr>
        <p:spPr bwMode="auto">
          <a:xfrm>
            <a:off x="215900" y="5121275"/>
            <a:ext cx="8677275"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600">
                <a:solidFill>
                  <a:srgbClr val="800080"/>
                </a:solidFill>
              </a:rPr>
              <a:t>количественная, то есть какой объём трафика контролируется;</a:t>
            </a:r>
          </a:p>
        </p:txBody>
      </p:sp>
      <p:sp>
        <p:nvSpPr>
          <p:cNvPr id="757765"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250825" y="1520825"/>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800">
                <a:solidFill>
                  <a:srgbClr val="800080"/>
                </a:solidFill>
              </a:rPr>
              <a:t>качественная, насколько точно понимается семантика передаваемого трафика (“осмысление” данных). Другими словами, “какова глубина проникновения” в семантику передаваемой информации (причём, и пользовательской (потребительской), и служебной), чтобы в последующем проводить информационный анализ добытых сообщений для принятия решений по обеспечению национальной безопасности.</a:t>
            </a:r>
          </a:p>
        </p:txBody>
      </p:sp>
      <p:sp>
        <p:nvSpPr>
          <p:cNvPr id="75878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50825" y="1082675"/>
            <a:ext cx="8642350" cy="3657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ru-RU" altLang="ru-RU" sz="2800">
                <a:solidFill>
                  <a:srgbClr val="800080"/>
                </a:solidFill>
              </a:rPr>
              <a:t>Обе этих составляющих полноты КМИП требуют их максимизации. Если первая составляющая “говорит сама за себя” (охват мировых информационных потоков должен быть максимальным), то вторая составляющая является наиболее сложной и трудно достижимой. Последнее объясняется многими причинами, которые можно разбить на несколько следующих групп, связанных:</a:t>
            </a:r>
          </a:p>
        </p:txBody>
      </p:sp>
      <p:sp>
        <p:nvSpPr>
          <p:cNvPr id="14339" name="Text Box 4"/>
          <p:cNvSpPr txBox="1">
            <a:spLocks noChangeArrowheads="1"/>
          </p:cNvSpPr>
          <p:nvPr/>
        </p:nvSpPr>
        <p:spPr bwMode="auto">
          <a:xfrm>
            <a:off x="250825" y="4760913"/>
            <a:ext cx="8605838"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400">
                <a:solidFill>
                  <a:srgbClr val="800080"/>
                </a:solidFill>
              </a:rPr>
              <a:t>с применением пользователями мировой сети электросвязи (включая </a:t>
            </a:r>
            <a:r>
              <a:rPr lang="en-US" altLang="ru-RU" sz="2400">
                <a:solidFill>
                  <a:srgbClr val="800080"/>
                </a:solidFill>
              </a:rPr>
              <a:t>Internet</a:t>
            </a:r>
            <a:r>
              <a:rPr lang="ru-RU" altLang="ru-RU" sz="2400">
                <a:solidFill>
                  <a:srgbClr val="800080"/>
                </a:solidFill>
              </a:rPr>
              <a:t>) самых различных терминальных аппаратно-программных комплексов, и особенно это относится к прикладным программным продуктам (и их версиям) различных компаний;</a:t>
            </a:r>
          </a:p>
        </p:txBody>
      </p:sp>
      <p:sp>
        <p:nvSpPr>
          <p:cNvPr id="759814" name="Text Box 6"/>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50825" y="1268413"/>
            <a:ext cx="8642350" cy="5345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30000"/>
              </a:spcBef>
              <a:buSzPct val="90000"/>
              <a:buFont typeface="Wingdings" panose="05000000000000000000" pitchFamily="2" charset="2"/>
              <a:buChar char=""/>
            </a:pPr>
            <a:r>
              <a:rPr lang="ru-RU" altLang="ru-RU" sz="2800">
                <a:solidFill>
                  <a:srgbClr val="800080"/>
                </a:solidFill>
              </a:rPr>
              <a:t>с созданием огромного количества корпоративных и частных локальных информационно-вычислительных сетей и систем, которые используют самые разнообразные сетевые технические средства, операционные и прикладные системы;</a:t>
            </a:r>
          </a:p>
          <a:p>
            <a:pPr eaLnBrk="1" hangingPunct="1">
              <a:spcBef>
                <a:spcPct val="30000"/>
              </a:spcBef>
              <a:buSzPct val="90000"/>
              <a:buFont typeface="Wingdings" panose="05000000000000000000" pitchFamily="2" charset="2"/>
              <a:buChar char=""/>
            </a:pPr>
            <a:r>
              <a:rPr lang="ru-RU" altLang="ru-RU" sz="2800">
                <a:solidFill>
                  <a:srgbClr val="800080"/>
                </a:solidFill>
              </a:rPr>
              <a:t>с использованием телекоммуникационными компаниями и сетевыми провайдерами огромного количества самой разнообразной техники (комплексов технических средств) и технологий обработки, доставки и хранения информации;</a:t>
            </a:r>
          </a:p>
        </p:txBody>
      </p:sp>
      <p:sp>
        <p:nvSpPr>
          <p:cNvPr id="760836"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50825" y="1341438"/>
            <a:ext cx="8642350" cy="51498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30000"/>
              </a:spcBef>
              <a:buSzPct val="90000"/>
              <a:buFont typeface="Wingdings" panose="05000000000000000000" pitchFamily="2" charset="2"/>
              <a:buChar char=""/>
            </a:pPr>
            <a:r>
              <a:rPr lang="ru-RU" altLang="ru-RU" sz="2700">
                <a:solidFill>
                  <a:srgbClr val="800080"/>
                </a:solidFill>
              </a:rPr>
              <a:t>с массовой интеграцией различных видов и родов электросвязи (виды: телефония, передача данных, факсимильные сообщения, видеоинформация; рода: системы проводной связи, волоконно-оптической связи, спутниковые системы, цифровые радиорелейные системы, системы сотовой и мобильной радиосвязи и т.д.);</a:t>
            </a:r>
          </a:p>
          <a:p>
            <a:pPr eaLnBrk="1" hangingPunct="1">
              <a:spcBef>
                <a:spcPct val="30000"/>
              </a:spcBef>
              <a:buSzPct val="90000"/>
              <a:buFont typeface="Wingdings" panose="05000000000000000000" pitchFamily="2" charset="2"/>
              <a:buChar char=""/>
            </a:pPr>
            <a:r>
              <a:rPr lang="ru-RU" altLang="ru-RU" sz="2700">
                <a:solidFill>
                  <a:srgbClr val="800080"/>
                </a:solidFill>
              </a:rPr>
              <a:t>с широким распространением специализированных программных и программно-аппаратных комплексов защиты информации, порою просто не поддающихся какой-либо квалифицированной оценке.</a:t>
            </a:r>
          </a:p>
        </p:txBody>
      </p:sp>
      <p:sp>
        <p:nvSpPr>
          <p:cNvPr id="76390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250825" y="130492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Таким образом, следствием КМИП является появление новой формы противоборства (войны), а именно “информационной войны”, под которой понимаются целенаправленные действия, предпринятые для достижения информационного и информационно-технологического превосходства над противником путем нанесения ущерба его информации, информационным процессам и информационным системам при одновременной защите собственной информации, информационных процессов и информационных систем.</a:t>
            </a:r>
          </a:p>
        </p:txBody>
      </p:sp>
      <p:sp>
        <p:nvSpPr>
          <p:cNvPr id="76493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250825" y="1304925"/>
            <a:ext cx="8605838"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Очевидно, что данное определение не является полным и ставит ряд вопросов, на которые необходимо ответить, прежде чем дать точное и полное определение термина (понятия) “информационная война”, а именно:</a:t>
            </a:r>
          </a:p>
        </p:txBody>
      </p:sp>
      <p:sp>
        <p:nvSpPr>
          <p:cNvPr id="18435" name="Text Box 4"/>
          <p:cNvSpPr txBox="1">
            <a:spLocks noChangeArrowheads="1"/>
          </p:cNvSpPr>
          <p:nvPr/>
        </p:nvSpPr>
        <p:spPr bwMode="auto">
          <a:xfrm>
            <a:off x="250825" y="3824288"/>
            <a:ext cx="8605838" cy="24653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8064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985838"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400">
                <a:solidFill>
                  <a:srgbClr val="800080"/>
                </a:solidFill>
              </a:rPr>
              <a:t>“Что такое война вообще?”, “Каковы цели, методы, способы, средства и формы ведения войны?”;</a:t>
            </a:r>
          </a:p>
          <a:p>
            <a:pPr eaLnBrk="1" hangingPunct="1">
              <a:spcBef>
                <a:spcPct val="50000"/>
              </a:spcBef>
              <a:buSzPct val="90000"/>
              <a:buFont typeface="Wingdings" panose="05000000000000000000" pitchFamily="2" charset="2"/>
              <a:buChar char=""/>
            </a:pPr>
            <a:r>
              <a:rPr lang="ru-RU" altLang="ru-RU" sz="2400">
                <a:solidFill>
                  <a:srgbClr val="800080"/>
                </a:solidFill>
              </a:rPr>
              <a:t>“Что такое информация?”, “Любая ли информация является объектом нападения/защиты и инструментом/средством информационной войны?” и “Что такое информационное оружие?”.</a:t>
            </a:r>
          </a:p>
        </p:txBody>
      </p:sp>
      <p:sp>
        <p:nvSpPr>
          <p:cNvPr id="765957"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0" y="8731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a:solidFill>
                  <a:srgbClr val="CC3300"/>
                </a:solidFill>
                <a:latin typeface="Tahoma" panose="020B0604030504040204" pitchFamily="34" charset="0"/>
              </a:rPr>
              <a:t>25.2. </a:t>
            </a:r>
            <a:r>
              <a:rPr lang="ru-RU" altLang="ru-RU" b="1">
                <a:solidFill>
                  <a:srgbClr val="CC3300"/>
                </a:solidFill>
              </a:rPr>
              <a:t>Понятие “война”</a:t>
            </a:r>
            <a:endParaRPr lang="ru-RU" altLang="ru-RU">
              <a:solidFill>
                <a:srgbClr val="CC3300"/>
              </a:solidFill>
            </a:endParaRPr>
          </a:p>
        </p:txBody>
      </p:sp>
      <p:sp>
        <p:nvSpPr>
          <p:cNvPr id="19459" name="Text Box 4"/>
          <p:cNvSpPr txBox="1">
            <a:spLocks noChangeArrowheads="1"/>
          </p:cNvSpPr>
          <p:nvPr/>
        </p:nvSpPr>
        <p:spPr bwMode="auto">
          <a:xfrm>
            <a:off x="250825" y="1881188"/>
            <a:ext cx="8605838" cy="466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000">
                <a:solidFill>
                  <a:srgbClr val="800080"/>
                </a:solidFill>
              </a:rPr>
              <a:t>“Война” — общественно-политическое явление, связанное с коренной сменой характера отношений между государствами и нациями и переходом противоборствующих сторон от применения ненасильственных форм и способов борьбы (разрешения противоречий) к прямому применению оружия и других насильственных средств для достижения определенных политических и экономических целей.</a:t>
            </a:r>
          </a:p>
        </p:txBody>
      </p:sp>
      <p:sp>
        <p:nvSpPr>
          <p:cNvPr id="766981"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250825" y="1449388"/>
            <a:ext cx="8605838"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Основная и решающая форма борьбы в войне — вооруженная. Она заключается в организованном применении вооруженных сил и других военизированных формирований и представляет собой совокупность военных действий различного масштаба, ведущихся во всех пространственных и физических сферах (включая киберпространство). Война может характеризоваться различной интенсивностью, размахом и продолжительностью, принимать те или иные разновидности.</a:t>
            </a:r>
          </a:p>
        </p:txBody>
      </p:sp>
      <p:sp>
        <p:nvSpPr>
          <p:cNvPr id="768004"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Text Box 2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
        <p:nvSpPr>
          <p:cNvPr id="3075" name="Text Box 23"/>
          <p:cNvSpPr txBox="1">
            <a:spLocks noChangeArrowheads="1"/>
          </p:cNvSpPr>
          <p:nvPr/>
        </p:nvSpPr>
        <p:spPr bwMode="auto">
          <a:xfrm>
            <a:off x="250825" y="1412875"/>
            <a:ext cx="8605838"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2800">
                <a:solidFill>
                  <a:srgbClr val="800080"/>
                </a:solidFill>
              </a:rPr>
              <a:t>В настоящее время одной из серьёзнейших проблем, активно обсуждаемых в обществе, является </a:t>
            </a:r>
            <a:r>
              <a:rPr lang="ru-RU" altLang="ru-RU" sz="2800" u="sng">
                <a:solidFill>
                  <a:srgbClr val="800080"/>
                </a:solidFill>
              </a:rPr>
              <a:t>информационное противоборство (война)</a:t>
            </a:r>
            <a:r>
              <a:rPr lang="ru-RU" altLang="ru-RU" sz="2800">
                <a:solidFill>
                  <a:srgbClr val="800080"/>
                </a:solidFill>
              </a:rPr>
              <a:t>. Такая война ведётся с помощью информационного оружия, которое в “умелых руках” становится грозным средством поражения ИТС. А поражая критически важные объекты информационно-технологической инфраструктуры (ИТИ) государства, можно резко снизить его обороноспособность и, таким образом, предопределить исход последующей “горячей” войны.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50825" y="1196975"/>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000">
                <a:solidFill>
                  <a:srgbClr val="800080"/>
                </a:solidFill>
              </a:rPr>
              <a:t>По основному виду средств вооруженной борьбы различают ядерную войну; неядерную; химическую; биологическую; бактериологическую; геофизическую; информационную и т.д. Другими словами, все виды войн различаются по виду используемых средств вооруженной борьбы (виду оружия). Поэтому, термин “информационная война” означает, что война ведется с помощью информационного оружия в глобальной ИТИ (киберпространстве).</a:t>
            </a:r>
          </a:p>
        </p:txBody>
      </p:sp>
      <p:sp>
        <p:nvSpPr>
          <p:cNvPr id="76902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0" y="8731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a:solidFill>
                  <a:srgbClr val="CC3300"/>
                </a:solidFill>
                <a:latin typeface="Tahoma" panose="020B0604030504040204" pitchFamily="34" charset="0"/>
              </a:rPr>
              <a:t>25.3. </a:t>
            </a:r>
            <a:r>
              <a:rPr lang="ru-RU" altLang="ru-RU" b="1">
                <a:solidFill>
                  <a:srgbClr val="CC3300"/>
                </a:solidFill>
              </a:rPr>
              <a:t>Понятие “информационная война”</a:t>
            </a:r>
          </a:p>
        </p:txBody>
      </p:sp>
      <p:sp>
        <p:nvSpPr>
          <p:cNvPr id="22531" name="Text Box 4"/>
          <p:cNvSpPr txBox="1">
            <a:spLocks noChangeArrowheads="1"/>
          </p:cNvSpPr>
          <p:nvPr/>
        </p:nvSpPr>
        <p:spPr bwMode="auto">
          <a:xfrm>
            <a:off x="250825" y="1628775"/>
            <a:ext cx="8605838"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Теперь можно уточнить понятие “информационная война”: целенаправленные действия с применением информационного оружия в киберпространстве, предпринятые для достижения информационного и информационно-технологического превосходства над противником путем нанесения ущерба его информации, информационным процессам и информационным системам при одновременной защите собственной информации, информационных процессов и информационных систем” (рис.24.2).</a:t>
            </a:r>
          </a:p>
        </p:txBody>
      </p:sp>
      <p:sp>
        <p:nvSpPr>
          <p:cNvPr id="770053"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p:cNvGrpSpPr>
            <a:grpSpLocks/>
          </p:cNvGrpSpPr>
          <p:nvPr/>
        </p:nvGrpSpPr>
        <p:grpSpPr bwMode="auto">
          <a:xfrm>
            <a:off x="142875" y="1052513"/>
            <a:ext cx="8821738" cy="4927600"/>
            <a:chOff x="224" y="1019"/>
            <a:chExt cx="5311" cy="3104"/>
          </a:xfrm>
        </p:grpSpPr>
        <p:sp>
          <p:nvSpPr>
            <p:cNvPr id="23557" name="Rectangle 4" descr="20%"/>
            <p:cNvSpPr>
              <a:spLocks noChangeArrowheads="1"/>
            </p:cNvSpPr>
            <p:nvPr/>
          </p:nvSpPr>
          <p:spPr bwMode="auto">
            <a:xfrm>
              <a:off x="241" y="1019"/>
              <a:ext cx="5286" cy="3104"/>
            </a:xfrm>
            <a:prstGeom prst="rect">
              <a:avLst/>
            </a:prstGeom>
            <a:pattFill prst="pct20">
              <a:fgClr>
                <a:srgbClr val="FF3300"/>
              </a:fgClr>
              <a:bgClr>
                <a:srgbClr val="FFFFFF"/>
              </a:bgClr>
            </a:pattFill>
            <a:ln w="38100" cap="rnd">
              <a:solidFill>
                <a:srgbClr val="FF3300"/>
              </a:solidFill>
              <a:prstDash val="sysDot"/>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3558" name="Line 5"/>
            <p:cNvSpPr>
              <a:spLocks noChangeShapeType="1"/>
            </p:cNvSpPr>
            <p:nvPr/>
          </p:nvSpPr>
          <p:spPr bwMode="auto">
            <a:xfrm>
              <a:off x="3721" y="1023"/>
              <a:ext cx="8" cy="1287"/>
            </a:xfrm>
            <a:prstGeom prst="line">
              <a:avLst/>
            </a:prstGeom>
            <a:noFill/>
            <a:ln w="28575">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23559" name="AutoShape 6"/>
            <p:cNvSpPr>
              <a:spLocks noChangeArrowheads="1"/>
            </p:cNvSpPr>
            <p:nvPr/>
          </p:nvSpPr>
          <p:spPr bwMode="auto">
            <a:xfrm>
              <a:off x="1974" y="1225"/>
              <a:ext cx="1819" cy="542"/>
            </a:xfrm>
            <a:prstGeom prst="chevron">
              <a:avLst>
                <a:gd name="adj" fmla="val 35223"/>
              </a:avLst>
            </a:prstGeom>
            <a:gradFill rotWithShape="1">
              <a:gsLst>
                <a:gs pos="0">
                  <a:srgbClr val="FF6600"/>
                </a:gs>
                <a:gs pos="50000">
                  <a:srgbClr val="FFFFFF"/>
                </a:gs>
                <a:gs pos="100000">
                  <a:srgbClr val="FF6600"/>
                </a:gs>
              </a:gsLst>
              <a:lin ang="5400000" scaled="1"/>
            </a:gradFill>
            <a:ln w="9525">
              <a:solidFill>
                <a:srgbClr val="FF6600"/>
              </a:solidFill>
              <a:miter lim="800000"/>
              <a:headEnd/>
              <a:tailEnd/>
            </a:ln>
            <a:effectLst>
              <a:outerShdw dist="35921" dir="2700000" algn="ctr" rotWithShape="0">
                <a:srgbClr val="FF660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3560" name="AutoShape 7"/>
            <p:cNvSpPr>
              <a:spLocks noChangeArrowheads="1"/>
            </p:cNvSpPr>
            <p:nvPr/>
          </p:nvSpPr>
          <p:spPr bwMode="auto">
            <a:xfrm>
              <a:off x="224" y="2054"/>
              <a:ext cx="1770" cy="1921"/>
            </a:xfrm>
            <a:prstGeom prst="flowChartOnlineStorage">
              <a:avLst/>
            </a:prstGeom>
            <a:gradFill rotWithShape="1">
              <a:gsLst>
                <a:gs pos="0">
                  <a:srgbClr val="FF5050"/>
                </a:gs>
                <a:gs pos="50000">
                  <a:srgbClr val="FFFFFF"/>
                </a:gs>
                <a:gs pos="100000">
                  <a:srgbClr val="FF5050"/>
                </a:gs>
              </a:gsLst>
              <a:lin ang="5400000" scaled="1"/>
            </a:gradFill>
            <a:ln w="9525">
              <a:solidFill>
                <a:srgbClr val="FF5050"/>
              </a:solidFill>
              <a:miter lim="800000"/>
              <a:headEnd/>
              <a:tailEnd/>
            </a:ln>
            <a:effectLst>
              <a:outerShdw dist="35921" dir="2700000" algn="ctr" rotWithShape="0">
                <a:srgbClr val="FF660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3561" name="AutoShape 8"/>
            <p:cNvSpPr>
              <a:spLocks noChangeArrowheads="1"/>
            </p:cNvSpPr>
            <p:nvPr/>
          </p:nvSpPr>
          <p:spPr bwMode="auto">
            <a:xfrm flipH="1">
              <a:off x="3764" y="2054"/>
              <a:ext cx="1771" cy="1886"/>
            </a:xfrm>
            <a:prstGeom prst="flowChartOnlineStorage">
              <a:avLst/>
            </a:prstGeom>
            <a:gradFill rotWithShape="1">
              <a:gsLst>
                <a:gs pos="0">
                  <a:srgbClr val="FF3300"/>
                </a:gs>
                <a:gs pos="50000">
                  <a:srgbClr val="FFFFFF"/>
                </a:gs>
                <a:gs pos="100000">
                  <a:srgbClr val="FF3300"/>
                </a:gs>
              </a:gsLst>
              <a:lin ang="5400000" scaled="1"/>
            </a:gradFill>
            <a:ln w="9525">
              <a:solidFill>
                <a:srgbClr val="FF3300"/>
              </a:solidFill>
              <a:miter lim="800000"/>
              <a:headEnd/>
              <a:tailEnd/>
            </a:ln>
            <a:effectLst>
              <a:outerShdw dist="35921" dir="2700000" algn="ctr" rotWithShape="0">
                <a:srgbClr val="FF660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3562" name="AutoShape 9"/>
            <p:cNvSpPr>
              <a:spLocks noChangeArrowheads="1"/>
            </p:cNvSpPr>
            <p:nvPr/>
          </p:nvSpPr>
          <p:spPr bwMode="auto">
            <a:xfrm>
              <a:off x="3704" y="1217"/>
              <a:ext cx="1819" cy="544"/>
            </a:xfrm>
            <a:prstGeom prst="chevron">
              <a:avLst>
                <a:gd name="adj" fmla="val 35094"/>
              </a:avLst>
            </a:prstGeom>
            <a:gradFill rotWithShape="1">
              <a:gsLst>
                <a:gs pos="0">
                  <a:srgbClr val="FF0000"/>
                </a:gs>
                <a:gs pos="50000">
                  <a:srgbClr val="FFFFFF"/>
                </a:gs>
                <a:gs pos="100000">
                  <a:srgbClr val="FF0000"/>
                </a:gs>
              </a:gsLst>
              <a:lin ang="5400000" scaled="1"/>
            </a:gradFill>
            <a:ln w="9525">
              <a:solidFill>
                <a:srgbClr val="FF0000"/>
              </a:solidFill>
              <a:miter lim="800000"/>
              <a:headEnd/>
              <a:tailEnd/>
            </a:ln>
            <a:effectLst>
              <a:outerShdw dist="35921" dir="2700000" algn="ctr" rotWithShape="0">
                <a:srgbClr val="FF660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751626" name="Text Box 10"/>
            <p:cNvSpPr txBox="1">
              <a:spLocks noChangeArrowheads="1"/>
            </p:cNvSpPr>
            <p:nvPr/>
          </p:nvSpPr>
          <p:spPr bwMode="auto">
            <a:xfrm>
              <a:off x="262" y="1825"/>
              <a:ext cx="74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lang="ru-RU" altLang="ru-RU" sz="1800" b="1">
                  <a:solidFill>
                    <a:srgbClr val="333399"/>
                  </a:solidFill>
                  <a:effectLst>
                    <a:outerShdw blurRad="38100" dist="38100" dir="2700000" algn="tl">
                      <a:srgbClr val="C0C0C0"/>
                    </a:outerShdw>
                  </a:effectLst>
                  <a:latin typeface="Arial" charset="0"/>
                  <a:cs typeface="Arial" charset="0"/>
                </a:rPr>
                <a:t>ФОРМЫ</a:t>
              </a:r>
              <a:r>
                <a:rPr lang="en-GB" altLang="ru-RU" sz="1800">
                  <a:solidFill>
                    <a:srgbClr val="6600CC"/>
                  </a:solidFill>
                  <a:latin typeface="Arial" charset="0"/>
                  <a:cs typeface="Arial" charset="0"/>
                </a:rPr>
                <a:t> </a:t>
              </a:r>
            </a:p>
          </p:txBody>
        </p:sp>
        <p:sp>
          <p:nvSpPr>
            <p:cNvPr id="751627" name="AutoShape 11"/>
            <p:cNvSpPr>
              <a:spLocks noChangeArrowheads="1"/>
            </p:cNvSpPr>
            <p:nvPr/>
          </p:nvSpPr>
          <p:spPr bwMode="auto">
            <a:xfrm>
              <a:off x="231" y="1217"/>
              <a:ext cx="1831" cy="554"/>
            </a:xfrm>
            <a:prstGeom prst="homePlate">
              <a:avLst>
                <a:gd name="adj" fmla="val 36065"/>
              </a:avLst>
            </a:prstGeom>
            <a:gradFill rotWithShape="1">
              <a:gsLst>
                <a:gs pos="0">
                  <a:srgbClr val="FF9933"/>
                </a:gs>
                <a:gs pos="50000">
                  <a:schemeClr val="bg1"/>
                </a:gs>
                <a:gs pos="100000">
                  <a:srgbClr val="FF9933"/>
                </a:gs>
              </a:gsLst>
              <a:lin ang="5400000" scaled="1"/>
            </a:gradFill>
            <a:ln w="9525">
              <a:solidFill>
                <a:srgbClr val="FF9900"/>
              </a:solidFill>
              <a:miter lim="800000"/>
              <a:headEnd/>
              <a:tailEnd/>
            </a:ln>
            <a:effectLst>
              <a:outerShdw dist="35921" dir="2700000" algn="ctr" rotWithShape="0">
                <a:srgbClr val="FF6600"/>
              </a:outerShdw>
            </a:effectLst>
          </p:spPr>
          <p:txBody>
            <a:bodyPr wrap="none" anchor="ctr"/>
            <a:lstStyle/>
            <a:p>
              <a:pPr>
                <a:defRPr/>
              </a:pPr>
              <a:endParaRPr lang="ru-RU">
                <a:latin typeface="Arial" charset="0"/>
                <a:cs typeface="Arial" charset="0"/>
              </a:endParaRPr>
            </a:p>
          </p:txBody>
        </p:sp>
        <p:sp>
          <p:nvSpPr>
            <p:cNvPr id="23565" name="Text Box 12"/>
            <p:cNvSpPr txBox="1">
              <a:spLocks noChangeArrowheads="1"/>
            </p:cNvSpPr>
            <p:nvPr/>
          </p:nvSpPr>
          <p:spPr bwMode="auto">
            <a:xfrm>
              <a:off x="3752" y="1024"/>
              <a:ext cx="1207" cy="134"/>
            </a:xfrm>
            <a:prstGeom prst="rect">
              <a:avLst/>
            </a:prstGeom>
            <a:noFill/>
            <a:ln>
              <a:noFill/>
            </a:ln>
            <a:effectLst>
              <a:outerShdw dist="17961" dir="2700000" algn="ctr" rotWithShape="0">
                <a:srgbClr val="9933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ru-RU" altLang="ru-RU" sz="1400" b="1" i="1">
                  <a:solidFill>
                    <a:srgbClr val="FF0000"/>
                  </a:solidFill>
                </a:rPr>
                <a:t>“ГОРЯЧАЯ ВОЙНА”</a:t>
              </a:r>
              <a:endParaRPr lang="en-GB" altLang="ru-RU" sz="1400" b="1" i="1">
                <a:solidFill>
                  <a:srgbClr val="FF0000"/>
                </a:solidFill>
              </a:endParaRPr>
            </a:p>
          </p:txBody>
        </p:sp>
        <p:sp>
          <p:nvSpPr>
            <p:cNvPr id="23566" name="Text Box 13"/>
            <p:cNvSpPr txBox="1">
              <a:spLocks noChangeArrowheads="1"/>
            </p:cNvSpPr>
            <p:nvPr/>
          </p:nvSpPr>
          <p:spPr bwMode="auto">
            <a:xfrm>
              <a:off x="2387" y="1026"/>
              <a:ext cx="1299" cy="134"/>
            </a:xfrm>
            <a:prstGeom prst="rect">
              <a:avLst/>
            </a:prstGeom>
            <a:noFill/>
            <a:ln>
              <a:noFill/>
            </a:ln>
            <a:effectLst>
              <a:outerShdw dist="17961" dir="2700000" algn="ctr" rotWithShape="0">
                <a:srgbClr val="9933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ru-RU" altLang="ru-RU" sz="1400" b="1" i="1">
                  <a:solidFill>
                    <a:srgbClr val="000066"/>
                  </a:solidFill>
                </a:rPr>
                <a:t>“ХОЛОДНАЯ ВОЙНА”</a:t>
              </a:r>
              <a:endParaRPr lang="en-GB" altLang="ru-RU" sz="1400" b="1" i="1">
                <a:solidFill>
                  <a:srgbClr val="000066"/>
                </a:solidFill>
              </a:endParaRPr>
            </a:p>
          </p:txBody>
        </p:sp>
        <p:grpSp>
          <p:nvGrpSpPr>
            <p:cNvPr id="23567" name="Group 14"/>
            <p:cNvGrpSpPr>
              <a:grpSpLocks/>
            </p:cNvGrpSpPr>
            <p:nvPr/>
          </p:nvGrpSpPr>
          <p:grpSpPr bwMode="auto">
            <a:xfrm>
              <a:off x="1769" y="1876"/>
              <a:ext cx="2230" cy="2216"/>
              <a:chOff x="1778" y="1283"/>
              <a:chExt cx="2204" cy="2136"/>
            </a:xfrm>
          </p:grpSpPr>
          <p:sp>
            <p:nvSpPr>
              <p:cNvPr id="23573" name="Oval 15"/>
              <p:cNvSpPr>
                <a:spLocks noChangeArrowheads="1"/>
              </p:cNvSpPr>
              <p:nvPr/>
            </p:nvSpPr>
            <p:spPr bwMode="auto">
              <a:xfrm>
                <a:off x="1778" y="1283"/>
                <a:ext cx="2204" cy="2136"/>
              </a:xfrm>
              <a:prstGeom prst="ellipse">
                <a:avLst/>
              </a:prstGeom>
              <a:gradFill rotWithShape="1">
                <a:gsLst>
                  <a:gs pos="0">
                    <a:srgbClr val="FFFFFF"/>
                  </a:gs>
                  <a:gs pos="100000">
                    <a:srgbClr val="FF0000"/>
                  </a:gs>
                </a:gsLst>
                <a:path path="shape">
                  <a:fillToRect l="50000" t="50000" r="50000" b="50000"/>
                </a:path>
              </a:gradFill>
              <a:ln w="9525">
                <a:solidFill>
                  <a:srgbClr val="FF0000"/>
                </a:solidFill>
                <a:round/>
                <a:headEnd/>
                <a:tailEnd/>
              </a:ln>
              <a:effectLst>
                <a:outerShdw dist="35921" dir="2700000" algn="ctr" rotWithShape="0">
                  <a:srgbClr val="FF660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3574" name="WordArt 16"/>
              <p:cNvSpPr>
                <a:spLocks noChangeArrowheads="1" noChangeShapeType="1" noTextEdit="1"/>
              </p:cNvSpPr>
              <p:nvPr/>
            </p:nvSpPr>
            <p:spPr bwMode="auto">
              <a:xfrm>
                <a:off x="1961" y="1484"/>
                <a:ext cx="1837" cy="1898"/>
              </a:xfrm>
              <a:prstGeom prst="rect">
                <a:avLst/>
              </a:prstGeom>
            </p:spPr>
            <p:txBody>
              <a:bodyPr spcFirstLastPara="1" wrap="none" fromWordArt="1">
                <a:prstTxWarp prst="textArchUp">
                  <a:avLst>
                    <a:gd name="adj" fmla="val 10738909"/>
                  </a:avLst>
                </a:prstTxWarp>
              </a:bodyPr>
              <a:lstStyle/>
              <a:p>
                <a:r>
                  <a:rPr lang="ru-RU" sz="1800" kern="10">
                    <a:ln w="9525">
                      <a:solidFill>
                        <a:srgbClr val="660033"/>
                      </a:solidFill>
                      <a:round/>
                      <a:headEnd/>
                      <a:tailEnd/>
                    </a:ln>
                    <a:solidFill>
                      <a:srgbClr val="660033"/>
                    </a:solidFill>
                    <a:latin typeface="Tahoma" panose="020B0604030504040204" pitchFamily="34" charset="0"/>
                    <a:ea typeface="Tahoma" panose="020B0604030504040204" pitchFamily="34" charset="0"/>
                    <a:cs typeface="Tahoma" panose="020B0604030504040204" pitchFamily="34" charset="0"/>
                  </a:rPr>
                  <a:t>И Н Ф О Р М А Ц И О Н Н А Я</a:t>
                </a:r>
              </a:p>
            </p:txBody>
          </p:sp>
          <p:sp>
            <p:nvSpPr>
              <p:cNvPr id="23575" name="WordArt 17"/>
              <p:cNvSpPr>
                <a:spLocks noChangeArrowheads="1" noChangeShapeType="1" noTextEdit="1"/>
              </p:cNvSpPr>
              <p:nvPr/>
            </p:nvSpPr>
            <p:spPr bwMode="auto">
              <a:xfrm>
                <a:off x="2340" y="2833"/>
                <a:ext cx="1079" cy="376"/>
              </a:xfrm>
              <a:prstGeom prst="rect">
                <a:avLst/>
              </a:prstGeom>
            </p:spPr>
            <p:txBody>
              <a:bodyPr spcFirstLastPara="1" wrap="none" fromWordArt="1">
                <a:prstTxWarp prst="textArchDown">
                  <a:avLst>
                    <a:gd name="adj" fmla="val 392685"/>
                  </a:avLst>
                </a:prstTxWarp>
              </a:bodyPr>
              <a:lstStyle/>
              <a:p>
                <a:r>
                  <a:rPr lang="ru-RU" sz="1600" kern="10">
                    <a:ln w="9525">
                      <a:solidFill>
                        <a:srgbClr val="660033"/>
                      </a:solidFill>
                      <a:round/>
                      <a:headEnd/>
                      <a:tailEnd/>
                    </a:ln>
                    <a:solidFill>
                      <a:srgbClr val="660033"/>
                    </a:solidFill>
                    <a:latin typeface="Tahoma" panose="020B0604030504040204" pitchFamily="34" charset="0"/>
                    <a:ea typeface="Tahoma" panose="020B0604030504040204" pitchFamily="34" charset="0"/>
                    <a:cs typeface="Tahoma" panose="020B0604030504040204" pitchFamily="34" charset="0"/>
                  </a:rPr>
                  <a:t>В О Й Н А</a:t>
                </a:r>
              </a:p>
            </p:txBody>
          </p:sp>
          <p:sp>
            <p:nvSpPr>
              <p:cNvPr id="23576" name="Text Box 18"/>
              <p:cNvSpPr txBox="1">
                <a:spLocks noChangeArrowheads="1"/>
              </p:cNvSpPr>
              <p:nvPr/>
            </p:nvSpPr>
            <p:spPr bwMode="auto">
              <a:xfrm>
                <a:off x="2176" y="2016"/>
                <a:ext cx="1408"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ru-RU" altLang="ru-RU" sz="1800" b="1">
                    <a:solidFill>
                      <a:srgbClr val="000066"/>
                    </a:solidFill>
                  </a:rPr>
                  <a:t>целенаправленные</a:t>
                </a:r>
              </a:p>
              <a:p>
                <a:pPr eaLnBrk="1" hangingPunct="1">
                  <a:lnSpc>
                    <a:spcPct val="90000"/>
                  </a:lnSpc>
                </a:pPr>
                <a:r>
                  <a:rPr lang="ru-RU" altLang="ru-RU" sz="1800" b="1">
                    <a:solidFill>
                      <a:srgbClr val="000066"/>
                    </a:solidFill>
                  </a:rPr>
                  <a:t>действия с</a:t>
                </a:r>
              </a:p>
              <a:p>
                <a:pPr eaLnBrk="1" hangingPunct="1">
                  <a:lnSpc>
                    <a:spcPct val="90000"/>
                  </a:lnSpc>
                </a:pPr>
                <a:r>
                  <a:rPr lang="ru-RU" altLang="ru-RU" sz="1800" b="1">
                    <a:solidFill>
                      <a:srgbClr val="000066"/>
                    </a:solidFill>
                  </a:rPr>
                  <a:t> применением</a:t>
                </a:r>
              </a:p>
              <a:p>
                <a:pPr eaLnBrk="1" hangingPunct="1">
                  <a:lnSpc>
                    <a:spcPct val="90000"/>
                  </a:lnSpc>
                </a:pPr>
                <a:r>
                  <a:rPr lang="ru-RU" altLang="ru-RU" sz="1800" b="1">
                    <a:solidFill>
                      <a:srgbClr val="000066"/>
                    </a:solidFill>
                  </a:rPr>
                  <a:t>информационного</a:t>
                </a:r>
              </a:p>
              <a:p>
                <a:pPr eaLnBrk="1" hangingPunct="1">
                  <a:lnSpc>
                    <a:spcPct val="90000"/>
                  </a:lnSpc>
                </a:pPr>
                <a:r>
                  <a:rPr lang="ru-RU" altLang="ru-RU" sz="1800" b="1">
                    <a:solidFill>
                      <a:srgbClr val="000066"/>
                    </a:solidFill>
                  </a:rPr>
                  <a:t>оружия в киберпространстве</a:t>
                </a:r>
                <a:r>
                  <a:rPr lang="en-GB" altLang="ru-RU" sz="1800"/>
                  <a:t> </a:t>
                </a:r>
              </a:p>
            </p:txBody>
          </p:sp>
        </p:grpSp>
        <p:sp>
          <p:nvSpPr>
            <p:cNvPr id="751635" name="Text Box 19"/>
            <p:cNvSpPr txBox="1">
              <a:spLocks noChangeArrowheads="1"/>
            </p:cNvSpPr>
            <p:nvPr/>
          </p:nvSpPr>
          <p:spPr bwMode="auto">
            <a:xfrm>
              <a:off x="238" y="1342"/>
              <a:ext cx="1738" cy="363"/>
            </a:xfrm>
            <a:prstGeom prst="rect">
              <a:avLst/>
            </a:prstGeom>
            <a:noFill/>
            <a:ln>
              <a:noFill/>
            </a:ln>
            <a:effectLst>
              <a:outerShdw dist="12700" algn="ctr" rotWithShape="0">
                <a:srgbClr val="9933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Скрытая форма</a:t>
              </a:r>
              <a:r>
                <a:rPr lang="en-GB" altLang="ru-RU" sz="1400">
                  <a:solidFill>
                    <a:srgbClr val="CC0000"/>
                  </a:solidFill>
                  <a:effectLst>
                    <a:outerShdw blurRad="38100" dist="38100" dir="2700000" algn="tl">
                      <a:srgbClr val="C0C0C0"/>
                    </a:outerShdw>
                  </a:effectLst>
                  <a:latin typeface="Arial Narrow" pitchFamily="34" charset="0"/>
                  <a:cs typeface="Arial" charset="0"/>
                </a:rPr>
                <a:t> </a:t>
              </a:r>
              <a:r>
                <a:rPr lang="ru-RU" altLang="ru-RU" sz="1400">
                  <a:solidFill>
                    <a:srgbClr val="CC0000"/>
                  </a:solidFill>
                  <a:effectLst>
                    <a:outerShdw blurRad="38100" dist="38100" dir="2700000" algn="tl">
                      <a:srgbClr val="C0C0C0"/>
                    </a:outerShdw>
                  </a:effectLst>
                  <a:latin typeface="Arial Narrow" pitchFamily="34" charset="0"/>
                  <a:cs typeface="Arial" charset="0"/>
                </a:rPr>
                <a:t>информационного противоборства</a:t>
              </a:r>
              <a:r>
                <a:rPr lang="en-GB" altLang="ru-RU" sz="1400">
                  <a:solidFill>
                    <a:srgbClr val="CC0000"/>
                  </a:solidFill>
                  <a:effectLst>
                    <a:outerShdw blurRad="38100" dist="38100" dir="2700000" algn="tl">
                      <a:srgbClr val="C0C0C0"/>
                    </a:outerShdw>
                  </a:effectLst>
                  <a:latin typeface="Arial Narrow" pitchFamily="34" charset="0"/>
                  <a:cs typeface="Arial" charset="0"/>
                </a:rPr>
                <a:t> </a:t>
              </a:r>
              <a:r>
                <a:rPr lang="ru-RU" altLang="ru-RU" sz="1400">
                  <a:solidFill>
                    <a:srgbClr val="CC0000"/>
                  </a:solidFill>
                  <a:effectLst>
                    <a:outerShdw blurRad="38100" dist="38100" dir="2700000" algn="tl">
                      <a:srgbClr val="C0C0C0"/>
                    </a:outerShdw>
                  </a:effectLst>
                  <a:latin typeface="Arial Narrow" pitchFamily="34" charset="0"/>
                  <a:cs typeface="Arial" charset="0"/>
                </a:rPr>
                <a:t>(информационно-</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технологическая экспансия)</a:t>
              </a:r>
              <a:r>
                <a:rPr lang="en-GB" altLang="ru-RU" sz="1400">
                  <a:solidFill>
                    <a:srgbClr val="CC0000"/>
                  </a:solidFill>
                  <a:latin typeface="Arial Narrow" pitchFamily="34" charset="0"/>
                  <a:cs typeface="Arial" charset="0"/>
                </a:rPr>
                <a:t> </a:t>
              </a:r>
            </a:p>
          </p:txBody>
        </p:sp>
        <p:sp>
          <p:nvSpPr>
            <p:cNvPr id="751636" name="Text Box 20"/>
            <p:cNvSpPr txBox="1">
              <a:spLocks noChangeArrowheads="1"/>
            </p:cNvSpPr>
            <p:nvPr/>
          </p:nvSpPr>
          <p:spPr bwMode="auto">
            <a:xfrm>
              <a:off x="2085" y="1238"/>
              <a:ext cx="1598" cy="484"/>
            </a:xfrm>
            <a:prstGeom prst="rect">
              <a:avLst/>
            </a:prstGeom>
            <a:noFill/>
            <a:ln>
              <a:noFill/>
            </a:ln>
            <a:effectLst>
              <a:outerShdw dist="12700" algn="ctr" rotWithShape="0">
                <a:srgbClr val="9933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Открытая форма</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информационного</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противоборства</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(информационная война)</a:t>
              </a:r>
              <a:r>
                <a:rPr lang="en-GB" altLang="ru-RU" sz="1400">
                  <a:solidFill>
                    <a:srgbClr val="CC0000"/>
                  </a:solidFill>
                  <a:effectLst>
                    <a:outerShdw blurRad="38100" dist="38100" dir="2700000" algn="tl">
                      <a:srgbClr val="C0C0C0"/>
                    </a:outerShdw>
                  </a:effectLst>
                  <a:latin typeface="Arial Narrow" pitchFamily="34" charset="0"/>
                  <a:cs typeface="Arial" charset="0"/>
                </a:rPr>
                <a:t> </a:t>
              </a:r>
            </a:p>
          </p:txBody>
        </p:sp>
        <p:sp>
          <p:nvSpPr>
            <p:cNvPr id="751637" name="Text Box 21"/>
            <p:cNvSpPr txBox="1">
              <a:spLocks noChangeArrowheads="1"/>
            </p:cNvSpPr>
            <p:nvPr/>
          </p:nvSpPr>
          <p:spPr bwMode="auto">
            <a:xfrm>
              <a:off x="3890" y="1261"/>
              <a:ext cx="1433" cy="484"/>
            </a:xfrm>
            <a:prstGeom prst="rect">
              <a:avLst/>
            </a:prstGeom>
            <a:noFill/>
            <a:ln>
              <a:noFill/>
            </a:ln>
            <a:effectLst>
              <a:outerShdw dist="12700" algn="ctr" rotWithShape="0">
                <a:srgbClr val="9933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Агрессивная форма</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информационного</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противоборства</a:t>
              </a:r>
            </a:p>
            <a:p>
              <a:pPr>
                <a:lnSpc>
                  <a:spcPct val="90000"/>
                </a:lnSpc>
                <a:defRPr/>
              </a:pPr>
              <a:r>
                <a:rPr lang="ru-RU" altLang="ru-RU" sz="1400">
                  <a:solidFill>
                    <a:srgbClr val="CC0000"/>
                  </a:solidFill>
                  <a:effectLst>
                    <a:outerShdw blurRad="38100" dist="38100" dir="2700000" algn="tl">
                      <a:srgbClr val="C0C0C0"/>
                    </a:outerShdw>
                  </a:effectLst>
                  <a:latin typeface="Arial Narrow" pitchFamily="34" charset="0"/>
                  <a:cs typeface="Arial" charset="0"/>
                </a:rPr>
                <a:t> (радиоэлектронная война)</a:t>
              </a:r>
              <a:r>
                <a:rPr lang="en-GB" altLang="ru-RU" sz="1400">
                  <a:solidFill>
                    <a:srgbClr val="CC0000"/>
                  </a:solidFill>
                  <a:latin typeface="Arial Narrow" pitchFamily="34" charset="0"/>
                  <a:cs typeface="Arial" charset="0"/>
                </a:rPr>
                <a:t> </a:t>
              </a:r>
            </a:p>
          </p:txBody>
        </p:sp>
        <p:sp>
          <p:nvSpPr>
            <p:cNvPr id="751638" name="Text Box 22"/>
            <p:cNvSpPr txBox="1">
              <a:spLocks noChangeArrowheads="1"/>
            </p:cNvSpPr>
            <p:nvPr/>
          </p:nvSpPr>
          <p:spPr bwMode="auto">
            <a:xfrm>
              <a:off x="302" y="2191"/>
              <a:ext cx="1356" cy="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defRPr/>
              </a:pPr>
              <a:r>
                <a:rPr lang="ru-RU" altLang="ru-RU" sz="1600" b="1">
                  <a:solidFill>
                    <a:srgbClr val="0000FF"/>
                  </a:solidFill>
                  <a:effectLst>
                    <a:outerShdw blurRad="38100" dist="38100" dir="2700000" algn="tl">
                      <a:srgbClr val="C0C0C0"/>
                    </a:outerShdw>
                  </a:effectLst>
                  <a:latin typeface="Arial" charset="0"/>
                  <a:cs typeface="Arial" charset="0"/>
                </a:rPr>
                <a:t>      ЦЕЛЬ</a:t>
              </a:r>
            </a:p>
            <a:p>
              <a:pPr>
                <a:lnSpc>
                  <a:spcPct val="110000"/>
                </a:lnSpc>
                <a:defRPr/>
              </a:pPr>
              <a:r>
                <a:rPr lang="ru-RU" altLang="ru-RU" sz="1600" b="1">
                  <a:solidFill>
                    <a:srgbClr val="0000FF"/>
                  </a:solidFill>
                  <a:effectLst>
                    <a:outerShdw blurRad="38100" dist="38100" dir="2700000" algn="tl">
                      <a:srgbClr val="C0C0C0"/>
                    </a:outerShdw>
                  </a:effectLst>
                  <a:latin typeface="Arial" charset="0"/>
                  <a:cs typeface="Arial" charset="0"/>
                </a:rPr>
                <a:t>   информационной войны</a:t>
              </a:r>
              <a:r>
                <a:rPr lang="ru-RU" altLang="ru-RU" sz="1600">
                  <a:solidFill>
                    <a:srgbClr val="0000FF"/>
                  </a:solidFill>
                  <a:effectLst>
                    <a:outerShdw blurRad="38100" dist="38100" dir="2700000" algn="tl">
                      <a:srgbClr val="C0C0C0"/>
                    </a:outerShdw>
                  </a:effectLst>
                  <a:latin typeface="Arial" charset="0"/>
                  <a:cs typeface="Arial" charset="0"/>
                </a:rPr>
                <a:t>:</a:t>
              </a:r>
            </a:p>
            <a:p>
              <a:pPr>
                <a:lnSpc>
                  <a:spcPct val="110000"/>
                </a:lnSpc>
                <a:defRPr/>
              </a:pPr>
              <a:r>
                <a:rPr lang="ru-RU" altLang="ru-RU" sz="1600" b="1">
                  <a:solidFill>
                    <a:srgbClr val="CC0000"/>
                  </a:solidFill>
                  <a:effectLst>
                    <a:outerShdw blurRad="38100" dist="38100" dir="2700000" algn="tl">
                      <a:srgbClr val="C0C0C0"/>
                    </a:outerShdw>
                  </a:effectLst>
                  <a:latin typeface="Arial" charset="0"/>
                  <a:cs typeface="Arial" charset="0"/>
                </a:rPr>
                <a:t>достижение информационного</a:t>
              </a:r>
            </a:p>
            <a:p>
              <a:pPr>
                <a:lnSpc>
                  <a:spcPct val="110000"/>
                </a:lnSpc>
                <a:defRPr/>
              </a:pPr>
              <a:r>
                <a:rPr lang="ru-RU" altLang="ru-RU" sz="1600" b="1">
                  <a:solidFill>
                    <a:srgbClr val="CC0000"/>
                  </a:solidFill>
                  <a:effectLst>
                    <a:outerShdw blurRad="38100" dist="38100" dir="2700000" algn="tl">
                      <a:srgbClr val="C0C0C0"/>
                    </a:outerShdw>
                  </a:effectLst>
                  <a:latin typeface="Arial" charset="0"/>
                  <a:cs typeface="Arial" charset="0"/>
                </a:rPr>
                <a:t>и информационно-технологического </a:t>
              </a:r>
            </a:p>
            <a:p>
              <a:pPr>
                <a:lnSpc>
                  <a:spcPct val="110000"/>
                </a:lnSpc>
                <a:defRPr/>
              </a:pPr>
              <a:r>
                <a:rPr lang="ru-RU" altLang="ru-RU" sz="1600" b="1">
                  <a:solidFill>
                    <a:srgbClr val="CC0000"/>
                  </a:solidFill>
                  <a:effectLst>
                    <a:outerShdw blurRad="38100" dist="38100" dir="2700000" algn="tl">
                      <a:srgbClr val="C0C0C0"/>
                    </a:outerShdw>
                  </a:effectLst>
                  <a:latin typeface="Arial" charset="0"/>
                  <a:cs typeface="Arial" charset="0"/>
                </a:rPr>
                <a:t> превосходства над   </a:t>
              </a:r>
            </a:p>
            <a:p>
              <a:pPr>
                <a:lnSpc>
                  <a:spcPct val="110000"/>
                </a:lnSpc>
                <a:defRPr/>
              </a:pPr>
              <a:r>
                <a:rPr lang="ru-RU" altLang="ru-RU" sz="1600" b="1">
                  <a:solidFill>
                    <a:srgbClr val="CC0000"/>
                  </a:solidFill>
                  <a:effectLst>
                    <a:outerShdw blurRad="38100" dist="38100" dir="2700000" algn="tl">
                      <a:srgbClr val="C0C0C0"/>
                    </a:outerShdw>
                  </a:effectLst>
                  <a:latin typeface="Arial" charset="0"/>
                  <a:cs typeface="Arial" charset="0"/>
                </a:rPr>
                <a:t>  противником</a:t>
              </a:r>
              <a:r>
                <a:rPr lang="en-GB" altLang="ru-RU" sz="1600">
                  <a:solidFill>
                    <a:srgbClr val="000066"/>
                  </a:solidFill>
                  <a:latin typeface="Arial" charset="0"/>
                  <a:cs typeface="Arial" charset="0"/>
                </a:rPr>
                <a:t> </a:t>
              </a:r>
            </a:p>
          </p:txBody>
        </p:sp>
        <p:sp>
          <p:nvSpPr>
            <p:cNvPr id="751639" name="Text Box 23"/>
            <p:cNvSpPr txBox="1">
              <a:spLocks noChangeArrowheads="1"/>
            </p:cNvSpPr>
            <p:nvPr/>
          </p:nvSpPr>
          <p:spPr bwMode="auto">
            <a:xfrm>
              <a:off x="3866" y="2146"/>
              <a:ext cx="1630" cy="1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l">
                <a:lnSpc>
                  <a:spcPct val="90000"/>
                </a:lnSpc>
                <a:defRPr/>
              </a:pPr>
              <a:r>
                <a:rPr lang="ru-RU" altLang="ru-RU" sz="1300" b="1">
                  <a:solidFill>
                    <a:srgbClr val="000066"/>
                  </a:solidFill>
                  <a:latin typeface="Arial Narrow" pitchFamily="34" charset="0"/>
                  <a:cs typeface="Arial" charset="0"/>
                </a:rPr>
                <a:t>          </a:t>
              </a:r>
              <a:r>
                <a:rPr lang="ru-RU" altLang="ru-RU" sz="1300" b="1">
                  <a:solidFill>
                    <a:srgbClr val="0000FF"/>
                  </a:solidFill>
                  <a:effectLst>
                    <a:outerShdw blurRad="38100" dist="38100" dir="2700000" algn="tl">
                      <a:srgbClr val="C0C0C0"/>
                    </a:outerShdw>
                  </a:effectLst>
                  <a:latin typeface="Arial" charset="0"/>
                  <a:cs typeface="Arial" charset="0"/>
                </a:rPr>
                <a:t>СТРАТЕГИЧЕСКИЕ</a:t>
              </a:r>
            </a:p>
            <a:p>
              <a:pPr algn="l">
                <a:lnSpc>
                  <a:spcPct val="90000"/>
                </a:lnSpc>
                <a:defRPr/>
              </a:pPr>
              <a:r>
                <a:rPr lang="ru-RU" altLang="ru-RU" sz="1300" b="1">
                  <a:solidFill>
                    <a:srgbClr val="0000FF"/>
                  </a:solidFill>
                  <a:effectLst>
                    <a:outerShdw blurRad="38100" dist="38100" dir="2700000" algn="tl">
                      <a:srgbClr val="C0C0C0"/>
                    </a:outerShdw>
                  </a:effectLst>
                  <a:latin typeface="Arial" charset="0"/>
                  <a:cs typeface="Arial" charset="0"/>
                </a:rPr>
                <a:t>                  ЗАДАЧИ</a:t>
              </a:r>
            </a:p>
            <a:p>
              <a:pPr algn="l">
                <a:lnSpc>
                  <a:spcPct val="90000"/>
                </a:lnSpc>
                <a:defRPr/>
              </a:pPr>
              <a:r>
                <a:rPr lang="ru-RU" altLang="ru-RU" sz="1300" b="1">
                  <a:solidFill>
                    <a:srgbClr val="0000FF"/>
                  </a:solidFill>
                  <a:effectLst>
                    <a:outerShdw blurRad="38100" dist="38100" dir="2700000" algn="tl">
                      <a:srgbClr val="C0C0C0"/>
                    </a:outerShdw>
                  </a:effectLst>
                  <a:latin typeface="Arial" charset="0"/>
                  <a:cs typeface="Arial" charset="0"/>
                </a:rPr>
                <a:t>      информационной войны</a:t>
              </a:r>
              <a:r>
                <a:rPr lang="ru-RU" altLang="ru-RU" sz="1300">
                  <a:solidFill>
                    <a:srgbClr val="0000FF"/>
                  </a:solidFill>
                  <a:effectLst>
                    <a:outerShdw blurRad="38100" dist="38100" dir="2700000" algn="tl">
                      <a:srgbClr val="C0C0C0"/>
                    </a:outerShdw>
                  </a:effectLst>
                  <a:latin typeface="Arial" charset="0"/>
                  <a:cs typeface="Arial" charset="0"/>
                </a:rPr>
                <a:t>:</a:t>
              </a:r>
            </a:p>
            <a:p>
              <a:pPr>
                <a:lnSpc>
                  <a:spcPct val="90000"/>
                </a:lnSpc>
                <a:defRPr/>
              </a:pPr>
              <a:r>
                <a:rPr lang="ru-RU" altLang="ru-RU" sz="1300">
                  <a:solidFill>
                    <a:srgbClr val="000066"/>
                  </a:solidFill>
                  <a:latin typeface="Arial" charset="0"/>
                  <a:cs typeface="Arial" charset="0"/>
                </a:rPr>
                <a:t>  </a:t>
              </a:r>
              <a:r>
                <a:rPr lang="ru-RU" altLang="ru-RU" sz="1300">
                  <a:solidFill>
                    <a:srgbClr val="CC3300"/>
                  </a:solidFill>
                  <a:effectLst>
                    <a:outerShdw blurRad="38100" dist="38100" dir="2700000" algn="tl">
                      <a:srgbClr val="C0C0C0"/>
                    </a:outerShdw>
                  </a:effectLst>
                  <a:latin typeface="Arial" charset="0"/>
                  <a:cs typeface="Arial" charset="0"/>
                </a:rPr>
                <a:t>нанесение ущерба</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государственной критической</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(военной) информации и </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государственной (военной)</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информационно-</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технологической</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инфраструктуре противника</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с одновременной защитой</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собственной информации</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и информационно-</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  технологической</a:t>
              </a:r>
            </a:p>
            <a:p>
              <a:pPr>
                <a:lnSpc>
                  <a:spcPct val="90000"/>
                </a:lnSpc>
                <a:defRPr/>
              </a:pPr>
              <a:r>
                <a:rPr lang="ru-RU" altLang="ru-RU" sz="1300">
                  <a:solidFill>
                    <a:srgbClr val="CC3300"/>
                  </a:solidFill>
                  <a:effectLst>
                    <a:outerShdw blurRad="38100" dist="38100" dir="2700000" algn="tl">
                      <a:srgbClr val="C0C0C0"/>
                    </a:outerShdw>
                  </a:effectLst>
                  <a:latin typeface="Arial" charset="0"/>
                  <a:cs typeface="Arial" charset="0"/>
                </a:rPr>
                <a:t>инфраструктуры</a:t>
              </a:r>
              <a:r>
                <a:rPr lang="en-GB" altLang="ru-RU" sz="1400">
                  <a:solidFill>
                    <a:srgbClr val="000066"/>
                  </a:solidFill>
                  <a:latin typeface="Arial" charset="0"/>
                  <a:cs typeface="Arial" charset="0"/>
                </a:rPr>
                <a:t> </a:t>
              </a:r>
            </a:p>
          </p:txBody>
        </p:sp>
      </p:grpSp>
      <p:sp>
        <p:nvSpPr>
          <p:cNvPr id="23555" name="Text Box 24"/>
          <p:cNvSpPr txBox="1">
            <a:spLocks noChangeArrowheads="1"/>
          </p:cNvSpPr>
          <p:nvPr/>
        </p:nvSpPr>
        <p:spPr bwMode="auto">
          <a:xfrm>
            <a:off x="250825" y="6092825"/>
            <a:ext cx="8642350" cy="603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25.2</a:t>
            </a:r>
            <a:r>
              <a:rPr lang="ru-RU" altLang="ru-RU" sz="2200" b="1">
                <a:solidFill>
                  <a:srgbClr val="800080"/>
                </a:solidFill>
              </a:rPr>
              <a:t>. Структурная модель понятия</a:t>
            </a:r>
          </a:p>
          <a:p>
            <a:pPr eaLnBrk="1" hangingPunct="1">
              <a:lnSpc>
                <a:spcPct val="90000"/>
              </a:lnSpc>
            </a:pPr>
            <a:r>
              <a:rPr lang="ru-RU" altLang="ru-RU" sz="2200" b="1">
                <a:solidFill>
                  <a:srgbClr val="800080"/>
                </a:solidFill>
              </a:rPr>
              <a:t>“информационная война”</a:t>
            </a:r>
            <a:endParaRPr lang="ru-RU" altLang="ru-RU" sz="2200">
              <a:solidFill>
                <a:srgbClr val="800080"/>
              </a:solidFill>
            </a:endParaRPr>
          </a:p>
        </p:txBody>
      </p:sp>
      <p:sp>
        <p:nvSpPr>
          <p:cNvPr id="751641" name="Text Box 2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250825" y="1160463"/>
            <a:ext cx="8642350" cy="1006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000">
                <a:solidFill>
                  <a:srgbClr val="800080"/>
                </a:solidFill>
              </a:rPr>
              <a:t>Исходя из этого уточненного понятия “информационной войны” можно определить:</a:t>
            </a:r>
          </a:p>
        </p:txBody>
      </p:sp>
      <p:sp>
        <p:nvSpPr>
          <p:cNvPr id="24579" name="Text Box 4"/>
          <p:cNvSpPr txBox="1">
            <a:spLocks noChangeArrowheads="1"/>
          </p:cNvSpPr>
          <p:nvPr/>
        </p:nvSpPr>
        <p:spPr bwMode="auto">
          <a:xfrm>
            <a:off x="250825" y="2312988"/>
            <a:ext cx="8605838" cy="1719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10000"/>
              </a:spcBef>
              <a:buSzPct val="90000"/>
              <a:buFont typeface="Wingdings" panose="05000000000000000000" pitchFamily="2" charset="2"/>
              <a:buChar char=""/>
            </a:pPr>
            <a:r>
              <a:rPr lang="ru-RU" altLang="ru-RU" sz="2600" u="sng">
                <a:solidFill>
                  <a:srgbClr val="800080"/>
                </a:solidFill>
              </a:rPr>
              <a:t>Цель информационной войны</a:t>
            </a:r>
            <a:r>
              <a:rPr lang="ru-RU" altLang="ru-RU" sz="2600">
                <a:solidFill>
                  <a:srgbClr val="800080"/>
                </a:solidFill>
              </a:rPr>
              <a:t>: достижение информационного и информационно-технологического превосходства над противником;</a:t>
            </a:r>
          </a:p>
          <a:p>
            <a:pPr eaLnBrk="1" hangingPunct="1">
              <a:spcBef>
                <a:spcPct val="10000"/>
              </a:spcBef>
              <a:buSzPct val="90000"/>
              <a:buFont typeface="Wingdings" panose="05000000000000000000" pitchFamily="2" charset="2"/>
              <a:buChar char=""/>
            </a:pPr>
            <a:r>
              <a:rPr lang="ru-RU" altLang="ru-RU" sz="2600" u="sng">
                <a:solidFill>
                  <a:srgbClr val="800080"/>
                </a:solidFill>
              </a:rPr>
              <a:t>Стратегические задачи информационной войны</a:t>
            </a:r>
            <a:r>
              <a:rPr lang="ru-RU" altLang="ru-RU" sz="2600">
                <a:solidFill>
                  <a:srgbClr val="800080"/>
                </a:solidFill>
              </a:rPr>
              <a:t>:</a:t>
            </a:r>
          </a:p>
        </p:txBody>
      </p:sp>
      <p:sp>
        <p:nvSpPr>
          <p:cNvPr id="24580" name="Text Box 5"/>
          <p:cNvSpPr txBox="1">
            <a:spLocks noChangeArrowheads="1"/>
          </p:cNvSpPr>
          <p:nvPr/>
        </p:nvSpPr>
        <p:spPr bwMode="auto">
          <a:xfrm>
            <a:off x="755650" y="4149725"/>
            <a:ext cx="8101013" cy="2214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10000"/>
              </a:spcBef>
              <a:buSzPct val="90000"/>
              <a:buFont typeface="Wingdings" panose="05000000000000000000" pitchFamily="2" charset="2"/>
              <a:buChar char=""/>
            </a:pPr>
            <a:r>
              <a:rPr lang="ru-RU" altLang="ru-RU" sz="2400">
                <a:solidFill>
                  <a:srgbClr val="800080"/>
                </a:solidFill>
              </a:rPr>
              <a:t>нанесение ущерба информации, информационным процессам и информационным системам (ИТИ) противника;</a:t>
            </a:r>
          </a:p>
          <a:p>
            <a:pPr eaLnBrk="1" hangingPunct="1">
              <a:lnSpc>
                <a:spcPct val="95000"/>
              </a:lnSpc>
              <a:spcBef>
                <a:spcPct val="10000"/>
              </a:spcBef>
              <a:buSzPct val="90000"/>
              <a:buFont typeface="Wingdings" panose="05000000000000000000" pitchFamily="2" charset="2"/>
              <a:buChar char=""/>
            </a:pPr>
            <a:r>
              <a:rPr lang="ru-RU" altLang="ru-RU" sz="2400">
                <a:solidFill>
                  <a:srgbClr val="800080"/>
                </a:solidFill>
              </a:rPr>
              <a:t>одновременная защита собственной информации, информационных процессов и информационных систем (ИТИ).</a:t>
            </a:r>
          </a:p>
        </p:txBody>
      </p:sp>
      <p:sp>
        <p:nvSpPr>
          <p:cNvPr id="771078" name="Text Box 6"/>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9" name="Text Box 3"/>
          <p:cNvSpPr txBox="1">
            <a:spLocks noChangeArrowheads="1"/>
          </p:cNvSpPr>
          <p:nvPr/>
        </p:nvSpPr>
        <p:spPr bwMode="auto">
          <a:xfrm>
            <a:off x="250825" y="1304925"/>
            <a:ext cx="86423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defRPr/>
            </a:pPr>
            <a:r>
              <a:rPr lang="ru-RU" altLang="ru-RU">
                <a:solidFill>
                  <a:srgbClr val="800080"/>
                </a:solidFill>
                <a:latin typeface="Arial" charset="0"/>
                <a:cs typeface="Arial" charset="0"/>
              </a:rPr>
              <a:t>Однако, приведенное определение понятия “информационной войны” не раскрывает сущности информации, которая является объектом нападения/защиты в информационной войне. Под информацией, вообще, понимаются сведения о лицах, предметах, фактах, событиях, явлениях и процессах независимо от формы их представления. Очевидно, что не всякая информация является объектом нападения/защиты в информационной войне. Объектом нападения/защиты в информационной войне может быть только та информация, несанкционированное раскрытие, модификация, уничтожение или сокрытие которой может привести к ощутимому убытку или (материальному) ущербу. Такую информацию называют</a:t>
            </a:r>
            <a:r>
              <a:rPr lang="ru-RU" altLang="ru-RU" i="1">
                <a:solidFill>
                  <a:srgbClr val="800080"/>
                </a:solidFill>
                <a:latin typeface="Arial" charset="0"/>
                <a:cs typeface="Arial" charset="0"/>
              </a:rPr>
              <a:t> критической</a:t>
            </a:r>
            <a:r>
              <a:rPr lang="ru-RU" altLang="ru-RU" i="1">
                <a:solidFill>
                  <a:srgbClr val="800080"/>
                </a:solidFill>
                <a:effectLst>
                  <a:outerShdw blurRad="38100" dist="38100" dir="2700000" algn="tl">
                    <a:srgbClr val="C0C0C0"/>
                  </a:outerShdw>
                </a:effectLst>
                <a:latin typeface="Arial" charset="0"/>
                <a:cs typeface="Arial" charset="0"/>
              </a:rPr>
              <a:t> </a:t>
            </a:r>
            <a:r>
              <a:rPr lang="ru-RU" altLang="ru-RU">
                <a:solidFill>
                  <a:srgbClr val="800080"/>
                </a:solidFill>
                <a:latin typeface="Arial" charset="0"/>
                <a:cs typeface="Arial" charset="0"/>
              </a:rPr>
              <a:t>(чувствительной). </a:t>
            </a:r>
          </a:p>
        </p:txBody>
      </p:sp>
      <p:sp>
        <p:nvSpPr>
          <p:cNvPr id="77210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250825" y="908050"/>
            <a:ext cx="8642350" cy="1717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50000"/>
              </a:spcBef>
            </a:pPr>
            <a:r>
              <a:rPr lang="ru-RU" altLang="ru-RU" sz="2800">
                <a:solidFill>
                  <a:srgbClr val="800080"/>
                </a:solidFill>
              </a:rPr>
              <a:t>Однако возникает вопрос: “Всякая ли критическая информация (КИ) является объектом нападения/защиты в информационной войне. КИ может иметь различную принадлежность:</a:t>
            </a:r>
          </a:p>
        </p:txBody>
      </p:sp>
      <p:sp>
        <p:nvSpPr>
          <p:cNvPr id="26627" name="Text Box 4"/>
          <p:cNvSpPr txBox="1">
            <a:spLocks noChangeArrowheads="1"/>
          </p:cNvSpPr>
          <p:nvPr/>
        </p:nvSpPr>
        <p:spPr bwMode="auto">
          <a:xfrm>
            <a:off x="250825" y="2673350"/>
            <a:ext cx="8605838" cy="39163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0"/>
              </a:spcBef>
              <a:buSzPct val="90000"/>
              <a:buFont typeface="Wingdings" panose="05000000000000000000" pitchFamily="2" charset="2"/>
              <a:buChar char=""/>
            </a:pPr>
            <a:r>
              <a:rPr lang="ru-RU" altLang="ru-RU" sz="2400">
                <a:solidFill>
                  <a:srgbClr val="800080"/>
                </a:solidFill>
              </a:rPr>
              <a:t>частная (личная, персональная);</a:t>
            </a:r>
          </a:p>
          <a:p>
            <a:pPr eaLnBrk="1" hangingPunct="1">
              <a:lnSpc>
                <a:spcPct val="95000"/>
              </a:lnSpc>
              <a:spcBef>
                <a:spcPct val="0"/>
              </a:spcBef>
              <a:buSzPct val="90000"/>
              <a:buFont typeface="Wingdings" panose="05000000000000000000" pitchFamily="2" charset="2"/>
              <a:buChar char=""/>
            </a:pPr>
            <a:r>
              <a:rPr lang="ru-RU" altLang="ru-RU" sz="2400">
                <a:solidFill>
                  <a:srgbClr val="800080"/>
                </a:solidFill>
              </a:rPr>
              <a:t>корпоративная, принадлежащая той или иной группе лиц, организации, компании, группе организаций или компаний и т.п.;</a:t>
            </a:r>
          </a:p>
          <a:p>
            <a:pPr eaLnBrk="1" hangingPunct="1">
              <a:lnSpc>
                <a:spcPct val="95000"/>
              </a:lnSpc>
              <a:spcBef>
                <a:spcPct val="0"/>
              </a:spcBef>
              <a:buSzPct val="90000"/>
              <a:buFont typeface="Wingdings" panose="05000000000000000000" pitchFamily="2" charset="2"/>
              <a:buChar char=""/>
            </a:pPr>
            <a:r>
              <a:rPr lang="ru-RU" altLang="ru-RU" sz="2400">
                <a:solidFill>
                  <a:srgbClr val="800080"/>
                </a:solidFill>
              </a:rPr>
              <a:t>государственно-значимая, принадлежащая государственным институтам, которая включает ведомственную, оборонную (военную), социальную, экономическую, финансовую и иную информацию, а также информацию, принадлежащую государственно-значимым частным и коммерческим организациям, компаниям, группам компаний и т.п. </a:t>
            </a:r>
          </a:p>
        </p:txBody>
      </p:sp>
      <p:sp>
        <p:nvSpPr>
          <p:cNvPr id="773125"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50825" y="126841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Следовательно, по принадлежности КИ можно определить объект, который понесет убытки или которому будет нанесен ущерб вследствие несанкционированного раскрытия, модификации, уничтожения или сокрытия его КИ. Исходя из цели информационной войны, её объектом нападения/защиты является государственно-значимая КИ, а также государственно-значимые ИТС для хранения, обработки и передачи КИ (ИТИ, обслуживающая систему управления государством (а иногда и составляющая её основу) и его институтами и структурами). </a:t>
            </a:r>
          </a:p>
        </p:txBody>
      </p:sp>
      <p:sp>
        <p:nvSpPr>
          <p:cNvPr id="77414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250825" y="1196975"/>
            <a:ext cx="8605838"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a:solidFill>
                  <a:srgbClr val="800080"/>
                </a:solidFill>
              </a:rPr>
              <a:t>Таким образом, теперь можно дать более точное определение понятия “информационная война”: это </a:t>
            </a:r>
            <a:r>
              <a:rPr lang="ru-RU" altLang="ru-RU" i="1">
                <a:solidFill>
                  <a:srgbClr val="800080"/>
                </a:solidFill>
              </a:rPr>
              <a:t>целенаправленные действия с применением информационного оружия в киберпространстве, предпринятые для достижения информационного и информационно-технологического превосходства над противником путем нанесения ущерба его государственно-значимой критической информации, а также его государственно-значимым информационным процессам и информационным системам (его государственно-значимой ИТИ) при одновременной защите собственной государственно-значимой критической информации и собственной государственно-значимой ИТИ</a:t>
            </a:r>
            <a:r>
              <a:rPr lang="ru-RU" altLang="ru-RU">
                <a:solidFill>
                  <a:srgbClr val="800080"/>
                </a:solidFill>
              </a:rPr>
              <a:t>. </a:t>
            </a:r>
          </a:p>
        </p:txBody>
      </p:sp>
      <p:sp>
        <p:nvSpPr>
          <p:cNvPr id="77517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0" y="8731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a:solidFill>
                  <a:srgbClr val="CC3300"/>
                </a:solidFill>
                <a:latin typeface="Tahoma" panose="020B0604030504040204" pitchFamily="34" charset="0"/>
              </a:rPr>
              <a:t>25.4. </a:t>
            </a:r>
            <a:r>
              <a:rPr lang="ru-RU" altLang="ru-RU" b="1">
                <a:solidFill>
                  <a:srgbClr val="CC3300"/>
                </a:solidFill>
              </a:rPr>
              <a:t>Понятие “информационное оружие”</a:t>
            </a:r>
          </a:p>
        </p:txBody>
      </p:sp>
      <p:sp>
        <p:nvSpPr>
          <p:cNvPr id="29699" name="Text Box 4"/>
          <p:cNvSpPr txBox="1">
            <a:spLocks noChangeArrowheads="1"/>
          </p:cNvSpPr>
          <p:nvPr/>
        </p:nvSpPr>
        <p:spPr bwMode="auto">
          <a:xfrm>
            <a:off x="250825" y="1916113"/>
            <a:ext cx="8605838"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Итак, вид вооруженной борьбы определяется видом используемого в ней оружия. В информационной войне применяется информационное оружие, как средство нападения и защиты. Основу информационного оружия составляют интеллектуальные и информационно-технологические средства ведения информационной войны, а также вспомогательные средства, выполняющие обеспечивающие функции (рис.25.3).</a:t>
            </a:r>
          </a:p>
        </p:txBody>
      </p:sp>
      <p:sp>
        <p:nvSpPr>
          <p:cNvPr id="776197"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9"/>
          <p:cNvGrpSpPr>
            <a:grpSpLocks/>
          </p:cNvGrpSpPr>
          <p:nvPr/>
        </p:nvGrpSpPr>
        <p:grpSpPr bwMode="auto">
          <a:xfrm>
            <a:off x="250825" y="692150"/>
            <a:ext cx="8659813" cy="5840413"/>
            <a:chOff x="158" y="436"/>
            <a:chExt cx="5455" cy="3679"/>
          </a:xfrm>
        </p:grpSpPr>
        <p:sp>
          <p:nvSpPr>
            <p:cNvPr id="30725" name="AutoShape 4" descr="20%"/>
            <p:cNvSpPr>
              <a:spLocks noChangeArrowheads="1"/>
            </p:cNvSpPr>
            <p:nvPr/>
          </p:nvSpPr>
          <p:spPr bwMode="auto">
            <a:xfrm>
              <a:off x="410" y="831"/>
              <a:ext cx="4940" cy="3242"/>
            </a:xfrm>
            <a:prstGeom prst="pentagon">
              <a:avLst/>
            </a:prstGeom>
            <a:pattFill prst="pct20">
              <a:fgClr>
                <a:srgbClr val="FF6699"/>
              </a:fgClr>
              <a:bgClr>
                <a:srgbClr val="FFFFFF"/>
              </a:bgClr>
            </a:pattFill>
            <a:ln w="9525" cap="rnd">
              <a:solidFill>
                <a:srgbClr val="9966FF"/>
              </a:solidFill>
              <a:prstDash val="sysDot"/>
              <a:miter lim="800000"/>
              <a:headEnd/>
              <a:tailEnd/>
            </a:ln>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30726" name="Group 5"/>
            <p:cNvGrpSpPr>
              <a:grpSpLocks/>
            </p:cNvGrpSpPr>
            <p:nvPr/>
          </p:nvGrpSpPr>
          <p:grpSpPr bwMode="auto">
            <a:xfrm>
              <a:off x="862" y="436"/>
              <a:ext cx="4050" cy="499"/>
              <a:chOff x="1028" y="599"/>
              <a:chExt cx="3712" cy="665"/>
            </a:xfrm>
          </p:grpSpPr>
          <p:sp>
            <p:nvSpPr>
              <p:cNvPr id="30748" name="AutoShape 6"/>
              <p:cNvSpPr>
                <a:spLocks noChangeArrowheads="1"/>
              </p:cNvSpPr>
              <p:nvPr/>
            </p:nvSpPr>
            <p:spPr bwMode="auto">
              <a:xfrm>
                <a:off x="1028" y="599"/>
                <a:ext cx="3712" cy="665"/>
              </a:xfrm>
              <a:prstGeom prst="ellipseRibbon">
                <a:avLst>
                  <a:gd name="adj1" fmla="val 29519"/>
                  <a:gd name="adj2" fmla="val 70296"/>
                  <a:gd name="adj3" fmla="val 11505"/>
                </a:avLst>
              </a:prstGeom>
              <a:gradFill rotWithShape="1">
                <a:gsLst>
                  <a:gs pos="0">
                    <a:srgbClr val="9900FF"/>
                  </a:gs>
                  <a:gs pos="50000">
                    <a:srgbClr val="FFFFFF"/>
                  </a:gs>
                  <a:gs pos="100000">
                    <a:srgbClr val="9900FF"/>
                  </a:gs>
                </a:gsLst>
                <a:lin ang="0" scaled="1"/>
              </a:gradFill>
              <a:ln w="9525">
                <a:solidFill>
                  <a:srgbClr val="9900FF"/>
                </a:solidFill>
                <a:round/>
                <a:headEnd/>
                <a:tailEnd/>
              </a:ln>
              <a:effectLst>
                <a:outerShdw dist="35921" dir="2700000" algn="ctr" rotWithShape="0">
                  <a:srgbClr val="80008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49" name="WordArt 7"/>
              <p:cNvSpPr>
                <a:spLocks noChangeArrowheads="1" noChangeShapeType="1" noTextEdit="1"/>
              </p:cNvSpPr>
              <p:nvPr/>
            </p:nvSpPr>
            <p:spPr bwMode="auto">
              <a:xfrm>
                <a:off x="1818" y="848"/>
                <a:ext cx="2124" cy="337"/>
              </a:xfrm>
              <a:prstGeom prst="rect">
                <a:avLst/>
              </a:prstGeom>
            </p:spPr>
            <p:txBody>
              <a:bodyPr wrap="none" fromWordArt="1">
                <a:prstTxWarp prst="textCanDown">
                  <a:avLst>
                    <a:gd name="adj" fmla="val 9884"/>
                  </a:avLst>
                </a:prstTxWarp>
              </a:bodyPr>
              <a:lstStyle/>
              <a:p>
                <a:r>
                  <a:rPr lang="ru-RU" sz="2000" kern="10">
                    <a:ln w="9525">
                      <a:solidFill>
                        <a:srgbClr val="990000"/>
                      </a:solidFill>
                      <a:round/>
                      <a:headEnd/>
                      <a:tailEnd/>
                    </a:ln>
                    <a:solidFill>
                      <a:srgbClr val="990000"/>
                    </a:solidFill>
                    <a:effectLst>
                      <a:outerShdw dist="35921" dir="2700000" algn="ctr" rotWithShape="0">
                        <a:srgbClr val="FF6600"/>
                      </a:outerShdw>
                    </a:effectLst>
                  </a:rPr>
                  <a:t> ИНФОРМАЦИОННОЕ </a:t>
                </a:r>
              </a:p>
              <a:p>
                <a:r>
                  <a:rPr lang="ru-RU" sz="2000" kern="10">
                    <a:ln w="9525">
                      <a:solidFill>
                        <a:srgbClr val="990000"/>
                      </a:solidFill>
                      <a:round/>
                      <a:headEnd/>
                      <a:tailEnd/>
                    </a:ln>
                    <a:solidFill>
                      <a:srgbClr val="990000"/>
                    </a:solidFill>
                    <a:effectLst>
                      <a:outerShdw dist="35921" dir="2700000" algn="ctr" rotWithShape="0">
                        <a:srgbClr val="FF6600"/>
                      </a:outerShdw>
                    </a:effectLst>
                  </a:rPr>
                  <a:t> ОРУЖИЕ </a:t>
                </a:r>
              </a:p>
            </p:txBody>
          </p:sp>
        </p:grpSp>
        <p:grpSp>
          <p:nvGrpSpPr>
            <p:cNvPr id="30727" name="Group 8"/>
            <p:cNvGrpSpPr>
              <a:grpSpLocks/>
            </p:cNvGrpSpPr>
            <p:nvPr/>
          </p:nvGrpSpPr>
          <p:grpSpPr bwMode="auto">
            <a:xfrm>
              <a:off x="158" y="1003"/>
              <a:ext cx="1477" cy="567"/>
              <a:chOff x="612" y="1406"/>
              <a:chExt cx="1354" cy="530"/>
            </a:xfrm>
          </p:grpSpPr>
          <p:sp>
            <p:nvSpPr>
              <p:cNvPr id="30746" name="AutoShape 9"/>
              <p:cNvSpPr>
                <a:spLocks noChangeArrowheads="1"/>
              </p:cNvSpPr>
              <p:nvPr/>
            </p:nvSpPr>
            <p:spPr bwMode="auto">
              <a:xfrm rot="-5400000">
                <a:off x="1024" y="994"/>
                <a:ext cx="530" cy="1354"/>
              </a:xfrm>
              <a:prstGeom prst="flowChartOnlineStorage">
                <a:avLst/>
              </a:prstGeom>
              <a:gradFill rotWithShape="1">
                <a:gsLst>
                  <a:gs pos="0">
                    <a:srgbClr val="D60093"/>
                  </a:gs>
                  <a:gs pos="50000">
                    <a:srgbClr val="FFFFFF"/>
                  </a:gs>
                  <a:gs pos="100000">
                    <a:srgbClr val="D60093"/>
                  </a:gs>
                </a:gsLst>
                <a:lin ang="5400000" scaled="1"/>
              </a:gradFill>
              <a:ln w="9525">
                <a:solidFill>
                  <a:srgbClr val="D60093"/>
                </a:solidFill>
                <a:miter lim="800000"/>
                <a:headEnd/>
                <a:tailEnd/>
              </a:ln>
              <a:effectLst>
                <a:outerShdw dist="35921" dir="2700000" algn="ctr" rotWithShape="0">
                  <a:srgbClr val="80008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47" name="WordArt 10"/>
              <p:cNvSpPr>
                <a:spLocks noChangeArrowheads="1" noChangeShapeType="1" noTextEdit="1"/>
              </p:cNvSpPr>
              <p:nvPr/>
            </p:nvSpPr>
            <p:spPr bwMode="auto">
              <a:xfrm>
                <a:off x="666" y="1511"/>
                <a:ext cx="1255" cy="364"/>
              </a:xfrm>
              <a:prstGeom prst="rect">
                <a:avLst/>
              </a:prstGeom>
            </p:spPr>
            <p:txBody>
              <a:bodyPr wrap="none" fromWordArt="1">
                <a:prstTxWarp prst="textCanDown">
                  <a:avLst>
                    <a:gd name="adj" fmla="val 20639"/>
                  </a:avLst>
                </a:prstTxWarp>
              </a:bodyPr>
              <a:lstStyle/>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ИНТЕЛЛЕКТУАЛЬНЫЕ </a:t>
                </a:r>
              </a:p>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СРЕДСТВА </a:t>
                </a:r>
              </a:p>
            </p:txBody>
          </p:sp>
        </p:grpSp>
        <p:grpSp>
          <p:nvGrpSpPr>
            <p:cNvPr id="30728" name="Group 11"/>
            <p:cNvGrpSpPr>
              <a:grpSpLocks/>
            </p:cNvGrpSpPr>
            <p:nvPr/>
          </p:nvGrpSpPr>
          <p:grpSpPr bwMode="auto">
            <a:xfrm>
              <a:off x="2154" y="1003"/>
              <a:ext cx="1489" cy="590"/>
              <a:chOff x="2197" y="1401"/>
              <a:chExt cx="1365" cy="530"/>
            </a:xfrm>
          </p:grpSpPr>
          <p:sp>
            <p:nvSpPr>
              <p:cNvPr id="30744" name="AutoShape 12"/>
              <p:cNvSpPr>
                <a:spLocks noChangeArrowheads="1"/>
              </p:cNvSpPr>
              <p:nvPr/>
            </p:nvSpPr>
            <p:spPr bwMode="auto">
              <a:xfrm rot="-5400000">
                <a:off x="2615" y="983"/>
                <a:ext cx="530" cy="1365"/>
              </a:xfrm>
              <a:prstGeom prst="flowChartOnlineStorage">
                <a:avLst/>
              </a:prstGeom>
              <a:gradFill rotWithShape="1">
                <a:gsLst>
                  <a:gs pos="0">
                    <a:srgbClr val="CC00CC"/>
                  </a:gs>
                  <a:gs pos="50000">
                    <a:srgbClr val="FFFFFF"/>
                  </a:gs>
                  <a:gs pos="100000">
                    <a:srgbClr val="CC00CC"/>
                  </a:gs>
                </a:gsLst>
                <a:lin ang="5400000" scaled="1"/>
              </a:gradFill>
              <a:ln w="9525">
                <a:solidFill>
                  <a:srgbClr val="CC00CC"/>
                </a:solidFill>
                <a:miter lim="800000"/>
                <a:headEnd/>
                <a:tailEnd/>
              </a:ln>
              <a:effectLst>
                <a:outerShdw dist="35921" dir="2700000" algn="ctr" rotWithShape="0">
                  <a:srgbClr val="80008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45" name="WordArt 13"/>
              <p:cNvSpPr>
                <a:spLocks noChangeArrowheads="1" noChangeShapeType="1" noTextEdit="1"/>
              </p:cNvSpPr>
              <p:nvPr/>
            </p:nvSpPr>
            <p:spPr bwMode="auto">
              <a:xfrm>
                <a:off x="2259" y="1500"/>
                <a:ext cx="1250" cy="387"/>
              </a:xfrm>
              <a:prstGeom prst="rect">
                <a:avLst/>
              </a:prstGeom>
            </p:spPr>
            <p:txBody>
              <a:bodyPr wrap="none" fromWordArt="1">
                <a:prstTxWarp prst="textCanDown">
                  <a:avLst>
                    <a:gd name="adj" fmla="val 14287"/>
                  </a:avLst>
                </a:prstTxWarp>
              </a:bodyPr>
              <a:lstStyle/>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ИНФОРМАЦИОННО- </a:t>
                </a:r>
              </a:p>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ТЕХНОЛОГИЧЕСКИЕ </a:t>
                </a:r>
              </a:p>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СРЕДСТВА </a:t>
                </a:r>
              </a:p>
            </p:txBody>
          </p:sp>
        </p:grpSp>
        <p:grpSp>
          <p:nvGrpSpPr>
            <p:cNvPr id="30729" name="Group 14"/>
            <p:cNvGrpSpPr>
              <a:grpSpLocks/>
            </p:cNvGrpSpPr>
            <p:nvPr/>
          </p:nvGrpSpPr>
          <p:grpSpPr bwMode="auto">
            <a:xfrm>
              <a:off x="4105" y="1003"/>
              <a:ext cx="1487" cy="590"/>
              <a:chOff x="3785" y="1405"/>
              <a:chExt cx="1363" cy="530"/>
            </a:xfrm>
          </p:grpSpPr>
          <p:sp>
            <p:nvSpPr>
              <p:cNvPr id="30742" name="AutoShape 15"/>
              <p:cNvSpPr>
                <a:spLocks noChangeArrowheads="1"/>
              </p:cNvSpPr>
              <p:nvPr/>
            </p:nvSpPr>
            <p:spPr bwMode="auto">
              <a:xfrm rot="-5400000">
                <a:off x="4202" y="988"/>
                <a:ext cx="530" cy="1363"/>
              </a:xfrm>
              <a:prstGeom prst="flowChartOnlineStorage">
                <a:avLst/>
              </a:prstGeom>
              <a:gradFill rotWithShape="1">
                <a:gsLst>
                  <a:gs pos="0">
                    <a:srgbClr val="FF6699"/>
                  </a:gs>
                  <a:gs pos="50000">
                    <a:srgbClr val="FFFFFF"/>
                  </a:gs>
                  <a:gs pos="100000">
                    <a:srgbClr val="FF6699"/>
                  </a:gs>
                </a:gsLst>
                <a:lin ang="5400000" scaled="1"/>
              </a:gradFill>
              <a:ln w="9525">
                <a:solidFill>
                  <a:srgbClr val="FF6699"/>
                </a:solidFill>
                <a:miter lim="800000"/>
                <a:headEnd/>
                <a:tailEnd/>
              </a:ln>
              <a:effectLst>
                <a:outerShdw dist="35921" dir="2700000" algn="ctr" rotWithShape="0">
                  <a:srgbClr val="800080"/>
                </a:outerShdw>
              </a:effec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43" name="WordArt 16"/>
              <p:cNvSpPr>
                <a:spLocks noChangeArrowheads="1" noChangeShapeType="1" noTextEdit="1"/>
              </p:cNvSpPr>
              <p:nvPr/>
            </p:nvSpPr>
            <p:spPr bwMode="auto">
              <a:xfrm>
                <a:off x="3848" y="1520"/>
                <a:ext cx="1221" cy="359"/>
              </a:xfrm>
              <a:prstGeom prst="rect">
                <a:avLst/>
              </a:prstGeom>
            </p:spPr>
            <p:txBody>
              <a:bodyPr wrap="none" fromWordArt="1">
                <a:prstTxWarp prst="textCanDown">
                  <a:avLst>
                    <a:gd name="adj" fmla="val 20801"/>
                  </a:avLst>
                </a:prstTxWarp>
              </a:bodyPr>
              <a:lstStyle/>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ВСПОМОГАТЕЛЬНЫЕ </a:t>
                </a:r>
              </a:p>
              <a:p>
                <a:r>
                  <a:rPr lang="ru-RU" sz="2000" kern="10">
                    <a:ln w="9525">
                      <a:solidFill>
                        <a:srgbClr val="990000"/>
                      </a:solidFill>
                      <a:round/>
                      <a:headEnd/>
                      <a:tailEnd/>
                    </a:ln>
                    <a:solidFill>
                      <a:srgbClr val="990000"/>
                    </a:solidFill>
                    <a:effectLst>
                      <a:outerShdw dist="28398" dir="1593903" algn="ctr" rotWithShape="0">
                        <a:srgbClr val="FF6600"/>
                      </a:outerShdw>
                    </a:effectLst>
                    <a:latin typeface="Tahoma" panose="020B0604030504040204" pitchFamily="34" charset="0"/>
                    <a:ea typeface="Tahoma" panose="020B0604030504040204" pitchFamily="34" charset="0"/>
                    <a:cs typeface="Tahoma" panose="020B0604030504040204" pitchFamily="34" charset="0"/>
                  </a:rPr>
                  <a:t> СРЕДСТВА </a:t>
                </a:r>
              </a:p>
            </p:txBody>
          </p:sp>
        </p:grpSp>
        <p:sp>
          <p:nvSpPr>
            <p:cNvPr id="30730" name="Text Box 17"/>
            <p:cNvSpPr txBox="1">
              <a:spLocks noChangeArrowheads="1"/>
            </p:cNvSpPr>
            <p:nvPr/>
          </p:nvSpPr>
          <p:spPr bwMode="auto">
            <a:xfrm>
              <a:off x="181" y="1661"/>
              <a:ext cx="1542" cy="468"/>
            </a:xfrm>
            <a:prstGeom prst="rect">
              <a:avLst/>
            </a:prstGeom>
            <a:gradFill rotWithShape="1">
              <a:gsLst>
                <a:gs pos="0">
                  <a:srgbClr val="D60093"/>
                </a:gs>
                <a:gs pos="50000">
                  <a:srgbClr val="FFFFFF"/>
                </a:gs>
                <a:gs pos="100000">
                  <a:srgbClr val="D60093"/>
                </a:gs>
              </a:gsLst>
              <a:lin ang="0" scaled="1"/>
            </a:gradFill>
            <a:ln w="9525">
              <a:solidFill>
                <a:srgbClr val="D60093"/>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интеллектуальный потенциал (ученые, специалисты в области ведения информационной войны)</a:t>
              </a:r>
              <a:endParaRPr lang="en-GB" altLang="ru-RU" sz="1200"/>
            </a:p>
          </p:txBody>
        </p:sp>
        <p:sp>
          <p:nvSpPr>
            <p:cNvPr id="30731" name="Text Box 18"/>
            <p:cNvSpPr txBox="1">
              <a:spLocks noChangeArrowheads="1"/>
            </p:cNvSpPr>
            <p:nvPr/>
          </p:nvSpPr>
          <p:spPr bwMode="auto">
            <a:xfrm>
              <a:off x="181" y="2205"/>
              <a:ext cx="1542" cy="640"/>
            </a:xfrm>
            <a:prstGeom prst="rect">
              <a:avLst/>
            </a:prstGeom>
            <a:gradFill rotWithShape="1">
              <a:gsLst>
                <a:gs pos="0">
                  <a:srgbClr val="D60093"/>
                </a:gs>
                <a:gs pos="50000">
                  <a:srgbClr val="FFFFFF"/>
                </a:gs>
                <a:gs pos="100000">
                  <a:srgbClr val="D60093"/>
                </a:gs>
              </a:gsLst>
              <a:lin ang="0" scaled="1"/>
            </a:gradFill>
            <a:ln w="9525">
              <a:solidFill>
                <a:srgbClr val="D60093"/>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5000"/>
                </a:lnSpc>
              </a:pPr>
              <a:r>
                <a:rPr lang="en-GB" altLang="ru-RU" sz="1200" b="1">
                  <a:solidFill>
                    <a:srgbClr val="003366"/>
                  </a:solidFill>
                  <a:latin typeface="Arial Narrow" panose="020B0606020202030204" pitchFamily="34" charset="0"/>
                </a:rPr>
                <a:t>уровень развития теории и практики компьютерной разведки, а также иных обеспечивающих ее видов разведки, включая все виды радиоэлектронной борьбы</a:t>
              </a:r>
              <a:endParaRPr lang="en-GB" altLang="ru-RU" sz="1200"/>
            </a:p>
          </p:txBody>
        </p:sp>
        <p:sp>
          <p:nvSpPr>
            <p:cNvPr id="30732" name="Text Box 19"/>
            <p:cNvSpPr txBox="1">
              <a:spLocks noChangeArrowheads="1"/>
            </p:cNvSpPr>
            <p:nvPr/>
          </p:nvSpPr>
          <p:spPr bwMode="auto">
            <a:xfrm>
              <a:off x="181" y="2908"/>
              <a:ext cx="1542" cy="572"/>
            </a:xfrm>
            <a:prstGeom prst="rect">
              <a:avLst/>
            </a:prstGeom>
            <a:gradFill rotWithShape="1">
              <a:gsLst>
                <a:gs pos="0">
                  <a:srgbClr val="D60093"/>
                </a:gs>
                <a:gs pos="50000">
                  <a:srgbClr val="FFFFFF"/>
                </a:gs>
                <a:gs pos="100000">
                  <a:srgbClr val="D60093"/>
                </a:gs>
              </a:gsLst>
              <a:lin ang="0" scaled="1"/>
            </a:gradFill>
            <a:ln w="9525">
              <a:solidFill>
                <a:srgbClr val="D60093"/>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уровень развития криптологии (криптографии и криптоанализа) и ряда связанных с нею математических дисциплин</a:t>
              </a:r>
              <a:endParaRPr lang="en-GB" altLang="ru-RU" sz="1200"/>
            </a:p>
          </p:txBody>
        </p:sp>
        <p:sp>
          <p:nvSpPr>
            <p:cNvPr id="30733" name="Text Box 20"/>
            <p:cNvSpPr txBox="1">
              <a:spLocks noChangeArrowheads="1"/>
            </p:cNvSpPr>
            <p:nvPr/>
          </p:nvSpPr>
          <p:spPr bwMode="auto">
            <a:xfrm>
              <a:off x="181" y="3543"/>
              <a:ext cx="1542" cy="572"/>
            </a:xfrm>
            <a:prstGeom prst="rect">
              <a:avLst/>
            </a:prstGeom>
            <a:gradFill rotWithShape="1">
              <a:gsLst>
                <a:gs pos="0">
                  <a:srgbClr val="D60093"/>
                </a:gs>
                <a:gs pos="50000">
                  <a:srgbClr val="FFFFFF"/>
                </a:gs>
                <a:gs pos="100000">
                  <a:srgbClr val="D60093"/>
                </a:gs>
              </a:gsLst>
              <a:lin ang="0" scaled="1"/>
            </a:gradFill>
            <a:ln w="9525">
              <a:solidFill>
                <a:srgbClr val="D60093"/>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уровень развития информационных технологий, включая достижения в области разработки и создания суперкомпьютеров</a:t>
              </a:r>
              <a:endParaRPr lang="en-GB" altLang="ru-RU" sz="1200"/>
            </a:p>
          </p:txBody>
        </p:sp>
        <p:sp>
          <p:nvSpPr>
            <p:cNvPr id="30734" name="Text Box 21"/>
            <p:cNvSpPr txBox="1">
              <a:spLocks noChangeArrowheads="1"/>
            </p:cNvSpPr>
            <p:nvPr/>
          </p:nvSpPr>
          <p:spPr bwMode="auto">
            <a:xfrm>
              <a:off x="1905" y="1713"/>
              <a:ext cx="1973" cy="364"/>
            </a:xfrm>
            <a:prstGeom prst="rect">
              <a:avLst/>
            </a:prstGeom>
            <a:gradFill rotWithShape="1">
              <a:gsLst>
                <a:gs pos="0">
                  <a:srgbClr val="CC00CC"/>
                </a:gs>
                <a:gs pos="50000">
                  <a:srgbClr val="FFFFFF"/>
                </a:gs>
                <a:gs pos="100000">
                  <a:srgbClr val="CC00CC"/>
                </a:gs>
              </a:gsLst>
              <a:lin ang="0" scaled="1"/>
            </a:gradFill>
            <a:ln w="9525">
              <a:solidFill>
                <a:srgbClr val="CC00CC"/>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разведданные о состоянии критической информации и </a:t>
              </a:r>
              <a:r>
                <a:rPr lang="ru-RU" altLang="ru-RU" sz="1200" b="1">
                  <a:solidFill>
                    <a:srgbClr val="003366"/>
                  </a:solidFill>
                  <a:latin typeface="Arial Narrow" panose="020B0606020202030204" pitchFamily="34" charset="0"/>
                </a:rPr>
                <a:t>ИТИ</a:t>
              </a:r>
              <a:r>
                <a:rPr lang="en-GB" altLang="ru-RU" sz="1200" b="1">
                  <a:solidFill>
                    <a:srgbClr val="003366"/>
                  </a:solidFill>
                  <a:latin typeface="Arial Narrow" panose="020B0606020202030204" pitchFamily="34" charset="0"/>
                </a:rPr>
                <a:t> противника</a:t>
              </a:r>
              <a:endParaRPr lang="en-GB" altLang="ru-RU" sz="1200"/>
            </a:p>
          </p:txBody>
        </p:sp>
        <p:sp>
          <p:nvSpPr>
            <p:cNvPr id="30735" name="Text Box 22"/>
            <p:cNvSpPr txBox="1">
              <a:spLocks noChangeArrowheads="1"/>
            </p:cNvSpPr>
            <p:nvPr/>
          </p:nvSpPr>
          <p:spPr bwMode="auto">
            <a:xfrm>
              <a:off x="1905" y="2160"/>
              <a:ext cx="1974" cy="260"/>
            </a:xfrm>
            <a:prstGeom prst="rect">
              <a:avLst/>
            </a:prstGeom>
            <a:gradFill rotWithShape="1">
              <a:gsLst>
                <a:gs pos="0">
                  <a:srgbClr val="CC00CC"/>
                </a:gs>
                <a:gs pos="50000">
                  <a:srgbClr val="FFFFFF"/>
                </a:gs>
                <a:gs pos="100000">
                  <a:srgbClr val="CC00CC"/>
                </a:gs>
              </a:gsLst>
              <a:lin ang="0" scaled="1"/>
            </a:gradFill>
            <a:ln w="9525">
              <a:solidFill>
                <a:srgbClr val="CC00CC"/>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данные о состоянии собственной критической информации и </a:t>
              </a:r>
              <a:r>
                <a:rPr lang="ru-RU" altLang="ru-RU" sz="1200" b="1">
                  <a:solidFill>
                    <a:srgbClr val="003366"/>
                  </a:solidFill>
                  <a:latin typeface="Arial Narrow" panose="020B0606020202030204" pitchFamily="34" charset="0"/>
                </a:rPr>
                <a:t>ИТИ</a:t>
              </a:r>
              <a:endParaRPr lang="en-GB" altLang="ru-RU" sz="1200"/>
            </a:p>
          </p:txBody>
        </p:sp>
        <p:sp>
          <p:nvSpPr>
            <p:cNvPr id="30736" name="Text Box 23"/>
            <p:cNvSpPr txBox="1">
              <a:spLocks noChangeArrowheads="1"/>
            </p:cNvSpPr>
            <p:nvPr/>
          </p:nvSpPr>
          <p:spPr bwMode="auto">
            <a:xfrm>
              <a:off x="4119" y="1677"/>
              <a:ext cx="1486" cy="282"/>
            </a:xfrm>
            <a:prstGeom prst="rect">
              <a:avLst/>
            </a:prstGeom>
            <a:gradFill rotWithShape="1">
              <a:gsLst>
                <a:gs pos="0">
                  <a:srgbClr val="FF6699"/>
                </a:gs>
                <a:gs pos="50000">
                  <a:srgbClr val="FFFFFF"/>
                </a:gs>
                <a:gs pos="100000">
                  <a:srgbClr val="FF6699"/>
                </a:gs>
              </a:gsLst>
              <a:lin ang="0" scaled="1"/>
            </a:gradFill>
            <a:ln w="9525">
              <a:solidFill>
                <a:srgbClr val="FF6699"/>
              </a:solidFill>
              <a:miter lim="800000"/>
              <a:headEnd/>
              <a:tailEnd/>
            </a:ln>
            <a:effectLst>
              <a:outerShdw dist="35921" dir="2700000" algn="ctr" rotWithShape="0">
                <a:srgbClr val="800080"/>
              </a:outerShdw>
            </a:effectLst>
          </p:spPr>
          <p:txBody>
            <a:bodyPr lIns="36000" tIns="36000" rIns="36000" bIns="3600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ru-RU" sz="1200" b="1">
                  <a:solidFill>
                    <a:srgbClr val="003366"/>
                  </a:solidFill>
                  <a:latin typeface="Arial Narrow" panose="020B0606020202030204" pitchFamily="34" charset="0"/>
                </a:rPr>
                <a:t>материально-технические средства (резервы)</a:t>
              </a:r>
              <a:endParaRPr lang="en-GB" altLang="ru-RU" sz="1200"/>
            </a:p>
          </p:txBody>
        </p:sp>
        <p:sp>
          <p:nvSpPr>
            <p:cNvPr id="30737" name="Text Box 24"/>
            <p:cNvSpPr txBox="1">
              <a:spLocks noChangeArrowheads="1"/>
            </p:cNvSpPr>
            <p:nvPr/>
          </p:nvSpPr>
          <p:spPr bwMode="auto">
            <a:xfrm>
              <a:off x="4119" y="2056"/>
              <a:ext cx="1486" cy="167"/>
            </a:xfrm>
            <a:prstGeom prst="rect">
              <a:avLst/>
            </a:prstGeom>
            <a:gradFill rotWithShape="1">
              <a:gsLst>
                <a:gs pos="0">
                  <a:srgbClr val="FF6699"/>
                </a:gs>
                <a:gs pos="50000">
                  <a:srgbClr val="FFFFFF"/>
                </a:gs>
                <a:gs pos="100000">
                  <a:srgbClr val="FF6699"/>
                </a:gs>
              </a:gsLst>
              <a:lin ang="0" scaled="1"/>
            </a:gradFill>
            <a:ln w="9525">
              <a:solidFill>
                <a:srgbClr val="FF6699"/>
              </a:solidFill>
              <a:miter lim="800000"/>
              <a:headEnd/>
              <a:tailEnd/>
            </a:ln>
            <a:effectLst>
              <a:outerShdw dist="35921" dir="2700000" algn="ctr" rotWithShape="0">
                <a:srgbClr val="800080"/>
              </a:outerShdw>
            </a:effectLst>
          </p:spPr>
          <p:txBody>
            <a:bodyPr lIns="36000" tIns="36000" rIns="36000" bIns="3600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ru-RU" sz="1200" b="1">
                  <a:solidFill>
                    <a:srgbClr val="003366"/>
                  </a:solidFill>
                  <a:latin typeface="Arial Narrow" panose="020B0606020202030204" pitchFamily="34" charset="0"/>
                </a:rPr>
                <a:t>финансовые средства</a:t>
              </a:r>
              <a:endParaRPr lang="en-GB" altLang="ru-RU" sz="1200"/>
            </a:p>
          </p:txBody>
        </p:sp>
        <p:sp>
          <p:nvSpPr>
            <p:cNvPr id="30738" name="Text Box 25"/>
            <p:cNvSpPr txBox="1">
              <a:spLocks noChangeArrowheads="1"/>
            </p:cNvSpPr>
            <p:nvPr/>
          </p:nvSpPr>
          <p:spPr bwMode="auto">
            <a:xfrm>
              <a:off x="1905" y="3362"/>
              <a:ext cx="1977" cy="676"/>
            </a:xfrm>
            <a:prstGeom prst="rect">
              <a:avLst/>
            </a:prstGeom>
            <a:gradFill rotWithShape="1">
              <a:gsLst>
                <a:gs pos="0">
                  <a:srgbClr val="CC00CC"/>
                </a:gs>
                <a:gs pos="50000">
                  <a:srgbClr val="FFFFFF"/>
                </a:gs>
                <a:gs pos="100000">
                  <a:srgbClr val="CC00CC"/>
                </a:gs>
              </a:gsLst>
              <a:lin ang="0" scaled="1"/>
            </a:gradFill>
            <a:ln w="9525">
              <a:solidFill>
                <a:srgbClr val="CC00CC"/>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информационно-вычислительные комплексы (включая суперкомпьютеры), системы и сети, предназначенные для защиты собственной критической информации и </a:t>
              </a:r>
              <a:r>
                <a:rPr lang="ru-RU" altLang="ru-RU" sz="1200" b="1">
                  <a:solidFill>
                    <a:srgbClr val="003366"/>
                  </a:solidFill>
                  <a:latin typeface="Arial Narrow" panose="020B0606020202030204" pitchFamily="34" charset="0"/>
                </a:rPr>
                <a:t>ИТИ</a:t>
              </a:r>
              <a:endParaRPr lang="en-GB" altLang="ru-RU" sz="1200"/>
            </a:p>
          </p:txBody>
        </p:sp>
        <p:sp>
          <p:nvSpPr>
            <p:cNvPr id="30739" name="Text Box 26"/>
            <p:cNvSpPr txBox="1">
              <a:spLocks noChangeArrowheads="1"/>
            </p:cNvSpPr>
            <p:nvPr/>
          </p:nvSpPr>
          <p:spPr bwMode="auto">
            <a:xfrm>
              <a:off x="1905" y="2516"/>
              <a:ext cx="1982" cy="780"/>
            </a:xfrm>
            <a:prstGeom prst="rect">
              <a:avLst/>
            </a:prstGeom>
            <a:gradFill rotWithShape="1">
              <a:gsLst>
                <a:gs pos="0">
                  <a:srgbClr val="CC00CC"/>
                </a:gs>
                <a:gs pos="50000">
                  <a:srgbClr val="FFFFFF"/>
                </a:gs>
                <a:gs pos="100000">
                  <a:srgbClr val="CC00CC"/>
                </a:gs>
              </a:gsLst>
              <a:lin ang="0" scaled="1"/>
            </a:gradFill>
            <a:ln w="9525">
              <a:solidFill>
                <a:srgbClr val="CC00CC"/>
              </a:solidFill>
              <a:miter lim="800000"/>
              <a:headEnd/>
              <a:tailEnd/>
            </a:ln>
            <a:effectLst>
              <a:outerShdw dist="35921" dir="2700000" algn="ctr" rotWithShape="0">
                <a:srgbClr val="800080"/>
              </a:outerShdw>
            </a:effectLst>
          </p:spPr>
          <p:txBody>
            <a:bodyPr lIns="36000" tIns="36000" rIns="36000" bIns="3600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GB" altLang="ru-RU" sz="1200" b="1">
                  <a:solidFill>
                    <a:srgbClr val="003366"/>
                  </a:solidFill>
                  <a:latin typeface="Arial Narrow" panose="020B0606020202030204" pitchFamily="34" charset="0"/>
                </a:rPr>
                <a:t>информационно-вычислительные комплексы (включая суперкомпьютеры), системы и сети, предназначенные для нанесения ущерба государственно-значимой критической информации и </a:t>
              </a:r>
              <a:r>
                <a:rPr lang="ru-RU" altLang="ru-RU" sz="1200" b="1">
                  <a:solidFill>
                    <a:srgbClr val="003366"/>
                  </a:solidFill>
                  <a:latin typeface="Arial Narrow" panose="020B0606020202030204" pitchFamily="34" charset="0"/>
                </a:rPr>
                <a:t>ИТИ</a:t>
              </a:r>
              <a:r>
                <a:rPr lang="en-GB" altLang="ru-RU" sz="1200" b="1">
                  <a:solidFill>
                    <a:srgbClr val="003366"/>
                  </a:solidFill>
                  <a:latin typeface="Arial Narrow" panose="020B0606020202030204" pitchFamily="34" charset="0"/>
                </a:rPr>
                <a:t> противника</a:t>
              </a:r>
              <a:endParaRPr lang="en-GB" altLang="ru-RU" sz="1200"/>
            </a:p>
          </p:txBody>
        </p:sp>
        <p:sp>
          <p:nvSpPr>
            <p:cNvPr id="30740" name="Text Box 27"/>
            <p:cNvSpPr txBox="1">
              <a:spLocks noChangeArrowheads="1"/>
            </p:cNvSpPr>
            <p:nvPr/>
          </p:nvSpPr>
          <p:spPr bwMode="auto">
            <a:xfrm>
              <a:off x="4119" y="2303"/>
              <a:ext cx="1486" cy="167"/>
            </a:xfrm>
            <a:prstGeom prst="rect">
              <a:avLst/>
            </a:prstGeom>
            <a:gradFill rotWithShape="1">
              <a:gsLst>
                <a:gs pos="0">
                  <a:srgbClr val="FF6699"/>
                </a:gs>
                <a:gs pos="50000">
                  <a:srgbClr val="FFFFFF"/>
                </a:gs>
                <a:gs pos="100000">
                  <a:srgbClr val="FF6699"/>
                </a:gs>
              </a:gsLst>
              <a:lin ang="0" scaled="1"/>
            </a:gradFill>
            <a:ln w="9525">
              <a:solidFill>
                <a:srgbClr val="FF6699"/>
              </a:solidFill>
              <a:prstDash val="dash"/>
              <a:miter lim="800000"/>
              <a:headEnd/>
              <a:tailEnd/>
            </a:ln>
            <a:effectLst>
              <a:outerShdw dist="35921" dir="2700000" algn="ctr" rotWithShape="0">
                <a:srgbClr val="800080"/>
              </a:outerShdw>
            </a:effectLst>
          </p:spPr>
          <p:txBody>
            <a:bodyPr lIns="36000" tIns="36000" rIns="36000" bIns="3600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ru-RU" sz="1200" b="1">
                  <a:solidFill>
                    <a:srgbClr val="003366"/>
                  </a:solidFill>
                  <a:latin typeface="Arial Narrow" panose="020B0606020202030204" pitchFamily="34" charset="0"/>
                </a:rPr>
                <a:t>огневые средства поражения</a:t>
              </a:r>
              <a:endParaRPr lang="en-GB" altLang="ru-RU" sz="1200"/>
            </a:p>
          </p:txBody>
        </p:sp>
        <p:sp>
          <p:nvSpPr>
            <p:cNvPr id="30741" name="Text Box 28"/>
            <p:cNvSpPr txBox="1">
              <a:spLocks noChangeArrowheads="1"/>
            </p:cNvSpPr>
            <p:nvPr/>
          </p:nvSpPr>
          <p:spPr bwMode="auto">
            <a:xfrm>
              <a:off x="4127" y="2568"/>
              <a:ext cx="1486" cy="282"/>
            </a:xfrm>
            <a:prstGeom prst="rect">
              <a:avLst/>
            </a:prstGeom>
            <a:gradFill rotWithShape="1">
              <a:gsLst>
                <a:gs pos="0">
                  <a:srgbClr val="FF6699"/>
                </a:gs>
                <a:gs pos="50000">
                  <a:srgbClr val="FFFFFF"/>
                </a:gs>
                <a:gs pos="100000">
                  <a:srgbClr val="FF6699"/>
                </a:gs>
              </a:gsLst>
              <a:lin ang="0" scaled="1"/>
            </a:gradFill>
            <a:ln w="9525">
              <a:solidFill>
                <a:srgbClr val="FF6699"/>
              </a:solidFill>
              <a:prstDash val="dash"/>
              <a:miter lim="800000"/>
              <a:headEnd/>
              <a:tailEnd/>
            </a:ln>
            <a:effectLst>
              <a:outerShdw dist="35921" dir="2700000" algn="ctr" rotWithShape="0">
                <a:srgbClr val="800080"/>
              </a:outerShdw>
            </a:effectLst>
          </p:spPr>
          <p:txBody>
            <a:bodyPr lIns="36000" tIns="36000" rIns="36000" bIns="3600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GB" altLang="ru-RU" sz="1200" b="1">
                  <a:solidFill>
                    <a:srgbClr val="003366"/>
                  </a:solidFill>
                  <a:latin typeface="Arial Narrow" panose="020B0606020202030204" pitchFamily="34" charset="0"/>
                </a:rPr>
                <a:t>средства радиоэлектронного подавления</a:t>
              </a:r>
              <a:endParaRPr lang="en-GB" altLang="ru-RU" sz="1200"/>
            </a:p>
          </p:txBody>
        </p:sp>
      </p:grpSp>
      <p:sp>
        <p:nvSpPr>
          <p:cNvPr id="30723" name="Text Box 30"/>
          <p:cNvSpPr txBox="1">
            <a:spLocks noChangeArrowheads="1"/>
          </p:cNvSpPr>
          <p:nvPr/>
        </p:nvSpPr>
        <p:spPr bwMode="auto">
          <a:xfrm>
            <a:off x="6264275" y="5408613"/>
            <a:ext cx="2663825" cy="904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25.3</a:t>
            </a:r>
            <a:r>
              <a:rPr lang="ru-RU" altLang="ru-RU" sz="2200" b="1">
                <a:solidFill>
                  <a:srgbClr val="800080"/>
                </a:solidFill>
              </a:rPr>
              <a:t>.</a:t>
            </a:r>
          </a:p>
          <a:p>
            <a:pPr algn="r" eaLnBrk="1" hangingPunct="1">
              <a:lnSpc>
                <a:spcPct val="90000"/>
              </a:lnSpc>
            </a:pPr>
            <a:r>
              <a:rPr lang="ru-RU" altLang="ru-RU" sz="2200" b="1">
                <a:solidFill>
                  <a:srgbClr val="800080"/>
                </a:solidFill>
              </a:rPr>
              <a:t>“Информационное оружие”</a:t>
            </a:r>
            <a:endParaRPr lang="ru-RU" altLang="ru-RU" sz="2200">
              <a:solidFill>
                <a:srgbClr val="800080"/>
              </a:solidFill>
            </a:endParaRPr>
          </a:p>
        </p:txBody>
      </p:sp>
      <p:sp>
        <p:nvSpPr>
          <p:cNvPr id="756767" name="Text Box 31"/>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
        <p:nvSpPr>
          <p:cNvPr id="4099" name="Text Box 3"/>
          <p:cNvSpPr txBox="1">
            <a:spLocks noChangeArrowheads="1"/>
          </p:cNvSpPr>
          <p:nvPr/>
        </p:nvSpPr>
        <p:spPr bwMode="auto">
          <a:xfrm>
            <a:off x="0" y="8731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a:solidFill>
                  <a:srgbClr val="CC3300"/>
                </a:solidFill>
                <a:latin typeface="Tahoma" panose="020B0604030504040204" pitchFamily="34" charset="0"/>
              </a:rPr>
              <a:t>25.1. </a:t>
            </a:r>
            <a:r>
              <a:rPr lang="ru-RU" altLang="ru-RU" b="1">
                <a:solidFill>
                  <a:srgbClr val="CC3300"/>
                </a:solidFill>
              </a:rPr>
              <a:t>Контроль мировых информационных потоков</a:t>
            </a:r>
            <a:endParaRPr lang="ru-RU" altLang="ru-RU">
              <a:solidFill>
                <a:srgbClr val="CC3300"/>
              </a:solidFill>
            </a:endParaRPr>
          </a:p>
        </p:txBody>
      </p:sp>
      <p:sp>
        <p:nvSpPr>
          <p:cNvPr id="4100" name="Text Box 4"/>
          <p:cNvSpPr txBox="1">
            <a:spLocks noChangeArrowheads="1"/>
          </p:cNvSpPr>
          <p:nvPr/>
        </p:nvSpPr>
        <p:spPr bwMode="auto">
          <a:xfrm>
            <a:off x="250825" y="1844675"/>
            <a:ext cx="8605838" cy="204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200">
                <a:solidFill>
                  <a:srgbClr val="800080"/>
                </a:solidFill>
              </a:rPr>
              <a:t>Американский историк криптографии Дэвид Канн ввёл три критерия для определения великой (мировой) державы, а именно (рис.25.1):</a:t>
            </a:r>
          </a:p>
        </p:txBody>
      </p:sp>
      <p:sp>
        <p:nvSpPr>
          <p:cNvPr id="4101" name="Text Box 5"/>
          <p:cNvSpPr txBox="1">
            <a:spLocks noChangeArrowheads="1"/>
          </p:cNvSpPr>
          <p:nvPr/>
        </p:nvSpPr>
        <p:spPr bwMode="auto">
          <a:xfrm>
            <a:off x="576263" y="4076700"/>
            <a:ext cx="8064500" cy="22288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800">
                <a:solidFill>
                  <a:srgbClr val="800080"/>
                </a:solidFill>
              </a:rPr>
              <a:t>наличие ядерных технологий;</a:t>
            </a:r>
          </a:p>
          <a:p>
            <a:pPr eaLnBrk="1" hangingPunct="1">
              <a:spcBef>
                <a:spcPct val="50000"/>
              </a:spcBef>
              <a:buSzPct val="90000"/>
              <a:buFont typeface="Wingdings" panose="05000000000000000000" pitchFamily="2" charset="2"/>
              <a:buChar char=""/>
            </a:pPr>
            <a:r>
              <a:rPr lang="ru-RU" altLang="ru-RU" sz="2800">
                <a:solidFill>
                  <a:srgbClr val="800080"/>
                </a:solidFill>
              </a:rPr>
              <a:t>наличие ракетно-космических технологий;</a:t>
            </a:r>
          </a:p>
          <a:p>
            <a:pPr eaLnBrk="1" hangingPunct="1">
              <a:spcBef>
                <a:spcPct val="50000"/>
              </a:spcBef>
              <a:buSzPct val="90000"/>
              <a:buFont typeface="Wingdings" panose="05000000000000000000" pitchFamily="2" charset="2"/>
              <a:buChar char=""/>
            </a:pPr>
            <a:r>
              <a:rPr lang="ru-RU" altLang="ru-RU" sz="2800">
                <a:solidFill>
                  <a:srgbClr val="800080"/>
                </a:solidFill>
              </a:rPr>
              <a:t>наличие развитой криптографической науки.</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250825" y="1160463"/>
            <a:ext cx="8642350" cy="1006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3000" u="sng">
                <a:solidFill>
                  <a:srgbClr val="800080"/>
                </a:solidFill>
              </a:rPr>
              <a:t>Средства ведения информационной войны (информационное оружие)</a:t>
            </a:r>
            <a:r>
              <a:rPr lang="ru-RU" altLang="ru-RU" sz="3000">
                <a:solidFill>
                  <a:srgbClr val="800080"/>
                </a:solidFill>
              </a:rPr>
              <a:t>:</a:t>
            </a:r>
          </a:p>
        </p:txBody>
      </p:sp>
      <p:sp>
        <p:nvSpPr>
          <p:cNvPr id="31747" name="Text Box 4"/>
          <p:cNvSpPr txBox="1">
            <a:spLocks noChangeArrowheads="1"/>
          </p:cNvSpPr>
          <p:nvPr/>
        </p:nvSpPr>
        <p:spPr bwMode="auto">
          <a:xfrm>
            <a:off x="250825" y="2168525"/>
            <a:ext cx="864235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600">
                <a:solidFill>
                  <a:srgbClr val="800080"/>
                </a:solidFill>
              </a:rPr>
              <a:t>интеллектуальные средства:</a:t>
            </a:r>
          </a:p>
        </p:txBody>
      </p:sp>
      <p:sp>
        <p:nvSpPr>
          <p:cNvPr id="31748" name="Text Box 5"/>
          <p:cNvSpPr txBox="1">
            <a:spLocks noChangeArrowheads="1"/>
          </p:cNvSpPr>
          <p:nvPr/>
        </p:nvSpPr>
        <p:spPr bwMode="auto">
          <a:xfrm>
            <a:off x="539750" y="2686050"/>
            <a:ext cx="8388350" cy="36147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263525" indent="-263525"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0"/>
              </a:spcBef>
              <a:buFont typeface="Wingdings" panose="05000000000000000000" pitchFamily="2" charset="2"/>
              <a:buChar char="ù"/>
            </a:pPr>
            <a:r>
              <a:rPr lang="ru-RU" altLang="ru-RU" sz="2400">
                <a:solidFill>
                  <a:srgbClr val="800080"/>
                </a:solidFill>
              </a:rPr>
              <a:t>интеллектуальный потенциал (ученые, специалисты в области ведения информационной войны);</a:t>
            </a:r>
          </a:p>
          <a:p>
            <a:pPr eaLnBrk="1" hangingPunct="1">
              <a:lnSpc>
                <a:spcPct val="90000"/>
              </a:lnSpc>
              <a:spcBef>
                <a:spcPct val="0"/>
              </a:spcBef>
              <a:buFont typeface="Wingdings" panose="05000000000000000000" pitchFamily="2" charset="2"/>
              <a:buChar char="ù"/>
            </a:pPr>
            <a:r>
              <a:rPr lang="ru-RU" altLang="ru-RU" sz="2400">
                <a:solidFill>
                  <a:srgbClr val="800080"/>
                </a:solidFill>
              </a:rPr>
              <a:t>уровень развития теории и практики компьютерной разведки, а также иных обеспечивающих ее видов разведки, включая все виды радиоэлектронной борьбы;</a:t>
            </a:r>
          </a:p>
          <a:p>
            <a:pPr eaLnBrk="1" hangingPunct="1">
              <a:lnSpc>
                <a:spcPct val="90000"/>
              </a:lnSpc>
              <a:spcBef>
                <a:spcPct val="0"/>
              </a:spcBef>
              <a:buFont typeface="Wingdings" panose="05000000000000000000" pitchFamily="2" charset="2"/>
              <a:buChar char="ù"/>
            </a:pPr>
            <a:r>
              <a:rPr lang="ru-RU" altLang="ru-RU" sz="2400">
                <a:solidFill>
                  <a:srgbClr val="800080"/>
                </a:solidFill>
              </a:rPr>
              <a:t>уровень развития криптологии (криптографии и криптоанализа) и ряда связанных с нею математических дисциплин;</a:t>
            </a:r>
          </a:p>
          <a:p>
            <a:pPr eaLnBrk="1" hangingPunct="1">
              <a:lnSpc>
                <a:spcPct val="90000"/>
              </a:lnSpc>
              <a:spcBef>
                <a:spcPct val="0"/>
              </a:spcBef>
              <a:buFont typeface="Wingdings" panose="05000000000000000000" pitchFamily="2" charset="2"/>
              <a:buChar char="ù"/>
            </a:pPr>
            <a:r>
              <a:rPr lang="ru-RU" altLang="ru-RU" sz="2400">
                <a:solidFill>
                  <a:srgbClr val="800080"/>
                </a:solidFill>
              </a:rPr>
              <a:t>уровень развития информационных технологий, включая достижения в области разработки и создания суперкомпьютеров;</a:t>
            </a:r>
          </a:p>
        </p:txBody>
      </p:sp>
      <p:sp>
        <p:nvSpPr>
          <p:cNvPr id="777222" name="Text Box 6"/>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250825" y="873125"/>
            <a:ext cx="8642350"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800">
                <a:solidFill>
                  <a:srgbClr val="800080"/>
                </a:solidFill>
              </a:rPr>
              <a:t>информационно-технологические средства:</a:t>
            </a:r>
          </a:p>
        </p:txBody>
      </p:sp>
      <p:sp>
        <p:nvSpPr>
          <p:cNvPr id="32771" name="Text Box 4"/>
          <p:cNvSpPr txBox="1">
            <a:spLocks noChangeArrowheads="1"/>
          </p:cNvSpPr>
          <p:nvPr/>
        </p:nvSpPr>
        <p:spPr bwMode="auto">
          <a:xfrm>
            <a:off x="755650" y="1341438"/>
            <a:ext cx="8137525"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ru-RU" altLang="ru-RU" sz="2600" i="1">
                <a:solidFill>
                  <a:srgbClr val="800080"/>
                </a:solidFill>
              </a:rPr>
              <a:t>информационные</a:t>
            </a:r>
            <a:r>
              <a:rPr lang="ru-RU" altLang="ru-RU" sz="2600">
                <a:solidFill>
                  <a:srgbClr val="800080"/>
                </a:solidFill>
              </a:rPr>
              <a:t>:</a:t>
            </a:r>
          </a:p>
        </p:txBody>
      </p:sp>
      <p:sp>
        <p:nvSpPr>
          <p:cNvPr id="32772" name="Text Box 5"/>
          <p:cNvSpPr txBox="1">
            <a:spLocks noChangeArrowheads="1"/>
          </p:cNvSpPr>
          <p:nvPr/>
        </p:nvSpPr>
        <p:spPr bwMode="auto">
          <a:xfrm>
            <a:off x="468313" y="1700213"/>
            <a:ext cx="8426450" cy="15017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5000"/>
              </a:spcBef>
              <a:buFont typeface="Wingdings" panose="05000000000000000000" pitchFamily="2" charset="2"/>
              <a:buChar char="ù"/>
            </a:pPr>
            <a:r>
              <a:rPr lang="ru-RU" altLang="ru-RU" sz="2400">
                <a:solidFill>
                  <a:srgbClr val="800080"/>
                </a:solidFill>
              </a:rPr>
              <a:t>разведданные о состоянии критической (чувствительной) информации и ИТИ противника;</a:t>
            </a:r>
          </a:p>
          <a:p>
            <a:pPr eaLnBrk="1" hangingPunct="1">
              <a:lnSpc>
                <a:spcPct val="95000"/>
              </a:lnSpc>
              <a:spcBef>
                <a:spcPct val="5000"/>
              </a:spcBef>
              <a:buFont typeface="Wingdings" panose="05000000000000000000" pitchFamily="2" charset="2"/>
              <a:buChar char="ù"/>
            </a:pPr>
            <a:r>
              <a:rPr lang="ru-RU" altLang="ru-RU" sz="2400">
                <a:solidFill>
                  <a:srgbClr val="800080"/>
                </a:solidFill>
              </a:rPr>
              <a:t>разведданные о состоянии критической (чувствительной) информации и ИТИ противника;</a:t>
            </a:r>
          </a:p>
        </p:txBody>
      </p:sp>
      <p:sp>
        <p:nvSpPr>
          <p:cNvPr id="32773" name="Text Box 6"/>
          <p:cNvSpPr txBox="1">
            <a:spLocks noChangeArrowheads="1"/>
          </p:cNvSpPr>
          <p:nvPr/>
        </p:nvSpPr>
        <p:spPr bwMode="auto">
          <a:xfrm>
            <a:off x="719138" y="3105150"/>
            <a:ext cx="8137525"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ru-RU" altLang="ru-RU" sz="2600" i="1">
                <a:solidFill>
                  <a:srgbClr val="800080"/>
                </a:solidFill>
              </a:rPr>
              <a:t>технологические</a:t>
            </a:r>
            <a:r>
              <a:rPr lang="ru-RU" altLang="ru-RU" sz="2600">
                <a:solidFill>
                  <a:srgbClr val="800080"/>
                </a:solidFill>
              </a:rPr>
              <a:t>:</a:t>
            </a:r>
          </a:p>
        </p:txBody>
      </p:sp>
      <p:sp>
        <p:nvSpPr>
          <p:cNvPr id="32774" name="Text Box 7"/>
          <p:cNvSpPr txBox="1">
            <a:spLocks noChangeArrowheads="1"/>
          </p:cNvSpPr>
          <p:nvPr/>
        </p:nvSpPr>
        <p:spPr bwMode="auto">
          <a:xfrm>
            <a:off x="468313" y="3465513"/>
            <a:ext cx="8424862" cy="32400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5000"/>
              </a:lnSpc>
              <a:spcBef>
                <a:spcPct val="5000"/>
              </a:spcBef>
              <a:buFont typeface="Wingdings" panose="05000000000000000000" pitchFamily="2" charset="2"/>
              <a:buChar char="ù"/>
            </a:pPr>
            <a:r>
              <a:rPr lang="ru-RU" altLang="ru-RU" sz="2400">
                <a:solidFill>
                  <a:srgbClr val="800080"/>
                </a:solidFill>
              </a:rPr>
              <a:t>информационно-вычислительные комплексы (включая суперкомпьютеры), системы и сети, предназначенные для нанесения ущерба государственно-значимой критической (чувствительной) информации и ИТИ противника;</a:t>
            </a:r>
          </a:p>
          <a:p>
            <a:pPr eaLnBrk="1" hangingPunct="1">
              <a:lnSpc>
                <a:spcPct val="95000"/>
              </a:lnSpc>
              <a:spcBef>
                <a:spcPct val="5000"/>
              </a:spcBef>
              <a:buFont typeface="Wingdings" panose="05000000000000000000" pitchFamily="2" charset="2"/>
              <a:buChar char="ù"/>
            </a:pPr>
            <a:r>
              <a:rPr lang="ru-RU" altLang="ru-RU" sz="2400">
                <a:solidFill>
                  <a:srgbClr val="800080"/>
                </a:solidFill>
              </a:rPr>
              <a:t>информационно-вычислительные комплексы (включая суперкомпьютеры), системы и сети, предназначенные для защиты собственной критической (чувствительной) информации и ИТИ;</a:t>
            </a:r>
          </a:p>
        </p:txBody>
      </p:sp>
      <p:sp>
        <p:nvSpPr>
          <p:cNvPr id="778248" name="Text Box 8"/>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250825" y="1052513"/>
            <a:ext cx="8642350" cy="5562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ru-RU" altLang="ru-RU">
                <a:solidFill>
                  <a:srgbClr val="800080"/>
                </a:solidFill>
              </a:rPr>
              <a:t>Исходя из задач, решаемых при ведении информационной войны, основным свойством информационного оружия является то, что оно не предназначено для непосредственного физического разрушения или уничтожения аппаратно-программных комплексов или всей ИТИ противника. Оно предназначено для несанкционированного раскрытия, модификации, уничтожения или сокрытия критической (чувствительной) информации, включая управляющую (технологическую) информацию (например, синхроинформация), которая обеспечивает нормальное функционирование самой ИТИ. Но если на управляющую (технологическую) информацию будет оказано какое-либо воздействие с помощью информационного оружия, то такое воздействие может привести к блокировке (выходу из строя) отдельных компонентов или всей ИТИ. </a:t>
            </a:r>
          </a:p>
        </p:txBody>
      </p:sp>
      <p:sp>
        <p:nvSpPr>
          <p:cNvPr id="77926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250825" y="1304925"/>
            <a:ext cx="8607425"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a:solidFill>
                  <a:srgbClr val="800080"/>
                </a:solidFill>
              </a:rPr>
              <a:t>То же самое относится и к человеческим ресурсам. Информационное оружие не способно напрямую наносить урон живой силе противника.</a:t>
            </a:r>
          </a:p>
          <a:p>
            <a:pPr eaLnBrk="1" hangingPunct="1"/>
            <a:r>
              <a:rPr lang="ru-RU" altLang="ru-RU">
                <a:solidFill>
                  <a:srgbClr val="800080"/>
                </a:solidFill>
              </a:rPr>
              <a:t>Однако информационное оружие может косвенным образом вывести из строя отдельные компоненты или всю ИТИ противника, что, в свою очередь, нанесет урон живой силе противника. Например, вывести из строя ИТС можно с помощью внедрения в неё и последующего “взрыва логической бомбы”, а если эта ИТС является подсистемой противопожарной безопасности и она заблокирована, то тогда вероятные последствия очевидны. Если же будет выведена из строя система управления, например, воздушным транспортом, то тогда человеческие жертвы почти неизбежны.</a:t>
            </a:r>
          </a:p>
        </p:txBody>
      </p:sp>
      <p:sp>
        <p:nvSpPr>
          <p:cNvPr id="78029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0" y="87312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b="1">
                <a:solidFill>
                  <a:srgbClr val="CC3300"/>
                </a:solidFill>
                <a:latin typeface="Tahoma" panose="020B0604030504040204" pitchFamily="34" charset="0"/>
              </a:rPr>
              <a:t>25.5. </a:t>
            </a:r>
            <a:r>
              <a:rPr lang="ru-RU" altLang="ru-RU" b="1">
                <a:solidFill>
                  <a:srgbClr val="CC3300"/>
                </a:solidFill>
              </a:rPr>
              <a:t>Формы информационного</a:t>
            </a:r>
          </a:p>
          <a:p>
            <a:pPr eaLnBrk="1" hangingPunct="1"/>
            <a:r>
              <a:rPr lang="ru-RU" altLang="ru-RU" b="1">
                <a:solidFill>
                  <a:srgbClr val="CC3300"/>
                </a:solidFill>
              </a:rPr>
              <a:t>противоборства (войны)</a:t>
            </a:r>
            <a:r>
              <a:rPr lang="ru-RU" altLang="ru-RU">
                <a:solidFill>
                  <a:srgbClr val="CC3300"/>
                </a:solidFill>
              </a:rPr>
              <a:t> </a:t>
            </a:r>
          </a:p>
        </p:txBody>
      </p:sp>
      <p:sp>
        <p:nvSpPr>
          <p:cNvPr id="35843" name="Text Box 4"/>
          <p:cNvSpPr txBox="1">
            <a:spLocks noChangeArrowheads="1"/>
          </p:cNvSpPr>
          <p:nvPr/>
        </p:nvSpPr>
        <p:spPr bwMode="auto">
          <a:xfrm>
            <a:off x="250825" y="1952625"/>
            <a:ext cx="8605838"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a:solidFill>
                  <a:srgbClr val="800080"/>
                </a:solidFill>
              </a:rPr>
              <a:t>Исторический опыт показывает, что война, как вооруженное противоборство враждующих сторон (то есть “горячая война”), не начинается сразу, а ей предшествует достаточно длительный период так называемой “холодной войны” (рис.25.2). Термин “холодная война” означает состояние военно-политической конфронтации между враждующими сторонами, которое может характеризоваться гонкой вооружений, организацией противостоящих друг другу военно-политических блоков, созданием военно-стратегических баз и плацдармов, широким использованием экономических мер давления (эмбарго, экономическая блокада и др.).</a:t>
            </a:r>
          </a:p>
        </p:txBody>
      </p:sp>
      <p:sp>
        <p:nvSpPr>
          <p:cNvPr id="781317"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250825" y="1268413"/>
            <a:ext cx="86058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600">
                <a:solidFill>
                  <a:srgbClr val="800080"/>
                </a:solidFill>
              </a:rPr>
              <a:t>Очевидно, что информационная война является одним из компонентов “холодной войны” и проводится в форме открытого информационного противостояния в наиболее напряженной и заключительной фазе “холодной войны”, то есть перед непосредственным началом “горячей войны” с применением главных средств ведения войны — вооруженных сил и других военизированных формирований. С началом “горячей войны” информационная война не прекращается, а переходит в новую более агрессивную (разрушительную) форму</a:t>
            </a:r>
            <a:r>
              <a:rPr lang="ru-RU" altLang="ru-RU" sz="2600" b="1">
                <a:solidFill>
                  <a:srgbClr val="800080"/>
                </a:solidFill>
              </a:rPr>
              <a:t> </a:t>
            </a:r>
            <a:r>
              <a:rPr lang="ru-RU" altLang="ru-RU" sz="2600">
                <a:solidFill>
                  <a:srgbClr val="800080"/>
                </a:solidFill>
              </a:rPr>
              <a:t>—</a:t>
            </a:r>
            <a:r>
              <a:rPr lang="ru-RU" altLang="ru-RU" sz="2600" b="1">
                <a:solidFill>
                  <a:srgbClr val="800080"/>
                </a:solidFill>
              </a:rPr>
              <a:t> </a:t>
            </a:r>
            <a:r>
              <a:rPr lang="ru-RU" altLang="ru-RU" sz="2600">
                <a:solidFill>
                  <a:srgbClr val="800080"/>
                </a:solidFill>
              </a:rPr>
              <a:t>радиоэлектронную борьбу</a:t>
            </a:r>
            <a:r>
              <a:rPr lang="ru-RU" altLang="ru-RU" sz="2600" b="1">
                <a:solidFill>
                  <a:srgbClr val="800080"/>
                </a:solidFill>
              </a:rPr>
              <a:t> </a:t>
            </a:r>
            <a:r>
              <a:rPr lang="ru-RU" altLang="ru-RU" sz="2600">
                <a:solidFill>
                  <a:srgbClr val="800080"/>
                </a:solidFill>
              </a:rPr>
              <a:t>(войну).</a:t>
            </a:r>
          </a:p>
        </p:txBody>
      </p:sp>
      <p:sp>
        <p:nvSpPr>
          <p:cNvPr id="78234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250825" y="123348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Радиоэлектронная борьба (война) ведется с целью поражения систем государственного управления и управления вооруженными силами, войсками и оружием (органов и пунктов управления, систем связи, информационно-телекоммуникационных систем и т.п., включая обслуживающий их персонал) противника и включает их разведку, радиоэлектронное подавление и уничтожение с помощью ракетных, артиллерийских и бомбовых ударов, а также предусматривает защиту своих стратегических систем управления войсками и оружием.</a:t>
            </a:r>
          </a:p>
        </p:txBody>
      </p:sp>
      <p:sp>
        <p:nvSpPr>
          <p:cNvPr id="783364"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250825" y="1089025"/>
            <a:ext cx="8605838"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800">
                <a:solidFill>
                  <a:srgbClr val="800080"/>
                </a:solidFill>
              </a:rPr>
              <a:t>В радиоэлектронной борьбе (войне), в отличие от информационной войны в период “холодной войны”, используется весь возможный арсенал средств ведения вооруженной борьбы, причем объектами прямого нападения и поражения (уничтожения) могут быть информационно-технологическая инфраструктура противника и его интеллектуальный потенциал, то есть людские ресурсы. Поэтому в период “горячей войны” средства огневого поражения и радиоэлектронного подавления выступают в форме вспомогательных (дополнительных) средств информационного оружия.</a:t>
            </a:r>
          </a:p>
        </p:txBody>
      </p:sp>
      <p:sp>
        <p:nvSpPr>
          <p:cNvPr id="78438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250825" y="1358900"/>
            <a:ext cx="8605838" cy="5156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105000"/>
              </a:lnSpc>
              <a:spcBef>
                <a:spcPct val="50000"/>
              </a:spcBef>
            </a:pPr>
            <a:r>
              <a:rPr lang="ru-RU" altLang="ru-RU" sz="2300">
                <a:solidFill>
                  <a:srgbClr val="800080"/>
                </a:solidFill>
              </a:rPr>
              <a:t>Помимо двух рассмотренных выше форм информационной войны (открытое информационное противоборство и радиоэлектронная борьба) возможно ведение информационной войны в скрытой форме</a:t>
            </a:r>
            <a:r>
              <a:rPr lang="ru-RU" altLang="ru-RU" sz="2300" b="1">
                <a:solidFill>
                  <a:srgbClr val="800080"/>
                </a:solidFill>
              </a:rPr>
              <a:t> </a:t>
            </a:r>
            <a:r>
              <a:rPr lang="ru-RU" altLang="ru-RU" sz="2300">
                <a:solidFill>
                  <a:srgbClr val="800080"/>
                </a:solidFill>
              </a:rPr>
              <a:t>(информационное противоборство), которая имеет целью достижение информационно-технологического превосходства над противником, путем внедрения собственных технологических систем обработки, хранения и передачи информации в ИТИ потенциального противника (информационно-технологическое закабаление). Другими словами, скрытая форма информационного противоборства обеспечивает завоевание господства в мировой ИТИ (киберпространстве), не нанося при этом прямого ущерба информации и ИТИ потенциального противника (информационно-технологическая экспансия).</a:t>
            </a:r>
          </a:p>
        </p:txBody>
      </p:sp>
      <p:sp>
        <p:nvSpPr>
          <p:cNvPr id="78541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250825" y="1268413"/>
            <a:ext cx="8605838"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a:solidFill>
                  <a:srgbClr val="800080"/>
                </a:solidFill>
              </a:rPr>
              <a:t>Основой ведения информационной войны в скрытой форме является экономическая мощь и научно-техническое превосходство (включая криптологию) над противником, которые позволяют с помощью экономических рычагов и механизмов завоёвывать мировой рынок для сбыта собственных наукоёмких информационных технологий и аппаратно-программных средств сбора, обработки, хранения и распределения информации. Этот процесс позволяет “готовить информационно-технологический плацдарм” (“киберплацдарм”) с необходимыми характеристиками и свойствами на территории вероятного противника для ведения в будущем возможной информационной войны в форме открытого прямого противоборства.</a:t>
            </a:r>
          </a:p>
        </p:txBody>
      </p:sp>
      <p:sp>
        <p:nvSpPr>
          <p:cNvPr id="786436"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250825" y="836613"/>
            <a:ext cx="8605838" cy="5256212"/>
            <a:chOff x="278" y="868"/>
            <a:chExt cx="5223" cy="3301"/>
          </a:xfrm>
        </p:grpSpPr>
        <p:sp>
          <p:nvSpPr>
            <p:cNvPr id="5125" name="AutoShape 4"/>
            <p:cNvSpPr>
              <a:spLocks noChangeArrowheads="1"/>
            </p:cNvSpPr>
            <p:nvPr/>
          </p:nvSpPr>
          <p:spPr bwMode="auto">
            <a:xfrm>
              <a:off x="617" y="868"/>
              <a:ext cx="4534" cy="1092"/>
            </a:xfrm>
            <a:prstGeom prst="ellipseRibbon">
              <a:avLst>
                <a:gd name="adj1" fmla="val 25000"/>
                <a:gd name="adj2" fmla="val 66787"/>
                <a:gd name="adj3" fmla="val 12500"/>
              </a:avLst>
            </a:prstGeom>
            <a:gradFill rotWithShape="1">
              <a:gsLst>
                <a:gs pos="0">
                  <a:schemeClr val="bg1"/>
                </a:gs>
                <a:gs pos="100000">
                  <a:srgbClr val="FF33CC"/>
                </a:gs>
              </a:gsLst>
              <a:path path="rect">
                <a:fillToRect l="50000" t="50000" r="50000" b="50000"/>
              </a:path>
            </a:gradFill>
            <a:ln w="28575">
              <a:solidFill>
                <a:srgbClr val="FF9900"/>
              </a:solidFill>
              <a:round/>
              <a:headEnd/>
              <a:tailEnd/>
            </a:ln>
            <a:effectLst>
              <a:outerShdw dist="35921" dir="2700000" algn="ctr" rotWithShape="0">
                <a:srgbClr val="CC0000"/>
              </a:outerShdw>
            </a:effec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126" name="WordArt 5"/>
            <p:cNvSpPr>
              <a:spLocks noChangeArrowheads="1" noChangeShapeType="1" noTextEdit="1"/>
            </p:cNvSpPr>
            <p:nvPr/>
          </p:nvSpPr>
          <p:spPr bwMode="auto">
            <a:xfrm>
              <a:off x="1561" y="1262"/>
              <a:ext cx="2637" cy="552"/>
            </a:xfrm>
            <a:prstGeom prst="rect">
              <a:avLst/>
            </a:prstGeom>
          </p:spPr>
          <p:txBody>
            <a:bodyPr wrap="none" fromWordArt="1">
              <a:prstTxWarp prst="textCanDown">
                <a:avLst>
                  <a:gd name="adj" fmla="val 13463"/>
                </a:avLst>
              </a:prstTxWarp>
            </a:bodyPr>
            <a:lstStyle/>
            <a:p>
              <a:r>
                <a:rPr lang="ru-RU" sz="2000" b="1" kern="10" normalizeH="1">
                  <a:ln w="15875">
                    <a:solidFill>
                      <a:srgbClr val="CC0000"/>
                    </a:solidFill>
                    <a:round/>
                    <a:headEnd/>
                    <a:tailEnd/>
                  </a:ln>
                  <a:solidFill>
                    <a:srgbClr val="FF6600"/>
                  </a:solidFill>
                  <a:latin typeface="Comic Sans MS" panose="030F0702030302020204" pitchFamily="66" charset="0"/>
                </a:rPr>
                <a:t> МИРОВАЯ ДЕРЖАВА ДОЛЖНА </a:t>
              </a:r>
            </a:p>
            <a:p>
              <a:r>
                <a:rPr lang="ru-RU" sz="2000" b="1" kern="10" normalizeH="1">
                  <a:ln w="15875">
                    <a:solidFill>
                      <a:srgbClr val="CC0000"/>
                    </a:solidFill>
                    <a:round/>
                    <a:headEnd/>
                    <a:tailEnd/>
                  </a:ln>
                  <a:solidFill>
                    <a:srgbClr val="FF6600"/>
                  </a:solidFill>
                  <a:latin typeface="Comic Sans MS" panose="030F0702030302020204" pitchFamily="66" charset="0"/>
                </a:rPr>
                <a:t> ОБЛАДАТЬ </a:t>
              </a:r>
            </a:p>
          </p:txBody>
        </p:sp>
        <p:sp>
          <p:nvSpPr>
            <p:cNvPr id="748550" name="AutoShape 6"/>
            <p:cNvSpPr>
              <a:spLocks noChangeArrowheads="1"/>
            </p:cNvSpPr>
            <p:nvPr/>
          </p:nvSpPr>
          <p:spPr bwMode="auto">
            <a:xfrm>
              <a:off x="278" y="2160"/>
              <a:ext cx="1564" cy="1207"/>
            </a:xfrm>
            <a:prstGeom prst="cloudCallout">
              <a:avLst>
                <a:gd name="adj1" fmla="val 82227"/>
                <a:gd name="adj2" fmla="val -62181"/>
              </a:avLst>
            </a:prstGeom>
            <a:gradFill rotWithShape="1">
              <a:gsLst>
                <a:gs pos="0">
                  <a:srgbClr val="FFFFFF"/>
                </a:gs>
                <a:gs pos="100000">
                  <a:srgbClr val="FF9999"/>
                </a:gs>
              </a:gsLst>
              <a:path path="rect">
                <a:fillToRect l="50000" t="50000" r="50000" b="50000"/>
              </a:path>
            </a:gradFill>
            <a:ln w="25400">
              <a:solidFill>
                <a:srgbClr val="CC0099"/>
              </a:solidFill>
              <a:round/>
              <a:headEnd/>
              <a:tailEnd/>
            </a:ln>
          </p:spPr>
          <p:txBody>
            <a:bodyPr lIns="0" tIns="0" rIns="0" bIns="0"/>
            <a:lstStyle/>
            <a:p>
              <a:pPr>
                <a:lnSpc>
                  <a:spcPct val="90000"/>
                </a:lnSpc>
                <a:defRPr/>
              </a:pPr>
              <a:endParaRPr lang="ru-RU" altLang="ru-RU" sz="1200">
                <a:latin typeface="Arial" charset="0"/>
                <a:cs typeface="Arial" charset="0"/>
              </a:endParaRPr>
            </a:p>
            <a:p>
              <a:pPr>
                <a:lnSpc>
                  <a:spcPct val="90000"/>
                </a:lnSpc>
                <a:defRPr/>
              </a:pPr>
              <a:endParaRPr lang="ru-RU" altLang="ru-RU" sz="1200">
                <a:latin typeface="Arial" charset="0"/>
                <a:cs typeface="Arial" charset="0"/>
              </a:endParaRP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Ядерными</a:t>
              </a: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технологиями</a:t>
              </a:r>
            </a:p>
          </p:txBody>
        </p:sp>
        <p:sp>
          <p:nvSpPr>
            <p:cNvPr id="748551" name="AutoShape 7"/>
            <p:cNvSpPr>
              <a:spLocks noChangeArrowheads="1"/>
            </p:cNvSpPr>
            <p:nvPr/>
          </p:nvSpPr>
          <p:spPr bwMode="auto">
            <a:xfrm>
              <a:off x="1339" y="3023"/>
              <a:ext cx="1542" cy="1146"/>
            </a:xfrm>
            <a:prstGeom prst="cloudCallout">
              <a:avLst>
                <a:gd name="adj1" fmla="val 38773"/>
                <a:gd name="adj2" fmla="val -138829"/>
              </a:avLst>
            </a:prstGeom>
            <a:gradFill rotWithShape="1">
              <a:gsLst>
                <a:gs pos="0">
                  <a:srgbClr val="FFFFFF"/>
                </a:gs>
                <a:gs pos="100000">
                  <a:srgbClr val="FF5050"/>
                </a:gs>
              </a:gsLst>
              <a:path path="rect">
                <a:fillToRect l="50000" t="50000" r="50000" b="50000"/>
              </a:path>
            </a:gradFill>
            <a:ln w="25400">
              <a:solidFill>
                <a:srgbClr val="CC0099"/>
              </a:solidFill>
              <a:round/>
              <a:headEnd/>
              <a:tailEnd/>
            </a:ln>
          </p:spPr>
          <p:txBody>
            <a:bodyPr lIns="0" tIns="0" rIns="0" bIns="0"/>
            <a:lstStyle/>
            <a:p>
              <a:pPr>
                <a:lnSpc>
                  <a:spcPct val="90000"/>
                </a:lnSpc>
                <a:defRPr/>
              </a:pPr>
              <a:endParaRPr lang="ru-RU" altLang="ru-RU" sz="1600" b="1">
                <a:solidFill>
                  <a:srgbClr val="990099"/>
                </a:solidFill>
                <a:effectLst>
                  <a:outerShdw blurRad="38100" dist="38100" dir="2700000" algn="tl">
                    <a:srgbClr val="000000"/>
                  </a:outerShdw>
                </a:effectLst>
                <a:latin typeface="Arial" charset="0"/>
                <a:cs typeface="Arial" charset="0"/>
              </a:endParaRP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Ракетными</a:t>
              </a: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и космическими</a:t>
              </a: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технологиями</a:t>
              </a:r>
            </a:p>
          </p:txBody>
        </p:sp>
        <p:sp>
          <p:nvSpPr>
            <p:cNvPr id="748552" name="AutoShape 8"/>
            <p:cNvSpPr>
              <a:spLocks noChangeArrowheads="1"/>
            </p:cNvSpPr>
            <p:nvPr/>
          </p:nvSpPr>
          <p:spPr bwMode="auto">
            <a:xfrm flipH="1">
              <a:off x="2880" y="3016"/>
              <a:ext cx="1541" cy="1146"/>
            </a:xfrm>
            <a:prstGeom prst="cloudCallout">
              <a:avLst>
                <a:gd name="adj1" fmla="val 38773"/>
                <a:gd name="adj2" fmla="val -138829"/>
              </a:avLst>
            </a:prstGeom>
            <a:gradFill rotWithShape="1">
              <a:gsLst>
                <a:gs pos="0">
                  <a:srgbClr val="FFFFFF"/>
                </a:gs>
                <a:gs pos="100000">
                  <a:srgbClr val="FF9900"/>
                </a:gs>
              </a:gsLst>
              <a:path path="rect">
                <a:fillToRect l="50000" t="50000" r="50000" b="50000"/>
              </a:path>
            </a:gradFill>
            <a:ln w="25400">
              <a:solidFill>
                <a:srgbClr val="CC0099"/>
              </a:solidFill>
              <a:round/>
              <a:headEnd/>
              <a:tailEnd/>
            </a:ln>
          </p:spPr>
          <p:txBody>
            <a:bodyPr lIns="0" tIns="0" rIns="0" bIns="0"/>
            <a:lstStyle/>
            <a:p>
              <a:pPr>
                <a:lnSpc>
                  <a:spcPct val="90000"/>
                </a:lnSpc>
                <a:defRPr/>
              </a:pPr>
              <a:endParaRPr lang="ru-RU" altLang="ru-RU" sz="1600" b="1">
                <a:solidFill>
                  <a:srgbClr val="990099"/>
                </a:solidFill>
                <a:effectLst>
                  <a:outerShdw blurRad="38100" dist="38100" dir="2700000" algn="tl">
                    <a:srgbClr val="000000"/>
                  </a:outerShdw>
                </a:effectLst>
                <a:latin typeface="Arial" charset="0"/>
                <a:cs typeface="Arial" charset="0"/>
              </a:endParaRP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Криптографи-ческой</a:t>
              </a: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наукой</a:t>
              </a:r>
            </a:p>
          </p:txBody>
        </p:sp>
        <p:sp>
          <p:nvSpPr>
            <p:cNvPr id="748553" name="AutoShape 9"/>
            <p:cNvSpPr>
              <a:spLocks noChangeArrowheads="1"/>
            </p:cNvSpPr>
            <p:nvPr/>
          </p:nvSpPr>
          <p:spPr bwMode="auto">
            <a:xfrm flipH="1">
              <a:off x="3937" y="2160"/>
              <a:ext cx="1564" cy="1207"/>
            </a:xfrm>
            <a:prstGeom prst="cloudCallout">
              <a:avLst>
                <a:gd name="adj1" fmla="val 82227"/>
                <a:gd name="adj2" fmla="val -62181"/>
              </a:avLst>
            </a:prstGeom>
            <a:gradFill rotWithShape="1">
              <a:gsLst>
                <a:gs pos="0">
                  <a:srgbClr val="FFFFFF"/>
                </a:gs>
                <a:gs pos="100000">
                  <a:srgbClr val="FF6600"/>
                </a:gs>
              </a:gsLst>
              <a:path path="rect">
                <a:fillToRect l="50000" t="50000" r="50000" b="50000"/>
              </a:path>
            </a:gradFill>
            <a:ln w="25400">
              <a:solidFill>
                <a:srgbClr val="CC0099"/>
              </a:solidFill>
              <a:round/>
              <a:headEnd/>
              <a:tailEnd/>
            </a:ln>
          </p:spPr>
          <p:txBody>
            <a:bodyPr lIns="0" tIns="0" rIns="0" bIns="0"/>
            <a:lstStyle/>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Способностью</a:t>
              </a:r>
            </a:p>
            <a:p>
              <a:pPr>
                <a:lnSpc>
                  <a:spcPct val="90000"/>
                </a:lnSpc>
                <a:defRPr/>
              </a:pPr>
              <a:r>
                <a:rPr lang="ru-RU" altLang="ru-RU" sz="1600" b="1">
                  <a:solidFill>
                    <a:srgbClr val="990099"/>
                  </a:solidFill>
                  <a:effectLst>
                    <a:outerShdw blurRad="38100" dist="38100" dir="2700000" algn="tl">
                      <a:srgbClr val="000000"/>
                    </a:outerShdw>
                  </a:effectLst>
                  <a:latin typeface="Arial" charset="0"/>
                  <a:cs typeface="Arial" charset="0"/>
                </a:rPr>
                <a:t>контролиро-вать мировые информацион-ные потоки</a:t>
              </a:r>
            </a:p>
          </p:txBody>
        </p:sp>
      </p:grpSp>
      <p:sp>
        <p:nvSpPr>
          <p:cNvPr id="5123" name="Text Box 10"/>
          <p:cNvSpPr txBox="1">
            <a:spLocks noChangeArrowheads="1"/>
          </p:cNvSpPr>
          <p:nvPr/>
        </p:nvSpPr>
        <p:spPr bwMode="auto">
          <a:xfrm>
            <a:off x="250825" y="6345238"/>
            <a:ext cx="8642350" cy="3349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200" b="1">
                <a:solidFill>
                  <a:srgbClr val="800080"/>
                </a:solidFill>
              </a:rPr>
              <a:t>Рис.</a:t>
            </a:r>
            <a:r>
              <a:rPr lang="ru-RU" altLang="ru-RU" sz="2200" b="1">
                <a:solidFill>
                  <a:srgbClr val="800080"/>
                </a:solidFill>
                <a:latin typeface="Tahoma" panose="020B0604030504040204" pitchFamily="34" charset="0"/>
              </a:rPr>
              <a:t>25.1</a:t>
            </a:r>
            <a:r>
              <a:rPr lang="ru-RU" altLang="ru-RU" sz="2200" b="1">
                <a:solidFill>
                  <a:srgbClr val="800080"/>
                </a:solidFill>
              </a:rPr>
              <a:t>. Критерии определения великой державы</a:t>
            </a:r>
            <a:endParaRPr lang="ru-RU" altLang="ru-RU" sz="2200">
              <a:solidFill>
                <a:srgbClr val="800080"/>
              </a:solidFill>
            </a:endParaRPr>
          </a:p>
        </p:txBody>
      </p:sp>
      <p:sp>
        <p:nvSpPr>
          <p:cNvPr id="748555" name="Text Box 11"/>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250825" y="981075"/>
            <a:ext cx="8640763" cy="5613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2300">
                <a:solidFill>
                  <a:srgbClr val="800080"/>
                </a:solidFill>
              </a:rPr>
              <a:t>Под “плацдармом” в данном случае считается ИТИ (или ее компоненты) возможного противника, в которой широко используются информационные технологии и аппаратно-программные средства сбора, обработки, хранения и распределения информации противоборствующей стороны.</a:t>
            </a:r>
          </a:p>
          <a:p>
            <a:pPr eaLnBrk="1" hangingPunct="1"/>
            <a:r>
              <a:rPr lang="ru-RU" altLang="ru-RU" sz="2300">
                <a:solidFill>
                  <a:srgbClr val="800080"/>
                </a:solidFill>
              </a:rPr>
              <a:t>В случае ведения информационной войны в скрытой форме информационное оружие используется не для нанесения прямого ущерба информации, информационным процессам и информационным системам противника, а для ведения компьютерной (радиоэлектронной) разведки, контроля и перехвата информационных потоков и, возможно, для внедрения разного рода и назначения закладных программных и аппаратно-программных устройств в ИТИ противника, что обеспечит дополнительные преимущества в возможном будущем открытом информационном противостоянии.  </a:t>
            </a:r>
          </a:p>
        </p:txBody>
      </p:sp>
      <p:sp>
        <p:nvSpPr>
          <p:cNvPr id="787461"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250825" y="1484313"/>
            <a:ext cx="8642350" cy="4673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40000"/>
              </a:spcBef>
            </a:pPr>
            <a:r>
              <a:rPr lang="ru-RU" altLang="ru-RU" sz="3200">
                <a:solidFill>
                  <a:srgbClr val="800080"/>
                </a:solidFill>
              </a:rPr>
              <a:t>На рис.25.4 представлена временная диаграмма переходов информационной войны из одной формы в другую.</a:t>
            </a:r>
          </a:p>
          <a:p>
            <a:pPr eaLnBrk="1" hangingPunct="1">
              <a:spcBef>
                <a:spcPct val="40000"/>
              </a:spcBef>
            </a:pPr>
            <a:r>
              <a:rPr lang="ru-RU" altLang="ru-RU" sz="3200">
                <a:solidFill>
                  <a:srgbClr val="800080"/>
                </a:solidFill>
              </a:rPr>
              <a:t>Таким образом, информационная война представляет собой противоборство враждующих сторон с применением информационного оружия, причем она может вестись в различных формах (рис.25.2):</a:t>
            </a:r>
          </a:p>
        </p:txBody>
      </p:sp>
      <p:sp>
        <p:nvSpPr>
          <p:cNvPr id="788484"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a:off x="250825" y="4381500"/>
            <a:ext cx="8605838" cy="0"/>
          </a:xfrm>
          <a:prstGeom prst="line">
            <a:avLst/>
          </a:prstGeom>
          <a:noFill/>
          <a:ln w="57150">
            <a:solidFill>
              <a:srgbClr val="9900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44035" name="Line 5"/>
          <p:cNvSpPr>
            <a:spLocks noChangeShapeType="1"/>
          </p:cNvSpPr>
          <p:nvPr/>
        </p:nvSpPr>
        <p:spPr bwMode="auto">
          <a:xfrm>
            <a:off x="5503863" y="1089025"/>
            <a:ext cx="0" cy="3575050"/>
          </a:xfrm>
          <a:prstGeom prst="line">
            <a:avLst/>
          </a:prstGeom>
          <a:noFill/>
          <a:ln w="57150">
            <a:solidFill>
              <a:srgbClr val="CC33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36" name="Text Box 8"/>
          <p:cNvSpPr txBox="1">
            <a:spLocks noChangeArrowheads="1"/>
          </p:cNvSpPr>
          <p:nvPr/>
        </p:nvSpPr>
        <p:spPr bwMode="auto">
          <a:xfrm>
            <a:off x="7885113" y="4905375"/>
            <a:ext cx="1006475" cy="365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zh-CN" i="1">
                <a:solidFill>
                  <a:schemeClr val="accent2"/>
                </a:solidFill>
                <a:latin typeface="Tahoma" panose="020B0604030504040204" pitchFamily="34" charset="0"/>
              </a:rPr>
              <a:t>Время</a:t>
            </a:r>
            <a:endParaRPr lang="ru-RU" altLang="ru-RU">
              <a:solidFill>
                <a:schemeClr val="accent2"/>
              </a:solidFill>
            </a:endParaRPr>
          </a:p>
        </p:txBody>
      </p:sp>
      <p:sp>
        <p:nvSpPr>
          <p:cNvPr id="44037" name="Line 9"/>
          <p:cNvSpPr>
            <a:spLocks noChangeShapeType="1"/>
          </p:cNvSpPr>
          <p:nvPr/>
        </p:nvSpPr>
        <p:spPr bwMode="auto">
          <a:xfrm>
            <a:off x="2820988" y="2079625"/>
            <a:ext cx="0" cy="2547938"/>
          </a:xfrm>
          <a:prstGeom prst="line">
            <a:avLst/>
          </a:prstGeom>
          <a:noFill/>
          <a:ln w="57150">
            <a:solidFill>
              <a:srgbClr val="CC33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38" name="AutoShape 10"/>
          <p:cNvSpPr>
            <a:spLocks/>
          </p:cNvSpPr>
          <p:nvPr/>
        </p:nvSpPr>
        <p:spPr bwMode="auto">
          <a:xfrm rot="-5400000">
            <a:off x="4118770" y="983456"/>
            <a:ext cx="423862" cy="7712075"/>
          </a:xfrm>
          <a:prstGeom prst="leftBrace">
            <a:avLst>
              <a:gd name="adj1" fmla="val 44560"/>
              <a:gd name="adj2" fmla="val 50000"/>
            </a:avLst>
          </a:prstGeom>
          <a:noFill/>
          <a:ln w="38100">
            <a:solidFill>
              <a:srgbClr val="003399"/>
            </a:solidFill>
            <a:prstDash val="sysDot"/>
            <a:round/>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39" name="Text Box 11"/>
          <p:cNvSpPr txBox="1">
            <a:spLocks noChangeArrowheads="1"/>
          </p:cNvSpPr>
          <p:nvPr/>
        </p:nvSpPr>
        <p:spPr bwMode="auto">
          <a:xfrm>
            <a:off x="1146175" y="5192713"/>
            <a:ext cx="6481763" cy="365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zh-CN">
                <a:solidFill>
                  <a:srgbClr val="003399"/>
                </a:solidFill>
                <a:latin typeface="Tahoma" panose="020B0604030504040204" pitchFamily="34" charset="0"/>
                <a:cs typeface="Tahoma" panose="020B0604030504040204" pitchFamily="34" charset="0"/>
              </a:rPr>
              <a:t>Информационное противоборство</a:t>
            </a:r>
            <a:endParaRPr lang="ru-RU" altLang="ru-RU">
              <a:solidFill>
                <a:srgbClr val="003399"/>
              </a:solidFill>
              <a:latin typeface="Tahoma" panose="020B0604030504040204" pitchFamily="34" charset="0"/>
              <a:cs typeface="Tahoma" panose="020B0604030504040204" pitchFamily="34" charset="0"/>
            </a:endParaRPr>
          </a:p>
        </p:txBody>
      </p:sp>
      <p:sp>
        <p:nvSpPr>
          <p:cNvPr id="44040" name="Text Box 13"/>
          <p:cNvSpPr txBox="1">
            <a:spLocks noChangeArrowheads="1"/>
          </p:cNvSpPr>
          <p:nvPr/>
        </p:nvSpPr>
        <p:spPr bwMode="auto">
          <a:xfrm>
            <a:off x="358775" y="1989138"/>
            <a:ext cx="2457450" cy="1828800"/>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zh-CN" sz="2000">
                <a:solidFill>
                  <a:srgbClr val="CC0000"/>
                </a:solidFill>
              </a:rPr>
              <a:t>Скрытая форма информационного противоборства (информационно-технологическое закабаление)</a:t>
            </a:r>
            <a:endParaRPr lang="ru-RU" altLang="ru-RU" sz="2000">
              <a:solidFill>
                <a:srgbClr val="CC0000"/>
              </a:solidFill>
              <a:ea typeface="SimSun" panose="02010600030101010101" pitchFamily="2" charset="-122"/>
            </a:endParaRPr>
          </a:p>
        </p:txBody>
      </p:sp>
      <p:sp>
        <p:nvSpPr>
          <p:cNvPr id="44041" name="Text Box 15"/>
          <p:cNvSpPr txBox="1">
            <a:spLocks noChangeArrowheads="1"/>
          </p:cNvSpPr>
          <p:nvPr/>
        </p:nvSpPr>
        <p:spPr bwMode="auto">
          <a:xfrm>
            <a:off x="2951163" y="1989138"/>
            <a:ext cx="2457450" cy="1524000"/>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zh-CN" sz="2000">
                <a:solidFill>
                  <a:srgbClr val="FF3300"/>
                </a:solidFill>
              </a:rPr>
              <a:t>Открытая форма информационного противоборства (информационная война</a:t>
            </a:r>
            <a:endParaRPr lang="ru-RU" altLang="ru-RU" sz="2000">
              <a:solidFill>
                <a:srgbClr val="FF3300"/>
              </a:solidFill>
              <a:ea typeface="SimSun" panose="02010600030101010101" pitchFamily="2" charset="-122"/>
            </a:endParaRPr>
          </a:p>
        </p:txBody>
      </p:sp>
      <p:sp>
        <p:nvSpPr>
          <p:cNvPr id="44042" name="Text Box 16"/>
          <p:cNvSpPr txBox="1">
            <a:spLocks noChangeArrowheads="1"/>
          </p:cNvSpPr>
          <p:nvPr/>
        </p:nvSpPr>
        <p:spPr bwMode="auto">
          <a:xfrm>
            <a:off x="5651500" y="1989138"/>
            <a:ext cx="2457450" cy="1524000"/>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zh-CN" sz="2000">
                <a:solidFill>
                  <a:srgbClr val="FF9900"/>
                </a:solidFill>
              </a:rPr>
              <a:t>Агрессивная форма информационного противоборства (радиоэлектронная война)</a:t>
            </a:r>
            <a:endParaRPr lang="ru-RU" altLang="ru-RU" sz="2000">
              <a:solidFill>
                <a:srgbClr val="FF9900"/>
              </a:solidFill>
              <a:ea typeface="SimSun" panose="02010600030101010101" pitchFamily="2" charset="-122"/>
            </a:endParaRPr>
          </a:p>
        </p:txBody>
      </p:sp>
      <p:sp>
        <p:nvSpPr>
          <p:cNvPr id="44043" name="Text Box 18"/>
          <p:cNvSpPr txBox="1">
            <a:spLocks noChangeArrowheads="1"/>
          </p:cNvSpPr>
          <p:nvPr/>
        </p:nvSpPr>
        <p:spPr bwMode="auto">
          <a:xfrm>
            <a:off x="250825" y="5880100"/>
            <a:ext cx="8642350" cy="6699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2200" b="1">
                <a:solidFill>
                  <a:srgbClr val="800080"/>
                </a:solidFill>
              </a:rPr>
              <a:t>Рис.</a:t>
            </a:r>
            <a:r>
              <a:rPr lang="ru-RU" altLang="ru-RU" sz="2200" b="1">
                <a:solidFill>
                  <a:srgbClr val="800080"/>
                </a:solidFill>
                <a:latin typeface="Tahoma" panose="020B0604030504040204" pitchFamily="34" charset="0"/>
              </a:rPr>
              <a:t>25.4</a:t>
            </a:r>
            <a:r>
              <a:rPr lang="ru-RU" altLang="ru-RU" sz="2200" b="1">
                <a:solidFill>
                  <a:srgbClr val="800080"/>
                </a:solidFill>
              </a:rPr>
              <a:t>. Временная диаграмма переходов информационной войны из одной формы в другую</a:t>
            </a:r>
            <a:r>
              <a:rPr lang="ru-RU" altLang="ru-RU" sz="2200">
                <a:solidFill>
                  <a:srgbClr val="800080"/>
                </a:solidFill>
              </a:rPr>
              <a:t> </a:t>
            </a:r>
          </a:p>
        </p:txBody>
      </p:sp>
      <p:sp>
        <p:nvSpPr>
          <p:cNvPr id="789523" name="Text Box 19"/>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
        <p:nvSpPr>
          <p:cNvPr id="44045" name="Text Box 20"/>
          <p:cNvSpPr txBox="1">
            <a:spLocks noChangeArrowheads="1"/>
          </p:cNvSpPr>
          <p:nvPr/>
        </p:nvSpPr>
        <p:spPr bwMode="auto">
          <a:xfrm>
            <a:off x="2195513" y="1268413"/>
            <a:ext cx="3132137" cy="365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ru-RU" altLang="ru-RU" b="1" i="1">
                <a:solidFill>
                  <a:schemeClr val="hlink"/>
                </a:solidFill>
                <a:latin typeface="Tahoma" panose="020B0604030504040204" pitchFamily="34" charset="0"/>
                <a:cs typeface="Tahoma" panose="020B0604030504040204" pitchFamily="34" charset="0"/>
              </a:rPr>
              <a:t>“Холодная война”</a:t>
            </a:r>
            <a:endParaRPr lang="en-US" altLang="ru-RU" b="1" i="1">
              <a:solidFill>
                <a:schemeClr val="hlink"/>
              </a:solidFill>
              <a:latin typeface="Tahoma" panose="020B0604030504040204" pitchFamily="34" charset="0"/>
              <a:cs typeface="Tahoma" panose="020B0604030504040204" pitchFamily="34" charset="0"/>
            </a:endParaRPr>
          </a:p>
        </p:txBody>
      </p:sp>
      <p:sp>
        <p:nvSpPr>
          <p:cNvPr id="44046" name="Text Box 21"/>
          <p:cNvSpPr txBox="1">
            <a:spLocks noChangeArrowheads="1"/>
          </p:cNvSpPr>
          <p:nvPr/>
        </p:nvSpPr>
        <p:spPr bwMode="auto">
          <a:xfrm>
            <a:off x="5543550" y="1268413"/>
            <a:ext cx="3132138" cy="365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ru-RU" altLang="ru-RU" b="1" i="1">
                <a:solidFill>
                  <a:srgbClr val="CC0000"/>
                </a:solidFill>
                <a:latin typeface="Tahoma" panose="020B0604030504040204" pitchFamily="34" charset="0"/>
                <a:cs typeface="Tahoma" panose="020B0604030504040204" pitchFamily="34" charset="0"/>
              </a:rPr>
              <a:t>“Горячая война”</a:t>
            </a:r>
            <a:endParaRPr lang="en-US" altLang="ru-RU" b="1" i="1">
              <a:solidFill>
                <a:srgbClr val="CC0000"/>
              </a:solidFill>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250825" y="1557338"/>
            <a:ext cx="8605838"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600">
                <a:solidFill>
                  <a:srgbClr val="800080"/>
                </a:solidFill>
              </a:rPr>
              <a:t>скрытая форма информационной войны — </a:t>
            </a:r>
            <a:r>
              <a:rPr lang="ru-RU" altLang="ru-RU" sz="2600" i="1">
                <a:solidFill>
                  <a:srgbClr val="800080"/>
                </a:solidFill>
              </a:rPr>
              <a:t>информационно-технологическое закабаление</a:t>
            </a:r>
            <a:r>
              <a:rPr lang="ru-RU" altLang="ru-RU" sz="2600">
                <a:solidFill>
                  <a:srgbClr val="800080"/>
                </a:solidFill>
              </a:rPr>
              <a:t> (экспансия) противника одной из враждующих сторон в период “холодной войны” с целью подготовки “киберплацдарма” с необходимыми характеристиками и свойствами на территории вероятного противника для ведения в будущем возможной информационной войны в форме открытого прямого противоборства. При этом информационное оружие используется ограниченно без нанесения прямого ущерба информации и ИТИ потенциального противника; </a:t>
            </a:r>
          </a:p>
        </p:txBody>
      </p:sp>
      <p:sp>
        <p:nvSpPr>
          <p:cNvPr id="79053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250825" y="1557338"/>
            <a:ext cx="8605838"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800">
                <a:solidFill>
                  <a:srgbClr val="800080"/>
                </a:solidFill>
              </a:rPr>
              <a:t>открытое прямое информационное противоборство — </a:t>
            </a:r>
            <a:r>
              <a:rPr lang="ru-RU" altLang="ru-RU" sz="2800" i="1">
                <a:solidFill>
                  <a:srgbClr val="800080"/>
                </a:solidFill>
              </a:rPr>
              <a:t>информационная война</a:t>
            </a:r>
            <a:r>
              <a:rPr lang="ru-RU" altLang="ru-RU" sz="2800">
                <a:solidFill>
                  <a:srgbClr val="800080"/>
                </a:solidFill>
              </a:rPr>
              <a:t> с всесторонним и широкомасштабным применением информационного оружия в период “холодной войны” с целью достижения информационного и информационно-технологического превосходства над противником путем нанесения ущерба его государственно-значимой критической информации и государственно-значимой ИТИ;</a:t>
            </a:r>
          </a:p>
        </p:txBody>
      </p:sp>
      <p:sp>
        <p:nvSpPr>
          <p:cNvPr id="791556"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250825" y="1520825"/>
            <a:ext cx="8605838"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800">
                <a:solidFill>
                  <a:srgbClr val="800080"/>
                </a:solidFill>
              </a:rPr>
              <a:t>агрессивная форма информационной войны в период “горячей войны” — </a:t>
            </a:r>
            <a:r>
              <a:rPr lang="ru-RU" altLang="ru-RU" sz="2800" i="1">
                <a:solidFill>
                  <a:srgbClr val="800080"/>
                </a:solidFill>
              </a:rPr>
              <a:t>радиоэлектронная борьба (война)</a:t>
            </a:r>
            <a:r>
              <a:rPr lang="ru-RU" altLang="ru-RU" sz="2800">
                <a:solidFill>
                  <a:srgbClr val="800080"/>
                </a:solidFill>
              </a:rPr>
              <a:t> с применением всех возможных видов огневого поражения с целью разрушения (уничтожения) систем государственного управления и управления вооруженными силами, войсками и оружием (органов и пунктов управления, систем связи, информационно-телекоммуникационных систем и т.п., включая обслуживающий их персонал), а также информационного оружия.</a:t>
            </a:r>
          </a:p>
        </p:txBody>
      </p:sp>
      <p:sp>
        <p:nvSpPr>
          <p:cNvPr id="79258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Text Box 3"/>
          <p:cNvSpPr txBox="1">
            <a:spLocks noChangeArrowheads="1"/>
          </p:cNvSpPr>
          <p:nvPr/>
        </p:nvSpPr>
        <p:spPr bwMode="auto">
          <a:xfrm>
            <a:off x="250825" y="1376363"/>
            <a:ext cx="8537575"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ru-RU" altLang="ru-RU" sz="3200">
                <a:solidFill>
                  <a:srgbClr val="800080"/>
                </a:solidFill>
                <a:latin typeface="Arial" charset="0"/>
                <a:cs typeface="Arial" charset="0"/>
              </a:rPr>
              <a:t>На современном этапе развития цивилизации весьма четко прослеживается граница между великими державами и остальным миром. И это связано, в первую очередь, с появлением нового критерия в определении великой державы. Этим критерием является </a:t>
            </a:r>
            <a:r>
              <a:rPr lang="ru-RU" altLang="ru-RU" sz="3200" i="1">
                <a:solidFill>
                  <a:srgbClr val="800080"/>
                </a:solidFill>
                <a:latin typeface="Arial" charset="0"/>
                <a:cs typeface="Arial" charset="0"/>
              </a:rPr>
              <a:t>способность государства обеспечить максимальный контроль мировых информационных потоков</a:t>
            </a:r>
            <a:r>
              <a:rPr lang="ru-RU" altLang="ru-RU" sz="3200" i="1">
                <a:solidFill>
                  <a:srgbClr val="800080"/>
                </a:solidFill>
                <a:effectLst>
                  <a:outerShdw blurRad="38100" dist="38100" dir="2700000" algn="tl">
                    <a:srgbClr val="C0C0C0"/>
                  </a:outerShdw>
                </a:effectLst>
                <a:latin typeface="Arial" charset="0"/>
                <a:cs typeface="Arial" charset="0"/>
              </a:rPr>
              <a:t> </a:t>
            </a:r>
            <a:r>
              <a:rPr lang="ru-RU" altLang="ru-RU" sz="3200">
                <a:solidFill>
                  <a:srgbClr val="800080"/>
                </a:solidFill>
                <a:latin typeface="Arial" charset="0"/>
                <a:cs typeface="Arial" charset="0"/>
              </a:rPr>
              <a:t>(КМИП).</a:t>
            </a:r>
          </a:p>
        </p:txBody>
      </p:sp>
      <p:sp>
        <p:nvSpPr>
          <p:cNvPr id="74957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215900" y="1125538"/>
            <a:ext cx="8605838"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ru-RU" altLang="ru-RU" sz="2600">
                <a:solidFill>
                  <a:srgbClr val="800080"/>
                </a:solidFill>
              </a:rPr>
              <a:t>Объяснение необходимости применения этого критерия вполне очевидно:</a:t>
            </a:r>
          </a:p>
        </p:txBody>
      </p:sp>
      <p:sp>
        <p:nvSpPr>
          <p:cNvPr id="7171" name="Text Box 5"/>
          <p:cNvSpPr txBox="1">
            <a:spLocks noChangeArrowheads="1"/>
          </p:cNvSpPr>
          <p:nvPr/>
        </p:nvSpPr>
        <p:spPr bwMode="auto">
          <a:xfrm>
            <a:off x="250825" y="2024063"/>
            <a:ext cx="8605838" cy="46529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SzPct val="90000"/>
              <a:buFont typeface="Wingdings" panose="05000000000000000000" pitchFamily="2" charset="2"/>
              <a:buChar char=""/>
            </a:pPr>
            <a:r>
              <a:rPr lang="ru-RU" altLang="ru-RU" sz="2300">
                <a:solidFill>
                  <a:srgbClr val="800080"/>
                </a:solidFill>
              </a:rPr>
              <a:t>процессы глобализации;</a:t>
            </a:r>
          </a:p>
          <a:p>
            <a:pPr eaLnBrk="1" hangingPunct="1">
              <a:spcBef>
                <a:spcPct val="0"/>
              </a:spcBef>
              <a:buSzPct val="90000"/>
              <a:buFont typeface="Wingdings" panose="05000000000000000000" pitchFamily="2" charset="2"/>
              <a:buChar char=""/>
            </a:pPr>
            <a:r>
              <a:rPr lang="ru-RU" altLang="ru-RU" sz="2300">
                <a:solidFill>
                  <a:srgbClr val="800080"/>
                </a:solidFill>
              </a:rPr>
              <a:t>тотальная информатизация мировой цивилизации и её проникновение во все сферы деятельности государства, общества и человека;</a:t>
            </a:r>
          </a:p>
          <a:p>
            <a:pPr eaLnBrk="1" hangingPunct="1">
              <a:spcBef>
                <a:spcPct val="0"/>
              </a:spcBef>
              <a:buSzPct val="90000"/>
              <a:buFont typeface="Wingdings" panose="05000000000000000000" pitchFamily="2" charset="2"/>
              <a:buChar char=""/>
            </a:pPr>
            <a:r>
              <a:rPr lang="ru-RU" altLang="ru-RU" sz="2300">
                <a:solidFill>
                  <a:srgbClr val="800080"/>
                </a:solidFill>
              </a:rPr>
              <a:t>создание глобальных электронных (сетевых) информационных ресурсов, которые напрямую влияют на эффективность работы всех отраслей экономики и государственной инфраструктуры, внешне- и внутриполитической деятельности, реализации (выполнимость) общегуманитарных и социальных программ (включая образование и медицину), развития научного потенциала и сохранение интелектуально-культурной массы общества;</a:t>
            </a:r>
          </a:p>
        </p:txBody>
      </p:sp>
      <p:sp>
        <p:nvSpPr>
          <p:cNvPr id="750598" name="Text Box 6"/>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50825" y="908050"/>
            <a:ext cx="8642350" cy="14954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630238"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SzPct val="90000"/>
              <a:buFont typeface="Wingdings" panose="05000000000000000000" pitchFamily="2" charset="2"/>
              <a:buChar char=""/>
            </a:pPr>
            <a:r>
              <a:rPr lang="ru-RU" altLang="ru-RU" sz="2300">
                <a:solidFill>
                  <a:srgbClr val="800080"/>
                </a:solidFill>
              </a:rPr>
              <a:t>рост международного терроризма, в основе которого лежит исламский экстремизм (фанатизм), его попытки расшатывания общемировой стабильности и др. (этот перечень можно продолжить).</a:t>
            </a:r>
          </a:p>
        </p:txBody>
      </p:sp>
      <p:sp>
        <p:nvSpPr>
          <p:cNvPr id="8195" name="Text Box 4"/>
          <p:cNvSpPr txBox="1">
            <a:spLocks noChangeArrowheads="1"/>
          </p:cNvSpPr>
          <p:nvPr/>
        </p:nvSpPr>
        <p:spPr bwMode="auto">
          <a:xfrm>
            <a:off x="215900" y="2581275"/>
            <a:ext cx="8642350" cy="4171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95000"/>
              </a:lnSpc>
            </a:pPr>
            <a:r>
              <a:rPr lang="ru-RU" altLang="ru-RU">
                <a:solidFill>
                  <a:srgbClr val="800080"/>
                </a:solidFill>
              </a:rPr>
              <a:t>КМИП — это не просто радиоэлектронная разведка (шпионаж) и добывание информации (РЭР). Это новое качество (причём принципиально отличное) РЭР. Это отход от традиционных методов ведения РЭР. В основе КМИП лежат сетевые принципы обнаружения и получения информации. Эти принципы предусматривают активные (“наступательные”) мероприятия с целью “облегчения/упрощения” доступа к требуемой информации и ресурсам. Для этого необходим специальный доступ к служебной информации, которая, в свою очередь, обеспечивает нормальную работоспособность систем и сетей.</a:t>
            </a:r>
          </a:p>
        </p:txBody>
      </p:sp>
      <p:sp>
        <p:nvSpPr>
          <p:cNvPr id="752645"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250825" y="1304925"/>
            <a:ext cx="86423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3000">
                <a:solidFill>
                  <a:srgbClr val="800080"/>
                </a:solidFill>
              </a:rPr>
              <a:t>Новизна КМИП заключается также и в том, что здесь речь идёт о новой форме информационно-телекоммуникационного пространства, часто называемого “киберпространством”. Появление киберпространства наряду с положительными и эффективными факторами воздействия на развитие и гармонизацию мировой цивилизации принесло и новые виды угроз личности, обществу, государству и всему человечеству.</a:t>
            </a:r>
          </a:p>
        </p:txBody>
      </p:sp>
      <p:sp>
        <p:nvSpPr>
          <p:cNvPr id="75366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250825" y="1211263"/>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ru-RU" altLang="ru-RU" sz="3000" b="1">
                <a:solidFill>
                  <a:srgbClr val="800080"/>
                </a:solidFill>
              </a:rPr>
              <a:t>“Киберпространство” (</a:t>
            </a:r>
            <a:r>
              <a:rPr lang="en-US" altLang="ru-RU" sz="3000" b="1" i="1">
                <a:solidFill>
                  <a:srgbClr val="800080"/>
                </a:solidFill>
              </a:rPr>
              <a:t>cyber space</a:t>
            </a:r>
            <a:r>
              <a:rPr lang="ru-RU" altLang="ru-RU" sz="3000" b="1">
                <a:solidFill>
                  <a:srgbClr val="800080"/>
                </a:solidFill>
              </a:rPr>
              <a:t>) — пришедшее из американской жизни понятие, введенное писателем Уильямом</a:t>
            </a:r>
            <a:r>
              <a:rPr lang="en-GB" altLang="ru-RU" sz="3000" b="1">
                <a:solidFill>
                  <a:srgbClr val="800080"/>
                </a:solidFill>
              </a:rPr>
              <a:t> </a:t>
            </a:r>
            <a:r>
              <a:rPr lang="ru-RU" altLang="ru-RU" sz="3000" b="1">
                <a:solidFill>
                  <a:srgbClr val="800080"/>
                </a:solidFill>
              </a:rPr>
              <a:t>Гибсоном</a:t>
            </a:r>
            <a:r>
              <a:rPr lang="en-GB" altLang="ru-RU" sz="3000" b="1">
                <a:solidFill>
                  <a:srgbClr val="800080"/>
                </a:solidFill>
              </a:rPr>
              <a:t> </a:t>
            </a:r>
            <a:r>
              <a:rPr lang="ru-RU" altLang="ru-RU" sz="3000" b="1">
                <a:solidFill>
                  <a:srgbClr val="800080"/>
                </a:solidFill>
              </a:rPr>
              <a:t>в</a:t>
            </a:r>
            <a:r>
              <a:rPr lang="en-GB" altLang="ru-RU" sz="3000" b="1">
                <a:solidFill>
                  <a:srgbClr val="800080"/>
                </a:solidFill>
              </a:rPr>
              <a:t> </a:t>
            </a:r>
            <a:r>
              <a:rPr lang="ru-RU" altLang="ru-RU" sz="3000" b="1">
                <a:solidFill>
                  <a:srgbClr val="800080"/>
                </a:solidFill>
              </a:rPr>
              <a:t>книге</a:t>
            </a:r>
            <a:r>
              <a:rPr lang="en-GB" altLang="ru-RU" sz="3000" b="1">
                <a:solidFill>
                  <a:srgbClr val="800080"/>
                </a:solidFill>
              </a:rPr>
              <a:t> “Neuromacier (Remembering Tomorrow)”. </a:t>
            </a:r>
            <a:r>
              <a:rPr lang="ru-RU" altLang="ru-RU" sz="3000" b="1">
                <a:solidFill>
                  <a:srgbClr val="800080"/>
                </a:solidFill>
              </a:rPr>
              <a:t>Оно описывает виртуальное  пространство, в котором циркулируют электронные данные всех компьютеров мира. Фактически, киберпространство представляет собой глобальную информационно-телекоммуникационную инфраструктуру.</a:t>
            </a:r>
            <a:r>
              <a:rPr lang="ru-RU" altLang="ru-RU" sz="3000">
                <a:solidFill>
                  <a:srgbClr val="800080"/>
                </a:solidFill>
              </a:rPr>
              <a:t> </a:t>
            </a:r>
          </a:p>
        </p:txBody>
      </p:sp>
      <p:sp>
        <p:nvSpPr>
          <p:cNvPr id="75469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ru-RU" altLang="ru-RU" sz="2000" b="1">
                <a:solidFill>
                  <a:srgbClr val="800080"/>
                </a:solidFill>
                <a:effectLst>
                  <a:outerShdw blurRad="38100" dist="38100" dir="2700000" algn="tl">
                    <a:srgbClr val="C0C0C0"/>
                  </a:outerShdw>
                </a:effectLst>
                <a:latin typeface="Arial" charset="0"/>
                <a:cs typeface="Arial" charset="0"/>
              </a:rPr>
              <a:t>Лекция №2</a:t>
            </a:r>
            <a:r>
              <a:rPr lang="en-US" altLang="ru-RU" sz="2000" b="1">
                <a:solidFill>
                  <a:srgbClr val="800080"/>
                </a:solidFill>
                <a:effectLst>
                  <a:outerShdw blurRad="38100" dist="38100" dir="2700000" algn="tl">
                    <a:srgbClr val="C0C0C0"/>
                  </a:outerShdw>
                </a:effectLst>
                <a:latin typeface="Arial" charset="0"/>
                <a:cs typeface="Arial" charset="0"/>
              </a:rPr>
              <a:t>5</a:t>
            </a:r>
            <a:r>
              <a:rPr lang="ru-RU" altLang="ru-RU" sz="2000" b="1">
                <a:solidFill>
                  <a:srgbClr val="800080"/>
                </a:solidFill>
                <a:effectLst>
                  <a:outerShdw blurRad="38100" dist="38100" dir="2700000" algn="tl">
                    <a:srgbClr val="C0C0C0"/>
                  </a:outerShdw>
                </a:effectLst>
                <a:latin typeface="Arial" charset="0"/>
                <a:cs typeface="Arial" charset="0"/>
              </a:rPr>
              <a:t>: </a:t>
            </a:r>
            <a:r>
              <a:rPr lang="ru-RU" altLang="ru-RU" sz="2000" b="1" i="1">
                <a:solidFill>
                  <a:srgbClr val="800080"/>
                </a:solidFill>
                <a:effectLst>
                  <a:outerShdw blurRad="38100" dist="38100" dir="2700000" algn="tl">
                    <a:srgbClr val="C0C0C0"/>
                  </a:outerShdw>
                </a:effectLst>
                <a:latin typeface="Arial" charset="0"/>
                <a:cs typeface="Arial" charset="0"/>
              </a:rPr>
              <a:t>Контроль мировых информационных потоков.</a:t>
            </a:r>
          </a:p>
          <a:p>
            <a:pPr algn="l">
              <a:defRPr/>
            </a:pPr>
            <a:r>
              <a:rPr lang="ru-RU" altLang="ru-RU" sz="2000" b="1" i="1">
                <a:solidFill>
                  <a:srgbClr val="800080"/>
                </a:solidFill>
                <a:effectLst>
                  <a:outerShdw blurRad="38100" dist="38100" dir="2700000" algn="tl">
                    <a:srgbClr val="C0C0C0"/>
                  </a:outerShdw>
                </a:effectLst>
                <a:latin typeface="Arial" charset="0"/>
                <a:cs typeface="Arial" charset="0"/>
              </a:rPr>
              <a:t>	           Информационное противоборство (война)</a:t>
            </a:r>
            <a:r>
              <a:rPr lang="ru-RU" alt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15076</TotalTime>
  <Words>3934</Words>
  <Application>Microsoft Office PowerPoint</Application>
  <PresentationFormat>Экран (4:3)</PresentationFormat>
  <Paragraphs>273</Paragraphs>
  <Slides>45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45</vt:i4>
      </vt:variant>
    </vt:vector>
  </HeadingPairs>
  <TitlesOfParts>
    <vt:vector size="52" baseType="lpstr">
      <vt:lpstr>SimSun</vt:lpstr>
      <vt:lpstr>Arial</vt:lpstr>
      <vt:lpstr>Arial Narrow</vt:lpstr>
      <vt:lpstr>Comic Sans MS</vt:lpstr>
      <vt:lpstr>Tahoma</vt:lpstr>
      <vt:lpstr>Wingdings</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330</cp:revision>
  <dcterms:created xsi:type="dcterms:W3CDTF">2008-08-28T16:29:17Z</dcterms:created>
  <dcterms:modified xsi:type="dcterms:W3CDTF">2022-09-18T10:55:18Z</dcterms:modified>
</cp:coreProperties>
</file>