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525" r:id="rId4"/>
    <p:sldId id="526" r:id="rId5"/>
    <p:sldId id="527" r:id="rId6"/>
    <p:sldId id="528" r:id="rId7"/>
    <p:sldId id="542" r:id="rId8"/>
    <p:sldId id="552" r:id="rId9"/>
    <p:sldId id="553" r:id="rId10"/>
    <p:sldId id="530" r:id="rId11"/>
    <p:sldId id="532" r:id="rId12"/>
    <p:sldId id="531" r:id="rId13"/>
    <p:sldId id="533" r:id="rId14"/>
    <p:sldId id="534" r:id="rId15"/>
    <p:sldId id="535" r:id="rId16"/>
    <p:sldId id="536" r:id="rId17"/>
    <p:sldId id="537" r:id="rId18"/>
    <p:sldId id="538" r:id="rId19"/>
    <p:sldId id="539" r:id="rId20"/>
    <p:sldId id="540" r:id="rId21"/>
    <p:sldId id="541" r:id="rId22"/>
    <p:sldId id="543" r:id="rId23"/>
    <p:sldId id="544" r:id="rId24"/>
  </p:sldIdLst>
  <p:sldSz cx="9144000" cy="6858000" type="screen4x3"/>
  <p:notesSz cx="6858000" cy="9144000"/>
  <p:defaultTextStyle>
    <a:defPPr>
      <a:defRPr lang="ru-RU"/>
    </a:defPPr>
    <a:lvl1pPr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9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800080"/>
    <a:srgbClr val="009999"/>
    <a:srgbClr val="CC3300"/>
    <a:srgbClr val="FF3300"/>
    <a:srgbClr val="FFCC99"/>
    <a:srgbClr val="CC99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49" autoAdjust="0"/>
    <p:restoredTop sz="94702" autoAdjust="0"/>
  </p:normalViewPr>
  <p:slideViewPr>
    <p:cSldViewPr snapToGrid="0" showGuides="1">
      <p:cViewPr varScale="1">
        <p:scale>
          <a:sx n="84" d="100"/>
          <a:sy n="84" d="100"/>
        </p:scale>
        <p:origin x="1709" y="82"/>
      </p:cViewPr>
      <p:guideLst>
        <p:guide orient="horz" pos="1911"/>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A8A41B25-A2B2-4DEF-BC23-9608E8395C01}" type="slidenum">
              <a:rPr lang="ru-RU" altLang="ru-RU"/>
              <a:pPr/>
              <a:t>‹#›</a:t>
            </a:fld>
            <a:endParaRPr lang="ru-RU" altLang="ru-RU"/>
          </a:p>
        </p:txBody>
      </p:sp>
    </p:spTree>
    <p:extLst>
      <p:ext uri="{BB962C8B-B14F-4D97-AF65-F5344CB8AC3E}">
        <p14:creationId xmlns:p14="http://schemas.microsoft.com/office/powerpoint/2010/main" val="4219912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F0142C70-826F-43EC-9EA6-F4AE687CBFCE}" type="slidenum">
              <a:rPr lang="ru-RU" altLang="ru-RU"/>
              <a:pPr/>
              <a:t>‹#›</a:t>
            </a:fld>
            <a:endParaRPr lang="ru-RU" altLang="ru-RU"/>
          </a:p>
        </p:txBody>
      </p:sp>
    </p:spTree>
    <p:extLst>
      <p:ext uri="{BB962C8B-B14F-4D97-AF65-F5344CB8AC3E}">
        <p14:creationId xmlns:p14="http://schemas.microsoft.com/office/powerpoint/2010/main" val="2404134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E61EF42F-E2A7-4AC7-A778-DB1F454CB890}" type="slidenum">
              <a:rPr lang="ru-RU" altLang="ru-RU"/>
              <a:pPr/>
              <a:t>‹#›</a:t>
            </a:fld>
            <a:endParaRPr lang="ru-RU" altLang="ru-RU"/>
          </a:p>
        </p:txBody>
      </p:sp>
    </p:spTree>
    <p:extLst>
      <p:ext uri="{BB962C8B-B14F-4D97-AF65-F5344CB8AC3E}">
        <p14:creationId xmlns:p14="http://schemas.microsoft.com/office/powerpoint/2010/main" val="3125924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69BBA693-ED16-461C-BC94-E12E547013C0}" type="slidenum">
              <a:rPr lang="ru-RU" altLang="ru-RU"/>
              <a:pPr/>
              <a:t>‹#›</a:t>
            </a:fld>
            <a:endParaRPr lang="ru-RU" altLang="ru-RU"/>
          </a:p>
        </p:txBody>
      </p:sp>
    </p:spTree>
    <p:extLst>
      <p:ext uri="{BB962C8B-B14F-4D97-AF65-F5344CB8AC3E}">
        <p14:creationId xmlns:p14="http://schemas.microsoft.com/office/powerpoint/2010/main" val="59458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67D8D043-D7D9-4245-B9DB-A5540DBF2412}" type="slidenum">
              <a:rPr lang="ru-RU" altLang="ru-RU"/>
              <a:pPr/>
              <a:t>‹#›</a:t>
            </a:fld>
            <a:endParaRPr lang="ru-RU" altLang="ru-RU"/>
          </a:p>
        </p:txBody>
      </p:sp>
    </p:spTree>
    <p:extLst>
      <p:ext uri="{BB962C8B-B14F-4D97-AF65-F5344CB8AC3E}">
        <p14:creationId xmlns:p14="http://schemas.microsoft.com/office/powerpoint/2010/main" val="2611805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32E6C39F-0B8F-4AD2-A522-B1601BF6452E}" type="slidenum">
              <a:rPr lang="ru-RU" altLang="ru-RU"/>
              <a:pPr/>
              <a:t>‹#›</a:t>
            </a:fld>
            <a:endParaRPr lang="ru-RU" altLang="ru-RU"/>
          </a:p>
        </p:txBody>
      </p:sp>
    </p:spTree>
    <p:extLst>
      <p:ext uri="{BB962C8B-B14F-4D97-AF65-F5344CB8AC3E}">
        <p14:creationId xmlns:p14="http://schemas.microsoft.com/office/powerpoint/2010/main" val="115902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8AC4A4BA-9E9A-4196-A648-460E3441E2F1}" type="slidenum">
              <a:rPr lang="ru-RU" altLang="ru-RU"/>
              <a:pPr/>
              <a:t>‹#›</a:t>
            </a:fld>
            <a:endParaRPr lang="ru-RU" altLang="ru-RU"/>
          </a:p>
        </p:txBody>
      </p:sp>
    </p:spTree>
    <p:extLst>
      <p:ext uri="{BB962C8B-B14F-4D97-AF65-F5344CB8AC3E}">
        <p14:creationId xmlns:p14="http://schemas.microsoft.com/office/powerpoint/2010/main" val="219552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4E6616C9-DA79-4D4B-8227-7818DE1FB108}" type="slidenum">
              <a:rPr lang="ru-RU" altLang="ru-RU"/>
              <a:pPr/>
              <a:t>‹#›</a:t>
            </a:fld>
            <a:endParaRPr lang="ru-RU" altLang="ru-RU"/>
          </a:p>
        </p:txBody>
      </p:sp>
    </p:spTree>
    <p:extLst>
      <p:ext uri="{BB962C8B-B14F-4D97-AF65-F5344CB8AC3E}">
        <p14:creationId xmlns:p14="http://schemas.microsoft.com/office/powerpoint/2010/main" val="228643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992449F1-E022-4FE9-B4BB-3E79B7978EBF}" type="slidenum">
              <a:rPr lang="ru-RU" altLang="ru-RU"/>
              <a:pPr/>
              <a:t>‹#›</a:t>
            </a:fld>
            <a:endParaRPr lang="ru-RU" altLang="ru-RU"/>
          </a:p>
        </p:txBody>
      </p:sp>
    </p:spTree>
    <p:extLst>
      <p:ext uri="{BB962C8B-B14F-4D97-AF65-F5344CB8AC3E}">
        <p14:creationId xmlns:p14="http://schemas.microsoft.com/office/powerpoint/2010/main" val="3608303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5D8060D0-2AB2-44EF-BFF0-3AEEB18EB4C5}" type="slidenum">
              <a:rPr lang="ru-RU" altLang="ru-RU"/>
              <a:pPr/>
              <a:t>‹#›</a:t>
            </a:fld>
            <a:endParaRPr lang="ru-RU" altLang="ru-RU"/>
          </a:p>
        </p:txBody>
      </p:sp>
    </p:spTree>
    <p:extLst>
      <p:ext uri="{BB962C8B-B14F-4D97-AF65-F5344CB8AC3E}">
        <p14:creationId xmlns:p14="http://schemas.microsoft.com/office/powerpoint/2010/main" val="2206118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493A4247-88B1-42B9-8AD0-E0F05B1AC5DE}" type="slidenum">
              <a:rPr lang="ru-RU" altLang="ru-RU"/>
              <a:pPr/>
              <a:t>‹#›</a:t>
            </a:fld>
            <a:endParaRPr lang="ru-RU" altLang="ru-RU"/>
          </a:p>
        </p:txBody>
      </p:sp>
    </p:spTree>
    <p:extLst>
      <p:ext uri="{BB962C8B-B14F-4D97-AF65-F5344CB8AC3E}">
        <p14:creationId xmlns:p14="http://schemas.microsoft.com/office/powerpoint/2010/main" val="73351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F1E70BB-CFD1-4DB5-B2FC-2A73B9519B9D}"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21388"/>
            <a:ext cx="9144000" cy="673100"/>
          </a:xfrm>
        </p:spPr>
        <p:txBody>
          <a:bodyPr/>
          <a:lstStyle/>
          <a:p>
            <a:pPr>
              <a:spcBef>
                <a:spcPct val="0"/>
              </a:spcBef>
            </a:pPr>
            <a:r>
              <a:rPr lang="ru-RU" altLang="ru-RU" sz="2000" dirty="0">
                <a:solidFill>
                  <a:schemeClr val="accent2"/>
                </a:solidFill>
                <a:effectLst>
                  <a:outerShdw blurRad="38100" dist="38100" dir="2700000" algn="tl">
                    <a:srgbClr val="C0C0C0"/>
                  </a:outerShdw>
                </a:effectLst>
              </a:rPr>
              <a:t>МЕЛЬНИКОВ Дмитрий Анатольевич</a:t>
            </a:r>
          </a:p>
          <a:p>
            <a:pPr>
              <a:spcBef>
                <a:spcPct val="0"/>
              </a:spcBef>
            </a:pPr>
            <a:r>
              <a:rPr lang="ru-RU" altLang="ru-RU" sz="200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61645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(синхронизации) и его возможные последствия</a:t>
            </a:r>
            <a:r>
              <a:rPr lang="ru-RU" altLang="ru-RU" sz="2000">
                <a:solidFill>
                  <a:srgbClr val="800080"/>
                </a:solidFill>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ru-RU" altLang="ru-RU" sz="1800"/>
          </a:p>
        </p:txBody>
      </p:sp>
      <p:sp>
        <p:nvSpPr>
          <p:cNvPr id="2058" name="Text Box 10"/>
          <p:cNvSpPr txBox="1">
            <a:spLocks noChangeArrowheads="1"/>
          </p:cNvSpPr>
          <p:nvPr/>
        </p:nvSpPr>
        <p:spPr bwMode="auto">
          <a:xfrm>
            <a:off x="792163" y="3549650"/>
            <a:ext cx="7515225" cy="1036638"/>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000" b="1">
                <a:solidFill>
                  <a:srgbClr val="336600"/>
                </a:solidFill>
              </a:rPr>
              <a:t>Раздел </a:t>
            </a:r>
            <a:r>
              <a:rPr lang="en-US" altLang="ru-RU" sz="2000" b="1">
                <a:solidFill>
                  <a:srgbClr val="336600"/>
                </a:solidFill>
              </a:rPr>
              <a:t>V: </a:t>
            </a:r>
            <a:r>
              <a:rPr lang="ru-RU" altLang="ru-RU" sz="2000" b="1">
                <a:solidFill>
                  <a:srgbClr val="336600"/>
                </a:solidFill>
              </a:rPr>
              <a:t>КОМПЬЮТЕРНЫЙ ШПИОНАЖ СИСТЕМООБРАЗУЮЩИХ ПРОТОКОЛОВ И ИНФРАСТРУКТУРЫ </a:t>
            </a:r>
            <a:r>
              <a:rPr lang="en-US" altLang="ru-RU" sz="2200" b="1">
                <a:solidFill>
                  <a:srgbClr val="336600"/>
                </a:solidFill>
              </a:rPr>
              <a:t>INTERNET</a:t>
            </a:r>
            <a:r>
              <a:rPr lang="ru-RU" altLang="ru-RU" sz="2000">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i="1">
                <a:solidFill>
                  <a:srgbClr val="CC0000"/>
                </a:solidFill>
              </a:rPr>
              <a:t>КУРС ЛЕКЦИЙ</a:t>
            </a:r>
          </a:p>
          <a:p>
            <a:endParaRPr lang="ru-RU" altLang="ru-RU" b="1">
              <a:solidFill>
                <a:srgbClr val="CC0000"/>
              </a:solidFill>
            </a:endParaRPr>
          </a:p>
          <a:p>
            <a:r>
              <a:rPr lang="ru-RU" altLang="ru-RU" sz="2800" b="1">
                <a:solidFill>
                  <a:srgbClr val="FF0000"/>
                </a:solidFill>
              </a:rPr>
              <a:t>ОРГАНИЗАЦИЯ И</a:t>
            </a:r>
          </a:p>
          <a:p>
            <a:r>
              <a:rPr lang="ru-RU" altLang="ru-RU" sz="2800" b="1">
                <a:solidFill>
                  <a:srgbClr val="FF0000"/>
                </a:solidFill>
              </a:rPr>
              <a:t>ОБЕСПЕЧЕНИЕ БЕЗОПАСНОСТИ</a:t>
            </a:r>
          </a:p>
          <a:p>
            <a:r>
              <a:rPr lang="ru-RU" altLang="ru-RU" sz="2800" b="1">
                <a:solidFill>
                  <a:srgbClr val="FF0000"/>
                </a:solidFill>
              </a:rPr>
              <a:t>ИНФОРМАЦИОННО-ТЕХНОЛОГИЧЕСКИХ</a:t>
            </a:r>
          </a:p>
          <a:p>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996355" name="Text Box 3"/>
          <p:cNvSpPr txBox="1">
            <a:spLocks noChangeArrowheads="1"/>
          </p:cNvSpPr>
          <p:nvPr/>
        </p:nvSpPr>
        <p:spPr bwMode="auto">
          <a:xfrm>
            <a:off x="225425" y="1289050"/>
            <a:ext cx="864235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Рассмотрим следующую возможную атаку на систему формирования текущего времени в программно-аппаратном комплексе (рис.29.2). В основе этой атаки лежит внедрение ЗПС в не доверенную ОС с целью модификации текущего значения времени. Сущность функционирования ЗПС заключается в изменении по заранее известному алгоритму дробной части (долей секунд) системного времени.</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84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998440" name="Text Box 40"/>
          <p:cNvSpPr txBox="1">
            <a:spLocks noChangeArrowheads="1"/>
          </p:cNvSpPr>
          <p:nvPr/>
        </p:nvSpPr>
        <p:spPr bwMode="auto">
          <a:xfrm>
            <a:off x="0" y="6289675"/>
            <a:ext cx="9144000" cy="438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1800" b="1">
                <a:solidFill>
                  <a:srgbClr val="800080"/>
                </a:solidFill>
              </a:rPr>
              <a:t>Рис.</a:t>
            </a:r>
            <a:r>
              <a:rPr lang="ru-RU" altLang="ru-RU" sz="1800" b="1">
                <a:solidFill>
                  <a:srgbClr val="800080"/>
                </a:solidFill>
                <a:latin typeface="Tahoma" panose="020B0604030504040204" pitchFamily="34" charset="0"/>
              </a:rPr>
              <a:t>29.2</a:t>
            </a:r>
            <a:r>
              <a:rPr lang="ru-RU" altLang="ru-RU" sz="1800" b="1">
                <a:solidFill>
                  <a:srgbClr val="800080"/>
                </a:solidFill>
              </a:rPr>
              <a:t>. Модель КШ на основе внедрения ЗПС с целью</a:t>
            </a:r>
          </a:p>
          <a:p>
            <a:pPr>
              <a:lnSpc>
                <a:spcPct val="80000"/>
              </a:lnSpc>
            </a:pPr>
            <a:r>
              <a:rPr lang="ru-RU" altLang="ru-RU" sz="1800" b="1">
                <a:solidFill>
                  <a:srgbClr val="800080"/>
                </a:solidFill>
              </a:rPr>
              <a:t>модификации текущего значения времени</a:t>
            </a:r>
            <a:endParaRPr lang="ru-RU" altLang="ru-RU" sz="1800">
              <a:solidFill>
                <a:srgbClr val="800080"/>
              </a:solidFill>
            </a:endParaRPr>
          </a:p>
        </p:txBody>
      </p:sp>
      <p:grpSp>
        <p:nvGrpSpPr>
          <p:cNvPr id="998447" name="Group 47"/>
          <p:cNvGrpSpPr>
            <a:grpSpLocks/>
          </p:cNvGrpSpPr>
          <p:nvPr/>
        </p:nvGrpSpPr>
        <p:grpSpPr bwMode="auto">
          <a:xfrm>
            <a:off x="252413" y="822325"/>
            <a:ext cx="8551862" cy="5313363"/>
            <a:chOff x="278" y="589"/>
            <a:chExt cx="5387" cy="3347"/>
          </a:xfrm>
        </p:grpSpPr>
        <p:sp>
          <p:nvSpPr>
            <p:cNvPr id="998404" name="AutoShape 4"/>
            <p:cNvSpPr>
              <a:spLocks noChangeArrowheads="1"/>
            </p:cNvSpPr>
            <p:nvPr/>
          </p:nvSpPr>
          <p:spPr bwMode="auto">
            <a:xfrm>
              <a:off x="310" y="1556"/>
              <a:ext cx="773" cy="659"/>
            </a:xfrm>
            <a:prstGeom prst="cube">
              <a:avLst>
                <a:gd name="adj" fmla="val 17704"/>
              </a:avLst>
            </a:prstGeom>
            <a:solidFill>
              <a:srgbClr val="9999FF"/>
            </a:soli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998405" name="AutoShape 5"/>
            <p:cNvSpPr>
              <a:spLocks noChangeArrowheads="1"/>
            </p:cNvSpPr>
            <p:nvPr/>
          </p:nvSpPr>
          <p:spPr bwMode="auto">
            <a:xfrm>
              <a:off x="1019" y="1755"/>
              <a:ext cx="386" cy="287"/>
            </a:xfrm>
            <a:custGeom>
              <a:avLst/>
              <a:gdLst>
                <a:gd name="G0" fmla="+- 10421 0 0"/>
                <a:gd name="G1" fmla="+- 5002 0 0"/>
                <a:gd name="G2" fmla="+- 21600 0 5002"/>
                <a:gd name="G3" fmla="+- 10800 0 5002"/>
                <a:gd name="G4" fmla="+- 21600 0 10421"/>
                <a:gd name="G5" fmla="*/ G4 G3 10800"/>
                <a:gd name="G6" fmla="+- 21600 0 G5"/>
                <a:gd name="T0" fmla="*/ 10421 w 21600"/>
                <a:gd name="T1" fmla="*/ 0 h 21600"/>
                <a:gd name="T2" fmla="*/ 0 w 21600"/>
                <a:gd name="T3" fmla="*/ 10800 h 21600"/>
                <a:gd name="T4" fmla="*/ 1042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0421" y="0"/>
                  </a:moveTo>
                  <a:lnTo>
                    <a:pt x="10421" y="5002"/>
                  </a:lnTo>
                  <a:lnTo>
                    <a:pt x="3375" y="5002"/>
                  </a:lnTo>
                  <a:lnTo>
                    <a:pt x="3375" y="16598"/>
                  </a:lnTo>
                  <a:lnTo>
                    <a:pt x="10421" y="16598"/>
                  </a:lnTo>
                  <a:lnTo>
                    <a:pt x="1042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8406" name="AutoShape 6"/>
            <p:cNvSpPr>
              <a:spLocks noChangeArrowheads="1"/>
            </p:cNvSpPr>
            <p:nvPr/>
          </p:nvSpPr>
          <p:spPr bwMode="auto">
            <a:xfrm>
              <a:off x="1846" y="1017"/>
              <a:ext cx="1610" cy="458"/>
            </a:xfrm>
            <a:prstGeom prst="cube">
              <a:avLst>
                <a:gd name="adj" fmla="val 17704"/>
              </a:avLst>
            </a:prstGeom>
            <a:solidFill>
              <a:srgbClr val="99FF99"/>
            </a:soli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998407" name="AutoShape 7"/>
            <p:cNvSpPr>
              <a:spLocks noChangeArrowheads="1"/>
            </p:cNvSpPr>
            <p:nvPr/>
          </p:nvSpPr>
          <p:spPr bwMode="auto">
            <a:xfrm>
              <a:off x="1251" y="1136"/>
              <a:ext cx="548" cy="286"/>
            </a:xfrm>
            <a:custGeom>
              <a:avLst/>
              <a:gdLst>
                <a:gd name="G0" fmla="+- 12461 0 0"/>
                <a:gd name="G1" fmla="+- 5002 0 0"/>
                <a:gd name="G2" fmla="+- 21600 0 5002"/>
                <a:gd name="G3" fmla="+- 10800 0 5002"/>
                <a:gd name="G4" fmla="+- 21600 0 12461"/>
                <a:gd name="G5" fmla="*/ G4 G3 10800"/>
                <a:gd name="G6" fmla="+- 21600 0 G5"/>
                <a:gd name="T0" fmla="*/ 12461 w 21600"/>
                <a:gd name="T1" fmla="*/ 0 h 21600"/>
                <a:gd name="T2" fmla="*/ 0 w 21600"/>
                <a:gd name="T3" fmla="*/ 10800 h 21600"/>
                <a:gd name="T4" fmla="*/ 1246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461" y="0"/>
                  </a:moveTo>
                  <a:lnTo>
                    <a:pt x="12461" y="5002"/>
                  </a:lnTo>
                  <a:lnTo>
                    <a:pt x="3375" y="5002"/>
                  </a:lnTo>
                  <a:lnTo>
                    <a:pt x="3375" y="16598"/>
                  </a:lnTo>
                  <a:lnTo>
                    <a:pt x="12461" y="16598"/>
                  </a:lnTo>
                  <a:lnTo>
                    <a:pt x="1246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8408" name="AutoShape 8"/>
            <p:cNvSpPr>
              <a:spLocks noChangeArrowheads="1"/>
            </p:cNvSpPr>
            <p:nvPr/>
          </p:nvSpPr>
          <p:spPr bwMode="auto">
            <a:xfrm flipH="1">
              <a:off x="3409" y="1107"/>
              <a:ext cx="547" cy="286"/>
            </a:xfrm>
            <a:custGeom>
              <a:avLst/>
              <a:gdLst>
                <a:gd name="G0" fmla="+- 12461 0 0"/>
                <a:gd name="G1" fmla="+- 5002 0 0"/>
                <a:gd name="G2" fmla="+- 21600 0 5002"/>
                <a:gd name="G3" fmla="+- 10800 0 5002"/>
                <a:gd name="G4" fmla="+- 21600 0 12461"/>
                <a:gd name="G5" fmla="*/ G4 G3 10800"/>
                <a:gd name="G6" fmla="+- 21600 0 G5"/>
                <a:gd name="T0" fmla="*/ 12461 w 21600"/>
                <a:gd name="T1" fmla="*/ 0 h 21600"/>
                <a:gd name="T2" fmla="*/ 0 w 21600"/>
                <a:gd name="T3" fmla="*/ 10800 h 21600"/>
                <a:gd name="T4" fmla="*/ 1246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461" y="0"/>
                  </a:moveTo>
                  <a:lnTo>
                    <a:pt x="12461" y="5002"/>
                  </a:lnTo>
                  <a:lnTo>
                    <a:pt x="3375" y="5002"/>
                  </a:lnTo>
                  <a:lnTo>
                    <a:pt x="3375" y="16598"/>
                  </a:lnTo>
                  <a:lnTo>
                    <a:pt x="12461" y="16598"/>
                  </a:lnTo>
                  <a:lnTo>
                    <a:pt x="1246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grpSp>
          <p:nvGrpSpPr>
            <p:cNvPr id="998409" name="Group 9"/>
            <p:cNvGrpSpPr>
              <a:grpSpLocks/>
            </p:cNvGrpSpPr>
            <p:nvPr/>
          </p:nvGrpSpPr>
          <p:grpSpPr bwMode="auto">
            <a:xfrm>
              <a:off x="736" y="706"/>
              <a:ext cx="550" cy="579"/>
              <a:chOff x="831" y="635"/>
              <a:chExt cx="550" cy="579"/>
            </a:xfrm>
          </p:grpSpPr>
          <p:sp>
            <p:nvSpPr>
              <p:cNvPr id="998410" name="Freeform 10"/>
              <p:cNvSpPr>
                <a:spLocks/>
              </p:cNvSpPr>
              <p:nvPr/>
            </p:nvSpPr>
            <p:spPr bwMode="auto">
              <a:xfrm>
                <a:off x="831" y="1013"/>
                <a:ext cx="388" cy="201"/>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cmpd="sng">
                <a:solidFill>
                  <a:schemeClr val="hlink"/>
                </a:solidFill>
                <a:prstDash val="solid"/>
                <a:round/>
                <a:headEnd/>
                <a:tailEnd/>
              </a:ln>
            </p:spPr>
            <p:txBody>
              <a:bodyPr/>
              <a:lstStyle/>
              <a:p>
                <a:endParaRPr lang="ru-RU"/>
              </a:p>
            </p:txBody>
          </p:sp>
          <p:sp>
            <p:nvSpPr>
              <p:cNvPr id="998411" name="Freeform 11"/>
              <p:cNvSpPr>
                <a:spLocks noEditPoints="1"/>
              </p:cNvSpPr>
              <p:nvPr/>
            </p:nvSpPr>
            <p:spPr bwMode="auto">
              <a:xfrm>
                <a:off x="864" y="1037"/>
                <a:ext cx="317" cy="14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3175" cmpd="sng">
                <a:solidFill>
                  <a:schemeClr val="hlink"/>
                </a:solidFill>
                <a:round/>
                <a:headEnd/>
                <a:tailEnd/>
              </a:ln>
            </p:spPr>
            <p:txBody>
              <a:bodyPr/>
              <a:lstStyle/>
              <a:p>
                <a:endParaRPr lang="ru-RU"/>
              </a:p>
            </p:txBody>
          </p:sp>
          <p:sp>
            <p:nvSpPr>
              <p:cNvPr id="998412" name="Freeform 12"/>
              <p:cNvSpPr>
                <a:spLocks/>
              </p:cNvSpPr>
              <p:nvPr/>
            </p:nvSpPr>
            <p:spPr bwMode="auto">
              <a:xfrm>
                <a:off x="831" y="1078"/>
                <a:ext cx="270" cy="136"/>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solidFill>
                <a:srgbClr val="FFCCCC"/>
              </a:solidFill>
              <a:ln w="12700" cmpd="sng">
                <a:solidFill>
                  <a:schemeClr val="hlink"/>
                </a:solidFill>
                <a:prstDash val="solid"/>
                <a:round/>
                <a:headEnd/>
                <a:tailEnd/>
              </a:ln>
            </p:spPr>
            <p:txBody>
              <a:bodyPr/>
              <a:lstStyle/>
              <a:p>
                <a:endParaRPr lang="ru-RU"/>
              </a:p>
            </p:txBody>
          </p:sp>
          <p:grpSp>
            <p:nvGrpSpPr>
              <p:cNvPr id="998413" name="Group 13"/>
              <p:cNvGrpSpPr>
                <a:grpSpLocks/>
              </p:cNvGrpSpPr>
              <p:nvPr/>
            </p:nvGrpSpPr>
            <p:grpSpPr bwMode="auto">
              <a:xfrm>
                <a:off x="994" y="635"/>
                <a:ext cx="387" cy="448"/>
                <a:chOff x="4497" y="5857"/>
                <a:chExt cx="555" cy="734"/>
              </a:xfrm>
            </p:grpSpPr>
            <p:sp>
              <p:nvSpPr>
                <p:cNvPr id="998414" name="Freeform 14"/>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CCCC"/>
                </a:solidFill>
                <a:ln w="19050" cmpd="sng">
                  <a:solidFill>
                    <a:schemeClr val="hlink"/>
                  </a:solidFill>
                  <a:prstDash val="solid"/>
                  <a:round/>
                  <a:headEnd/>
                  <a:tailEnd/>
                </a:ln>
              </p:spPr>
              <p:txBody>
                <a:bodyPr/>
                <a:lstStyle/>
                <a:p>
                  <a:endParaRPr lang="ru-RU"/>
                </a:p>
              </p:txBody>
            </p:sp>
            <p:sp>
              <p:nvSpPr>
                <p:cNvPr id="998415" name="Freeform 15"/>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rgbClr val="C9FFFF">
                        <a:gamma/>
                        <a:tint val="0"/>
                        <a:invGamma/>
                      </a:srgbClr>
                    </a:gs>
                    <a:gs pos="100000">
                      <a:srgbClr val="C9FFFF"/>
                    </a:gs>
                  </a:gsLst>
                  <a:path path="rect">
                    <a:fillToRect l="50000" t="50000" r="50000" b="50000"/>
                  </a:path>
                </a:gradFill>
                <a:ln w="19050" cmpd="sng">
                  <a:solidFill>
                    <a:schemeClr val="hlink"/>
                  </a:solidFill>
                  <a:prstDash val="solid"/>
                  <a:round/>
                  <a:headEnd/>
                  <a:tailEnd/>
                </a:ln>
              </p:spPr>
              <p:txBody>
                <a:bodyPr/>
                <a:lstStyle/>
                <a:p>
                  <a:endParaRPr lang="ru-RU"/>
                </a:p>
              </p:txBody>
            </p:sp>
            <p:sp>
              <p:nvSpPr>
                <p:cNvPr id="998416" name="Freeform 16"/>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998417" name="Group 17"/>
            <p:cNvGrpSpPr>
              <a:grpSpLocks/>
            </p:cNvGrpSpPr>
            <p:nvPr/>
          </p:nvGrpSpPr>
          <p:grpSpPr bwMode="auto">
            <a:xfrm>
              <a:off x="456" y="1024"/>
              <a:ext cx="322" cy="404"/>
              <a:chOff x="1661" y="6606"/>
              <a:chExt cx="632" cy="861"/>
            </a:xfrm>
          </p:grpSpPr>
          <p:sp>
            <p:nvSpPr>
              <p:cNvPr id="998418" name="Freeform 18"/>
              <p:cNvSpPr>
                <a:spLocks/>
              </p:cNvSpPr>
              <p:nvPr/>
            </p:nvSpPr>
            <p:spPr bwMode="auto">
              <a:xfrm>
                <a:off x="1661" y="6606"/>
                <a:ext cx="632" cy="861"/>
              </a:xfrm>
              <a:custGeom>
                <a:avLst/>
                <a:gdLst>
                  <a:gd name="T0" fmla="*/ 221 w 1017"/>
                  <a:gd name="T1" fmla="*/ 277 h 747"/>
                  <a:gd name="T2" fmla="*/ 122 w 1017"/>
                  <a:gd name="T3" fmla="*/ 321 h 747"/>
                  <a:gd name="T4" fmla="*/ 83 w 1017"/>
                  <a:gd name="T5" fmla="*/ 348 h 747"/>
                  <a:gd name="T6" fmla="*/ 49 w 1017"/>
                  <a:gd name="T7" fmla="*/ 377 h 747"/>
                  <a:gd name="T8" fmla="*/ 26 w 1017"/>
                  <a:gd name="T9" fmla="*/ 408 h 747"/>
                  <a:gd name="T10" fmla="*/ 7 w 1017"/>
                  <a:gd name="T11" fmla="*/ 441 h 747"/>
                  <a:gd name="T12" fmla="*/ 0 w 1017"/>
                  <a:gd name="T13" fmla="*/ 476 h 747"/>
                  <a:gd name="T14" fmla="*/ 0 w 1017"/>
                  <a:gd name="T15" fmla="*/ 576 h 747"/>
                  <a:gd name="T16" fmla="*/ 5 w 1017"/>
                  <a:gd name="T17" fmla="*/ 595 h 747"/>
                  <a:gd name="T18" fmla="*/ 15 w 1017"/>
                  <a:gd name="T19" fmla="*/ 613 h 747"/>
                  <a:gd name="T20" fmla="*/ 34 w 1017"/>
                  <a:gd name="T21" fmla="*/ 630 h 747"/>
                  <a:gd name="T22" fmla="*/ 73 w 1017"/>
                  <a:gd name="T23" fmla="*/ 649 h 747"/>
                  <a:gd name="T24" fmla="*/ 109 w 1017"/>
                  <a:gd name="T25" fmla="*/ 651 h 747"/>
                  <a:gd name="T26" fmla="*/ 129 w 1017"/>
                  <a:gd name="T27" fmla="*/ 659 h 747"/>
                  <a:gd name="T28" fmla="*/ 150 w 1017"/>
                  <a:gd name="T29" fmla="*/ 676 h 747"/>
                  <a:gd name="T30" fmla="*/ 224 w 1017"/>
                  <a:gd name="T31" fmla="*/ 697 h 747"/>
                  <a:gd name="T32" fmla="*/ 348 w 1017"/>
                  <a:gd name="T33" fmla="*/ 722 h 747"/>
                  <a:gd name="T34" fmla="*/ 477 w 1017"/>
                  <a:gd name="T35" fmla="*/ 739 h 747"/>
                  <a:gd name="T36" fmla="*/ 610 w 1017"/>
                  <a:gd name="T37" fmla="*/ 747 h 747"/>
                  <a:gd name="T38" fmla="*/ 676 w 1017"/>
                  <a:gd name="T39" fmla="*/ 747 h 747"/>
                  <a:gd name="T40" fmla="*/ 761 w 1017"/>
                  <a:gd name="T41" fmla="*/ 741 h 747"/>
                  <a:gd name="T42" fmla="*/ 841 w 1017"/>
                  <a:gd name="T43" fmla="*/ 723 h 747"/>
                  <a:gd name="T44" fmla="*/ 873 w 1017"/>
                  <a:gd name="T45" fmla="*/ 732 h 747"/>
                  <a:gd name="T46" fmla="*/ 907 w 1017"/>
                  <a:gd name="T47" fmla="*/ 730 h 747"/>
                  <a:gd name="T48" fmla="*/ 973 w 1017"/>
                  <a:gd name="T49" fmla="*/ 703 h 747"/>
                  <a:gd name="T50" fmla="*/ 1017 w 1017"/>
                  <a:gd name="T51" fmla="*/ 667 h 747"/>
                  <a:gd name="T52" fmla="*/ 1017 w 1017"/>
                  <a:gd name="T53" fmla="*/ 506 h 747"/>
                  <a:gd name="T54" fmla="*/ 1014 w 1017"/>
                  <a:gd name="T55" fmla="*/ 469 h 747"/>
                  <a:gd name="T56" fmla="*/ 1000 w 1017"/>
                  <a:gd name="T57" fmla="*/ 433 h 747"/>
                  <a:gd name="T58" fmla="*/ 977 w 1017"/>
                  <a:gd name="T59" fmla="*/ 399 h 747"/>
                  <a:gd name="T60" fmla="*/ 944 w 1017"/>
                  <a:gd name="T61" fmla="*/ 369 h 747"/>
                  <a:gd name="T62" fmla="*/ 904 w 1017"/>
                  <a:gd name="T63" fmla="*/ 340 h 747"/>
                  <a:gd name="T64" fmla="*/ 856 w 1017"/>
                  <a:gd name="T65" fmla="*/ 315 h 747"/>
                  <a:gd name="T66" fmla="*/ 800 w 1017"/>
                  <a:gd name="T67" fmla="*/ 295 h 747"/>
                  <a:gd name="T68" fmla="*/ 739 w 1017"/>
                  <a:gd name="T69" fmla="*/ 278 h 747"/>
                  <a:gd name="T70" fmla="*/ 735 w 1017"/>
                  <a:gd name="T71" fmla="*/ 278 h 747"/>
                  <a:gd name="T72" fmla="*/ 774 w 1017"/>
                  <a:gd name="T73" fmla="*/ 253 h 747"/>
                  <a:gd name="T74" fmla="*/ 803 w 1017"/>
                  <a:gd name="T75" fmla="*/ 225 h 747"/>
                  <a:gd name="T76" fmla="*/ 819 w 1017"/>
                  <a:gd name="T77" fmla="*/ 194 h 747"/>
                  <a:gd name="T78" fmla="*/ 825 w 1017"/>
                  <a:gd name="T79" fmla="*/ 163 h 747"/>
                  <a:gd name="T80" fmla="*/ 819 w 1017"/>
                  <a:gd name="T81" fmla="*/ 132 h 747"/>
                  <a:gd name="T82" fmla="*/ 802 w 1017"/>
                  <a:gd name="T83" fmla="*/ 101 h 747"/>
                  <a:gd name="T84" fmla="*/ 774 w 1017"/>
                  <a:gd name="T85" fmla="*/ 73 h 747"/>
                  <a:gd name="T86" fmla="*/ 735 w 1017"/>
                  <a:gd name="T87" fmla="*/ 48 h 747"/>
                  <a:gd name="T88" fmla="*/ 688 w 1017"/>
                  <a:gd name="T89" fmla="*/ 27 h 747"/>
                  <a:gd name="T90" fmla="*/ 635 w 1017"/>
                  <a:gd name="T91" fmla="*/ 12 h 747"/>
                  <a:gd name="T92" fmla="*/ 579 w 1017"/>
                  <a:gd name="T93" fmla="*/ 3 h 747"/>
                  <a:gd name="T94" fmla="*/ 521 w 1017"/>
                  <a:gd name="T95" fmla="*/ 0 h 747"/>
                  <a:gd name="T96" fmla="*/ 464 w 1017"/>
                  <a:gd name="T97" fmla="*/ 4 h 747"/>
                  <a:gd name="T98" fmla="*/ 408 w 1017"/>
                  <a:gd name="T99" fmla="*/ 13 h 747"/>
                  <a:gd name="T100" fmla="*/ 355 w 1017"/>
                  <a:gd name="T101" fmla="*/ 27 h 747"/>
                  <a:gd name="T102" fmla="*/ 308 w 1017"/>
                  <a:gd name="T103" fmla="*/ 49 h 747"/>
                  <a:gd name="T104" fmla="*/ 272 w 1017"/>
                  <a:gd name="T105" fmla="*/ 71 h 747"/>
                  <a:gd name="T106" fmla="*/ 245 w 1017"/>
                  <a:gd name="T107" fmla="*/ 97 h 747"/>
                  <a:gd name="T108" fmla="*/ 228 w 1017"/>
                  <a:gd name="T109" fmla="*/ 124 h 747"/>
                  <a:gd name="T110" fmla="*/ 219 w 1017"/>
                  <a:gd name="T111" fmla="*/ 152 h 747"/>
                  <a:gd name="T112" fmla="*/ 221 w 1017"/>
                  <a:gd name="T113" fmla="*/ 180 h 747"/>
                  <a:gd name="T114" fmla="*/ 231 w 1017"/>
                  <a:gd name="T115" fmla="*/ 209 h 747"/>
                  <a:gd name="T116" fmla="*/ 250 w 1017"/>
                  <a:gd name="T117" fmla="*/ 236 h 747"/>
                  <a:gd name="T118" fmla="*/ 279 w 1017"/>
                  <a:gd name="T119" fmla="*/ 26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7" h="747">
                    <a:moveTo>
                      <a:pt x="279" y="260"/>
                    </a:moveTo>
                    <a:lnTo>
                      <a:pt x="221" y="277"/>
                    </a:lnTo>
                    <a:lnTo>
                      <a:pt x="168" y="297"/>
                    </a:lnTo>
                    <a:lnTo>
                      <a:pt x="122" y="321"/>
                    </a:lnTo>
                    <a:lnTo>
                      <a:pt x="102" y="333"/>
                    </a:lnTo>
                    <a:lnTo>
                      <a:pt x="83" y="348"/>
                    </a:lnTo>
                    <a:lnTo>
                      <a:pt x="65" y="361"/>
                    </a:lnTo>
                    <a:lnTo>
                      <a:pt x="49" y="377"/>
                    </a:lnTo>
                    <a:lnTo>
                      <a:pt x="36" y="391"/>
                    </a:lnTo>
                    <a:lnTo>
                      <a:pt x="26" y="408"/>
                    </a:lnTo>
                    <a:lnTo>
                      <a:pt x="15" y="424"/>
                    </a:lnTo>
                    <a:lnTo>
                      <a:pt x="7" y="441"/>
                    </a:lnTo>
                    <a:lnTo>
                      <a:pt x="2" y="459"/>
                    </a:lnTo>
                    <a:lnTo>
                      <a:pt x="0" y="476"/>
                    </a:lnTo>
                    <a:lnTo>
                      <a:pt x="0" y="476"/>
                    </a:lnTo>
                    <a:lnTo>
                      <a:pt x="0" y="576"/>
                    </a:lnTo>
                    <a:lnTo>
                      <a:pt x="2" y="586"/>
                    </a:lnTo>
                    <a:lnTo>
                      <a:pt x="5" y="595"/>
                    </a:lnTo>
                    <a:lnTo>
                      <a:pt x="9" y="604"/>
                    </a:lnTo>
                    <a:lnTo>
                      <a:pt x="15" y="613"/>
                    </a:lnTo>
                    <a:lnTo>
                      <a:pt x="24" y="622"/>
                    </a:lnTo>
                    <a:lnTo>
                      <a:pt x="34" y="630"/>
                    </a:lnTo>
                    <a:lnTo>
                      <a:pt x="60" y="644"/>
                    </a:lnTo>
                    <a:lnTo>
                      <a:pt x="73" y="649"/>
                    </a:lnTo>
                    <a:lnTo>
                      <a:pt x="90" y="651"/>
                    </a:lnTo>
                    <a:lnTo>
                      <a:pt x="109" y="651"/>
                    </a:lnTo>
                    <a:lnTo>
                      <a:pt x="126" y="649"/>
                    </a:lnTo>
                    <a:lnTo>
                      <a:pt x="129" y="659"/>
                    </a:lnTo>
                    <a:lnTo>
                      <a:pt x="138" y="668"/>
                    </a:lnTo>
                    <a:lnTo>
                      <a:pt x="150" y="676"/>
                    </a:lnTo>
                    <a:lnTo>
                      <a:pt x="163" y="682"/>
                    </a:lnTo>
                    <a:lnTo>
                      <a:pt x="224" y="697"/>
                    </a:lnTo>
                    <a:lnTo>
                      <a:pt x="285" y="711"/>
                    </a:lnTo>
                    <a:lnTo>
                      <a:pt x="348" y="722"/>
                    </a:lnTo>
                    <a:lnTo>
                      <a:pt x="413" y="731"/>
                    </a:lnTo>
                    <a:lnTo>
                      <a:pt x="477" y="739"/>
                    </a:lnTo>
                    <a:lnTo>
                      <a:pt x="544" y="743"/>
                    </a:lnTo>
                    <a:lnTo>
                      <a:pt x="610" y="747"/>
                    </a:lnTo>
                    <a:lnTo>
                      <a:pt x="676" y="747"/>
                    </a:lnTo>
                    <a:lnTo>
                      <a:pt x="676" y="747"/>
                    </a:lnTo>
                    <a:lnTo>
                      <a:pt x="718" y="746"/>
                    </a:lnTo>
                    <a:lnTo>
                      <a:pt x="761" y="741"/>
                    </a:lnTo>
                    <a:lnTo>
                      <a:pt x="802" y="733"/>
                    </a:lnTo>
                    <a:lnTo>
                      <a:pt x="841" y="723"/>
                    </a:lnTo>
                    <a:lnTo>
                      <a:pt x="856" y="729"/>
                    </a:lnTo>
                    <a:lnTo>
                      <a:pt x="873" y="732"/>
                    </a:lnTo>
                    <a:lnTo>
                      <a:pt x="890" y="732"/>
                    </a:lnTo>
                    <a:lnTo>
                      <a:pt x="907" y="730"/>
                    </a:lnTo>
                    <a:lnTo>
                      <a:pt x="943" y="718"/>
                    </a:lnTo>
                    <a:lnTo>
                      <a:pt x="973" y="703"/>
                    </a:lnTo>
                    <a:lnTo>
                      <a:pt x="999" y="686"/>
                    </a:lnTo>
                    <a:lnTo>
                      <a:pt x="1017" y="667"/>
                    </a:lnTo>
                    <a:lnTo>
                      <a:pt x="1017" y="667"/>
                    </a:lnTo>
                    <a:lnTo>
                      <a:pt x="1017" y="506"/>
                    </a:lnTo>
                    <a:lnTo>
                      <a:pt x="1017" y="487"/>
                    </a:lnTo>
                    <a:lnTo>
                      <a:pt x="1014" y="469"/>
                    </a:lnTo>
                    <a:lnTo>
                      <a:pt x="1009" y="451"/>
                    </a:lnTo>
                    <a:lnTo>
                      <a:pt x="1000" y="433"/>
                    </a:lnTo>
                    <a:lnTo>
                      <a:pt x="990" y="416"/>
                    </a:lnTo>
                    <a:lnTo>
                      <a:pt x="977" y="399"/>
                    </a:lnTo>
                    <a:lnTo>
                      <a:pt x="961" y="384"/>
                    </a:lnTo>
                    <a:lnTo>
                      <a:pt x="944" y="369"/>
                    </a:lnTo>
                    <a:lnTo>
                      <a:pt x="926" y="355"/>
                    </a:lnTo>
                    <a:lnTo>
                      <a:pt x="904" y="340"/>
                    </a:lnTo>
                    <a:lnTo>
                      <a:pt x="880" y="328"/>
                    </a:lnTo>
                    <a:lnTo>
                      <a:pt x="856" y="315"/>
                    </a:lnTo>
                    <a:lnTo>
                      <a:pt x="829" y="305"/>
                    </a:lnTo>
                    <a:lnTo>
                      <a:pt x="800" y="295"/>
                    </a:lnTo>
                    <a:lnTo>
                      <a:pt x="771" y="286"/>
                    </a:lnTo>
                    <a:lnTo>
                      <a:pt x="739" y="278"/>
                    </a:lnTo>
                    <a:lnTo>
                      <a:pt x="739" y="278"/>
                    </a:lnTo>
                    <a:lnTo>
                      <a:pt x="735" y="278"/>
                    </a:lnTo>
                    <a:lnTo>
                      <a:pt x="758" y="266"/>
                    </a:lnTo>
                    <a:lnTo>
                      <a:pt x="774" y="253"/>
                    </a:lnTo>
                    <a:lnTo>
                      <a:pt x="790" y="239"/>
                    </a:lnTo>
                    <a:lnTo>
                      <a:pt x="803" y="225"/>
                    </a:lnTo>
                    <a:lnTo>
                      <a:pt x="812" y="210"/>
                    </a:lnTo>
                    <a:lnTo>
                      <a:pt x="819" y="194"/>
                    </a:lnTo>
                    <a:lnTo>
                      <a:pt x="824" y="179"/>
                    </a:lnTo>
                    <a:lnTo>
                      <a:pt x="825" y="163"/>
                    </a:lnTo>
                    <a:lnTo>
                      <a:pt x="824" y="147"/>
                    </a:lnTo>
                    <a:lnTo>
                      <a:pt x="819" y="132"/>
                    </a:lnTo>
                    <a:lnTo>
                      <a:pt x="812" y="117"/>
                    </a:lnTo>
                    <a:lnTo>
                      <a:pt x="802" y="101"/>
                    </a:lnTo>
                    <a:lnTo>
                      <a:pt x="790" y="87"/>
                    </a:lnTo>
                    <a:lnTo>
                      <a:pt x="774" y="73"/>
                    </a:lnTo>
                    <a:lnTo>
                      <a:pt x="756" y="60"/>
                    </a:lnTo>
                    <a:lnTo>
                      <a:pt x="735" y="48"/>
                    </a:lnTo>
                    <a:lnTo>
                      <a:pt x="712" y="36"/>
                    </a:lnTo>
                    <a:lnTo>
                      <a:pt x="688" y="27"/>
                    </a:lnTo>
                    <a:lnTo>
                      <a:pt x="662" y="18"/>
                    </a:lnTo>
                    <a:lnTo>
                      <a:pt x="635" y="12"/>
                    </a:lnTo>
                    <a:lnTo>
                      <a:pt x="608" y="7"/>
                    </a:lnTo>
                    <a:lnTo>
                      <a:pt x="579" y="3"/>
                    </a:lnTo>
                    <a:lnTo>
                      <a:pt x="550" y="0"/>
                    </a:lnTo>
                    <a:lnTo>
                      <a:pt x="521" y="0"/>
                    </a:lnTo>
                    <a:lnTo>
                      <a:pt x="493" y="0"/>
                    </a:lnTo>
                    <a:lnTo>
                      <a:pt x="464" y="4"/>
                    </a:lnTo>
                    <a:lnTo>
                      <a:pt x="435" y="7"/>
                    </a:lnTo>
                    <a:lnTo>
                      <a:pt x="408" y="13"/>
                    </a:lnTo>
                    <a:lnTo>
                      <a:pt x="381" y="20"/>
                    </a:lnTo>
                    <a:lnTo>
                      <a:pt x="355" y="27"/>
                    </a:lnTo>
                    <a:lnTo>
                      <a:pt x="330" y="37"/>
                    </a:lnTo>
                    <a:lnTo>
                      <a:pt x="308" y="49"/>
                    </a:lnTo>
                    <a:lnTo>
                      <a:pt x="289" y="60"/>
                    </a:lnTo>
                    <a:lnTo>
                      <a:pt x="272" y="71"/>
                    </a:lnTo>
                    <a:lnTo>
                      <a:pt x="257" y="83"/>
                    </a:lnTo>
                    <a:lnTo>
                      <a:pt x="245" y="97"/>
                    </a:lnTo>
                    <a:lnTo>
                      <a:pt x="235" y="110"/>
                    </a:lnTo>
                    <a:lnTo>
                      <a:pt x="228" y="124"/>
                    </a:lnTo>
                    <a:lnTo>
                      <a:pt x="223" y="137"/>
                    </a:lnTo>
                    <a:lnTo>
                      <a:pt x="219" y="152"/>
                    </a:lnTo>
                    <a:lnTo>
                      <a:pt x="219" y="166"/>
                    </a:lnTo>
                    <a:lnTo>
                      <a:pt x="221" y="180"/>
                    </a:lnTo>
                    <a:lnTo>
                      <a:pt x="224" y="194"/>
                    </a:lnTo>
                    <a:lnTo>
                      <a:pt x="231" y="209"/>
                    </a:lnTo>
                    <a:lnTo>
                      <a:pt x="240" y="222"/>
                    </a:lnTo>
                    <a:lnTo>
                      <a:pt x="250" y="236"/>
                    </a:lnTo>
                    <a:lnTo>
                      <a:pt x="263" y="248"/>
                    </a:lnTo>
                    <a:lnTo>
                      <a:pt x="279" y="260"/>
                    </a:lnTo>
                    <a:lnTo>
                      <a:pt x="279" y="260"/>
                    </a:lnTo>
                  </a:path>
                </a:pathLst>
              </a:custGeom>
              <a:solidFill>
                <a:srgbClr val="FFFF99"/>
              </a:solidFill>
              <a:ln w="28575" cmpd="sng">
                <a:solidFill>
                  <a:schemeClr val="hlink"/>
                </a:solidFill>
                <a:prstDash val="solid"/>
                <a:round/>
                <a:headEnd/>
                <a:tailEnd/>
              </a:ln>
            </p:spPr>
            <p:txBody>
              <a:bodyPr/>
              <a:lstStyle/>
              <a:p>
                <a:endParaRPr lang="ru-RU"/>
              </a:p>
            </p:txBody>
          </p:sp>
          <p:sp>
            <p:nvSpPr>
              <p:cNvPr id="998419" name="Freeform 19"/>
              <p:cNvSpPr>
                <a:spLocks/>
              </p:cNvSpPr>
              <p:nvPr/>
            </p:nvSpPr>
            <p:spPr bwMode="auto">
              <a:xfrm>
                <a:off x="1732" y="7000"/>
                <a:ext cx="67" cy="355"/>
              </a:xfrm>
              <a:custGeom>
                <a:avLst/>
                <a:gdLst>
                  <a:gd name="T0" fmla="*/ 14 w 107"/>
                  <a:gd name="T1" fmla="*/ 308 h 308"/>
                  <a:gd name="T2" fmla="*/ 4 w 107"/>
                  <a:gd name="T3" fmla="*/ 268 h 308"/>
                  <a:gd name="T4" fmla="*/ 0 w 107"/>
                  <a:gd name="T5" fmla="*/ 229 h 308"/>
                  <a:gd name="T6" fmla="*/ 4 w 107"/>
                  <a:gd name="T7" fmla="*/ 188 h 308"/>
                  <a:gd name="T8" fmla="*/ 12 w 107"/>
                  <a:gd name="T9" fmla="*/ 150 h 308"/>
                  <a:gd name="T10" fmla="*/ 26 w 107"/>
                  <a:gd name="T11" fmla="*/ 111 h 308"/>
                  <a:gd name="T12" fmla="*/ 48 w 107"/>
                  <a:gd name="T13" fmla="*/ 73 h 308"/>
                  <a:gd name="T14" fmla="*/ 75 w 107"/>
                  <a:gd name="T15" fmla="*/ 36 h 308"/>
                  <a:gd name="T16" fmla="*/ 107 w 107"/>
                  <a:gd name="T17"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08">
                    <a:moveTo>
                      <a:pt x="14" y="308"/>
                    </a:moveTo>
                    <a:lnTo>
                      <a:pt x="4" y="268"/>
                    </a:lnTo>
                    <a:lnTo>
                      <a:pt x="0" y="229"/>
                    </a:lnTo>
                    <a:lnTo>
                      <a:pt x="4" y="188"/>
                    </a:lnTo>
                    <a:lnTo>
                      <a:pt x="12" y="150"/>
                    </a:lnTo>
                    <a:lnTo>
                      <a:pt x="26" y="111"/>
                    </a:lnTo>
                    <a:lnTo>
                      <a:pt x="48" y="73"/>
                    </a:lnTo>
                    <a:lnTo>
                      <a:pt x="75" y="36"/>
                    </a:lnTo>
                    <a:lnTo>
                      <a:pt x="107" y="0"/>
                    </a:lnTo>
                  </a:path>
                </a:pathLst>
              </a:custGeom>
              <a:solidFill>
                <a:srgbClr val="FFFF99"/>
              </a:solidFill>
              <a:ln w="28575" cmpd="sng">
                <a:solidFill>
                  <a:schemeClr val="hlink"/>
                </a:solidFill>
                <a:prstDash val="solid"/>
                <a:round/>
                <a:headEnd/>
                <a:tailEnd/>
              </a:ln>
            </p:spPr>
            <p:txBody>
              <a:bodyPr/>
              <a:lstStyle/>
              <a:p>
                <a:endParaRPr lang="ru-RU"/>
              </a:p>
            </p:txBody>
          </p:sp>
          <p:sp>
            <p:nvSpPr>
              <p:cNvPr id="998420" name="Freeform 20"/>
              <p:cNvSpPr>
                <a:spLocks/>
              </p:cNvSpPr>
              <p:nvPr/>
            </p:nvSpPr>
            <p:spPr bwMode="auto">
              <a:xfrm>
                <a:off x="2156" y="7066"/>
                <a:ext cx="34" cy="376"/>
              </a:xfrm>
              <a:custGeom>
                <a:avLst/>
                <a:gdLst>
                  <a:gd name="T0" fmla="*/ 44 w 54"/>
                  <a:gd name="T1" fmla="*/ 326 h 326"/>
                  <a:gd name="T2" fmla="*/ 50 w 54"/>
                  <a:gd name="T3" fmla="*/ 286 h 326"/>
                  <a:gd name="T4" fmla="*/ 54 w 54"/>
                  <a:gd name="T5" fmla="*/ 244 h 326"/>
                  <a:gd name="T6" fmla="*/ 54 w 54"/>
                  <a:gd name="T7" fmla="*/ 203 h 326"/>
                  <a:gd name="T8" fmla="*/ 49 w 54"/>
                  <a:gd name="T9" fmla="*/ 163 h 326"/>
                  <a:gd name="T10" fmla="*/ 42 w 54"/>
                  <a:gd name="T11" fmla="*/ 121 h 326"/>
                  <a:gd name="T12" fmla="*/ 32 w 54"/>
                  <a:gd name="T13" fmla="*/ 81 h 326"/>
                  <a:gd name="T14" fmla="*/ 17 w 54"/>
                  <a:gd name="T15" fmla="*/ 40 h 326"/>
                  <a:gd name="T16" fmla="*/ 0 w 54"/>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6">
                    <a:moveTo>
                      <a:pt x="44" y="326"/>
                    </a:moveTo>
                    <a:lnTo>
                      <a:pt x="50" y="286"/>
                    </a:lnTo>
                    <a:lnTo>
                      <a:pt x="54" y="244"/>
                    </a:lnTo>
                    <a:lnTo>
                      <a:pt x="54" y="203"/>
                    </a:lnTo>
                    <a:lnTo>
                      <a:pt x="49" y="163"/>
                    </a:lnTo>
                    <a:lnTo>
                      <a:pt x="42" y="121"/>
                    </a:lnTo>
                    <a:lnTo>
                      <a:pt x="32" y="81"/>
                    </a:lnTo>
                    <a:lnTo>
                      <a:pt x="17" y="40"/>
                    </a:lnTo>
                    <a:lnTo>
                      <a:pt x="0" y="0"/>
                    </a:lnTo>
                  </a:path>
                </a:pathLst>
              </a:custGeom>
              <a:solidFill>
                <a:srgbClr val="FFFF99"/>
              </a:solidFill>
              <a:ln w="28575" cmpd="sng">
                <a:solidFill>
                  <a:schemeClr val="hlink"/>
                </a:solidFill>
                <a:prstDash val="solid"/>
                <a:round/>
                <a:headEnd/>
                <a:tailEnd/>
              </a:ln>
            </p:spPr>
            <p:txBody>
              <a:bodyPr/>
              <a:lstStyle/>
              <a:p>
                <a:endParaRPr lang="ru-RU"/>
              </a:p>
            </p:txBody>
          </p:sp>
          <p:sp>
            <p:nvSpPr>
              <p:cNvPr id="998421" name="Freeform 21"/>
              <p:cNvSpPr>
                <a:spLocks/>
              </p:cNvSpPr>
              <p:nvPr/>
            </p:nvSpPr>
            <p:spPr bwMode="auto">
              <a:xfrm>
                <a:off x="1814" y="6872"/>
                <a:ext cx="328" cy="101"/>
              </a:xfrm>
              <a:custGeom>
                <a:avLst/>
                <a:gdLst>
                  <a:gd name="T0" fmla="*/ 0 w 457"/>
                  <a:gd name="T1" fmla="*/ 0 h 65"/>
                  <a:gd name="T2" fmla="*/ 19 w 457"/>
                  <a:gd name="T3" fmla="*/ 12 h 65"/>
                  <a:gd name="T4" fmla="*/ 41 w 457"/>
                  <a:gd name="T5" fmla="*/ 25 h 65"/>
                  <a:gd name="T6" fmla="*/ 65 w 457"/>
                  <a:gd name="T7" fmla="*/ 35 h 65"/>
                  <a:gd name="T8" fmla="*/ 90 w 457"/>
                  <a:gd name="T9" fmla="*/ 44 h 65"/>
                  <a:gd name="T10" fmla="*/ 116 w 457"/>
                  <a:gd name="T11" fmla="*/ 51 h 65"/>
                  <a:gd name="T12" fmla="*/ 143 w 457"/>
                  <a:gd name="T13" fmla="*/ 56 h 65"/>
                  <a:gd name="T14" fmla="*/ 170 w 457"/>
                  <a:gd name="T15" fmla="*/ 61 h 65"/>
                  <a:gd name="T16" fmla="*/ 199 w 457"/>
                  <a:gd name="T17" fmla="*/ 64 h 65"/>
                  <a:gd name="T18" fmla="*/ 228 w 457"/>
                  <a:gd name="T19" fmla="*/ 65 h 65"/>
                  <a:gd name="T20" fmla="*/ 257 w 457"/>
                  <a:gd name="T21" fmla="*/ 65 h 65"/>
                  <a:gd name="T22" fmla="*/ 287 w 457"/>
                  <a:gd name="T23" fmla="*/ 64 h 65"/>
                  <a:gd name="T24" fmla="*/ 316 w 457"/>
                  <a:gd name="T25" fmla="*/ 61 h 65"/>
                  <a:gd name="T26" fmla="*/ 343 w 457"/>
                  <a:gd name="T27" fmla="*/ 56 h 65"/>
                  <a:gd name="T28" fmla="*/ 372 w 457"/>
                  <a:gd name="T29" fmla="*/ 49 h 65"/>
                  <a:gd name="T30" fmla="*/ 399 w 457"/>
                  <a:gd name="T31" fmla="*/ 43 h 65"/>
                  <a:gd name="T32" fmla="*/ 425 w 457"/>
                  <a:gd name="T33" fmla="*/ 33 h 65"/>
                  <a:gd name="T34" fmla="*/ 457 w 457"/>
                  <a:gd name="T35"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65">
                    <a:moveTo>
                      <a:pt x="0" y="0"/>
                    </a:moveTo>
                    <a:lnTo>
                      <a:pt x="19" y="12"/>
                    </a:lnTo>
                    <a:lnTo>
                      <a:pt x="41" y="25"/>
                    </a:lnTo>
                    <a:lnTo>
                      <a:pt x="65" y="35"/>
                    </a:lnTo>
                    <a:lnTo>
                      <a:pt x="90" y="44"/>
                    </a:lnTo>
                    <a:lnTo>
                      <a:pt x="116" y="51"/>
                    </a:lnTo>
                    <a:lnTo>
                      <a:pt x="143" y="56"/>
                    </a:lnTo>
                    <a:lnTo>
                      <a:pt x="170" y="61"/>
                    </a:lnTo>
                    <a:lnTo>
                      <a:pt x="199" y="64"/>
                    </a:lnTo>
                    <a:lnTo>
                      <a:pt x="228" y="65"/>
                    </a:lnTo>
                    <a:lnTo>
                      <a:pt x="257" y="65"/>
                    </a:lnTo>
                    <a:lnTo>
                      <a:pt x="287" y="64"/>
                    </a:lnTo>
                    <a:lnTo>
                      <a:pt x="316" y="61"/>
                    </a:lnTo>
                    <a:lnTo>
                      <a:pt x="343" y="56"/>
                    </a:lnTo>
                    <a:lnTo>
                      <a:pt x="372" y="49"/>
                    </a:lnTo>
                    <a:lnTo>
                      <a:pt x="399" y="43"/>
                    </a:lnTo>
                    <a:lnTo>
                      <a:pt x="425" y="33"/>
                    </a:lnTo>
                    <a:lnTo>
                      <a:pt x="457" y="18"/>
                    </a:lnTo>
                  </a:path>
                </a:pathLst>
              </a:custGeom>
              <a:solidFill>
                <a:srgbClr val="FFFF99"/>
              </a:solidFill>
              <a:ln w="28575" cmpd="sng">
                <a:solidFill>
                  <a:schemeClr val="hlink"/>
                </a:solidFill>
                <a:prstDash val="solid"/>
                <a:round/>
                <a:headEnd/>
                <a:tailEnd/>
              </a:ln>
            </p:spPr>
            <p:txBody>
              <a:bodyPr/>
              <a:lstStyle/>
              <a:p>
                <a:endParaRPr lang="ru-RU"/>
              </a:p>
            </p:txBody>
          </p:sp>
        </p:grpSp>
        <p:sp>
          <p:nvSpPr>
            <p:cNvPr id="998422" name="AutoShape 22"/>
            <p:cNvSpPr>
              <a:spLocks noChangeArrowheads="1"/>
            </p:cNvSpPr>
            <p:nvPr/>
          </p:nvSpPr>
          <p:spPr bwMode="auto">
            <a:xfrm>
              <a:off x="4013" y="992"/>
              <a:ext cx="773" cy="1204"/>
            </a:xfrm>
            <a:prstGeom prst="cube">
              <a:avLst>
                <a:gd name="adj" fmla="val 17704"/>
              </a:avLst>
            </a:prstGeom>
            <a:solidFill>
              <a:srgbClr val="99FF99"/>
            </a:soli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998423" name="AutoShape 23"/>
            <p:cNvSpPr>
              <a:spLocks noChangeArrowheads="1"/>
            </p:cNvSpPr>
            <p:nvPr/>
          </p:nvSpPr>
          <p:spPr bwMode="auto">
            <a:xfrm flipH="1">
              <a:off x="4721" y="1722"/>
              <a:ext cx="548" cy="286"/>
            </a:xfrm>
            <a:custGeom>
              <a:avLst/>
              <a:gdLst>
                <a:gd name="G0" fmla="+- 12461 0 0"/>
                <a:gd name="G1" fmla="+- 5002 0 0"/>
                <a:gd name="G2" fmla="+- 21600 0 5002"/>
                <a:gd name="G3" fmla="+- 10800 0 5002"/>
                <a:gd name="G4" fmla="+- 21600 0 12461"/>
                <a:gd name="G5" fmla="*/ G4 G3 10800"/>
                <a:gd name="G6" fmla="+- 21600 0 G5"/>
                <a:gd name="T0" fmla="*/ 12461 w 21600"/>
                <a:gd name="T1" fmla="*/ 0 h 21600"/>
                <a:gd name="T2" fmla="*/ 0 w 21600"/>
                <a:gd name="T3" fmla="*/ 10800 h 21600"/>
                <a:gd name="T4" fmla="*/ 1246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461" y="0"/>
                  </a:moveTo>
                  <a:lnTo>
                    <a:pt x="12461" y="5002"/>
                  </a:lnTo>
                  <a:lnTo>
                    <a:pt x="3375" y="5002"/>
                  </a:lnTo>
                  <a:lnTo>
                    <a:pt x="3375" y="16598"/>
                  </a:lnTo>
                  <a:lnTo>
                    <a:pt x="12461" y="16598"/>
                  </a:lnTo>
                  <a:lnTo>
                    <a:pt x="1246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8424" name="AutoShape 24"/>
            <p:cNvSpPr>
              <a:spLocks noChangeArrowheads="1"/>
            </p:cNvSpPr>
            <p:nvPr/>
          </p:nvSpPr>
          <p:spPr bwMode="auto">
            <a:xfrm>
              <a:off x="3939" y="2254"/>
              <a:ext cx="510" cy="394"/>
            </a:xfrm>
            <a:custGeom>
              <a:avLst/>
              <a:gdLst>
                <a:gd name="G0" fmla="+- 10538 0 0"/>
                <a:gd name="G1" fmla="+- 18180 0 0"/>
                <a:gd name="G2" fmla="+- 9026 0 0"/>
                <a:gd name="G3" fmla="*/ 10538 1 2"/>
                <a:gd name="G4" fmla="+- G3 10800 0"/>
                <a:gd name="G5" fmla="+- 21600 10538 18180"/>
                <a:gd name="G6" fmla="+- 18180 9026 0"/>
                <a:gd name="G7" fmla="*/ G6 1 2"/>
                <a:gd name="G8" fmla="*/ 18180 2 1"/>
                <a:gd name="G9" fmla="+- G8 0 21600"/>
                <a:gd name="G10" fmla="*/ 21600 G0 G1"/>
                <a:gd name="G11" fmla="*/ 21600 G4 G1"/>
                <a:gd name="G12" fmla="*/ 21600 G5 G1"/>
                <a:gd name="G13" fmla="*/ 21600 G7 G1"/>
                <a:gd name="G14" fmla="*/ 18180 1 2"/>
                <a:gd name="G15" fmla="+- G5 0 G4"/>
                <a:gd name="G16" fmla="+- G0 0 G4"/>
                <a:gd name="G17" fmla="*/ G2 G15 G16"/>
                <a:gd name="T0" fmla="*/ 16069 w 21600"/>
                <a:gd name="T1" fmla="*/ 0 h 21600"/>
                <a:gd name="T2" fmla="*/ 10538 w 21600"/>
                <a:gd name="T3" fmla="*/ 9026 h 21600"/>
                <a:gd name="T4" fmla="*/ 0 w 21600"/>
                <a:gd name="T5" fmla="*/ 19092 h 21600"/>
                <a:gd name="T6" fmla="*/ 9090 w 21600"/>
                <a:gd name="T7" fmla="*/ 21600 h 21600"/>
                <a:gd name="T8" fmla="*/ 18180 w 21600"/>
                <a:gd name="T9" fmla="*/ 16162 h 21600"/>
                <a:gd name="T10" fmla="*/ 21600 w 21600"/>
                <a:gd name="T11" fmla="*/ 9026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069" y="0"/>
                  </a:moveTo>
                  <a:lnTo>
                    <a:pt x="10538" y="9026"/>
                  </a:lnTo>
                  <a:lnTo>
                    <a:pt x="13958" y="9026"/>
                  </a:lnTo>
                  <a:lnTo>
                    <a:pt x="13958" y="16584"/>
                  </a:lnTo>
                  <a:lnTo>
                    <a:pt x="0" y="16584"/>
                  </a:lnTo>
                  <a:lnTo>
                    <a:pt x="0" y="21600"/>
                  </a:lnTo>
                  <a:lnTo>
                    <a:pt x="18180" y="21600"/>
                  </a:lnTo>
                  <a:lnTo>
                    <a:pt x="18180" y="9026"/>
                  </a:lnTo>
                  <a:lnTo>
                    <a:pt x="21600" y="9026"/>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8425" name="Text Box 25"/>
            <p:cNvSpPr txBox="1">
              <a:spLocks noChangeArrowheads="1"/>
            </p:cNvSpPr>
            <p:nvPr/>
          </p:nvSpPr>
          <p:spPr bwMode="auto">
            <a:xfrm>
              <a:off x="307" y="1783"/>
              <a:ext cx="6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ru-RU" sz="1400" b="1">
                  <a:solidFill>
                    <a:srgbClr val="CCFF99"/>
                  </a:solidFill>
                  <a:effectLst>
                    <a:outerShdw blurRad="38100" dist="38100" dir="2700000" algn="tl">
                      <a:srgbClr val="C0C0C0"/>
                    </a:outerShdw>
                  </a:effectLst>
                </a:rPr>
                <a:t>Генератор</a:t>
              </a:r>
            </a:p>
            <a:p>
              <a:pPr>
                <a:lnSpc>
                  <a:spcPct val="90000"/>
                </a:lnSpc>
              </a:pPr>
              <a:r>
                <a:rPr lang="ru-RU" altLang="ru-RU" sz="1400" b="1">
                  <a:solidFill>
                    <a:srgbClr val="CCFF99"/>
                  </a:solidFill>
                  <a:effectLst>
                    <a:outerShdw blurRad="38100" dist="38100" dir="2700000" algn="tl">
                      <a:srgbClr val="C0C0C0"/>
                    </a:outerShdw>
                  </a:effectLst>
                </a:rPr>
                <a:t>тактовой</a:t>
              </a:r>
            </a:p>
            <a:p>
              <a:pPr>
                <a:lnSpc>
                  <a:spcPct val="90000"/>
                </a:lnSpc>
              </a:pPr>
              <a:r>
                <a:rPr lang="ru-RU" altLang="ru-RU" sz="1400" b="1">
                  <a:solidFill>
                    <a:srgbClr val="CCFF99"/>
                  </a:solidFill>
                  <a:effectLst>
                    <a:outerShdw blurRad="38100" dist="38100" dir="2700000" algn="tl">
                      <a:srgbClr val="C0C0C0"/>
                    </a:outerShdw>
                  </a:effectLst>
                </a:rPr>
                <a:t>частоты</a:t>
              </a:r>
            </a:p>
          </p:txBody>
        </p:sp>
        <p:sp>
          <p:nvSpPr>
            <p:cNvPr id="998426" name="Text Box 26"/>
            <p:cNvSpPr txBox="1">
              <a:spLocks noChangeArrowheads="1"/>
            </p:cNvSpPr>
            <p:nvPr/>
          </p:nvSpPr>
          <p:spPr bwMode="auto">
            <a:xfrm rot="10800000">
              <a:off x="4126" y="1136"/>
              <a:ext cx="402" cy="106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nchorCtr="1">
              <a:spAutoFit/>
            </a:bodyPr>
            <a:lstStyle/>
            <a:p>
              <a:r>
                <a:rPr lang="ru-RU" altLang="ru-RU" sz="1400" b="1">
                  <a:solidFill>
                    <a:srgbClr val="CC0000"/>
                  </a:solidFill>
                </a:rPr>
                <a:t>Программный модуль</a:t>
              </a:r>
            </a:p>
            <a:p>
              <a:r>
                <a:rPr lang="en-US" altLang="ru-RU" sz="1400" b="1">
                  <a:solidFill>
                    <a:srgbClr val="CC0000"/>
                  </a:solidFill>
                </a:rPr>
                <a:t>NTPv4</a:t>
              </a:r>
              <a:r>
                <a:rPr lang="ru-RU" altLang="ru-RU" sz="1400" b="1">
                  <a:solidFill>
                    <a:srgbClr val="CC0000"/>
                  </a:solidFill>
                </a:rPr>
                <a:t>-протокола</a:t>
              </a:r>
            </a:p>
          </p:txBody>
        </p:sp>
        <p:sp>
          <p:nvSpPr>
            <p:cNvPr id="998427" name="Text Box 27"/>
            <p:cNvSpPr txBox="1">
              <a:spLocks noChangeArrowheads="1"/>
            </p:cNvSpPr>
            <p:nvPr/>
          </p:nvSpPr>
          <p:spPr bwMode="auto">
            <a:xfrm>
              <a:off x="1835" y="1133"/>
              <a:ext cx="1475" cy="32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ru-RU" altLang="ru-RU" sz="1400" b="1">
                  <a:solidFill>
                    <a:srgbClr val="CC0000"/>
                  </a:solidFill>
                </a:rPr>
                <a:t>Программный модуль</a:t>
              </a:r>
            </a:p>
            <a:p>
              <a:pPr>
                <a:lnSpc>
                  <a:spcPct val="80000"/>
                </a:lnSpc>
              </a:pPr>
              <a:r>
                <a:rPr lang="ru-RU" altLang="ru-RU" sz="1400" b="1">
                  <a:solidFill>
                    <a:srgbClr val="CC0000"/>
                  </a:solidFill>
                </a:rPr>
                <a:t>формирования сигнала</a:t>
              </a:r>
            </a:p>
            <a:p>
              <a:pPr>
                <a:lnSpc>
                  <a:spcPct val="80000"/>
                </a:lnSpc>
              </a:pPr>
              <a:r>
                <a:rPr lang="ru-RU" altLang="ru-RU" sz="1400" b="1">
                  <a:solidFill>
                    <a:srgbClr val="CC0000"/>
                  </a:solidFill>
                </a:rPr>
                <a:t>коррекции времени</a:t>
              </a:r>
            </a:p>
          </p:txBody>
        </p:sp>
        <p:sp>
          <p:nvSpPr>
            <p:cNvPr id="998428" name="Text Box 28"/>
            <p:cNvSpPr txBox="1">
              <a:spLocks noChangeArrowheads="1"/>
            </p:cNvSpPr>
            <p:nvPr/>
          </p:nvSpPr>
          <p:spPr bwMode="auto">
            <a:xfrm>
              <a:off x="1433" y="1769"/>
              <a:ext cx="2442" cy="371"/>
            </a:xfrm>
            <a:prstGeom prst="rect">
              <a:avLst/>
            </a:prstGeom>
            <a:gradFill rotWithShape="1">
              <a:gsLst>
                <a:gs pos="0">
                  <a:srgbClr val="FFCCCC">
                    <a:gamma/>
                    <a:tint val="0"/>
                    <a:invGamma/>
                  </a:srgbClr>
                </a:gs>
                <a:gs pos="100000">
                  <a:srgbClr val="FFCCCC"/>
                </a:gs>
              </a:gsLst>
              <a:path path="shape">
                <a:fillToRect l="50000" t="50000" r="50000" b="50000"/>
              </a:path>
            </a:gradFill>
            <a:ln w="38100">
              <a:solidFill>
                <a:schemeClr val="accent2"/>
              </a:solidFill>
              <a:miter lim="800000"/>
              <a:headEnd/>
              <a:tailEnd/>
            </a:ln>
            <a:effectLst>
              <a:outerShdw dist="35921" dir="2700000" algn="ctr" rotWithShape="0">
                <a:srgbClr val="FF9933"/>
              </a:outerShdw>
            </a:effectLst>
          </p:spPr>
          <p:txBody>
            <a:bodyPr lIns="0" tIns="0" rIns="0" bIns="0" anchor="ctr" anchorCtr="1">
              <a:spAutoFit/>
            </a:bodyPr>
            <a:lstStyle/>
            <a:p>
              <a:pPr>
                <a:lnSpc>
                  <a:spcPct val="90000"/>
                </a:lnSpc>
              </a:pPr>
              <a:r>
                <a:rPr lang="ru-RU" altLang="ru-RU" sz="1600" b="1">
                  <a:solidFill>
                    <a:srgbClr val="CC0000"/>
                  </a:solidFill>
                  <a:effectLst>
                    <a:outerShdw blurRad="38100" dist="38100" dir="2700000" algn="tl">
                      <a:srgbClr val="000000"/>
                    </a:outerShdw>
                  </a:effectLst>
                </a:rPr>
                <a:t>Системные часы</a:t>
              </a:r>
            </a:p>
            <a:p>
              <a:pPr>
                <a:lnSpc>
                  <a:spcPct val="90000"/>
                </a:lnSpc>
              </a:pPr>
              <a:r>
                <a:rPr lang="ru-RU" altLang="ru-RU" sz="1200" b="1">
                  <a:solidFill>
                    <a:srgbClr val="CC0000"/>
                  </a:solidFill>
                  <a:effectLst>
                    <a:outerShdw blurRad="38100" dist="38100" dir="2700000" algn="tl">
                      <a:srgbClr val="000000"/>
                    </a:outerShdw>
                  </a:effectLst>
                </a:rPr>
                <a:t>(счётчик секунд, состоящий из целой и дробной частей)</a:t>
              </a:r>
            </a:p>
          </p:txBody>
        </p:sp>
        <p:sp>
          <p:nvSpPr>
            <p:cNvPr id="998429" name="Text Box 29"/>
            <p:cNvSpPr txBox="1">
              <a:spLocks noChangeArrowheads="1"/>
            </p:cNvSpPr>
            <p:nvPr/>
          </p:nvSpPr>
          <p:spPr bwMode="auto">
            <a:xfrm>
              <a:off x="1377" y="3758"/>
              <a:ext cx="2515" cy="178"/>
            </a:xfrm>
            <a:prstGeom prst="rect">
              <a:avLst/>
            </a:prstGeom>
            <a:gradFill rotWithShape="1">
              <a:gsLst>
                <a:gs pos="0">
                  <a:srgbClr val="CCFF99">
                    <a:gamma/>
                    <a:tint val="0"/>
                    <a:invGamma/>
                  </a:srgbClr>
                </a:gs>
                <a:gs pos="100000">
                  <a:srgbClr val="CCFF99"/>
                </a:gs>
              </a:gsLst>
              <a:path path="shape">
                <a:fillToRect l="50000" t="50000" r="50000" b="50000"/>
              </a:path>
            </a:gradFill>
            <a:ln w="38100">
              <a:solidFill>
                <a:schemeClr val="accent2"/>
              </a:solidFill>
              <a:miter lim="800000"/>
              <a:headEnd/>
              <a:tailEnd/>
            </a:ln>
            <a:effectLst>
              <a:outerShdw dist="35921" dir="2700000" algn="ctr" rotWithShape="0">
                <a:srgbClr val="FF9933"/>
              </a:outerShdw>
            </a:effectLst>
          </p:spPr>
          <p:txBody>
            <a:bodyPr lIns="0" tIns="0" rIns="0" bIns="0" anchor="ctr" anchorCtr="1">
              <a:spAutoFit/>
            </a:bodyPr>
            <a:lstStyle/>
            <a:p>
              <a:r>
                <a:rPr lang="ru-RU" altLang="ru-RU" sz="1600" b="1">
                  <a:solidFill>
                    <a:srgbClr val="CC0000"/>
                  </a:solidFill>
                  <a:effectLst>
                    <a:outerShdw blurRad="38100" dist="38100" dir="2700000" algn="tl">
                      <a:srgbClr val="000000"/>
                    </a:outerShdw>
                  </a:effectLst>
                </a:rPr>
                <a:t>Прикладной или системный процесс</a:t>
              </a:r>
            </a:p>
          </p:txBody>
        </p:sp>
        <p:sp>
          <p:nvSpPr>
            <p:cNvPr id="998430" name="AutoShape 30"/>
            <p:cNvSpPr>
              <a:spLocks noChangeArrowheads="1"/>
            </p:cNvSpPr>
            <p:nvPr/>
          </p:nvSpPr>
          <p:spPr bwMode="auto">
            <a:xfrm>
              <a:off x="1293" y="590"/>
              <a:ext cx="1387" cy="283"/>
            </a:xfrm>
            <a:prstGeom prst="wedgeRoundRectCallout">
              <a:avLst>
                <a:gd name="adj1" fmla="val -36231"/>
                <a:gd name="adj2" fmla="val 108306"/>
                <a:gd name="adj3" fmla="val 16667"/>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nSpc>
                  <a:spcPct val="80000"/>
                </a:lnSpc>
              </a:pPr>
              <a:r>
                <a:rPr lang="ru-RU" altLang="ru-RU" sz="1600" b="1">
                  <a:solidFill>
                    <a:srgbClr val="CC0000"/>
                  </a:solidFill>
                  <a:effectLst>
                    <a:outerShdw blurRad="38100" dist="38100" dir="2700000" algn="tl">
                      <a:srgbClr val="C0C0C0"/>
                    </a:outerShdw>
                  </a:effectLst>
                </a:rPr>
                <a:t>Ручная установка времени</a:t>
              </a:r>
            </a:p>
          </p:txBody>
        </p:sp>
        <p:sp>
          <p:nvSpPr>
            <p:cNvPr id="998431" name="AutoShape 31"/>
            <p:cNvSpPr>
              <a:spLocks noChangeArrowheads="1"/>
            </p:cNvSpPr>
            <p:nvPr/>
          </p:nvSpPr>
          <p:spPr bwMode="auto">
            <a:xfrm>
              <a:off x="2909" y="589"/>
              <a:ext cx="2415" cy="318"/>
            </a:xfrm>
            <a:prstGeom prst="wedgeRoundRectCallout">
              <a:avLst>
                <a:gd name="adj1" fmla="val -16130"/>
                <a:gd name="adj2" fmla="val 104088"/>
                <a:gd name="adj3" fmla="val 16667"/>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nSpc>
                  <a:spcPct val="90000"/>
                </a:lnSpc>
              </a:pPr>
              <a:r>
                <a:rPr lang="ru-RU" altLang="ru-RU" sz="1600" b="1">
                  <a:solidFill>
                    <a:srgbClr val="CC0000"/>
                  </a:solidFill>
                  <a:effectLst>
                    <a:outerShdw blurRad="38100" dist="38100" dir="2700000" algn="tl">
                      <a:srgbClr val="C0C0C0"/>
                    </a:outerShdw>
                  </a:effectLst>
                </a:rPr>
                <a:t>Корректировка времени на основе</a:t>
              </a:r>
            </a:p>
            <a:p>
              <a:pPr>
                <a:lnSpc>
                  <a:spcPct val="90000"/>
                </a:lnSpc>
              </a:pPr>
              <a:r>
                <a:rPr lang="en-US" altLang="ru-RU" sz="1600" b="1">
                  <a:solidFill>
                    <a:srgbClr val="CC0000"/>
                  </a:solidFill>
                  <a:effectLst>
                    <a:outerShdw blurRad="38100" dist="38100" dir="2700000" algn="tl">
                      <a:srgbClr val="C0C0C0"/>
                    </a:outerShdw>
                  </a:effectLst>
                </a:rPr>
                <a:t>NTPv</a:t>
              </a:r>
              <a:r>
                <a:rPr lang="ru-RU" altLang="ru-RU" sz="1600" b="1">
                  <a:solidFill>
                    <a:srgbClr val="CC0000"/>
                  </a:solidFill>
                  <a:effectLst>
                    <a:outerShdw blurRad="38100" dist="38100" dir="2700000" algn="tl">
                      <a:srgbClr val="C0C0C0"/>
                    </a:outerShdw>
                  </a:effectLst>
                </a:rPr>
                <a:t>4-протокола</a:t>
              </a:r>
            </a:p>
          </p:txBody>
        </p:sp>
        <p:sp>
          <p:nvSpPr>
            <p:cNvPr id="998432" name="AutoShape 32"/>
            <p:cNvSpPr>
              <a:spLocks noChangeArrowheads="1"/>
            </p:cNvSpPr>
            <p:nvPr/>
          </p:nvSpPr>
          <p:spPr bwMode="auto">
            <a:xfrm>
              <a:off x="4593" y="2276"/>
              <a:ext cx="1072" cy="682"/>
            </a:xfrm>
            <a:prstGeom prst="wedgeRoundRectCallout">
              <a:avLst>
                <a:gd name="adj1" fmla="val -5037"/>
                <a:gd name="adj2" fmla="val -76102"/>
                <a:gd name="adj3" fmla="val 16667"/>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nSpc>
                  <a:spcPct val="80000"/>
                </a:lnSpc>
              </a:pPr>
              <a:r>
                <a:rPr lang="ru-RU" altLang="ru-RU" sz="1600" b="1">
                  <a:solidFill>
                    <a:srgbClr val="CC0000"/>
                  </a:solidFill>
                  <a:effectLst>
                    <a:outerShdw blurRad="38100" dist="38100" dir="2700000" algn="tl">
                      <a:srgbClr val="C0C0C0"/>
                    </a:outerShdw>
                  </a:effectLst>
                </a:rPr>
                <a:t>Данные</a:t>
              </a:r>
              <a:endParaRPr lang="en-US" altLang="ru-RU" sz="1600" b="1">
                <a:solidFill>
                  <a:srgbClr val="CC0000"/>
                </a:solidFill>
                <a:effectLst>
                  <a:outerShdw blurRad="38100" dist="38100" dir="2700000" algn="tl">
                    <a:srgbClr val="C0C0C0"/>
                  </a:outerShdw>
                </a:effectLst>
              </a:endParaRPr>
            </a:p>
            <a:p>
              <a:pPr>
                <a:lnSpc>
                  <a:spcPct val="80000"/>
                </a:lnSpc>
              </a:pPr>
              <a:r>
                <a:rPr lang="ru-RU" altLang="ru-RU" sz="1600" b="1">
                  <a:solidFill>
                    <a:srgbClr val="CC0000"/>
                  </a:solidFill>
                  <a:effectLst>
                    <a:outerShdw blurRad="38100" dist="38100" dir="2700000" algn="tl">
                      <a:srgbClr val="C0C0C0"/>
                    </a:outerShdw>
                  </a:effectLst>
                </a:rPr>
                <a:t>корректировки</a:t>
              </a:r>
            </a:p>
            <a:p>
              <a:pPr>
                <a:lnSpc>
                  <a:spcPct val="80000"/>
                </a:lnSpc>
              </a:pPr>
              <a:r>
                <a:rPr lang="ru-RU" altLang="ru-RU" sz="1600" b="1">
                  <a:solidFill>
                    <a:srgbClr val="CC0000"/>
                  </a:solidFill>
                  <a:effectLst>
                    <a:outerShdw blurRad="38100" dist="38100" dir="2700000" algn="tl">
                      <a:srgbClr val="C0C0C0"/>
                    </a:outerShdw>
                  </a:effectLst>
                </a:rPr>
                <a:t>времени от внешнего </a:t>
              </a:r>
              <a:r>
                <a:rPr lang="en-US" altLang="ru-RU" sz="1600" b="1">
                  <a:solidFill>
                    <a:srgbClr val="CC0000"/>
                  </a:solidFill>
                  <a:effectLst>
                    <a:outerShdw blurRad="38100" dist="38100" dir="2700000" algn="tl">
                      <a:srgbClr val="C0C0C0"/>
                    </a:outerShdw>
                  </a:effectLst>
                </a:rPr>
                <a:t>NTPv</a:t>
              </a:r>
              <a:r>
                <a:rPr lang="ru-RU" altLang="ru-RU" sz="1600" b="1">
                  <a:solidFill>
                    <a:srgbClr val="CC0000"/>
                  </a:solidFill>
                  <a:effectLst>
                    <a:outerShdw blurRad="38100" dist="38100" dir="2700000" algn="tl">
                      <a:srgbClr val="C0C0C0"/>
                    </a:outerShdw>
                  </a:effectLst>
                </a:rPr>
                <a:t>4-сервера</a:t>
              </a:r>
            </a:p>
          </p:txBody>
        </p:sp>
        <p:sp>
          <p:nvSpPr>
            <p:cNvPr id="998433" name="AutoShape 33"/>
            <p:cNvSpPr>
              <a:spLocks noChangeArrowheads="1"/>
            </p:cNvSpPr>
            <p:nvPr/>
          </p:nvSpPr>
          <p:spPr bwMode="auto">
            <a:xfrm>
              <a:off x="4160" y="3035"/>
              <a:ext cx="1077" cy="682"/>
            </a:xfrm>
            <a:prstGeom prst="wedgeRoundRectCallout">
              <a:avLst>
                <a:gd name="adj1" fmla="val -47491"/>
                <a:gd name="adj2" fmla="val -96481"/>
                <a:gd name="adj3" fmla="val 16667"/>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pPr>
                <a:lnSpc>
                  <a:spcPct val="80000"/>
                </a:lnSpc>
              </a:pPr>
              <a:r>
                <a:rPr lang="ru-RU" altLang="ru-RU" sz="1600" b="1">
                  <a:solidFill>
                    <a:srgbClr val="CC0000"/>
                  </a:solidFill>
                  <a:effectLst>
                    <a:outerShdw blurRad="38100" dist="38100" dir="2700000" algn="tl">
                      <a:srgbClr val="C0C0C0"/>
                    </a:outerShdw>
                  </a:effectLst>
                </a:rPr>
                <a:t>Обратная управляющая связь корректировки</a:t>
              </a:r>
            </a:p>
            <a:p>
              <a:pPr>
                <a:lnSpc>
                  <a:spcPct val="80000"/>
                </a:lnSpc>
              </a:pPr>
              <a:r>
                <a:rPr lang="ru-RU" altLang="ru-RU" sz="1600" b="1">
                  <a:solidFill>
                    <a:srgbClr val="CC0000"/>
                  </a:solidFill>
                  <a:effectLst>
                    <a:outerShdw blurRad="38100" dist="38100" dir="2700000" algn="tl">
                      <a:srgbClr val="C0C0C0"/>
                    </a:outerShdw>
                  </a:effectLst>
                </a:rPr>
                <a:t>времени</a:t>
              </a:r>
            </a:p>
          </p:txBody>
        </p:sp>
        <p:sp>
          <p:nvSpPr>
            <p:cNvPr id="998434" name="AutoShape 34"/>
            <p:cNvSpPr>
              <a:spLocks noChangeArrowheads="1"/>
            </p:cNvSpPr>
            <p:nvPr/>
          </p:nvSpPr>
          <p:spPr bwMode="auto">
            <a:xfrm>
              <a:off x="4752" y="1108"/>
              <a:ext cx="548" cy="286"/>
            </a:xfrm>
            <a:custGeom>
              <a:avLst/>
              <a:gdLst>
                <a:gd name="G0" fmla="+- 12461 0 0"/>
                <a:gd name="G1" fmla="+- 5002 0 0"/>
                <a:gd name="G2" fmla="+- 21600 0 5002"/>
                <a:gd name="G3" fmla="+- 10800 0 5002"/>
                <a:gd name="G4" fmla="+- 21600 0 12461"/>
                <a:gd name="G5" fmla="*/ G4 G3 10800"/>
                <a:gd name="G6" fmla="+- 21600 0 G5"/>
                <a:gd name="T0" fmla="*/ 12461 w 21600"/>
                <a:gd name="T1" fmla="*/ 0 h 21600"/>
                <a:gd name="T2" fmla="*/ 0 w 21600"/>
                <a:gd name="T3" fmla="*/ 10800 h 21600"/>
                <a:gd name="T4" fmla="*/ 1246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461" y="0"/>
                  </a:moveTo>
                  <a:lnTo>
                    <a:pt x="12461" y="5002"/>
                  </a:lnTo>
                  <a:lnTo>
                    <a:pt x="3375" y="5002"/>
                  </a:lnTo>
                  <a:lnTo>
                    <a:pt x="3375" y="16598"/>
                  </a:lnTo>
                  <a:lnTo>
                    <a:pt x="12461" y="16598"/>
                  </a:lnTo>
                  <a:lnTo>
                    <a:pt x="1246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8435" name="Text Box 35"/>
            <p:cNvSpPr txBox="1">
              <a:spLocks noChangeArrowheads="1"/>
            </p:cNvSpPr>
            <p:nvPr/>
          </p:nvSpPr>
          <p:spPr bwMode="auto">
            <a:xfrm>
              <a:off x="1431" y="2432"/>
              <a:ext cx="2442" cy="371"/>
            </a:xfrm>
            <a:prstGeom prst="rect">
              <a:avLst/>
            </a:prstGeom>
            <a:gradFill rotWithShape="1">
              <a:gsLst>
                <a:gs pos="0">
                  <a:srgbClr val="FFCCCC">
                    <a:gamma/>
                    <a:tint val="0"/>
                    <a:invGamma/>
                  </a:srgbClr>
                </a:gs>
                <a:gs pos="100000">
                  <a:srgbClr val="FFCCCC"/>
                </a:gs>
              </a:gsLst>
              <a:path path="shape">
                <a:fillToRect l="50000" t="50000" r="50000" b="50000"/>
              </a:path>
            </a:gradFill>
            <a:ln w="38100">
              <a:solidFill>
                <a:schemeClr val="accent2"/>
              </a:solidFill>
              <a:miter lim="800000"/>
              <a:headEnd/>
              <a:tailEnd/>
            </a:ln>
            <a:effectLst>
              <a:outerShdw dist="35921" dir="2700000" algn="ctr" rotWithShape="0">
                <a:srgbClr val="FF9933"/>
              </a:outerShdw>
            </a:effectLst>
          </p:spPr>
          <p:txBody>
            <a:bodyPr lIns="0" tIns="0" rIns="0" bIns="0" anchor="ctr" anchorCtr="1">
              <a:spAutoFit/>
            </a:bodyPr>
            <a:lstStyle/>
            <a:p>
              <a:pPr>
                <a:lnSpc>
                  <a:spcPct val="90000"/>
                </a:lnSpc>
              </a:pPr>
              <a:r>
                <a:rPr lang="ru-RU" altLang="ru-RU" sz="1600" b="1">
                  <a:solidFill>
                    <a:srgbClr val="CC0000"/>
                  </a:solidFill>
                  <a:effectLst>
                    <a:outerShdw blurRad="38100" dist="38100" dir="2700000" algn="tl">
                      <a:srgbClr val="000000"/>
                    </a:outerShdw>
                  </a:effectLst>
                </a:rPr>
                <a:t>Дублёр системных часов</a:t>
              </a:r>
            </a:p>
            <a:p>
              <a:pPr>
                <a:lnSpc>
                  <a:spcPct val="90000"/>
                </a:lnSpc>
              </a:pPr>
              <a:r>
                <a:rPr lang="ru-RU" altLang="ru-RU" sz="1200" b="1">
                  <a:solidFill>
                    <a:srgbClr val="CC0000"/>
                  </a:solidFill>
                  <a:effectLst>
                    <a:outerShdw blurRad="38100" dist="38100" dir="2700000" algn="tl">
                      <a:srgbClr val="000000"/>
                    </a:outerShdw>
                  </a:effectLst>
                </a:rPr>
                <a:t>(счётчик секунд, состоящий из целой и дробной частей)</a:t>
              </a:r>
            </a:p>
          </p:txBody>
        </p:sp>
        <p:sp>
          <p:nvSpPr>
            <p:cNvPr id="998436" name="Text Box 36"/>
            <p:cNvSpPr txBox="1">
              <a:spLocks noChangeArrowheads="1"/>
            </p:cNvSpPr>
            <p:nvPr/>
          </p:nvSpPr>
          <p:spPr bwMode="auto">
            <a:xfrm>
              <a:off x="1437" y="3099"/>
              <a:ext cx="2442" cy="371"/>
            </a:xfrm>
            <a:prstGeom prst="rect">
              <a:avLst/>
            </a:prstGeom>
            <a:gradFill rotWithShape="1">
              <a:gsLst>
                <a:gs pos="0">
                  <a:srgbClr val="FFCCCC">
                    <a:gamma/>
                    <a:tint val="0"/>
                    <a:invGamma/>
                  </a:srgbClr>
                </a:gs>
                <a:gs pos="100000">
                  <a:srgbClr val="FFCCCC"/>
                </a:gs>
              </a:gsLst>
              <a:path path="shape">
                <a:fillToRect l="50000" t="50000" r="50000" b="50000"/>
              </a:path>
            </a:gradFill>
            <a:ln w="38100">
              <a:solidFill>
                <a:schemeClr val="accent2"/>
              </a:solidFill>
              <a:miter lim="800000"/>
              <a:headEnd/>
              <a:tailEnd/>
            </a:ln>
            <a:effectLst>
              <a:outerShdw dist="35921" dir="2700000" algn="ctr" rotWithShape="0">
                <a:srgbClr val="FF9933"/>
              </a:outerShdw>
            </a:effectLst>
          </p:spPr>
          <p:txBody>
            <a:bodyPr lIns="0" tIns="0" rIns="0" bIns="0" anchor="ctr" anchorCtr="1">
              <a:spAutoFit/>
            </a:bodyPr>
            <a:lstStyle/>
            <a:p>
              <a:pPr>
                <a:lnSpc>
                  <a:spcPct val="90000"/>
                </a:lnSpc>
              </a:pPr>
              <a:r>
                <a:rPr lang="ru-RU" altLang="ru-RU" sz="1600" b="1">
                  <a:solidFill>
                    <a:srgbClr val="CC0000"/>
                  </a:solidFill>
                  <a:effectLst>
                    <a:outerShdw blurRad="38100" dist="38100" dir="2700000" algn="tl">
                      <a:srgbClr val="000000"/>
                    </a:outerShdw>
                  </a:effectLst>
                </a:rPr>
                <a:t>Метка времени</a:t>
              </a:r>
            </a:p>
            <a:p>
              <a:pPr>
                <a:lnSpc>
                  <a:spcPct val="90000"/>
                </a:lnSpc>
              </a:pPr>
              <a:r>
                <a:rPr lang="ru-RU" altLang="ru-RU" sz="1200" b="1">
                  <a:solidFill>
                    <a:srgbClr val="CC0000"/>
                  </a:solidFill>
                  <a:effectLst>
                    <a:outerShdw blurRad="38100" dist="38100" dir="2700000" algn="tl">
                      <a:srgbClr val="000000"/>
                    </a:outerShdw>
                  </a:effectLst>
                </a:rPr>
                <a:t>(счётчик секунд, состоящий из целой и дробной частей)</a:t>
              </a:r>
            </a:p>
          </p:txBody>
        </p:sp>
        <p:sp>
          <p:nvSpPr>
            <p:cNvPr id="998437" name="AutoShape 37"/>
            <p:cNvSpPr>
              <a:spLocks noChangeArrowheads="1"/>
            </p:cNvSpPr>
            <p:nvPr/>
          </p:nvSpPr>
          <p:spPr bwMode="auto">
            <a:xfrm rot="5400000">
              <a:off x="2550" y="1414"/>
              <a:ext cx="195" cy="425"/>
            </a:xfrm>
            <a:prstGeom prst="chevron">
              <a:avLst>
                <a:gd name="adj" fmla="val 43653"/>
              </a:avLst>
            </a:prstGeom>
            <a:gradFill rotWithShape="1">
              <a:gsLst>
                <a:gs pos="0">
                  <a:srgbClr val="CC99FF"/>
                </a:gs>
                <a:gs pos="50000">
                  <a:srgbClr val="CC99FF">
                    <a:gamma/>
                    <a:tint val="0"/>
                    <a:invGamma/>
                  </a:srgbClr>
                </a:gs>
                <a:gs pos="100000">
                  <a:srgbClr val="CC99FF"/>
                </a:gs>
              </a:gsLst>
              <a:lin ang="5400000" scaled="1"/>
            </a:gradFill>
            <a:ln w="38100">
              <a:solidFill>
                <a:srgbClr val="CC3300"/>
              </a:solidFill>
              <a:miter lim="800000"/>
              <a:headEnd/>
              <a:tailEnd/>
            </a:ln>
            <a:effectLst>
              <a:outerShdw dist="17961" dir="2700000" algn="ctr" rotWithShape="0">
                <a:srgbClr val="FF9933"/>
              </a:outerShdw>
            </a:effectLst>
          </p:spPr>
          <p:txBody>
            <a:bodyPr wrap="none" anchor="ctr"/>
            <a:lstStyle/>
            <a:p>
              <a:endParaRPr lang="ru-RU"/>
            </a:p>
          </p:txBody>
        </p:sp>
        <p:sp>
          <p:nvSpPr>
            <p:cNvPr id="998438" name="AutoShape 38"/>
            <p:cNvSpPr>
              <a:spLocks noChangeArrowheads="1"/>
            </p:cNvSpPr>
            <p:nvPr/>
          </p:nvSpPr>
          <p:spPr bwMode="auto">
            <a:xfrm rot="5400000">
              <a:off x="2552" y="2082"/>
              <a:ext cx="195" cy="425"/>
            </a:xfrm>
            <a:prstGeom prst="chevron">
              <a:avLst>
                <a:gd name="adj" fmla="val 43653"/>
              </a:avLst>
            </a:prstGeom>
            <a:gradFill rotWithShape="1">
              <a:gsLst>
                <a:gs pos="0">
                  <a:srgbClr val="CC99FF"/>
                </a:gs>
                <a:gs pos="50000">
                  <a:srgbClr val="CC99FF">
                    <a:gamma/>
                    <a:tint val="0"/>
                    <a:invGamma/>
                  </a:srgbClr>
                </a:gs>
                <a:gs pos="100000">
                  <a:srgbClr val="CC99FF"/>
                </a:gs>
              </a:gsLst>
              <a:lin ang="5400000" scaled="1"/>
            </a:gradFill>
            <a:ln w="38100">
              <a:solidFill>
                <a:srgbClr val="CC3300"/>
              </a:solidFill>
              <a:miter lim="800000"/>
              <a:headEnd/>
              <a:tailEnd/>
            </a:ln>
            <a:effectLst>
              <a:outerShdw dist="17961" dir="2700000" algn="ctr" rotWithShape="0">
                <a:srgbClr val="FF9933"/>
              </a:outerShdw>
            </a:effectLst>
          </p:spPr>
          <p:txBody>
            <a:bodyPr wrap="none" anchor="ctr"/>
            <a:lstStyle/>
            <a:p>
              <a:endParaRPr lang="ru-RU"/>
            </a:p>
          </p:txBody>
        </p:sp>
        <p:sp>
          <p:nvSpPr>
            <p:cNvPr id="998439" name="AutoShape 39"/>
            <p:cNvSpPr>
              <a:spLocks noChangeArrowheads="1"/>
            </p:cNvSpPr>
            <p:nvPr/>
          </p:nvSpPr>
          <p:spPr bwMode="auto">
            <a:xfrm rot="5400000">
              <a:off x="2552" y="2740"/>
              <a:ext cx="195" cy="425"/>
            </a:xfrm>
            <a:prstGeom prst="chevron">
              <a:avLst>
                <a:gd name="adj" fmla="val 43653"/>
              </a:avLst>
            </a:prstGeom>
            <a:gradFill rotWithShape="1">
              <a:gsLst>
                <a:gs pos="0">
                  <a:srgbClr val="CC99FF"/>
                </a:gs>
                <a:gs pos="50000">
                  <a:srgbClr val="CC99FF">
                    <a:gamma/>
                    <a:tint val="0"/>
                    <a:invGamma/>
                  </a:srgbClr>
                </a:gs>
                <a:gs pos="100000">
                  <a:srgbClr val="CC99FF"/>
                </a:gs>
              </a:gsLst>
              <a:lin ang="5400000" scaled="1"/>
            </a:gradFill>
            <a:ln w="38100">
              <a:solidFill>
                <a:srgbClr val="CC3300"/>
              </a:solidFill>
              <a:miter lim="800000"/>
              <a:headEnd/>
              <a:tailEnd/>
            </a:ln>
            <a:effectLst>
              <a:outerShdw dist="17961" dir="2700000" algn="ctr" rotWithShape="0">
                <a:srgbClr val="FF9933"/>
              </a:outerShdw>
            </a:effectLst>
          </p:spPr>
          <p:txBody>
            <a:bodyPr wrap="none" anchor="ctr"/>
            <a:lstStyle/>
            <a:p>
              <a:endParaRPr lang="ru-RU"/>
            </a:p>
          </p:txBody>
        </p:sp>
        <p:sp>
          <p:nvSpPr>
            <p:cNvPr id="998441" name="AutoShape 41"/>
            <p:cNvSpPr>
              <a:spLocks noChangeArrowheads="1"/>
            </p:cNvSpPr>
            <p:nvPr/>
          </p:nvSpPr>
          <p:spPr bwMode="auto">
            <a:xfrm>
              <a:off x="278" y="2388"/>
              <a:ext cx="771" cy="1076"/>
            </a:xfrm>
            <a:prstGeom prst="cube">
              <a:avLst>
                <a:gd name="adj" fmla="val 25000"/>
              </a:avLst>
            </a:prstGeom>
            <a:solidFill>
              <a:srgbClr val="FFAD9F"/>
            </a:soli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998442" name="AutoShape 42"/>
            <p:cNvSpPr>
              <a:spLocks noChangeArrowheads="1"/>
            </p:cNvSpPr>
            <p:nvPr/>
          </p:nvSpPr>
          <p:spPr bwMode="auto">
            <a:xfrm rot="-24334402">
              <a:off x="2516" y="2812"/>
              <a:ext cx="272" cy="265"/>
            </a:xfrm>
            <a:prstGeom prst="plus">
              <a:avLst>
                <a:gd name="adj" fmla="val 43060"/>
              </a:avLst>
            </a:prstGeom>
            <a:solidFill>
              <a:schemeClr val="hlink"/>
            </a:solidFill>
            <a:ln w="38100">
              <a:solidFill>
                <a:schemeClr val="accent2"/>
              </a:solidFill>
              <a:miter lim="800000"/>
              <a:headEnd/>
              <a:tailEnd/>
            </a:ln>
          </p:spPr>
          <p:txBody>
            <a:bodyPr/>
            <a:lstStyle/>
            <a:p>
              <a:endParaRPr lang="ru-RU"/>
            </a:p>
          </p:txBody>
        </p:sp>
        <p:sp>
          <p:nvSpPr>
            <p:cNvPr id="998443" name="AutoShape 43" descr="Зигзаг"/>
            <p:cNvSpPr>
              <a:spLocks noChangeArrowheads="1"/>
            </p:cNvSpPr>
            <p:nvPr/>
          </p:nvSpPr>
          <p:spPr bwMode="auto">
            <a:xfrm>
              <a:off x="961" y="3122"/>
              <a:ext cx="418" cy="295"/>
            </a:xfrm>
            <a:custGeom>
              <a:avLst/>
              <a:gdLst>
                <a:gd name="G0" fmla="+- 10989 0 0"/>
                <a:gd name="G1" fmla="+- 5040 0 0"/>
                <a:gd name="G2" fmla="+- 21600 0 5040"/>
                <a:gd name="G3" fmla="+- 10800 0 5040"/>
                <a:gd name="G4" fmla="+- 21600 0 10989"/>
                <a:gd name="G5" fmla="*/ G4 G3 10800"/>
                <a:gd name="G6" fmla="+- 21600 0 G5"/>
                <a:gd name="T0" fmla="*/ 10989 w 21600"/>
                <a:gd name="T1" fmla="*/ 0 h 21600"/>
                <a:gd name="T2" fmla="*/ 0 w 21600"/>
                <a:gd name="T3" fmla="*/ 10800 h 21600"/>
                <a:gd name="T4" fmla="*/ 1098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0989" y="0"/>
                  </a:moveTo>
                  <a:lnTo>
                    <a:pt x="10989" y="5040"/>
                  </a:lnTo>
                  <a:lnTo>
                    <a:pt x="3375" y="5040"/>
                  </a:lnTo>
                  <a:lnTo>
                    <a:pt x="3375" y="16560"/>
                  </a:lnTo>
                  <a:lnTo>
                    <a:pt x="10989" y="16560"/>
                  </a:lnTo>
                  <a:lnTo>
                    <a:pt x="10989" y="21600"/>
                  </a:lnTo>
                  <a:lnTo>
                    <a:pt x="21600" y="10800"/>
                  </a:lnTo>
                  <a:close/>
                </a:path>
                <a:path w="21600" h="21600">
                  <a:moveTo>
                    <a:pt x="1350" y="5040"/>
                  </a:moveTo>
                  <a:lnTo>
                    <a:pt x="1350" y="16560"/>
                  </a:lnTo>
                  <a:lnTo>
                    <a:pt x="2700" y="16560"/>
                  </a:lnTo>
                  <a:lnTo>
                    <a:pt x="2700" y="5040"/>
                  </a:lnTo>
                  <a:close/>
                </a:path>
                <a:path w="21600" h="21600">
                  <a:moveTo>
                    <a:pt x="0" y="5040"/>
                  </a:moveTo>
                  <a:lnTo>
                    <a:pt x="0" y="16560"/>
                  </a:lnTo>
                  <a:lnTo>
                    <a:pt x="675" y="16560"/>
                  </a:lnTo>
                  <a:lnTo>
                    <a:pt x="675" y="5040"/>
                  </a:lnTo>
                  <a:close/>
                </a:path>
              </a:pathLst>
            </a:custGeom>
            <a:pattFill prst="zigZag">
              <a:fgClr>
                <a:srgbClr val="CC0000"/>
              </a:fgClr>
              <a:bgClr>
                <a:srgbClr val="FFFFFF"/>
              </a:bgClr>
            </a:pattFill>
            <a:ln w="28575">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998444" name="AutoShape 44" descr="Зигзаг"/>
            <p:cNvSpPr>
              <a:spLocks noChangeArrowheads="1"/>
            </p:cNvSpPr>
            <p:nvPr/>
          </p:nvSpPr>
          <p:spPr bwMode="auto">
            <a:xfrm flipH="1">
              <a:off x="961" y="2471"/>
              <a:ext cx="418" cy="296"/>
            </a:xfrm>
            <a:custGeom>
              <a:avLst/>
              <a:gdLst>
                <a:gd name="G0" fmla="+- 10989 0 0"/>
                <a:gd name="G1" fmla="+- 5040 0 0"/>
                <a:gd name="G2" fmla="+- 21600 0 5040"/>
                <a:gd name="G3" fmla="+- 10800 0 5040"/>
                <a:gd name="G4" fmla="+- 21600 0 10989"/>
                <a:gd name="G5" fmla="*/ G4 G3 10800"/>
                <a:gd name="G6" fmla="+- 21600 0 G5"/>
                <a:gd name="T0" fmla="*/ 10989 w 21600"/>
                <a:gd name="T1" fmla="*/ 0 h 21600"/>
                <a:gd name="T2" fmla="*/ 0 w 21600"/>
                <a:gd name="T3" fmla="*/ 10800 h 21600"/>
                <a:gd name="T4" fmla="*/ 1098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0989" y="0"/>
                  </a:moveTo>
                  <a:lnTo>
                    <a:pt x="10989" y="5040"/>
                  </a:lnTo>
                  <a:lnTo>
                    <a:pt x="3375" y="5040"/>
                  </a:lnTo>
                  <a:lnTo>
                    <a:pt x="3375" y="16560"/>
                  </a:lnTo>
                  <a:lnTo>
                    <a:pt x="10989" y="16560"/>
                  </a:lnTo>
                  <a:lnTo>
                    <a:pt x="10989" y="21600"/>
                  </a:lnTo>
                  <a:lnTo>
                    <a:pt x="21600" y="10800"/>
                  </a:lnTo>
                  <a:close/>
                </a:path>
                <a:path w="21600" h="21600">
                  <a:moveTo>
                    <a:pt x="1350" y="5040"/>
                  </a:moveTo>
                  <a:lnTo>
                    <a:pt x="1350" y="16560"/>
                  </a:lnTo>
                  <a:lnTo>
                    <a:pt x="2700" y="16560"/>
                  </a:lnTo>
                  <a:lnTo>
                    <a:pt x="2700" y="5040"/>
                  </a:lnTo>
                  <a:close/>
                </a:path>
                <a:path w="21600" h="21600">
                  <a:moveTo>
                    <a:pt x="0" y="5040"/>
                  </a:moveTo>
                  <a:lnTo>
                    <a:pt x="0" y="16560"/>
                  </a:lnTo>
                  <a:lnTo>
                    <a:pt x="675" y="16560"/>
                  </a:lnTo>
                  <a:lnTo>
                    <a:pt x="675" y="5040"/>
                  </a:lnTo>
                  <a:close/>
                </a:path>
              </a:pathLst>
            </a:custGeom>
            <a:pattFill prst="zigZag">
              <a:fgClr>
                <a:srgbClr val="CC0000"/>
              </a:fgClr>
              <a:bgClr>
                <a:srgbClr val="FFFFFF"/>
              </a:bgClr>
            </a:pattFill>
            <a:ln w="28575">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998445" name="Text Box 45"/>
            <p:cNvSpPr txBox="1">
              <a:spLocks noChangeArrowheads="1"/>
            </p:cNvSpPr>
            <p:nvPr/>
          </p:nvSpPr>
          <p:spPr bwMode="auto">
            <a:xfrm>
              <a:off x="351" y="2915"/>
              <a:ext cx="44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ru-RU" altLang="ru-RU" sz="2000" b="1">
                  <a:solidFill>
                    <a:srgbClr val="FF6600"/>
                  </a:solidFill>
                  <a:effectLst>
                    <a:outerShdw blurRad="38100" dist="38100" dir="2700000" algn="tl">
                      <a:srgbClr val="C0C0C0"/>
                    </a:outerShdw>
                  </a:effectLst>
                  <a:latin typeface="Comic Sans MS" panose="030F0702030302020204" pitchFamily="66" charset="0"/>
                </a:rPr>
                <a:t>ЗПС</a:t>
              </a:r>
            </a:p>
          </p:txBody>
        </p:sp>
        <p:sp>
          <p:nvSpPr>
            <p:cNvPr id="998446" name="AutoShape 46"/>
            <p:cNvSpPr>
              <a:spLocks noChangeArrowheads="1"/>
            </p:cNvSpPr>
            <p:nvPr/>
          </p:nvSpPr>
          <p:spPr bwMode="auto">
            <a:xfrm rot="5400000">
              <a:off x="2553" y="3413"/>
              <a:ext cx="195" cy="425"/>
            </a:xfrm>
            <a:prstGeom prst="chevron">
              <a:avLst>
                <a:gd name="adj" fmla="val 43653"/>
              </a:avLst>
            </a:prstGeom>
            <a:gradFill rotWithShape="1">
              <a:gsLst>
                <a:gs pos="0">
                  <a:srgbClr val="CC99FF"/>
                </a:gs>
                <a:gs pos="50000">
                  <a:srgbClr val="CC99FF">
                    <a:gamma/>
                    <a:tint val="0"/>
                    <a:invGamma/>
                  </a:srgbClr>
                </a:gs>
                <a:gs pos="100000">
                  <a:srgbClr val="CC99FF"/>
                </a:gs>
              </a:gsLst>
              <a:lin ang="5400000" scaled="1"/>
            </a:gradFill>
            <a:ln w="38100">
              <a:solidFill>
                <a:srgbClr val="CC3300"/>
              </a:solidFill>
              <a:miter lim="800000"/>
              <a:headEnd/>
              <a:tailEnd/>
            </a:ln>
            <a:effectLst>
              <a:outerShdw dist="17961" dir="2700000" algn="ctr" rotWithShape="0">
                <a:srgbClr val="FF9933"/>
              </a:outerShdw>
            </a:effectLst>
          </p:spPr>
          <p:txBody>
            <a:bodyPr wrap="none" anchor="ctr"/>
            <a:lstStyle/>
            <a:p>
              <a:endParaRPr lang="ru-RU"/>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997379" name="Text Box 3"/>
          <p:cNvSpPr txBox="1">
            <a:spLocks noChangeArrowheads="1"/>
          </p:cNvSpPr>
          <p:nvPr/>
        </p:nvSpPr>
        <p:spPr bwMode="auto">
          <a:xfrm>
            <a:off x="276225" y="1265238"/>
            <a:ext cx="859155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Например, алгоритм формирования дробной части может быть основан на определённой процедуре преобразования целой части значения текущего времени, то есть дробная часть текущего времени будет напрямую зависеть (будет функцией) целой части текущего времени. Сформированная таким образом метка времени будет состоять из реальной (истинной) целой части текущего времени и модифицированной дробной части (не случайной, а псевдослучайной).</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999427" name="Text Box 3"/>
          <p:cNvSpPr txBox="1">
            <a:spLocks noChangeArrowheads="1"/>
          </p:cNvSpPr>
          <p:nvPr/>
        </p:nvSpPr>
        <p:spPr bwMode="auto">
          <a:xfrm>
            <a:off x="250825" y="1277938"/>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Нарушитель, который внедрил ЗПС в не доверенную ОС, знает алгоритм преобразования целой части текущего времени в его дробную часть. Следовательно, нарушителю не обязательно знать географическое место скомпрометированного программно-аппаратного комплекса, ему достаточно знать часовой пояс, в котором находится указанный комплекс. С точки зрения обнаружения такого ЗПС, выявить модификацию дробной части текущего времени будет чрезвычайно трудно по следующим причинам:</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4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0451" name="Text Box 3"/>
          <p:cNvSpPr txBox="1">
            <a:spLocks noChangeArrowheads="1"/>
          </p:cNvSpPr>
          <p:nvPr/>
        </p:nvSpPr>
        <p:spPr bwMode="auto">
          <a:xfrm>
            <a:off x="250825" y="1274763"/>
            <a:ext cx="8629650" cy="53292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80000"/>
              <a:buFont typeface="Wingdings" panose="05000000000000000000" pitchFamily="2" charset="2"/>
              <a:buChar char="q"/>
            </a:pPr>
            <a:r>
              <a:rPr lang="ru-RU" altLang="ru-RU" sz="2600">
                <a:solidFill>
                  <a:srgbClr val="800080"/>
                </a:solidFill>
              </a:rPr>
              <a:t>весьма трудно только по каким-либо внешним признакам отличить случайную дробную часть текущего значения времени от псевдослучайной, учитывая, что дробная часть состоит из миллисекунд, микросекунд и даже наносекунд, например, при использовании дробной части в качестве основы при формировании случайного числа;</a:t>
            </a:r>
          </a:p>
          <a:p>
            <a:pPr>
              <a:lnSpc>
                <a:spcPct val="95000"/>
              </a:lnSpc>
              <a:spcBef>
                <a:spcPct val="10000"/>
              </a:spcBef>
              <a:buSzPct val="80000"/>
              <a:buFont typeface="Wingdings" panose="05000000000000000000" pitchFamily="2" charset="2"/>
              <a:buChar char="q"/>
            </a:pPr>
            <a:r>
              <a:rPr lang="ru-RU" altLang="ru-RU" sz="2600">
                <a:solidFill>
                  <a:srgbClr val="800080"/>
                </a:solidFill>
              </a:rPr>
              <a:t>даже если вести определённую статистику формируемых меток текущего времени, вряд ли удастся вскрыть алгоритм преобразования целой части в дробную, при условии, что нарушитель использовал в ЗПС криптографически сложную функцию;</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1475" name="Text Box 3"/>
          <p:cNvSpPr txBox="1">
            <a:spLocks noChangeArrowheads="1"/>
          </p:cNvSpPr>
          <p:nvPr/>
        </p:nvSpPr>
        <p:spPr bwMode="auto">
          <a:xfrm>
            <a:off x="239713" y="1046163"/>
            <a:ext cx="8629650" cy="5599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80000"/>
              <a:buFont typeface="Wingdings" panose="05000000000000000000" pitchFamily="2" charset="2"/>
              <a:buChar char="q"/>
            </a:pPr>
            <a:r>
              <a:rPr lang="ru-RU" altLang="ru-RU">
                <a:solidFill>
                  <a:srgbClr val="800080"/>
                </a:solidFill>
              </a:rPr>
              <a:t>если в течение одной секунды будет востребовано несколько меток времени, то тогда в ЗПС можно добавить соответствующие коэффициенты усложнения, которые будут вносить различие между дробными частями меток времени при модификации одного и того же целого числа секунд. Число таких коэффициентов усложнения зависит от быстродействия скомпрометированного программно-аппаратного комплекса;</a:t>
            </a:r>
          </a:p>
          <a:p>
            <a:pPr>
              <a:lnSpc>
                <a:spcPct val="95000"/>
              </a:lnSpc>
              <a:spcBef>
                <a:spcPct val="10000"/>
              </a:spcBef>
              <a:buSzPct val="80000"/>
              <a:buFont typeface="Wingdings" panose="05000000000000000000" pitchFamily="2" charset="2"/>
              <a:buChar char="q"/>
            </a:pPr>
            <a:r>
              <a:rPr lang="ru-RU" altLang="ru-RU">
                <a:solidFill>
                  <a:srgbClr val="800080"/>
                </a:solidFill>
              </a:rPr>
              <a:t>при такой модели КШ функционирование ЗПС не влияет на работу других компонентов программно-аппаратного комплекса, а также на процедуры, осуществляемые программным </a:t>
            </a:r>
            <a:r>
              <a:rPr lang="en-US" altLang="ru-RU">
                <a:solidFill>
                  <a:srgbClr val="800080"/>
                </a:solidFill>
              </a:rPr>
              <a:t>NTPv</a:t>
            </a:r>
            <a:r>
              <a:rPr lang="ru-RU" altLang="ru-RU">
                <a:solidFill>
                  <a:srgbClr val="800080"/>
                </a:solidFill>
              </a:rPr>
              <a:t>4-модулем. Другими словами, корректно встроенное ЗПС “не позволит себя обнаружить” через какие-либо системные или прикладные процессы.</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2499" name="Text Box 3"/>
          <p:cNvSpPr txBox="1">
            <a:spLocks noChangeArrowheads="1"/>
          </p:cNvSpPr>
          <p:nvPr/>
        </p:nvSpPr>
        <p:spPr bwMode="auto">
          <a:xfrm>
            <a:off x="238125" y="965200"/>
            <a:ext cx="865505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При реализации рассмотренной модели КШ (на основе встраивания ЗПС) последующие мероприятия нарушителя могут привести к чрезвычайно тяжелым последствиям.</a:t>
            </a:r>
          </a:p>
        </p:txBody>
      </p:sp>
      <p:sp>
        <p:nvSpPr>
          <p:cNvPr id="1002500" name="Text Box 4"/>
          <p:cNvSpPr txBox="1">
            <a:spLocks noChangeArrowheads="1"/>
          </p:cNvSpPr>
          <p:nvPr/>
        </p:nvSpPr>
        <p:spPr bwMode="auto">
          <a:xfrm>
            <a:off x="0" y="3028950"/>
            <a:ext cx="9144000" cy="1187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29.3. </a:t>
            </a:r>
            <a:r>
              <a:rPr lang="ru-RU" altLang="ru-RU" b="1">
                <a:solidFill>
                  <a:srgbClr val="CC3300"/>
                </a:solidFill>
              </a:rPr>
              <a:t>Возможные последствия КШ на основе модификации системного времени в программно-аппаратном комплексе</a:t>
            </a:r>
            <a:endParaRPr lang="ru-RU" altLang="ru-RU">
              <a:solidFill>
                <a:srgbClr val="CC3300"/>
              </a:solidFill>
            </a:endParaRPr>
          </a:p>
        </p:txBody>
      </p:sp>
      <p:sp>
        <p:nvSpPr>
          <p:cNvPr id="1002501" name="Text Box 5"/>
          <p:cNvSpPr txBox="1">
            <a:spLocks noChangeArrowheads="1"/>
          </p:cNvSpPr>
          <p:nvPr/>
        </p:nvSpPr>
        <p:spPr bwMode="auto">
          <a:xfrm>
            <a:off x="263525" y="4533900"/>
            <a:ext cx="861695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Основная цель модификации системного времени — это вскрытие секретного ключа объекта КШ на основе знания метки времени и перехвата его ЭЦП в инфраструктуре открытых ключей (</a:t>
            </a:r>
            <a:r>
              <a:rPr lang="en-US" altLang="ru-RU" sz="2800">
                <a:solidFill>
                  <a:srgbClr val="800080"/>
                </a:solidFill>
              </a:rPr>
              <a:t>PKI</a:t>
            </a:r>
            <a:r>
              <a:rPr lang="ru-RU" altLang="ru-RU" sz="2800">
                <a:solidFill>
                  <a:srgbClr val="800080"/>
                </a:solidFill>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3523" name="Text Box 3"/>
          <p:cNvSpPr txBox="1">
            <a:spLocks noChangeArrowheads="1"/>
          </p:cNvSpPr>
          <p:nvPr/>
        </p:nvSpPr>
        <p:spPr bwMode="auto">
          <a:xfrm>
            <a:off x="250825" y="1114425"/>
            <a:ext cx="8642350" cy="2227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a:solidFill>
                  <a:srgbClr val="800080"/>
                </a:solidFill>
              </a:rPr>
              <a:t>С точки зрения компрометации ИБ внедрение ЗПС обеспечивает “практически” безграничный несанкционированный доступ к защищаемой информации. Содержание мероприятий КШ после внедрения ЗПС может быть следующее:</a:t>
            </a:r>
          </a:p>
        </p:txBody>
      </p:sp>
      <p:sp>
        <p:nvSpPr>
          <p:cNvPr id="1003524" name="Text Box 4"/>
          <p:cNvSpPr txBox="1">
            <a:spLocks noChangeArrowheads="1"/>
          </p:cNvSpPr>
          <p:nvPr/>
        </p:nvSpPr>
        <p:spPr bwMode="auto">
          <a:xfrm>
            <a:off x="263525" y="3394075"/>
            <a:ext cx="8616950" cy="31226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Font typeface="Wingdings" panose="05000000000000000000" pitchFamily="2" charset="2"/>
              <a:buChar char="§"/>
            </a:pPr>
            <a:r>
              <a:rPr lang="ru-RU" altLang="ru-RU">
                <a:solidFill>
                  <a:srgbClr val="800080"/>
                </a:solidFill>
              </a:rPr>
              <a:t>перехват ЭЦП объекта КШ (владельца скомпрометированного компьютера);</a:t>
            </a:r>
          </a:p>
          <a:p>
            <a:pPr>
              <a:spcBef>
                <a:spcPct val="30000"/>
              </a:spcBef>
              <a:buFont typeface="Wingdings" panose="05000000000000000000" pitchFamily="2" charset="2"/>
              <a:buChar char="§"/>
            </a:pPr>
            <a:r>
              <a:rPr lang="ru-RU" altLang="ru-RU">
                <a:solidFill>
                  <a:srgbClr val="800080"/>
                </a:solidFill>
              </a:rPr>
              <a:t>регенерация метки времени в ЭЦП. Количество вариантов метки времени зависит от выбранного интервала анализа времени, но не более 5 минут, числа секунд в минуте (60 секунд) и числа коэффициентов усложнения. Общее число вариантов не будет превышать 3000;</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4547" name="Text Box 3"/>
          <p:cNvSpPr txBox="1">
            <a:spLocks noChangeArrowheads="1"/>
          </p:cNvSpPr>
          <p:nvPr/>
        </p:nvSpPr>
        <p:spPr bwMode="auto">
          <a:xfrm>
            <a:off x="238125" y="1139825"/>
            <a:ext cx="8642350" cy="5330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Wingdings" panose="05000000000000000000" pitchFamily="2" charset="2"/>
              <a:buChar char="§"/>
            </a:pPr>
            <a:r>
              <a:rPr lang="ru-RU" altLang="ru-RU" sz="2600">
                <a:solidFill>
                  <a:srgbClr val="800080"/>
                </a:solidFill>
              </a:rPr>
              <a:t>зная месторасположение метки времени в ЭЦП, можно получить последовательность “чистой шифргаммы” (точнее 3000 её вариантов) и провести целенаправленный криптоанализ. Длина шифргаммы зависит от используемой метки времени и может составлять 128 битов. В результате дешифровки можно вскрыть секретный ключ объекта КШ (в том случае, если ЗПС внедрено в его компьютер);</a:t>
            </a:r>
          </a:p>
          <a:p>
            <a:pPr>
              <a:spcBef>
                <a:spcPct val="20000"/>
              </a:spcBef>
              <a:buFont typeface="Wingdings" panose="05000000000000000000" pitchFamily="2" charset="2"/>
              <a:buChar char="§"/>
            </a:pPr>
            <a:r>
              <a:rPr lang="ru-RU" altLang="ru-RU" sz="2600">
                <a:solidFill>
                  <a:srgbClr val="800080"/>
                </a:solidFill>
              </a:rPr>
              <a:t>если же объект КШ ведёт информационный обмен с владельцем скомпрометированного компьютера, то, используя вскрытый секретный ключ последнего, можно вскрыть ключ объекта КШ;</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5571" name="Text Box 3"/>
          <p:cNvSpPr txBox="1">
            <a:spLocks noChangeArrowheads="1"/>
          </p:cNvSpPr>
          <p:nvPr/>
        </p:nvSpPr>
        <p:spPr bwMode="auto">
          <a:xfrm>
            <a:off x="238125" y="1203325"/>
            <a:ext cx="8591550"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a:solidFill>
                  <a:srgbClr val="800080"/>
                </a:solidFill>
              </a:rPr>
              <a:t>в дальнейшем, поэтапно можно вскрыть секретные ключи всех пользователей, которые осуществляют защищённый информационный обмен с владельцем скомпрометированного компьютера.</a:t>
            </a:r>
          </a:p>
        </p:txBody>
      </p:sp>
      <p:sp>
        <p:nvSpPr>
          <p:cNvPr id="1005572" name="Text Box 4"/>
          <p:cNvSpPr txBox="1">
            <a:spLocks noChangeArrowheads="1"/>
          </p:cNvSpPr>
          <p:nvPr/>
        </p:nvSpPr>
        <p:spPr bwMode="auto">
          <a:xfrm>
            <a:off x="238125" y="2789238"/>
            <a:ext cx="8616950" cy="3843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800">
                <a:solidFill>
                  <a:srgbClr val="800080"/>
                </a:solidFill>
              </a:rPr>
              <a:t>Более детальный анализ показывает, что компрометация нескольких программно-аппаратных комплексов может привести к компрометации всей системы (инфраструктуры) открытых ключей. Естественно, компрометация не произойдет в один момент, это будет целый комплекс целенаправленных и последовательных мероприятий КШ. Но конечный результат очевиден.</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3" name="Text Box 31"/>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3104" name="Text Box 32"/>
          <p:cNvSpPr txBox="1">
            <a:spLocks noChangeArrowheads="1"/>
          </p:cNvSpPr>
          <p:nvPr/>
        </p:nvSpPr>
        <p:spPr bwMode="auto">
          <a:xfrm>
            <a:off x="250825" y="1290638"/>
            <a:ext cx="86169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Система синхронизации времени в ИТС является обязательной и чрезвычайно важной подсистемой, которая влияет на функционирование практически каждого сетевого компонента и ресурса. Точность сетевого времени (синхронизации) имеет не только технологическое значение, но и становится фактором, влияющим на надёжность и качество проведения разного рода юридически значимого электронного документооборота, основанного на применении меток времени, и выполнение криптографических функций и вычислений.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6595" name="Text Box 3"/>
          <p:cNvSpPr txBox="1">
            <a:spLocks noChangeArrowheads="1"/>
          </p:cNvSpPr>
          <p:nvPr/>
        </p:nvSpPr>
        <p:spPr bwMode="auto">
          <a:xfrm>
            <a:off x="250825" y="1854200"/>
            <a:ext cx="8629650" cy="3990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Аналогичная ситуация может сложиться с протоколом </a:t>
            </a:r>
            <a:r>
              <a:rPr lang="en-US" altLang="ru-RU" sz="3200">
                <a:solidFill>
                  <a:srgbClr val="800080"/>
                </a:solidFill>
              </a:rPr>
              <a:t>Kerberos </a:t>
            </a:r>
            <a:r>
              <a:rPr lang="ru-RU" altLang="ru-RU" sz="3200">
                <a:solidFill>
                  <a:srgbClr val="800080"/>
                </a:solidFill>
              </a:rPr>
              <a:t>(RFC-4120), который уязвим к атакам на системы сетевой синхронизации и меток времени. Системы с одноразовыми паролями также “бессильны” перед КШ на основе модификации системного времени в программно-аппаратном комплексе.</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7619" name="Text Box 3"/>
          <p:cNvSpPr txBox="1">
            <a:spLocks noChangeArrowheads="1"/>
          </p:cNvSpPr>
          <p:nvPr/>
        </p:nvSpPr>
        <p:spPr bwMode="auto">
          <a:xfrm>
            <a:off x="0" y="10366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29.4. </a:t>
            </a:r>
            <a:r>
              <a:rPr lang="ru-RU" altLang="ru-RU" b="1">
                <a:solidFill>
                  <a:srgbClr val="CC3300"/>
                </a:solidFill>
              </a:rPr>
              <a:t>Другие модели КШ системы </a:t>
            </a:r>
          </a:p>
          <a:p>
            <a:r>
              <a:rPr lang="ru-RU" altLang="ru-RU" b="1">
                <a:solidFill>
                  <a:srgbClr val="CC3300"/>
                </a:solidFill>
              </a:rPr>
              <a:t>сетевой синхронизации </a:t>
            </a:r>
          </a:p>
        </p:txBody>
      </p:sp>
      <p:sp>
        <p:nvSpPr>
          <p:cNvPr id="1007620" name="Text Box 4"/>
          <p:cNvSpPr txBox="1">
            <a:spLocks noChangeArrowheads="1"/>
          </p:cNvSpPr>
          <p:nvPr/>
        </p:nvSpPr>
        <p:spPr bwMode="auto">
          <a:xfrm>
            <a:off x="225425" y="2000250"/>
            <a:ext cx="8604250" cy="4572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a:solidFill>
                  <a:srgbClr val="800080"/>
                </a:solidFill>
              </a:rPr>
              <a:t>Рассмотренная ранее модель КШ системы сетевой синхронизации на основе внедрения ЗПС относится к группе мероприятий КШ, при реализации которых эту система рассматривают как источник КШ. Однако такая система становится источником, только после внедрения ЗПС, а при проведении комплекса мероприятий КШ по внедрению “закладки” система сетевой синхронизации рассматривается как объект КШ.</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9667" name="Text Box 3"/>
          <p:cNvSpPr txBox="1">
            <a:spLocks noChangeArrowheads="1"/>
          </p:cNvSpPr>
          <p:nvPr/>
        </p:nvSpPr>
        <p:spPr bwMode="auto">
          <a:xfrm>
            <a:off x="225425" y="1952625"/>
            <a:ext cx="8667750" cy="15541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Инфраструктура сетевой синхронизации на основе </a:t>
            </a:r>
            <a:r>
              <a:rPr lang="en-US" altLang="ru-RU" sz="3200">
                <a:solidFill>
                  <a:srgbClr val="800080"/>
                </a:solidFill>
              </a:rPr>
              <a:t>NTPv</a:t>
            </a:r>
            <a:r>
              <a:rPr lang="ru-RU" altLang="ru-RU" sz="3200">
                <a:solidFill>
                  <a:srgbClr val="800080"/>
                </a:solidFill>
              </a:rPr>
              <a:t>4-протокола может выступать в двух аспектах:</a:t>
            </a:r>
          </a:p>
        </p:txBody>
      </p:sp>
      <p:sp>
        <p:nvSpPr>
          <p:cNvPr id="1009668" name="Text Box 4"/>
          <p:cNvSpPr txBox="1">
            <a:spLocks noChangeArrowheads="1"/>
          </p:cNvSpPr>
          <p:nvPr/>
        </p:nvSpPr>
        <p:spPr bwMode="auto">
          <a:xfrm>
            <a:off x="250825" y="3959225"/>
            <a:ext cx="8616950" cy="15875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2800">
                <a:solidFill>
                  <a:srgbClr val="800080"/>
                </a:solidFill>
              </a:rPr>
              <a:t>вспомогательный, как источник и/или средство проведение КШ против выбранного объекта;</a:t>
            </a:r>
          </a:p>
          <a:p>
            <a:pPr>
              <a:spcBef>
                <a:spcPct val="50000"/>
              </a:spcBef>
              <a:buSzPct val="80000"/>
              <a:buFont typeface="Wingdings" panose="05000000000000000000" pitchFamily="2" charset="2"/>
              <a:buChar char="q"/>
            </a:pPr>
            <a:r>
              <a:rPr lang="ru-RU" altLang="ru-RU" sz="2800">
                <a:solidFill>
                  <a:srgbClr val="800080"/>
                </a:solidFill>
              </a:rPr>
              <a:t>целевой, как объект КШ.</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10691" name="Text Box 3"/>
          <p:cNvSpPr txBox="1">
            <a:spLocks noChangeArrowheads="1"/>
          </p:cNvSpPr>
          <p:nvPr/>
        </p:nvSpPr>
        <p:spPr bwMode="auto">
          <a:xfrm>
            <a:off x="238125" y="1590675"/>
            <a:ext cx="8642350" cy="15541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С точки зрения функциональных мероприятий КШ инфраструктуры сетевого времени включает:</a:t>
            </a:r>
          </a:p>
        </p:txBody>
      </p:sp>
      <p:sp>
        <p:nvSpPr>
          <p:cNvPr id="1010693" name="Text Box 5"/>
          <p:cNvSpPr txBox="1">
            <a:spLocks noChangeArrowheads="1"/>
          </p:cNvSpPr>
          <p:nvPr/>
        </p:nvSpPr>
        <p:spPr bwMode="auto">
          <a:xfrm>
            <a:off x="965200" y="3143250"/>
            <a:ext cx="7188200" cy="1235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3000">
                <a:solidFill>
                  <a:srgbClr val="800080"/>
                </a:solidFill>
              </a:rPr>
              <a:t>комплекс пассивных мероприятий;</a:t>
            </a:r>
          </a:p>
          <a:p>
            <a:pPr>
              <a:spcBef>
                <a:spcPct val="50000"/>
              </a:spcBef>
              <a:buSzPct val="80000"/>
              <a:buFont typeface="Wingdings" panose="05000000000000000000" pitchFamily="2" charset="2"/>
              <a:buChar char="q"/>
            </a:pPr>
            <a:r>
              <a:rPr lang="ru-RU" altLang="ru-RU" sz="3000">
                <a:solidFill>
                  <a:srgbClr val="800080"/>
                </a:solidFill>
              </a:rPr>
              <a:t>комплекс активных мероприятий.</a:t>
            </a:r>
          </a:p>
        </p:txBody>
      </p:sp>
      <p:sp>
        <p:nvSpPr>
          <p:cNvPr id="1010694" name="Text Box 6"/>
          <p:cNvSpPr txBox="1">
            <a:spLocks noChangeArrowheads="1"/>
          </p:cNvSpPr>
          <p:nvPr/>
        </p:nvSpPr>
        <p:spPr bwMode="auto">
          <a:xfrm>
            <a:off x="238125" y="4695825"/>
            <a:ext cx="8629650" cy="15541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Конкретные мероприятия, входящие в указанные комплексы, представлены на рис.26.1.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12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991235" name="Text Box 3"/>
          <p:cNvSpPr txBox="1">
            <a:spLocks noChangeArrowheads="1"/>
          </p:cNvSpPr>
          <p:nvPr/>
        </p:nvSpPr>
        <p:spPr bwMode="auto">
          <a:xfrm>
            <a:off x="238125" y="1038225"/>
            <a:ext cx="8642350" cy="1282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Вместе с тем, поддержание качественной синхронизации сетевого времени зависит от надёжности (корректности) функционирования:</a:t>
            </a:r>
          </a:p>
        </p:txBody>
      </p:sp>
      <p:sp>
        <p:nvSpPr>
          <p:cNvPr id="991236" name="Text Box 4"/>
          <p:cNvSpPr txBox="1">
            <a:spLocks noChangeArrowheads="1"/>
          </p:cNvSpPr>
          <p:nvPr/>
        </p:nvSpPr>
        <p:spPr bwMode="auto">
          <a:xfrm>
            <a:off x="250825" y="2366963"/>
            <a:ext cx="8655050" cy="2720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80000"/>
              <a:buFontTx/>
              <a:buAutoNum type="alphaLcPeriod"/>
            </a:pPr>
            <a:r>
              <a:rPr lang="ru-RU" altLang="ru-RU">
                <a:solidFill>
                  <a:srgbClr val="800080"/>
                </a:solidFill>
              </a:rPr>
              <a:t>программно-аппаратных модулей времени, имеющихся в ОС каждого компьютера, сервера и сетевого устройства. Последнее напрямую зависит от надёжности (корректности) функционирования ОС;</a:t>
            </a:r>
          </a:p>
          <a:p>
            <a:pPr>
              <a:spcBef>
                <a:spcPct val="20000"/>
              </a:spcBef>
              <a:buSzPct val="80000"/>
              <a:buFontTx/>
              <a:buAutoNum type="alphaLcPeriod"/>
            </a:pPr>
            <a:r>
              <a:rPr lang="ru-RU" altLang="ru-RU">
                <a:solidFill>
                  <a:srgbClr val="800080"/>
                </a:solidFill>
              </a:rPr>
              <a:t>подсети синхронизации (инфраструктура сетевого времени), которая реализована на основе </a:t>
            </a:r>
            <a:r>
              <a:rPr lang="en-US" altLang="ru-RU">
                <a:solidFill>
                  <a:srgbClr val="800080"/>
                </a:solidFill>
              </a:rPr>
              <a:t>NTPv</a:t>
            </a:r>
            <a:r>
              <a:rPr lang="ru-RU" altLang="ru-RU">
                <a:solidFill>
                  <a:srgbClr val="800080"/>
                </a:solidFill>
              </a:rPr>
              <a:t>4-протокола.</a:t>
            </a:r>
          </a:p>
        </p:txBody>
      </p:sp>
      <p:sp>
        <p:nvSpPr>
          <p:cNvPr id="991237" name="Text Box 5"/>
          <p:cNvSpPr txBox="1">
            <a:spLocks noChangeArrowheads="1"/>
          </p:cNvSpPr>
          <p:nvPr/>
        </p:nvSpPr>
        <p:spPr bwMode="auto">
          <a:xfrm>
            <a:off x="225425" y="5067300"/>
            <a:ext cx="8655050" cy="15875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600">
                <a:solidFill>
                  <a:srgbClr val="800080"/>
                </a:solidFill>
              </a:rPr>
              <a:t>Компрометация одного из перечисленных компонентов (модулей времени, ОС и подсети синхронизации или её сегментов) приводит к дискредитации целых прикладных систем и служб.</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22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992259" name="Text Box 3"/>
          <p:cNvSpPr txBox="1">
            <a:spLocks noChangeArrowheads="1"/>
          </p:cNvSpPr>
          <p:nvPr/>
        </p:nvSpPr>
        <p:spPr bwMode="auto">
          <a:xfrm>
            <a:off x="0" y="10747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29.1. </a:t>
            </a:r>
            <a:r>
              <a:rPr lang="ru-RU" altLang="ru-RU" b="1">
                <a:solidFill>
                  <a:srgbClr val="CC3300"/>
                </a:solidFill>
              </a:rPr>
              <a:t>Система формирования меток времени в программно-аппаратном комплексе</a:t>
            </a:r>
            <a:endParaRPr lang="ru-RU" altLang="ru-RU">
              <a:solidFill>
                <a:srgbClr val="CC3300"/>
              </a:solidFill>
            </a:endParaRPr>
          </a:p>
        </p:txBody>
      </p:sp>
      <p:sp>
        <p:nvSpPr>
          <p:cNvPr id="992260" name="Text Box 4"/>
          <p:cNvSpPr txBox="1">
            <a:spLocks noChangeArrowheads="1"/>
          </p:cNvSpPr>
          <p:nvPr/>
        </p:nvSpPr>
        <p:spPr bwMode="auto">
          <a:xfrm>
            <a:off x="236538" y="2058988"/>
            <a:ext cx="8629650" cy="4470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5000"/>
              </a:lnSpc>
            </a:pPr>
            <a:r>
              <a:rPr lang="ru-RU" altLang="ru-RU" sz="2800">
                <a:solidFill>
                  <a:srgbClr val="800080"/>
                </a:solidFill>
              </a:rPr>
              <a:t>В любом программно-аппаратном комплексе (компьютере, сервере, коммутаторе и т.п.) имеется генератор тактовой частоты, который является основой генерации времени и частоты синхронизации. Блок-схема формирования системного времени, используемого в метке времени, представлена на рис.29.1. В современных программно-аппаратных комплексах системное время формируется на основе генератора тактовых импульсов и двух счётчиков секунд (основного и дублёра).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993325" name="Text Box 45"/>
          <p:cNvSpPr txBox="1">
            <a:spLocks noChangeArrowheads="1"/>
          </p:cNvSpPr>
          <p:nvPr/>
        </p:nvSpPr>
        <p:spPr bwMode="auto">
          <a:xfrm>
            <a:off x="0" y="6384925"/>
            <a:ext cx="9144000" cy="3159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2300" b="1">
                <a:solidFill>
                  <a:srgbClr val="800080"/>
                </a:solidFill>
              </a:rPr>
              <a:t>Рис.</a:t>
            </a:r>
            <a:r>
              <a:rPr lang="ru-RU" altLang="ru-RU" sz="2300" b="1">
                <a:solidFill>
                  <a:srgbClr val="800080"/>
                </a:solidFill>
                <a:latin typeface="Tahoma" panose="020B0604030504040204" pitchFamily="34" charset="0"/>
              </a:rPr>
              <a:t>29.1</a:t>
            </a:r>
            <a:r>
              <a:rPr lang="ru-RU" altLang="ru-RU" sz="2300" b="1">
                <a:solidFill>
                  <a:srgbClr val="800080"/>
                </a:solidFill>
              </a:rPr>
              <a:t>. Блок-схема формирования системного времени</a:t>
            </a:r>
            <a:endParaRPr lang="ru-RU" altLang="ru-RU" sz="2300">
              <a:solidFill>
                <a:srgbClr val="800080"/>
              </a:solidFill>
            </a:endParaRPr>
          </a:p>
        </p:txBody>
      </p:sp>
      <p:grpSp>
        <p:nvGrpSpPr>
          <p:cNvPr id="993328" name="Group 48"/>
          <p:cNvGrpSpPr>
            <a:grpSpLocks/>
          </p:cNvGrpSpPr>
          <p:nvPr/>
        </p:nvGrpSpPr>
        <p:grpSpPr bwMode="auto">
          <a:xfrm>
            <a:off x="323850" y="896938"/>
            <a:ext cx="8505825" cy="5313362"/>
            <a:chOff x="307" y="589"/>
            <a:chExt cx="5358" cy="3347"/>
          </a:xfrm>
        </p:grpSpPr>
        <p:sp>
          <p:nvSpPr>
            <p:cNvPr id="993284" name="AutoShape 4"/>
            <p:cNvSpPr>
              <a:spLocks noChangeArrowheads="1"/>
            </p:cNvSpPr>
            <p:nvPr/>
          </p:nvSpPr>
          <p:spPr bwMode="auto">
            <a:xfrm>
              <a:off x="310" y="1556"/>
              <a:ext cx="773" cy="659"/>
            </a:xfrm>
            <a:prstGeom prst="cube">
              <a:avLst>
                <a:gd name="adj" fmla="val 17704"/>
              </a:avLst>
            </a:prstGeom>
            <a:solidFill>
              <a:srgbClr val="9999FF"/>
            </a:soli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993285" name="AutoShape 5"/>
            <p:cNvSpPr>
              <a:spLocks noChangeArrowheads="1"/>
            </p:cNvSpPr>
            <p:nvPr/>
          </p:nvSpPr>
          <p:spPr bwMode="auto">
            <a:xfrm>
              <a:off x="1019" y="1755"/>
              <a:ext cx="386" cy="287"/>
            </a:xfrm>
            <a:custGeom>
              <a:avLst/>
              <a:gdLst>
                <a:gd name="G0" fmla="+- 10421 0 0"/>
                <a:gd name="G1" fmla="+- 5002 0 0"/>
                <a:gd name="G2" fmla="+- 21600 0 5002"/>
                <a:gd name="G3" fmla="+- 10800 0 5002"/>
                <a:gd name="G4" fmla="+- 21600 0 10421"/>
                <a:gd name="G5" fmla="*/ G4 G3 10800"/>
                <a:gd name="G6" fmla="+- 21600 0 G5"/>
                <a:gd name="T0" fmla="*/ 10421 w 21600"/>
                <a:gd name="T1" fmla="*/ 0 h 21600"/>
                <a:gd name="T2" fmla="*/ 0 w 21600"/>
                <a:gd name="T3" fmla="*/ 10800 h 21600"/>
                <a:gd name="T4" fmla="*/ 1042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0421" y="0"/>
                  </a:moveTo>
                  <a:lnTo>
                    <a:pt x="10421" y="5002"/>
                  </a:lnTo>
                  <a:lnTo>
                    <a:pt x="3375" y="5002"/>
                  </a:lnTo>
                  <a:lnTo>
                    <a:pt x="3375" y="16598"/>
                  </a:lnTo>
                  <a:lnTo>
                    <a:pt x="10421" y="16598"/>
                  </a:lnTo>
                  <a:lnTo>
                    <a:pt x="1042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3287" name="AutoShape 7"/>
            <p:cNvSpPr>
              <a:spLocks noChangeArrowheads="1"/>
            </p:cNvSpPr>
            <p:nvPr/>
          </p:nvSpPr>
          <p:spPr bwMode="auto">
            <a:xfrm>
              <a:off x="1846" y="1017"/>
              <a:ext cx="1610" cy="458"/>
            </a:xfrm>
            <a:prstGeom prst="cube">
              <a:avLst>
                <a:gd name="adj" fmla="val 17704"/>
              </a:avLst>
            </a:prstGeom>
            <a:solidFill>
              <a:srgbClr val="99FF99"/>
            </a:soli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993288" name="AutoShape 8"/>
            <p:cNvSpPr>
              <a:spLocks noChangeArrowheads="1"/>
            </p:cNvSpPr>
            <p:nvPr/>
          </p:nvSpPr>
          <p:spPr bwMode="auto">
            <a:xfrm>
              <a:off x="1251" y="1136"/>
              <a:ext cx="548" cy="286"/>
            </a:xfrm>
            <a:custGeom>
              <a:avLst/>
              <a:gdLst>
                <a:gd name="G0" fmla="+- 12461 0 0"/>
                <a:gd name="G1" fmla="+- 5002 0 0"/>
                <a:gd name="G2" fmla="+- 21600 0 5002"/>
                <a:gd name="G3" fmla="+- 10800 0 5002"/>
                <a:gd name="G4" fmla="+- 21600 0 12461"/>
                <a:gd name="G5" fmla="*/ G4 G3 10800"/>
                <a:gd name="G6" fmla="+- 21600 0 G5"/>
                <a:gd name="T0" fmla="*/ 12461 w 21600"/>
                <a:gd name="T1" fmla="*/ 0 h 21600"/>
                <a:gd name="T2" fmla="*/ 0 w 21600"/>
                <a:gd name="T3" fmla="*/ 10800 h 21600"/>
                <a:gd name="T4" fmla="*/ 1246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461" y="0"/>
                  </a:moveTo>
                  <a:lnTo>
                    <a:pt x="12461" y="5002"/>
                  </a:lnTo>
                  <a:lnTo>
                    <a:pt x="3375" y="5002"/>
                  </a:lnTo>
                  <a:lnTo>
                    <a:pt x="3375" y="16598"/>
                  </a:lnTo>
                  <a:lnTo>
                    <a:pt x="12461" y="16598"/>
                  </a:lnTo>
                  <a:lnTo>
                    <a:pt x="1246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3289" name="AutoShape 9"/>
            <p:cNvSpPr>
              <a:spLocks noChangeArrowheads="1"/>
            </p:cNvSpPr>
            <p:nvPr/>
          </p:nvSpPr>
          <p:spPr bwMode="auto">
            <a:xfrm flipH="1">
              <a:off x="3409" y="1107"/>
              <a:ext cx="547" cy="286"/>
            </a:xfrm>
            <a:custGeom>
              <a:avLst/>
              <a:gdLst>
                <a:gd name="G0" fmla="+- 12461 0 0"/>
                <a:gd name="G1" fmla="+- 5002 0 0"/>
                <a:gd name="G2" fmla="+- 21600 0 5002"/>
                <a:gd name="G3" fmla="+- 10800 0 5002"/>
                <a:gd name="G4" fmla="+- 21600 0 12461"/>
                <a:gd name="G5" fmla="*/ G4 G3 10800"/>
                <a:gd name="G6" fmla="+- 21600 0 G5"/>
                <a:gd name="T0" fmla="*/ 12461 w 21600"/>
                <a:gd name="T1" fmla="*/ 0 h 21600"/>
                <a:gd name="T2" fmla="*/ 0 w 21600"/>
                <a:gd name="T3" fmla="*/ 10800 h 21600"/>
                <a:gd name="T4" fmla="*/ 1246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461" y="0"/>
                  </a:moveTo>
                  <a:lnTo>
                    <a:pt x="12461" y="5002"/>
                  </a:lnTo>
                  <a:lnTo>
                    <a:pt x="3375" y="5002"/>
                  </a:lnTo>
                  <a:lnTo>
                    <a:pt x="3375" y="16598"/>
                  </a:lnTo>
                  <a:lnTo>
                    <a:pt x="12461" y="16598"/>
                  </a:lnTo>
                  <a:lnTo>
                    <a:pt x="1246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grpSp>
          <p:nvGrpSpPr>
            <p:cNvPr id="993290" name="Group 10"/>
            <p:cNvGrpSpPr>
              <a:grpSpLocks/>
            </p:cNvGrpSpPr>
            <p:nvPr/>
          </p:nvGrpSpPr>
          <p:grpSpPr bwMode="auto">
            <a:xfrm>
              <a:off x="736" y="706"/>
              <a:ext cx="550" cy="579"/>
              <a:chOff x="831" y="635"/>
              <a:chExt cx="550" cy="579"/>
            </a:xfrm>
          </p:grpSpPr>
          <p:sp>
            <p:nvSpPr>
              <p:cNvPr id="993291" name="Freeform 11"/>
              <p:cNvSpPr>
                <a:spLocks/>
              </p:cNvSpPr>
              <p:nvPr/>
            </p:nvSpPr>
            <p:spPr bwMode="auto">
              <a:xfrm>
                <a:off x="831" y="1013"/>
                <a:ext cx="388" cy="201"/>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cmpd="sng">
                <a:solidFill>
                  <a:schemeClr val="hlink"/>
                </a:solidFill>
                <a:prstDash val="solid"/>
                <a:round/>
                <a:headEnd/>
                <a:tailEnd/>
              </a:ln>
            </p:spPr>
            <p:txBody>
              <a:bodyPr/>
              <a:lstStyle/>
              <a:p>
                <a:endParaRPr lang="ru-RU"/>
              </a:p>
            </p:txBody>
          </p:sp>
          <p:sp>
            <p:nvSpPr>
              <p:cNvPr id="993292" name="Freeform 12"/>
              <p:cNvSpPr>
                <a:spLocks noEditPoints="1"/>
              </p:cNvSpPr>
              <p:nvPr/>
            </p:nvSpPr>
            <p:spPr bwMode="auto">
              <a:xfrm>
                <a:off x="864" y="1037"/>
                <a:ext cx="317" cy="14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3175" cmpd="sng">
                <a:solidFill>
                  <a:schemeClr val="hlink"/>
                </a:solidFill>
                <a:round/>
                <a:headEnd/>
                <a:tailEnd/>
              </a:ln>
            </p:spPr>
            <p:txBody>
              <a:bodyPr/>
              <a:lstStyle/>
              <a:p>
                <a:endParaRPr lang="ru-RU"/>
              </a:p>
            </p:txBody>
          </p:sp>
          <p:sp>
            <p:nvSpPr>
              <p:cNvPr id="993293" name="Freeform 13"/>
              <p:cNvSpPr>
                <a:spLocks/>
              </p:cNvSpPr>
              <p:nvPr/>
            </p:nvSpPr>
            <p:spPr bwMode="auto">
              <a:xfrm>
                <a:off x="831" y="1078"/>
                <a:ext cx="270" cy="136"/>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solidFill>
                <a:srgbClr val="FFCCCC"/>
              </a:solidFill>
              <a:ln w="12700" cmpd="sng">
                <a:solidFill>
                  <a:schemeClr val="hlink"/>
                </a:solidFill>
                <a:prstDash val="solid"/>
                <a:round/>
                <a:headEnd/>
                <a:tailEnd/>
              </a:ln>
            </p:spPr>
            <p:txBody>
              <a:bodyPr/>
              <a:lstStyle/>
              <a:p>
                <a:endParaRPr lang="ru-RU"/>
              </a:p>
            </p:txBody>
          </p:sp>
          <p:grpSp>
            <p:nvGrpSpPr>
              <p:cNvPr id="993294" name="Group 14"/>
              <p:cNvGrpSpPr>
                <a:grpSpLocks/>
              </p:cNvGrpSpPr>
              <p:nvPr/>
            </p:nvGrpSpPr>
            <p:grpSpPr bwMode="auto">
              <a:xfrm>
                <a:off x="994" y="635"/>
                <a:ext cx="387" cy="448"/>
                <a:chOff x="4497" y="5857"/>
                <a:chExt cx="555" cy="734"/>
              </a:xfrm>
            </p:grpSpPr>
            <p:sp>
              <p:nvSpPr>
                <p:cNvPr id="993295" name="Freeform 15"/>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CCCC"/>
                </a:solidFill>
                <a:ln w="19050" cmpd="sng">
                  <a:solidFill>
                    <a:schemeClr val="hlink"/>
                  </a:solidFill>
                  <a:prstDash val="solid"/>
                  <a:round/>
                  <a:headEnd/>
                  <a:tailEnd/>
                </a:ln>
              </p:spPr>
              <p:txBody>
                <a:bodyPr/>
                <a:lstStyle/>
                <a:p>
                  <a:endParaRPr lang="ru-RU"/>
                </a:p>
              </p:txBody>
            </p:sp>
            <p:sp>
              <p:nvSpPr>
                <p:cNvPr id="993296" name="Freeform 16"/>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rgbClr val="C9FFFF">
                        <a:gamma/>
                        <a:tint val="0"/>
                        <a:invGamma/>
                      </a:srgbClr>
                    </a:gs>
                    <a:gs pos="100000">
                      <a:srgbClr val="C9FFFF"/>
                    </a:gs>
                  </a:gsLst>
                  <a:path path="rect">
                    <a:fillToRect l="50000" t="50000" r="50000" b="50000"/>
                  </a:path>
                </a:gradFill>
                <a:ln w="19050" cmpd="sng">
                  <a:solidFill>
                    <a:schemeClr val="hlink"/>
                  </a:solidFill>
                  <a:prstDash val="solid"/>
                  <a:round/>
                  <a:headEnd/>
                  <a:tailEnd/>
                </a:ln>
              </p:spPr>
              <p:txBody>
                <a:bodyPr/>
                <a:lstStyle/>
                <a:p>
                  <a:endParaRPr lang="ru-RU"/>
                </a:p>
              </p:txBody>
            </p:sp>
            <p:sp>
              <p:nvSpPr>
                <p:cNvPr id="993297" name="Freeform 17"/>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993298" name="Group 18"/>
            <p:cNvGrpSpPr>
              <a:grpSpLocks/>
            </p:cNvGrpSpPr>
            <p:nvPr/>
          </p:nvGrpSpPr>
          <p:grpSpPr bwMode="auto">
            <a:xfrm>
              <a:off x="456" y="1024"/>
              <a:ext cx="322" cy="404"/>
              <a:chOff x="1661" y="6606"/>
              <a:chExt cx="632" cy="861"/>
            </a:xfrm>
          </p:grpSpPr>
          <p:sp>
            <p:nvSpPr>
              <p:cNvPr id="993299" name="Freeform 19"/>
              <p:cNvSpPr>
                <a:spLocks/>
              </p:cNvSpPr>
              <p:nvPr/>
            </p:nvSpPr>
            <p:spPr bwMode="auto">
              <a:xfrm>
                <a:off x="1661" y="6606"/>
                <a:ext cx="632" cy="861"/>
              </a:xfrm>
              <a:custGeom>
                <a:avLst/>
                <a:gdLst>
                  <a:gd name="T0" fmla="*/ 221 w 1017"/>
                  <a:gd name="T1" fmla="*/ 277 h 747"/>
                  <a:gd name="T2" fmla="*/ 122 w 1017"/>
                  <a:gd name="T3" fmla="*/ 321 h 747"/>
                  <a:gd name="T4" fmla="*/ 83 w 1017"/>
                  <a:gd name="T5" fmla="*/ 348 h 747"/>
                  <a:gd name="T6" fmla="*/ 49 w 1017"/>
                  <a:gd name="T7" fmla="*/ 377 h 747"/>
                  <a:gd name="T8" fmla="*/ 26 w 1017"/>
                  <a:gd name="T9" fmla="*/ 408 h 747"/>
                  <a:gd name="T10" fmla="*/ 7 w 1017"/>
                  <a:gd name="T11" fmla="*/ 441 h 747"/>
                  <a:gd name="T12" fmla="*/ 0 w 1017"/>
                  <a:gd name="T13" fmla="*/ 476 h 747"/>
                  <a:gd name="T14" fmla="*/ 0 w 1017"/>
                  <a:gd name="T15" fmla="*/ 576 h 747"/>
                  <a:gd name="T16" fmla="*/ 5 w 1017"/>
                  <a:gd name="T17" fmla="*/ 595 h 747"/>
                  <a:gd name="T18" fmla="*/ 15 w 1017"/>
                  <a:gd name="T19" fmla="*/ 613 h 747"/>
                  <a:gd name="T20" fmla="*/ 34 w 1017"/>
                  <a:gd name="T21" fmla="*/ 630 h 747"/>
                  <a:gd name="T22" fmla="*/ 73 w 1017"/>
                  <a:gd name="T23" fmla="*/ 649 h 747"/>
                  <a:gd name="T24" fmla="*/ 109 w 1017"/>
                  <a:gd name="T25" fmla="*/ 651 h 747"/>
                  <a:gd name="T26" fmla="*/ 129 w 1017"/>
                  <a:gd name="T27" fmla="*/ 659 h 747"/>
                  <a:gd name="T28" fmla="*/ 150 w 1017"/>
                  <a:gd name="T29" fmla="*/ 676 h 747"/>
                  <a:gd name="T30" fmla="*/ 224 w 1017"/>
                  <a:gd name="T31" fmla="*/ 697 h 747"/>
                  <a:gd name="T32" fmla="*/ 348 w 1017"/>
                  <a:gd name="T33" fmla="*/ 722 h 747"/>
                  <a:gd name="T34" fmla="*/ 477 w 1017"/>
                  <a:gd name="T35" fmla="*/ 739 h 747"/>
                  <a:gd name="T36" fmla="*/ 610 w 1017"/>
                  <a:gd name="T37" fmla="*/ 747 h 747"/>
                  <a:gd name="T38" fmla="*/ 676 w 1017"/>
                  <a:gd name="T39" fmla="*/ 747 h 747"/>
                  <a:gd name="T40" fmla="*/ 761 w 1017"/>
                  <a:gd name="T41" fmla="*/ 741 h 747"/>
                  <a:gd name="T42" fmla="*/ 841 w 1017"/>
                  <a:gd name="T43" fmla="*/ 723 h 747"/>
                  <a:gd name="T44" fmla="*/ 873 w 1017"/>
                  <a:gd name="T45" fmla="*/ 732 h 747"/>
                  <a:gd name="T46" fmla="*/ 907 w 1017"/>
                  <a:gd name="T47" fmla="*/ 730 h 747"/>
                  <a:gd name="T48" fmla="*/ 973 w 1017"/>
                  <a:gd name="T49" fmla="*/ 703 h 747"/>
                  <a:gd name="T50" fmla="*/ 1017 w 1017"/>
                  <a:gd name="T51" fmla="*/ 667 h 747"/>
                  <a:gd name="T52" fmla="*/ 1017 w 1017"/>
                  <a:gd name="T53" fmla="*/ 506 h 747"/>
                  <a:gd name="T54" fmla="*/ 1014 w 1017"/>
                  <a:gd name="T55" fmla="*/ 469 h 747"/>
                  <a:gd name="T56" fmla="*/ 1000 w 1017"/>
                  <a:gd name="T57" fmla="*/ 433 h 747"/>
                  <a:gd name="T58" fmla="*/ 977 w 1017"/>
                  <a:gd name="T59" fmla="*/ 399 h 747"/>
                  <a:gd name="T60" fmla="*/ 944 w 1017"/>
                  <a:gd name="T61" fmla="*/ 369 h 747"/>
                  <a:gd name="T62" fmla="*/ 904 w 1017"/>
                  <a:gd name="T63" fmla="*/ 340 h 747"/>
                  <a:gd name="T64" fmla="*/ 856 w 1017"/>
                  <a:gd name="T65" fmla="*/ 315 h 747"/>
                  <a:gd name="T66" fmla="*/ 800 w 1017"/>
                  <a:gd name="T67" fmla="*/ 295 h 747"/>
                  <a:gd name="T68" fmla="*/ 739 w 1017"/>
                  <a:gd name="T69" fmla="*/ 278 h 747"/>
                  <a:gd name="T70" fmla="*/ 735 w 1017"/>
                  <a:gd name="T71" fmla="*/ 278 h 747"/>
                  <a:gd name="T72" fmla="*/ 774 w 1017"/>
                  <a:gd name="T73" fmla="*/ 253 h 747"/>
                  <a:gd name="T74" fmla="*/ 803 w 1017"/>
                  <a:gd name="T75" fmla="*/ 225 h 747"/>
                  <a:gd name="T76" fmla="*/ 819 w 1017"/>
                  <a:gd name="T77" fmla="*/ 194 h 747"/>
                  <a:gd name="T78" fmla="*/ 825 w 1017"/>
                  <a:gd name="T79" fmla="*/ 163 h 747"/>
                  <a:gd name="T80" fmla="*/ 819 w 1017"/>
                  <a:gd name="T81" fmla="*/ 132 h 747"/>
                  <a:gd name="T82" fmla="*/ 802 w 1017"/>
                  <a:gd name="T83" fmla="*/ 101 h 747"/>
                  <a:gd name="T84" fmla="*/ 774 w 1017"/>
                  <a:gd name="T85" fmla="*/ 73 h 747"/>
                  <a:gd name="T86" fmla="*/ 735 w 1017"/>
                  <a:gd name="T87" fmla="*/ 48 h 747"/>
                  <a:gd name="T88" fmla="*/ 688 w 1017"/>
                  <a:gd name="T89" fmla="*/ 27 h 747"/>
                  <a:gd name="T90" fmla="*/ 635 w 1017"/>
                  <a:gd name="T91" fmla="*/ 12 h 747"/>
                  <a:gd name="T92" fmla="*/ 579 w 1017"/>
                  <a:gd name="T93" fmla="*/ 3 h 747"/>
                  <a:gd name="T94" fmla="*/ 521 w 1017"/>
                  <a:gd name="T95" fmla="*/ 0 h 747"/>
                  <a:gd name="T96" fmla="*/ 464 w 1017"/>
                  <a:gd name="T97" fmla="*/ 4 h 747"/>
                  <a:gd name="T98" fmla="*/ 408 w 1017"/>
                  <a:gd name="T99" fmla="*/ 13 h 747"/>
                  <a:gd name="T100" fmla="*/ 355 w 1017"/>
                  <a:gd name="T101" fmla="*/ 27 h 747"/>
                  <a:gd name="T102" fmla="*/ 308 w 1017"/>
                  <a:gd name="T103" fmla="*/ 49 h 747"/>
                  <a:gd name="T104" fmla="*/ 272 w 1017"/>
                  <a:gd name="T105" fmla="*/ 71 h 747"/>
                  <a:gd name="T106" fmla="*/ 245 w 1017"/>
                  <a:gd name="T107" fmla="*/ 97 h 747"/>
                  <a:gd name="T108" fmla="*/ 228 w 1017"/>
                  <a:gd name="T109" fmla="*/ 124 h 747"/>
                  <a:gd name="T110" fmla="*/ 219 w 1017"/>
                  <a:gd name="T111" fmla="*/ 152 h 747"/>
                  <a:gd name="T112" fmla="*/ 221 w 1017"/>
                  <a:gd name="T113" fmla="*/ 180 h 747"/>
                  <a:gd name="T114" fmla="*/ 231 w 1017"/>
                  <a:gd name="T115" fmla="*/ 209 h 747"/>
                  <a:gd name="T116" fmla="*/ 250 w 1017"/>
                  <a:gd name="T117" fmla="*/ 236 h 747"/>
                  <a:gd name="T118" fmla="*/ 279 w 1017"/>
                  <a:gd name="T119" fmla="*/ 26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7" h="747">
                    <a:moveTo>
                      <a:pt x="279" y="260"/>
                    </a:moveTo>
                    <a:lnTo>
                      <a:pt x="221" y="277"/>
                    </a:lnTo>
                    <a:lnTo>
                      <a:pt x="168" y="297"/>
                    </a:lnTo>
                    <a:lnTo>
                      <a:pt x="122" y="321"/>
                    </a:lnTo>
                    <a:lnTo>
                      <a:pt x="102" y="333"/>
                    </a:lnTo>
                    <a:lnTo>
                      <a:pt x="83" y="348"/>
                    </a:lnTo>
                    <a:lnTo>
                      <a:pt x="65" y="361"/>
                    </a:lnTo>
                    <a:lnTo>
                      <a:pt x="49" y="377"/>
                    </a:lnTo>
                    <a:lnTo>
                      <a:pt x="36" y="391"/>
                    </a:lnTo>
                    <a:lnTo>
                      <a:pt x="26" y="408"/>
                    </a:lnTo>
                    <a:lnTo>
                      <a:pt x="15" y="424"/>
                    </a:lnTo>
                    <a:lnTo>
                      <a:pt x="7" y="441"/>
                    </a:lnTo>
                    <a:lnTo>
                      <a:pt x="2" y="459"/>
                    </a:lnTo>
                    <a:lnTo>
                      <a:pt x="0" y="476"/>
                    </a:lnTo>
                    <a:lnTo>
                      <a:pt x="0" y="476"/>
                    </a:lnTo>
                    <a:lnTo>
                      <a:pt x="0" y="576"/>
                    </a:lnTo>
                    <a:lnTo>
                      <a:pt x="2" y="586"/>
                    </a:lnTo>
                    <a:lnTo>
                      <a:pt x="5" y="595"/>
                    </a:lnTo>
                    <a:lnTo>
                      <a:pt x="9" y="604"/>
                    </a:lnTo>
                    <a:lnTo>
                      <a:pt x="15" y="613"/>
                    </a:lnTo>
                    <a:lnTo>
                      <a:pt x="24" y="622"/>
                    </a:lnTo>
                    <a:lnTo>
                      <a:pt x="34" y="630"/>
                    </a:lnTo>
                    <a:lnTo>
                      <a:pt x="60" y="644"/>
                    </a:lnTo>
                    <a:lnTo>
                      <a:pt x="73" y="649"/>
                    </a:lnTo>
                    <a:lnTo>
                      <a:pt x="90" y="651"/>
                    </a:lnTo>
                    <a:lnTo>
                      <a:pt x="109" y="651"/>
                    </a:lnTo>
                    <a:lnTo>
                      <a:pt x="126" y="649"/>
                    </a:lnTo>
                    <a:lnTo>
                      <a:pt x="129" y="659"/>
                    </a:lnTo>
                    <a:lnTo>
                      <a:pt x="138" y="668"/>
                    </a:lnTo>
                    <a:lnTo>
                      <a:pt x="150" y="676"/>
                    </a:lnTo>
                    <a:lnTo>
                      <a:pt x="163" y="682"/>
                    </a:lnTo>
                    <a:lnTo>
                      <a:pt x="224" y="697"/>
                    </a:lnTo>
                    <a:lnTo>
                      <a:pt x="285" y="711"/>
                    </a:lnTo>
                    <a:lnTo>
                      <a:pt x="348" y="722"/>
                    </a:lnTo>
                    <a:lnTo>
                      <a:pt x="413" y="731"/>
                    </a:lnTo>
                    <a:lnTo>
                      <a:pt x="477" y="739"/>
                    </a:lnTo>
                    <a:lnTo>
                      <a:pt x="544" y="743"/>
                    </a:lnTo>
                    <a:lnTo>
                      <a:pt x="610" y="747"/>
                    </a:lnTo>
                    <a:lnTo>
                      <a:pt x="676" y="747"/>
                    </a:lnTo>
                    <a:lnTo>
                      <a:pt x="676" y="747"/>
                    </a:lnTo>
                    <a:lnTo>
                      <a:pt x="718" y="746"/>
                    </a:lnTo>
                    <a:lnTo>
                      <a:pt x="761" y="741"/>
                    </a:lnTo>
                    <a:lnTo>
                      <a:pt x="802" y="733"/>
                    </a:lnTo>
                    <a:lnTo>
                      <a:pt x="841" y="723"/>
                    </a:lnTo>
                    <a:lnTo>
                      <a:pt x="856" y="729"/>
                    </a:lnTo>
                    <a:lnTo>
                      <a:pt x="873" y="732"/>
                    </a:lnTo>
                    <a:lnTo>
                      <a:pt x="890" y="732"/>
                    </a:lnTo>
                    <a:lnTo>
                      <a:pt x="907" y="730"/>
                    </a:lnTo>
                    <a:lnTo>
                      <a:pt x="943" y="718"/>
                    </a:lnTo>
                    <a:lnTo>
                      <a:pt x="973" y="703"/>
                    </a:lnTo>
                    <a:lnTo>
                      <a:pt x="999" y="686"/>
                    </a:lnTo>
                    <a:lnTo>
                      <a:pt x="1017" y="667"/>
                    </a:lnTo>
                    <a:lnTo>
                      <a:pt x="1017" y="667"/>
                    </a:lnTo>
                    <a:lnTo>
                      <a:pt x="1017" y="506"/>
                    </a:lnTo>
                    <a:lnTo>
                      <a:pt x="1017" y="487"/>
                    </a:lnTo>
                    <a:lnTo>
                      <a:pt x="1014" y="469"/>
                    </a:lnTo>
                    <a:lnTo>
                      <a:pt x="1009" y="451"/>
                    </a:lnTo>
                    <a:lnTo>
                      <a:pt x="1000" y="433"/>
                    </a:lnTo>
                    <a:lnTo>
                      <a:pt x="990" y="416"/>
                    </a:lnTo>
                    <a:lnTo>
                      <a:pt x="977" y="399"/>
                    </a:lnTo>
                    <a:lnTo>
                      <a:pt x="961" y="384"/>
                    </a:lnTo>
                    <a:lnTo>
                      <a:pt x="944" y="369"/>
                    </a:lnTo>
                    <a:lnTo>
                      <a:pt x="926" y="355"/>
                    </a:lnTo>
                    <a:lnTo>
                      <a:pt x="904" y="340"/>
                    </a:lnTo>
                    <a:lnTo>
                      <a:pt x="880" y="328"/>
                    </a:lnTo>
                    <a:lnTo>
                      <a:pt x="856" y="315"/>
                    </a:lnTo>
                    <a:lnTo>
                      <a:pt x="829" y="305"/>
                    </a:lnTo>
                    <a:lnTo>
                      <a:pt x="800" y="295"/>
                    </a:lnTo>
                    <a:lnTo>
                      <a:pt x="771" y="286"/>
                    </a:lnTo>
                    <a:lnTo>
                      <a:pt x="739" y="278"/>
                    </a:lnTo>
                    <a:lnTo>
                      <a:pt x="739" y="278"/>
                    </a:lnTo>
                    <a:lnTo>
                      <a:pt x="735" y="278"/>
                    </a:lnTo>
                    <a:lnTo>
                      <a:pt x="758" y="266"/>
                    </a:lnTo>
                    <a:lnTo>
                      <a:pt x="774" y="253"/>
                    </a:lnTo>
                    <a:lnTo>
                      <a:pt x="790" y="239"/>
                    </a:lnTo>
                    <a:lnTo>
                      <a:pt x="803" y="225"/>
                    </a:lnTo>
                    <a:lnTo>
                      <a:pt x="812" y="210"/>
                    </a:lnTo>
                    <a:lnTo>
                      <a:pt x="819" y="194"/>
                    </a:lnTo>
                    <a:lnTo>
                      <a:pt x="824" y="179"/>
                    </a:lnTo>
                    <a:lnTo>
                      <a:pt x="825" y="163"/>
                    </a:lnTo>
                    <a:lnTo>
                      <a:pt x="824" y="147"/>
                    </a:lnTo>
                    <a:lnTo>
                      <a:pt x="819" y="132"/>
                    </a:lnTo>
                    <a:lnTo>
                      <a:pt x="812" y="117"/>
                    </a:lnTo>
                    <a:lnTo>
                      <a:pt x="802" y="101"/>
                    </a:lnTo>
                    <a:lnTo>
                      <a:pt x="790" y="87"/>
                    </a:lnTo>
                    <a:lnTo>
                      <a:pt x="774" y="73"/>
                    </a:lnTo>
                    <a:lnTo>
                      <a:pt x="756" y="60"/>
                    </a:lnTo>
                    <a:lnTo>
                      <a:pt x="735" y="48"/>
                    </a:lnTo>
                    <a:lnTo>
                      <a:pt x="712" y="36"/>
                    </a:lnTo>
                    <a:lnTo>
                      <a:pt x="688" y="27"/>
                    </a:lnTo>
                    <a:lnTo>
                      <a:pt x="662" y="18"/>
                    </a:lnTo>
                    <a:lnTo>
                      <a:pt x="635" y="12"/>
                    </a:lnTo>
                    <a:lnTo>
                      <a:pt x="608" y="7"/>
                    </a:lnTo>
                    <a:lnTo>
                      <a:pt x="579" y="3"/>
                    </a:lnTo>
                    <a:lnTo>
                      <a:pt x="550" y="0"/>
                    </a:lnTo>
                    <a:lnTo>
                      <a:pt x="521" y="0"/>
                    </a:lnTo>
                    <a:lnTo>
                      <a:pt x="493" y="0"/>
                    </a:lnTo>
                    <a:lnTo>
                      <a:pt x="464" y="4"/>
                    </a:lnTo>
                    <a:lnTo>
                      <a:pt x="435" y="7"/>
                    </a:lnTo>
                    <a:lnTo>
                      <a:pt x="408" y="13"/>
                    </a:lnTo>
                    <a:lnTo>
                      <a:pt x="381" y="20"/>
                    </a:lnTo>
                    <a:lnTo>
                      <a:pt x="355" y="27"/>
                    </a:lnTo>
                    <a:lnTo>
                      <a:pt x="330" y="37"/>
                    </a:lnTo>
                    <a:lnTo>
                      <a:pt x="308" y="49"/>
                    </a:lnTo>
                    <a:lnTo>
                      <a:pt x="289" y="60"/>
                    </a:lnTo>
                    <a:lnTo>
                      <a:pt x="272" y="71"/>
                    </a:lnTo>
                    <a:lnTo>
                      <a:pt x="257" y="83"/>
                    </a:lnTo>
                    <a:lnTo>
                      <a:pt x="245" y="97"/>
                    </a:lnTo>
                    <a:lnTo>
                      <a:pt x="235" y="110"/>
                    </a:lnTo>
                    <a:lnTo>
                      <a:pt x="228" y="124"/>
                    </a:lnTo>
                    <a:lnTo>
                      <a:pt x="223" y="137"/>
                    </a:lnTo>
                    <a:lnTo>
                      <a:pt x="219" y="152"/>
                    </a:lnTo>
                    <a:lnTo>
                      <a:pt x="219" y="166"/>
                    </a:lnTo>
                    <a:lnTo>
                      <a:pt x="221" y="180"/>
                    </a:lnTo>
                    <a:lnTo>
                      <a:pt x="224" y="194"/>
                    </a:lnTo>
                    <a:lnTo>
                      <a:pt x="231" y="209"/>
                    </a:lnTo>
                    <a:lnTo>
                      <a:pt x="240" y="222"/>
                    </a:lnTo>
                    <a:lnTo>
                      <a:pt x="250" y="236"/>
                    </a:lnTo>
                    <a:lnTo>
                      <a:pt x="263" y="248"/>
                    </a:lnTo>
                    <a:lnTo>
                      <a:pt x="279" y="260"/>
                    </a:lnTo>
                    <a:lnTo>
                      <a:pt x="279" y="260"/>
                    </a:lnTo>
                  </a:path>
                </a:pathLst>
              </a:custGeom>
              <a:solidFill>
                <a:srgbClr val="FFFF99"/>
              </a:solidFill>
              <a:ln w="28575" cmpd="sng">
                <a:solidFill>
                  <a:schemeClr val="hlink"/>
                </a:solidFill>
                <a:prstDash val="solid"/>
                <a:round/>
                <a:headEnd/>
                <a:tailEnd/>
              </a:ln>
            </p:spPr>
            <p:txBody>
              <a:bodyPr/>
              <a:lstStyle/>
              <a:p>
                <a:endParaRPr lang="ru-RU"/>
              </a:p>
            </p:txBody>
          </p:sp>
          <p:sp>
            <p:nvSpPr>
              <p:cNvPr id="993300" name="Freeform 20"/>
              <p:cNvSpPr>
                <a:spLocks/>
              </p:cNvSpPr>
              <p:nvPr/>
            </p:nvSpPr>
            <p:spPr bwMode="auto">
              <a:xfrm>
                <a:off x="1732" y="7000"/>
                <a:ext cx="67" cy="355"/>
              </a:xfrm>
              <a:custGeom>
                <a:avLst/>
                <a:gdLst>
                  <a:gd name="T0" fmla="*/ 14 w 107"/>
                  <a:gd name="T1" fmla="*/ 308 h 308"/>
                  <a:gd name="T2" fmla="*/ 4 w 107"/>
                  <a:gd name="T3" fmla="*/ 268 h 308"/>
                  <a:gd name="T4" fmla="*/ 0 w 107"/>
                  <a:gd name="T5" fmla="*/ 229 h 308"/>
                  <a:gd name="T6" fmla="*/ 4 w 107"/>
                  <a:gd name="T7" fmla="*/ 188 h 308"/>
                  <a:gd name="T8" fmla="*/ 12 w 107"/>
                  <a:gd name="T9" fmla="*/ 150 h 308"/>
                  <a:gd name="T10" fmla="*/ 26 w 107"/>
                  <a:gd name="T11" fmla="*/ 111 h 308"/>
                  <a:gd name="T12" fmla="*/ 48 w 107"/>
                  <a:gd name="T13" fmla="*/ 73 h 308"/>
                  <a:gd name="T14" fmla="*/ 75 w 107"/>
                  <a:gd name="T15" fmla="*/ 36 h 308"/>
                  <a:gd name="T16" fmla="*/ 107 w 107"/>
                  <a:gd name="T17"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08">
                    <a:moveTo>
                      <a:pt x="14" y="308"/>
                    </a:moveTo>
                    <a:lnTo>
                      <a:pt x="4" y="268"/>
                    </a:lnTo>
                    <a:lnTo>
                      <a:pt x="0" y="229"/>
                    </a:lnTo>
                    <a:lnTo>
                      <a:pt x="4" y="188"/>
                    </a:lnTo>
                    <a:lnTo>
                      <a:pt x="12" y="150"/>
                    </a:lnTo>
                    <a:lnTo>
                      <a:pt x="26" y="111"/>
                    </a:lnTo>
                    <a:lnTo>
                      <a:pt x="48" y="73"/>
                    </a:lnTo>
                    <a:lnTo>
                      <a:pt x="75" y="36"/>
                    </a:lnTo>
                    <a:lnTo>
                      <a:pt x="107" y="0"/>
                    </a:lnTo>
                  </a:path>
                </a:pathLst>
              </a:custGeom>
              <a:solidFill>
                <a:srgbClr val="FFFF99"/>
              </a:solidFill>
              <a:ln w="28575" cmpd="sng">
                <a:solidFill>
                  <a:schemeClr val="hlink"/>
                </a:solidFill>
                <a:prstDash val="solid"/>
                <a:round/>
                <a:headEnd/>
                <a:tailEnd/>
              </a:ln>
            </p:spPr>
            <p:txBody>
              <a:bodyPr/>
              <a:lstStyle/>
              <a:p>
                <a:endParaRPr lang="ru-RU"/>
              </a:p>
            </p:txBody>
          </p:sp>
          <p:sp>
            <p:nvSpPr>
              <p:cNvPr id="993301" name="Freeform 21"/>
              <p:cNvSpPr>
                <a:spLocks/>
              </p:cNvSpPr>
              <p:nvPr/>
            </p:nvSpPr>
            <p:spPr bwMode="auto">
              <a:xfrm>
                <a:off x="2156" y="7066"/>
                <a:ext cx="34" cy="376"/>
              </a:xfrm>
              <a:custGeom>
                <a:avLst/>
                <a:gdLst>
                  <a:gd name="T0" fmla="*/ 44 w 54"/>
                  <a:gd name="T1" fmla="*/ 326 h 326"/>
                  <a:gd name="T2" fmla="*/ 50 w 54"/>
                  <a:gd name="T3" fmla="*/ 286 h 326"/>
                  <a:gd name="T4" fmla="*/ 54 w 54"/>
                  <a:gd name="T5" fmla="*/ 244 h 326"/>
                  <a:gd name="T6" fmla="*/ 54 w 54"/>
                  <a:gd name="T7" fmla="*/ 203 h 326"/>
                  <a:gd name="T8" fmla="*/ 49 w 54"/>
                  <a:gd name="T9" fmla="*/ 163 h 326"/>
                  <a:gd name="T10" fmla="*/ 42 w 54"/>
                  <a:gd name="T11" fmla="*/ 121 h 326"/>
                  <a:gd name="T12" fmla="*/ 32 w 54"/>
                  <a:gd name="T13" fmla="*/ 81 h 326"/>
                  <a:gd name="T14" fmla="*/ 17 w 54"/>
                  <a:gd name="T15" fmla="*/ 40 h 326"/>
                  <a:gd name="T16" fmla="*/ 0 w 54"/>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6">
                    <a:moveTo>
                      <a:pt x="44" y="326"/>
                    </a:moveTo>
                    <a:lnTo>
                      <a:pt x="50" y="286"/>
                    </a:lnTo>
                    <a:lnTo>
                      <a:pt x="54" y="244"/>
                    </a:lnTo>
                    <a:lnTo>
                      <a:pt x="54" y="203"/>
                    </a:lnTo>
                    <a:lnTo>
                      <a:pt x="49" y="163"/>
                    </a:lnTo>
                    <a:lnTo>
                      <a:pt x="42" y="121"/>
                    </a:lnTo>
                    <a:lnTo>
                      <a:pt x="32" y="81"/>
                    </a:lnTo>
                    <a:lnTo>
                      <a:pt x="17" y="40"/>
                    </a:lnTo>
                    <a:lnTo>
                      <a:pt x="0" y="0"/>
                    </a:lnTo>
                  </a:path>
                </a:pathLst>
              </a:custGeom>
              <a:solidFill>
                <a:srgbClr val="FFFF99"/>
              </a:solidFill>
              <a:ln w="28575" cmpd="sng">
                <a:solidFill>
                  <a:schemeClr val="hlink"/>
                </a:solidFill>
                <a:prstDash val="solid"/>
                <a:round/>
                <a:headEnd/>
                <a:tailEnd/>
              </a:ln>
            </p:spPr>
            <p:txBody>
              <a:bodyPr/>
              <a:lstStyle/>
              <a:p>
                <a:endParaRPr lang="ru-RU"/>
              </a:p>
            </p:txBody>
          </p:sp>
          <p:sp>
            <p:nvSpPr>
              <p:cNvPr id="993302" name="Freeform 22"/>
              <p:cNvSpPr>
                <a:spLocks/>
              </p:cNvSpPr>
              <p:nvPr/>
            </p:nvSpPr>
            <p:spPr bwMode="auto">
              <a:xfrm>
                <a:off x="1814" y="6872"/>
                <a:ext cx="328" cy="101"/>
              </a:xfrm>
              <a:custGeom>
                <a:avLst/>
                <a:gdLst>
                  <a:gd name="T0" fmla="*/ 0 w 457"/>
                  <a:gd name="T1" fmla="*/ 0 h 65"/>
                  <a:gd name="T2" fmla="*/ 19 w 457"/>
                  <a:gd name="T3" fmla="*/ 12 h 65"/>
                  <a:gd name="T4" fmla="*/ 41 w 457"/>
                  <a:gd name="T5" fmla="*/ 25 h 65"/>
                  <a:gd name="T6" fmla="*/ 65 w 457"/>
                  <a:gd name="T7" fmla="*/ 35 h 65"/>
                  <a:gd name="T8" fmla="*/ 90 w 457"/>
                  <a:gd name="T9" fmla="*/ 44 h 65"/>
                  <a:gd name="T10" fmla="*/ 116 w 457"/>
                  <a:gd name="T11" fmla="*/ 51 h 65"/>
                  <a:gd name="T12" fmla="*/ 143 w 457"/>
                  <a:gd name="T13" fmla="*/ 56 h 65"/>
                  <a:gd name="T14" fmla="*/ 170 w 457"/>
                  <a:gd name="T15" fmla="*/ 61 h 65"/>
                  <a:gd name="T16" fmla="*/ 199 w 457"/>
                  <a:gd name="T17" fmla="*/ 64 h 65"/>
                  <a:gd name="T18" fmla="*/ 228 w 457"/>
                  <a:gd name="T19" fmla="*/ 65 h 65"/>
                  <a:gd name="T20" fmla="*/ 257 w 457"/>
                  <a:gd name="T21" fmla="*/ 65 h 65"/>
                  <a:gd name="T22" fmla="*/ 287 w 457"/>
                  <a:gd name="T23" fmla="*/ 64 h 65"/>
                  <a:gd name="T24" fmla="*/ 316 w 457"/>
                  <a:gd name="T25" fmla="*/ 61 h 65"/>
                  <a:gd name="T26" fmla="*/ 343 w 457"/>
                  <a:gd name="T27" fmla="*/ 56 h 65"/>
                  <a:gd name="T28" fmla="*/ 372 w 457"/>
                  <a:gd name="T29" fmla="*/ 49 h 65"/>
                  <a:gd name="T30" fmla="*/ 399 w 457"/>
                  <a:gd name="T31" fmla="*/ 43 h 65"/>
                  <a:gd name="T32" fmla="*/ 425 w 457"/>
                  <a:gd name="T33" fmla="*/ 33 h 65"/>
                  <a:gd name="T34" fmla="*/ 457 w 457"/>
                  <a:gd name="T35"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65">
                    <a:moveTo>
                      <a:pt x="0" y="0"/>
                    </a:moveTo>
                    <a:lnTo>
                      <a:pt x="19" y="12"/>
                    </a:lnTo>
                    <a:lnTo>
                      <a:pt x="41" y="25"/>
                    </a:lnTo>
                    <a:lnTo>
                      <a:pt x="65" y="35"/>
                    </a:lnTo>
                    <a:lnTo>
                      <a:pt x="90" y="44"/>
                    </a:lnTo>
                    <a:lnTo>
                      <a:pt x="116" y="51"/>
                    </a:lnTo>
                    <a:lnTo>
                      <a:pt x="143" y="56"/>
                    </a:lnTo>
                    <a:lnTo>
                      <a:pt x="170" y="61"/>
                    </a:lnTo>
                    <a:lnTo>
                      <a:pt x="199" y="64"/>
                    </a:lnTo>
                    <a:lnTo>
                      <a:pt x="228" y="65"/>
                    </a:lnTo>
                    <a:lnTo>
                      <a:pt x="257" y="65"/>
                    </a:lnTo>
                    <a:lnTo>
                      <a:pt x="287" y="64"/>
                    </a:lnTo>
                    <a:lnTo>
                      <a:pt x="316" y="61"/>
                    </a:lnTo>
                    <a:lnTo>
                      <a:pt x="343" y="56"/>
                    </a:lnTo>
                    <a:lnTo>
                      <a:pt x="372" y="49"/>
                    </a:lnTo>
                    <a:lnTo>
                      <a:pt x="399" y="43"/>
                    </a:lnTo>
                    <a:lnTo>
                      <a:pt x="425" y="33"/>
                    </a:lnTo>
                    <a:lnTo>
                      <a:pt x="457" y="18"/>
                    </a:lnTo>
                  </a:path>
                </a:pathLst>
              </a:custGeom>
              <a:solidFill>
                <a:srgbClr val="FFFF99"/>
              </a:solidFill>
              <a:ln w="28575" cmpd="sng">
                <a:solidFill>
                  <a:schemeClr val="hlink"/>
                </a:solidFill>
                <a:prstDash val="solid"/>
                <a:round/>
                <a:headEnd/>
                <a:tailEnd/>
              </a:ln>
            </p:spPr>
            <p:txBody>
              <a:bodyPr/>
              <a:lstStyle/>
              <a:p>
                <a:endParaRPr lang="ru-RU"/>
              </a:p>
            </p:txBody>
          </p:sp>
        </p:grpSp>
        <p:sp>
          <p:nvSpPr>
            <p:cNvPr id="993303" name="AutoShape 23"/>
            <p:cNvSpPr>
              <a:spLocks noChangeArrowheads="1"/>
            </p:cNvSpPr>
            <p:nvPr/>
          </p:nvSpPr>
          <p:spPr bwMode="auto">
            <a:xfrm>
              <a:off x="4013" y="992"/>
              <a:ext cx="773" cy="1204"/>
            </a:xfrm>
            <a:prstGeom prst="cube">
              <a:avLst>
                <a:gd name="adj" fmla="val 17704"/>
              </a:avLst>
            </a:prstGeom>
            <a:solidFill>
              <a:srgbClr val="99FF99"/>
            </a:soli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993304" name="AutoShape 24"/>
            <p:cNvSpPr>
              <a:spLocks noChangeArrowheads="1"/>
            </p:cNvSpPr>
            <p:nvPr/>
          </p:nvSpPr>
          <p:spPr bwMode="auto">
            <a:xfrm flipH="1">
              <a:off x="4721" y="1722"/>
              <a:ext cx="548" cy="286"/>
            </a:xfrm>
            <a:custGeom>
              <a:avLst/>
              <a:gdLst>
                <a:gd name="G0" fmla="+- 12461 0 0"/>
                <a:gd name="G1" fmla="+- 5002 0 0"/>
                <a:gd name="G2" fmla="+- 21600 0 5002"/>
                <a:gd name="G3" fmla="+- 10800 0 5002"/>
                <a:gd name="G4" fmla="+- 21600 0 12461"/>
                <a:gd name="G5" fmla="*/ G4 G3 10800"/>
                <a:gd name="G6" fmla="+- 21600 0 G5"/>
                <a:gd name="T0" fmla="*/ 12461 w 21600"/>
                <a:gd name="T1" fmla="*/ 0 h 21600"/>
                <a:gd name="T2" fmla="*/ 0 w 21600"/>
                <a:gd name="T3" fmla="*/ 10800 h 21600"/>
                <a:gd name="T4" fmla="*/ 1246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461" y="0"/>
                  </a:moveTo>
                  <a:lnTo>
                    <a:pt x="12461" y="5002"/>
                  </a:lnTo>
                  <a:lnTo>
                    <a:pt x="3375" y="5002"/>
                  </a:lnTo>
                  <a:lnTo>
                    <a:pt x="3375" y="16598"/>
                  </a:lnTo>
                  <a:lnTo>
                    <a:pt x="12461" y="16598"/>
                  </a:lnTo>
                  <a:lnTo>
                    <a:pt x="1246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3305" name="AutoShape 25"/>
            <p:cNvSpPr>
              <a:spLocks noChangeArrowheads="1"/>
            </p:cNvSpPr>
            <p:nvPr/>
          </p:nvSpPr>
          <p:spPr bwMode="auto">
            <a:xfrm>
              <a:off x="3939" y="2254"/>
              <a:ext cx="510" cy="394"/>
            </a:xfrm>
            <a:custGeom>
              <a:avLst/>
              <a:gdLst>
                <a:gd name="G0" fmla="+- 10538 0 0"/>
                <a:gd name="G1" fmla="+- 18180 0 0"/>
                <a:gd name="G2" fmla="+- 9026 0 0"/>
                <a:gd name="G3" fmla="*/ 10538 1 2"/>
                <a:gd name="G4" fmla="+- G3 10800 0"/>
                <a:gd name="G5" fmla="+- 21600 10538 18180"/>
                <a:gd name="G6" fmla="+- 18180 9026 0"/>
                <a:gd name="G7" fmla="*/ G6 1 2"/>
                <a:gd name="G8" fmla="*/ 18180 2 1"/>
                <a:gd name="G9" fmla="+- G8 0 21600"/>
                <a:gd name="G10" fmla="*/ 21600 G0 G1"/>
                <a:gd name="G11" fmla="*/ 21600 G4 G1"/>
                <a:gd name="G12" fmla="*/ 21600 G5 G1"/>
                <a:gd name="G13" fmla="*/ 21600 G7 G1"/>
                <a:gd name="G14" fmla="*/ 18180 1 2"/>
                <a:gd name="G15" fmla="+- G5 0 G4"/>
                <a:gd name="G16" fmla="+- G0 0 G4"/>
                <a:gd name="G17" fmla="*/ G2 G15 G16"/>
                <a:gd name="T0" fmla="*/ 16069 w 21600"/>
                <a:gd name="T1" fmla="*/ 0 h 21600"/>
                <a:gd name="T2" fmla="*/ 10538 w 21600"/>
                <a:gd name="T3" fmla="*/ 9026 h 21600"/>
                <a:gd name="T4" fmla="*/ 0 w 21600"/>
                <a:gd name="T5" fmla="*/ 19092 h 21600"/>
                <a:gd name="T6" fmla="*/ 9090 w 21600"/>
                <a:gd name="T7" fmla="*/ 21600 h 21600"/>
                <a:gd name="T8" fmla="*/ 18180 w 21600"/>
                <a:gd name="T9" fmla="*/ 16162 h 21600"/>
                <a:gd name="T10" fmla="*/ 21600 w 21600"/>
                <a:gd name="T11" fmla="*/ 9026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069" y="0"/>
                  </a:moveTo>
                  <a:lnTo>
                    <a:pt x="10538" y="9026"/>
                  </a:lnTo>
                  <a:lnTo>
                    <a:pt x="13958" y="9026"/>
                  </a:lnTo>
                  <a:lnTo>
                    <a:pt x="13958" y="16584"/>
                  </a:lnTo>
                  <a:lnTo>
                    <a:pt x="0" y="16584"/>
                  </a:lnTo>
                  <a:lnTo>
                    <a:pt x="0" y="21600"/>
                  </a:lnTo>
                  <a:lnTo>
                    <a:pt x="18180" y="21600"/>
                  </a:lnTo>
                  <a:lnTo>
                    <a:pt x="18180" y="9026"/>
                  </a:lnTo>
                  <a:lnTo>
                    <a:pt x="21600" y="9026"/>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3306" name="Text Box 26"/>
            <p:cNvSpPr txBox="1">
              <a:spLocks noChangeArrowheads="1"/>
            </p:cNvSpPr>
            <p:nvPr/>
          </p:nvSpPr>
          <p:spPr bwMode="auto">
            <a:xfrm>
              <a:off x="307" y="1783"/>
              <a:ext cx="64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ru-RU" sz="1400" b="1">
                  <a:solidFill>
                    <a:srgbClr val="CCFF99"/>
                  </a:solidFill>
                  <a:effectLst>
                    <a:outerShdw blurRad="38100" dist="38100" dir="2700000" algn="tl">
                      <a:srgbClr val="C0C0C0"/>
                    </a:outerShdw>
                  </a:effectLst>
                </a:rPr>
                <a:t>Генератор</a:t>
              </a:r>
            </a:p>
            <a:p>
              <a:pPr>
                <a:lnSpc>
                  <a:spcPct val="90000"/>
                </a:lnSpc>
              </a:pPr>
              <a:r>
                <a:rPr lang="ru-RU" altLang="ru-RU" sz="1400" b="1">
                  <a:solidFill>
                    <a:srgbClr val="CCFF99"/>
                  </a:solidFill>
                  <a:effectLst>
                    <a:outerShdw blurRad="38100" dist="38100" dir="2700000" algn="tl">
                      <a:srgbClr val="C0C0C0"/>
                    </a:outerShdw>
                  </a:effectLst>
                </a:rPr>
                <a:t>тактовой</a:t>
              </a:r>
            </a:p>
            <a:p>
              <a:pPr>
                <a:lnSpc>
                  <a:spcPct val="90000"/>
                </a:lnSpc>
              </a:pPr>
              <a:r>
                <a:rPr lang="ru-RU" altLang="ru-RU" sz="1400" b="1">
                  <a:solidFill>
                    <a:srgbClr val="CCFF99"/>
                  </a:solidFill>
                  <a:effectLst>
                    <a:outerShdw blurRad="38100" dist="38100" dir="2700000" algn="tl">
                      <a:srgbClr val="C0C0C0"/>
                    </a:outerShdw>
                  </a:effectLst>
                </a:rPr>
                <a:t>частоты</a:t>
              </a:r>
            </a:p>
          </p:txBody>
        </p:sp>
        <p:sp>
          <p:nvSpPr>
            <p:cNvPr id="993307" name="Text Box 27"/>
            <p:cNvSpPr txBox="1">
              <a:spLocks noChangeArrowheads="1"/>
            </p:cNvSpPr>
            <p:nvPr/>
          </p:nvSpPr>
          <p:spPr bwMode="auto">
            <a:xfrm rot="10800000">
              <a:off x="4126" y="1136"/>
              <a:ext cx="402" cy="106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nchor="ctr" anchorCtr="1">
              <a:spAutoFit/>
            </a:bodyPr>
            <a:lstStyle/>
            <a:p>
              <a:r>
                <a:rPr lang="ru-RU" altLang="ru-RU" sz="1400" b="1">
                  <a:solidFill>
                    <a:srgbClr val="CC0000"/>
                  </a:solidFill>
                </a:rPr>
                <a:t>Программный модуль</a:t>
              </a:r>
            </a:p>
            <a:p>
              <a:r>
                <a:rPr lang="en-US" altLang="ru-RU" sz="1400" b="1">
                  <a:solidFill>
                    <a:srgbClr val="CC0000"/>
                  </a:solidFill>
                </a:rPr>
                <a:t>NTPv4</a:t>
              </a:r>
              <a:r>
                <a:rPr lang="ru-RU" altLang="ru-RU" sz="1400" b="1">
                  <a:solidFill>
                    <a:srgbClr val="CC0000"/>
                  </a:solidFill>
                </a:rPr>
                <a:t>-протокола</a:t>
              </a:r>
            </a:p>
          </p:txBody>
        </p:sp>
        <p:sp>
          <p:nvSpPr>
            <p:cNvPr id="993308" name="Text Box 28"/>
            <p:cNvSpPr txBox="1">
              <a:spLocks noChangeArrowheads="1"/>
            </p:cNvSpPr>
            <p:nvPr/>
          </p:nvSpPr>
          <p:spPr bwMode="auto">
            <a:xfrm>
              <a:off x="1835" y="1133"/>
              <a:ext cx="1475" cy="32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ru-RU" altLang="ru-RU" sz="1400" b="1">
                  <a:solidFill>
                    <a:srgbClr val="CC0000"/>
                  </a:solidFill>
                </a:rPr>
                <a:t>Программный модуль</a:t>
              </a:r>
            </a:p>
            <a:p>
              <a:pPr>
                <a:lnSpc>
                  <a:spcPct val="80000"/>
                </a:lnSpc>
              </a:pPr>
              <a:r>
                <a:rPr lang="ru-RU" altLang="ru-RU" sz="1400" b="1">
                  <a:solidFill>
                    <a:srgbClr val="CC0000"/>
                  </a:solidFill>
                </a:rPr>
                <a:t>формирования сигнала</a:t>
              </a:r>
            </a:p>
            <a:p>
              <a:pPr>
                <a:lnSpc>
                  <a:spcPct val="80000"/>
                </a:lnSpc>
              </a:pPr>
              <a:r>
                <a:rPr lang="ru-RU" altLang="ru-RU" sz="1400" b="1">
                  <a:solidFill>
                    <a:srgbClr val="CC0000"/>
                  </a:solidFill>
                </a:rPr>
                <a:t>коррекции времени</a:t>
              </a:r>
            </a:p>
          </p:txBody>
        </p:sp>
        <p:sp>
          <p:nvSpPr>
            <p:cNvPr id="993309" name="Text Box 29"/>
            <p:cNvSpPr txBox="1">
              <a:spLocks noChangeArrowheads="1"/>
            </p:cNvSpPr>
            <p:nvPr/>
          </p:nvSpPr>
          <p:spPr bwMode="auto">
            <a:xfrm>
              <a:off x="1433" y="1769"/>
              <a:ext cx="2442" cy="371"/>
            </a:xfrm>
            <a:prstGeom prst="rect">
              <a:avLst/>
            </a:prstGeom>
            <a:gradFill rotWithShape="1">
              <a:gsLst>
                <a:gs pos="0">
                  <a:srgbClr val="FFCCCC">
                    <a:gamma/>
                    <a:tint val="0"/>
                    <a:invGamma/>
                  </a:srgbClr>
                </a:gs>
                <a:gs pos="100000">
                  <a:srgbClr val="FFCCCC"/>
                </a:gs>
              </a:gsLst>
              <a:path path="shape">
                <a:fillToRect l="50000" t="50000" r="50000" b="50000"/>
              </a:path>
            </a:gradFill>
            <a:ln w="38100">
              <a:solidFill>
                <a:schemeClr val="accent2"/>
              </a:solidFill>
              <a:miter lim="800000"/>
              <a:headEnd/>
              <a:tailEnd/>
            </a:ln>
            <a:effectLst>
              <a:outerShdw dist="35921" dir="2700000" algn="ctr" rotWithShape="0">
                <a:srgbClr val="FF9933"/>
              </a:outerShdw>
            </a:effectLst>
          </p:spPr>
          <p:txBody>
            <a:bodyPr lIns="0" tIns="0" rIns="0" bIns="0" anchor="ctr" anchorCtr="1">
              <a:spAutoFit/>
            </a:bodyPr>
            <a:lstStyle/>
            <a:p>
              <a:pPr>
                <a:lnSpc>
                  <a:spcPct val="90000"/>
                </a:lnSpc>
              </a:pPr>
              <a:r>
                <a:rPr lang="ru-RU" altLang="ru-RU" sz="1600" b="1">
                  <a:solidFill>
                    <a:srgbClr val="CC0000"/>
                  </a:solidFill>
                  <a:effectLst>
                    <a:outerShdw blurRad="38100" dist="38100" dir="2700000" algn="tl">
                      <a:srgbClr val="000000"/>
                    </a:outerShdw>
                  </a:effectLst>
                </a:rPr>
                <a:t>Системные часы</a:t>
              </a:r>
            </a:p>
            <a:p>
              <a:pPr>
                <a:lnSpc>
                  <a:spcPct val="90000"/>
                </a:lnSpc>
              </a:pPr>
              <a:r>
                <a:rPr lang="ru-RU" altLang="ru-RU" sz="1200" b="1">
                  <a:solidFill>
                    <a:srgbClr val="CC0000"/>
                  </a:solidFill>
                  <a:effectLst>
                    <a:outerShdw blurRad="38100" dist="38100" dir="2700000" algn="tl">
                      <a:srgbClr val="000000"/>
                    </a:outerShdw>
                  </a:effectLst>
                </a:rPr>
                <a:t>(счётчик секунд, состоящий из целой и дробной частей)</a:t>
              </a:r>
            </a:p>
          </p:txBody>
        </p:sp>
        <p:sp>
          <p:nvSpPr>
            <p:cNvPr id="993311" name="AutoShape 31"/>
            <p:cNvSpPr>
              <a:spLocks noChangeArrowheads="1"/>
            </p:cNvSpPr>
            <p:nvPr/>
          </p:nvSpPr>
          <p:spPr bwMode="auto">
            <a:xfrm>
              <a:off x="1293" y="590"/>
              <a:ext cx="1387" cy="283"/>
            </a:xfrm>
            <a:prstGeom prst="wedgeRoundRectCallout">
              <a:avLst>
                <a:gd name="adj1" fmla="val -36231"/>
                <a:gd name="adj2" fmla="val 108176"/>
                <a:gd name="adj3" fmla="val 16667"/>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nSpc>
                  <a:spcPct val="80000"/>
                </a:lnSpc>
              </a:pPr>
              <a:r>
                <a:rPr lang="ru-RU" altLang="ru-RU" sz="1600" b="1">
                  <a:solidFill>
                    <a:srgbClr val="CC0000"/>
                  </a:solidFill>
                  <a:effectLst>
                    <a:outerShdw blurRad="38100" dist="38100" dir="2700000" algn="tl">
                      <a:srgbClr val="C0C0C0"/>
                    </a:outerShdw>
                  </a:effectLst>
                </a:rPr>
                <a:t>Ручная установка времени</a:t>
              </a:r>
            </a:p>
          </p:txBody>
        </p:sp>
        <p:sp>
          <p:nvSpPr>
            <p:cNvPr id="993312" name="AutoShape 32"/>
            <p:cNvSpPr>
              <a:spLocks noChangeArrowheads="1"/>
            </p:cNvSpPr>
            <p:nvPr/>
          </p:nvSpPr>
          <p:spPr bwMode="auto">
            <a:xfrm>
              <a:off x="2909" y="589"/>
              <a:ext cx="2415" cy="318"/>
            </a:xfrm>
            <a:prstGeom prst="wedgeRoundRectCallout">
              <a:avLst>
                <a:gd name="adj1" fmla="val -16130"/>
                <a:gd name="adj2" fmla="val 104088"/>
                <a:gd name="adj3" fmla="val 16667"/>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nSpc>
                  <a:spcPct val="90000"/>
                </a:lnSpc>
              </a:pPr>
              <a:r>
                <a:rPr lang="ru-RU" altLang="ru-RU" sz="1600" b="1">
                  <a:solidFill>
                    <a:srgbClr val="CC0000"/>
                  </a:solidFill>
                  <a:effectLst>
                    <a:outerShdw blurRad="38100" dist="38100" dir="2700000" algn="tl">
                      <a:srgbClr val="C0C0C0"/>
                    </a:outerShdw>
                  </a:effectLst>
                </a:rPr>
                <a:t>Корректировка времени на основе</a:t>
              </a:r>
            </a:p>
            <a:p>
              <a:pPr>
                <a:lnSpc>
                  <a:spcPct val="90000"/>
                </a:lnSpc>
              </a:pPr>
              <a:r>
                <a:rPr lang="en-US" altLang="ru-RU" sz="1600" b="1">
                  <a:solidFill>
                    <a:srgbClr val="CC0000"/>
                  </a:solidFill>
                  <a:effectLst>
                    <a:outerShdw blurRad="38100" dist="38100" dir="2700000" algn="tl">
                      <a:srgbClr val="C0C0C0"/>
                    </a:outerShdw>
                  </a:effectLst>
                </a:rPr>
                <a:t>NTPv</a:t>
              </a:r>
              <a:r>
                <a:rPr lang="ru-RU" altLang="ru-RU" sz="1600" b="1">
                  <a:solidFill>
                    <a:srgbClr val="CC0000"/>
                  </a:solidFill>
                  <a:effectLst>
                    <a:outerShdw blurRad="38100" dist="38100" dir="2700000" algn="tl">
                      <a:srgbClr val="C0C0C0"/>
                    </a:outerShdw>
                  </a:effectLst>
                </a:rPr>
                <a:t>4-протокола</a:t>
              </a:r>
            </a:p>
          </p:txBody>
        </p:sp>
        <p:sp>
          <p:nvSpPr>
            <p:cNvPr id="993313" name="AutoShape 33"/>
            <p:cNvSpPr>
              <a:spLocks noChangeArrowheads="1"/>
            </p:cNvSpPr>
            <p:nvPr/>
          </p:nvSpPr>
          <p:spPr bwMode="auto">
            <a:xfrm>
              <a:off x="4593" y="2276"/>
              <a:ext cx="1072" cy="682"/>
            </a:xfrm>
            <a:prstGeom prst="wedgeRoundRectCallout">
              <a:avLst>
                <a:gd name="adj1" fmla="val -5037"/>
                <a:gd name="adj2" fmla="val -76046"/>
                <a:gd name="adj3" fmla="val 16667"/>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p>
              <a:pPr>
                <a:lnSpc>
                  <a:spcPct val="80000"/>
                </a:lnSpc>
              </a:pPr>
              <a:r>
                <a:rPr lang="ru-RU" altLang="ru-RU" sz="1600" b="1">
                  <a:solidFill>
                    <a:srgbClr val="CC0000"/>
                  </a:solidFill>
                  <a:effectLst>
                    <a:outerShdw blurRad="38100" dist="38100" dir="2700000" algn="tl">
                      <a:srgbClr val="C0C0C0"/>
                    </a:outerShdw>
                  </a:effectLst>
                </a:rPr>
                <a:t>Данные</a:t>
              </a:r>
              <a:endParaRPr lang="en-US" altLang="ru-RU" sz="1600" b="1">
                <a:solidFill>
                  <a:srgbClr val="CC0000"/>
                </a:solidFill>
                <a:effectLst>
                  <a:outerShdw blurRad="38100" dist="38100" dir="2700000" algn="tl">
                    <a:srgbClr val="C0C0C0"/>
                  </a:outerShdw>
                </a:effectLst>
              </a:endParaRPr>
            </a:p>
            <a:p>
              <a:pPr>
                <a:lnSpc>
                  <a:spcPct val="80000"/>
                </a:lnSpc>
              </a:pPr>
              <a:r>
                <a:rPr lang="ru-RU" altLang="ru-RU" sz="1600" b="1">
                  <a:solidFill>
                    <a:srgbClr val="CC0000"/>
                  </a:solidFill>
                  <a:effectLst>
                    <a:outerShdw blurRad="38100" dist="38100" dir="2700000" algn="tl">
                      <a:srgbClr val="C0C0C0"/>
                    </a:outerShdw>
                  </a:effectLst>
                </a:rPr>
                <a:t>корректировки</a:t>
              </a:r>
            </a:p>
            <a:p>
              <a:pPr>
                <a:lnSpc>
                  <a:spcPct val="80000"/>
                </a:lnSpc>
              </a:pPr>
              <a:r>
                <a:rPr lang="ru-RU" altLang="ru-RU" sz="1600" b="1">
                  <a:solidFill>
                    <a:srgbClr val="CC0000"/>
                  </a:solidFill>
                  <a:effectLst>
                    <a:outerShdw blurRad="38100" dist="38100" dir="2700000" algn="tl">
                      <a:srgbClr val="C0C0C0"/>
                    </a:outerShdw>
                  </a:effectLst>
                </a:rPr>
                <a:t>времени от внешнего </a:t>
              </a:r>
              <a:r>
                <a:rPr lang="en-US" altLang="ru-RU" sz="1600" b="1">
                  <a:solidFill>
                    <a:srgbClr val="CC0000"/>
                  </a:solidFill>
                  <a:effectLst>
                    <a:outerShdw blurRad="38100" dist="38100" dir="2700000" algn="tl">
                      <a:srgbClr val="C0C0C0"/>
                    </a:outerShdw>
                  </a:effectLst>
                </a:rPr>
                <a:t>NTPv</a:t>
              </a:r>
              <a:r>
                <a:rPr lang="ru-RU" altLang="ru-RU" sz="1600" b="1">
                  <a:solidFill>
                    <a:srgbClr val="CC0000"/>
                  </a:solidFill>
                  <a:effectLst>
                    <a:outerShdw blurRad="38100" dist="38100" dir="2700000" algn="tl">
                      <a:srgbClr val="C0C0C0"/>
                    </a:outerShdw>
                  </a:effectLst>
                </a:rPr>
                <a:t>4-сервера</a:t>
              </a:r>
            </a:p>
          </p:txBody>
        </p:sp>
        <p:sp>
          <p:nvSpPr>
            <p:cNvPr id="993314" name="AutoShape 34"/>
            <p:cNvSpPr>
              <a:spLocks noChangeArrowheads="1"/>
            </p:cNvSpPr>
            <p:nvPr/>
          </p:nvSpPr>
          <p:spPr bwMode="auto">
            <a:xfrm>
              <a:off x="4160" y="3035"/>
              <a:ext cx="1077" cy="682"/>
            </a:xfrm>
            <a:prstGeom prst="wedgeRoundRectCallout">
              <a:avLst>
                <a:gd name="adj1" fmla="val -47491"/>
                <a:gd name="adj2" fmla="val -96481"/>
                <a:gd name="adj3" fmla="val 16667"/>
              </a:avLst>
            </a:prstGeom>
            <a:noFill/>
            <a:ln w="28575">
              <a:solidFill>
                <a:schemeClr val="accent2"/>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pPr>
                <a:lnSpc>
                  <a:spcPct val="80000"/>
                </a:lnSpc>
              </a:pPr>
              <a:r>
                <a:rPr lang="ru-RU" altLang="ru-RU" sz="1600" b="1">
                  <a:solidFill>
                    <a:srgbClr val="CC0000"/>
                  </a:solidFill>
                  <a:effectLst>
                    <a:outerShdw blurRad="38100" dist="38100" dir="2700000" algn="tl">
                      <a:srgbClr val="C0C0C0"/>
                    </a:outerShdw>
                  </a:effectLst>
                </a:rPr>
                <a:t>Обратная управляющая связь корректировки</a:t>
              </a:r>
            </a:p>
            <a:p>
              <a:pPr>
                <a:lnSpc>
                  <a:spcPct val="80000"/>
                </a:lnSpc>
              </a:pPr>
              <a:r>
                <a:rPr lang="ru-RU" altLang="ru-RU" sz="1600" b="1">
                  <a:solidFill>
                    <a:srgbClr val="CC0000"/>
                  </a:solidFill>
                  <a:effectLst>
                    <a:outerShdw blurRad="38100" dist="38100" dir="2700000" algn="tl">
                      <a:srgbClr val="C0C0C0"/>
                    </a:outerShdw>
                  </a:effectLst>
                </a:rPr>
                <a:t>времени</a:t>
              </a:r>
            </a:p>
          </p:txBody>
        </p:sp>
        <p:sp>
          <p:nvSpPr>
            <p:cNvPr id="993315" name="AutoShape 35"/>
            <p:cNvSpPr>
              <a:spLocks noChangeArrowheads="1"/>
            </p:cNvSpPr>
            <p:nvPr/>
          </p:nvSpPr>
          <p:spPr bwMode="auto">
            <a:xfrm>
              <a:off x="4752" y="1108"/>
              <a:ext cx="548" cy="286"/>
            </a:xfrm>
            <a:custGeom>
              <a:avLst/>
              <a:gdLst>
                <a:gd name="G0" fmla="+- 12461 0 0"/>
                <a:gd name="G1" fmla="+- 5002 0 0"/>
                <a:gd name="G2" fmla="+- 21600 0 5002"/>
                <a:gd name="G3" fmla="+- 10800 0 5002"/>
                <a:gd name="G4" fmla="+- 21600 0 12461"/>
                <a:gd name="G5" fmla="*/ G4 G3 10800"/>
                <a:gd name="G6" fmla="+- 21600 0 G5"/>
                <a:gd name="T0" fmla="*/ 12461 w 21600"/>
                <a:gd name="T1" fmla="*/ 0 h 21600"/>
                <a:gd name="T2" fmla="*/ 0 w 21600"/>
                <a:gd name="T3" fmla="*/ 10800 h 21600"/>
                <a:gd name="T4" fmla="*/ 1246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461" y="0"/>
                  </a:moveTo>
                  <a:lnTo>
                    <a:pt x="12461" y="5002"/>
                  </a:lnTo>
                  <a:lnTo>
                    <a:pt x="3375" y="5002"/>
                  </a:lnTo>
                  <a:lnTo>
                    <a:pt x="3375" y="16598"/>
                  </a:lnTo>
                  <a:lnTo>
                    <a:pt x="12461" y="16598"/>
                  </a:lnTo>
                  <a:lnTo>
                    <a:pt x="12461" y="21600"/>
                  </a:lnTo>
                  <a:lnTo>
                    <a:pt x="21600" y="10800"/>
                  </a:lnTo>
                  <a:close/>
                </a:path>
                <a:path w="21600" h="21600">
                  <a:moveTo>
                    <a:pt x="1350" y="5002"/>
                  </a:moveTo>
                  <a:lnTo>
                    <a:pt x="1350" y="16598"/>
                  </a:lnTo>
                  <a:lnTo>
                    <a:pt x="2700" y="16598"/>
                  </a:lnTo>
                  <a:lnTo>
                    <a:pt x="2700" y="5002"/>
                  </a:lnTo>
                  <a:close/>
                </a:path>
                <a:path w="21600" h="21600">
                  <a:moveTo>
                    <a:pt x="0" y="5002"/>
                  </a:moveTo>
                  <a:lnTo>
                    <a:pt x="0" y="16598"/>
                  </a:lnTo>
                  <a:lnTo>
                    <a:pt x="675" y="16598"/>
                  </a:lnTo>
                  <a:lnTo>
                    <a:pt x="675" y="5002"/>
                  </a:lnTo>
                  <a:close/>
                </a:path>
              </a:pathLst>
            </a:custGeom>
            <a:solidFill>
              <a:srgbClr val="FF9999"/>
            </a:solidFill>
            <a:ln w="28575">
              <a:solidFill>
                <a:srgbClr val="CC0000"/>
              </a:solidFill>
              <a:miter lim="800000"/>
              <a:headEnd/>
              <a:tailEnd/>
            </a:ln>
            <a:effectLst>
              <a:outerShdw dist="35921" dir="2700000" algn="ctr" rotWithShape="0">
                <a:srgbClr val="FF9933"/>
              </a:outerShdw>
            </a:effectLst>
          </p:spPr>
          <p:txBody>
            <a:bodyPr/>
            <a:lstStyle/>
            <a:p>
              <a:endParaRPr lang="ru-RU"/>
            </a:p>
          </p:txBody>
        </p:sp>
        <p:sp>
          <p:nvSpPr>
            <p:cNvPr id="993316" name="Text Box 36"/>
            <p:cNvSpPr txBox="1">
              <a:spLocks noChangeArrowheads="1"/>
            </p:cNvSpPr>
            <p:nvPr/>
          </p:nvSpPr>
          <p:spPr bwMode="auto">
            <a:xfrm>
              <a:off x="1431" y="2432"/>
              <a:ext cx="2442" cy="371"/>
            </a:xfrm>
            <a:prstGeom prst="rect">
              <a:avLst/>
            </a:prstGeom>
            <a:gradFill rotWithShape="1">
              <a:gsLst>
                <a:gs pos="0">
                  <a:srgbClr val="FFCCCC">
                    <a:gamma/>
                    <a:tint val="0"/>
                    <a:invGamma/>
                  </a:srgbClr>
                </a:gs>
                <a:gs pos="100000">
                  <a:srgbClr val="FFCCCC"/>
                </a:gs>
              </a:gsLst>
              <a:path path="shape">
                <a:fillToRect l="50000" t="50000" r="50000" b="50000"/>
              </a:path>
            </a:gradFill>
            <a:ln w="38100">
              <a:solidFill>
                <a:schemeClr val="accent2"/>
              </a:solidFill>
              <a:miter lim="800000"/>
              <a:headEnd/>
              <a:tailEnd/>
            </a:ln>
            <a:effectLst>
              <a:outerShdw dist="35921" dir="2700000" algn="ctr" rotWithShape="0">
                <a:srgbClr val="FF9933"/>
              </a:outerShdw>
            </a:effectLst>
          </p:spPr>
          <p:txBody>
            <a:bodyPr lIns="0" tIns="0" rIns="0" bIns="0" anchor="ctr" anchorCtr="1">
              <a:spAutoFit/>
            </a:bodyPr>
            <a:lstStyle/>
            <a:p>
              <a:pPr>
                <a:lnSpc>
                  <a:spcPct val="90000"/>
                </a:lnSpc>
              </a:pPr>
              <a:r>
                <a:rPr lang="ru-RU" altLang="ru-RU" sz="1600" b="1">
                  <a:solidFill>
                    <a:srgbClr val="CC0000"/>
                  </a:solidFill>
                  <a:effectLst>
                    <a:outerShdw blurRad="38100" dist="38100" dir="2700000" algn="tl">
                      <a:srgbClr val="000000"/>
                    </a:outerShdw>
                  </a:effectLst>
                </a:rPr>
                <a:t>Дублёр системных часов</a:t>
              </a:r>
            </a:p>
            <a:p>
              <a:pPr>
                <a:lnSpc>
                  <a:spcPct val="90000"/>
                </a:lnSpc>
              </a:pPr>
              <a:r>
                <a:rPr lang="ru-RU" altLang="ru-RU" sz="1200" b="1">
                  <a:solidFill>
                    <a:srgbClr val="CC0000"/>
                  </a:solidFill>
                  <a:effectLst>
                    <a:outerShdw blurRad="38100" dist="38100" dir="2700000" algn="tl">
                      <a:srgbClr val="000000"/>
                    </a:outerShdw>
                  </a:effectLst>
                </a:rPr>
                <a:t>(счётчик секунд, состоящий из целой и дробной частей)</a:t>
              </a:r>
            </a:p>
          </p:txBody>
        </p:sp>
        <p:sp>
          <p:nvSpPr>
            <p:cNvPr id="993317" name="Text Box 37"/>
            <p:cNvSpPr txBox="1">
              <a:spLocks noChangeArrowheads="1"/>
            </p:cNvSpPr>
            <p:nvPr/>
          </p:nvSpPr>
          <p:spPr bwMode="auto">
            <a:xfrm>
              <a:off x="1437" y="3099"/>
              <a:ext cx="2442" cy="371"/>
            </a:xfrm>
            <a:prstGeom prst="rect">
              <a:avLst/>
            </a:prstGeom>
            <a:gradFill rotWithShape="1">
              <a:gsLst>
                <a:gs pos="0">
                  <a:srgbClr val="FFCCCC">
                    <a:gamma/>
                    <a:tint val="0"/>
                    <a:invGamma/>
                  </a:srgbClr>
                </a:gs>
                <a:gs pos="100000">
                  <a:srgbClr val="FFCCCC"/>
                </a:gs>
              </a:gsLst>
              <a:path path="shape">
                <a:fillToRect l="50000" t="50000" r="50000" b="50000"/>
              </a:path>
            </a:gradFill>
            <a:ln w="38100">
              <a:solidFill>
                <a:schemeClr val="accent2"/>
              </a:solidFill>
              <a:miter lim="800000"/>
              <a:headEnd/>
              <a:tailEnd/>
            </a:ln>
            <a:effectLst>
              <a:outerShdw dist="35921" dir="2700000" algn="ctr" rotWithShape="0">
                <a:srgbClr val="FF9933"/>
              </a:outerShdw>
            </a:effectLst>
          </p:spPr>
          <p:txBody>
            <a:bodyPr lIns="0" tIns="0" rIns="0" bIns="0" anchor="ctr" anchorCtr="1">
              <a:spAutoFit/>
            </a:bodyPr>
            <a:lstStyle/>
            <a:p>
              <a:pPr>
                <a:lnSpc>
                  <a:spcPct val="90000"/>
                </a:lnSpc>
              </a:pPr>
              <a:r>
                <a:rPr lang="ru-RU" altLang="ru-RU" sz="1600" b="1">
                  <a:solidFill>
                    <a:srgbClr val="CC0000"/>
                  </a:solidFill>
                  <a:effectLst>
                    <a:outerShdw blurRad="38100" dist="38100" dir="2700000" algn="tl">
                      <a:srgbClr val="000000"/>
                    </a:outerShdw>
                  </a:effectLst>
                </a:rPr>
                <a:t>Метка времени</a:t>
              </a:r>
            </a:p>
            <a:p>
              <a:pPr>
                <a:lnSpc>
                  <a:spcPct val="90000"/>
                </a:lnSpc>
              </a:pPr>
              <a:r>
                <a:rPr lang="ru-RU" altLang="ru-RU" sz="1200" b="1">
                  <a:solidFill>
                    <a:srgbClr val="CC0000"/>
                  </a:solidFill>
                  <a:effectLst>
                    <a:outerShdw blurRad="38100" dist="38100" dir="2700000" algn="tl">
                      <a:srgbClr val="000000"/>
                    </a:outerShdw>
                  </a:effectLst>
                </a:rPr>
                <a:t>(счётчик секунд, состоящий из целой и дробной частей)</a:t>
              </a:r>
            </a:p>
          </p:txBody>
        </p:sp>
        <p:sp>
          <p:nvSpPr>
            <p:cNvPr id="993321" name="AutoShape 41"/>
            <p:cNvSpPr>
              <a:spLocks noChangeArrowheads="1"/>
            </p:cNvSpPr>
            <p:nvPr/>
          </p:nvSpPr>
          <p:spPr bwMode="auto">
            <a:xfrm rot="5400000">
              <a:off x="2550" y="1414"/>
              <a:ext cx="195" cy="425"/>
            </a:xfrm>
            <a:prstGeom prst="chevron">
              <a:avLst>
                <a:gd name="adj" fmla="val 43653"/>
              </a:avLst>
            </a:prstGeom>
            <a:gradFill rotWithShape="1">
              <a:gsLst>
                <a:gs pos="0">
                  <a:srgbClr val="CC99FF"/>
                </a:gs>
                <a:gs pos="50000">
                  <a:srgbClr val="CC99FF">
                    <a:gamma/>
                    <a:tint val="0"/>
                    <a:invGamma/>
                  </a:srgbClr>
                </a:gs>
                <a:gs pos="100000">
                  <a:srgbClr val="CC99FF"/>
                </a:gs>
              </a:gsLst>
              <a:lin ang="5400000" scaled="1"/>
            </a:gradFill>
            <a:ln w="38100">
              <a:solidFill>
                <a:srgbClr val="CC3300"/>
              </a:solidFill>
              <a:miter lim="800000"/>
              <a:headEnd/>
              <a:tailEnd/>
            </a:ln>
            <a:effectLst>
              <a:outerShdw dist="17961" dir="2700000" algn="ctr" rotWithShape="0">
                <a:srgbClr val="FF9933"/>
              </a:outerShdw>
            </a:effectLst>
          </p:spPr>
          <p:txBody>
            <a:bodyPr wrap="none" anchor="ctr"/>
            <a:lstStyle/>
            <a:p>
              <a:endParaRPr lang="ru-RU"/>
            </a:p>
          </p:txBody>
        </p:sp>
        <p:sp>
          <p:nvSpPr>
            <p:cNvPr id="993322" name="AutoShape 42"/>
            <p:cNvSpPr>
              <a:spLocks noChangeArrowheads="1"/>
            </p:cNvSpPr>
            <p:nvPr/>
          </p:nvSpPr>
          <p:spPr bwMode="auto">
            <a:xfrm rot="5400000">
              <a:off x="2552" y="2082"/>
              <a:ext cx="195" cy="425"/>
            </a:xfrm>
            <a:prstGeom prst="chevron">
              <a:avLst>
                <a:gd name="adj" fmla="val 43653"/>
              </a:avLst>
            </a:prstGeom>
            <a:gradFill rotWithShape="1">
              <a:gsLst>
                <a:gs pos="0">
                  <a:srgbClr val="CC99FF"/>
                </a:gs>
                <a:gs pos="50000">
                  <a:srgbClr val="CC99FF">
                    <a:gamma/>
                    <a:tint val="0"/>
                    <a:invGamma/>
                  </a:srgbClr>
                </a:gs>
                <a:gs pos="100000">
                  <a:srgbClr val="CC99FF"/>
                </a:gs>
              </a:gsLst>
              <a:lin ang="5400000" scaled="1"/>
            </a:gradFill>
            <a:ln w="38100">
              <a:solidFill>
                <a:srgbClr val="CC3300"/>
              </a:solidFill>
              <a:miter lim="800000"/>
              <a:headEnd/>
              <a:tailEnd/>
            </a:ln>
            <a:effectLst>
              <a:outerShdw dist="17961" dir="2700000" algn="ctr" rotWithShape="0">
                <a:srgbClr val="FF9933"/>
              </a:outerShdw>
            </a:effectLst>
          </p:spPr>
          <p:txBody>
            <a:bodyPr wrap="none" anchor="ctr"/>
            <a:lstStyle/>
            <a:p>
              <a:endParaRPr lang="ru-RU"/>
            </a:p>
          </p:txBody>
        </p:sp>
        <p:sp>
          <p:nvSpPr>
            <p:cNvPr id="993323" name="AutoShape 43"/>
            <p:cNvSpPr>
              <a:spLocks noChangeArrowheads="1"/>
            </p:cNvSpPr>
            <p:nvPr/>
          </p:nvSpPr>
          <p:spPr bwMode="auto">
            <a:xfrm rot="5400000">
              <a:off x="2552" y="2740"/>
              <a:ext cx="195" cy="425"/>
            </a:xfrm>
            <a:prstGeom prst="chevron">
              <a:avLst>
                <a:gd name="adj" fmla="val 43653"/>
              </a:avLst>
            </a:prstGeom>
            <a:gradFill rotWithShape="1">
              <a:gsLst>
                <a:gs pos="0">
                  <a:srgbClr val="CC99FF"/>
                </a:gs>
                <a:gs pos="50000">
                  <a:srgbClr val="CC99FF">
                    <a:gamma/>
                    <a:tint val="0"/>
                    <a:invGamma/>
                  </a:srgbClr>
                </a:gs>
                <a:gs pos="100000">
                  <a:srgbClr val="CC99FF"/>
                </a:gs>
              </a:gsLst>
              <a:lin ang="5400000" scaled="1"/>
            </a:gradFill>
            <a:ln w="38100">
              <a:solidFill>
                <a:srgbClr val="CC3300"/>
              </a:solidFill>
              <a:miter lim="800000"/>
              <a:headEnd/>
              <a:tailEnd/>
            </a:ln>
            <a:effectLst>
              <a:outerShdw dist="17961" dir="2700000" algn="ctr" rotWithShape="0">
                <a:srgbClr val="FF9933"/>
              </a:outerShdw>
            </a:effectLst>
          </p:spPr>
          <p:txBody>
            <a:bodyPr wrap="none" anchor="ctr"/>
            <a:lstStyle/>
            <a:p>
              <a:endParaRPr lang="ru-RU"/>
            </a:p>
          </p:txBody>
        </p:sp>
        <p:sp>
          <p:nvSpPr>
            <p:cNvPr id="993326" name="Text Box 46"/>
            <p:cNvSpPr txBox="1">
              <a:spLocks noChangeArrowheads="1"/>
            </p:cNvSpPr>
            <p:nvPr/>
          </p:nvSpPr>
          <p:spPr bwMode="auto">
            <a:xfrm>
              <a:off x="1377" y="3758"/>
              <a:ext cx="2515" cy="178"/>
            </a:xfrm>
            <a:prstGeom prst="rect">
              <a:avLst/>
            </a:prstGeom>
            <a:gradFill rotWithShape="1">
              <a:gsLst>
                <a:gs pos="0">
                  <a:srgbClr val="CCFF99">
                    <a:gamma/>
                    <a:tint val="0"/>
                    <a:invGamma/>
                  </a:srgbClr>
                </a:gs>
                <a:gs pos="100000">
                  <a:srgbClr val="CCFF99"/>
                </a:gs>
              </a:gsLst>
              <a:path path="shape">
                <a:fillToRect l="50000" t="50000" r="50000" b="50000"/>
              </a:path>
            </a:gradFill>
            <a:ln w="38100">
              <a:solidFill>
                <a:schemeClr val="accent2"/>
              </a:solidFill>
              <a:miter lim="800000"/>
              <a:headEnd/>
              <a:tailEnd/>
            </a:ln>
            <a:effectLst>
              <a:outerShdw dist="35921" dir="2700000" algn="ctr" rotWithShape="0">
                <a:srgbClr val="FF9933"/>
              </a:outerShdw>
            </a:effectLst>
          </p:spPr>
          <p:txBody>
            <a:bodyPr lIns="0" tIns="0" rIns="0" bIns="0" anchor="ctr" anchorCtr="1">
              <a:spAutoFit/>
            </a:bodyPr>
            <a:lstStyle/>
            <a:p>
              <a:r>
                <a:rPr lang="ru-RU" altLang="ru-RU" sz="1600" b="1">
                  <a:solidFill>
                    <a:srgbClr val="CC0000"/>
                  </a:solidFill>
                  <a:effectLst>
                    <a:outerShdw blurRad="38100" dist="38100" dir="2700000" algn="tl">
                      <a:srgbClr val="000000"/>
                    </a:outerShdw>
                  </a:effectLst>
                </a:rPr>
                <a:t>Прикладной или системный процесс</a:t>
              </a:r>
            </a:p>
          </p:txBody>
        </p:sp>
        <p:sp>
          <p:nvSpPr>
            <p:cNvPr id="993327" name="AutoShape 47"/>
            <p:cNvSpPr>
              <a:spLocks noChangeArrowheads="1"/>
            </p:cNvSpPr>
            <p:nvPr/>
          </p:nvSpPr>
          <p:spPr bwMode="auto">
            <a:xfrm rot="5400000">
              <a:off x="2553" y="3413"/>
              <a:ext cx="195" cy="425"/>
            </a:xfrm>
            <a:prstGeom prst="chevron">
              <a:avLst>
                <a:gd name="adj" fmla="val 43653"/>
              </a:avLst>
            </a:prstGeom>
            <a:gradFill rotWithShape="1">
              <a:gsLst>
                <a:gs pos="0">
                  <a:srgbClr val="CC99FF"/>
                </a:gs>
                <a:gs pos="50000">
                  <a:srgbClr val="CC99FF">
                    <a:gamma/>
                    <a:tint val="0"/>
                    <a:invGamma/>
                  </a:srgbClr>
                </a:gs>
                <a:gs pos="100000">
                  <a:srgbClr val="CC99FF"/>
                </a:gs>
              </a:gsLst>
              <a:lin ang="5400000" scaled="1"/>
            </a:gradFill>
            <a:ln w="38100">
              <a:solidFill>
                <a:srgbClr val="CC3300"/>
              </a:solidFill>
              <a:miter lim="800000"/>
              <a:headEnd/>
              <a:tailEnd/>
            </a:ln>
            <a:effectLst>
              <a:outerShdw dist="17961" dir="2700000" algn="ctr" rotWithShape="0">
                <a:srgbClr val="FF9933"/>
              </a:outerShdw>
            </a:effectLst>
          </p:spPr>
          <p:txBody>
            <a:bodyPr wrap="none" anchor="ctr"/>
            <a:lstStyle/>
            <a:p>
              <a:endParaRPr lang="ru-RU"/>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43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994307" name="Text Box 3"/>
          <p:cNvSpPr txBox="1">
            <a:spLocks noChangeArrowheads="1"/>
          </p:cNvSpPr>
          <p:nvPr/>
        </p:nvSpPr>
        <p:spPr bwMode="auto">
          <a:xfrm>
            <a:off x="225425" y="1089025"/>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Другими словами, дата (число, месяц и год) и время (часы, минуты и секунды) описываются определённым количеством секунд (как степень числа 2), а точность текущего времени определяется дробной частью, которая описывает доли секунды. Основной счётчик времени функционирует постоянно, прерываясь только на корректировку значения текущего времени, при этом учитывается необходимый интервал времени, затраченный на корректировку. Счётчик-дублёр полностью повторяет значение времени, показываемое основным счётчиком, и используется для считывания текущего времени в интересах системных и прикладных процессов, а также для формирования корректирующего значения времени </a:t>
            </a:r>
            <a:r>
              <a:rPr lang="en-US" altLang="ru-RU">
                <a:solidFill>
                  <a:srgbClr val="800080"/>
                </a:solidFill>
              </a:rPr>
              <a:t>NTPv</a:t>
            </a:r>
            <a:r>
              <a:rPr lang="ru-RU" altLang="ru-RU">
                <a:solidFill>
                  <a:srgbClr val="800080"/>
                </a:solidFill>
              </a:rPr>
              <a:t>4-протоколом (в определённые интервалы).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08643" name="Text Box 3"/>
          <p:cNvSpPr txBox="1">
            <a:spLocks noChangeArrowheads="1"/>
          </p:cNvSpPr>
          <p:nvPr/>
        </p:nvSpPr>
        <p:spPr bwMode="auto">
          <a:xfrm>
            <a:off x="233363" y="1249363"/>
            <a:ext cx="8639175" cy="5578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3000">
                <a:solidFill>
                  <a:srgbClr val="800080"/>
                </a:solidFill>
              </a:rPr>
              <a:t>В некоторых ОС дробная часть дублирующего счётчика секунд используется в качестве генератора случайных чисел. В реальной ситуации момент считывания текущего значения времени является случайным событием, и поэтому дробная часть секунды может восприниматься как случайное двоичное число. Действительно, практически невозможно предугадать прошедшее число миллисекунд, микросекунд и тем более наносекунд с момента наступления целого числа секунд.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18883" name="Text Box 3"/>
          <p:cNvSpPr txBox="1">
            <a:spLocks noChangeArrowheads="1"/>
          </p:cNvSpPr>
          <p:nvPr/>
        </p:nvSpPr>
        <p:spPr bwMode="auto">
          <a:xfrm>
            <a:off x="249238" y="2065338"/>
            <a:ext cx="864235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800">
                <a:solidFill>
                  <a:srgbClr val="800080"/>
                </a:solidFill>
              </a:rPr>
              <a:t>Одним из требований (условий) обеспечения высокого уровня информационной безопасности является </a:t>
            </a:r>
            <a:r>
              <a:rPr lang="ru-RU" altLang="ru-RU" sz="2800" i="1">
                <a:solidFill>
                  <a:srgbClr val="800080"/>
                </a:solidFill>
                <a:latin typeface="Tahoma" panose="020B0604030504040204" pitchFamily="34" charset="0"/>
                <a:cs typeface="Tahoma" panose="020B0604030504040204" pitchFamily="34" charset="0"/>
              </a:rPr>
              <a:t>надёжность (гарантированность) функционирования</a:t>
            </a:r>
            <a:r>
              <a:rPr lang="ru-RU" altLang="ru-RU" sz="2800">
                <a:solidFill>
                  <a:srgbClr val="800080"/>
                </a:solidFill>
              </a:rPr>
              <a:t> программно-аппаратных комплексов, обеспечивающих, в свою очередь, функционирование средств защиты данных. Любая процедура, напрямую обеспечивающая реализацию способа безопасности или доступ к услуге по обеспечению безопасности, должна заслуживать доверия. </a:t>
            </a:r>
          </a:p>
        </p:txBody>
      </p:sp>
      <p:sp>
        <p:nvSpPr>
          <p:cNvPr id="1018884" name="Text Box 4"/>
          <p:cNvSpPr txBox="1">
            <a:spLocks noChangeArrowheads="1"/>
          </p:cNvSpPr>
          <p:nvPr/>
        </p:nvSpPr>
        <p:spPr bwMode="auto">
          <a:xfrm>
            <a:off x="0" y="1074738"/>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29.2. </a:t>
            </a:r>
            <a:r>
              <a:rPr lang="ru-RU" altLang="ru-RU" b="1">
                <a:solidFill>
                  <a:srgbClr val="CC3300"/>
                </a:solidFill>
              </a:rPr>
              <a:t>Модель КШ по модификации системного</a:t>
            </a:r>
          </a:p>
          <a:p>
            <a:r>
              <a:rPr lang="ru-RU" altLang="ru-RU" b="1">
                <a:solidFill>
                  <a:srgbClr val="CC3300"/>
                </a:solidFill>
              </a:rPr>
              <a:t>времени в программно аппаратном комплексе</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9</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Модель КШ системы сетевого  времени </a:t>
            </a:r>
          </a:p>
          <a:p>
            <a:pPr algn="l"/>
            <a:r>
              <a:rPr lang="ru-RU" altLang="ru-RU" sz="2000" b="1" i="1">
                <a:solidFill>
                  <a:srgbClr val="800080"/>
                </a:solidFill>
                <a:effectLst>
                  <a:outerShdw blurRad="38100" dist="38100" dir="2700000" algn="tl">
                    <a:srgbClr val="C0C0C0"/>
                  </a:outerShdw>
                </a:effectLst>
              </a:rPr>
              <a:t>                        (синхронизации) и его возможные последствия</a:t>
            </a:r>
            <a:r>
              <a:rPr lang="ru-RU" altLang="ru-RU" sz="2000">
                <a:solidFill>
                  <a:srgbClr val="800080"/>
                </a:solidFill>
              </a:rPr>
              <a:t> </a:t>
            </a:r>
          </a:p>
        </p:txBody>
      </p:sp>
      <p:sp>
        <p:nvSpPr>
          <p:cNvPr id="1019907" name="Text Box 3"/>
          <p:cNvSpPr txBox="1">
            <a:spLocks noChangeArrowheads="1"/>
          </p:cNvSpPr>
          <p:nvPr/>
        </p:nvSpPr>
        <p:spPr bwMode="auto">
          <a:xfrm>
            <a:off x="238125" y="1301750"/>
            <a:ext cx="864235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3000">
                <a:solidFill>
                  <a:srgbClr val="800080"/>
                </a:solidFill>
              </a:rPr>
              <a:t>В настоящее время буквально повсеместно используются ОС, которые не отвечают указанному требованию и являются не доверенными (не надёжными). Другими словами, такие ОС весьма трудно проверить на корректность функционирования тех или иных системных и прикладных процессов. </a:t>
            </a:r>
          </a:p>
          <a:p>
            <a:r>
              <a:rPr lang="ru-RU" altLang="ru-RU" sz="3000">
                <a:solidFill>
                  <a:srgbClr val="800080"/>
                </a:solidFill>
              </a:rPr>
              <a:t>К сожалению, “жизнь” подтверждает парадигму министерства обороны США — “компьютерам, в принципе, доверять нельзя” (это относится к массовым коммерческим компьютерам).</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20089</TotalTime>
  <Words>1953</Words>
  <Application>Microsoft Office PowerPoint</Application>
  <PresentationFormat>Экран (4:3)</PresentationFormat>
  <Paragraphs>146</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Comic Sans MS</vt:lpstr>
      <vt:lpstr>Tahoma</vt:lpstr>
      <vt:lpstr>Wingdings</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416</cp:revision>
  <dcterms:created xsi:type="dcterms:W3CDTF">2008-08-28T16:29:17Z</dcterms:created>
  <dcterms:modified xsi:type="dcterms:W3CDTF">2022-09-18T11:00:49Z</dcterms:modified>
</cp:coreProperties>
</file>