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6"/>
  </p:notesMasterIdLst>
  <p:handoutMasterIdLst>
    <p:handoutMasterId r:id="rId57"/>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a:srgbClr val="CC0000"/>
    <a:srgbClr val="800080"/>
    <a:srgbClr val="FF9933"/>
    <a:srgbClr val="996633"/>
    <a:srgbClr val="99CC00"/>
    <a:srgbClr val="000099"/>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40" autoAdjust="0"/>
    <p:restoredTop sz="94702" autoAdjust="0"/>
  </p:normalViewPr>
  <p:slideViewPr>
    <p:cSldViewPr showGuides="1">
      <p:cViewPr varScale="1">
        <p:scale>
          <a:sx n="80" d="100"/>
          <a:sy n="80" d="100"/>
        </p:scale>
        <p:origin x="1685" y="48"/>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ru-RU"/>
          </a:p>
        </p:txBody>
      </p:sp>
      <p:sp>
        <p:nvSpPr>
          <p:cNvPr id="12390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ru-RU"/>
          </a:p>
        </p:txBody>
      </p:sp>
      <p:sp>
        <p:nvSpPr>
          <p:cNvPr id="12390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ru-RU"/>
          </a:p>
        </p:txBody>
      </p:sp>
      <p:sp>
        <p:nvSpPr>
          <p:cNvPr id="12390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7C8C07-2243-48DE-91E8-53F5C4840AA4}" type="slidenum">
              <a:rPr lang="ru-RU" altLang="ru-RU"/>
              <a:pPr/>
              <a:t>‹#›</a:t>
            </a:fld>
            <a:endParaRPr lang="ru-RU" alt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ru-RU" altLang="ru-RU"/>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ru-RU"/>
          </a:p>
        </p:txBody>
      </p:sp>
      <p:sp>
        <p:nvSpPr>
          <p:cNvPr id="121860"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ru-RU" altLang="ru-RU"/>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FDC385E1-0CDF-4FBB-B79C-37790EED5692}"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F61084-5944-40D7-BC5F-0F775CE3EF33}" type="slidenum">
              <a:rPr lang="ru-RU" altLang="ru-RU"/>
              <a:pPr/>
              <a:t>52</a:t>
            </a:fld>
            <a:endParaRPr lang="ru-RU" altLang="ru-RU"/>
          </a:p>
        </p:txBody>
      </p:sp>
      <p:sp>
        <p:nvSpPr>
          <p:cNvPr id="122882" name="Rectangle 2"/>
          <p:cNvSpPr>
            <a:spLocks noRo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C3791841-81F7-4F00-9E10-D6011BC1804C}" type="slidenum">
              <a:rPr lang="ru-RU" altLang="ru-RU"/>
              <a:pPr/>
              <a:t>‹#›</a:t>
            </a:fld>
            <a:endParaRPr lang="ru-RU" altLang="ru-RU"/>
          </a:p>
        </p:txBody>
      </p:sp>
    </p:spTree>
    <p:extLst>
      <p:ext uri="{BB962C8B-B14F-4D97-AF65-F5344CB8AC3E}">
        <p14:creationId xmlns:p14="http://schemas.microsoft.com/office/powerpoint/2010/main" val="1702834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DAE81F5-300C-4835-A603-1B293E9AC41F}" type="slidenum">
              <a:rPr lang="ru-RU" altLang="ru-RU"/>
              <a:pPr/>
              <a:t>‹#›</a:t>
            </a:fld>
            <a:endParaRPr lang="ru-RU" altLang="ru-RU"/>
          </a:p>
        </p:txBody>
      </p:sp>
    </p:spTree>
    <p:extLst>
      <p:ext uri="{BB962C8B-B14F-4D97-AF65-F5344CB8AC3E}">
        <p14:creationId xmlns:p14="http://schemas.microsoft.com/office/powerpoint/2010/main" val="187262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7EB23B26-22BA-4970-BC0F-2FBE3FC12F41}" type="slidenum">
              <a:rPr lang="ru-RU" altLang="ru-RU"/>
              <a:pPr/>
              <a:t>‹#›</a:t>
            </a:fld>
            <a:endParaRPr lang="ru-RU" altLang="ru-RU"/>
          </a:p>
        </p:txBody>
      </p:sp>
    </p:spTree>
    <p:extLst>
      <p:ext uri="{BB962C8B-B14F-4D97-AF65-F5344CB8AC3E}">
        <p14:creationId xmlns:p14="http://schemas.microsoft.com/office/powerpoint/2010/main" val="413839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215F07C3-D01E-4820-AB85-CBD59C7CA3F2}" type="slidenum">
              <a:rPr lang="ru-RU" altLang="ru-RU"/>
              <a:pPr/>
              <a:t>‹#›</a:t>
            </a:fld>
            <a:endParaRPr lang="ru-RU" altLang="ru-RU"/>
          </a:p>
        </p:txBody>
      </p:sp>
    </p:spTree>
    <p:extLst>
      <p:ext uri="{BB962C8B-B14F-4D97-AF65-F5344CB8AC3E}">
        <p14:creationId xmlns:p14="http://schemas.microsoft.com/office/powerpoint/2010/main" val="341320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CEB76B9-48C0-48C3-B9F0-6F456867538C}" type="slidenum">
              <a:rPr lang="ru-RU" altLang="ru-RU"/>
              <a:pPr/>
              <a:t>‹#›</a:t>
            </a:fld>
            <a:endParaRPr lang="ru-RU" altLang="ru-RU"/>
          </a:p>
        </p:txBody>
      </p:sp>
    </p:spTree>
    <p:extLst>
      <p:ext uri="{BB962C8B-B14F-4D97-AF65-F5344CB8AC3E}">
        <p14:creationId xmlns:p14="http://schemas.microsoft.com/office/powerpoint/2010/main" val="237728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F7851026-D935-48E1-89CD-8F9934CAFE28}" type="slidenum">
              <a:rPr lang="ru-RU" altLang="ru-RU"/>
              <a:pPr/>
              <a:t>‹#›</a:t>
            </a:fld>
            <a:endParaRPr lang="ru-RU" altLang="ru-RU"/>
          </a:p>
        </p:txBody>
      </p:sp>
    </p:spTree>
    <p:extLst>
      <p:ext uri="{BB962C8B-B14F-4D97-AF65-F5344CB8AC3E}">
        <p14:creationId xmlns:p14="http://schemas.microsoft.com/office/powerpoint/2010/main" val="2293195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495A5CEB-63F3-41CD-B512-FF2D02570258}" type="slidenum">
              <a:rPr lang="ru-RU" altLang="ru-RU"/>
              <a:pPr/>
              <a:t>‹#›</a:t>
            </a:fld>
            <a:endParaRPr lang="ru-RU" altLang="ru-RU"/>
          </a:p>
        </p:txBody>
      </p:sp>
    </p:spTree>
    <p:extLst>
      <p:ext uri="{BB962C8B-B14F-4D97-AF65-F5344CB8AC3E}">
        <p14:creationId xmlns:p14="http://schemas.microsoft.com/office/powerpoint/2010/main" val="106762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C5A6AC05-3E86-4972-9B19-B7478D286BB5}" type="slidenum">
              <a:rPr lang="ru-RU" altLang="ru-RU"/>
              <a:pPr/>
              <a:t>‹#›</a:t>
            </a:fld>
            <a:endParaRPr lang="ru-RU" altLang="ru-RU"/>
          </a:p>
        </p:txBody>
      </p:sp>
    </p:spTree>
    <p:extLst>
      <p:ext uri="{BB962C8B-B14F-4D97-AF65-F5344CB8AC3E}">
        <p14:creationId xmlns:p14="http://schemas.microsoft.com/office/powerpoint/2010/main" val="277390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B4EA8DC7-C9B6-4695-BCB0-A028ABC268EC}" type="slidenum">
              <a:rPr lang="ru-RU" altLang="ru-RU"/>
              <a:pPr/>
              <a:t>‹#›</a:t>
            </a:fld>
            <a:endParaRPr lang="ru-RU" altLang="ru-RU"/>
          </a:p>
        </p:txBody>
      </p:sp>
    </p:spTree>
    <p:extLst>
      <p:ext uri="{BB962C8B-B14F-4D97-AF65-F5344CB8AC3E}">
        <p14:creationId xmlns:p14="http://schemas.microsoft.com/office/powerpoint/2010/main" val="169705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055059CD-0025-4033-AC88-0B8FCD010D56}" type="slidenum">
              <a:rPr lang="ru-RU" altLang="ru-RU"/>
              <a:pPr/>
              <a:t>‹#›</a:t>
            </a:fld>
            <a:endParaRPr lang="ru-RU" altLang="ru-RU"/>
          </a:p>
        </p:txBody>
      </p:sp>
    </p:spTree>
    <p:extLst>
      <p:ext uri="{BB962C8B-B14F-4D97-AF65-F5344CB8AC3E}">
        <p14:creationId xmlns:p14="http://schemas.microsoft.com/office/powerpoint/2010/main" val="24497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12F972A-AA45-4830-819E-B757E20AD18A}" type="slidenum">
              <a:rPr lang="ru-RU" altLang="ru-RU"/>
              <a:pPr/>
              <a:t>‹#›</a:t>
            </a:fld>
            <a:endParaRPr lang="ru-RU" altLang="ru-RU"/>
          </a:p>
        </p:txBody>
      </p:sp>
    </p:spTree>
    <p:extLst>
      <p:ext uri="{BB962C8B-B14F-4D97-AF65-F5344CB8AC3E}">
        <p14:creationId xmlns:p14="http://schemas.microsoft.com/office/powerpoint/2010/main" val="30665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C3A7695-D03A-493A-9304-778751660E70}"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41325" y="450850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058" name="Text Box 10"/>
          <p:cNvSpPr txBox="1">
            <a:spLocks noChangeArrowheads="1"/>
          </p:cNvSpPr>
          <p:nvPr/>
        </p:nvSpPr>
        <p:spPr bwMode="auto">
          <a:xfrm>
            <a:off x="792163" y="34734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 </a:t>
            </a:r>
            <a:r>
              <a:rPr lang="ru-RU" altLang="ru-RU" sz="2000" b="1">
                <a:solidFill>
                  <a:srgbClr val="336600"/>
                </a:solidFill>
              </a:rPr>
              <a:t>ОБЩАЯ ХАРАКТЕРИСТИКА ОРГАНИЗАЦИИ</a:t>
            </a:r>
          </a:p>
          <a:p>
            <a:pPr algn="ctr"/>
            <a:r>
              <a:rPr lang="ru-RU" altLang="ru-RU" sz="2000" b="1">
                <a:solidFill>
                  <a:srgbClr val="336600"/>
                </a:solidFill>
              </a:rPr>
              <a:t> ИНФОРМАЦИОННОГО ОБМЕНА</a:t>
            </a:r>
          </a:p>
          <a:p>
            <a:pPr algn="ctr"/>
            <a:r>
              <a:rPr lang="ru-RU" altLang="ru-RU" sz="2000" b="1">
                <a:solidFill>
                  <a:srgbClr val="336600"/>
                </a:solidFill>
              </a:rPr>
              <a:t> В ИНФОРМАЦИОННО-ТЕХНОЛОГИЧЕСКИХ СЕТЯХ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i="1">
                <a:solidFill>
                  <a:srgbClr val="CC0000"/>
                </a:solidFill>
              </a:rPr>
              <a:t>КУРС ЛЕКЦИЙ</a:t>
            </a:r>
          </a:p>
          <a:p>
            <a:pPr algn="ctr"/>
            <a:endParaRPr lang="ru-RU" altLang="ru-RU" sz="2400"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3731" name="Text Box 3"/>
          <p:cNvSpPr txBox="1">
            <a:spLocks noChangeArrowheads="1"/>
          </p:cNvSpPr>
          <p:nvPr/>
        </p:nvSpPr>
        <p:spPr bwMode="auto">
          <a:xfrm>
            <a:off x="250825" y="1089025"/>
            <a:ext cx="8642350" cy="520382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Именно этот вход и идентифицируется постоянным адресом, а связь с остальными элементами системы обеспечивается присвоением объектам временных адресов. Однако, поскольку адреса динамически изменяются, возникают специфические проблемы защиты от ошибок при случайном освобождении адресов. Способ отображения упрощает протоколы, так как адреса однозначно связаны с представляемыми ими объектами, но одновременно приводит к необходимости использования больших таблиц адресов. В существующих сетях используются разнообразные способы адресации, которые согласуются с конкретными принципами построения СПД, составом адресуемых объектов, их распределением по физическим системам и т.д.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4755" name="Text Box 3"/>
          <p:cNvSpPr txBox="1">
            <a:spLocks noChangeArrowheads="1"/>
          </p:cNvSpPr>
          <p:nvPr/>
        </p:nvSpPr>
        <p:spPr bwMode="auto">
          <a:xfrm>
            <a:off x="228600" y="1223963"/>
            <a:ext cx="86868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Основными адресуемыми объектами являются процессы и порты, через которые процессы обмениваются данными. Порты организуются средствами управления сеансами (уровень 5 на рис.1.4 и 1.5), а передача данных между СПД и портами обеспечивается транспортной службой (уровень 4). Для функционирования сети необходимо идентифицировать соединения, установленные между процессами и их портами через СПД. Соединения идентифицируются парами адресов портов, например по схеме, изображенной на рис.3.1.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grpSp>
        <p:nvGrpSpPr>
          <p:cNvPr id="75860" name="Group 84"/>
          <p:cNvGrpSpPr>
            <a:grpSpLocks/>
          </p:cNvGrpSpPr>
          <p:nvPr/>
        </p:nvGrpSpPr>
        <p:grpSpPr bwMode="auto">
          <a:xfrm>
            <a:off x="723900" y="1223963"/>
            <a:ext cx="7696200" cy="4500562"/>
            <a:chOff x="456" y="771"/>
            <a:chExt cx="4848" cy="2835"/>
          </a:xfrm>
        </p:grpSpPr>
        <p:grpSp>
          <p:nvGrpSpPr>
            <p:cNvPr id="75859" name="Group 83"/>
            <p:cNvGrpSpPr>
              <a:grpSpLocks/>
            </p:cNvGrpSpPr>
            <p:nvPr/>
          </p:nvGrpSpPr>
          <p:grpSpPr bwMode="auto">
            <a:xfrm>
              <a:off x="612" y="1775"/>
              <a:ext cx="4536" cy="1831"/>
              <a:chOff x="612" y="1775"/>
              <a:chExt cx="4536" cy="1831"/>
            </a:xfrm>
          </p:grpSpPr>
          <p:grpSp>
            <p:nvGrpSpPr>
              <p:cNvPr id="75805" name="Group 29"/>
              <p:cNvGrpSpPr>
                <a:grpSpLocks/>
              </p:cNvGrpSpPr>
              <p:nvPr/>
            </p:nvGrpSpPr>
            <p:grpSpPr bwMode="auto">
              <a:xfrm>
                <a:off x="612" y="1817"/>
                <a:ext cx="907" cy="1363"/>
                <a:chOff x="3072" y="5466"/>
                <a:chExt cx="1140" cy="1824"/>
              </a:xfrm>
            </p:grpSpPr>
            <p:sp>
              <p:nvSpPr>
                <p:cNvPr id="75806" name="Rectangle 30"/>
                <p:cNvSpPr>
                  <a:spLocks noChangeArrowheads="1"/>
                </p:cNvSpPr>
                <p:nvPr/>
              </p:nvSpPr>
              <p:spPr bwMode="auto">
                <a:xfrm>
                  <a:off x="3072" y="5466"/>
                  <a:ext cx="1140" cy="1824"/>
                </a:xfrm>
                <a:prstGeom prst="rect">
                  <a:avLst/>
                </a:prstGeom>
                <a:solidFill>
                  <a:srgbClr val="CCECFF"/>
                </a:solidFill>
                <a:ln w="38100">
                  <a:solidFill>
                    <a:srgbClr val="003366"/>
                  </a:solidFill>
                  <a:miter lim="800000"/>
                  <a:headEnd/>
                  <a:tailEnd/>
                </a:ln>
              </p:spPr>
              <p:txBody>
                <a:bodyPr/>
                <a:lstStyle/>
                <a:p>
                  <a:endParaRPr lang="ru-RU"/>
                </a:p>
              </p:txBody>
            </p:sp>
            <p:sp>
              <p:nvSpPr>
                <p:cNvPr id="75807" name="Line 31"/>
                <p:cNvSpPr>
                  <a:spLocks noChangeShapeType="1"/>
                </p:cNvSpPr>
                <p:nvPr/>
              </p:nvSpPr>
              <p:spPr bwMode="auto">
                <a:xfrm>
                  <a:off x="3072" y="5922"/>
                  <a:ext cx="1140" cy="0"/>
                </a:xfrm>
                <a:prstGeom prst="line">
                  <a:avLst/>
                </a:prstGeom>
                <a:noFill/>
                <a:ln w="38100">
                  <a:solidFill>
                    <a:srgbClr val="003366"/>
                  </a:solidFill>
                  <a:round/>
                  <a:headEnd/>
                  <a:tailEnd/>
                </a:ln>
              </p:spPr>
              <p:txBody>
                <a:bodyPr/>
                <a:lstStyle/>
                <a:p>
                  <a:endParaRPr lang="ru-RU"/>
                </a:p>
              </p:txBody>
            </p:sp>
            <p:sp>
              <p:nvSpPr>
                <p:cNvPr id="75808" name="Line 32"/>
                <p:cNvSpPr>
                  <a:spLocks noChangeShapeType="1"/>
                </p:cNvSpPr>
                <p:nvPr/>
              </p:nvSpPr>
              <p:spPr bwMode="auto">
                <a:xfrm>
                  <a:off x="3072" y="6378"/>
                  <a:ext cx="1140" cy="0"/>
                </a:xfrm>
                <a:prstGeom prst="line">
                  <a:avLst/>
                </a:prstGeom>
                <a:noFill/>
                <a:ln w="38100">
                  <a:solidFill>
                    <a:srgbClr val="003366"/>
                  </a:solidFill>
                  <a:round/>
                  <a:headEnd/>
                  <a:tailEnd/>
                </a:ln>
              </p:spPr>
              <p:txBody>
                <a:bodyPr/>
                <a:lstStyle/>
                <a:p>
                  <a:endParaRPr lang="ru-RU"/>
                </a:p>
              </p:txBody>
            </p:sp>
            <p:sp>
              <p:nvSpPr>
                <p:cNvPr id="75809" name="Line 33"/>
                <p:cNvSpPr>
                  <a:spLocks noChangeShapeType="1"/>
                </p:cNvSpPr>
                <p:nvPr/>
              </p:nvSpPr>
              <p:spPr bwMode="auto">
                <a:xfrm>
                  <a:off x="3072" y="6834"/>
                  <a:ext cx="1140" cy="0"/>
                </a:xfrm>
                <a:prstGeom prst="line">
                  <a:avLst/>
                </a:prstGeom>
                <a:noFill/>
                <a:ln w="38100">
                  <a:solidFill>
                    <a:srgbClr val="003366"/>
                  </a:solidFill>
                  <a:round/>
                  <a:headEnd/>
                  <a:tailEnd/>
                </a:ln>
              </p:spPr>
              <p:txBody>
                <a:bodyPr/>
                <a:lstStyle/>
                <a:p>
                  <a:endParaRPr lang="ru-RU"/>
                </a:p>
              </p:txBody>
            </p:sp>
          </p:grpSp>
          <p:sp>
            <p:nvSpPr>
              <p:cNvPr id="75810" name="Arc 34"/>
              <p:cNvSpPr>
                <a:spLocks/>
              </p:cNvSpPr>
              <p:nvPr/>
            </p:nvSpPr>
            <p:spPr bwMode="auto">
              <a:xfrm flipH="1">
                <a:off x="612" y="3265"/>
                <a:ext cx="907" cy="34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003366"/>
                </a:solidFill>
                <a:round/>
                <a:headEnd/>
                <a:tailEnd/>
              </a:ln>
              <a:extLst>
                <a:ext uri="{909E8E84-426E-40DD-AFC4-6F175D3DCCD1}">
                  <a14:hiddenFill xmlns:a14="http://schemas.microsoft.com/office/drawing/2010/main">
                    <a:solidFill>
                      <a:srgbClr val="CCECFF"/>
                    </a:solidFill>
                  </a14:hiddenFill>
                </a:ext>
              </a:extLst>
            </p:spPr>
            <p:txBody>
              <a:bodyPr/>
              <a:lstStyle/>
              <a:p>
                <a:endParaRPr lang="ru-RU"/>
              </a:p>
            </p:txBody>
          </p:sp>
          <p:sp>
            <p:nvSpPr>
              <p:cNvPr id="75811" name="Line 35"/>
              <p:cNvSpPr>
                <a:spLocks noChangeShapeType="1"/>
              </p:cNvSpPr>
              <p:nvPr/>
            </p:nvSpPr>
            <p:spPr bwMode="auto">
              <a:xfrm rot="-5400000">
                <a:off x="399" y="3393"/>
                <a:ext cx="426" cy="0"/>
              </a:xfrm>
              <a:prstGeom prst="line">
                <a:avLst/>
              </a:prstGeom>
              <a:noFill/>
              <a:ln w="38100">
                <a:solidFill>
                  <a:srgbClr val="003366"/>
                </a:solidFill>
                <a:round/>
                <a:headEnd/>
                <a:tailEnd/>
              </a:ln>
            </p:spPr>
            <p:txBody>
              <a:bodyPr/>
              <a:lstStyle/>
              <a:p>
                <a:endParaRPr lang="ru-RU"/>
              </a:p>
            </p:txBody>
          </p:sp>
          <p:sp>
            <p:nvSpPr>
              <p:cNvPr id="75812" name="Line 36"/>
              <p:cNvSpPr>
                <a:spLocks noChangeShapeType="1"/>
              </p:cNvSpPr>
              <p:nvPr/>
            </p:nvSpPr>
            <p:spPr bwMode="auto">
              <a:xfrm rot="-5400000">
                <a:off x="1476" y="3223"/>
                <a:ext cx="85" cy="0"/>
              </a:xfrm>
              <a:prstGeom prst="line">
                <a:avLst/>
              </a:prstGeom>
              <a:noFill/>
              <a:ln w="38100">
                <a:solidFill>
                  <a:srgbClr val="003366"/>
                </a:solidFill>
                <a:round/>
                <a:headEnd/>
                <a:tailEnd/>
              </a:ln>
            </p:spPr>
            <p:txBody>
              <a:bodyPr/>
              <a:lstStyle/>
              <a:p>
                <a:endParaRPr lang="ru-RU"/>
              </a:p>
            </p:txBody>
          </p:sp>
          <p:grpSp>
            <p:nvGrpSpPr>
              <p:cNvPr id="75814" name="Group 38"/>
              <p:cNvGrpSpPr>
                <a:grpSpLocks/>
              </p:cNvGrpSpPr>
              <p:nvPr/>
            </p:nvGrpSpPr>
            <p:grpSpPr bwMode="auto">
              <a:xfrm flipH="1">
                <a:off x="4241" y="1817"/>
                <a:ext cx="907" cy="1363"/>
                <a:chOff x="3072" y="5466"/>
                <a:chExt cx="1140" cy="1824"/>
              </a:xfrm>
            </p:grpSpPr>
            <p:sp>
              <p:nvSpPr>
                <p:cNvPr id="75815" name="Rectangle 39"/>
                <p:cNvSpPr>
                  <a:spLocks noChangeArrowheads="1"/>
                </p:cNvSpPr>
                <p:nvPr/>
              </p:nvSpPr>
              <p:spPr bwMode="auto">
                <a:xfrm>
                  <a:off x="3072" y="5466"/>
                  <a:ext cx="1140" cy="1824"/>
                </a:xfrm>
                <a:prstGeom prst="rect">
                  <a:avLst/>
                </a:prstGeom>
                <a:solidFill>
                  <a:srgbClr val="CCFF99"/>
                </a:solidFill>
                <a:ln w="38100">
                  <a:solidFill>
                    <a:srgbClr val="336600"/>
                  </a:solidFill>
                  <a:miter lim="800000"/>
                  <a:headEnd/>
                  <a:tailEnd/>
                </a:ln>
              </p:spPr>
              <p:txBody>
                <a:bodyPr/>
                <a:lstStyle/>
                <a:p>
                  <a:endParaRPr lang="ru-RU"/>
                </a:p>
              </p:txBody>
            </p:sp>
            <p:sp>
              <p:nvSpPr>
                <p:cNvPr id="75816" name="Line 40"/>
                <p:cNvSpPr>
                  <a:spLocks noChangeShapeType="1"/>
                </p:cNvSpPr>
                <p:nvPr/>
              </p:nvSpPr>
              <p:spPr bwMode="auto">
                <a:xfrm>
                  <a:off x="3072" y="5922"/>
                  <a:ext cx="1140" cy="0"/>
                </a:xfrm>
                <a:prstGeom prst="line">
                  <a:avLst/>
                </a:prstGeom>
                <a:noFill/>
                <a:ln w="38100">
                  <a:solidFill>
                    <a:srgbClr val="336600"/>
                  </a:solidFill>
                  <a:round/>
                  <a:headEnd/>
                  <a:tailEnd/>
                </a:ln>
              </p:spPr>
              <p:txBody>
                <a:bodyPr/>
                <a:lstStyle/>
                <a:p>
                  <a:endParaRPr lang="ru-RU"/>
                </a:p>
              </p:txBody>
            </p:sp>
            <p:sp>
              <p:nvSpPr>
                <p:cNvPr id="75817" name="Line 41"/>
                <p:cNvSpPr>
                  <a:spLocks noChangeShapeType="1"/>
                </p:cNvSpPr>
                <p:nvPr/>
              </p:nvSpPr>
              <p:spPr bwMode="auto">
                <a:xfrm>
                  <a:off x="3072" y="6378"/>
                  <a:ext cx="1140" cy="0"/>
                </a:xfrm>
                <a:prstGeom prst="line">
                  <a:avLst/>
                </a:prstGeom>
                <a:noFill/>
                <a:ln w="38100">
                  <a:solidFill>
                    <a:srgbClr val="336600"/>
                  </a:solidFill>
                  <a:round/>
                  <a:headEnd/>
                  <a:tailEnd/>
                </a:ln>
              </p:spPr>
              <p:txBody>
                <a:bodyPr/>
                <a:lstStyle/>
                <a:p>
                  <a:endParaRPr lang="ru-RU"/>
                </a:p>
              </p:txBody>
            </p:sp>
            <p:sp>
              <p:nvSpPr>
                <p:cNvPr id="75818" name="Line 42"/>
                <p:cNvSpPr>
                  <a:spLocks noChangeShapeType="1"/>
                </p:cNvSpPr>
                <p:nvPr/>
              </p:nvSpPr>
              <p:spPr bwMode="auto">
                <a:xfrm>
                  <a:off x="3072" y="6834"/>
                  <a:ext cx="1140" cy="0"/>
                </a:xfrm>
                <a:prstGeom prst="line">
                  <a:avLst/>
                </a:prstGeom>
                <a:noFill/>
                <a:ln w="38100">
                  <a:solidFill>
                    <a:srgbClr val="336600"/>
                  </a:solidFill>
                  <a:round/>
                  <a:headEnd/>
                  <a:tailEnd/>
                </a:ln>
              </p:spPr>
              <p:txBody>
                <a:bodyPr/>
                <a:lstStyle/>
                <a:p>
                  <a:endParaRPr lang="ru-RU"/>
                </a:p>
              </p:txBody>
            </p:sp>
          </p:grpSp>
          <p:sp>
            <p:nvSpPr>
              <p:cNvPr id="75819" name="Arc 43"/>
              <p:cNvSpPr>
                <a:spLocks/>
              </p:cNvSpPr>
              <p:nvPr/>
            </p:nvSpPr>
            <p:spPr bwMode="auto">
              <a:xfrm>
                <a:off x="4241" y="3265"/>
                <a:ext cx="907" cy="34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rgbClr val="336600"/>
                </a:solidFill>
                <a:round/>
                <a:headEnd/>
                <a:tailEnd/>
              </a:ln>
              <a:extLst>
                <a:ext uri="{909E8E84-426E-40DD-AFC4-6F175D3DCCD1}">
                  <a14:hiddenFill xmlns:a14="http://schemas.microsoft.com/office/drawing/2010/main">
                    <a:solidFill>
                      <a:srgbClr val="CCFF99"/>
                    </a:solidFill>
                  </a14:hiddenFill>
                </a:ext>
              </a:extLst>
            </p:spPr>
            <p:txBody>
              <a:bodyPr/>
              <a:lstStyle/>
              <a:p>
                <a:endParaRPr lang="ru-RU"/>
              </a:p>
            </p:txBody>
          </p:sp>
          <p:sp>
            <p:nvSpPr>
              <p:cNvPr id="75820" name="Line 44"/>
              <p:cNvSpPr>
                <a:spLocks noChangeShapeType="1"/>
              </p:cNvSpPr>
              <p:nvPr/>
            </p:nvSpPr>
            <p:spPr bwMode="auto">
              <a:xfrm rot="5400000" flipH="1">
                <a:off x="4935" y="3393"/>
                <a:ext cx="426" cy="0"/>
              </a:xfrm>
              <a:prstGeom prst="line">
                <a:avLst/>
              </a:prstGeom>
              <a:noFill/>
              <a:ln w="38100">
                <a:solidFill>
                  <a:srgbClr val="336600"/>
                </a:solidFill>
                <a:round/>
                <a:headEnd/>
                <a:tailEnd/>
              </a:ln>
            </p:spPr>
            <p:txBody>
              <a:bodyPr/>
              <a:lstStyle/>
              <a:p>
                <a:endParaRPr lang="ru-RU"/>
              </a:p>
            </p:txBody>
          </p:sp>
          <p:sp>
            <p:nvSpPr>
              <p:cNvPr id="75821" name="Line 45"/>
              <p:cNvSpPr>
                <a:spLocks noChangeShapeType="1"/>
              </p:cNvSpPr>
              <p:nvPr/>
            </p:nvSpPr>
            <p:spPr bwMode="auto">
              <a:xfrm rot="5400000" flipH="1">
                <a:off x="4198" y="3223"/>
                <a:ext cx="85" cy="0"/>
              </a:xfrm>
              <a:prstGeom prst="line">
                <a:avLst/>
              </a:prstGeom>
              <a:noFill/>
              <a:ln w="38100">
                <a:solidFill>
                  <a:srgbClr val="336600"/>
                </a:solidFill>
                <a:round/>
                <a:headEnd/>
                <a:tailEnd/>
              </a:ln>
            </p:spPr>
            <p:txBody>
              <a:bodyPr/>
              <a:lstStyle/>
              <a:p>
                <a:endParaRPr lang="ru-RU"/>
              </a:p>
            </p:txBody>
          </p:sp>
          <p:sp>
            <p:nvSpPr>
              <p:cNvPr id="75822" name="Line 46"/>
              <p:cNvSpPr>
                <a:spLocks noChangeShapeType="1"/>
              </p:cNvSpPr>
              <p:nvPr/>
            </p:nvSpPr>
            <p:spPr bwMode="auto">
              <a:xfrm>
                <a:off x="1519" y="1987"/>
                <a:ext cx="2722" cy="0"/>
              </a:xfrm>
              <a:prstGeom prst="line">
                <a:avLst/>
              </a:prstGeom>
              <a:noFill/>
              <a:ln w="28575">
                <a:solidFill>
                  <a:srgbClr val="003366"/>
                </a:solidFill>
                <a:prstDash val="lg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75823" name="Line 47"/>
              <p:cNvSpPr>
                <a:spLocks noChangeShapeType="1"/>
              </p:cNvSpPr>
              <p:nvPr/>
            </p:nvSpPr>
            <p:spPr bwMode="auto">
              <a:xfrm>
                <a:off x="1519" y="2328"/>
                <a:ext cx="2722" cy="0"/>
              </a:xfrm>
              <a:prstGeom prst="line">
                <a:avLst/>
              </a:prstGeom>
              <a:noFill/>
              <a:ln w="28575">
                <a:solidFill>
                  <a:srgbClr val="003366"/>
                </a:solidFill>
                <a:prstDash val="lg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75824" name="Line 48"/>
              <p:cNvSpPr>
                <a:spLocks noChangeShapeType="1"/>
              </p:cNvSpPr>
              <p:nvPr/>
            </p:nvSpPr>
            <p:spPr bwMode="auto">
              <a:xfrm>
                <a:off x="1519" y="2669"/>
                <a:ext cx="2722" cy="0"/>
              </a:xfrm>
              <a:prstGeom prst="line">
                <a:avLst/>
              </a:prstGeom>
              <a:noFill/>
              <a:ln w="28575">
                <a:solidFill>
                  <a:srgbClr val="003366"/>
                </a:solidFill>
                <a:prstDash val="lg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75825" name="Line 49"/>
              <p:cNvSpPr>
                <a:spLocks noChangeShapeType="1"/>
              </p:cNvSpPr>
              <p:nvPr/>
            </p:nvSpPr>
            <p:spPr bwMode="auto">
              <a:xfrm>
                <a:off x="1519" y="3009"/>
                <a:ext cx="2722" cy="0"/>
              </a:xfrm>
              <a:prstGeom prst="line">
                <a:avLst/>
              </a:prstGeom>
              <a:noFill/>
              <a:ln w="28575">
                <a:solidFill>
                  <a:srgbClr val="003366"/>
                </a:solidFill>
                <a:prstDash val="lg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75827" name="Text Box 51"/>
              <p:cNvSpPr txBox="1">
                <a:spLocks noChangeArrowheads="1"/>
              </p:cNvSpPr>
              <p:nvPr/>
            </p:nvSpPr>
            <p:spPr bwMode="auto">
              <a:xfrm>
                <a:off x="1661" y="1775"/>
                <a:ext cx="2438" cy="2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Адрес местного процесса</a:t>
                </a:r>
              </a:p>
            </p:txBody>
          </p:sp>
          <p:sp>
            <p:nvSpPr>
              <p:cNvPr id="75828" name="Text Box 52"/>
              <p:cNvSpPr txBox="1">
                <a:spLocks noChangeArrowheads="1"/>
              </p:cNvSpPr>
              <p:nvPr/>
            </p:nvSpPr>
            <p:spPr bwMode="auto">
              <a:xfrm>
                <a:off x="1791" y="2115"/>
                <a:ext cx="2178" cy="2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Адрес удалённого процесса</a:t>
                </a:r>
              </a:p>
            </p:txBody>
          </p:sp>
          <p:sp>
            <p:nvSpPr>
              <p:cNvPr id="75829" name="Text Box 53"/>
              <p:cNvSpPr txBox="1">
                <a:spLocks noChangeArrowheads="1"/>
              </p:cNvSpPr>
              <p:nvPr/>
            </p:nvSpPr>
            <p:spPr bwMode="auto">
              <a:xfrm>
                <a:off x="1883" y="2456"/>
                <a:ext cx="1994" cy="2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Адрес местного порта</a:t>
                </a:r>
              </a:p>
            </p:txBody>
          </p:sp>
          <p:sp>
            <p:nvSpPr>
              <p:cNvPr id="75830" name="Text Box 54"/>
              <p:cNvSpPr txBox="1">
                <a:spLocks noChangeArrowheads="1"/>
              </p:cNvSpPr>
              <p:nvPr/>
            </p:nvSpPr>
            <p:spPr bwMode="auto">
              <a:xfrm>
                <a:off x="1883" y="2797"/>
                <a:ext cx="1994" cy="2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Адрес удаленного порта</a:t>
                </a:r>
              </a:p>
            </p:txBody>
          </p:sp>
          <p:sp>
            <p:nvSpPr>
              <p:cNvPr id="75835" name="Text Box 59"/>
              <p:cNvSpPr txBox="1">
                <a:spLocks noChangeArrowheads="1"/>
              </p:cNvSpPr>
              <p:nvPr/>
            </p:nvSpPr>
            <p:spPr bwMode="auto">
              <a:xfrm>
                <a:off x="794" y="1903"/>
                <a:ext cx="543"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А.а</a:t>
                </a:r>
              </a:p>
            </p:txBody>
          </p:sp>
          <p:sp>
            <p:nvSpPr>
              <p:cNvPr id="75836" name="Text Box 60"/>
              <p:cNvSpPr txBox="1">
                <a:spLocks noChangeArrowheads="1"/>
              </p:cNvSpPr>
              <p:nvPr/>
            </p:nvSpPr>
            <p:spPr bwMode="auto">
              <a:xfrm>
                <a:off x="4423" y="1903"/>
                <a:ext cx="543"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800000"/>
                    </a:solidFill>
                  </a:rPr>
                  <a:t>B.b</a:t>
                </a:r>
                <a:endParaRPr lang="ru-RU" altLang="ru-RU" b="1">
                  <a:solidFill>
                    <a:srgbClr val="800000"/>
                  </a:solidFill>
                </a:endParaRPr>
              </a:p>
            </p:txBody>
          </p:sp>
          <p:sp>
            <p:nvSpPr>
              <p:cNvPr id="75837" name="Text Box 61"/>
              <p:cNvSpPr txBox="1">
                <a:spLocks noChangeArrowheads="1"/>
              </p:cNvSpPr>
              <p:nvPr/>
            </p:nvSpPr>
            <p:spPr bwMode="auto">
              <a:xfrm>
                <a:off x="794" y="2243"/>
                <a:ext cx="543" cy="17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800000"/>
                    </a:solidFill>
                  </a:rPr>
                  <a:t>B.b</a:t>
                </a:r>
                <a:endParaRPr lang="ru-RU" altLang="ru-RU" b="1">
                  <a:solidFill>
                    <a:srgbClr val="800000"/>
                  </a:solidFill>
                </a:endParaRPr>
              </a:p>
            </p:txBody>
          </p:sp>
          <p:sp>
            <p:nvSpPr>
              <p:cNvPr id="75838" name="Text Box 62"/>
              <p:cNvSpPr txBox="1">
                <a:spLocks noChangeArrowheads="1"/>
              </p:cNvSpPr>
              <p:nvPr/>
            </p:nvSpPr>
            <p:spPr bwMode="auto">
              <a:xfrm>
                <a:off x="4423" y="2243"/>
                <a:ext cx="543" cy="17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А.а</a:t>
                </a:r>
              </a:p>
            </p:txBody>
          </p:sp>
          <p:sp>
            <p:nvSpPr>
              <p:cNvPr id="75839" name="Text Box 63"/>
              <p:cNvSpPr txBox="1">
                <a:spLocks noChangeArrowheads="1"/>
              </p:cNvSpPr>
              <p:nvPr/>
            </p:nvSpPr>
            <p:spPr bwMode="auto">
              <a:xfrm>
                <a:off x="794" y="2925"/>
                <a:ext cx="543"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800000"/>
                    </a:solidFill>
                  </a:rPr>
                  <a:t>d</a:t>
                </a:r>
                <a:endParaRPr lang="ru-RU" altLang="ru-RU" b="1">
                  <a:solidFill>
                    <a:srgbClr val="800000"/>
                  </a:solidFill>
                </a:endParaRPr>
              </a:p>
            </p:txBody>
          </p:sp>
          <p:sp>
            <p:nvSpPr>
              <p:cNvPr id="75840" name="Text Box 64"/>
              <p:cNvSpPr txBox="1">
                <a:spLocks noChangeArrowheads="1"/>
              </p:cNvSpPr>
              <p:nvPr/>
            </p:nvSpPr>
            <p:spPr bwMode="auto">
              <a:xfrm>
                <a:off x="4423" y="2925"/>
                <a:ext cx="543"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800000"/>
                    </a:solidFill>
                  </a:rPr>
                  <a:t>c</a:t>
                </a:r>
                <a:endParaRPr lang="ru-RU" altLang="ru-RU" b="1">
                  <a:solidFill>
                    <a:srgbClr val="800000"/>
                  </a:solidFill>
                </a:endParaRPr>
              </a:p>
            </p:txBody>
          </p:sp>
          <p:sp>
            <p:nvSpPr>
              <p:cNvPr id="75841" name="Text Box 65"/>
              <p:cNvSpPr txBox="1">
                <a:spLocks noChangeArrowheads="1"/>
              </p:cNvSpPr>
              <p:nvPr/>
            </p:nvSpPr>
            <p:spPr bwMode="auto">
              <a:xfrm>
                <a:off x="794" y="2584"/>
                <a:ext cx="543"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800000"/>
                    </a:solidFill>
                  </a:rPr>
                  <a:t>c</a:t>
                </a:r>
                <a:endParaRPr lang="ru-RU" altLang="ru-RU" b="1">
                  <a:solidFill>
                    <a:srgbClr val="800000"/>
                  </a:solidFill>
                </a:endParaRPr>
              </a:p>
            </p:txBody>
          </p:sp>
          <p:sp>
            <p:nvSpPr>
              <p:cNvPr id="75842" name="Text Box 66"/>
              <p:cNvSpPr txBox="1">
                <a:spLocks noChangeArrowheads="1"/>
              </p:cNvSpPr>
              <p:nvPr/>
            </p:nvSpPr>
            <p:spPr bwMode="auto">
              <a:xfrm>
                <a:off x="4423" y="2584"/>
                <a:ext cx="543"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800000"/>
                    </a:solidFill>
                  </a:rPr>
                  <a:t>d</a:t>
                </a:r>
                <a:endParaRPr lang="ru-RU" altLang="ru-RU" b="1">
                  <a:solidFill>
                    <a:srgbClr val="800000"/>
                  </a:solidFill>
                </a:endParaRPr>
              </a:p>
            </p:txBody>
          </p:sp>
        </p:grpSp>
        <p:grpSp>
          <p:nvGrpSpPr>
            <p:cNvPr id="75857" name="Group 81"/>
            <p:cNvGrpSpPr>
              <a:grpSpLocks/>
            </p:cNvGrpSpPr>
            <p:nvPr/>
          </p:nvGrpSpPr>
          <p:grpSpPr bwMode="auto">
            <a:xfrm>
              <a:off x="456" y="771"/>
              <a:ext cx="4848" cy="777"/>
              <a:chOff x="442" y="856"/>
              <a:chExt cx="4848" cy="777"/>
            </a:xfrm>
          </p:grpSpPr>
          <p:sp>
            <p:nvSpPr>
              <p:cNvPr id="75850" name="Rectangle 74"/>
              <p:cNvSpPr>
                <a:spLocks noChangeArrowheads="1"/>
              </p:cNvSpPr>
              <p:nvPr/>
            </p:nvSpPr>
            <p:spPr bwMode="auto">
              <a:xfrm>
                <a:off x="4666" y="1026"/>
                <a:ext cx="624" cy="353"/>
              </a:xfrm>
              <a:prstGeom prst="rect">
                <a:avLst/>
              </a:prstGeom>
              <a:solidFill>
                <a:srgbClr val="99FF33"/>
              </a:solidFill>
              <a:ln w="38100">
                <a:solidFill>
                  <a:srgbClr val="336600"/>
                </a:solidFill>
                <a:miter lim="800000"/>
                <a:headEnd/>
                <a:tailEnd/>
              </a:ln>
              <a:effectLst>
                <a:outerShdw dist="35921" dir="2700000" algn="ctr" rotWithShape="0">
                  <a:schemeClr val="hlink"/>
                </a:outerShdw>
              </a:effectLst>
            </p:spPr>
            <p:txBody>
              <a:bodyPr/>
              <a:lstStyle/>
              <a:p>
                <a:endParaRPr lang="ru-RU"/>
              </a:p>
            </p:txBody>
          </p:sp>
          <p:grpSp>
            <p:nvGrpSpPr>
              <p:cNvPr id="75783" name="Group 7"/>
              <p:cNvGrpSpPr>
                <a:grpSpLocks/>
              </p:cNvGrpSpPr>
              <p:nvPr/>
            </p:nvGrpSpPr>
            <p:grpSpPr bwMode="auto">
              <a:xfrm>
                <a:off x="2125" y="856"/>
                <a:ext cx="1449" cy="777"/>
                <a:chOff x="3927" y="4041"/>
                <a:chExt cx="2565" cy="1254"/>
              </a:xfrm>
            </p:grpSpPr>
            <p:grpSp>
              <p:nvGrpSpPr>
                <p:cNvPr id="75784" name="Group 8"/>
                <p:cNvGrpSpPr>
                  <a:grpSpLocks/>
                </p:cNvGrpSpPr>
                <p:nvPr/>
              </p:nvGrpSpPr>
              <p:grpSpPr bwMode="auto">
                <a:xfrm>
                  <a:off x="3927" y="4041"/>
                  <a:ext cx="2565" cy="1254"/>
                  <a:chOff x="3927" y="3984"/>
                  <a:chExt cx="2565" cy="1254"/>
                </a:xfrm>
              </p:grpSpPr>
              <p:sp>
                <p:nvSpPr>
                  <p:cNvPr id="75785" name="Oval 9"/>
                  <p:cNvSpPr>
                    <a:spLocks noChangeArrowheads="1"/>
                  </p:cNvSpPr>
                  <p:nvPr/>
                </p:nvSpPr>
                <p:spPr bwMode="auto">
                  <a:xfrm>
                    <a:off x="5010" y="4212"/>
                    <a:ext cx="1482" cy="684"/>
                  </a:xfrm>
                  <a:prstGeom prst="ellipse">
                    <a:avLst/>
                  </a:prstGeom>
                  <a:solidFill>
                    <a:schemeClr val="accent2"/>
                  </a:solidFill>
                  <a:ln w="9525">
                    <a:solidFill>
                      <a:schemeClr val="accent2"/>
                    </a:solidFill>
                    <a:round/>
                    <a:headEnd/>
                    <a:tailEnd/>
                  </a:ln>
                </p:spPr>
                <p:txBody>
                  <a:bodyPr/>
                  <a:lstStyle/>
                  <a:p>
                    <a:endParaRPr lang="ru-RU"/>
                  </a:p>
                </p:txBody>
              </p:sp>
              <p:sp>
                <p:nvSpPr>
                  <p:cNvPr id="75786" name="Oval 10"/>
                  <p:cNvSpPr>
                    <a:spLocks noChangeArrowheads="1"/>
                  </p:cNvSpPr>
                  <p:nvPr/>
                </p:nvSpPr>
                <p:spPr bwMode="auto">
                  <a:xfrm>
                    <a:off x="5010" y="4497"/>
                    <a:ext cx="1197" cy="741"/>
                  </a:xfrm>
                  <a:prstGeom prst="ellipse">
                    <a:avLst/>
                  </a:prstGeom>
                  <a:solidFill>
                    <a:schemeClr val="accent2"/>
                  </a:solidFill>
                  <a:ln w="9525">
                    <a:solidFill>
                      <a:schemeClr val="accent2"/>
                    </a:solidFill>
                    <a:round/>
                    <a:headEnd/>
                    <a:tailEnd/>
                  </a:ln>
                </p:spPr>
                <p:txBody>
                  <a:bodyPr/>
                  <a:lstStyle/>
                  <a:p>
                    <a:endParaRPr lang="ru-RU"/>
                  </a:p>
                </p:txBody>
              </p:sp>
              <p:sp>
                <p:nvSpPr>
                  <p:cNvPr id="75787" name="Oval 11"/>
                  <p:cNvSpPr>
                    <a:spLocks noChangeArrowheads="1"/>
                  </p:cNvSpPr>
                  <p:nvPr/>
                </p:nvSpPr>
                <p:spPr bwMode="auto">
                  <a:xfrm>
                    <a:off x="4326" y="4668"/>
                    <a:ext cx="1254" cy="570"/>
                  </a:xfrm>
                  <a:prstGeom prst="ellipse">
                    <a:avLst/>
                  </a:prstGeom>
                  <a:solidFill>
                    <a:schemeClr val="accent2"/>
                  </a:solidFill>
                  <a:ln w="9525">
                    <a:solidFill>
                      <a:schemeClr val="accent2"/>
                    </a:solidFill>
                    <a:round/>
                    <a:headEnd/>
                    <a:tailEnd/>
                  </a:ln>
                </p:spPr>
                <p:txBody>
                  <a:bodyPr/>
                  <a:lstStyle/>
                  <a:p>
                    <a:endParaRPr lang="ru-RU"/>
                  </a:p>
                </p:txBody>
              </p:sp>
              <p:sp>
                <p:nvSpPr>
                  <p:cNvPr id="75788" name="Oval 12"/>
                  <p:cNvSpPr>
                    <a:spLocks noChangeArrowheads="1"/>
                  </p:cNvSpPr>
                  <p:nvPr/>
                </p:nvSpPr>
                <p:spPr bwMode="auto">
                  <a:xfrm>
                    <a:off x="3927" y="4269"/>
                    <a:ext cx="1482" cy="741"/>
                  </a:xfrm>
                  <a:prstGeom prst="ellipse">
                    <a:avLst/>
                  </a:prstGeom>
                  <a:solidFill>
                    <a:schemeClr val="accent2"/>
                  </a:solidFill>
                  <a:ln w="9525">
                    <a:solidFill>
                      <a:schemeClr val="accent2"/>
                    </a:solidFill>
                    <a:round/>
                    <a:headEnd/>
                    <a:tailEnd/>
                  </a:ln>
                </p:spPr>
                <p:txBody>
                  <a:bodyPr/>
                  <a:lstStyle/>
                  <a:p>
                    <a:endParaRPr lang="ru-RU"/>
                  </a:p>
                </p:txBody>
              </p:sp>
              <p:sp>
                <p:nvSpPr>
                  <p:cNvPr id="75789" name="Oval 13"/>
                  <p:cNvSpPr>
                    <a:spLocks noChangeArrowheads="1"/>
                  </p:cNvSpPr>
                  <p:nvPr/>
                </p:nvSpPr>
                <p:spPr bwMode="auto">
                  <a:xfrm>
                    <a:off x="3927" y="4212"/>
                    <a:ext cx="1482" cy="741"/>
                  </a:xfrm>
                  <a:prstGeom prst="ellipse">
                    <a:avLst/>
                  </a:prstGeom>
                  <a:solidFill>
                    <a:schemeClr val="accent1"/>
                  </a:solidFill>
                  <a:ln w="12700">
                    <a:solidFill>
                      <a:schemeClr val="accent2"/>
                    </a:solidFill>
                    <a:round/>
                    <a:headEnd/>
                    <a:tailEnd/>
                  </a:ln>
                </p:spPr>
                <p:txBody>
                  <a:bodyPr/>
                  <a:lstStyle/>
                  <a:p>
                    <a:endParaRPr lang="ru-RU"/>
                  </a:p>
                </p:txBody>
              </p:sp>
              <p:sp>
                <p:nvSpPr>
                  <p:cNvPr id="75790" name="Oval 14"/>
                  <p:cNvSpPr>
                    <a:spLocks noChangeArrowheads="1"/>
                  </p:cNvSpPr>
                  <p:nvPr/>
                </p:nvSpPr>
                <p:spPr bwMode="auto">
                  <a:xfrm>
                    <a:off x="4611" y="3984"/>
                    <a:ext cx="1197" cy="684"/>
                  </a:xfrm>
                  <a:prstGeom prst="ellipse">
                    <a:avLst/>
                  </a:prstGeom>
                  <a:solidFill>
                    <a:schemeClr val="accent1"/>
                  </a:solidFill>
                  <a:ln w="12700">
                    <a:solidFill>
                      <a:schemeClr val="accent2"/>
                    </a:solidFill>
                    <a:round/>
                    <a:headEnd/>
                    <a:tailEnd/>
                  </a:ln>
                </p:spPr>
                <p:txBody>
                  <a:bodyPr/>
                  <a:lstStyle/>
                  <a:p>
                    <a:endParaRPr lang="ru-RU"/>
                  </a:p>
                </p:txBody>
              </p:sp>
              <p:sp>
                <p:nvSpPr>
                  <p:cNvPr id="75791" name="Oval 15"/>
                  <p:cNvSpPr>
                    <a:spLocks noChangeArrowheads="1"/>
                  </p:cNvSpPr>
                  <p:nvPr/>
                </p:nvSpPr>
                <p:spPr bwMode="auto">
                  <a:xfrm>
                    <a:off x="4326" y="4554"/>
                    <a:ext cx="1197" cy="627"/>
                  </a:xfrm>
                  <a:prstGeom prst="ellipse">
                    <a:avLst/>
                  </a:prstGeom>
                  <a:solidFill>
                    <a:schemeClr val="accent1"/>
                  </a:solidFill>
                  <a:ln w="12700">
                    <a:solidFill>
                      <a:schemeClr val="accent2"/>
                    </a:solidFill>
                    <a:round/>
                    <a:headEnd/>
                    <a:tailEnd/>
                  </a:ln>
                </p:spPr>
                <p:txBody>
                  <a:bodyPr/>
                  <a:lstStyle/>
                  <a:p>
                    <a:endParaRPr lang="ru-RU"/>
                  </a:p>
                </p:txBody>
              </p:sp>
              <p:sp>
                <p:nvSpPr>
                  <p:cNvPr id="75792" name="Oval 16"/>
                  <p:cNvSpPr>
                    <a:spLocks noChangeArrowheads="1"/>
                  </p:cNvSpPr>
                  <p:nvPr/>
                </p:nvSpPr>
                <p:spPr bwMode="auto">
                  <a:xfrm>
                    <a:off x="4953" y="4155"/>
                    <a:ext cx="1539" cy="684"/>
                  </a:xfrm>
                  <a:prstGeom prst="ellipse">
                    <a:avLst/>
                  </a:prstGeom>
                  <a:solidFill>
                    <a:schemeClr val="accent1"/>
                  </a:solidFill>
                  <a:ln w="12700">
                    <a:solidFill>
                      <a:schemeClr val="accent2"/>
                    </a:solidFill>
                    <a:round/>
                    <a:headEnd/>
                    <a:tailEnd/>
                  </a:ln>
                </p:spPr>
                <p:txBody>
                  <a:bodyPr/>
                  <a:lstStyle/>
                  <a:p>
                    <a:endParaRPr lang="ru-RU"/>
                  </a:p>
                </p:txBody>
              </p:sp>
              <p:sp>
                <p:nvSpPr>
                  <p:cNvPr id="75793" name="Oval 17"/>
                  <p:cNvSpPr>
                    <a:spLocks noChangeArrowheads="1"/>
                  </p:cNvSpPr>
                  <p:nvPr/>
                </p:nvSpPr>
                <p:spPr bwMode="auto">
                  <a:xfrm>
                    <a:off x="5010" y="4383"/>
                    <a:ext cx="1197" cy="798"/>
                  </a:xfrm>
                  <a:prstGeom prst="ellipse">
                    <a:avLst/>
                  </a:prstGeom>
                  <a:solidFill>
                    <a:schemeClr val="accent1"/>
                  </a:solidFill>
                  <a:ln w="12700">
                    <a:solidFill>
                      <a:schemeClr val="accent2"/>
                    </a:solidFill>
                    <a:round/>
                    <a:headEnd/>
                    <a:tailEnd/>
                  </a:ln>
                </p:spPr>
                <p:txBody>
                  <a:bodyPr/>
                  <a:lstStyle/>
                  <a:p>
                    <a:endParaRPr lang="ru-RU"/>
                  </a:p>
                </p:txBody>
              </p:sp>
            </p:grpSp>
            <p:sp>
              <p:nvSpPr>
                <p:cNvPr id="75794" name="Oval 18"/>
                <p:cNvSpPr>
                  <a:spLocks noChangeArrowheads="1"/>
                </p:cNvSpPr>
                <p:nvPr/>
              </p:nvSpPr>
              <p:spPr bwMode="auto">
                <a:xfrm>
                  <a:off x="4269" y="4212"/>
                  <a:ext cx="1938" cy="855"/>
                </a:xfrm>
                <a:prstGeom prst="ellipse">
                  <a:avLst/>
                </a:prstGeom>
                <a:solidFill>
                  <a:schemeClr val="accent1"/>
                </a:solidFill>
                <a:ln w="9525">
                  <a:solidFill>
                    <a:schemeClr val="accent1"/>
                  </a:solidFill>
                  <a:round/>
                  <a:headEnd/>
                  <a:tailEnd/>
                </a:ln>
              </p:spPr>
              <p:txBody>
                <a:bodyPr/>
                <a:lstStyle/>
                <a:p>
                  <a:endParaRPr lang="ru-RU"/>
                </a:p>
              </p:txBody>
            </p:sp>
          </p:grpSp>
          <p:sp>
            <p:nvSpPr>
              <p:cNvPr id="75795" name="Rectangle 19"/>
              <p:cNvSpPr>
                <a:spLocks noChangeArrowheads="1"/>
              </p:cNvSpPr>
              <p:nvPr/>
            </p:nvSpPr>
            <p:spPr bwMode="auto">
              <a:xfrm>
                <a:off x="442" y="1033"/>
                <a:ext cx="624" cy="353"/>
              </a:xfrm>
              <a:prstGeom prst="rect">
                <a:avLst/>
              </a:prstGeom>
              <a:solidFill>
                <a:srgbClr val="FFCC66"/>
              </a:solidFill>
              <a:ln w="38100">
                <a:solidFill>
                  <a:srgbClr val="CC6600"/>
                </a:solidFill>
                <a:miter lim="800000"/>
                <a:headEnd/>
                <a:tailEnd/>
              </a:ln>
              <a:effectLst>
                <a:outerShdw dist="35921" dir="2700000" algn="ctr" rotWithShape="0">
                  <a:schemeClr val="hlink"/>
                </a:outerShdw>
              </a:effectLst>
            </p:spPr>
            <p:txBody>
              <a:bodyPr/>
              <a:lstStyle/>
              <a:p>
                <a:endParaRPr lang="ru-RU"/>
              </a:p>
            </p:txBody>
          </p:sp>
          <p:sp>
            <p:nvSpPr>
              <p:cNvPr id="75796" name="Rectangle 20"/>
              <p:cNvSpPr>
                <a:spLocks noChangeArrowheads="1"/>
              </p:cNvSpPr>
              <p:nvPr/>
            </p:nvSpPr>
            <p:spPr bwMode="auto">
              <a:xfrm>
                <a:off x="1449" y="1033"/>
                <a:ext cx="467" cy="353"/>
              </a:xfrm>
              <a:prstGeom prst="rect">
                <a:avLst/>
              </a:prstGeom>
              <a:solidFill>
                <a:srgbClr val="AFFFAF"/>
              </a:solidFill>
              <a:ln w="38100">
                <a:solidFill>
                  <a:srgbClr val="006600"/>
                </a:solidFill>
                <a:miter lim="800000"/>
                <a:headEnd/>
                <a:tailEnd/>
              </a:ln>
              <a:effectLst>
                <a:outerShdw dist="35921" dir="2700000" algn="ctr" rotWithShape="0">
                  <a:schemeClr val="hlink"/>
                </a:outerShdw>
              </a:effectLst>
            </p:spPr>
            <p:txBody>
              <a:bodyPr/>
              <a:lstStyle/>
              <a:p>
                <a:endParaRPr lang="ru-RU"/>
              </a:p>
            </p:txBody>
          </p:sp>
          <p:sp>
            <p:nvSpPr>
              <p:cNvPr id="75797" name="Rectangle 21"/>
              <p:cNvSpPr>
                <a:spLocks noChangeArrowheads="1"/>
              </p:cNvSpPr>
              <p:nvPr/>
            </p:nvSpPr>
            <p:spPr bwMode="auto">
              <a:xfrm>
                <a:off x="3816" y="1033"/>
                <a:ext cx="467" cy="353"/>
              </a:xfrm>
              <a:prstGeom prst="rect">
                <a:avLst/>
              </a:prstGeom>
              <a:solidFill>
                <a:srgbClr val="66FFFF"/>
              </a:solidFill>
              <a:ln w="38100">
                <a:solidFill>
                  <a:srgbClr val="000099"/>
                </a:solidFill>
                <a:miter lim="800000"/>
                <a:headEnd/>
                <a:tailEnd/>
              </a:ln>
              <a:effectLst>
                <a:outerShdw dist="35921" dir="2700000" algn="ctr" rotWithShape="0">
                  <a:schemeClr val="hlink"/>
                </a:outerShdw>
              </a:effectLst>
            </p:spPr>
            <p:txBody>
              <a:bodyPr/>
              <a:lstStyle/>
              <a:p>
                <a:endParaRPr lang="ru-RU"/>
              </a:p>
            </p:txBody>
          </p:sp>
          <p:sp>
            <p:nvSpPr>
              <p:cNvPr id="75799" name="Line 23"/>
              <p:cNvSpPr>
                <a:spLocks noChangeShapeType="1"/>
              </p:cNvSpPr>
              <p:nvPr/>
            </p:nvSpPr>
            <p:spPr bwMode="auto">
              <a:xfrm>
                <a:off x="1063" y="1209"/>
                <a:ext cx="360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75800" name="Rectangle 24"/>
              <p:cNvSpPr>
                <a:spLocks noChangeArrowheads="1"/>
              </p:cNvSpPr>
              <p:nvPr/>
            </p:nvSpPr>
            <p:spPr bwMode="auto">
              <a:xfrm>
                <a:off x="1385" y="1139"/>
                <a:ext cx="129" cy="141"/>
              </a:xfrm>
              <a:prstGeom prst="rect">
                <a:avLst/>
              </a:prstGeom>
              <a:solidFill>
                <a:srgbClr val="003366"/>
              </a:solidFill>
              <a:ln w="28575">
                <a:solidFill>
                  <a:srgbClr val="FFFFFF"/>
                </a:solidFill>
                <a:miter lim="800000"/>
                <a:headEnd/>
                <a:tailEnd/>
              </a:ln>
            </p:spPr>
            <p:txBody>
              <a:bodyPr/>
              <a:lstStyle/>
              <a:p>
                <a:endParaRPr lang="ru-RU"/>
              </a:p>
            </p:txBody>
          </p:sp>
          <p:sp>
            <p:nvSpPr>
              <p:cNvPr id="75801" name="Rectangle 25"/>
              <p:cNvSpPr>
                <a:spLocks noChangeArrowheads="1"/>
              </p:cNvSpPr>
              <p:nvPr/>
            </p:nvSpPr>
            <p:spPr bwMode="auto">
              <a:xfrm>
                <a:off x="4218" y="1139"/>
                <a:ext cx="129" cy="141"/>
              </a:xfrm>
              <a:prstGeom prst="rect">
                <a:avLst/>
              </a:prstGeom>
              <a:solidFill>
                <a:srgbClr val="003366"/>
              </a:solidFill>
              <a:ln w="28575">
                <a:solidFill>
                  <a:srgbClr val="FFFFFF"/>
                </a:solidFill>
                <a:miter lim="800000"/>
                <a:headEnd/>
                <a:tailEnd/>
              </a:ln>
            </p:spPr>
            <p:txBody>
              <a:bodyPr/>
              <a:lstStyle/>
              <a:p>
                <a:endParaRPr lang="ru-RU"/>
              </a:p>
            </p:txBody>
          </p:sp>
          <p:sp>
            <p:nvSpPr>
              <p:cNvPr id="75802" name="Oval 26"/>
              <p:cNvSpPr>
                <a:spLocks noChangeArrowheads="1"/>
              </p:cNvSpPr>
              <p:nvPr/>
            </p:nvSpPr>
            <p:spPr bwMode="auto">
              <a:xfrm>
                <a:off x="1859" y="1139"/>
                <a:ext cx="142" cy="142"/>
              </a:xfrm>
              <a:prstGeom prst="ellipse">
                <a:avLst/>
              </a:prstGeom>
              <a:solidFill>
                <a:srgbClr val="66FFFF"/>
              </a:solidFill>
              <a:ln w="28575">
                <a:solidFill>
                  <a:srgbClr val="CC6600"/>
                </a:solidFill>
                <a:round/>
                <a:headEnd/>
                <a:tailEnd/>
              </a:ln>
            </p:spPr>
            <p:txBody>
              <a:bodyPr/>
              <a:lstStyle/>
              <a:p>
                <a:endParaRPr lang="ru-RU"/>
              </a:p>
            </p:txBody>
          </p:sp>
          <p:sp>
            <p:nvSpPr>
              <p:cNvPr id="75803" name="Oval 27"/>
              <p:cNvSpPr>
                <a:spLocks noChangeArrowheads="1"/>
              </p:cNvSpPr>
              <p:nvPr/>
            </p:nvSpPr>
            <p:spPr bwMode="auto">
              <a:xfrm>
                <a:off x="3730" y="1139"/>
                <a:ext cx="142" cy="141"/>
              </a:xfrm>
              <a:prstGeom prst="ellipse">
                <a:avLst/>
              </a:prstGeom>
              <a:solidFill>
                <a:schemeClr val="accent1"/>
              </a:solidFill>
              <a:ln w="28575">
                <a:solidFill>
                  <a:srgbClr val="006600"/>
                </a:solidFill>
                <a:round/>
                <a:headEnd/>
                <a:tailEnd/>
              </a:ln>
            </p:spPr>
            <p:txBody>
              <a:bodyPr/>
              <a:lstStyle/>
              <a:p>
                <a:endParaRPr lang="ru-RU"/>
              </a:p>
            </p:txBody>
          </p:sp>
          <p:sp>
            <p:nvSpPr>
              <p:cNvPr id="75826" name="Text Box 50"/>
              <p:cNvSpPr txBox="1">
                <a:spLocks noChangeArrowheads="1"/>
              </p:cNvSpPr>
              <p:nvPr/>
            </p:nvSpPr>
            <p:spPr bwMode="auto">
              <a:xfrm>
                <a:off x="2655" y="1281"/>
                <a:ext cx="450" cy="17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00"/>
                    </a:solidFill>
                  </a:rPr>
                  <a:t>СПД</a:t>
                </a:r>
              </a:p>
            </p:txBody>
          </p:sp>
          <p:sp>
            <p:nvSpPr>
              <p:cNvPr id="75831" name="Text Box 55"/>
              <p:cNvSpPr txBox="1">
                <a:spLocks noChangeArrowheads="1"/>
              </p:cNvSpPr>
              <p:nvPr/>
            </p:nvSpPr>
            <p:spPr bwMode="auto">
              <a:xfrm>
                <a:off x="442" y="1054"/>
                <a:ext cx="624" cy="312"/>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a:solidFill>
                      <a:srgbClr val="800000"/>
                    </a:solidFill>
                  </a:rPr>
                  <a:t>Процесс</a:t>
                </a:r>
              </a:p>
              <a:p>
                <a:pPr algn="ctr"/>
                <a:r>
                  <a:rPr lang="ru-RU" altLang="ru-RU" sz="1600">
                    <a:solidFill>
                      <a:srgbClr val="800000"/>
                    </a:solidFill>
                  </a:rPr>
                  <a:t>А</a:t>
                </a:r>
              </a:p>
            </p:txBody>
          </p:sp>
          <p:sp>
            <p:nvSpPr>
              <p:cNvPr id="75833" name="Text Box 57"/>
              <p:cNvSpPr txBox="1">
                <a:spLocks noChangeArrowheads="1"/>
              </p:cNvSpPr>
              <p:nvPr/>
            </p:nvSpPr>
            <p:spPr bwMode="auto">
              <a:xfrm>
                <a:off x="1449" y="1054"/>
                <a:ext cx="451"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800000"/>
                    </a:solidFill>
                  </a:rPr>
                  <a:t>ТС</a:t>
                </a:r>
              </a:p>
            </p:txBody>
          </p:sp>
          <p:sp>
            <p:nvSpPr>
              <p:cNvPr id="75844" name="Text Box 68"/>
              <p:cNvSpPr txBox="1">
                <a:spLocks noChangeArrowheads="1"/>
              </p:cNvSpPr>
              <p:nvPr/>
            </p:nvSpPr>
            <p:spPr bwMode="auto">
              <a:xfrm>
                <a:off x="1094" y="1026"/>
                <a:ext cx="129" cy="141"/>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a:solidFill>
                      <a:srgbClr val="800000"/>
                    </a:solidFill>
                  </a:rPr>
                  <a:t>a</a:t>
                </a:r>
                <a:endParaRPr lang="ru-RU" altLang="ru-RU">
                  <a:solidFill>
                    <a:srgbClr val="800000"/>
                  </a:solidFill>
                </a:endParaRPr>
              </a:p>
            </p:txBody>
          </p:sp>
          <p:sp>
            <p:nvSpPr>
              <p:cNvPr id="75849" name="Text Box 73"/>
              <p:cNvSpPr txBox="1">
                <a:spLocks noChangeArrowheads="1"/>
              </p:cNvSpPr>
              <p:nvPr/>
            </p:nvSpPr>
            <p:spPr bwMode="auto">
              <a:xfrm>
                <a:off x="4666" y="1054"/>
                <a:ext cx="624" cy="312"/>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a:solidFill>
                      <a:srgbClr val="800000"/>
                    </a:solidFill>
                  </a:rPr>
                  <a:t>Процесс</a:t>
                </a:r>
              </a:p>
              <a:p>
                <a:pPr algn="ctr"/>
                <a:r>
                  <a:rPr lang="ru-RU" altLang="ru-RU" sz="1600">
                    <a:solidFill>
                      <a:srgbClr val="800000"/>
                    </a:solidFill>
                  </a:rPr>
                  <a:t>В</a:t>
                </a:r>
              </a:p>
            </p:txBody>
          </p:sp>
          <p:sp>
            <p:nvSpPr>
              <p:cNvPr id="75851" name="Text Box 75"/>
              <p:cNvSpPr txBox="1">
                <a:spLocks noChangeArrowheads="1"/>
              </p:cNvSpPr>
              <p:nvPr/>
            </p:nvSpPr>
            <p:spPr bwMode="auto">
              <a:xfrm>
                <a:off x="3816" y="1054"/>
                <a:ext cx="451"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800000"/>
                    </a:solidFill>
                  </a:rPr>
                  <a:t>ТС</a:t>
                </a:r>
              </a:p>
            </p:txBody>
          </p:sp>
          <p:sp>
            <p:nvSpPr>
              <p:cNvPr id="75852" name="Text Box 76"/>
              <p:cNvSpPr txBox="1">
                <a:spLocks noChangeArrowheads="1"/>
              </p:cNvSpPr>
              <p:nvPr/>
            </p:nvSpPr>
            <p:spPr bwMode="auto">
              <a:xfrm>
                <a:off x="4524" y="998"/>
                <a:ext cx="129" cy="141"/>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a:solidFill>
                      <a:srgbClr val="800000"/>
                    </a:solidFill>
                  </a:rPr>
                  <a:t>b</a:t>
                </a:r>
                <a:endParaRPr lang="ru-RU" altLang="ru-RU">
                  <a:solidFill>
                    <a:srgbClr val="800000"/>
                  </a:solidFill>
                </a:endParaRPr>
              </a:p>
            </p:txBody>
          </p:sp>
          <p:sp>
            <p:nvSpPr>
              <p:cNvPr id="75853" name="Text Box 77"/>
              <p:cNvSpPr txBox="1">
                <a:spLocks noChangeArrowheads="1"/>
              </p:cNvSpPr>
              <p:nvPr/>
            </p:nvSpPr>
            <p:spPr bwMode="auto">
              <a:xfrm>
                <a:off x="4326" y="1281"/>
                <a:ext cx="129" cy="141"/>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a:solidFill>
                      <a:srgbClr val="800000"/>
                    </a:solidFill>
                  </a:rPr>
                  <a:t>d</a:t>
                </a:r>
                <a:endParaRPr lang="ru-RU" altLang="ru-RU">
                  <a:solidFill>
                    <a:srgbClr val="800000"/>
                  </a:solidFill>
                </a:endParaRPr>
              </a:p>
            </p:txBody>
          </p:sp>
          <p:sp>
            <p:nvSpPr>
              <p:cNvPr id="75854" name="Text Box 78"/>
              <p:cNvSpPr txBox="1">
                <a:spLocks noChangeArrowheads="1"/>
              </p:cNvSpPr>
              <p:nvPr/>
            </p:nvSpPr>
            <p:spPr bwMode="auto">
              <a:xfrm>
                <a:off x="3674" y="969"/>
                <a:ext cx="129" cy="141"/>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a:solidFill>
                      <a:srgbClr val="800000"/>
                    </a:solidFill>
                  </a:rPr>
                  <a:t>n</a:t>
                </a:r>
                <a:endParaRPr lang="ru-RU" altLang="ru-RU">
                  <a:solidFill>
                    <a:srgbClr val="800000"/>
                  </a:solidFill>
                </a:endParaRPr>
              </a:p>
            </p:txBody>
          </p:sp>
          <p:sp>
            <p:nvSpPr>
              <p:cNvPr id="75855" name="Text Box 79"/>
              <p:cNvSpPr txBox="1">
                <a:spLocks noChangeArrowheads="1"/>
              </p:cNvSpPr>
              <p:nvPr/>
            </p:nvSpPr>
            <p:spPr bwMode="auto">
              <a:xfrm>
                <a:off x="1944" y="969"/>
                <a:ext cx="129" cy="141"/>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a:solidFill>
                      <a:srgbClr val="800000"/>
                    </a:solidFill>
                  </a:rPr>
                  <a:t>m</a:t>
                </a:r>
                <a:endParaRPr lang="ru-RU" altLang="ru-RU">
                  <a:solidFill>
                    <a:srgbClr val="800000"/>
                  </a:solidFill>
                </a:endParaRPr>
              </a:p>
            </p:txBody>
          </p:sp>
          <p:sp>
            <p:nvSpPr>
              <p:cNvPr id="75856" name="Text Box 80"/>
              <p:cNvSpPr txBox="1">
                <a:spLocks noChangeArrowheads="1"/>
              </p:cNvSpPr>
              <p:nvPr/>
            </p:nvSpPr>
            <p:spPr bwMode="auto">
              <a:xfrm>
                <a:off x="1292" y="1281"/>
                <a:ext cx="129" cy="141"/>
              </a:xfrm>
              <a:prstGeom prst="rect">
                <a:avLst/>
              </a:prstGeom>
              <a:noFill/>
              <a:ln>
                <a:noFill/>
              </a:ln>
              <a:effectLst>
                <a:outerShdw dist="17961" dir="2700000" algn="ctr" rotWithShape="0">
                  <a:schemeClr val="hlink"/>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a:solidFill>
                      <a:srgbClr val="800000"/>
                    </a:solidFill>
                  </a:rPr>
                  <a:t>c</a:t>
                </a:r>
                <a:endParaRPr lang="ru-RU" altLang="ru-RU">
                  <a:solidFill>
                    <a:srgbClr val="800000"/>
                  </a:solidFill>
                </a:endParaRPr>
              </a:p>
            </p:txBody>
          </p:sp>
        </p:grpSp>
      </p:grpSp>
      <p:sp>
        <p:nvSpPr>
          <p:cNvPr id="75861" name="Text Box 85"/>
          <p:cNvSpPr txBox="1">
            <a:spLocks noChangeArrowheads="1"/>
          </p:cNvSpPr>
          <p:nvPr/>
        </p:nvSpPr>
        <p:spPr bwMode="auto">
          <a:xfrm>
            <a:off x="971550" y="5994400"/>
            <a:ext cx="72009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latin typeface="Tahoma" panose="020B0604030504040204" pitchFamily="34" charset="0"/>
              </a:rPr>
              <a:t>Рис.3.1. Идентификация соединений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6803" name="Text Box 3"/>
          <p:cNvSpPr txBox="1">
            <a:spLocks noChangeArrowheads="1"/>
          </p:cNvSpPr>
          <p:nvPr/>
        </p:nvSpPr>
        <p:spPr bwMode="auto">
          <a:xfrm>
            <a:off x="250825" y="908050"/>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a:solidFill>
                  <a:srgbClr val="800080"/>
                </a:solidFill>
              </a:rPr>
              <a:t>Здесь </a:t>
            </a:r>
            <a:r>
              <a:rPr lang="ru-RU" altLang="ru-RU" sz="2300" i="1">
                <a:solidFill>
                  <a:srgbClr val="800080"/>
                </a:solidFill>
              </a:rPr>
              <a:t>А</a:t>
            </a:r>
            <a:r>
              <a:rPr lang="ru-RU" altLang="ru-RU" sz="2300">
                <a:solidFill>
                  <a:srgbClr val="800080"/>
                </a:solidFill>
              </a:rPr>
              <a:t> — адрес процесса, ввод-вывод данных в котором производится через логическое устройство ввода-вывода </a:t>
            </a:r>
            <a:r>
              <a:rPr lang="ru-RU" altLang="ru-RU" sz="2300" i="1">
                <a:solidFill>
                  <a:srgbClr val="800080"/>
                </a:solidFill>
              </a:rPr>
              <a:t>а</a:t>
            </a:r>
            <a:r>
              <a:rPr lang="ru-RU" altLang="ru-RU" sz="2300">
                <a:solidFill>
                  <a:srgbClr val="800080"/>
                </a:solidFill>
              </a:rPr>
              <a:t>, рассматриваемое в качестве источника-приемника данных. Процесс идентифицируется адресом </a:t>
            </a:r>
            <a:r>
              <a:rPr lang="ru-RU" altLang="ru-RU" sz="2300" i="1">
                <a:solidFill>
                  <a:srgbClr val="800080"/>
                </a:solidFill>
              </a:rPr>
              <a:t>А.а</a:t>
            </a:r>
            <a:r>
              <a:rPr lang="ru-RU" altLang="ru-RU" sz="2300">
                <a:solidFill>
                  <a:srgbClr val="800080"/>
                </a:solidFill>
              </a:rPr>
              <a:t>. Аналогично идентифицируется процесс </a:t>
            </a:r>
            <a:r>
              <a:rPr lang="ru-RU" altLang="ru-RU" sz="2300" i="1">
                <a:solidFill>
                  <a:srgbClr val="800080"/>
                </a:solidFill>
              </a:rPr>
              <a:t>В</a:t>
            </a:r>
            <a:r>
              <a:rPr lang="ru-RU" altLang="ru-RU" sz="2300">
                <a:solidFill>
                  <a:srgbClr val="800080"/>
                </a:solidFill>
              </a:rPr>
              <a:t>, принадлежащий другой системе. Связь между процессами описывается блоками связи, хранимыми в соответствующих системах. На этапе установления виртуального соединения средства сеансовой службы организуют порты с адресами </a:t>
            </a:r>
            <a:r>
              <a:rPr lang="ru-RU" altLang="ru-RU" sz="2300" i="1">
                <a:solidFill>
                  <a:srgbClr val="800080"/>
                </a:solidFill>
              </a:rPr>
              <a:t>с</a:t>
            </a:r>
            <a:r>
              <a:rPr lang="ru-RU" altLang="ru-RU" sz="2300">
                <a:solidFill>
                  <a:srgbClr val="800080"/>
                </a:solidFill>
              </a:rPr>
              <a:t> и </a:t>
            </a:r>
            <a:r>
              <a:rPr lang="ru-RU" altLang="ru-RU" sz="2300" i="1">
                <a:solidFill>
                  <a:srgbClr val="800080"/>
                </a:solidFill>
              </a:rPr>
              <a:t>d</a:t>
            </a:r>
            <a:r>
              <a:rPr lang="ru-RU" altLang="ru-RU" sz="2300">
                <a:solidFill>
                  <a:srgbClr val="800080"/>
                </a:solidFill>
              </a:rPr>
              <a:t> и сопрягают порты с точками </a:t>
            </a:r>
            <a:r>
              <a:rPr lang="ru-RU" altLang="ru-RU" sz="2300" i="1">
                <a:solidFill>
                  <a:srgbClr val="800080"/>
                </a:solidFill>
              </a:rPr>
              <a:t>a</a:t>
            </a:r>
            <a:r>
              <a:rPr lang="ru-RU" altLang="ru-RU" sz="2300">
                <a:solidFill>
                  <a:srgbClr val="800080"/>
                </a:solidFill>
              </a:rPr>
              <a:t> и </a:t>
            </a:r>
            <a:r>
              <a:rPr lang="ru-RU" altLang="ru-RU" sz="2300" i="1">
                <a:solidFill>
                  <a:srgbClr val="800080"/>
                </a:solidFill>
              </a:rPr>
              <a:t>b</a:t>
            </a:r>
            <a:r>
              <a:rPr lang="ru-RU" altLang="ru-RU" sz="2300">
                <a:solidFill>
                  <a:srgbClr val="800080"/>
                </a:solidFill>
              </a:rPr>
              <a:t> процессов </a:t>
            </a:r>
            <a:r>
              <a:rPr lang="ru-RU" altLang="ru-RU" sz="2300" i="1">
                <a:solidFill>
                  <a:srgbClr val="800080"/>
                </a:solidFill>
              </a:rPr>
              <a:t>А</a:t>
            </a:r>
            <a:r>
              <a:rPr lang="ru-RU" altLang="ru-RU" sz="2300">
                <a:solidFill>
                  <a:srgbClr val="800080"/>
                </a:solidFill>
              </a:rPr>
              <a:t> и </a:t>
            </a:r>
            <a:r>
              <a:rPr lang="ru-RU" altLang="ru-RU" sz="2300" i="1">
                <a:solidFill>
                  <a:srgbClr val="800080"/>
                </a:solidFill>
              </a:rPr>
              <a:t>В</a:t>
            </a:r>
            <a:r>
              <a:rPr lang="ru-RU" altLang="ru-RU" sz="2300">
                <a:solidFill>
                  <a:srgbClr val="800080"/>
                </a:solidFill>
              </a:rPr>
              <a:t>. Адреса портов запоминаются в блоках связи процессов. СПД обеспечивает передачу данных, которыми процессы обмениваются через порты </a:t>
            </a:r>
            <a:r>
              <a:rPr lang="ru-RU" altLang="ru-RU" sz="2300" i="1">
                <a:solidFill>
                  <a:srgbClr val="800080"/>
                </a:solidFill>
              </a:rPr>
              <a:t>c</a:t>
            </a:r>
            <a:r>
              <a:rPr lang="ru-RU" altLang="ru-RU" sz="2300">
                <a:solidFill>
                  <a:srgbClr val="800080"/>
                </a:solidFill>
              </a:rPr>
              <a:t> и </a:t>
            </a:r>
            <a:r>
              <a:rPr lang="ru-RU" altLang="ru-RU" sz="2300" i="1">
                <a:solidFill>
                  <a:srgbClr val="800080"/>
                </a:solidFill>
              </a:rPr>
              <a:t>d</a:t>
            </a:r>
            <a:r>
              <a:rPr lang="ru-RU" altLang="ru-RU" sz="2300">
                <a:solidFill>
                  <a:srgbClr val="800080"/>
                </a:solidFill>
              </a:rPr>
              <a:t>, в узлы </a:t>
            </a:r>
            <a:r>
              <a:rPr lang="ru-RU" altLang="ru-RU" sz="2300" i="1">
                <a:solidFill>
                  <a:srgbClr val="800080"/>
                </a:solidFill>
              </a:rPr>
              <a:t>m</a:t>
            </a:r>
            <a:r>
              <a:rPr lang="ru-RU" altLang="ru-RU" sz="2300">
                <a:solidFill>
                  <a:srgbClr val="800080"/>
                </a:solidFill>
              </a:rPr>
              <a:t> и </a:t>
            </a:r>
            <a:r>
              <a:rPr lang="ru-RU" altLang="ru-RU" sz="2300" i="1">
                <a:solidFill>
                  <a:srgbClr val="800080"/>
                </a:solidFill>
              </a:rPr>
              <a:t>n</a:t>
            </a:r>
            <a:r>
              <a:rPr lang="ru-RU" altLang="ru-RU" sz="2300">
                <a:solidFill>
                  <a:srgbClr val="800080"/>
                </a:solidFill>
              </a:rPr>
              <a:t>, к которым подключены соответствующие системы. Средства транспортной службы (ТС) передают данные между СПД, т.е. узлами подключения </a:t>
            </a:r>
            <a:r>
              <a:rPr lang="ru-RU" altLang="ru-RU" sz="2300" i="1">
                <a:solidFill>
                  <a:srgbClr val="800080"/>
                </a:solidFill>
              </a:rPr>
              <a:t>m</a:t>
            </a:r>
            <a:r>
              <a:rPr lang="ru-RU" altLang="ru-RU" sz="2300">
                <a:solidFill>
                  <a:srgbClr val="800080"/>
                </a:solidFill>
              </a:rPr>
              <a:t> и </a:t>
            </a:r>
            <a:r>
              <a:rPr lang="ru-RU" altLang="ru-RU" sz="2300" i="1">
                <a:solidFill>
                  <a:srgbClr val="800080"/>
                </a:solidFill>
              </a:rPr>
              <a:t>n</a:t>
            </a:r>
            <a:r>
              <a:rPr lang="ru-RU" altLang="ru-RU" sz="2300">
                <a:solidFill>
                  <a:srgbClr val="800080"/>
                </a:solidFill>
              </a:rPr>
              <a:t>, и портами </a:t>
            </a:r>
            <a:r>
              <a:rPr lang="ru-RU" altLang="ru-RU" sz="2300" i="1">
                <a:solidFill>
                  <a:srgbClr val="800080"/>
                </a:solidFill>
              </a:rPr>
              <a:t>с</a:t>
            </a:r>
            <a:r>
              <a:rPr lang="ru-RU" altLang="ru-RU" sz="2300">
                <a:solidFill>
                  <a:srgbClr val="800080"/>
                </a:solidFill>
              </a:rPr>
              <a:t> и </a:t>
            </a:r>
            <a:r>
              <a:rPr lang="ru-RU" altLang="ru-RU" sz="2300" i="1">
                <a:solidFill>
                  <a:srgbClr val="800080"/>
                </a:solidFill>
              </a:rPr>
              <a:t>d</a:t>
            </a:r>
            <a:r>
              <a:rPr lang="ru-RU" altLang="ru-RU" sz="2300">
                <a:solidFill>
                  <a:srgbClr val="800080"/>
                </a:solidFill>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7827" name="Text Box 3"/>
          <p:cNvSpPr txBox="1">
            <a:spLocks noChangeArrowheads="1"/>
          </p:cNvSpPr>
          <p:nvPr/>
        </p:nvSpPr>
        <p:spPr bwMode="auto">
          <a:xfrm>
            <a:off x="273050" y="1133475"/>
            <a:ext cx="8596313" cy="5354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a:solidFill>
                  <a:srgbClr val="800080"/>
                </a:solidFill>
              </a:rPr>
              <a:t>В настоящее время отсутствуют подробные стандарты на способы адресации абонентов СПД и процессов и их портов, связанных с СПД транспортно-сеансовыми службами систем. Протоколы устанавливают, как правило, только длину полей, в пределах которых размещаются соответствующие адреса. Международным союзом электросвязи (МСЭ: ITU-T — </a:t>
            </a:r>
            <a:r>
              <a:rPr lang="en-US" altLang="ru-RU" sz="2300">
                <a:solidFill>
                  <a:srgbClr val="800080"/>
                </a:solidFill>
              </a:rPr>
              <a:t>International Telecommunications Union</a:t>
            </a:r>
            <a:r>
              <a:rPr lang="ru-RU" altLang="ru-RU" sz="2300">
                <a:solidFill>
                  <a:srgbClr val="800080"/>
                </a:solidFill>
              </a:rPr>
              <a:t>) разработана Рекомендация Х.121 по международной системе нумерации для СПД общего пользования. Терминалы идентифицируются международными номерами из 14 цифровых знаков, структура которых представлена на рис.3.2. Знаки, следующие за кодом страны, определяют тип сети, национальный номер терминала. В СПД с коммутацией пакетов терминал обозначают полным международным номером, национальным номером или номером в сети.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grpSp>
        <p:nvGrpSpPr>
          <p:cNvPr id="78881" name="Group 33"/>
          <p:cNvGrpSpPr>
            <a:grpSpLocks/>
          </p:cNvGrpSpPr>
          <p:nvPr/>
        </p:nvGrpSpPr>
        <p:grpSpPr bwMode="auto">
          <a:xfrm>
            <a:off x="1398588" y="1719263"/>
            <a:ext cx="6548437" cy="2092325"/>
            <a:chOff x="881" y="1083"/>
            <a:chExt cx="4125" cy="1318"/>
          </a:xfrm>
        </p:grpSpPr>
        <p:grpSp>
          <p:nvGrpSpPr>
            <p:cNvPr id="78853" name="Group 5"/>
            <p:cNvGrpSpPr>
              <a:grpSpLocks/>
            </p:cNvGrpSpPr>
            <p:nvPr/>
          </p:nvGrpSpPr>
          <p:grpSpPr bwMode="auto">
            <a:xfrm>
              <a:off x="881" y="1518"/>
              <a:ext cx="3998" cy="362"/>
              <a:chOff x="2388" y="13218"/>
              <a:chExt cx="5130" cy="570"/>
            </a:xfrm>
          </p:grpSpPr>
          <p:sp>
            <p:nvSpPr>
              <p:cNvPr id="78854" name="Rectangle 6"/>
              <p:cNvSpPr>
                <a:spLocks noChangeArrowheads="1"/>
              </p:cNvSpPr>
              <p:nvPr/>
            </p:nvSpPr>
            <p:spPr bwMode="auto">
              <a:xfrm>
                <a:off x="2388" y="13218"/>
                <a:ext cx="5130" cy="570"/>
              </a:xfrm>
              <a:prstGeom prst="rect">
                <a:avLst/>
              </a:prstGeom>
              <a:solidFill>
                <a:srgbClr val="CCFF99"/>
              </a:solidFill>
              <a:ln w="38100">
                <a:solidFill>
                  <a:srgbClr val="003366"/>
                </a:solidFill>
                <a:miter lim="800000"/>
                <a:headEnd/>
                <a:tailEnd/>
              </a:ln>
            </p:spPr>
            <p:txBody>
              <a:bodyPr/>
              <a:lstStyle/>
              <a:p>
                <a:endParaRPr lang="ru-RU"/>
              </a:p>
            </p:txBody>
          </p:sp>
          <p:sp>
            <p:nvSpPr>
              <p:cNvPr id="78855" name="Line 7"/>
              <p:cNvSpPr>
                <a:spLocks noChangeShapeType="1"/>
              </p:cNvSpPr>
              <p:nvPr/>
            </p:nvSpPr>
            <p:spPr bwMode="auto">
              <a:xfrm>
                <a:off x="2958" y="13218"/>
                <a:ext cx="0" cy="570"/>
              </a:xfrm>
              <a:prstGeom prst="line">
                <a:avLst/>
              </a:prstGeom>
              <a:noFill/>
              <a:ln w="38100">
                <a:solidFill>
                  <a:srgbClr val="003366"/>
                </a:solidFill>
                <a:round/>
                <a:headEnd/>
                <a:tailEnd/>
              </a:ln>
            </p:spPr>
            <p:txBody>
              <a:bodyPr/>
              <a:lstStyle/>
              <a:p>
                <a:endParaRPr lang="ru-RU"/>
              </a:p>
            </p:txBody>
          </p:sp>
          <p:sp>
            <p:nvSpPr>
              <p:cNvPr id="78856" name="Line 8"/>
              <p:cNvSpPr>
                <a:spLocks noChangeShapeType="1"/>
              </p:cNvSpPr>
              <p:nvPr/>
            </p:nvSpPr>
            <p:spPr bwMode="auto">
              <a:xfrm>
                <a:off x="4098" y="13218"/>
                <a:ext cx="0" cy="570"/>
              </a:xfrm>
              <a:prstGeom prst="line">
                <a:avLst/>
              </a:prstGeom>
              <a:noFill/>
              <a:ln w="38100">
                <a:solidFill>
                  <a:srgbClr val="003366"/>
                </a:solidFill>
                <a:round/>
                <a:headEnd/>
                <a:tailEnd/>
              </a:ln>
            </p:spPr>
            <p:txBody>
              <a:bodyPr/>
              <a:lstStyle/>
              <a:p>
                <a:endParaRPr lang="ru-RU"/>
              </a:p>
            </p:txBody>
          </p:sp>
          <p:sp>
            <p:nvSpPr>
              <p:cNvPr id="78857" name="Line 9"/>
              <p:cNvSpPr>
                <a:spLocks noChangeShapeType="1"/>
              </p:cNvSpPr>
              <p:nvPr/>
            </p:nvSpPr>
            <p:spPr bwMode="auto">
              <a:xfrm>
                <a:off x="3528" y="13218"/>
                <a:ext cx="0" cy="570"/>
              </a:xfrm>
              <a:prstGeom prst="line">
                <a:avLst/>
              </a:prstGeom>
              <a:noFill/>
              <a:ln w="38100">
                <a:solidFill>
                  <a:srgbClr val="003366"/>
                </a:solidFill>
                <a:round/>
                <a:headEnd/>
                <a:tailEnd/>
              </a:ln>
            </p:spPr>
            <p:txBody>
              <a:bodyPr/>
              <a:lstStyle/>
              <a:p>
                <a:endParaRPr lang="ru-RU"/>
              </a:p>
            </p:txBody>
          </p:sp>
          <p:sp>
            <p:nvSpPr>
              <p:cNvPr id="78858" name="Line 10"/>
              <p:cNvSpPr>
                <a:spLocks noChangeShapeType="1"/>
              </p:cNvSpPr>
              <p:nvPr/>
            </p:nvSpPr>
            <p:spPr bwMode="auto">
              <a:xfrm>
                <a:off x="4668" y="13218"/>
                <a:ext cx="0" cy="570"/>
              </a:xfrm>
              <a:prstGeom prst="line">
                <a:avLst/>
              </a:prstGeom>
              <a:noFill/>
              <a:ln w="38100">
                <a:solidFill>
                  <a:srgbClr val="003366"/>
                </a:solidFill>
                <a:round/>
                <a:headEnd/>
                <a:tailEnd/>
              </a:ln>
            </p:spPr>
            <p:txBody>
              <a:bodyPr/>
              <a:lstStyle/>
              <a:p>
                <a:endParaRPr lang="ru-RU"/>
              </a:p>
            </p:txBody>
          </p:sp>
          <p:sp>
            <p:nvSpPr>
              <p:cNvPr id="78859" name="Line 11"/>
              <p:cNvSpPr>
                <a:spLocks noChangeShapeType="1"/>
              </p:cNvSpPr>
              <p:nvPr/>
            </p:nvSpPr>
            <p:spPr bwMode="auto">
              <a:xfrm>
                <a:off x="5238" y="13218"/>
                <a:ext cx="0" cy="570"/>
              </a:xfrm>
              <a:prstGeom prst="line">
                <a:avLst/>
              </a:prstGeom>
              <a:noFill/>
              <a:ln w="38100">
                <a:solidFill>
                  <a:srgbClr val="003366"/>
                </a:solidFill>
                <a:round/>
                <a:headEnd/>
                <a:tailEnd/>
              </a:ln>
            </p:spPr>
            <p:txBody>
              <a:bodyPr/>
              <a:lstStyle/>
              <a:p>
                <a:endParaRPr lang="ru-RU"/>
              </a:p>
            </p:txBody>
          </p:sp>
          <p:sp>
            <p:nvSpPr>
              <p:cNvPr id="78860" name="Line 12"/>
              <p:cNvSpPr>
                <a:spLocks noChangeShapeType="1"/>
              </p:cNvSpPr>
              <p:nvPr/>
            </p:nvSpPr>
            <p:spPr bwMode="auto">
              <a:xfrm>
                <a:off x="5808" y="13218"/>
                <a:ext cx="0" cy="570"/>
              </a:xfrm>
              <a:prstGeom prst="line">
                <a:avLst/>
              </a:prstGeom>
              <a:noFill/>
              <a:ln w="38100">
                <a:solidFill>
                  <a:srgbClr val="003366"/>
                </a:solidFill>
                <a:round/>
                <a:headEnd/>
                <a:tailEnd/>
              </a:ln>
            </p:spPr>
            <p:txBody>
              <a:bodyPr/>
              <a:lstStyle/>
              <a:p>
                <a:endParaRPr lang="ru-RU"/>
              </a:p>
            </p:txBody>
          </p:sp>
          <p:sp>
            <p:nvSpPr>
              <p:cNvPr id="78861" name="Line 13"/>
              <p:cNvSpPr>
                <a:spLocks noChangeShapeType="1"/>
              </p:cNvSpPr>
              <p:nvPr/>
            </p:nvSpPr>
            <p:spPr bwMode="auto">
              <a:xfrm>
                <a:off x="6378" y="13218"/>
                <a:ext cx="0" cy="570"/>
              </a:xfrm>
              <a:prstGeom prst="line">
                <a:avLst/>
              </a:prstGeom>
              <a:noFill/>
              <a:ln w="38100">
                <a:solidFill>
                  <a:srgbClr val="003366"/>
                </a:solidFill>
                <a:round/>
                <a:headEnd/>
                <a:tailEnd/>
              </a:ln>
            </p:spPr>
            <p:txBody>
              <a:bodyPr/>
              <a:lstStyle/>
              <a:p>
                <a:endParaRPr lang="ru-RU"/>
              </a:p>
            </p:txBody>
          </p:sp>
          <p:sp>
            <p:nvSpPr>
              <p:cNvPr id="78862" name="Line 14"/>
              <p:cNvSpPr>
                <a:spLocks noChangeShapeType="1"/>
              </p:cNvSpPr>
              <p:nvPr/>
            </p:nvSpPr>
            <p:spPr bwMode="auto">
              <a:xfrm>
                <a:off x="6948" y="13218"/>
                <a:ext cx="0" cy="570"/>
              </a:xfrm>
              <a:prstGeom prst="line">
                <a:avLst/>
              </a:prstGeom>
              <a:noFill/>
              <a:ln w="38100">
                <a:solidFill>
                  <a:srgbClr val="003366"/>
                </a:solidFill>
                <a:round/>
                <a:headEnd/>
                <a:tailEnd/>
              </a:ln>
            </p:spPr>
            <p:txBody>
              <a:bodyPr/>
              <a:lstStyle/>
              <a:p>
                <a:endParaRPr lang="ru-RU"/>
              </a:p>
            </p:txBody>
          </p:sp>
        </p:grpSp>
        <p:sp>
          <p:nvSpPr>
            <p:cNvPr id="78863" name="AutoShape 15"/>
            <p:cNvSpPr>
              <a:spLocks/>
            </p:cNvSpPr>
            <p:nvPr/>
          </p:nvSpPr>
          <p:spPr bwMode="auto">
            <a:xfrm rot="5400000">
              <a:off x="1698" y="520"/>
              <a:ext cx="144" cy="1777"/>
            </a:xfrm>
            <a:prstGeom prst="leftBrace">
              <a:avLst>
                <a:gd name="adj1" fmla="val 58445"/>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78864" name="AutoShape 16"/>
            <p:cNvSpPr>
              <a:spLocks/>
            </p:cNvSpPr>
            <p:nvPr/>
          </p:nvSpPr>
          <p:spPr bwMode="auto">
            <a:xfrm rot="5400000">
              <a:off x="3697" y="298"/>
              <a:ext cx="144" cy="2221"/>
            </a:xfrm>
            <a:prstGeom prst="leftBrace">
              <a:avLst>
                <a:gd name="adj1" fmla="val 55696"/>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78865" name="AutoShape 17"/>
            <p:cNvSpPr>
              <a:spLocks/>
            </p:cNvSpPr>
            <p:nvPr/>
          </p:nvSpPr>
          <p:spPr bwMode="auto">
            <a:xfrm rot="16200000" flipV="1">
              <a:off x="1475" y="1322"/>
              <a:ext cx="145" cy="1333"/>
            </a:xfrm>
            <a:prstGeom prst="leftBrace">
              <a:avLst>
                <a:gd name="adj1" fmla="val 56946"/>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78866" name="Text Box 18"/>
            <p:cNvSpPr txBox="1">
              <a:spLocks noChangeArrowheads="1"/>
            </p:cNvSpPr>
            <p:nvPr/>
          </p:nvSpPr>
          <p:spPr bwMode="auto">
            <a:xfrm>
              <a:off x="1059" y="1083"/>
              <a:ext cx="1377" cy="21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CC0000"/>
                  </a:solidFill>
                  <a:latin typeface="Tahoma" panose="020B0604030504040204" pitchFamily="34" charset="0"/>
                </a:rPr>
                <a:t>Код сети</a:t>
              </a:r>
            </a:p>
          </p:txBody>
        </p:sp>
        <p:sp>
          <p:nvSpPr>
            <p:cNvPr id="78867" name="Text Box 19"/>
            <p:cNvSpPr txBox="1">
              <a:spLocks noChangeArrowheads="1"/>
            </p:cNvSpPr>
            <p:nvPr/>
          </p:nvSpPr>
          <p:spPr bwMode="auto">
            <a:xfrm>
              <a:off x="2658" y="1083"/>
              <a:ext cx="2221" cy="21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CC0000"/>
                  </a:solidFill>
                  <a:latin typeface="Tahoma" panose="020B0604030504040204" pitchFamily="34" charset="0"/>
                </a:rPr>
                <a:t>Номер терминала в сети</a:t>
              </a:r>
            </a:p>
          </p:txBody>
        </p:sp>
        <p:sp>
          <p:nvSpPr>
            <p:cNvPr id="78868" name="Text Box 20"/>
            <p:cNvSpPr txBox="1">
              <a:spLocks noChangeArrowheads="1"/>
            </p:cNvSpPr>
            <p:nvPr/>
          </p:nvSpPr>
          <p:spPr bwMode="auto">
            <a:xfrm>
              <a:off x="881" y="2097"/>
              <a:ext cx="1333"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CC0000"/>
                  </a:solidFill>
                  <a:latin typeface="Tahoma" panose="020B0604030504040204" pitchFamily="34" charset="0"/>
                </a:rPr>
                <a:t>Код страны</a:t>
              </a:r>
            </a:p>
          </p:txBody>
        </p:sp>
        <p:sp>
          <p:nvSpPr>
            <p:cNvPr id="78869" name="AutoShape 21"/>
            <p:cNvSpPr>
              <a:spLocks/>
            </p:cNvSpPr>
            <p:nvPr/>
          </p:nvSpPr>
          <p:spPr bwMode="auto">
            <a:xfrm>
              <a:off x="2658" y="2097"/>
              <a:ext cx="711" cy="181"/>
            </a:xfrm>
            <a:prstGeom prst="callout2">
              <a:avLst>
                <a:gd name="adj1" fmla="val 63157"/>
                <a:gd name="adj2" fmla="val -13157"/>
                <a:gd name="adj3" fmla="val 63157"/>
                <a:gd name="adj4" fmla="val -24231"/>
                <a:gd name="adj5" fmla="val -96843"/>
                <a:gd name="adj6" fmla="val -32458"/>
              </a:avLst>
            </a:prstGeom>
            <a:noFill/>
            <a:ln w="19050">
              <a:solidFill>
                <a:schemeClr val="accent2"/>
              </a:solidFill>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r>
                <a:rPr lang="ru-RU" altLang="ru-RU" sz="2000" b="1">
                  <a:solidFill>
                    <a:srgbClr val="CC0000"/>
                  </a:solidFill>
                  <a:latin typeface="Tahoma" panose="020B0604030504040204" pitchFamily="34" charset="0"/>
                </a:rPr>
                <a:t>Тип сети</a:t>
              </a:r>
            </a:p>
          </p:txBody>
        </p:sp>
        <p:sp>
          <p:nvSpPr>
            <p:cNvPr id="78870" name="Text Box 22"/>
            <p:cNvSpPr txBox="1">
              <a:spLocks noChangeArrowheads="1"/>
            </p:cNvSpPr>
            <p:nvPr/>
          </p:nvSpPr>
          <p:spPr bwMode="auto">
            <a:xfrm>
              <a:off x="4127" y="2075"/>
              <a:ext cx="879" cy="32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ru-RU" sz="2000" b="1">
                  <a:solidFill>
                    <a:srgbClr val="CC0000"/>
                  </a:solidFill>
                  <a:latin typeface="Tahoma" panose="020B0604030504040204" pitchFamily="34" charset="0"/>
                </a:rPr>
                <a:t>Z = 2 … 7</a:t>
              </a:r>
            </a:p>
            <a:p>
              <a:r>
                <a:rPr lang="en-US" altLang="ru-RU" sz="2000" b="1">
                  <a:solidFill>
                    <a:srgbClr val="CC0000"/>
                  </a:solidFill>
                  <a:latin typeface="Tahoma" panose="020B0604030504040204" pitchFamily="34" charset="0"/>
                </a:rPr>
                <a:t>X = 0 … 9</a:t>
              </a:r>
              <a:endParaRPr lang="ru-RU" altLang="ru-RU" sz="2000" b="1">
                <a:solidFill>
                  <a:srgbClr val="CC0000"/>
                </a:solidFill>
                <a:latin typeface="Tahoma" panose="020B0604030504040204" pitchFamily="34" charset="0"/>
              </a:endParaRPr>
            </a:p>
          </p:txBody>
        </p:sp>
        <p:sp>
          <p:nvSpPr>
            <p:cNvPr id="78871" name="Text Box 23"/>
            <p:cNvSpPr txBox="1">
              <a:spLocks noChangeArrowheads="1"/>
            </p:cNvSpPr>
            <p:nvPr/>
          </p:nvSpPr>
          <p:spPr bwMode="auto">
            <a:xfrm>
              <a:off x="1325"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2" name="Text Box 24"/>
            <p:cNvSpPr txBox="1">
              <a:spLocks noChangeArrowheads="1"/>
            </p:cNvSpPr>
            <p:nvPr/>
          </p:nvSpPr>
          <p:spPr bwMode="auto">
            <a:xfrm>
              <a:off x="1769" y="1626"/>
              <a:ext cx="445"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3" name="Text Box 25"/>
            <p:cNvSpPr txBox="1">
              <a:spLocks noChangeArrowheads="1"/>
            </p:cNvSpPr>
            <p:nvPr/>
          </p:nvSpPr>
          <p:spPr bwMode="auto">
            <a:xfrm>
              <a:off x="2214"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4" name="Text Box 26"/>
            <p:cNvSpPr txBox="1">
              <a:spLocks noChangeArrowheads="1"/>
            </p:cNvSpPr>
            <p:nvPr/>
          </p:nvSpPr>
          <p:spPr bwMode="auto">
            <a:xfrm>
              <a:off x="2658"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5" name="Text Box 27"/>
            <p:cNvSpPr txBox="1">
              <a:spLocks noChangeArrowheads="1"/>
            </p:cNvSpPr>
            <p:nvPr/>
          </p:nvSpPr>
          <p:spPr bwMode="auto">
            <a:xfrm>
              <a:off x="881"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Z</a:t>
              </a:r>
              <a:endParaRPr lang="ru-RU" altLang="ru-RU" sz="2000" b="1">
                <a:solidFill>
                  <a:schemeClr val="accent2"/>
                </a:solidFill>
              </a:endParaRPr>
            </a:p>
          </p:txBody>
        </p:sp>
        <p:sp>
          <p:nvSpPr>
            <p:cNvPr id="78876" name="Text Box 28"/>
            <p:cNvSpPr txBox="1">
              <a:spLocks noChangeArrowheads="1"/>
            </p:cNvSpPr>
            <p:nvPr/>
          </p:nvSpPr>
          <p:spPr bwMode="auto">
            <a:xfrm>
              <a:off x="3102"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7" name="Text Box 29"/>
            <p:cNvSpPr txBox="1">
              <a:spLocks noChangeArrowheads="1"/>
            </p:cNvSpPr>
            <p:nvPr/>
          </p:nvSpPr>
          <p:spPr bwMode="auto">
            <a:xfrm>
              <a:off x="3991"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8" name="Text Box 30"/>
            <p:cNvSpPr txBox="1">
              <a:spLocks noChangeArrowheads="1"/>
            </p:cNvSpPr>
            <p:nvPr/>
          </p:nvSpPr>
          <p:spPr bwMode="auto">
            <a:xfrm>
              <a:off x="4435" y="1626"/>
              <a:ext cx="444"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X</a:t>
              </a:r>
              <a:endParaRPr lang="ru-RU" altLang="ru-RU" sz="2000" b="1">
                <a:solidFill>
                  <a:schemeClr val="accent2"/>
                </a:solidFill>
              </a:endParaRPr>
            </a:p>
          </p:txBody>
        </p:sp>
        <p:sp>
          <p:nvSpPr>
            <p:cNvPr id="78879" name="Text Box 31"/>
            <p:cNvSpPr txBox="1">
              <a:spLocks noChangeArrowheads="1"/>
            </p:cNvSpPr>
            <p:nvPr/>
          </p:nvSpPr>
          <p:spPr bwMode="auto">
            <a:xfrm>
              <a:off x="3546" y="1626"/>
              <a:ext cx="445"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en-US" altLang="ru-RU" sz="2000" b="1" i="1">
                  <a:solidFill>
                    <a:schemeClr val="accent2"/>
                  </a:solidFill>
                </a:rPr>
                <a:t>…</a:t>
              </a:r>
              <a:endParaRPr lang="ru-RU" altLang="ru-RU" sz="2000" b="1">
                <a:solidFill>
                  <a:schemeClr val="accent2"/>
                </a:solidFill>
              </a:endParaRPr>
            </a:p>
          </p:txBody>
        </p:sp>
      </p:grpSp>
      <p:sp>
        <p:nvSpPr>
          <p:cNvPr id="78880" name="Text Box 32"/>
          <p:cNvSpPr txBox="1">
            <a:spLocks noChangeArrowheads="1"/>
          </p:cNvSpPr>
          <p:nvPr/>
        </p:nvSpPr>
        <p:spPr bwMode="auto">
          <a:xfrm>
            <a:off x="1398588" y="4733925"/>
            <a:ext cx="6346825" cy="720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400" b="1">
                <a:solidFill>
                  <a:srgbClr val="800080"/>
                </a:solidFill>
                <a:latin typeface="Tahoma" panose="020B0604030504040204" pitchFamily="34" charset="0"/>
              </a:rPr>
              <a:t>Рис.3.2. Структура международных</a:t>
            </a:r>
          </a:p>
          <a:p>
            <a:pPr algn="ctr"/>
            <a:r>
              <a:rPr lang="ru-RU" altLang="ru-RU" sz="2400" b="1">
                <a:solidFill>
                  <a:srgbClr val="800080"/>
                </a:solidFill>
                <a:latin typeface="Tahoma" panose="020B0604030504040204" pitchFamily="34" charset="0"/>
              </a:rPr>
              <a:t>адресов терминалов</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9875" name="Text Box 3"/>
          <p:cNvSpPr txBox="1">
            <a:spLocks noChangeArrowheads="1"/>
          </p:cNvSpPr>
          <p:nvPr/>
        </p:nvSpPr>
        <p:spPr bwMode="auto">
          <a:xfrm>
            <a:off x="1835150" y="476250"/>
            <a:ext cx="54721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3.2. Маршрутизация пакетов</a:t>
            </a:r>
            <a:r>
              <a:rPr lang="ru-RU" altLang="ru-RU" sz="2400">
                <a:solidFill>
                  <a:srgbClr val="CC0000"/>
                </a:solidFill>
                <a:latin typeface="Tahoma" panose="020B0604030504040204" pitchFamily="34" charset="0"/>
              </a:rPr>
              <a:t> </a:t>
            </a:r>
          </a:p>
        </p:txBody>
      </p:sp>
      <p:sp>
        <p:nvSpPr>
          <p:cNvPr id="79876" name="Text Box 4"/>
          <p:cNvSpPr txBox="1">
            <a:spLocks noChangeArrowheads="1"/>
          </p:cNvSpPr>
          <p:nvPr/>
        </p:nvSpPr>
        <p:spPr bwMode="auto">
          <a:xfrm>
            <a:off x="250825" y="1628775"/>
            <a:ext cx="86423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Пакеты поступают в СПД, когда в их заголовке имеется адрес порта назначения. Узел связи СПД, куда поступил пакет, должен по адресу порта назначения определить </a:t>
            </a:r>
            <a:r>
              <a:rPr lang="ru-RU" altLang="ru-RU" sz="2800" i="1">
                <a:solidFill>
                  <a:srgbClr val="800080"/>
                </a:solidFill>
              </a:rPr>
              <a:t>маршрут </a:t>
            </a:r>
            <a:r>
              <a:rPr lang="ru-RU" altLang="ru-RU" sz="2800">
                <a:solidFill>
                  <a:srgbClr val="800080"/>
                </a:solidFill>
              </a:rPr>
              <a:t>передачи пакета - выходную линию связи, в которую нужно передать пакет. При передаче данных по виртуальному каналу маршрутизация выполняется один раз, когда устанавливается виртуальное соединение. При передаче же данных в форме дейтаграмм она выполняется для каждого отдельного пакета.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0899" name="Text Box 3"/>
          <p:cNvSpPr txBox="1">
            <a:spLocks noChangeArrowheads="1"/>
          </p:cNvSpPr>
          <p:nvPr/>
        </p:nvSpPr>
        <p:spPr bwMode="auto">
          <a:xfrm>
            <a:off x="228600" y="1223963"/>
            <a:ext cx="868680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400">
                <a:solidFill>
                  <a:srgbClr val="800080"/>
                </a:solidFill>
              </a:rPr>
              <a:t>Выбор маршрута в узлах связи СПД производится </a:t>
            </a:r>
            <a:r>
              <a:rPr lang="ru-RU" altLang="ru-RU" sz="2400" i="1">
                <a:solidFill>
                  <a:srgbClr val="800080"/>
                </a:solidFill>
              </a:rPr>
              <a:t>по алгоритму маршрутизации</a:t>
            </a:r>
            <a:r>
              <a:rPr lang="ru-RU" altLang="ru-RU" sz="2400">
                <a:solidFill>
                  <a:srgbClr val="800080"/>
                </a:solidFill>
              </a:rPr>
              <a:t> — правилу назначения выходной линии связи на основе данных, содержащихся в заголовке пакета, и данных, представляющих состояние узла связи и, возможно, СПД в целом. Эффективность алгоритма маршрутизации характеризуется следующими показателями:</a:t>
            </a:r>
          </a:p>
          <a:p>
            <a:r>
              <a:rPr lang="ru-RU" altLang="ru-RU" sz="22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временем доставки пакетов;</a:t>
            </a:r>
          </a:p>
          <a:p>
            <a:r>
              <a:rPr lang="ru-RU" altLang="ru-RU" sz="22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нагрузкой, создаваемой на сеть потоками пакетов,</a:t>
            </a:r>
          </a:p>
          <a:p>
            <a:r>
              <a:rPr lang="ru-RU" altLang="ru-RU" sz="2400">
                <a:solidFill>
                  <a:srgbClr val="800080"/>
                </a:solidFill>
              </a:rPr>
              <a:t>    поступающими в сеть и распределяемыми по линиям и</a:t>
            </a:r>
          </a:p>
          <a:p>
            <a:r>
              <a:rPr lang="ru-RU" altLang="ru-RU" sz="2400">
                <a:solidFill>
                  <a:srgbClr val="800080"/>
                </a:solidFill>
              </a:rPr>
              <a:t>    узлам связи;</a:t>
            </a:r>
          </a:p>
          <a:p>
            <a:r>
              <a:rPr lang="ru-RU" altLang="ru-RU" sz="2200">
                <a:solidFill>
                  <a:srgbClr val="800080"/>
                </a:solidFill>
                <a:sym typeface="Wingdings 2" panose="05020102010507070707" pitchFamily="18" charset="2"/>
              </a:rPr>
              <a:t> </a:t>
            </a:r>
            <a:r>
              <a:rPr lang="ru-RU" altLang="ru-RU" sz="2400">
                <a:solidFill>
                  <a:srgbClr val="800080"/>
                </a:solidFill>
              </a:rPr>
              <a:t>затратами ресурсов в узлах связи, в первую очередь — </a:t>
            </a:r>
          </a:p>
          <a:p>
            <a:r>
              <a:rPr lang="ru-RU" altLang="ru-RU" sz="2400">
                <a:solidFill>
                  <a:srgbClr val="800080"/>
                </a:solidFill>
              </a:rPr>
              <a:t>    затратами памяти и времени процессора</a:t>
            </a:r>
          </a:p>
          <a:p>
            <a:r>
              <a:rPr lang="ru-RU" altLang="ru-RU" sz="2400">
                <a:solidFill>
                  <a:srgbClr val="800080"/>
                </a:solidFill>
              </a:rPr>
              <a:t>    коммуникационной ЭВМ (маршрутизатора).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1923" name="Text Box 3"/>
          <p:cNvSpPr txBox="1">
            <a:spLocks noChangeArrowheads="1"/>
          </p:cNvSpPr>
          <p:nvPr/>
        </p:nvSpPr>
        <p:spPr bwMode="auto">
          <a:xfrm>
            <a:off x="250825" y="954088"/>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300">
                <a:solidFill>
                  <a:srgbClr val="800080"/>
                </a:solidFill>
              </a:rPr>
              <a:t>Первые два показателя — основные при оценке эффективности. Алгоритмы маршрутизации имеют целью обеспечить непрерывное продвижение пакетов от источников к адресатам. При этом алгоритм стремится выбрать наиболее подходящее направление передачи пакета — с минимальным временем доставки или наиболее полным использованием пропускной способности СПД. Эффективность алгоритмов маршрутизации уменьшается в связи со следующими факторами:</a:t>
            </a:r>
          </a:p>
          <a:p>
            <a:pPr lvl="1"/>
            <a:r>
              <a:rPr lang="ru-RU" altLang="ru-RU" sz="21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передачей пакета в направлении, не приводящем к</a:t>
            </a:r>
          </a:p>
          <a:p>
            <a:pPr lvl="1"/>
            <a:r>
              <a:rPr lang="ru-RU" altLang="ru-RU" sz="2300">
                <a:solidFill>
                  <a:srgbClr val="800080"/>
                </a:solidFill>
              </a:rPr>
              <a:t>    минимальному времени доставки;</a:t>
            </a:r>
          </a:p>
          <a:p>
            <a:pPr lvl="1"/>
            <a:r>
              <a:rPr lang="ru-RU" altLang="ru-RU" sz="21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передачей пакета в узел связи, находящийся под</a:t>
            </a:r>
          </a:p>
          <a:p>
            <a:pPr lvl="1"/>
            <a:r>
              <a:rPr lang="ru-RU" altLang="ru-RU" sz="2300">
                <a:solidFill>
                  <a:srgbClr val="800080"/>
                </a:solidFill>
              </a:rPr>
              <a:t>    высокой нагрузкой;</a:t>
            </a:r>
          </a:p>
          <a:p>
            <a:r>
              <a:rPr lang="ru-RU" altLang="ru-RU" sz="2100">
                <a:solidFill>
                  <a:srgbClr val="800080"/>
                </a:solidFill>
                <a:sym typeface="Wingdings 2" panose="05020102010507070707" pitchFamily="18" charset="2"/>
              </a:rPr>
              <a:t>      </a:t>
            </a:r>
            <a:r>
              <a:rPr lang="ru-RU" altLang="ru-RU" sz="2300">
                <a:solidFill>
                  <a:srgbClr val="800080"/>
                </a:solidFill>
                <a:sym typeface="Wingdings 2" panose="05020102010507070707" pitchFamily="18" charset="2"/>
              </a:rPr>
              <a:t> </a:t>
            </a:r>
            <a:r>
              <a:rPr lang="ru-RU" altLang="ru-RU" sz="2300">
                <a:solidFill>
                  <a:srgbClr val="800080"/>
                </a:solidFill>
              </a:rPr>
              <a:t>созданием дополнительной нагрузки на сеть за счёт</a:t>
            </a:r>
          </a:p>
          <a:p>
            <a:r>
              <a:rPr lang="ru-RU" altLang="ru-RU" sz="2300">
                <a:solidFill>
                  <a:srgbClr val="800080"/>
                </a:solidFill>
              </a:rPr>
              <a:t>          передачи служебной информации, необходимой для</a:t>
            </a:r>
          </a:p>
          <a:p>
            <a:r>
              <a:rPr lang="ru-RU" altLang="ru-RU" sz="2300">
                <a:solidFill>
                  <a:srgbClr val="800080"/>
                </a:solidFill>
              </a:rPr>
              <a:t>          выполнения алгоритма маршрутизации.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2947" name="Text Box 3"/>
          <p:cNvSpPr txBox="1">
            <a:spLocks noChangeArrowheads="1"/>
          </p:cNvSpPr>
          <p:nvPr/>
        </p:nvSpPr>
        <p:spPr bwMode="auto">
          <a:xfrm>
            <a:off x="250825" y="1089025"/>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Задача маршрутизации решается в следующих условиях. СПД имеет произвольную ячеистую структуру. Кратчайший маршрут, обеспечивающий доставку пакета за минимальное время, зависит от двух основных факторов: 1) топологии СПД и пропускной способности линий связи; 2) нагрузки на линии связи, определяемой числом пакетов, стоящих в очереди на передачу в каждом узле связи. Топология сети изменяется в результате отказов линий и узлов связи и отчасти при развитии СПД — введении новых линий и узлов связи. Пропускная способность линии связи зависит от уровня помех и параметров аппаратуры, обслуживающей линии. Нагрузка на линии связи — наиболее динамичный фактор, изменяющийся крайне быстро и в трудно прогнозируемом направлении.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0825" y="638175"/>
            <a:ext cx="8642350" cy="6121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200">
                <a:solidFill>
                  <a:srgbClr val="800080"/>
                </a:solidFill>
              </a:rPr>
              <a:t>Для организации связи между процессами необходима общесетевая система адресации, устанавливающая порядок присвоения наименования отправителям и получателям данных — абонентам базовой СПД, а также соединений в ИТС. Организуя связь между абонентами, СПД должна по адресу получателя, указанного в заголовке  пакета, определить путь передачи пакета — </a:t>
            </a:r>
            <a:r>
              <a:rPr lang="ru-RU" altLang="ru-RU" sz="2200" i="1">
                <a:solidFill>
                  <a:srgbClr val="800080"/>
                </a:solidFill>
              </a:rPr>
              <a:t>маршрут </a:t>
            </a:r>
            <a:r>
              <a:rPr lang="ru-RU" altLang="ru-RU" sz="2200">
                <a:solidFill>
                  <a:srgbClr val="800080"/>
                </a:solidFill>
              </a:rPr>
              <a:t>(</a:t>
            </a:r>
            <a:r>
              <a:rPr lang="en-US" altLang="ru-RU" sz="2200">
                <a:solidFill>
                  <a:srgbClr val="800080"/>
                </a:solidFill>
              </a:rPr>
              <a:t>route</a:t>
            </a:r>
            <a:r>
              <a:rPr lang="ru-RU" altLang="ru-RU" sz="2200">
                <a:solidFill>
                  <a:srgbClr val="800080"/>
                </a:solidFill>
              </a:rPr>
              <a:t>, </a:t>
            </a:r>
            <a:r>
              <a:rPr lang="en-US" altLang="ru-RU" sz="2200">
                <a:solidFill>
                  <a:srgbClr val="800080"/>
                </a:solidFill>
              </a:rPr>
              <a:t>path</a:t>
            </a:r>
            <a:r>
              <a:rPr lang="ru-RU" altLang="ru-RU" sz="2200">
                <a:solidFill>
                  <a:srgbClr val="800080"/>
                </a:solidFill>
              </a:rPr>
              <a:t>). Эта функция реализуется алгоритмами маршрутизации (</a:t>
            </a:r>
            <a:r>
              <a:rPr lang="en-US" altLang="ru-RU" sz="2200">
                <a:solidFill>
                  <a:srgbClr val="800080"/>
                </a:solidFill>
              </a:rPr>
              <a:t>routing</a:t>
            </a:r>
            <a:r>
              <a:rPr lang="ru-RU" altLang="ru-RU" sz="2200">
                <a:solidFill>
                  <a:srgbClr val="800080"/>
                </a:solidFill>
              </a:rPr>
              <a:t>), под управлением которых работают узлы связи СПД. Кроме того, в СПД должен использоваться механизм </a:t>
            </a:r>
            <a:r>
              <a:rPr lang="ru-RU" altLang="ru-RU" sz="2200" i="1">
                <a:solidFill>
                  <a:srgbClr val="800080"/>
                </a:solidFill>
              </a:rPr>
              <a:t>управления сетью, </a:t>
            </a:r>
            <a:r>
              <a:rPr lang="ru-RU" altLang="ru-RU" sz="2200">
                <a:solidFill>
                  <a:srgbClr val="800080"/>
                </a:solidFill>
              </a:rPr>
              <a:t>обеспечивающий на низших уровнях согласование скорости передачи пакетов с пропускной способностью каналов и скоростью приема, а на высшем уровне — согласование нагрузки с пропускной способностью СПД. Система адресации, алгоритмы маршрутизации и управления СПД и ИТС в целом определяют организацию процессов передачи данных и являются частью протоколов канального, сетевого и транспортного уровней. </a:t>
            </a:r>
          </a:p>
        </p:txBody>
      </p:sp>
      <p:sp>
        <p:nvSpPr>
          <p:cNvPr id="3082" name="Text Box 10"/>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3971" name="Text Box 3"/>
          <p:cNvSpPr txBox="1">
            <a:spLocks noChangeArrowheads="1"/>
          </p:cNvSpPr>
          <p:nvPr/>
        </p:nvSpPr>
        <p:spPr bwMode="auto">
          <a:xfrm>
            <a:off x="228600" y="1133475"/>
            <a:ext cx="8686800" cy="5354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a:solidFill>
                  <a:srgbClr val="800080"/>
                </a:solidFill>
              </a:rPr>
              <a:t>Следовательно, чтобы решение задачи было оптимальным, необходимо каждому узлу предоставлять информацию о состоянии СПД в целом — всех узлов и линий связи. Узлам может быть предоставлена информация о текущей топологии сети и пропускной способности линий. Однако не существует способа точно предсказать состояние нагрузки в сети. Поэтому алгоритмы маршрутизации могут использовать данные о состоянии нагрузки, запаздывающие по отношению к текущему моменту времени из-за конечной скорости передачи данных и не соответствующие последующим моментам времени, в которые будет принято решение о направлении передачи пакетов. Таким образом, во всех случаях алгоритмы маршрутизации работают в условиях неопределенности текущего и будущего состояния СПД и пульсирующей нагрузки, создаваемой абонентами.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grpSp>
        <p:nvGrpSpPr>
          <p:cNvPr id="85060" name="Group 68"/>
          <p:cNvGrpSpPr>
            <a:grpSpLocks/>
          </p:cNvGrpSpPr>
          <p:nvPr/>
        </p:nvGrpSpPr>
        <p:grpSpPr bwMode="auto">
          <a:xfrm>
            <a:off x="206375" y="1268413"/>
            <a:ext cx="8731250" cy="3875087"/>
            <a:chOff x="130" y="941"/>
            <a:chExt cx="5500" cy="2441"/>
          </a:xfrm>
        </p:grpSpPr>
        <p:sp>
          <p:nvSpPr>
            <p:cNvPr id="85052" name="Freeform 60"/>
            <p:cNvSpPr>
              <a:spLocks/>
            </p:cNvSpPr>
            <p:nvPr/>
          </p:nvSpPr>
          <p:spPr bwMode="auto">
            <a:xfrm>
              <a:off x="4071" y="2245"/>
              <a:ext cx="142" cy="1050"/>
            </a:xfrm>
            <a:custGeom>
              <a:avLst/>
              <a:gdLst>
                <a:gd name="T0" fmla="*/ 0 w 142"/>
                <a:gd name="T1" fmla="*/ 0 h 908"/>
                <a:gd name="T2" fmla="*/ 0 w 142"/>
                <a:gd name="T3" fmla="*/ 908 h 908"/>
                <a:gd name="T4" fmla="*/ 142 w 142"/>
                <a:gd name="T5" fmla="*/ 907 h 908"/>
              </a:gdLst>
              <a:ahLst/>
              <a:cxnLst>
                <a:cxn ang="0">
                  <a:pos x="T0" y="T1"/>
                </a:cxn>
                <a:cxn ang="0">
                  <a:pos x="T2" y="T3"/>
                </a:cxn>
                <a:cxn ang="0">
                  <a:pos x="T4" y="T5"/>
                </a:cxn>
              </a:cxnLst>
              <a:rect l="0" t="0" r="r" b="b"/>
              <a:pathLst>
                <a:path w="142" h="908">
                  <a:moveTo>
                    <a:pt x="0" y="0"/>
                  </a:moveTo>
                  <a:lnTo>
                    <a:pt x="0" y="908"/>
                  </a:lnTo>
                  <a:lnTo>
                    <a:pt x="142" y="907"/>
                  </a:lnTo>
                </a:path>
              </a:pathLst>
            </a:custGeom>
            <a:noFill/>
            <a:ln w="28575" cmpd="sng">
              <a:solidFill>
                <a:srgbClr val="666633"/>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1" name="Freeform 59"/>
            <p:cNvSpPr>
              <a:spLocks/>
            </p:cNvSpPr>
            <p:nvPr/>
          </p:nvSpPr>
          <p:spPr bwMode="auto">
            <a:xfrm>
              <a:off x="2115" y="1990"/>
              <a:ext cx="142" cy="908"/>
            </a:xfrm>
            <a:custGeom>
              <a:avLst/>
              <a:gdLst>
                <a:gd name="T0" fmla="*/ 0 w 142"/>
                <a:gd name="T1" fmla="*/ 0 h 908"/>
                <a:gd name="T2" fmla="*/ 0 w 142"/>
                <a:gd name="T3" fmla="*/ 908 h 908"/>
                <a:gd name="T4" fmla="*/ 142 w 142"/>
                <a:gd name="T5" fmla="*/ 907 h 908"/>
              </a:gdLst>
              <a:ahLst/>
              <a:cxnLst>
                <a:cxn ang="0">
                  <a:pos x="T0" y="T1"/>
                </a:cxn>
                <a:cxn ang="0">
                  <a:pos x="T2" y="T3"/>
                </a:cxn>
                <a:cxn ang="0">
                  <a:pos x="T4" y="T5"/>
                </a:cxn>
              </a:cxnLst>
              <a:rect l="0" t="0" r="r" b="b"/>
              <a:pathLst>
                <a:path w="142" h="908">
                  <a:moveTo>
                    <a:pt x="0" y="0"/>
                  </a:moveTo>
                  <a:lnTo>
                    <a:pt x="0" y="908"/>
                  </a:lnTo>
                  <a:lnTo>
                    <a:pt x="142" y="907"/>
                  </a:lnTo>
                </a:path>
              </a:pathLst>
            </a:custGeom>
            <a:noFill/>
            <a:ln w="28575" cmpd="sng">
              <a:solidFill>
                <a:srgbClr val="666633"/>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0" name="Freeform 58"/>
            <p:cNvSpPr>
              <a:spLocks/>
            </p:cNvSpPr>
            <p:nvPr/>
          </p:nvSpPr>
          <p:spPr bwMode="auto">
            <a:xfrm>
              <a:off x="414" y="2273"/>
              <a:ext cx="142" cy="908"/>
            </a:xfrm>
            <a:custGeom>
              <a:avLst/>
              <a:gdLst>
                <a:gd name="T0" fmla="*/ 0 w 142"/>
                <a:gd name="T1" fmla="*/ 0 h 908"/>
                <a:gd name="T2" fmla="*/ 0 w 142"/>
                <a:gd name="T3" fmla="*/ 908 h 908"/>
                <a:gd name="T4" fmla="*/ 142 w 142"/>
                <a:gd name="T5" fmla="*/ 907 h 908"/>
              </a:gdLst>
              <a:ahLst/>
              <a:cxnLst>
                <a:cxn ang="0">
                  <a:pos x="T0" y="T1"/>
                </a:cxn>
                <a:cxn ang="0">
                  <a:pos x="T2" y="T3"/>
                </a:cxn>
                <a:cxn ang="0">
                  <a:pos x="T4" y="T5"/>
                </a:cxn>
              </a:cxnLst>
              <a:rect l="0" t="0" r="r" b="b"/>
              <a:pathLst>
                <a:path w="142" h="908">
                  <a:moveTo>
                    <a:pt x="0" y="0"/>
                  </a:moveTo>
                  <a:lnTo>
                    <a:pt x="0" y="908"/>
                  </a:lnTo>
                  <a:lnTo>
                    <a:pt x="142" y="907"/>
                  </a:lnTo>
                </a:path>
              </a:pathLst>
            </a:custGeom>
            <a:noFill/>
            <a:ln w="28575" cmpd="sng">
              <a:solidFill>
                <a:srgbClr val="666633"/>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4997" name="Rectangle 5"/>
            <p:cNvSpPr>
              <a:spLocks noChangeArrowheads="1"/>
            </p:cNvSpPr>
            <p:nvPr/>
          </p:nvSpPr>
          <p:spPr bwMode="auto">
            <a:xfrm>
              <a:off x="2861" y="1121"/>
              <a:ext cx="29"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1300">
                  <a:solidFill>
                    <a:srgbClr val="000000"/>
                  </a:solidFill>
                </a:rPr>
                <a:t> </a:t>
              </a:r>
              <a:endParaRPr lang="ru-RU" altLang="ru-RU"/>
            </a:p>
          </p:txBody>
        </p:sp>
        <p:sp>
          <p:nvSpPr>
            <p:cNvPr id="84999" name="Rectangle 7"/>
            <p:cNvSpPr>
              <a:spLocks noChangeArrowheads="1"/>
            </p:cNvSpPr>
            <p:nvPr/>
          </p:nvSpPr>
          <p:spPr bwMode="auto">
            <a:xfrm>
              <a:off x="1973" y="941"/>
              <a:ext cx="1814" cy="436"/>
            </a:xfrm>
            <a:prstGeom prst="rect">
              <a:avLst/>
            </a:prstGeom>
            <a:solidFill>
              <a:srgbClr val="CCFF99"/>
            </a:solidFill>
            <a:ln w="38100">
              <a:solidFill>
                <a:schemeClr val="accent2"/>
              </a:solidFill>
              <a:miter lim="800000"/>
              <a:headEnd/>
              <a:tailEnd/>
            </a:ln>
          </p:spPr>
          <p:txBody>
            <a:bodyPr/>
            <a:lstStyle/>
            <a:p>
              <a:endParaRPr lang="ru-RU"/>
            </a:p>
          </p:txBody>
        </p:sp>
        <p:sp>
          <p:nvSpPr>
            <p:cNvPr id="85000" name="Rectangle 8"/>
            <p:cNvSpPr>
              <a:spLocks noChangeArrowheads="1"/>
            </p:cNvSpPr>
            <p:nvPr/>
          </p:nvSpPr>
          <p:spPr bwMode="auto">
            <a:xfrm>
              <a:off x="2171" y="1054"/>
              <a:ext cx="1418"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000" b="1">
                  <a:solidFill>
                    <a:srgbClr val="CC0000"/>
                  </a:solidFill>
                </a:rPr>
                <a:t>Маршрутизация</a:t>
              </a:r>
              <a:endParaRPr lang="ru-RU" altLang="ru-RU" sz="2000" b="1">
                <a:solidFill>
                  <a:srgbClr val="CC0000"/>
                </a:solidFill>
              </a:endParaRPr>
            </a:p>
          </p:txBody>
        </p:sp>
        <p:sp>
          <p:nvSpPr>
            <p:cNvPr id="85007" name="Rectangle 15"/>
            <p:cNvSpPr>
              <a:spLocks noChangeArrowheads="1"/>
            </p:cNvSpPr>
            <p:nvPr/>
          </p:nvSpPr>
          <p:spPr bwMode="auto">
            <a:xfrm>
              <a:off x="1987" y="1877"/>
              <a:ext cx="1786" cy="425"/>
            </a:xfrm>
            <a:prstGeom prst="rect">
              <a:avLst/>
            </a:prstGeom>
            <a:solidFill>
              <a:srgbClr val="CCECFF"/>
            </a:solidFill>
            <a:ln w="38100">
              <a:solidFill>
                <a:srgbClr val="003366"/>
              </a:solidFill>
              <a:miter lim="800000"/>
              <a:headEnd/>
              <a:tailEnd/>
            </a:ln>
          </p:spPr>
          <p:txBody>
            <a:bodyPr/>
            <a:lstStyle/>
            <a:p>
              <a:endParaRPr lang="ru-RU" altLang="ru-RU">
                <a:solidFill>
                  <a:srgbClr val="CC0000"/>
                </a:solidFill>
              </a:endParaRPr>
            </a:p>
          </p:txBody>
        </p:sp>
        <p:sp>
          <p:nvSpPr>
            <p:cNvPr id="85008" name="Rectangle 16"/>
            <p:cNvSpPr>
              <a:spLocks noChangeArrowheads="1"/>
            </p:cNvSpPr>
            <p:nvPr/>
          </p:nvSpPr>
          <p:spPr bwMode="auto">
            <a:xfrm>
              <a:off x="2214" y="1990"/>
              <a:ext cx="1332"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000" b="1">
                  <a:solidFill>
                    <a:srgbClr val="336600"/>
                  </a:solidFill>
                  <a:latin typeface="Tahoma" panose="020B0604030504040204" pitchFamily="34" charset="0"/>
                </a:rPr>
                <a:t>Фиксированная</a:t>
              </a:r>
              <a:endParaRPr lang="ru-RU" altLang="ru-RU" sz="2000" b="1">
                <a:solidFill>
                  <a:srgbClr val="336600"/>
                </a:solidFill>
              </a:endParaRPr>
            </a:p>
          </p:txBody>
        </p:sp>
        <p:sp>
          <p:nvSpPr>
            <p:cNvPr id="85014" name="Line 22"/>
            <p:cNvSpPr>
              <a:spLocks noChangeShapeType="1"/>
            </p:cNvSpPr>
            <p:nvPr/>
          </p:nvSpPr>
          <p:spPr bwMode="auto">
            <a:xfrm>
              <a:off x="2878" y="1377"/>
              <a:ext cx="2" cy="50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5015" name="Line 23"/>
            <p:cNvSpPr>
              <a:spLocks noChangeShapeType="1"/>
            </p:cNvSpPr>
            <p:nvPr/>
          </p:nvSpPr>
          <p:spPr bwMode="auto">
            <a:xfrm>
              <a:off x="2878" y="1377"/>
              <a:ext cx="1816" cy="50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5016" name="Line 24"/>
            <p:cNvSpPr>
              <a:spLocks noChangeShapeType="1"/>
            </p:cNvSpPr>
            <p:nvPr/>
          </p:nvSpPr>
          <p:spPr bwMode="auto">
            <a:xfrm flipV="1">
              <a:off x="1009" y="1377"/>
              <a:ext cx="1869" cy="50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5017" name="Rectangle 25"/>
            <p:cNvSpPr>
              <a:spLocks noChangeArrowheads="1"/>
            </p:cNvSpPr>
            <p:nvPr/>
          </p:nvSpPr>
          <p:spPr bwMode="auto">
            <a:xfrm>
              <a:off x="612" y="2415"/>
              <a:ext cx="779" cy="19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6000" rIns="0" bIns="0">
              <a:spAutoFit/>
            </a:bodyPr>
            <a:lstStyle/>
            <a:p>
              <a:pPr algn="ctr"/>
              <a:r>
                <a:rPr lang="en-US" altLang="ru-RU" b="1">
                  <a:solidFill>
                    <a:srgbClr val="663300"/>
                  </a:solidFill>
                  <a:latin typeface="Tahoma" panose="020B0604030504040204" pitchFamily="34" charset="0"/>
                </a:rPr>
                <a:t>Случайная</a:t>
              </a:r>
              <a:endParaRPr lang="ru-RU" altLang="ru-RU" b="1">
                <a:solidFill>
                  <a:srgbClr val="663300"/>
                </a:solidFill>
                <a:latin typeface="Tahoma" panose="020B0604030504040204" pitchFamily="34" charset="0"/>
              </a:endParaRPr>
            </a:p>
          </p:txBody>
        </p:sp>
        <p:sp>
          <p:nvSpPr>
            <p:cNvPr id="85019" name="Rectangle 27"/>
            <p:cNvSpPr>
              <a:spLocks noChangeArrowheads="1"/>
            </p:cNvSpPr>
            <p:nvPr/>
          </p:nvSpPr>
          <p:spPr bwMode="auto">
            <a:xfrm>
              <a:off x="612" y="2727"/>
              <a:ext cx="697" cy="19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36000" rIns="0" bIns="0">
              <a:spAutoFit/>
            </a:bodyPr>
            <a:lstStyle/>
            <a:p>
              <a:pPr algn="ctr"/>
              <a:r>
                <a:rPr lang="en-US" altLang="ru-RU" b="1">
                  <a:solidFill>
                    <a:srgbClr val="663300"/>
                  </a:solidFill>
                  <a:latin typeface="Tahoma" panose="020B0604030504040204" pitchFamily="34" charset="0"/>
                </a:rPr>
                <a:t>Лавинная</a:t>
              </a:r>
              <a:endParaRPr lang="ru-RU" altLang="ru-RU" b="1">
                <a:solidFill>
                  <a:srgbClr val="663300"/>
                </a:solidFill>
                <a:latin typeface="Tahoma" panose="020B0604030504040204" pitchFamily="34" charset="0"/>
              </a:endParaRPr>
            </a:p>
          </p:txBody>
        </p:sp>
        <p:sp>
          <p:nvSpPr>
            <p:cNvPr id="85021" name="Rectangle 29"/>
            <p:cNvSpPr>
              <a:spLocks noChangeArrowheads="1"/>
            </p:cNvSpPr>
            <p:nvPr/>
          </p:nvSpPr>
          <p:spPr bwMode="auto">
            <a:xfrm>
              <a:off x="584" y="3010"/>
              <a:ext cx="1263" cy="34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72000" rIns="0" bIns="0">
              <a:spAutoFit/>
            </a:bodyPr>
            <a:lstStyle/>
            <a:p>
              <a:pPr>
                <a:lnSpc>
                  <a:spcPct val="88000"/>
                </a:lnSpc>
              </a:pPr>
              <a:r>
                <a:rPr lang="ru-RU" altLang="ru-RU" b="1">
                  <a:solidFill>
                    <a:srgbClr val="663300"/>
                  </a:solidFill>
                  <a:latin typeface="Tahoma" panose="020B0604030504040204" pitchFamily="34" charset="0"/>
                </a:rPr>
                <a:t>По</a:t>
              </a:r>
              <a:r>
                <a:rPr lang="en-US" altLang="ru-RU" b="1">
                  <a:solidFill>
                    <a:srgbClr val="663300"/>
                  </a:solidFill>
                  <a:latin typeface="Tahoma" panose="020B0604030504040204" pitchFamily="34" charset="0"/>
                </a:rPr>
                <a:t> </a:t>
              </a:r>
              <a:r>
                <a:rPr lang="ru-RU" altLang="ru-RU" b="1">
                  <a:solidFill>
                    <a:srgbClr val="663300"/>
                  </a:solidFill>
                  <a:latin typeface="Tahoma" panose="020B0604030504040204" pitchFamily="34" charset="0"/>
                </a:rPr>
                <a:t>предыдущему</a:t>
              </a:r>
            </a:p>
            <a:p>
              <a:pPr>
                <a:lnSpc>
                  <a:spcPct val="88000"/>
                </a:lnSpc>
              </a:pPr>
              <a:r>
                <a:rPr lang="ru-RU" altLang="ru-RU" b="1">
                  <a:solidFill>
                    <a:srgbClr val="663300"/>
                  </a:solidFill>
                  <a:latin typeface="Tahoma" panose="020B0604030504040204" pitchFamily="34" charset="0"/>
                </a:rPr>
                <a:t>опыту</a:t>
              </a:r>
            </a:p>
          </p:txBody>
        </p:sp>
        <p:sp>
          <p:nvSpPr>
            <p:cNvPr id="85024" name="Rectangle 32"/>
            <p:cNvSpPr>
              <a:spLocks noChangeArrowheads="1"/>
            </p:cNvSpPr>
            <p:nvPr/>
          </p:nvSpPr>
          <p:spPr bwMode="auto">
            <a:xfrm>
              <a:off x="4269" y="2443"/>
              <a:ext cx="772"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b="1">
                  <a:solidFill>
                    <a:srgbClr val="663300"/>
                  </a:solidFill>
                  <a:latin typeface="Tahoma" panose="020B0604030504040204" pitchFamily="34" charset="0"/>
                </a:rPr>
                <a:t>Локальная</a:t>
              </a:r>
              <a:endParaRPr lang="ru-RU" altLang="ru-RU" b="1">
                <a:solidFill>
                  <a:srgbClr val="663300"/>
                </a:solidFill>
                <a:latin typeface="Tahoma" panose="020B0604030504040204" pitchFamily="34" charset="0"/>
              </a:endParaRPr>
            </a:p>
          </p:txBody>
        </p:sp>
        <p:sp>
          <p:nvSpPr>
            <p:cNvPr id="85026" name="Rectangle 34"/>
            <p:cNvSpPr>
              <a:spLocks noChangeArrowheads="1"/>
            </p:cNvSpPr>
            <p:nvPr/>
          </p:nvSpPr>
          <p:spPr bwMode="auto">
            <a:xfrm>
              <a:off x="4241" y="2699"/>
              <a:ext cx="1191"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b="1">
                  <a:solidFill>
                    <a:srgbClr val="663300"/>
                  </a:solidFill>
                  <a:latin typeface="Tahoma" panose="020B0604030504040204" pitchFamily="34" charset="0"/>
                </a:rPr>
                <a:t>Распределенная</a:t>
              </a:r>
              <a:endParaRPr lang="ru-RU" altLang="ru-RU" b="1">
                <a:solidFill>
                  <a:srgbClr val="663300"/>
                </a:solidFill>
                <a:latin typeface="Tahoma" panose="020B0604030504040204" pitchFamily="34" charset="0"/>
              </a:endParaRPr>
            </a:p>
          </p:txBody>
        </p:sp>
        <p:sp>
          <p:nvSpPr>
            <p:cNvPr id="85028" name="Rectangle 36"/>
            <p:cNvSpPr>
              <a:spLocks noChangeArrowheads="1"/>
            </p:cNvSpPr>
            <p:nvPr/>
          </p:nvSpPr>
          <p:spPr bwMode="auto">
            <a:xfrm>
              <a:off x="4241" y="2954"/>
              <a:ext cx="1358"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b="1">
                  <a:solidFill>
                    <a:srgbClr val="663300"/>
                  </a:solidFill>
                  <a:latin typeface="Tahoma" panose="020B0604030504040204" pitchFamily="34" charset="0"/>
                </a:rPr>
                <a:t>Централизованная</a:t>
              </a:r>
              <a:endParaRPr lang="ru-RU" altLang="ru-RU" b="1">
                <a:solidFill>
                  <a:srgbClr val="663300"/>
                </a:solidFill>
                <a:latin typeface="Tahoma" panose="020B0604030504040204" pitchFamily="34" charset="0"/>
              </a:endParaRPr>
            </a:p>
          </p:txBody>
        </p:sp>
        <p:sp>
          <p:nvSpPr>
            <p:cNvPr id="85030" name="Rectangle 38"/>
            <p:cNvSpPr>
              <a:spLocks noChangeArrowheads="1"/>
            </p:cNvSpPr>
            <p:nvPr/>
          </p:nvSpPr>
          <p:spPr bwMode="auto">
            <a:xfrm>
              <a:off x="4241" y="3209"/>
              <a:ext cx="779"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b="1">
                  <a:solidFill>
                    <a:srgbClr val="663300"/>
                  </a:solidFill>
                  <a:latin typeface="Tahoma" panose="020B0604030504040204" pitchFamily="34" charset="0"/>
                </a:rPr>
                <a:t>Гибридная</a:t>
              </a:r>
              <a:endParaRPr lang="ru-RU" altLang="ru-RU" b="1">
                <a:solidFill>
                  <a:srgbClr val="663300"/>
                </a:solidFill>
                <a:latin typeface="Tahoma" panose="020B0604030504040204" pitchFamily="34" charset="0"/>
              </a:endParaRPr>
            </a:p>
          </p:txBody>
        </p:sp>
        <p:sp>
          <p:nvSpPr>
            <p:cNvPr id="85032" name="Rectangle 40"/>
            <p:cNvSpPr>
              <a:spLocks noChangeArrowheads="1"/>
            </p:cNvSpPr>
            <p:nvPr/>
          </p:nvSpPr>
          <p:spPr bwMode="auto">
            <a:xfrm>
              <a:off x="2313" y="2472"/>
              <a:ext cx="1398"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b="1">
                  <a:solidFill>
                    <a:srgbClr val="663300"/>
                  </a:solidFill>
                  <a:latin typeface="Tahoma" panose="020B0604030504040204" pitchFamily="34" charset="0"/>
                </a:rPr>
                <a:t>Однонаправленная</a:t>
              </a:r>
              <a:endParaRPr lang="ru-RU" altLang="ru-RU" b="1">
                <a:solidFill>
                  <a:srgbClr val="663300"/>
                </a:solidFill>
                <a:latin typeface="Tahoma" panose="020B0604030504040204" pitchFamily="34" charset="0"/>
              </a:endParaRPr>
            </a:p>
          </p:txBody>
        </p:sp>
        <p:sp>
          <p:nvSpPr>
            <p:cNvPr id="85034" name="Rectangle 42"/>
            <p:cNvSpPr>
              <a:spLocks noChangeArrowheads="1"/>
            </p:cNvSpPr>
            <p:nvPr/>
          </p:nvSpPr>
          <p:spPr bwMode="auto">
            <a:xfrm>
              <a:off x="2313" y="2784"/>
              <a:ext cx="1463" cy="17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b="1">
                  <a:solidFill>
                    <a:srgbClr val="663300"/>
                  </a:solidFill>
                  <a:latin typeface="Tahoma" panose="020B0604030504040204" pitchFamily="34" charset="0"/>
                </a:rPr>
                <a:t>Многонаправленная</a:t>
              </a:r>
              <a:endParaRPr lang="ru-RU" altLang="ru-RU" b="1">
                <a:solidFill>
                  <a:srgbClr val="663300"/>
                </a:solidFill>
                <a:latin typeface="Tahoma" panose="020B0604030504040204" pitchFamily="34" charset="0"/>
              </a:endParaRPr>
            </a:p>
          </p:txBody>
        </p:sp>
        <p:sp>
          <p:nvSpPr>
            <p:cNvPr id="85048" name="Rectangle 56"/>
            <p:cNvSpPr>
              <a:spLocks noChangeArrowheads="1"/>
            </p:cNvSpPr>
            <p:nvPr/>
          </p:nvSpPr>
          <p:spPr bwMode="auto">
            <a:xfrm>
              <a:off x="3844" y="1877"/>
              <a:ext cx="1786" cy="425"/>
            </a:xfrm>
            <a:prstGeom prst="rect">
              <a:avLst/>
            </a:prstGeom>
            <a:solidFill>
              <a:srgbClr val="FFCC99"/>
            </a:solidFill>
            <a:ln w="38100">
              <a:solidFill>
                <a:srgbClr val="990000"/>
              </a:solidFill>
              <a:miter lim="800000"/>
              <a:headEnd/>
              <a:tailEnd/>
            </a:ln>
          </p:spPr>
          <p:txBody>
            <a:bodyPr/>
            <a:lstStyle/>
            <a:p>
              <a:endParaRPr lang="ru-RU" altLang="ru-RU">
                <a:solidFill>
                  <a:srgbClr val="CC0000"/>
                </a:solidFill>
              </a:endParaRPr>
            </a:p>
          </p:txBody>
        </p:sp>
        <p:sp>
          <p:nvSpPr>
            <p:cNvPr id="85049" name="Rectangle 57"/>
            <p:cNvSpPr>
              <a:spLocks noChangeArrowheads="1"/>
            </p:cNvSpPr>
            <p:nvPr/>
          </p:nvSpPr>
          <p:spPr bwMode="auto">
            <a:xfrm>
              <a:off x="130" y="1877"/>
              <a:ext cx="1786" cy="425"/>
            </a:xfrm>
            <a:prstGeom prst="rect">
              <a:avLst/>
            </a:prstGeom>
            <a:solidFill>
              <a:srgbClr val="CC99FF"/>
            </a:solidFill>
            <a:ln w="38100">
              <a:solidFill>
                <a:srgbClr val="9900FF"/>
              </a:solidFill>
              <a:miter lim="800000"/>
              <a:headEnd/>
              <a:tailEnd/>
            </a:ln>
          </p:spPr>
          <p:txBody>
            <a:bodyPr/>
            <a:lstStyle/>
            <a:p>
              <a:endParaRPr lang="ru-RU" altLang="ru-RU">
                <a:solidFill>
                  <a:srgbClr val="CC0000"/>
                </a:solidFill>
              </a:endParaRPr>
            </a:p>
          </p:txBody>
        </p:sp>
        <p:sp>
          <p:nvSpPr>
            <p:cNvPr id="85004" name="Rectangle 12"/>
            <p:cNvSpPr>
              <a:spLocks noChangeArrowheads="1"/>
            </p:cNvSpPr>
            <p:nvPr/>
          </p:nvSpPr>
          <p:spPr bwMode="auto">
            <a:xfrm>
              <a:off x="697" y="1990"/>
              <a:ext cx="660"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ru-RU" sz="2000" b="1">
                  <a:solidFill>
                    <a:srgbClr val="336600"/>
                  </a:solidFill>
                  <a:latin typeface="Tahoma" panose="020B0604030504040204" pitchFamily="34" charset="0"/>
                </a:rPr>
                <a:t>Простая</a:t>
              </a:r>
              <a:endParaRPr lang="ru-RU" altLang="ru-RU" sz="2000" b="1">
                <a:solidFill>
                  <a:srgbClr val="336600"/>
                </a:solidFill>
              </a:endParaRPr>
            </a:p>
          </p:txBody>
        </p:sp>
        <p:sp>
          <p:nvSpPr>
            <p:cNvPr id="85012" name="Rectangle 20"/>
            <p:cNvSpPr>
              <a:spLocks noChangeArrowheads="1"/>
            </p:cNvSpPr>
            <p:nvPr/>
          </p:nvSpPr>
          <p:spPr bwMode="auto">
            <a:xfrm>
              <a:off x="4212" y="1990"/>
              <a:ext cx="95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2000" b="1">
                  <a:solidFill>
                    <a:srgbClr val="336600"/>
                  </a:solidFill>
                  <a:latin typeface="Tahoma" panose="020B0604030504040204" pitchFamily="34" charset="0"/>
                </a:rPr>
                <a:t>Адаптивная</a:t>
              </a:r>
              <a:endParaRPr lang="ru-RU" altLang="ru-RU" sz="2000" b="1">
                <a:solidFill>
                  <a:srgbClr val="336600"/>
                </a:solidFill>
              </a:endParaRPr>
            </a:p>
          </p:txBody>
        </p:sp>
        <p:sp>
          <p:nvSpPr>
            <p:cNvPr id="85054" name="Line 62"/>
            <p:cNvSpPr>
              <a:spLocks noChangeShapeType="1"/>
            </p:cNvSpPr>
            <p:nvPr/>
          </p:nvSpPr>
          <p:spPr bwMode="auto">
            <a:xfrm>
              <a:off x="4071" y="3067"/>
              <a:ext cx="141" cy="0"/>
            </a:xfrm>
            <a:prstGeom prst="line">
              <a:avLst/>
            </a:prstGeom>
            <a:noFill/>
            <a:ln w="28575">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5" name="Line 63"/>
            <p:cNvSpPr>
              <a:spLocks noChangeShapeType="1"/>
            </p:cNvSpPr>
            <p:nvPr/>
          </p:nvSpPr>
          <p:spPr bwMode="auto">
            <a:xfrm>
              <a:off x="4071" y="2812"/>
              <a:ext cx="141" cy="0"/>
            </a:xfrm>
            <a:prstGeom prst="line">
              <a:avLst/>
            </a:prstGeom>
            <a:noFill/>
            <a:ln w="28575">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6" name="Line 64"/>
            <p:cNvSpPr>
              <a:spLocks noChangeShapeType="1"/>
            </p:cNvSpPr>
            <p:nvPr/>
          </p:nvSpPr>
          <p:spPr bwMode="auto">
            <a:xfrm>
              <a:off x="4071" y="2557"/>
              <a:ext cx="141" cy="0"/>
            </a:xfrm>
            <a:prstGeom prst="line">
              <a:avLst/>
            </a:prstGeom>
            <a:noFill/>
            <a:ln w="28575">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7" name="Line 65"/>
            <p:cNvSpPr>
              <a:spLocks noChangeShapeType="1"/>
            </p:cNvSpPr>
            <p:nvPr/>
          </p:nvSpPr>
          <p:spPr bwMode="auto">
            <a:xfrm>
              <a:off x="2115" y="2585"/>
              <a:ext cx="141" cy="0"/>
            </a:xfrm>
            <a:prstGeom prst="line">
              <a:avLst/>
            </a:prstGeom>
            <a:noFill/>
            <a:ln w="28575">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8" name="Line 66"/>
            <p:cNvSpPr>
              <a:spLocks noChangeShapeType="1"/>
            </p:cNvSpPr>
            <p:nvPr/>
          </p:nvSpPr>
          <p:spPr bwMode="auto">
            <a:xfrm>
              <a:off x="414" y="2557"/>
              <a:ext cx="141" cy="0"/>
            </a:xfrm>
            <a:prstGeom prst="line">
              <a:avLst/>
            </a:prstGeom>
            <a:noFill/>
            <a:ln w="28575">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5059" name="Line 67"/>
            <p:cNvSpPr>
              <a:spLocks noChangeShapeType="1"/>
            </p:cNvSpPr>
            <p:nvPr/>
          </p:nvSpPr>
          <p:spPr bwMode="auto">
            <a:xfrm>
              <a:off x="414" y="2869"/>
              <a:ext cx="141" cy="0"/>
            </a:xfrm>
            <a:prstGeom prst="line">
              <a:avLst/>
            </a:prstGeom>
            <a:noFill/>
            <a:ln w="28575">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85061" name="Text Box 69"/>
          <p:cNvSpPr txBox="1">
            <a:spLocks noChangeArrowheads="1"/>
          </p:cNvSpPr>
          <p:nvPr/>
        </p:nvSpPr>
        <p:spPr bwMode="auto">
          <a:xfrm>
            <a:off x="407988" y="5768975"/>
            <a:ext cx="8326437"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latin typeface="Tahoma" panose="020B0604030504040204" pitchFamily="34" charset="0"/>
              </a:rPr>
              <a:t>Рис.3.3. Классификация алгоритмов маршрутизации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6019" name="Text Box 3"/>
          <p:cNvSpPr txBox="1">
            <a:spLocks noChangeArrowheads="1"/>
          </p:cNvSpPr>
          <p:nvPr/>
        </p:nvSpPr>
        <p:spPr bwMode="auto">
          <a:xfrm>
            <a:off x="228600" y="1493838"/>
            <a:ext cx="8686800" cy="45767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Классификация алгоритмов маршрутизации (рис.3.3) производится в зависимости от направления передачи пакетов и способов представления данных, топологии и нагрузки сети. </a:t>
            </a:r>
          </a:p>
          <a:p>
            <a:pPr algn="ctr">
              <a:spcBef>
                <a:spcPct val="50000"/>
              </a:spcBef>
            </a:pPr>
            <a:r>
              <a:rPr lang="ru-RU" altLang="ru-RU" sz="2800" i="1">
                <a:solidFill>
                  <a:srgbClr val="800080"/>
                </a:solidFill>
              </a:rPr>
              <a:t>Простая маршрутизация </a:t>
            </a:r>
            <a:r>
              <a:rPr lang="ru-RU" altLang="ru-RU" sz="2800">
                <a:solidFill>
                  <a:srgbClr val="800080"/>
                </a:solidFill>
              </a:rPr>
              <a:t>—</a:t>
            </a:r>
            <a:r>
              <a:rPr lang="ru-RU" altLang="ru-RU" sz="2800" i="1">
                <a:solidFill>
                  <a:srgbClr val="800080"/>
                </a:solidFill>
              </a:rPr>
              <a:t> </a:t>
            </a:r>
            <a:r>
              <a:rPr lang="ru-RU" altLang="ru-RU" sz="2800">
                <a:solidFill>
                  <a:srgbClr val="800080"/>
                </a:solidFill>
              </a:rPr>
              <a:t>способ маршрутизации, не изменяющийся при изменении топологии и состояния СПД. Обеспечивается разными алгоритмами, типичными из которых являются алгоритмы случайной и лавинной маршрутизации.</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7043" name="Text Box 3"/>
          <p:cNvSpPr txBox="1">
            <a:spLocks noChangeArrowheads="1"/>
          </p:cNvSpPr>
          <p:nvPr/>
        </p:nvSpPr>
        <p:spPr bwMode="auto">
          <a:xfrm>
            <a:off x="250825" y="908050"/>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300" i="1">
                <a:solidFill>
                  <a:srgbClr val="800080"/>
                </a:solidFill>
              </a:rPr>
              <a:t>Случайная маршрутизация </a:t>
            </a:r>
            <a:r>
              <a:rPr lang="ru-RU" altLang="ru-RU" sz="2300">
                <a:solidFill>
                  <a:srgbClr val="800080"/>
                </a:solidFill>
              </a:rPr>
              <a:t>—</a:t>
            </a:r>
            <a:r>
              <a:rPr lang="ru-RU" altLang="ru-RU" sz="2300" i="1">
                <a:solidFill>
                  <a:srgbClr val="800080"/>
                </a:solidFill>
              </a:rPr>
              <a:t> </a:t>
            </a:r>
            <a:r>
              <a:rPr lang="ru-RU" altLang="ru-RU" sz="2300">
                <a:solidFill>
                  <a:srgbClr val="800080"/>
                </a:solidFill>
              </a:rPr>
              <a:t>передача пакета из узла в любом, случайным образом выбранном направлении, кроме направления, по которому пакет поступил в узел. Пакет, совершая блуждания по сети, с конечной вероятностью когда-либо достигает адресата. Очевидно, что случайная маршрутизация неэффективна ни по времени доставки пакета, ни по использованию пропускной способности сети.</a:t>
            </a:r>
            <a:endParaRPr lang="ru-RU" altLang="ru-RU" sz="2300" i="1">
              <a:solidFill>
                <a:srgbClr val="800080"/>
              </a:solidFill>
            </a:endParaRPr>
          </a:p>
          <a:p>
            <a:pPr algn="ctr"/>
            <a:r>
              <a:rPr lang="ru-RU" altLang="ru-RU" sz="2300" i="1">
                <a:solidFill>
                  <a:srgbClr val="800080"/>
                </a:solidFill>
              </a:rPr>
              <a:t>Лавинная маршрутизация </a:t>
            </a:r>
            <a:r>
              <a:rPr lang="ru-RU" altLang="ru-RU" sz="2300">
                <a:solidFill>
                  <a:srgbClr val="800080"/>
                </a:solidFill>
              </a:rPr>
              <a:t>— передача пакета из узла во всех направлениях, кроме того, по которому поступил пакет. При этом, если УС связан с </a:t>
            </a:r>
            <a:r>
              <a:rPr lang="ru-RU" altLang="ru-RU" sz="2300" i="1">
                <a:solidFill>
                  <a:srgbClr val="800080"/>
                </a:solidFill>
              </a:rPr>
              <a:t>n</a:t>
            </a:r>
            <a:r>
              <a:rPr lang="ru-RU" altLang="ru-RU" sz="2300">
                <a:solidFill>
                  <a:srgbClr val="800080"/>
                </a:solidFill>
              </a:rPr>
              <a:t> другими узлами СПД, пакет передается в </a:t>
            </a:r>
            <a:r>
              <a:rPr lang="ru-RU" altLang="ru-RU" sz="2300" i="1">
                <a:solidFill>
                  <a:srgbClr val="800080"/>
                </a:solidFill>
              </a:rPr>
              <a:t>n-1</a:t>
            </a:r>
            <a:r>
              <a:rPr lang="ru-RU" altLang="ru-RU" sz="2300">
                <a:solidFill>
                  <a:srgbClr val="800080"/>
                </a:solidFill>
              </a:rPr>
              <a:t> направлениях, т.е. размножается. Очевидно, что хотя бы одно направление обеспечит доставку пакета за минимальное время, т.е. лавинная маршрутизация гарантирует малое время доставки, однако это при этом резко ухудшается использование пропускной способности СПД из-за загрузки ее большим числом пакетов.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8067" name="Text Box 3"/>
          <p:cNvSpPr txBox="1">
            <a:spLocks noChangeArrowheads="1"/>
          </p:cNvSpPr>
          <p:nvPr/>
        </p:nvSpPr>
        <p:spPr bwMode="auto">
          <a:xfrm>
            <a:off x="250825" y="11795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i="1">
                <a:solidFill>
                  <a:srgbClr val="800080"/>
                </a:solidFill>
              </a:rPr>
              <a:t>Маршрутизация по предыдущему опыту </a:t>
            </a:r>
            <a:r>
              <a:rPr lang="ru-RU" altLang="ru-RU" sz="2400">
                <a:solidFill>
                  <a:srgbClr val="800080"/>
                </a:solidFill>
              </a:rPr>
              <a:t>—</a:t>
            </a:r>
            <a:r>
              <a:rPr lang="ru-RU" altLang="ru-RU" sz="2400" i="1">
                <a:solidFill>
                  <a:srgbClr val="800080"/>
                </a:solidFill>
              </a:rPr>
              <a:t> </a:t>
            </a:r>
            <a:r>
              <a:rPr lang="ru-RU" altLang="ru-RU" sz="2400">
                <a:solidFill>
                  <a:srgbClr val="800080"/>
                </a:solidFill>
              </a:rPr>
              <a:t>передача пакета в направлении, выбираемом на основе потока, проходящего через узел. При этом пакеты, поступая в сеть, снабжаются адресами получателя и источника и счетчиком числа пройденных узлов (числа ретрансляционных участков). Пакет, который пришел в узел со значением счетчика 1, определяет соседний узел; пакет со значением счетчика 2 определяет узел, находящийся на расстоянии двух шагов, и т.д. Эти данные позволяют установить топологию сети и на ее основе построить таблицу для выбора маршрута. Постоянно анализируя число пройденных узлов, можно изменять таблицу маршрутов, если появился пакет с числом пройденных узлов, меньшим ранее зарегистрированного.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89091" name="Text Box 3"/>
          <p:cNvSpPr txBox="1">
            <a:spLocks noChangeArrowheads="1"/>
          </p:cNvSpPr>
          <p:nvPr/>
        </p:nvSpPr>
        <p:spPr bwMode="auto">
          <a:xfrm>
            <a:off x="180975" y="110966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89092" name="Text Box 4"/>
          <p:cNvSpPr txBox="1">
            <a:spLocks noChangeArrowheads="1"/>
          </p:cNvSpPr>
          <p:nvPr/>
        </p:nvSpPr>
        <p:spPr bwMode="auto">
          <a:xfrm>
            <a:off x="228600" y="998538"/>
            <a:ext cx="86868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Этот способ маршрутизации позволяет узлам приспосабливаться к изменению топологии сети, однако процесс адаптации протекает медленно и неэффективно. Метод изучения пути передачи пакетов используется для построения ряда модификаций алгоритмов простой маршрутизации.</a:t>
            </a:r>
          </a:p>
          <a:p>
            <a:pPr algn="ctr"/>
            <a:r>
              <a:rPr lang="ru-RU" altLang="ru-RU" sz="2800">
                <a:solidFill>
                  <a:srgbClr val="800080"/>
                </a:solidFill>
              </a:rPr>
              <a:t>Простая маршрутизация, не обеспечивая направленной передачи пакетов от источников к адресатам, имеет низкую эффективность. Основное ее достоинство — </a:t>
            </a:r>
            <a:r>
              <a:rPr lang="ru-RU" altLang="ru-RU" sz="2800" i="1">
                <a:solidFill>
                  <a:srgbClr val="800080"/>
                </a:solidFill>
              </a:rPr>
              <a:t>обеспечение устойчивой работы СПД при выходе из строя различных частей сети</a:t>
            </a:r>
            <a:r>
              <a:rPr lang="ru-RU" altLang="ru-RU" sz="2800">
                <a:solidFill>
                  <a:srgbClr val="800080"/>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0115" name="Text Box 3"/>
          <p:cNvSpPr txBox="1">
            <a:spLocks noChangeArrowheads="1"/>
          </p:cNvSpPr>
          <p:nvPr/>
        </p:nvSpPr>
        <p:spPr bwMode="auto">
          <a:xfrm>
            <a:off x="250825" y="863600"/>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i="1">
                <a:solidFill>
                  <a:srgbClr val="800080"/>
                </a:solidFill>
              </a:rPr>
              <a:t>Фиксированная маршрутизация </a:t>
            </a:r>
            <a:r>
              <a:rPr lang="ru-RU" altLang="ru-RU" sz="2300">
                <a:solidFill>
                  <a:srgbClr val="800080"/>
                </a:solidFill>
              </a:rPr>
              <a:t>—</a:t>
            </a:r>
            <a:r>
              <a:rPr lang="ru-RU" altLang="ru-RU" sz="2300" i="1">
                <a:solidFill>
                  <a:srgbClr val="800080"/>
                </a:solidFill>
              </a:rPr>
              <a:t> </a:t>
            </a:r>
            <a:r>
              <a:rPr lang="ru-RU" altLang="ru-RU" sz="2300">
                <a:solidFill>
                  <a:srgbClr val="800080"/>
                </a:solidFill>
              </a:rPr>
              <a:t>способ выбора направления передачи по таблице маршрутизации, устанавливающей направление передачи для каждого узла назначения. Таблицы маршрутизации определяют кратчайшие пути от узлов к адресатам и вводятся в узлы связи от управляющего центра сети. Для слабозагруженных сетей этот способ маршрутизации дает хорошие результаты, но его эффективность падает по мере увеличения нагрузки на сеть. При отказе линий связи необходимо менять таблицу маршрутизации. Для этого можно, например, размещать в каждом узле связи набор таблиц маршрутизации, подготовленных на случай отказа одной из линий связи. При возникновении отказа по узлам сети рассылается управляющий пакет, содержащий сведения об отказе, реагируя на который узлы меняют таблицы маршрутизации путем выбора соответствующих таблиц из хранимого набора.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1139" name="Text Box 3"/>
          <p:cNvSpPr txBox="1">
            <a:spLocks noChangeArrowheads="1"/>
          </p:cNvSpPr>
          <p:nvPr/>
        </p:nvSpPr>
        <p:spPr bwMode="auto">
          <a:xfrm>
            <a:off x="250825" y="9540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Очевидно, что разработать способ фиксированной маршрутизации, обеспечивающей работоспособность сети при отказе многих линий, является чрезвычайно трудной задачей. К тому же фиксированная маршрутизация не позволяет адаптироваться к изменениям нагрузки, что в общем случае приводит к значительным задержкам пакетов в СПД. Фиксированная маршрутизация может строиться на основе единого пути передачи пакетов между двумя абонентами. Такой способ называется </a:t>
            </a:r>
            <a:r>
              <a:rPr lang="ru-RU" altLang="ru-RU" sz="2400" i="1">
                <a:solidFill>
                  <a:srgbClr val="800080"/>
                </a:solidFill>
              </a:rPr>
              <a:t>однонаправленной маршрутизацией</a:t>
            </a:r>
            <a:r>
              <a:rPr lang="ru-RU" altLang="ru-RU" sz="2400">
                <a:solidFill>
                  <a:srgbClr val="800080"/>
                </a:solidFill>
              </a:rPr>
              <a:t>. Его недостаток — неустойчивость к отказам и перегрузкам. Для повышения устойчивости в таблицах маршрутизации указывается несколько возможных путей передачи пакета и вводится правило выбора целесообразного пути. Такой способ называется </a:t>
            </a:r>
            <a:r>
              <a:rPr lang="ru-RU" altLang="ru-RU" sz="2400" i="1">
                <a:solidFill>
                  <a:srgbClr val="800080"/>
                </a:solidFill>
              </a:rPr>
              <a:t>многонаправленной маршрутизацией.</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2163" name="Text Box 3"/>
          <p:cNvSpPr txBox="1">
            <a:spLocks noChangeArrowheads="1"/>
          </p:cNvSpPr>
          <p:nvPr/>
        </p:nvSpPr>
        <p:spPr bwMode="auto">
          <a:xfrm>
            <a:off x="250825" y="1223963"/>
            <a:ext cx="8596313"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Адаптивная маршрутизация </a:t>
            </a:r>
            <a:r>
              <a:rPr lang="ru-RU" altLang="ru-RU" sz="2400">
                <a:solidFill>
                  <a:srgbClr val="800080"/>
                </a:solidFill>
              </a:rPr>
              <a:t>—</a:t>
            </a:r>
            <a:r>
              <a:rPr lang="ru-RU" altLang="ru-RU" sz="2400" i="1">
                <a:solidFill>
                  <a:srgbClr val="800080"/>
                </a:solidFill>
              </a:rPr>
              <a:t> </a:t>
            </a:r>
            <a:r>
              <a:rPr lang="ru-RU" altLang="ru-RU" sz="2400">
                <a:solidFill>
                  <a:srgbClr val="800080"/>
                </a:solidFill>
              </a:rPr>
              <a:t>способ выбора направления передачи, учитывающий изменение состояния СПД. При адаптивной маршрутизации узлы СПД принимают решение о выборе маршрутов, реагируя на разного рода данные об изменении топологии и нагрузки. В идеальном случае каждый узел сети должен располагать полной информацией о текущем состоянии всех остальных узлов, о топологии сети и длине очередей к каждому направлению в каждом узле. Однако, как показали исследования, даже в этом идеальном случае задержки в СПД лишь немногим меньше, чем при фиксированной маршрутизации, таблицы которой определяют кратчайшие пути в сети и не изменяются при колебаниях нагрузки.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3187" name="Text Box 3"/>
          <p:cNvSpPr txBox="1">
            <a:spLocks noChangeArrowheads="1"/>
          </p:cNvSpPr>
          <p:nvPr/>
        </p:nvSpPr>
        <p:spPr bwMode="auto">
          <a:xfrm>
            <a:off x="228600" y="863600"/>
            <a:ext cx="868680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Дело в том, что оптимальные маршруты, формируемые на основе самой “свежей” информации о распределении нагрузки в сети, становятся неоптимальными в последующие моменты времени, когда пакеты ещё не достигли адресатов. Когда, например, сильно загруженные узлы получают информацию о том, что некоторая часть сети загружена слабо, они одновременно направляют пакеты в эту часть сети, создавая в сети, быть может, худшую ситуацию, чем предшествующая. Таким образом, алгоритмы адаптивной маршрутизации не обеспечивают оптимальности маршрутов. Однако выбор даже не оптимального, а близкого к нему маршрута приводит к значительному уменьшению времени доставки, особенно при пиковых нагрузках, а также к некоторому увеличению пропускной способности сети. Поэтому адаптивная маршрутизация получила широкое применение в вычислительных сетях и в первую очередь — в сетях с большим числом узлов связи (10 и более).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50825" y="954088"/>
            <a:ext cx="8642350" cy="57864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200">
                <a:solidFill>
                  <a:srgbClr val="800080"/>
                </a:solidFill>
              </a:rPr>
              <a:t>Передача данных в ИТС обеспечивается соответствующими процедурами, основные параметры которых — имена объектов, между которыми производится обмен данными (программы, пользователи, наборы данных, терминалы и др.). Такими объектами в первую очередь являются процессы — </a:t>
            </a:r>
            <a:r>
              <a:rPr lang="ru-RU" altLang="ru-RU" sz="2200" i="1">
                <a:solidFill>
                  <a:srgbClr val="800080"/>
                </a:solidFill>
              </a:rPr>
              <a:t>прикладные и системные</a:t>
            </a:r>
            <a:r>
              <a:rPr lang="ru-RU" altLang="ru-RU" sz="2200">
                <a:solidFill>
                  <a:srgbClr val="800080"/>
                </a:solidFill>
              </a:rPr>
              <a:t>. В каждой из систем сети </a:t>
            </a:r>
            <a:r>
              <a:rPr lang="ru-RU" altLang="ru-RU">
                <a:solidFill>
                  <a:srgbClr val="800080"/>
                </a:solidFill>
              </a:rPr>
              <a:t>—</a:t>
            </a:r>
            <a:r>
              <a:rPr lang="ru-RU" altLang="ru-RU" sz="2200">
                <a:solidFill>
                  <a:srgbClr val="800080"/>
                </a:solidFill>
              </a:rPr>
              <a:t> главных и терминальных ЭВМ — может использоваться собственный способ именования объектов. Имена могут иметь фиксированную или переменную длину и обозначаться специальными символами, последовательностями цифр, буквенно-цифровыми идентификаторами и др. Имена, используемые в отдельной системе сети, называются </a:t>
            </a:r>
            <a:r>
              <a:rPr lang="ru-RU" altLang="ru-RU" sz="2200" i="1">
                <a:solidFill>
                  <a:srgbClr val="800080"/>
                </a:solidFill>
              </a:rPr>
              <a:t>локальными</a:t>
            </a:r>
            <a:r>
              <a:rPr lang="ru-RU" altLang="ru-RU" sz="2200">
                <a:solidFill>
                  <a:srgbClr val="800080"/>
                </a:solidFill>
              </a:rPr>
              <a:t> (логическими). Изменение наименований в работающих системах — задача трудновыполнимая, поскольку способ наименования вкладывается в прикладное и базовое программное обеспечение систем, а в отдельных частях — в технические средства ЭВМ. </a:t>
            </a:r>
          </a:p>
        </p:txBody>
      </p:sp>
      <p:sp>
        <p:nvSpPr>
          <p:cNvPr id="6148" name="Text Box 4"/>
          <p:cNvSpPr txBox="1">
            <a:spLocks noChangeArrowheads="1"/>
          </p:cNvSpPr>
          <p:nvPr/>
        </p:nvSpPr>
        <p:spPr bwMode="auto">
          <a:xfrm>
            <a:off x="1835150" y="476250"/>
            <a:ext cx="54721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3.1. Способы адресации</a:t>
            </a:r>
          </a:p>
        </p:txBody>
      </p:sp>
      <p:sp>
        <p:nvSpPr>
          <p:cNvPr id="6149" name="Text Box 5"/>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5235" name="Text Box 3"/>
          <p:cNvSpPr txBox="1">
            <a:spLocks noChangeArrowheads="1"/>
          </p:cNvSpPr>
          <p:nvPr/>
        </p:nvSpPr>
        <p:spPr bwMode="auto">
          <a:xfrm>
            <a:off x="250825" y="68421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Распределенная адаптивная маршрутизация</a:t>
            </a:r>
            <a:r>
              <a:rPr lang="ru-RU" altLang="ru-RU" sz="2400">
                <a:solidFill>
                  <a:srgbClr val="800080"/>
                </a:solidFill>
              </a:rPr>
              <a:t> основана на использовании информации, получаемой от соседних узлов сети. Этот способ маршрутизации может реализоваться, например, следующим образом. Каждый узел сети формирует таблицы маршрутов ко всем узлам назначения, минимизирующие задержки в сети, причем для каждого маршрута указывается фактическое время передачи пакета в узел назначения. До начала работы сети это время оценивается исходя из топологии сети. В процессе работы сети узлы регулярно обмениваются с соседними узлами таблицами задержки. После обмена каждый узел пересчитывает задержки с учетом поступивших данных и длины очередей в самом узле. Полученные значения используются для выбора маршрутов: пакет ставится в очередь к маршруту, который характеризуется минимальным временем доставки.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4211" name="Text Box 3"/>
          <p:cNvSpPr txBox="1">
            <a:spLocks noChangeArrowheads="1"/>
          </p:cNvSpPr>
          <p:nvPr/>
        </p:nvSpPr>
        <p:spPr bwMode="auto">
          <a:xfrm>
            <a:off x="273050" y="773113"/>
            <a:ext cx="8596313" cy="5786437"/>
          </a:xfrm>
          <a:prstGeom prst="rect">
            <a:avLst/>
          </a:prstGeom>
          <a:noFill/>
          <a:ln>
            <a:noFill/>
          </a:ln>
          <a:effectLst>
            <a:outerShdw dist="17961" dir="135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200">
                <a:solidFill>
                  <a:srgbClr val="800080"/>
                </a:solidFill>
              </a:rPr>
              <a:t>Алгоритмы адаптивной маршрутизации классифицируются по информации, используемой ими для принятия решений при назначении маршрутов.</a:t>
            </a:r>
            <a:endParaRPr lang="ru-RU" altLang="ru-RU" sz="2200" i="1">
              <a:solidFill>
                <a:srgbClr val="800080"/>
              </a:solidFill>
            </a:endParaRPr>
          </a:p>
          <a:p>
            <a:pPr algn="ctr"/>
            <a:r>
              <a:rPr lang="ru-RU" altLang="ru-RU" sz="2200" i="1">
                <a:solidFill>
                  <a:srgbClr val="800080"/>
                </a:solidFill>
              </a:rPr>
              <a:t>Локальная адаптивная маршрутизация</a:t>
            </a:r>
            <a:r>
              <a:rPr lang="ru-RU" altLang="ru-RU" sz="2200">
                <a:solidFill>
                  <a:srgbClr val="800080"/>
                </a:solidFill>
              </a:rPr>
              <a:t> основана на использовании информации, имеющейся в отдельном узле СПД. Эта информация включает в себя:</a:t>
            </a:r>
          </a:p>
          <a:p>
            <a:r>
              <a:rPr lang="ru-RU" altLang="ru-RU" sz="2200">
                <a:solidFill>
                  <a:srgbClr val="800080"/>
                </a:solidFill>
                <a:sym typeface="Wingdings 2" panose="05020102010507070707" pitchFamily="18" charset="2"/>
              </a:rPr>
              <a:t>     </a:t>
            </a:r>
            <a:r>
              <a:rPr lang="ru-RU" altLang="ru-RU" sz="2000">
                <a:solidFill>
                  <a:srgbClr val="800080"/>
                </a:solidFill>
                <a:sym typeface="Wingdings 2" panose="05020102010507070707" pitchFamily="18" charset="2"/>
              </a:rPr>
              <a:t></a:t>
            </a:r>
            <a:r>
              <a:rPr lang="ru-RU" altLang="ru-RU" sz="2200">
                <a:solidFill>
                  <a:srgbClr val="800080"/>
                </a:solidFill>
                <a:sym typeface="Wingdings 2" panose="05020102010507070707" pitchFamily="18" charset="2"/>
              </a:rPr>
              <a:t> </a:t>
            </a:r>
            <a:r>
              <a:rPr lang="ru-RU" altLang="ru-RU" sz="2200">
                <a:solidFill>
                  <a:srgbClr val="800080"/>
                </a:solidFill>
              </a:rPr>
              <a:t>таблицу маршрутизации, определяющую все</a:t>
            </a:r>
          </a:p>
          <a:p>
            <a:r>
              <a:rPr lang="ru-RU" altLang="ru-RU" sz="2200">
                <a:solidFill>
                  <a:srgbClr val="800080"/>
                </a:solidFill>
              </a:rPr>
              <a:t>         направления передачи пакетов;</a:t>
            </a:r>
          </a:p>
          <a:p>
            <a:r>
              <a:rPr lang="ru-RU" altLang="ru-RU" sz="2200">
                <a:solidFill>
                  <a:srgbClr val="800080"/>
                </a:solidFill>
                <a:sym typeface="Wingdings 2" panose="05020102010507070707" pitchFamily="18" charset="2"/>
              </a:rPr>
              <a:t>     </a:t>
            </a:r>
            <a:r>
              <a:rPr lang="ru-RU" altLang="ru-RU" sz="2000">
                <a:solidFill>
                  <a:srgbClr val="800080"/>
                </a:solidFill>
                <a:sym typeface="Wingdings 2" panose="05020102010507070707" pitchFamily="18" charset="2"/>
              </a:rPr>
              <a:t></a:t>
            </a:r>
            <a:r>
              <a:rPr lang="ru-RU" altLang="ru-RU" sz="2200">
                <a:solidFill>
                  <a:srgbClr val="800080"/>
                </a:solidFill>
                <a:sym typeface="Wingdings 2" panose="05020102010507070707" pitchFamily="18" charset="2"/>
              </a:rPr>
              <a:t> </a:t>
            </a:r>
            <a:r>
              <a:rPr lang="ru-RU" altLang="ru-RU" sz="2200">
                <a:solidFill>
                  <a:srgbClr val="800080"/>
                </a:solidFill>
              </a:rPr>
              <a:t>данные о текущем состоянии выходных каналов</a:t>
            </a:r>
          </a:p>
          <a:p>
            <a:r>
              <a:rPr lang="ru-RU" altLang="ru-RU" sz="2200">
                <a:solidFill>
                  <a:srgbClr val="800080"/>
                </a:solidFill>
              </a:rPr>
              <a:t>         (работают или не работают);</a:t>
            </a:r>
          </a:p>
          <a:p>
            <a:r>
              <a:rPr lang="ru-RU" altLang="ru-RU" sz="2200">
                <a:solidFill>
                  <a:srgbClr val="800080"/>
                </a:solidFill>
                <a:sym typeface="Wingdings 2" panose="05020102010507070707" pitchFamily="18" charset="2"/>
              </a:rPr>
              <a:t>     </a:t>
            </a:r>
            <a:r>
              <a:rPr lang="ru-RU" altLang="ru-RU" sz="2000">
                <a:solidFill>
                  <a:srgbClr val="800080"/>
                </a:solidFill>
                <a:sym typeface="Wingdings 2" panose="05020102010507070707" pitchFamily="18" charset="2"/>
              </a:rPr>
              <a:t></a:t>
            </a:r>
            <a:r>
              <a:rPr lang="ru-RU" altLang="ru-RU" sz="2200">
                <a:solidFill>
                  <a:srgbClr val="800080"/>
                </a:solidFill>
                <a:sym typeface="Wingdings 2" panose="05020102010507070707" pitchFamily="18" charset="2"/>
              </a:rPr>
              <a:t> </a:t>
            </a:r>
            <a:r>
              <a:rPr lang="ru-RU" altLang="ru-RU" sz="2200">
                <a:solidFill>
                  <a:srgbClr val="800080"/>
                </a:solidFill>
              </a:rPr>
              <a:t>длину очередей пакетов, ожидающих передачи по</a:t>
            </a:r>
          </a:p>
          <a:p>
            <a:r>
              <a:rPr lang="ru-RU" altLang="ru-RU" sz="2200">
                <a:solidFill>
                  <a:srgbClr val="800080"/>
                </a:solidFill>
              </a:rPr>
              <a:t>         выходным каналам.</a:t>
            </a:r>
          </a:p>
          <a:p>
            <a:pPr algn="ctr"/>
            <a:r>
              <a:rPr lang="ru-RU" altLang="ru-RU" sz="2200">
                <a:solidFill>
                  <a:srgbClr val="800080"/>
                </a:solidFill>
              </a:rPr>
              <a:t>Информация о состоянии других узлов сети не используется. Таблицы маршрутизации указывают кратчайшие маршруты, проходящие через минимальное количество узлов и обеспечивающие передачу пакета в узел назначения за минимальное время.</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6259" name="Text Box 3"/>
          <p:cNvSpPr txBox="1">
            <a:spLocks noChangeArrowheads="1"/>
          </p:cNvSpPr>
          <p:nvPr/>
        </p:nvSpPr>
        <p:spPr bwMode="auto">
          <a:xfrm>
            <a:off x="250825" y="12684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Обмен таблицами задержки производится периодически или в том случае, если обнаруживаются существенные изменения задержки из-за изменения очередей на передачу или состояния линий связи вследствие отказа. Естественно, что периодический обмен таблицами задержки значительно увеличивает загрузку сети, а асинхронный — снижает. Однако в каждом случае загрузка остается весьма существенной и к тому же сведения об изменении состояния узлов медленно распространяются по сети. Так, при обмене с интервалом 2/3 с время передачи данных составляет несколько секунд, и в этот период узлы направляют пакеты по старым путям, что может создать перегрузку в районе вышедших из строя компонентов сети.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7283" name="Text Box 3"/>
          <p:cNvSpPr txBox="1">
            <a:spLocks noChangeArrowheads="1"/>
          </p:cNvSpPr>
          <p:nvPr/>
        </p:nvSpPr>
        <p:spPr bwMode="auto">
          <a:xfrm>
            <a:off x="250825" y="954088"/>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i="1">
                <a:solidFill>
                  <a:srgbClr val="800080"/>
                </a:solidFill>
              </a:rPr>
              <a:t>Централизованная адаптивная маршрутизация </a:t>
            </a:r>
            <a:r>
              <a:rPr lang="ru-RU" altLang="ru-RU" sz="2300">
                <a:solidFill>
                  <a:srgbClr val="800080"/>
                </a:solidFill>
              </a:rPr>
              <a:t>основана на использовании информации, получаемой от центра маршрутизации. При этом каждый узел сети формирует сообщения о своем состоянии — длине очередей, работоспособности линий связи, и эти сообщения передаются в центр маршрутизации. Последний на основе полученных данных формирует таблицы маршрутизации, рассылаемые всем узлам сети. Неизбежные временные задержки при передаче данных в центр маршрутизации, формировании и рассылке таблиц снижают к потере эффективность централизованной маршрутизации, особенно в ситуациях, когда нагрузка сильно пульсирует. Поэтому централизованная маршрутизация по эффективности не превосходит локальную адаптивную, а кроме того, отличается специфическим недостатком — потерей управления сетью при отказе центра маршрутизации.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8307" name="Text Box 3"/>
          <p:cNvSpPr txBox="1">
            <a:spLocks noChangeArrowheads="1"/>
          </p:cNvSpPr>
          <p:nvPr/>
        </p:nvSpPr>
        <p:spPr bwMode="auto">
          <a:xfrm>
            <a:off x="250825" y="77311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Гибридная адаптивная маршрутизация</a:t>
            </a:r>
            <a:r>
              <a:rPr lang="ru-RU" altLang="ru-RU" sz="2400">
                <a:solidFill>
                  <a:srgbClr val="800080"/>
                </a:solidFill>
              </a:rPr>
              <a:t> основана на использовании таблиц, периодически рассылаемых центром маршрутизации, в сочетании с анализом длины очередей в узлах. Если таблица маршрутизации, сформированная для узла связи центром, определяет единственное направление передачи пакета, то пакет передается именно в этом направлении. Если же таблица определяет несколько направлений, то узел выбирает направление в зависимости от текущих значений длин очередей — по алгоритму локальной адаптивной маршрутизации. Гибридная маршрутизация компенсирует недостатки централизованной и локальной: маршруты, формируемые центром, являются устаревшими, но соответствуют глобальному состоянию сети; локальные алгоритмы являются “близорукими”, но обеспечивают своевременность решений.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99331" name="Text Box 3"/>
          <p:cNvSpPr txBox="1">
            <a:spLocks noChangeArrowheads="1"/>
          </p:cNvSpPr>
          <p:nvPr/>
        </p:nvSpPr>
        <p:spPr bwMode="auto">
          <a:xfrm>
            <a:off x="1835150" y="476250"/>
            <a:ext cx="54721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3.3. </a:t>
            </a:r>
            <a:r>
              <a:rPr lang="ru-RU" altLang="ru-RU" sz="2400" b="1">
                <a:solidFill>
                  <a:srgbClr val="CC0000"/>
                </a:solidFill>
              </a:rPr>
              <a:t>Управление потоками</a:t>
            </a:r>
            <a:r>
              <a:rPr lang="ru-RU" altLang="ru-RU" sz="2400" b="1">
                <a:solidFill>
                  <a:srgbClr val="CC0000"/>
                </a:solidFill>
                <a:latin typeface="Tahoma" panose="020B0604030504040204" pitchFamily="34" charset="0"/>
              </a:rPr>
              <a:t> </a:t>
            </a:r>
          </a:p>
        </p:txBody>
      </p:sp>
      <p:sp>
        <p:nvSpPr>
          <p:cNvPr id="99332" name="Text Box 4"/>
          <p:cNvSpPr txBox="1">
            <a:spLocks noChangeArrowheads="1"/>
          </p:cNvSpPr>
          <p:nvPr/>
        </p:nvSpPr>
        <p:spPr bwMode="auto">
          <a:xfrm>
            <a:off x="239713" y="1538288"/>
            <a:ext cx="8664575"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Интенсивность передачи пакетов источником должна быть согласована с интенсивностью обработки пакетов получателем. Если интенсивность передачи превышает интенсивность обработки, пакеты будут накапливаться в сети, что приведет к снижению пропускной способности сети, а в итоге — к блокировке участка сети и сети в целом из-за переполнения буферной памяти, используемой в узлах для промежуточного хранения пакетов. Эту ситуацию можно исключить, если не допускать передачи пакетов с интенсивностью, превышающей интенсивность обработки. Согласование обеспечивается за счет управления потоком пакетов между источником и получателем.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0355" name="Text Box 3"/>
          <p:cNvSpPr txBox="1">
            <a:spLocks noChangeArrowheads="1"/>
          </p:cNvSpPr>
          <p:nvPr/>
        </p:nvSpPr>
        <p:spPr bwMode="auto">
          <a:xfrm>
            <a:off x="125413" y="1089025"/>
            <a:ext cx="8893175" cy="5354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300">
                <a:solidFill>
                  <a:srgbClr val="800080"/>
                </a:solidFill>
              </a:rPr>
              <a:t>Управление потоками в вычислительной сети производится на нескольких уровнях (рис.3.4) и реализуется соответствующими протоколами. Основные функции управления потоками реализуются протоколом управления каналом — важнейшим элементом тракта, связывающим процессы в главных и терминальных ЭВМ. Корректность потоков в каждом из каналов, составляющих тракт, обеспечивает корректное функционирование всего тракта процесс-процесс. Однако специфика функционирования узлов, СПД и ЭВМ порождает необходимость в особых элементах управления потоками на уровнях более высоких, чем канал.</a:t>
            </a:r>
          </a:p>
          <a:p>
            <a:pPr algn="ctr"/>
            <a:r>
              <a:rPr lang="ru-RU" altLang="ru-RU" sz="2300">
                <a:solidFill>
                  <a:srgbClr val="800080"/>
                </a:solidFill>
              </a:rPr>
              <a:t>Управление потоком основывается на механизме </a:t>
            </a:r>
            <a:r>
              <a:rPr lang="ru-RU" altLang="ru-RU" sz="2300" i="1">
                <a:solidFill>
                  <a:srgbClr val="800080"/>
                </a:solidFill>
              </a:rPr>
              <a:t>квитанций </a:t>
            </a:r>
            <a:r>
              <a:rPr lang="ru-RU" altLang="ru-RU" sz="2300">
                <a:solidFill>
                  <a:srgbClr val="800080"/>
                </a:solidFill>
              </a:rPr>
              <a:t>— сообщений, подтверждающих прием пакета адресатом. Для управления используются различные способы квитирования, реализуемые протоколами соответствующих уровней.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1428" name="Text Box 52"/>
          <p:cNvSpPr txBox="1">
            <a:spLocks noChangeArrowheads="1"/>
          </p:cNvSpPr>
          <p:nvPr/>
        </p:nvSpPr>
        <p:spPr bwMode="auto">
          <a:xfrm>
            <a:off x="407988" y="6038850"/>
            <a:ext cx="8326437"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800080"/>
                </a:solidFill>
              </a:rPr>
              <a:t>Рис.3.4. Уровни управления потоками </a:t>
            </a:r>
          </a:p>
        </p:txBody>
      </p:sp>
      <p:grpSp>
        <p:nvGrpSpPr>
          <p:cNvPr id="101431" name="Group 55"/>
          <p:cNvGrpSpPr>
            <a:grpSpLocks/>
          </p:cNvGrpSpPr>
          <p:nvPr/>
        </p:nvGrpSpPr>
        <p:grpSpPr bwMode="auto">
          <a:xfrm>
            <a:off x="250825" y="998538"/>
            <a:ext cx="8642350" cy="4770437"/>
            <a:chOff x="158" y="629"/>
            <a:chExt cx="5444" cy="3005"/>
          </a:xfrm>
        </p:grpSpPr>
        <p:grpSp>
          <p:nvGrpSpPr>
            <p:cNvPr id="101381" name="Group 5"/>
            <p:cNvGrpSpPr>
              <a:grpSpLocks/>
            </p:cNvGrpSpPr>
            <p:nvPr/>
          </p:nvGrpSpPr>
          <p:grpSpPr bwMode="auto">
            <a:xfrm>
              <a:off x="1356" y="629"/>
              <a:ext cx="2831" cy="1243"/>
              <a:chOff x="3927" y="4041"/>
              <a:chExt cx="2565" cy="1254"/>
            </a:xfrm>
          </p:grpSpPr>
          <p:grpSp>
            <p:nvGrpSpPr>
              <p:cNvPr id="101382" name="Group 6"/>
              <p:cNvGrpSpPr>
                <a:grpSpLocks/>
              </p:cNvGrpSpPr>
              <p:nvPr/>
            </p:nvGrpSpPr>
            <p:grpSpPr bwMode="auto">
              <a:xfrm>
                <a:off x="3927" y="4041"/>
                <a:ext cx="2565" cy="1254"/>
                <a:chOff x="3927" y="3984"/>
                <a:chExt cx="2565" cy="1254"/>
              </a:xfrm>
            </p:grpSpPr>
            <p:sp>
              <p:nvSpPr>
                <p:cNvPr id="101383" name="Oval 7"/>
                <p:cNvSpPr>
                  <a:spLocks noChangeArrowheads="1"/>
                </p:cNvSpPr>
                <p:nvPr/>
              </p:nvSpPr>
              <p:spPr bwMode="auto">
                <a:xfrm>
                  <a:off x="5010" y="4212"/>
                  <a:ext cx="1482" cy="684"/>
                </a:xfrm>
                <a:prstGeom prst="ellipse">
                  <a:avLst/>
                </a:prstGeom>
                <a:solidFill>
                  <a:srgbClr val="990000"/>
                </a:solidFill>
                <a:ln w="28575">
                  <a:solidFill>
                    <a:srgbClr val="990000"/>
                  </a:solidFill>
                  <a:round/>
                  <a:headEnd/>
                  <a:tailEnd/>
                </a:ln>
              </p:spPr>
              <p:txBody>
                <a:bodyPr/>
                <a:lstStyle/>
                <a:p>
                  <a:endParaRPr lang="ru-RU"/>
                </a:p>
              </p:txBody>
            </p:sp>
            <p:sp>
              <p:nvSpPr>
                <p:cNvPr id="101384" name="Oval 8"/>
                <p:cNvSpPr>
                  <a:spLocks noChangeArrowheads="1"/>
                </p:cNvSpPr>
                <p:nvPr/>
              </p:nvSpPr>
              <p:spPr bwMode="auto">
                <a:xfrm>
                  <a:off x="5010" y="4497"/>
                  <a:ext cx="1197" cy="741"/>
                </a:xfrm>
                <a:prstGeom prst="ellipse">
                  <a:avLst/>
                </a:prstGeom>
                <a:solidFill>
                  <a:srgbClr val="990000"/>
                </a:solidFill>
                <a:ln w="28575">
                  <a:solidFill>
                    <a:srgbClr val="990000"/>
                  </a:solidFill>
                  <a:round/>
                  <a:headEnd/>
                  <a:tailEnd/>
                </a:ln>
              </p:spPr>
              <p:txBody>
                <a:bodyPr/>
                <a:lstStyle/>
                <a:p>
                  <a:endParaRPr lang="ru-RU"/>
                </a:p>
              </p:txBody>
            </p:sp>
            <p:sp>
              <p:nvSpPr>
                <p:cNvPr id="101385" name="Oval 9"/>
                <p:cNvSpPr>
                  <a:spLocks noChangeArrowheads="1"/>
                </p:cNvSpPr>
                <p:nvPr/>
              </p:nvSpPr>
              <p:spPr bwMode="auto">
                <a:xfrm>
                  <a:off x="4326" y="4668"/>
                  <a:ext cx="1254" cy="570"/>
                </a:xfrm>
                <a:prstGeom prst="ellipse">
                  <a:avLst/>
                </a:prstGeom>
                <a:solidFill>
                  <a:srgbClr val="990000"/>
                </a:solidFill>
                <a:ln w="28575">
                  <a:solidFill>
                    <a:srgbClr val="990000"/>
                  </a:solidFill>
                  <a:round/>
                  <a:headEnd/>
                  <a:tailEnd/>
                </a:ln>
              </p:spPr>
              <p:txBody>
                <a:bodyPr/>
                <a:lstStyle/>
                <a:p>
                  <a:endParaRPr lang="ru-RU"/>
                </a:p>
              </p:txBody>
            </p:sp>
            <p:sp>
              <p:nvSpPr>
                <p:cNvPr id="101386" name="Oval 10"/>
                <p:cNvSpPr>
                  <a:spLocks noChangeArrowheads="1"/>
                </p:cNvSpPr>
                <p:nvPr/>
              </p:nvSpPr>
              <p:spPr bwMode="auto">
                <a:xfrm>
                  <a:off x="3927" y="4269"/>
                  <a:ext cx="1482" cy="741"/>
                </a:xfrm>
                <a:prstGeom prst="ellipse">
                  <a:avLst/>
                </a:prstGeom>
                <a:solidFill>
                  <a:srgbClr val="990000"/>
                </a:solidFill>
                <a:ln w="28575">
                  <a:solidFill>
                    <a:srgbClr val="990000"/>
                  </a:solidFill>
                  <a:round/>
                  <a:headEnd/>
                  <a:tailEnd/>
                </a:ln>
              </p:spPr>
              <p:txBody>
                <a:bodyPr/>
                <a:lstStyle/>
                <a:p>
                  <a:endParaRPr lang="ru-RU"/>
                </a:p>
              </p:txBody>
            </p:sp>
            <p:sp>
              <p:nvSpPr>
                <p:cNvPr id="101387" name="Oval 11"/>
                <p:cNvSpPr>
                  <a:spLocks noChangeArrowheads="1"/>
                </p:cNvSpPr>
                <p:nvPr/>
              </p:nvSpPr>
              <p:spPr bwMode="auto">
                <a:xfrm>
                  <a:off x="3927" y="4212"/>
                  <a:ext cx="1482" cy="741"/>
                </a:xfrm>
                <a:prstGeom prst="ellipse">
                  <a:avLst/>
                </a:prstGeom>
                <a:solidFill>
                  <a:srgbClr val="FFCC99"/>
                </a:solidFill>
                <a:ln w="28575">
                  <a:solidFill>
                    <a:srgbClr val="990000"/>
                  </a:solidFill>
                  <a:round/>
                  <a:headEnd/>
                  <a:tailEnd/>
                </a:ln>
              </p:spPr>
              <p:txBody>
                <a:bodyPr/>
                <a:lstStyle/>
                <a:p>
                  <a:endParaRPr lang="ru-RU"/>
                </a:p>
              </p:txBody>
            </p:sp>
            <p:sp>
              <p:nvSpPr>
                <p:cNvPr id="101388" name="Oval 12"/>
                <p:cNvSpPr>
                  <a:spLocks noChangeArrowheads="1"/>
                </p:cNvSpPr>
                <p:nvPr/>
              </p:nvSpPr>
              <p:spPr bwMode="auto">
                <a:xfrm>
                  <a:off x="4611" y="3984"/>
                  <a:ext cx="1197" cy="684"/>
                </a:xfrm>
                <a:prstGeom prst="ellipse">
                  <a:avLst/>
                </a:prstGeom>
                <a:solidFill>
                  <a:srgbClr val="FFCC99"/>
                </a:solidFill>
                <a:ln w="28575">
                  <a:solidFill>
                    <a:srgbClr val="990000"/>
                  </a:solidFill>
                  <a:round/>
                  <a:headEnd/>
                  <a:tailEnd/>
                </a:ln>
              </p:spPr>
              <p:txBody>
                <a:bodyPr/>
                <a:lstStyle/>
                <a:p>
                  <a:endParaRPr lang="ru-RU"/>
                </a:p>
              </p:txBody>
            </p:sp>
            <p:sp>
              <p:nvSpPr>
                <p:cNvPr id="101389" name="Oval 13"/>
                <p:cNvSpPr>
                  <a:spLocks noChangeArrowheads="1"/>
                </p:cNvSpPr>
                <p:nvPr/>
              </p:nvSpPr>
              <p:spPr bwMode="auto">
                <a:xfrm>
                  <a:off x="4326" y="4554"/>
                  <a:ext cx="1197" cy="627"/>
                </a:xfrm>
                <a:prstGeom prst="ellipse">
                  <a:avLst/>
                </a:prstGeom>
                <a:solidFill>
                  <a:srgbClr val="FFCC99"/>
                </a:solidFill>
                <a:ln w="28575">
                  <a:solidFill>
                    <a:srgbClr val="990000"/>
                  </a:solidFill>
                  <a:round/>
                  <a:headEnd/>
                  <a:tailEnd/>
                </a:ln>
              </p:spPr>
              <p:txBody>
                <a:bodyPr/>
                <a:lstStyle/>
                <a:p>
                  <a:endParaRPr lang="ru-RU"/>
                </a:p>
              </p:txBody>
            </p:sp>
            <p:sp>
              <p:nvSpPr>
                <p:cNvPr id="101390" name="Oval 14"/>
                <p:cNvSpPr>
                  <a:spLocks noChangeArrowheads="1"/>
                </p:cNvSpPr>
                <p:nvPr/>
              </p:nvSpPr>
              <p:spPr bwMode="auto">
                <a:xfrm>
                  <a:off x="4953" y="4155"/>
                  <a:ext cx="1539" cy="684"/>
                </a:xfrm>
                <a:prstGeom prst="ellipse">
                  <a:avLst/>
                </a:prstGeom>
                <a:solidFill>
                  <a:srgbClr val="FFCC99"/>
                </a:solidFill>
                <a:ln w="28575">
                  <a:solidFill>
                    <a:srgbClr val="990000"/>
                  </a:solidFill>
                  <a:round/>
                  <a:headEnd/>
                  <a:tailEnd/>
                </a:ln>
              </p:spPr>
              <p:txBody>
                <a:bodyPr/>
                <a:lstStyle/>
                <a:p>
                  <a:endParaRPr lang="ru-RU"/>
                </a:p>
              </p:txBody>
            </p:sp>
            <p:sp>
              <p:nvSpPr>
                <p:cNvPr id="101391" name="Oval 15"/>
                <p:cNvSpPr>
                  <a:spLocks noChangeArrowheads="1"/>
                </p:cNvSpPr>
                <p:nvPr/>
              </p:nvSpPr>
              <p:spPr bwMode="auto">
                <a:xfrm>
                  <a:off x="5010" y="4383"/>
                  <a:ext cx="1197" cy="798"/>
                </a:xfrm>
                <a:prstGeom prst="ellipse">
                  <a:avLst/>
                </a:prstGeom>
                <a:solidFill>
                  <a:srgbClr val="FFCC99"/>
                </a:solidFill>
                <a:ln w="28575">
                  <a:solidFill>
                    <a:srgbClr val="990000"/>
                  </a:solidFill>
                  <a:round/>
                  <a:headEnd/>
                  <a:tailEnd/>
                </a:ln>
              </p:spPr>
              <p:txBody>
                <a:bodyPr/>
                <a:lstStyle/>
                <a:p>
                  <a:endParaRPr lang="ru-RU"/>
                </a:p>
              </p:txBody>
            </p:sp>
          </p:grpSp>
          <p:sp>
            <p:nvSpPr>
              <p:cNvPr id="101392" name="Oval 16"/>
              <p:cNvSpPr>
                <a:spLocks noChangeArrowheads="1"/>
              </p:cNvSpPr>
              <p:nvPr/>
            </p:nvSpPr>
            <p:spPr bwMode="auto">
              <a:xfrm>
                <a:off x="4269" y="4212"/>
                <a:ext cx="1938" cy="855"/>
              </a:xfrm>
              <a:prstGeom prst="ellipse">
                <a:avLst/>
              </a:prstGeom>
              <a:solidFill>
                <a:srgbClr val="FFCC99"/>
              </a:solidFill>
              <a:ln w="28575">
                <a:solidFill>
                  <a:srgbClr val="FFCC99"/>
                </a:solidFill>
                <a:round/>
                <a:headEnd/>
                <a:tailEnd/>
              </a:ln>
            </p:spPr>
            <p:txBody>
              <a:bodyPr/>
              <a:lstStyle/>
              <a:p>
                <a:endParaRPr lang="ru-RU"/>
              </a:p>
            </p:txBody>
          </p:sp>
        </p:grpSp>
        <p:sp>
          <p:nvSpPr>
            <p:cNvPr id="101393" name="Rectangle 17"/>
            <p:cNvSpPr>
              <a:spLocks noChangeArrowheads="1"/>
            </p:cNvSpPr>
            <p:nvPr/>
          </p:nvSpPr>
          <p:spPr bwMode="auto">
            <a:xfrm>
              <a:off x="158" y="913"/>
              <a:ext cx="690" cy="585"/>
            </a:xfrm>
            <a:prstGeom prst="rect">
              <a:avLst/>
            </a:prstGeom>
            <a:solidFill>
              <a:srgbClr val="99CC00"/>
            </a:solidFill>
            <a:ln w="28575">
              <a:solidFill>
                <a:srgbClr val="666633"/>
              </a:solidFill>
              <a:miter lim="800000"/>
              <a:headEnd/>
              <a:tailEnd/>
            </a:ln>
            <a:effectLst>
              <a:outerShdw dist="35921" dir="2700000" algn="ctr" rotWithShape="0">
                <a:srgbClr val="C0C0C0"/>
              </a:outerShdw>
            </a:effectLst>
          </p:spPr>
          <p:txBody>
            <a:bodyPr/>
            <a:lstStyle/>
            <a:p>
              <a:endParaRPr lang="ru-RU"/>
            </a:p>
          </p:txBody>
        </p:sp>
        <p:sp>
          <p:nvSpPr>
            <p:cNvPr id="101394" name="Line 18"/>
            <p:cNvSpPr>
              <a:spLocks noChangeShapeType="1"/>
            </p:cNvSpPr>
            <p:nvPr/>
          </p:nvSpPr>
          <p:spPr bwMode="auto">
            <a:xfrm>
              <a:off x="848" y="1214"/>
              <a:ext cx="4064"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395" name="Oval 19"/>
            <p:cNvSpPr>
              <a:spLocks noChangeArrowheads="1"/>
            </p:cNvSpPr>
            <p:nvPr/>
          </p:nvSpPr>
          <p:spPr bwMode="auto">
            <a:xfrm>
              <a:off x="3388" y="1031"/>
              <a:ext cx="363" cy="366"/>
            </a:xfrm>
            <a:prstGeom prst="ellipse">
              <a:avLst/>
            </a:prstGeom>
            <a:solidFill>
              <a:srgbClr val="66FF66"/>
            </a:solidFill>
            <a:ln w="28575">
              <a:solidFill>
                <a:srgbClr val="666633"/>
              </a:solidFill>
              <a:round/>
              <a:headEnd/>
              <a:tailEnd/>
            </a:ln>
          </p:spPr>
          <p:txBody>
            <a:bodyPr/>
            <a:lstStyle/>
            <a:p>
              <a:endParaRPr lang="ru-RU"/>
            </a:p>
          </p:txBody>
        </p:sp>
        <p:sp>
          <p:nvSpPr>
            <p:cNvPr id="101396" name="Line 20"/>
            <p:cNvSpPr>
              <a:spLocks noChangeShapeType="1"/>
            </p:cNvSpPr>
            <p:nvPr/>
          </p:nvSpPr>
          <p:spPr bwMode="auto">
            <a:xfrm>
              <a:off x="521" y="3334"/>
              <a:ext cx="4718" cy="0"/>
            </a:xfrm>
            <a:prstGeom prst="line">
              <a:avLst/>
            </a:prstGeom>
            <a:noFill/>
            <a:ln w="38100">
              <a:solidFill>
                <a:schemeClr val="folHlink"/>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01397" name="Text Box 21"/>
            <p:cNvSpPr txBox="1">
              <a:spLocks noChangeArrowheads="1"/>
            </p:cNvSpPr>
            <p:nvPr/>
          </p:nvSpPr>
          <p:spPr bwMode="auto">
            <a:xfrm>
              <a:off x="2517" y="714"/>
              <a:ext cx="508"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400" b="1">
                  <a:solidFill>
                    <a:srgbClr val="000099"/>
                  </a:solidFill>
                </a:rPr>
                <a:t>СПД</a:t>
              </a:r>
            </a:p>
          </p:txBody>
        </p:sp>
        <p:sp>
          <p:nvSpPr>
            <p:cNvPr id="101398" name="Text Box 22"/>
            <p:cNvSpPr txBox="1">
              <a:spLocks noChangeArrowheads="1"/>
            </p:cNvSpPr>
            <p:nvPr/>
          </p:nvSpPr>
          <p:spPr bwMode="auto">
            <a:xfrm>
              <a:off x="1308" y="3436"/>
              <a:ext cx="3144" cy="198"/>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990000"/>
                  </a:solidFill>
                </a:rPr>
                <a:t>Управление потоком процесс-процесс</a:t>
              </a:r>
            </a:p>
          </p:txBody>
        </p:sp>
        <p:sp>
          <p:nvSpPr>
            <p:cNvPr id="101399" name="Text Box 23"/>
            <p:cNvSpPr txBox="1">
              <a:spLocks noChangeArrowheads="1"/>
            </p:cNvSpPr>
            <p:nvPr/>
          </p:nvSpPr>
          <p:spPr bwMode="auto">
            <a:xfrm>
              <a:off x="470" y="686"/>
              <a:ext cx="392" cy="19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CC0000"/>
                  </a:solidFill>
                </a:rPr>
                <a:t>ЭВМ</a:t>
              </a:r>
            </a:p>
          </p:txBody>
        </p:sp>
        <p:sp>
          <p:nvSpPr>
            <p:cNvPr id="101400" name="Oval 24"/>
            <p:cNvSpPr>
              <a:spLocks noChangeArrowheads="1"/>
            </p:cNvSpPr>
            <p:nvPr/>
          </p:nvSpPr>
          <p:spPr bwMode="auto">
            <a:xfrm>
              <a:off x="2590" y="1031"/>
              <a:ext cx="363" cy="366"/>
            </a:xfrm>
            <a:prstGeom prst="ellipse">
              <a:avLst/>
            </a:prstGeom>
            <a:solidFill>
              <a:srgbClr val="66FF66"/>
            </a:solidFill>
            <a:ln w="28575">
              <a:solidFill>
                <a:srgbClr val="666633"/>
              </a:solidFill>
              <a:round/>
              <a:headEnd/>
              <a:tailEnd/>
            </a:ln>
          </p:spPr>
          <p:txBody>
            <a:bodyPr/>
            <a:lstStyle/>
            <a:p>
              <a:endParaRPr lang="ru-RU"/>
            </a:p>
          </p:txBody>
        </p:sp>
        <p:sp>
          <p:nvSpPr>
            <p:cNvPr id="101401" name="Oval 25"/>
            <p:cNvSpPr>
              <a:spLocks noChangeArrowheads="1"/>
            </p:cNvSpPr>
            <p:nvPr/>
          </p:nvSpPr>
          <p:spPr bwMode="auto">
            <a:xfrm>
              <a:off x="1791" y="1031"/>
              <a:ext cx="363" cy="366"/>
            </a:xfrm>
            <a:prstGeom prst="ellipse">
              <a:avLst/>
            </a:prstGeom>
            <a:solidFill>
              <a:srgbClr val="66FF66"/>
            </a:solidFill>
            <a:ln w="28575">
              <a:solidFill>
                <a:srgbClr val="666633"/>
              </a:solidFill>
              <a:round/>
              <a:headEnd/>
              <a:tailEnd/>
            </a:ln>
          </p:spPr>
          <p:txBody>
            <a:bodyPr/>
            <a:lstStyle/>
            <a:p>
              <a:endParaRPr lang="ru-RU"/>
            </a:p>
          </p:txBody>
        </p:sp>
        <p:sp>
          <p:nvSpPr>
            <p:cNvPr id="101402" name="Text Box 26"/>
            <p:cNvSpPr txBox="1">
              <a:spLocks noChangeArrowheads="1"/>
            </p:cNvSpPr>
            <p:nvPr/>
          </p:nvSpPr>
          <p:spPr bwMode="auto">
            <a:xfrm>
              <a:off x="1827" y="1141"/>
              <a:ext cx="29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0099"/>
                  </a:solidFill>
                </a:rPr>
                <a:t>УС</a:t>
              </a:r>
            </a:p>
          </p:txBody>
        </p:sp>
        <p:sp>
          <p:nvSpPr>
            <p:cNvPr id="101403" name="Text Box 27"/>
            <p:cNvSpPr txBox="1">
              <a:spLocks noChangeArrowheads="1"/>
            </p:cNvSpPr>
            <p:nvPr/>
          </p:nvSpPr>
          <p:spPr bwMode="auto">
            <a:xfrm>
              <a:off x="2626" y="1141"/>
              <a:ext cx="29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0099"/>
                  </a:solidFill>
                </a:rPr>
                <a:t>УС</a:t>
              </a:r>
            </a:p>
          </p:txBody>
        </p:sp>
        <p:sp>
          <p:nvSpPr>
            <p:cNvPr id="101404" name="Text Box 28"/>
            <p:cNvSpPr txBox="1">
              <a:spLocks noChangeArrowheads="1"/>
            </p:cNvSpPr>
            <p:nvPr/>
          </p:nvSpPr>
          <p:spPr bwMode="auto">
            <a:xfrm>
              <a:off x="3424" y="1141"/>
              <a:ext cx="29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0099"/>
                  </a:solidFill>
                </a:rPr>
                <a:t>УС</a:t>
              </a:r>
            </a:p>
          </p:txBody>
        </p:sp>
        <p:sp>
          <p:nvSpPr>
            <p:cNvPr id="101405" name="Rectangle 29"/>
            <p:cNvSpPr>
              <a:spLocks noChangeArrowheads="1"/>
            </p:cNvSpPr>
            <p:nvPr/>
          </p:nvSpPr>
          <p:spPr bwMode="auto">
            <a:xfrm>
              <a:off x="4912" y="921"/>
              <a:ext cx="690" cy="585"/>
            </a:xfrm>
            <a:prstGeom prst="rect">
              <a:avLst/>
            </a:prstGeom>
            <a:solidFill>
              <a:srgbClr val="99CC00"/>
            </a:solidFill>
            <a:ln w="28575">
              <a:solidFill>
                <a:srgbClr val="666633"/>
              </a:solidFill>
              <a:miter lim="800000"/>
              <a:headEnd/>
              <a:tailEnd/>
            </a:ln>
            <a:effectLst>
              <a:outerShdw dist="35921" dir="2700000" algn="ctr" rotWithShape="0">
                <a:srgbClr val="C0C0C0"/>
              </a:outerShdw>
            </a:effectLst>
          </p:spPr>
          <p:txBody>
            <a:bodyPr/>
            <a:lstStyle/>
            <a:p>
              <a:endParaRPr lang="ru-RU"/>
            </a:p>
          </p:txBody>
        </p:sp>
        <p:sp>
          <p:nvSpPr>
            <p:cNvPr id="101406" name="Text Box 30"/>
            <p:cNvSpPr txBox="1">
              <a:spLocks noChangeArrowheads="1"/>
            </p:cNvSpPr>
            <p:nvPr/>
          </p:nvSpPr>
          <p:spPr bwMode="auto">
            <a:xfrm>
              <a:off x="4926" y="686"/>
              <a:ext cx="363" cy="19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CC0000"/>
                  </a:solidFill>
                </a:rPr>
                <a:t>ЭВМ</a:t>
              </a:r>
            </a:p>
          </p:txBody>
        </p:sp>
        <p:sp>
          <p:nvSpPr>
            <p:cNvPr id="101411" name="Line 35"/>
            <p:cNvSpPr>
              <a:spLocks noChangeShapeType="1"/>
            </p:cNvSpPr>
            <p:nvPr/>
          </p:nvSpPr>
          <p:spPr bwMode="auto">
            <a:xfrm>
              <a:off x="521" y="1433"/>
              <a:ext cx="0" cy="197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2" name="Line 36"/>
            <p:cNvSpPr>
              <a:spLocks noChangeShapeType="1"/>
            </p:cNvSpPr>
            <p:nvPr/>
          </p:nvSpPr>
          <p:spPr bwMode="auto">
            <a:xfrm>
              <a:off x="5239" y="1433"/>
              <a:ext cx="0" cy="197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3" name="Line 37"/>
            <p:cNvSpPr>
              <a:spLocks noChangeShapeType="1"/>
            </p:cNvSpPr>
            <p:nvPr/>
          </p:nvSpPr>
          <p:spPr bwMode="auto">
            <a:xfrm>
              <a:off x="848" y="1470"/>
              <a:ext cx="0" cy="164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4" name="Line 38"/>
            <p:cNvSpPr>
              <a:spLocks noChangeShapeType="1"/>
            </p:cNvSpPr>
            <p:nvPr/>
          </p:nvSpPr>
          <p:spPr bwMode="auto">
            <a:xfrm>
              <a:off x="1791" y="1214"/>
              <a:ext cx="0" cy="1096"/>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5" name="Line 39"/>
            <p:cNvSpPr>
              <a:spLocks noChangeShapeType="1"/>
            </p:cNvSpPr>
            <p:nvPr/>
          </p:nvSpPr>
          <p:spPr bwMode="auto">
            <a:xfrm>
              <a:off x="2590" y="1250"/>
              <a:ext cx="0" cy="84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6" name="Line 40"/>
            <p:cNvSpPr>
              <a:spLocks noChangeShapeType="1"/>
            </p:cNvSpPr>
            <p:nvPr/>
          </p:nvSpPr>
          <p:spPr bwMode="auto">
            <a:xfrm>
              <a:off x="4912" y="1506"/>
              <a:ext cx="0" cy="1609"/>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7" name="Line 41"/>
            <p:cNvSpPr>
              <a:spLocks noChangeShapeType="1"/>
            </p:cNvSpPr>
            <p:nvPr/>
          </p:nvSpPr>
          <p:spPr bwMode="auto">
            <a:xfrm>
              <a:off x="1973" y="1397"/>
              <a:ext cx="0" cy="14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8" name="Line 42"/>
            <p:cNvSpPr>
              <a:spLocks noChangeShapeType="1"/>
            </p:cNvSpPr>
            <p:nvPr/>
          </p:nvSpPr>
          <p:spPr bwMode="auto">
            <a:xfrm>
              <a:off x="3570" y="1397"/>
              <a:ext cx="0" cy="1425"/>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19" name="Line 43"/>
            <p:cNvSpPr>
              <a:spLocks noChangeShapeType="1"/>
            </p:cNvSpPr>
            <p:nvPr/>
          </p:nvSpPr>
          <p:spPr bwMode="auto">
            <a:xfrm>
              <a:off x="848" y="3041"/>
              <a:ext cx="4064" cy="0"/>
            </a:xfrm>
            <a:prstGeom prst="line">
              <a:avLst/>
            </a:prstGeom>
            <a:noFill/>
            <a:ln w="38100">
              <a:solidFill>
                <a:schemeClr val="folHlink"/>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01420" name="Text Box 44"/>
            <p:cNvSpPr txBox="1">
              <a:spLocks noChangeArrowheads="1"/>
            </p:cNvSpPr>
            <p:nvPr/>
          </p:nvSpPr>
          <p:spPr bwMode="auto">
            <a:xfrm>
              <a:off x="1610" y="3096"/>
              <a:ext cx="2540" cy="182"/>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990000"/>
                  </a:solidFill>
                </a:rPr>
                <a:t>Управление потоком ЭВМ-ЭВМ</a:t>
              </a:r>
            </a:p>
          </p:txBody>
        </p:sp>
        <p:sp>
          <p:nvSpPr>
            <p:cNvPr id="101421" name="Line 45"/>
            <p:cNvSpPr>
              <a:spLocks noChangeShapeType="1"/>
            </p:cNvSpPr>
            <p:nvPr/>
          </p:nvSpPr>
          <p:spPr bwMode="auto">
            <a:xfrm>
              <a:off x="1973" y="2749"/>
              <a:ext cx="1597" cy="0"/>
            </a:xfrm>
            <a:prstGeom prst="line">
              <a:avLst/>
            </a:prstGeom>
            <a:noFill/>
            <a:ln w="38100">
              <a:solidFill>
                <a:srgbClr val="99CC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01422" name="Text Box 46"/>
            <p:cNvSpPr txBox="1">
              <a:spLocks noChangeArrowheads="1"/>
            </p:cNvSpPr>
            <p:nvPr/>
          </p:nvSpPr>
          <p:spPr bwMode="auto">
            <a:xfrm>
              <a:off x="1746" y="2812"/>
              <a:ext cx="2268" cy="199"/>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990000"/>
                  </a:solidFill>
                </a:rPr>
                <a:t>Управление потоком в сети</a:t>
              </a:r>
            </a:p>
          </p:txBody>
        </p:sp>
        <p:sp>
          <p:nvSpPr>
            <p:cNvPr id="101423" name="Line 47"/>
            <p:cNvSpPr>
              <a:spLocks noChangeShapeType="1"/>
            </p:cNvSpPr>
            <p:nvPr/>
          </p:nvSpPr>
          <p:spPr bwMode="auto">
            <a:xfrm>
              <a:off x="2153" y="2018"/>
              <a:ext cx="437" cy="0"/>
            </a:xfrm>
            <a:prstGeom prst="line">
              <a:avLst/>
            </a:prstGeom>
            <a:noFill/>
            <a:ln w="38100">
              <a:solidFill>
                <a:schemeClr val="folHlink"/>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01424" name="Text Box 48"/>
            <p:cNvSpPr txBox="1">
              <a:spLocks noChangeArrowheads="1"/>
            </p:cNvSpPr>
            <p:nvPr/>
          </p:nvSpPr>
          <p:spPr bwMode="auto">
            <a:xfrm>
              <a:off x="1973" y="2132"/>
              <a:ext cx="1126" cy="397"/>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990000"/>
                  </a:solidFill>
                </a:rPr>
                <a:t>Управление</a:t>
              </a:r>
            </a:p>
            <a:p>
              <a:pPr algn="ctr"/>
              <a:r>
                <a:rPr lang="ru-RU" altLang="ru-RU" sz="2000" b="1">
                  <a:solidFill>
                    <a:srgbClr val="990000"/>
                  </a:solidFill>
                </a:rPr>
                <a:t>каналом</a:t>
              </a:r>
            </a:p>
          </p:txBody>
        </p:sp>
        <p:sp>
          <p:nvSpPr>
            <p:cNvPr id="101425" name="Line 49"/>
            <p:cNvSpPr>
              <a:spLocks noChangeShapeType="1"/>
            </p:cNvSpPr>
            <p:nvPr/>
          </p:nvSpPr>
          <p:spPr bwMode="auto">
            <a:xfrm>
              <a:off x="848" y="2237"/>
              <a:ext cx="943" cy="0"/>
            </a:xfrm>
            <a:prstGeom prst="line">
              <a:avLst/>
            </a:prstGeom>
            <a:noFill/>
            <a:ln w="38100">
              <a:solidFill>
                <a:schemeClr val="folHlink"/>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01426" name="Text Box 50"/>
            <p:cNvSpPr txBox="1">
              <a:spLocks noChangeArrowheads="1"/>
            </p:cNvSpPr>
            <p:nvPr/>
          </p:nvSpPr>
          <p:spPr bwMode="auto">
            <a:xfrm>
              <a:off x="867" y="2330"/>
              <a:ext cx="992" cy="425"/>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990000"/>
                  </a:solidFill>
                </a:rPr>
                <a:t>Управление</a:t>
              </a:r>
            </a:p>
            <a:p>
              <a:pPr algn="ctr"/>
              <a:r>
                <a:rPr lang="ru-RU" altLang="ru-RU" sz="2000" b="1">
                  <a:solidFill>
                    <a:srgbClr val="990000"/>
                  </a:solidFill>
                </a:rPr>
                <a:t>потоком</a:t>
              </a:r>
            </a:p>
          </p:txBody>
        </p:sp>
        <p:sp>
          <p:nvSpPr>
            <p:cNvPr id="101427" name="Line 51"/>
            <p:cNvSpPr>
              <a:spLocks noChangeShapeType="1"/>
            </p:cNvSpPr>
            <p:nvPr/>
          </p:nvSpPr>
          <p:spPr bwMode="auto">
            <a:xfrm>
              <a:off x="2154" y="1214"/>
              <a:ext cx="0" cy="877"/>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1407" name="AutoShape 31" descr="Диагональный кирпич"/>
            <p:cNvSpPr>
              <a:spLocks noChangeArrowheads="1"/>
            </p:cNvSpPr>
            <p:nvPr/>
          </p:nvSpPr>
          <p:spPr bwMode="auto">
            <a:xfrm>
              <a:off x="187" y="998"/>
              <a:ext cx="531" cy="475"/>
            </a:xfrm>
            <a:prstGeom prst="roundRect">
              <a:avLst>
                <a:gd name="adj" fmla="val 16667"/>
              </a:avLst>
            </a:prstGeom>
            <a:pattFill prst="diagBrick">
              <a:fgClr>
                <a:srgbClr val="99CC00"/>
              </a:fgClr>
              <a:bgClr>
                <a:srgbClr val="FFFFFF"/>
              </a:bgClr>
            </a:pattFill>
            <a:ln w="28575">
              <a:solidFill>
                <a:srgbClr val="996633"/>
              </a:solidFill>
              <a:round/>
              <a:headEnd/>
              <a:tailEnd/>
            </a:ln>
          </p:spPr>
          <p:txBody>
            <a:bodyPr/>
            <a:lstStyle/>
            <a:p>
              <a:endParaRPr lang="ru-RU"/>
            </a:p>
          </p:txBody>
        </p:sp>
        <p:sp>
          <p:nvSpPr>
            <p:cNvPr id="101429" name="AutoShape 53" descr="Диагональный кирпич"/>
            <p:cNvSpPr>
              <a:spLocks noChangeArrowheads="1"/>
            </p:cNvSpPr>
            <p:nvPr/>
          </p:nvSpPr>
          <p:spPr bwMode="auto">
            <a:xfrm>
              <a:off x="5035" y="998"/>
              <a:ext cx="531" cy="475"/>
            </a:xfrm>
            <a:prstGeom prst="roundRect">
              <a:avLst>
                <a:gd name="adj" fmla="val 16667"/>
              </a:avLst>
            </a:prstGeom>
            <a:pattFill prst="diagBrick">
              <a:fgClr>
                <a:srgbClr val="99CC00"/>
              </a:fgClr>
              <a:bgClr>
                <a:srgbClr val="FFFFFF"/>
              </a:bgClr>
            </a:pattFill>
            <a:ln w="28575">
              <a:solidFill>
                <a:srgbClr val="996633"/>
              </a:solidFill>
              <a:round/>
              <a:headEnd/>
              <a:tailEnd/>
            </a:ln>
          </p:spPr>
          <p:txBody>
            <a:bodyPr/>
            <a:lstStyle/>
            <a:p>
              <a:endParaRPr lang="ru-RU"/>
            </a:p>
          </p:txBody>
        </p:sp>
        <p:sp>
          <p:nvSpPr>
            <p:cNvPr id="101410" name="Text Box 34"/>
            <p:cNvSpPr txBox="1">
              <a:spLocks noChangeArrowheads="1"/>
            </p:cNvSpPr>
            <p:nvPr/>
          </p:nvSpPr>
          <p:spPr bwMode="auto">
            <a:xfrm>
              <a:off x="215" y="1139"/>
              <a:ext cx="652" cy="227"/>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ru-RU" b="1">
                  <a:solidFill>
                    <a:srgbClr val="FF9933"/>
                  </a:solidFill>
                </a:rPr>
                <a:t>Процесс</a:t>
              </a:r>
            </a:p>
          </p:txBody>
        </p:sp>
        <p:sp>
          <p:nvSpPr>
            <p:cNvPr id="101430" name="Text Box 54"/>
            <p:cNvSpPr txBox="1">
              <a:spLocks noChangeArrowheads="1"/>
            </p:cNvSpPr>
            <p:nvPr/>
          </p:nvSpPr>
          <p:spPr bwMode="auto">
            <a:xfrm>
              <a:off x="4921" y="1139"/>
              <a:ext cx="652" cy="227"/>
            </a:xfrm>
            <a:prstGeom prst="rect">
              <a:avLst/>
            </a:prstGeom>
            <a:noFill/>
            <a:ln>
              <a:noFill/>
            </a:ln>
            <a:effectLst>
              <a:outerShdw dist="1796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r>
                <a:rPr lang="ru-RU" altLang="ru-RU" b="1">
                  <a:solidFill>
                    <a:srgbClr val="FF9933"/>
                  </a:solidFill>
                </a:rPr>
                <a:t>Процесс</a:t>
              </a: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2403" name="Text Box 3"/>
          <p:cNvSpPr txBox="1">
            <a:spLocks noChangeArrowheads="1"/>
          </p:cNvSpPr>
          <p:nvPr/>
        </p:nvSpPr>
        <p:spPr bwMode="auto">
          <a:xfrm>
            <a:off x="250825" y="954088"/>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300" i="1">
                <a:solidFill>
                  <a:srgbClr val="800080"/>
                </a:solidFill>
              </a:rPr>
              <a:t>Управление потоками в канале, </a:t>
            </a:r>
            <a:r>
              <a:rPr lang="ru-RU" altLang="ru-RU" sz="2300">
                <a:solidFill>
                  <a:srgbClr val="800080"/>
                </a:solidFill>
              </a:rPr>
              <a:t>т.е. между двумя узлами СПД, должно обеспечивать эффективное использование пропускной способности канала и предотвращать переполнение буферов, приводящее к блокировке передачи пакетов в канале. Основной принцип управления состоит в следующем. Передаваемый пакет сохраняется в памяти передающего узла, ожидая приема квитанции о правильном приеме пакета узлом-получателем. Если пакет в процессе передачи по каналу был искажен помехами, передача должна быть повторена одним из двух способов: посылкой в узел-источник сигнала перезапроса пакета (отрицательной квитанции) или с помощью тайм-аута.</a:t>
            </a:r>
            <a:endParaRPr lang="ru-RU" altLang="ru-RU" sz="2300" i="1">
              <a:solidFill>
                <a:srgbClr val="800080"/>
              </a:solidFill>
            </a:endParaRPr>
          </a:p>
          <a:p>
            <a:pPr algn="ctr"/>
            <a:r>
              <a:rPr lang="ru-RU" altLang="ru-RU" sz="2300" i="1">
                <a:solidFill>
                  <a:srgbClr val="800080"/>
                </a:solidFill>
              </a:rPr>
              <a:t>Тайм-аут </a:t>
            </a:r>
            <a:r>
              <a:rPr lang="ru-RU" altLang="ru-RU" sz="2300">
                <a:solidFill>
                  <a:srgbClr val="800080"/>
                </a:solidFill>
              </a:rPr>
              <a:t>— промежуток времени, отводимый для получения сигнала, подтверждающего выполнение соответствующего действия. Если в течение тайм-аута подтверждение в узел-источник не поступило, пакет передается вновь.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3427" name="Text Box 3"/>
          <p:cNvSpPr txBox="1">
            <a:spLocks noChangeArrowheads="1"/>
          </p:cNvSpPr>
          <p:nvPr/>
        </p:nvSpPr>
        <p:spPr bwMode="auto">
          <a:xfrm>
            <a:off x="250825" y="673100"/>
            <a:ext cx="8642350" cy="6184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100">
                <a:solidFill>
                  <a:srgbClr val="800080"/>
                </a:solidFill>
              </a:rPr>
              <a:t>Способ повторной передачи пакета на основе тайм-аута является наиболее удобным и надежным по следующей причине. Положительные квитанции (подтверждения) и отрицательные квитанции (перезапросы) могут быть потеряны (искажены) в канале, и, следовательно, работоспособность информационного канала, для управления которым используется механизм отрицательных квитанций, должна поддерживаться механизмом тайм-аута. Использование тайм-аута приводит к следующему нежелательному явлению: если квитанция-подтверждение потеряна в канале или поступила слишком поздно, узел-источник по истечении тайм-аута повторно передает пакет, в результате чего в узле-получателе образуется копия пакета. Это явление исключается за счет введения в пакеты переменного бита, значение которого устанавливается для последовательно передаваемых пакетов в </a:t>
            </a:r>
            <a:r>
              <a:rPr lang="ru-RU" altLang="ru-RU" sz="2100" i="1">
                <a:solidFill>
                  <a:srgbClr val="800080"/>
                </a:solidFill>
              </a:rPr>
              <a:t>0</a:t>
            </a:r>
            <a:r>
              <a:rPr lang="ru-RU" altLang="ru-RU" sz="2100">
                <a:solidFill>
                  <a:srgbClr val="800080"/>
                </a:solidFill>
              </a:rPr>
              <a:t>, </a:t>
            </a:r>
            <a:r>
              <a:rPr lang="ru-RU" altLang="ru-RU" sz="2100" i="1">
                <a:solidFill>
                  <a:srgbClr val="800080"/>
                </a:solidFill>
              </a:rPr>
              <a:t>1</a:t>
            </a:r>
            <a:r>
              <a:rPr lang="ru-RU" altLang="ru-RU" sz="2100">
                <a:solidFill>
                  <a:srgbClr val="800080"/>
                </a:solidFill>
              </a:rPr>
              <a:t>, </a:t>
            </a:r>
            <a:r>
              <a:rPr lang="ru-RU" altLang="ru-RU" sz="2100" i="1">
                <a:solidFill>
                  <a:srgbClr val="800080"/>
                </a:solidFill>
              </a:rPr>
              <a:t>0</a:t>
            </a:r>
            <a:r>
              <a:rPr lang="ru-RU" altLang="ru-RU" sz="2100">
                <a:solidFill>
                  <a:srgbClr val="800080"/>
                </a:solidFill>
              </a:rPr>
              <a:t>, </a:t>
            </a:r>
            <a:r>
              <a:rPr lang="ru-RU" altLang="ru-RU" sz="2100" i="1">
                <a:solidFill>
                  <a:srgbClr val="800080"/>
                </a:solidFill>
              </a:rPr>
              <a:t>1</a:t>
            </a:r>
            <a:r>
              <a:rPr lang="ru-RU" altLang="ru-RU" sz="2100">
                <a:solidFill>
                  <a:srgbClr val="800080"/>
                </a:solidFill>
              </a:rPr>
              <a:t>, ... . Принимающий узел контролирует значения переменного бита: чередующиеся значения свидетельствуют о корректном процессе передачи; появление подряд значений </a:t>
            </a:r>
            <a:r>
              <a:rPr lang="ru-RU" altLang="ru-RU" sz="2100" i="1">
                <a:solidFill>
                  <a:srgbClr val="800080"/>
                </a:solidFill>
              </a:rPr>
              <a:t>0</a:t>
            </a:r>
            <a:r>
              <a:rPr lang="ru-RU" altLang="ru-RU" sz="2100">
                <a:solidFill>
                  <a:srgbClr val="800080"/>
                </a:solidFill>
              </a:rPr>
              <a:t> или </a:t>
            </a:r>
            <a:r>
              <a:rPr lang="ru-RU" altLang="ru-RU" sz="2100" i="1">
                <a:solidFill>
                  <a:srgbClr val="800080"/>
                </a:solidFill>
              </a:rPr>
              <a:t>1</a:t>
            </a:r>
            <a:r>
              <a:rPr lang="ru-RU" altLang="ru-RU" sz="2100">
                <a:solidFill>
                  <a:srgbClr val="800080"/>
                </a:solidFill>
              </a:rPr>
              <a:t> свидетельствуют о том, что новый пакет — копия ранее принятого.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67588" name="Text Box 4"/>
          <p:cNvSpPr txBox="1">
            <a:spLocks noChangeArrowheads="1"/>
          </p:cNvSpPr>
          <p:nvPr/>
        </p:nvSpPr>
        <p:spPr bwMode="auto">
          <a:xfrm>
            <a:off x="250825" y="1223963"/>
            <a:ext cx="8642350" cy="5251450"/>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Для ИТС необходима единая схема присвоения имен объектам, взаимодействующим с помощью общесетевых средств. Общесетевые (глобальные) имена используются в качестве адресов получателей и источников данных; на основе адресов реализуются транспортировка пакетов в СПД, выбор их маршрутов в СПД, доставка пакетов к процессам в системах — получателям данных и т.п. Общесетевая адресация может выполняться с помощью различных схем построения присвоения имен. Схемы эти базируются на следующих способах адресации: иерархическом кодировании, распределении адресов и отображении адресов.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4451" name="Text Box 3"/>
          <p:cNvSpPr txBox="1">
            <a:spLocks noChangeArrowheads="1"/>
          </p:cNvSpPr>
          <p:nvPr/>
        </p:nvSpPr>
        <p:spPr bwMode="auto">
          <a:xfrm>
            <a:off x="250825" y="10429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В рассматриваемом протоколе передачи пакетов по каналу предполагалось, что следующий пакет передается только после подтверждения о приеме предыдущего. В таком случае пропускная способность канала используется лишь частично и потери ее возрастают с увеличением скорости передачи и протяженности канала. Во избежание этого используется многопакетный протокол передачи, допускающий передачу совокупности пакетов, прежде чем придет квитанция, подтверждающая прием первого из них. Чтобы соотносить пакеты и квитанции, последовательность передаваемых пакетов должна быть пронумерована: первому пакету присваивается номер </a:t>
            </a:r>
            <a:r>
              <a:rPr lang="ru-RU" altLang="ru-RU" sz="2400" i="1">
                <a:solidFill>
                  <a:srgbClr val="800080"/>
                </a:solidFill>
              </a:rPr>
              <a:t>0</a:t>
            </a:r>
            <a:r>
              <a:rPr lang="ru-RU" altLang="ru-RU" sz="2400">
                <a:solidFill>
                  <a:srgbClr val="800080"/>
                </a:solidFill>
              </a:rPr>
              <a:t>, второму — </a:t>
            </a:r>
            <a:r>
              <a:rPr lang="ru-RU" altLang="ru-RU" sz="2400" i="1">
                <a:solidFill>
                  <a:srgbClr val="800080"/>
                </a:solidFill>
              </a:rPr>
              <a:t>1</a:t>
            </a:r>
            <a:r>
              <a:rPr lang="ru-RU" altLang="ru-RU" sz="2400">
                <a:solidFill>
                  <a:srgbClr val="800080"/>
                </a:solidFill>
              </a:rPr>
              <a:t> и т.д. Предельное число пакетов, передаваемых до получения квитанции, называется </a:t>
            </a:r>
            <a:r>
              <a:rPr lang="ru-RU" altLang="ru-RU" sz="2400" i="1">
                <a:solidFill>
                  <a:srgbClr val="800080"/>
                </a:solidFill>
              </a:rPr>
              <a:t>шириной окна</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5475" name="Text Box 3"/>
          <p:cNvSpPr txBox="1">
            <a:spLocks noChangeArrowheads="1"/>
          </p:cNvSpPr>
          <p:nvPr/>
        </p:nvSpPr>
        <p:spPr bwMode="auto">
          <a:xfrm>
            <a:off x="206375" y="773113"/>
            <a:ext cx="8731250" cy="5864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100">
                <a:solidFill>
                  <a:srgbClr val="800080"/>
                </a:solidFill>
              </a:rPr>
              <a:t>Перед началом передачи в узле-источнике и узле-получателе должны быть установлены одинаковые начальные номера </a:t>
            </a:r>
            <a:r>
              <a:rPr lang="ru-RU" altLang="ru-RU" sz="2100" i="1">
                <a:solidFill>
                  <a:srgbClr val="800080"/>
                </a:solidFill>
              </a:rPr>
              <a:t>0</a:t>
            </a:r>
            <a:r>
              <a:rPr lang="ru-RU" altLang="ru-RU" sz="2100">
                <a:solidFill>
                  <a:srgbClr val="800080"/>
                </a:solidFill>
              </a:rPr>
              <a:t>. В результате этого первый передаваемый и первый принимаемый пакеты будут иметь номера </a:t>
            </a:r>
            <a:r>
              <a:rPr lang="ru-RU" altLang="ru-RU" sz="2100" i="1">
                <a:solidFill>
                  <a:srgbClr val="800080"/>
                </a:solidFill>
              </a:rPr>
              <a:t>0</a:t>
            </a:r>
            <a:r>
              <a:rPr lang="ru-RU" altLang="ru-RU" sz="2100">
                <a:solidFill>
                  <a:srgbClr val="800080"/>
                </a:solidFill>
              </a:rPr>
              <a:t>. В момент времени </a:t>
            </a:r>
            <a:r>
              <a:rPr lang="ru-RU" altLang="ru-RU" sz="2100" i="1">
                <a:solidFill>
                  <a:srgbClr val="800080"/>
                </a:solidFill>
              </a:rPr>
              <a:t>t</a:t>
            </a:r>
            <a:r>
              <a:rPr lang="ru-RU" altLang="ru-RU" sz="2100">
                <a:solidFill>
                  <a:srgbClr val="800080"/>
                </a:solidFill>
              </a:rPr>
              <a:t> порядковый номер предаваемого пакета будет равен </a:t>
            </a:r>
            <a:r>
              <a:rPr lang="ru-RU" altLang="ru-RU" sz="2100" i="1">
                <a:solidFill>
                  <a:srgbClr val="800080"/>
                </a:solidFill>
              </a:rPr>
              <a:t>N</a:t>
            </a:r>
            <a:r>
              <a:rPr lang="ru-RU" altLang="ru-RU" sz="2100" i="1" baseline="-25000">
                <a:solidFill>
                  <a:srgbClr val="800080"/>
                </a:solidFill>
              </a:rPr>
              <a:t>t</a:t>
            </a:r>
            <a:r>
              <a:rPr lang="ru-RU" altLang="ru-RU" sz="2100">
                <a:solidFill>
                  <a:srgbClr val="800080"/>
                </a:solidFill>
              </a:rPr>
              <a:t>, а номер пакета, ожидаемого в узле-получателе, — </a:t>
            </a:r>
            <a:r>
              <a:rPr lang="ru-RU" altLang="ru-RU" sz="2100" i="1">
                <a:solidFill>
                  <a:srgbClr val="800080"/>
                </a:solidFill>
              </a:rPr>
              <a:t>N</a:t>
            </a:r>
            <a:r>
              <a:rPr lang="ru-RU" altLang="ru-RU" sz="2100" i="1" baseline="-25000">
                <a:solidFill>
                  <a:srgbClr val="800080"/>
                </a:solidFill>
              </a:rPr>
              <a:t>r</a:t>
            </a:r>
            <a:r>
              <a:rPr lang="ru-RU" altLang="ru-RU" sz="2100">
                <a:solidFill>
                  <a:srgbClr val="800080"/>
                </a:solidFill>
              </a:rPr>
              <a:t>. В начальный период времени узел передает пакеты с номерами </a:t>
            </a:r>
            <a:r>
              <a:rPr lang="ru-RU" altLang="ru-RU" sz="2100" i="1">
                <a:solidFill>
                  <a:srgbClr val="800080"/>
                </a:solidFill>
              </a:rPr>
              <a:t>0N</a:t>
            </a:r>
            <a:r>
              <a:rPr lang="ru-RU" altLang="ru-RU" sz="2100" i="1" baseline="-25000">
                <a:solidFill>
                  <a:srgbClr val="800080"/>
                </a:solidFill>
              </a:rPr>
              <a:t>t</a:t>
            </a:r>
            <a:r>
              <a:rPr lang="ru-RU" altLang="ru-RU" sz="2100" i="1">
                <a:solidFill>
                  <a:srgbClr val="800080"/>
                </a:solidFill>
              </a:rPr>
              <a:t>W</a:t>
            </a:r>
            <a:r>
              <a:rPr lang="ru-RU" altLang="ru-RU" sz="2100">
                <a:solidFill>
                  <a:srgbClr val="800080"/>
                </a:solidFill>
              </a:rPr>
              <a:t>, где </a:t>
            </a:r>
            <a:r>
              <a:rPr lang="ru-RU" altLang="ru-RU" sz="2100" i="1">
                <a:solidFill>
                  <a:srgbClr val="800080"/>
                </a:solidFill>
              </a:rPr>
              <a:t>W</a:t>
            </a:r>
            <a:r>
              <a:rPr lang="ru-RU" altLang="ru-RU" sz="2100">
                <a:solidFill>
                  <a:srgbClr val="800080"/>
                </a:solidFill>
              </a:rPr>
              <a:t> — ширина окна. Узел-получатель все прибывающие пакеты проверяет на наличие ошибок, и искаженные пакеты считаются потерянными. Если поступил пакет с номером </a:t>
            </a:r>
            <a:r>
              <a:rPr lang="ru-RU" altLang="ru-RU" sz="2100" i="1">
                <a:solidFill>
                  <a:srgbClr val="800080"/>
                </a:solidFill>
              </a:rPr>
              <a:t>N=N</a:t>
            </a:r>
            <a:r>
              <a:rPr lang="ru-RU" altLang="ru-RU" sz="2100" i="1" baseline="-25000">
                <a:solidFill>
                  <a:srgbClr val="800080"/>
                </a:solidFill>
              </a:rPr>
              <a:t>t</a:t>
            </a:r>
            <a:r>
              <a:rPr lang="ru-RU" altLang="ru-RU" sz="2100">
                <a:solidFill>
                  <a:srgbClr val="800080"/>
                </a:solidFill>
              </a:rPr>
              <a:t>, то он будет принят в правильной последовательности, о чем посылается квитанция, содержащая номер </a:t>
            </a:r>
            <a:r>
              <a:rPr lang="ru-RU" altLang="ru-RU" sz="2100" i="1">
                <a:solidFill>
                  <a:srgbClr val="800080"/>
                </a:solidFill>
              </a:rPr>
              <a:t>N</a:t>
            </a:r>
            <a:r>
              <a:rPr lang="ru-RU" altLang="ru-RU" sz="2100">
                <a:solidFill>
                  <a:srgbClr val="800080"/>
                </a:solidFill>
              </a:rPr>
              <a:t>. Если </a:t>
            </a:r>
            <a:r>
              <a:rPr lang="ru-RU" altLang="ru-RU" sz="2100" i="1">
                <a:solidFill>
                  <a:srgbClr val="800080"/>
                </a:solidFill>
              </a:rPr>
              <a:t>N&gt;N</a:t>
            </a:r>
            <a:r>
              <a:rPr lang="ru-RU" altLang="ru-RU" sz="2100" i="1" baseline="-25000">
                <a:solidFill>
                  <a:srgbClr val="800080"/>
                </a:solidFill>
              </a:rPr>
              <a:t>r</a:t>
            </a:r>
            <a:r>
              <a:rPr lang="ru-RU" altLang="ru-RU" sz="2100">
                <a:solidFill>
                  <a:srgbClr val="800080"/>
                </a:solidFill>
              </a:rPr>
              <a:t>, то принятый пакет опережает правильную последовательность и, следовательно, предшествующий пакет утерян. В этом случае квитанция о приеме пакета </a:t>
            </a:r>
            <a:r>
              <a:rPr lang="ru-RU" altLang="ru-RU" sz="2100" i="1">
                <a:solidFill>
                  <a:srgbClr val="800080"/>
                </a:solidFill>
              </a:rPr>
              <a:t>N</a:t>
            </a:r>
            <a:r>
              <a:rPr lang="ru-RU" altLang="ru-RU" sz="2100">
                <a:solidFill>
                  <a:srgbClr val="800080"/>
                </a:solidFill>
              </a:rPr>
              <a:t> не высылается. Если </a:t>
            </a:r>
            <a:r>
              <a:rPr lang="ru-RU" altLang="ru-RU" sz="2100" i="1">
                <a:solidFill>
                  <a:srgbClr val="800080"/>
                </a:solidFill>
              </a:rPr>
              <a:t>N&lt;N</a:t>
            </a:r>
            <a:r>
              <a:rPr lang="ru-RU" altLang="ru-RU" sz="2100" i="1" baseline="-25000">
                <a:solidFill>
                  <a:srgbClr val="800080"/>
                </a:solidFill>
              </a:rPr>
              <a:t>r</a:t>
            </a:r>
            <a:r>
              <a:rPr lang="ru-RU" altLang="ru-RU" sz="2100">
                <a:solidFill>
                  <a:srgbClr val="800080"/>
                </a:solidFill>
              </a:rPr>
              <a:t>, то пакет </a:t>
            </a:r>
            <a:r>
              <a:rPr lang="ru-RU" altLang="ru-RU" sz="2100" i="1">
                <a:solidFill>
                  <a:srgbClr val="800080"/>
                </a:solidFill>
              </a:rPr>
              <a:t>N</a:t>
            </a:r>
            <a:r>
              <a:rPr lang="ru-RU" altLang="ru-RU" sz="2100">
                <a:solidFill>
                  <a:srgbClr val="800080"/>
                </a:solidFill>
              </a:rPr>
              <a:t> является копией предыдущего пакета, повторная передача которого произошла из-за потери квитанции. Поэтому узел-получатель посылает квитанцию, подтверждающую прием пакета </a:t>
            </a:r>
            <a:r>
              <a:rPr lang="ru-RU" altLang="ru-RU" sz="2100" i="1">
                <a:solidFill>
                  <a:srgbClr val="800080"/>
                </a:solidFill>
              </a:rPr>
              <a:t>N</a:t>
            </a:r>
            <a:r>
              <a:rPr lang="ru-RU" altLang="ru-RU" sz="2100">
                <a:solidFill>
                  <a:srgbClr val="800080"/>
                </a:solidFill>
              </a:rPr>
              <a:t>, а принятая копия пакета уничтожается.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6499" name="Text Box 3"/>
          <p:cNvSpPr txBox="1">
            <a:spLocks noChangeArrowheads="1"/>
          </p:cNvSpPr>
          <p:nvPr/>
        </p:nvSpPr>
        <p:spPr bwMode="auto">
          <a:xfrm>
            <a:off x="206375" y="863600"/>
            <a:ext cx="873125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200">
                <a:solidFill>
                  <a:srgbClr val="800080"/>
                </a:solidFill>
              </a:rPr>
              <a:t>Для кодирования номеров пакетов отводится конечное число битов </a:t>
            </a:r>
            <a:r>
              <a:rPr lang="ru-RU" altLang="ru-RU" sz="2200" i="1">
                <a:solidFill>
                  <a:srgbClr val="800080"/>
                </a:solidFill>
              </a:rPr>
              <a:t>k</a:t>
            </a:r>
            <a:r>
              <a:rPr lang="ru-RU" altLang="ru-RU" sz="2200">
                <a:solidFill>
                  <a:srgbClr val="800080"/>
                </a:solidFill>
              </a:rPr>
              <a:t> и нумерация производится циклически: </a:t>
            </a:r>
            <a:r>
              <a:rPr lang="ru-RU" altLang="ru-RU" sz="2200" i="1">
                <a:solidFill>
                  <a:srgbClr val="800080"/>
                </a:solidFill>
              </a:rPr>
              <a:t>0</a:t>
            </a:r>
            <a:r>
              <a:rPr lang="ru-RU" altLang="ru-RU" sz="2200">
                <a:solidFill>
                  <a:srgbClr val="800080"/>
                </a:solidFill>
              </a:rPr>
              <a:t>, </a:t>
            </a:r>
            <a:r>
              <a:rPr lang="ru-RU" altLang="ru-RU" sz="2200" i="1">
                <a:solidFill>
                  <a:srgbClr val="800080"/>
                </a:solidFill>
              </a:rPr>
              <a:t>1</a:t>
            </a:r>
            <a:r>
              <a:rPr lang="ru-RU" altLang="ru-RU" sz="2200">
                <a:solidFill>
                  <a:srgbClr val="800080"/>
                </a:solidFill>
              </a:rPr>
              <a:t>, </a:t>
            </a:r>
            <a:r>
              <a:rPr lang="ru-RU" altLang="ru-RU" sz="2200" i="1">
                <a:solidFill>
                  <a:srgbClr val="800080"/>
                </a:solidFill>
              </a:rPr>
              <a:t>2</a:t>
            </a:r>
            <a:r>
              <a:rPr lang="ru-RU" altLang="ru-RU" sz="2200">
                <a:solidFill>
                  <a:srgbClr val="800080"/>
                </a:solidFill>
              </a:rPr>
              <a:t>, ..., </a:t>
            </a:r>
            <a:r>
              <a:rPr lang="ru-RU" altLang="ru-RU" sz="2200" i="1">
                <a:solidFill>
                  <a:srgbClr val="800080"/>
                </a:solidFill>
              </a:rPr>
              <a:t>2k-1</a:t>
            </a:r>
            <a:r>
              <a:rPr lang="ru-RU" altLang="ru-RU" sz="2200">
                <a:solidFill>
                  <a:srgbClr val="800080"/>
                </a:solidFill>
              </a:rPr>
              <a:t>, </a:t>
            </a:r>
            <a:r>
              <a:rPr lang="ru-RU" altLang="ru-RU" sz="2200" i="1">
                <a:solidFill>
                  <a:srgbClr val="800080"/>
                </a:solidFill>
              </a:rPr>
              <a:t>0</a:t>
            </a:r>
            <a:r>
              <a:rPr lang="ru-RU" altLang="ru-RU" sz="2200">
                <a:solidFill>
                  <a:srgbClr val="800080"/>
                </a:solidFill>
              </a:rPr>
              <a:t>, </a:t>
            </a:r>
            <a:r>
              <a:rPr lang="ru-RU" altLang="ru-RU" sz="2200" i="1">
                <a:solidFill>
                  <a:srgbClr val="800080"/>
                </a:solidFill>
              </a:rPr>
              <a:t>1</a:t>
            </a:r>
            <a:r>
              <a:rPr lang="ru-RU" altLang="ru-RU" sz="2200">
                <a:solidFill>
                  <a:srgbClr val="800080"/>
                </a:solidFill>
              </a:rPr>
              <a:t>, ..., </a:t>
            </a:r>
            <a:r>
              <a:rPr lang="ru-RU" altLang="ru-RU" sz="2200" i="1">
                <a:solidFill>
                  <a:srgbClr val="800080"/>
                </a:solidFill>
              </a:rPr>
              <a:t>2k-1</a:t>
            </a:r>
            <a:r>
              <a:rPr lang="ru-RU" altLang="ru-RU" sz="2200">
                <a:solidFill>
                  <a:srgbClr val="800080"/>
                </a:solidFill>
              </a:rPr>
              <a:t>, ... . Ширина окна </a:t>
            </a:r>
            <a:r>
              <a:rPr lang="ru-RU" altLang="ru-RU" sz="2200" i="1">
                <a:solidFill>
                  <a:srgbClr val="800080"/>
                </a:solidFill>
              </a:rPr>
              <a:t>W</a:t>
            </a:r>
            <a:r>
              <a:rPr lang="ru-RU" altLang="ru-RU" sz="2200">
                <a:solidFill>
                  <a:srgbClr val="800080"/>
                </a:solidFill>
              </a:rPr>
              <a:t> определяет число пакетов, копии которых сохраняются после передачи в узле-источнике, и одновременно число буферов, используемых в узле для хранения пакетов. Чем больше значение </a:t>
            </a:r>
            <a:r>
              <a:rPr lang="ru-RU" altLang="ru-RU" sz="2200" i="1">
                <a:solidFill>
                  <a:srgbClr val="800080"/>
                </a:solidFill>
              </a:rPr>
              <a:t>W</a:t>
            </a:r>
            <a:r>
              <a:rPr lang="ru-RU" altLang="ru-RU" sz="2200">
                <a:solidFill>
                  <a:srgbClr val="800080"/>
                </a:solidFill>
              </a:rPr>
              <a:t>, тем эффективнее используется пропускная способность канала, но это достигается за счет увеличения в узлах емкости памяти, обеспечивающей работу канала. Ширина окна должна быть тем больше, чем больше пропускная способность и протяженность канала.</a:t>
            </a:r>
          </a:p>
          <a:p>
            <a:pPr algn="ctr"/>
            <a:r>
              <a:rPr lang="ru-RU" altLang="ru-RU" sz="2200">
                <a:solidFill>
                  <a:srgbClr val="800080"/>
                </a:solidFill>
              </a:rPr>
              <a:t>Механизм квитанции используется для выполнения еще одной функции — защиты узлов от перегрузок, возникающих, когда буферная память оказывается целиком заполненной пакетами. Для исключения перегрузок узел приостанавливает выдачу квитанций, в результате чего прекращается прием пакетов по входящим в узел направлениям.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7523" name="Text Box 3"/>
          <p:cNvSpPr txBox="1">
            <a:spLocks noChangeArrowheads="1"/>
          </p:cNvSpPr>
          <p:nvPr/>
        </p:nvSpPr>
        <p:spPr bwMode="auto">
          <a:xfrm>
            <a:off x="250825" y="908050"/>
            <a:ext cx="864235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i="1">
                <a:solidFill>
                  <a:srgbClr val="800080"/>
                </a:solidFill>
              </a:rPr>
              <a:t>Управление потоком в сети </a:t>
            </a:r>
            <a:r>
              <a:rPr lang="ru-RU" altLang="ru-RU" sz="2200">
                <a:solidFill>
                  <a:srgbClr val="800080"/>
                </a:solidFill>
              </a:rPr>
              <a:t>(см.рис.3.4) — между источником и адресатом — производится таким же способом, как и управление потоком в канале, однако должно обеспечить, во-первых, устранение ошибок, вносимых в узлах связи, поскольку протоколы управления каналом их не выявляют, и, во-вторых, защиту от перегрузок, возникающих, если узел-источник передает пакеты с интенсивностью, превышающей интенсивность обработки пакетов адресатом. С целью правильной доставки пакетов узел-источник хранит их копии до получения квитанции от узла-адресата. Из-за отказов или занятости ресурсов ЭВМ теряют способность принимать адресованные им пакеты в течение какого-то времени. Если источник продолжает отправлять пакеты, то они накапливаются в сети и перегружают ее. В таких ситуациях узел-адресат должен уничтожать поступающие пакеты и не передавать квитанции об их получении, чем будет приостановлена передача пакетов узлом-источником.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8547" name="Text Box 3"/>
          <p:cNvSpPr txBox="1">
            <a:spLocks noChangeArrowheads="1"/>
          </p:cNvSpPr>
          <p:nvPr/>
        </p:nvSpPr>
        <p:spPr bwMode="auto">
          <a:xfrm>
            <a:off x="228600" y="998538"/>
            <a:ext cx="868680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i="1">
                <a:solidFill>
                  <a:srgbClr val="800080"/>
                </a:solidFill>
              </a:rPr>
              <a:t>Управление потоком </a:t>
            </a:r>
            <a:r>
              <a:rPr lang="ru-RU" altLang="ru-RU" sz="2400">
                <a:solidFill>
                  <a:srgbClr val="800080"/>
                </a:solidFill>
              </a:rPr>
              <a:t>(см.рис.3.4) </a:t>
            </a:r>
            <a:r>
              <a:rPr lang="ru-RU" altLang="ru-RU" sz="2400" i="1">
                <a:solidFill>
                  <a:srgbClr val="800080"/>
                </a:solidFill>
              </a:rPr>
              <a:t>между ЭВМ и узлом СПД</a:t>
            </a:r>
            <a:r>
              <a:rPr lang="ru-RU" altLang="ru-RU" sz="2400">
                <a:solidFill>
                  <a:srgbClr val="800080"/>
                </a:solidFill>
              </a:rPr>
              <a:t> (для случая, когда к узлу подключена единственная ЭВМ) обеспечивается описанными средствами управления каналом, который связывает ЭВМ с узлом. Если к узлу подключены несколько ЭВМ, для управления потоком требуются специальные методы. Как правило, используется следующий метод:</a:t>
            </a:r>
          </a:p>
          <a:p>
            <a:r>
              <a:rPr lang="ru-RU" altLang="ru-RU" sz="2400">
                <a:solidFill>
                  <a:srgbClr val="800080"/>
                </a:solidFill>
                <a:sym typeface="Wingdings 2" panose="05020102010507070707" pitchFamily="18" charset="2"/>
              </a:rPr>
              <a:t>  </a:t>
            </a:r>
            <a:r>
              <a:rPr lang="ru-RU" altLang="ru-RU" sz="20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во-первых, для каждой ЭВМ выделяется определенное</a:t>
            </a:r>
          </a:p>
          <a:p>
            <a:r>
              <a:rPr lang="ru-RU" altLang="ru-RU" sz="2400">
                <a:solidFill>
                  <a:srgbClr val="800080"/>
                </a:solidFill>
              </a:rPr>
              <a:t>      число буферов, в которых размещаются пакеты,</a:t>
            </a:r>
          </a:p>
          <a:p>
            <a:r>
              <a:rPr lang="ru-RU" altLang="ru-RU" sz="2400">
                <a:solidFill>
                  <a:srgbClr val="800080"/>
                </a:solidFill>
              </a:rPr>
              <a:t>      поступающие в узел;</a:t>
            </a:r>
          </a:p>
          <a:p>
            <a:r>
              <a:rPr lang="ru-RU" altLang="ru-RU" sz="2400">
                <a:solidFill>
                  <a:srgbClr val="800080"/>
                </a:solidFill>
                <a:sym typeface="Wingdings 2" panose="05020102010507070707" pitchFamily="18" charset="2"/>
              </a:rPr>
              <a:t>  </a:t>
            </a:r>
            <a:r>
              <a:rPr lang="ru-RU" altLang="ru-RU" sz="20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во-вторых, каждой ЭВМ присваиваются различные</a:t>
            </a:r>
          </a:p>
          <a:p>
            <a:r>
              <a:rPr lang="ru-RU" altLang="ru-RU" sz="2400">
                <a:solidFill>
                  <a:srgbClr val="800080"/>
                </a:solidFill>
              </a:rPr>
              <a:t>      приоритеты передачи пакетов, которые зависят от</a:t>
            </a:r>
          </a:p>
          <a:p>
            <a:r>
              <a:rPr lang="ru-RU" altLang="ru-RU" sz="2400">
                <a:solidFill>
                  <a:srgbClr val="800080"/>
                </a:solidFill>
              </a:rPr>
              <a:t>      ширины окна, отводимого в канале связи ЭВМ (чем</a:t>
            </a:r>
          </a:p>
          <a:p>
            <a:r>
              <a:rPr lang="ru-RU" altLang="ru-RU" sz="2400">
                <a:solidFill>
                  <a:srgbClr val="800080"/>
                </a:solidFill>
              </a:rPr>
              <a:t>      шире окно, тем выше приоритет ЭВМ на передачу в</a:t>
            </a:r>
          </a:p>
          <a:p>
            <a:r>
              <a:rPr lang="ru-RU" altLang="ru-RU" sz="2400">
                <a:solidFill>
                  <a:srgbClr val="800080"/>
                </a:solidFill>
              </a:rPr>
              <a:t>      узел).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09571" name="Text Box 3"/>
          <p:cNvSpPr txBox="1">
            <a:spLocks noChangeArrowheads="1"/>
          </p:cNvSpPr>
          <p:nvPr/>
        </p:nvSpPr>
        <p:spPr bwMode="auto">
          <a:xfrm>
            <a:off x="250825" y="998538"/>
            <a:ext cx="86423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i="1">
                <a:solidFill>
                  <a:srgbClr val="800080"/>
                </a:solidFill>
              </a:rPr>
              <a:t>Управление потоками на уровне ЭВМ-ЭВМ</a:t>
            </a:r>
            <a:r>
              <a:rPr lang="ru-RU" altLang="ru-RU" sz="2600">
                <a:solidFill>
                  <a:srgbClr val="800080"/>
                </a:solidFill>
              </a:rPr>
              <a:t> обеспечивается в основном протоколом управления каналом между ЭВМ и СПД и протоколом управления потоками в СПД. Для исключения переполнения сети пакетами каждая ЭВМ, начиная диалог с другой ЭВМ, должна убедиться в готовности вызываемой ЭВМ к взаимодействию — приему пакетов. Такая проверка выполняется при установлении виртуального канала и необходима при передаче данных в форме дейтаграмм.</a:t>
            </a:r>
            <a:endParaRPr lang="ru-RU" altLang="ru-RU" sz="2600" i="1">
              <a:solidFill>
                <a:srgbClr val="800080"/>
              </a:solidFill>
            </a:endParaRPr>
          </a:p>
          <a:p>
            <a:pPr algn="ctr"/>
            <a:r>
              <a:rPr lang="ru-RU" altLang="ru-RU" sz="2600" i="1">
                <a:solidFill>
                  <a:srgbClr val="800080"/>
                </a:solidFill>
              </a:rPr>
              <a:t>Управление потоком между процессами, </a:t>
            </a:r>
            <a:r>
              <a:rPr lang="ru-RU" altLang="ru-RU" sz="2600">
                <a:solidFill>
                  <a:srgbClr val="800080"/>
                </a:solidFill>
              </a:rPr>
              <a:t>реализуемыми в ЭВМ, заключается в проверке разрешения на доступ к вызываемому процессу — программе, базе данных или терминалу.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0595" name="Text Box 3"/>
          <p:cNvSpPr txBox="1">
            <a:spLocks noChangeArrowheads="1"/>
          </p:cNvSpPr>
          <p:nvPr/>
        </p:nvSpPr>
        <p:spPr bwMode="auto">
          <a:xfrm>
            <a:off x="250825" y="1358900"/>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Рассмотренная система управления потоками, реализуемая протоколами соответствующих уровней, обеспечивает защиту передаваемых данных от ошибок, передачу пакетов, упорядоченных в цепочки с помощью нумерации, и эффективное использование пропускной способности канала и сети в целом. Кроме того, процедуры проверки готовности адресатов (ЭВМ и процессов) к взаимодействию с источником вызова снижают нагрузку на СПД и отчасти способствуют защите узлов связи и СПД в целом от перегрузок.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1619" name="Text Box 3"/>
          <p:cNvSpPr txBox="1">
            <a:spLocks noChangeArrowheads="1"/>
          </p:cNvSpPr>
          <p:nvPr/>
        </p:nvSpPr>
        <p:spPr bwMode="auto">
          <a:xfrm>
            <a:off x="1835150" y="476250"/>
            <a:ext cx="54721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3.4. </a:t>
            </a:r>
            <a:r>
              <a:rPr lang="ru-RU" altLang="ru-RU" sz="2400" b="1">
                <a:solidFill>
                  <a:srgbClr val="CC0000"/>
                </a:solidFill>
              </a:rPr>
              <a:t>Защита от перегрузок</a:t>
            </a:r>
            <a:r>
              <a:rPr lang="ru-RU" altLang="ru-RU" sz="2400">
                <a:solidFill>
                  <a:srgbClr val="CC0000"/>
                </a:solidFill>
              </a:rPr>
              <a:t> </a:t>
            </a:r>
          </a:p>
        </p:txBody>
      </p:sp>
      <p:sp>
        <p:nvSpPr>
          <p:cNvPr id="111620" name="Text Box 4"/>
          <p:cNvSpPr txBox="1">
            <a:spLocks noChangeArrowheads="1"/>
          </p:cNvSpPr>
          <p:nvPr/>
        </p:nvSpPr>
        <p:spPr bwMode="auto">
          <a:xfrm>
            <a:off x="250825" y="1358900"/>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В СПД с коммутацией пакетов основные ресурсы для функционирования сети — это пропускная способность каналов и емкость буферной памяти в узлах связи. Пропускная способность каналов, число буферов и топология сети определяют предельную пропускную способность сети. Реальная пропускная способность сети не превышает предельной. С увеличением нагрузки на сеть пропускная способность увеличивается до предельного значения, но одновременно с этим возрастает время доставки пакетов. Как в любой транспортной системе пропускная способность сети зависит от числа пакетов, находящихся в сети.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2643" name="Text Box 3"/>
          <p:cNvSpPr txBox="1">
            <a:spLocks noChangeArrowheads="1"/>
          </p:cNvSpPr>
          <p:nvPr/>
        </p:nvSpPr>
        <p:spPr bwMode="auto">
          <a:xfrm>
            <a:off x="250825" y="954088"/>
            <a:ext cx="8596313"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С увеличением числа пакетов, передаваемых сетью, производительность сначала возрастает до максимального значения, а затем начинает падать. Состояние сети, при котором из-за большого числа передаваемых пакетов резко ухудшаются ее характеристики, называется </a:t>
            </a:r>
            <a:r>
              <a:rPr lang="ru-RU" altLang="ru-RU" sz="2800" i="1">
                <a:solidFill>
                  <a:srgbClr val="800080"/>
                </a:solidFill>
              </a:rPr>
              <a:t>перегрузкой</a:t>
            </a:r>
            <a:r>
              <a:rPr lang="ru-RU" altLang="ru-RU" sz="2800">
                <a:solidFill>
                  <a:srgbClr val="800080"/>
                </a:solidFill>
              </a:rPr>
              <a:t>. При числе пакетов </a:t>
            </a:r>
            <a:r>
              <a:rPr lang="ru-RU" altLang="ru-RU" sz="2800" i="1">
                <a:solidFill>
                  <a:srgbClr val="800080"/>
                </a:solidFill>
              </a:rPr>
              <a:t>М</a:t>
            </a:r>
            <a:r>
              <a:rPr lang="ru-RU" altLang="ru-RU" sz="2800" i="1">
                <a:solidFill>
                  <a:srgbClr val="800080"/>
                </a:solidFill>
                <a:sym typeface="Symbol" panose="05050102010706020507" pitchFamily="18" charset="2"/>
              </a:rPr>
              <a:t></a:t>
            </a:r>
            <a:r>
              <a:rPr lang="ru-RU" altLang="ru-RU" sz="2800" i="1">
                <a:solidFill>
                  <a:srgbClr val="800080"/>
                </a:solidFill>
              </a:rPr>
              <a:t>М* </a:t>
            </a:r>
            <a:r>
              <a:rPr lang="ru-RU" altLang="ru-RU" sz="2800">
                <a:solidFill>
                  <a:srgbClr val="800080"/>
                </a:solidFill>
              </a:rPr>
              <a:t>в сети существуют условия для свободного продвижения пакетов к адресатам. При </a:t>
            </a:r>
            <a:r>
              <a:rPr lang="ru-RU" altLang="ru-RU" sz="2800" i="1">
                <a:solidFill>
                  <a:srgbClr val="800080"/>
                </a:solidFill>
              </a:rPr>
              <a:t>М=М* </a:t>
            </a:r>
            <a:r>
              <a:rPr lang="ru-RU" altLang="ru-RU" sz="2800">
                <a:solidFill>
                  <a:srgbClr val="800080"/>
                </a:solidFill>
              </a:rPr>
              <a:t>эти условия ухудшаются и в конце концов настолько, что сеть оказывается заблокированной находящимися в ней пакетами и производительность сети падает до нуля.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3667" name="Text Box 3"/>
          <p:cNvSpPr txBox="1">
            <a:spLocks noChangeArrowheads="1"/>
          </p:cNvSpPr>
          <p:nvPr/>
        </p:nvSpPr>
        <p:spPr bwMode="auto">
          <a:xfrm>
            <a:off x="206375" y="1133475"/>
            <a:ext cx="87312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i="1">
                <a:solidFill>
                  <a:srgbClr val="800080"/>
                </a:solidFill>
              </a:rPr>
              <a:t>Блокировки </a:t>
            </a:r>
            <a:r>
              <a:rPr lang="ru-RU" altLang="ru-RU" sz="2600">
                <a:solidFill>
                  <a:srgbClr val="800080"/>
                </a:solidFill>
              </a:rPr>
              <a:t>в сети возникают из-за отсутствия свободных буферов в узлах связи. Если два узла </a:t>
            </a:r>
            <a:r>
              <a:rPr lang="ru-RU" altLang="ru-RU" sz="2600" i="1">
                <a:solidFill>
                  <a:srgbClr val="800080"/>
                </a:solidFill>
              </a:rPr>
              <a:t>А</a:t>
            </a:r>
            <a:r>
              <a:rPr lang="ru-RU" altLang="ru-RU" sz="2600">
                <a:solidFill>
                  <a:srgbClr val="800080"/>
                </a:solidFill>
              </a:rPr>
              <a:t> и </a:t>
            </a:r>
            <a:r>
              <a:rPr lang="ru-RU" altLang="ru-RU" sz="2600" i="1">
                <a:solidFill>
                  <a:srgbClr val="800080"/>
                </a:solidFill>
              </a:rPr>
              <a:t>В</a:t>
            </a:r>
            <a:r>
              <a:rPr lang="ru-RU" altLang="ru-RU" sz="2600">
                <a:solidFill>
                  <a:srgbClr val="800080"/>
                </a:solidFill>
              </a:rPr>
              <a:t>  связаны между собой каналом и все буферы узла </a:t>
            </a:r>
            <a:r>
              <a:rPr lang="ru-RU" altLang="ru-RU" sz="2600" i="1">
                <a:solidFill>
                  <a:srgbClr val="800080"/>
                </a:solidFill>
              </a:rPr>
              <a:t>А</a:t>
            </a:r>
            <a:r>
              <a:rPr lang="ru-RU" altLang="ru-RU" sz="2600">
                <a:solidFill>
                  <a:srgbClr val="800080"/>
                </a:solidFill>
              </a:rPr>
              <a:t> заняты пакетами, которые должны быть переданы в узел </a:t>
            </a:r>
            <a:r>
              <a:rPr lang="ru-RU" altLang="ru-RU" sz="2600" i="1">
                <a:solidFill>
                  <a:srgbClr val="800080"/>
                </a:solidFill>
              </a:rPr>
              <a:t>В</a:t>
            </a:r>
            <a:r>
              <a:rPr lang="ru-RU" altLang="ru-RU" sz="2600">
                <a:solidFill>
                  <a:srgbClr val="800080"/>
                </a:solidFill>
              </a:rPr>
              <a:t>, а все буферы узла </a:t>
            </a:r>
            <a:r>
              <a:rPr lang="ru-RU" altLang="ru-RU" sz="2600" i="1">
                <a:solidFill>
                  <a:srgbClr val="800080"/>
                </a:solidFill>
              </a:rPr>
              <a:t>В</a:t>
            </a:r>
            <a:r>
              <a:rPr lang="ru-RU" altLang="ru-RU" sz="2600">
                <a:solidFill>
                  <a:srgbClr val="800080"/>
                </a:solidFill>
              </a:rPr>
              <a:t> — пакетами, предназначенными для узла </a:t>
            </a:r>
            <a:r>
              <a:rPr lang="ru-RU" altLang="ru-RU" sz="2600" i="1">
                <a:solidFill>
                  <a:srgbClr val="800080"/>
                </a:solidFill>
              </a:rPr>
              <a:t>А</a:t>
            </a:r>
            <a:r>
              <a:rPr lang="ru-RU" altLang="ru-RU" sz="2600">
                <a:solidFill>
                  <a:srgbClr val="800080"/>
                </a:solidFill>
              </a:rPr>
              <a:t>, то возникает прямая блокировка: ни один пакет из узлов </a:t>
            </a:r>
            <a:r>
              <a:rPr lang="ru-RU" altLang="ru-RU" sz="2600" i="1">
                <a:solidFill>
                  <a:srgbClr val="800080"/>
                </a:solidFill>
              </a:rPr>
              <a:t>А</a:t>
            </a:r>
            <a:r>
              <a:rPr lang="ru-RU" altLang="ru-RU" sz="2600">
                <a:solidFill>
                  <a:srgbClr val="800080"/>
                </a:solidFill>
              </a:rPr>
              <a:t> и </a:t>
            </a:r>
            <a:r>
              <a:rPr lang="ru-RU" altLang="ru-RU" sz="2600" i="1">
                <a:solidFill>
                  <a:srgbClr val="800080"/>
                </a:solidFill>
              </a:rPr>
              <a:t>В</a:t>
            </a:r>
            <a:r>
              <a:rPr lang="ru-RU" altLang="ru-RU" sz="2600">
                <a:solidFill>
                  <a:srgbClr val="800080"/>
                </a:solidFill>
              </a:rPr>
              <a:t> не может быть передан в узел назначения. Косвенная блокировка возникает при кольцевой топологии сети, например, когда узел </a:t>
            </a:r>
            <a:r>
              <a:rPr lang="ru-RU" altLang="ru-RU" sz="2600" i="1">
                <a:solidFill>
                  <a:srgbClr val="800080"/>
                </a:solidFill>
              </a:rPr>
              <a:t>А</a:t>
            </a:r>
            <a:r>
              <a:rPr lang="ru-RU" altLang="ru-RU" sz="2600">
                <a:solidFill>
                  <a:srgbClr val="800080"/>
                </a:solidFill>
              </a:rPr>
              <a:t> должен передать пакеты в узел </a:t>
            </a:r>
            <a:r>
              <a:rPr lang="ru-RU" altLang="ru-RU" sz="2600" i="1">
                <a:solidFill>
                  <a:srgbClr val="800080"/>
                </a:solidFill>
              </a:rPr>
              <a:t>В</a:t>
            </a:r>
            <a:r>
              <a:rPr lang="ru-RU" altLang="ru-RU" sz="2600">
                <a:solidFill>
                  <a:srgbClr val="800080"/>
                </a:solidFill>
              </a:rPr>
              <a:t>, узел </a:t>
            </a:r>
            <a:r>
              <a:rPr lang="ru-RU" altLang="ru-RU" sz="2600" i="1">
                <a:solidFill>
                  <a:srgbClr val="800080"/>
                </a:solidFill>
              </a:rPr>
              <a:t>В</a:t>
            </a:r>
            <a:r>
              <a:rPr lang="ru-RU" altLang="ru-RU" sz="2600">
                <a:solidFill>
                  <a:srgbClr val="800080"/>
                </a:solidFill>
              </a:rPr>
              <a:t> — в узел </a:t>
            </a:r>
            <a:r>
              <a:rPr lang="ru-RU" altLang="ru-RU" sz="2600" i="1">
                <a:solidFill>
                  <a:srgbClr val="800080"/>
                </a:solidFill>
              </a:rPr>
              <a:t>С</a:t>
            </a:r>
            <a:r>
              <a:rPr lang="ru-RU" altLang="ru-RU" sz="2600">
                <a:solidFill>
                  <a:srgbClr val="800080"/>
                </a:solidFill>
              </a:rPr>
              <a:t>, а узел </a:t>
            </a:r>
            <a:r>
              <a:rPr lang="ru-RU" altLang="ru-RU" sz="2600" i="1">
                <a:solidFill>
                  <a:srgbClr val="800080"/>
                </a:solidFill>
              </a:rPr>
              <a:t>С</a:t>
            </a:r>
            <a:r>
              <a:rPr lang="ru-RU" altLang="ru-RU" sz="2600">
                <a:solidFill>
                  <a:srgbClr val="800080"/>
                </a:solidFill>
              </a:rPr>
              <a:t> — в узел </a:t>
            </a:r>
            <a:r>
              <a:rPr lang="ru-RU" altLang="ru-RU" sz="2600" i="1">
                <a:solidFill>
                  <a:srgbClr val="800080"/>
                </a:solidFill>
              </a:rPr>
              <a:t>А</a:t>
            </a:r>
            <a:r>
              <a:rPr lang="ru-RU" altLang="ru-RU" sz="2600">
                <a:solidFill>
                  <a:srgbClr val="800080"/>
                </a:solidFill>
              </a:rPr>
              <a:t>. В этом случае для пакетов может не оказаться свободных буферов и передачи полностью блокируются.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Text Box 4"/>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68613" name="Text Box 5"/>
          <p:cNvSpPr txBox="1">
            <a:spLocks noChangeArrowheads="1"/>
          </p:cNvSpPr>
          <p:nvPr/>
        </p:nvSpPr>
        <p:spPr bwMode="auto">
          <a:xfrm>
            <a:off x="250825" y="998538"/>
            <a:ext cx="8642350" cy="564832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i="1">
                <a:solidFill>
                  <a:srgbClr val="800080"/>
                </a:solidFill>
              </a:rPr>
              <a:t>Иерархическое кодирование </a:t>
            </a:r>
            <a:r>
              <a:rPr lang="ru-RU" altLang="ru-RU" sz="2600">
                <a:solidFill>
                  <a:srgbClr val="800080"/>
                </a:solidFill>
              </a:rPr>
              <a:t>—</a:t>
            </a:r>
            <a:r>
              <a:rPr lang="ru-RU" altLang="ru-RU" sz="2600" i="1">
                <a:solidFill>
                  <a:srgbClr val="800080"/>
                </a:solidFill>
              </a:rPr>
              <a:t> </a:t>
            </a:r>
            <a:r>
              <a:rPr lang="ru-RU" altLang="ru-RU" sz="2600">
                <a:solidFill>
                  <a:srgbClr val="800080"/>
                </a:solidFill>
              </a:rPr>
              <a:t>способ построения имен (адресов) объектов путем присоединения к локальным именам имен систем, к которым принадлежит объект. Имя, порождаемое путем иерархического кодирования, имеет следующий вид: </a:t>
            </a:r>
            <a:r>
              <a:rPr lang="ru-RU" altLang="ru-RU" sz="2600" i="1">
                <a:solidFill>
                  <a:srgbClr val="800080"/>
                </a:solidFill>
              </a:rPr>
              <a:t>А.В...…Q.R</a:t>
            </a:r>
            <a:r>
              <a:rPr lang="ru-RU" altLang="ru-RU" sz="2600">
                <a:solidFill>
                  <a:srgbClr val="800080"/>
                </a:solidFill>
              </a:rPr>
              <a:t>, где </a:t>
            </a:r>
            <a:r>
              <a:rPr lang="ru-RU" altLang="ru-RU" sz="2600" i="1">
                <a:solidFill>
                  <a:srgbClr val="800080"/>
                </a:solidFill>
              </a:rPr>
              <a:t>А</a:t>
            </a:r>
            <a:r>
              <a:rPr lang="ru-RU" altLang="ru-RU" sz="2600">
                <a:solidFill>
                  <a:srgbClr val="800080"/>
                </a:solidFill>
              </a:rPr>
              <a:t> — имя системы, </a:t>
            </a:r>
            <a:r>
              <a:rPr lang="ru-RU" altLang="ru-RU" sz="2600" i="1">
                <a:solidFill>
                  <a:srgbClr val="800080"/>
                </a:solidFill>
              </a:rPr>
              <a:t>В</a:t>
            </a:r>
            <a:r>
              <a:rPr lang="ru-RU" altLang="ru-RU" sz="2600">
                <a:solidFill>
                  <a:srgbClr val="800080"/>
                </a:solidFill>
              </a:rPr>
              <a:t> — имя подсистемы в системе </a:t>
            </a:r>
            <a:r>
              <a:rPr lang="ru-RU" altLang="ru-RU" sz="2600" i="1">
                <a:solidFill>
                  <a:srgbClr val="800080"/>
                </a:solidFill>
              </a:rPr>
              <a:t>А</a:t>
            </a:r>
            <a:r>
              <a:rPr lang="ru-RU" altLang="ru-RU" sz="2600">
                <a:solidFill>
                  <a:srgbClr val="800080"/>
                </a:solidFill>
              </a:rPr>
              <a:t> и </a:t>
            </a:r>
            <a:r>
              <a:rPr lang="ru-RU" altLang="ru-RU" sz="2600" i="1">
                <a:solidFill>
                  <a:srgbClr val="800080"/>
                </a:solidFill>
              </a:rPr>
              <a:t>R</a:t>
            </a:r>
            <a:r>
              <a:rPr lang="ru-RU" altLang="ru-RU" sz="2600">
                <a:solidFill>
                  <a:srgbClr val="800080"/>
                </a:solidFill>
              </a:rPr>
              <a:t> - имя объекта в подсистеме </a:t>
            </a:r>
            <a:r>
              <a:rPr lang="ru-RU" altLang="ru-RU" sz="2600" i="1">
                <a:solidFill>
                  <a:srgbClr val="800080"/>
                </a:solidFill>
              </a:rPr>
              <a:t>Q</a:t>
            </a:r>
            <a:r>
              <a:rPr lang="ru-RU" altLang="ru-RU" sz="2600">
                <a:solidFill>
                  <a:srgbClr val="800080"/>
                </a:solidFill>
              </a:rPr>
              <a:t>, входящей в ранее указанную подсистему. По такому способу строятся почтовые адреса, состоящие из названия страны, города, почтового отделения, улицы, дома и т.д., междугородные телефонные номера, в которых к номеру абонента местной телефонной сети слева добавляется телефонный номер (код) города.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4691" name="Text Box 3"/>
          <p:cNvSpPr txBox="1">
            <a:spLocks noChangeArrowheads="1"/>
          </p:cNvSpPr>
          <p:nvPr/>
        </p:nvSpPr>
        <p:spPr bwMode="auto">
          <a:xfrm>
            <a:off x="250825" y="126841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Для исключения перегрузки сети необходимо не допускать чрезмерного поступления пакетов в ИТС. Пакеты должны ожидать своей очереди на передачу через сеть, находясь в памяти главных и терминальных ЭВМ. Наиболее простой способ защиты от перегрузок — введение для узлов сети системы разрешений на ввод пакетов в сеть. При этом каждому узлу выделяется ограниченное число разрешений, например 5, на передачу пакетов в сеть. Если узел вводит пакет в сеть, число разрешений уменьшается на единицу. После того как все разрешения будут исчерпаны, узел прекращает прием пакетов от ЭВМ-источника.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5715" name="Text Box 3"/>
          <p:cNvSpPr txBox="1">
            <a:spLocks noChangeArrowheads="1"/>
          </p:cNvSpPr>
          <p:nvPr/>
        </p:nvSpPr>
        <p:spPr bwMode="auto">
          <a:xfrm>
            <a:off x="250825" y="117951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Когда в узел поступает пакет, адресованный ЭВМ, обслуживаемой узлом, число разрешений увеличивается на единицу. Этот механизм исключает возможность переполнения сети пакетами. Поскольку потоки в узлах не сбалансированы, число отправляемых пакетов в общем случае не совпадает с числом принимаемых, в одних узлах может оказаться избыток разрешений, а в других — их дефицит. Поэтому узлы должны передавать избыточные разрешения другим узлам, например с помощью специальных управляющих пакетов.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6739" name="Text Box 3"/>
          <p:cNvSpPr txBox="1">
            <a:spLocks noChangeArrowheads="1"/>
          </p:cNvSpPr>
          <p:nvPr/>
        </p:nvSpPr>
        <p:spPr bwMode="auto">
          <a:xfrm>
            <a:off x="250825" y="1089025"/>
            <a:ext cx="8642350" cy="5426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500">
                <a:solidFill>
                  <a:srgbClr val="800080"/>
                </a:solidFill>
              </a:rPr>
              <a:t>Оптимальное число разрешений, предоставляемых узлу, определяется путем моделирования сети. При этом учитывается предельное допустимое число пактов в сети, зависящее от топологии, числа буферов и пропускной способности каналов, а также задержка ввода пакетов в сеть и время доставки пакетов.</a:t>
            </a:r>
          </a:p>
          <a:p>
            <a:pPr algn="ctr"/>
            <a:r>
              <a:rPr lang="ru-RU" altLang="ru-RU" sz="2500">
                <a:solidFill>
                  <a:srgbClr val="800080"/>
                </a:solidFill>
              </a:rPr>
              <a:t>Дополнительно к системе разрешений с целью улучшения условий функционирования вводятся приоритеты для транзитных пакетов. Транзитные пакеты передаются УС в первую очередь, что приводит к разгрузке сети, а пакеты, поступающие в узлы от ЭВМ, передаются в сеть только в том случае, когда все транзитные пакеты переданы по соответствующим направлениям.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7763" name="Text Box 3"/>
          <p:cNvSpPr txBox="1">
            <a:spLocks noChangeArrowheads="1"/>
          </p:cNvSpPr>
          <p:nvPr/>
        </p:nvSpPr>
        <p:spPr bwMode="auto">
          <a:xfrm>
            <a:off x="250825" y="122396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При наличии системы, защищающей от перегрузок сеть в целом, могут возникнуть локальные перегрузки — в области, охватывающей несколько соседних узлов. В результате этого передача пакетов в области блокируется. Чтобы восстановить работоспособность сети, можно уничтожить заблокированные пакеты при условии, что ЭВМ-источник сохраняет копии пакетов до получения их ЭВМ-адресатом. В этом случае передача уничтоженных пакетов ЭВМ-источником производится повторно по истечении тайм-аута.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118787" name="Text Box 3"/>
          <p:cNvSpPr txBox="1">
            <a:spLocks noChangeArrowheads="1"/>
          </p:cNvSpPr>
          <p:nvPr/>
        </p:nvSpPr>
        <p:spPr bwMode="auto">
          <a:xfrm>
            <a:off x="206375" y="1403350"/>
            <a:ext cx="87312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Однако такой способ восстановления работы после перегрузки может привести к различным нежелательным последствиям. Так, могут быть уничтожены управляющие пакеты, несущие квитанции, что потребует повторной передачи правильно доставленных пакетов. Поскольку трудно предвидеть все возможные случаи, связанные с блокировками в сети, основные функции по ликвидации блокировок возлагаются на операторов, осуществляющих административное управление сетью.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69635" name="Text Box 3"/>
          <p:cNvSpPr txBox="1">
            <a:spLocks noChangeArrowheads="1"/>
          </p:cNvSpPr>
          <p:nvPr/>
        </p:nvSpPr>
        <p:spPr bwMode="auto">
          <a:xfrm>
            <a:off x="250825" y="1179513"/>
            <a:ext cx="8642350" cy="5251450"/>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i="1">
                <a:solidFill>
                  <a:srgbClr val="800080"/>
                </a:solidFill>
              </a:rPr>
              <a:t>Распределение адресов</a:t>
            </a:r>
            <a:r>
              <a:rPr lang="ru-RU" altLang="ru-RU" sz="2600">
                <a:solidFill>
                  <a:srgbClr val="800080"/>
                </a:solidFill>
              </a:rPr>
              <a:t> состоит в присвоении постоянных имен (адресов) лишь отдельным процессам, которые выдают разрешение на доступ к системе, выделяя для доступа временные адреса. Например, в сети может использоваться четырехзначная нумерация от </a:t>
            </a:r>
            <a:r>
              <a:rPr lang="ru-RU" altLang="ru-RU" sz="2600" i="1">
                <a:solidFill>
                  <a:srgbClr val="800080"/>
                </a:solidFill>
              </a:rPr>
              <a:t>0001</a:t>
            </a:r>
            <a:r>
              <a:rPr lang="ru-RU" altLang="ru-RU" sz="2600">
                <a:solidFill>
                  <a:srgbClr val="800080"/>
                </a:solidFill>
              </a:rPr>
              <a:t> до </a:t>
            </a:r>
            <a:r>
              <a:rPr lang="ru-RU" altLang="ru-RU" sz="2600" i="1">
                <a:solidFill>
                  <a:srgbClr val="800080"/>
                </a:solidFill>
              </a:rPr>
              <a:t>9999</a:t>
            </a:r>
            <a:r>
              <a:rPr lang="ru-RU" altLang="ru-RU" sz="2600">
                <a:solidFill>
                  <a:srgbClr val="800080"/>
                </a:solidFill>
              </a:rPr>
              <a:t> включительно. Каждой системе выделяется необходимое подмножество адресов: системе </a:t>
            </a:r>
            <a:r>
              <a:rPr lang="ru-RU" altLang="ru-RU" sz="2600" i="1">
                <a:solidFill>
                  <a:srgbClr val="800080"/>
                </a:solidFill>
              </a:rPr>
              <a:t>А</a:t>
            </a:r>
            <a:r>
              <a:rPr lang="ru-RU" altLang="ru-RU" sz="2600">
                <a:solidFill>
                  <a:srgbClr val="800080"/>
                </a:solidFill>
              </a:rPr>
              <a:t> — адреса от </a:t>
            </a:r>
            <a:r>
              <a:rPr lang="ru-RU" altLang="ru-RU" sz="2600" i="1">
                <a:solidFill>
                  <a:srgbClr val="800080"/>
                </a:solidFill>
              </a:rPr>
              <a:t>0001</a:t>
            </a:r>
            <a:r>
              <a:rPr lang="ru-RU" altLang="ru-RU" sz="2600">
                <a:solidFill>
                  <a:srgbClr val="800080"/>
                </a:solidFill>
              </a:rPr>
              <a:t> до </a:t>
            </a:r>
            <a:r>
              <a:rPr lang="ru-RU" altLang="ru-RU" sz="2600" i="1">
                <a:solidFill>
                  <a:srgbClr val="800080"/>
                </a:solidFill>
              </a:rPr>
              <a:t>0999</a:t>
            </a:r>
            <a:r>
              <a:rPr lang="ru-RU" altLang="ru-RU" sz="2600">
                <a:solidFill>
                  <a:srgbClr val="800080"/>
                </a:solidFill>
              </a:rPr>
              <a:t>, системе </a:t>
            </a:r>
            <a:r>
              <a:rPr lang="ru-RU" altLang="ru-RU" sz="2600" i="1">
                <a:solidFill>
                  <a:srgbClr val="800080"/>
                </a:solidFill>
              </a:rPr>
              <a:t>В</a:t>
            </a:r>
            <a:r>
              <a:rPr lang="ru-RU" altLang="ru-RU" sz="2600">
                <a:solidFill>
                  <a:srgbClr val="800080"/>
                </a:solidFill>
              </a:rPr>
              <a:t> — от </a:t>
            </a:r>
            <a:r>
              <a:rPr lang="ru-RU" altLang="ru-RU" sz="2600" i="1">
                <a:solidFill>
                  <a:srgbClr val="800080"/>
                </a:solidFill>
              </a:rPr>
              <a:t>1000</a:t>
            </a:r>
            <a:r>
              <a:rPr lang="ru-RU" altLang="ru-RU" sz="2600">
                <a:solidFill>
                  <a:srgbClr val="800080"/>
                </a:solidFill>
              </a:rPr>
              <a:t> до </a:t>
            </a:r>
            <a:r>
              <a:rPr lang="ru-RU" altLang="ru-RU" sz="2600" i="1">
                <a:solidFill>
                  <a:srgbClr val="800080"/>
                </a:solidFill>
              </a:rPr>
              <a:t>1099</a:t>
            </a:r>
            <a:r>
              <a:rPr lang="ru-RU" altLang="ru-RU" sz="2600">
                <a:solidFill>
                  <a:srgbClr val="800080"/>
                </a:solidFill>
              </a:rPr>
              <a:t>, системе </a:t>
            </a:r>
            <a:r>
              <a:rPr lang="ru-RU" altLang="ru-RU" sz="2600" i="1">
                <a:solidFill>
                  <a:srgbClr val="800080"/>
                </a:solidFill>
              </a:rPr>
              <a:t>С</a:t>
            </a:r>
            <a:r>
              <a:rPr lang="ru-RU" altLang="ru-RU" sz="2600">
                <a:solidFill>
                  <a:srgbClr val="800080"/>
                </a:solidFill>
              </a:rPr>
              <a:t> — от </a:t>
            </a:r>
            <a:r>
              <a:rPr lang="ru-RU" altLang="ru-RU" sz="2600" i="1">
                <a:solidFill>
                  <a:srgbClr val="800080"/>
                </a:solidFill>
              </a:rPr>
              <a:t>1100</a:t>
            </a:r>
            <a:r>
              <a:rPr lang="ru-RU" altLang="ru-RU" sz="2600">
                <a:solidFill>
                  <a:srgbClr val="800080"/>
                </a:solidFill>
              </a:rPr>
              <a:t> до </a:t>
            </a:r>
            <a:r>
              <a:rPr lang="ru-RU" altLang="ru-RU" sz="2600" i="1">
                <a:solidFill>
                  <a:srgbClr val="800080"/>
                </a:solidFill>
              </a:rPr>
              <a:t>1299</a:t>
            </a:r>
            <a:r>
              <a:rPr lang="ru-RU" altLang="ru-RU" sz="2600">
                <a:solidFill>
                  <a:srgbClr val="800080"/>
                </a:solidFill>
              </a:rPr>
              <a:t> и т.д. Для доступа к этим системам выделяются постоянные адреса, например </a:t>
            </a:r>
            <a:r>
              <a:rPr lang="ru-RU" altLang="ru-RU" sz="2600" i="1">
                <a:solidFill>
                  <a:srgbClr val="800080"/>
                </a:solidFill>
              </a:rPr>
              <a:t>0001</a:t>
            </a:r>
            <a:r>
              <a:rPr lang="ru-RU" altLang="ru-RU" sz="2600">
                <a:solidFill>
                  <a:srgbClr val="800080"/>
                </a:solidFill>
              </a:rPr>
              <a:t> для системы </a:t>
            </a:r>
            <a:r>
              <a:rPr lang="ru-RU" altLang="ru-RU" sz="2600" i="1">
                <a:solidFill>
                  <a:srgbClr val="800080"/>
                </a:solidFill>
              </a:rPr>
              <a:t>А</a:t>
            </a:r>
            <a:r>
              <a:rPr lang="ru-RU" altLang="ru-RU" sz="2600">
                <a:solidFill>
                  <a:srgbClr val="800080"/>
                </a:solidFill>
              </a:rPr>
              <a:t>, </a:t>
            </a:r>
            <a:r>
              <a:rPr lang="ru-RU" altLang="ru-RU" sz="2600" i="1">
                <a:solidFill>
                  <a:srgbClr val="800080"/>
                </a:solidFill>
              </a:rPr>
              <a:t>1000</a:t>
            </a:r>
            <a:r>
              <a:rPr lang="ru-RU" altLang="ru-RU" sz="2600">
                <a:solidFill>
                  <a:srgbClr val="800080"/>
                </a:solidFill>
              </a:rPr>
              <a:t> — для системы </a:t>
            </a:r>
            <a:r>
              <a:rPr lang="ru-RU" altLang="ru-RU" sz="2600" i="1">
                <a:solidFill>
                  <a:srgbClr val="800080"/>
                </a:solidFill>
              </a:rPr>
              <a:t>В</a:t>
            </a:r>
            <a:r>
              <a:rPr lang="ru-RU" altLang="ru-RU" sz="2600">
                <a:solidFill>
                  <a:srgbClr val="800080"/>
                </a:solidFill>
              </a:rPr>
              <a:t>, </a:t>
            </a:r>
            <a:r>
              <a:rPr lang="ru-RU" altLang="ru-RU" sz="2600" i="1">
                <a:solidFill>
                  <a:srgbClr val="800080"/>
                </a:solidFill>
              </a:rPr>
              <a:t>1100</a:t>
            </a:r>
            <a:r>
              <a:rPr lang="ru-RU" altLang="ru-RU" sz="2600">
                <a:solidFill>
                  <a:srgbClr val="800080"/>
                </a:solidFill>
              </a:rPr>
              <a:t> — для системы </a:t>
            </a:r>
            <a:r>
              <a:rPr lang="ru-RU" altLang="ru-RU" sz="2600" i="1">
                <a:solidFill>
                  <a:srgbClr val="800080"/>
                </a:solidFill>
              </a:rPr>
              <a:t>С</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0659" name="Text Box 3"/>
          <p:cNvSpPr txBox="1">
            <a:spLocks noChangeArrowheads="1"/>
          </p:cNvSpPr>
          <p:nvPr/>
        </p:nvSpPr>
        <p:spPr bwMode="auto">
          <a:xfrm>
            <a:off x="250825" y="1133475"/>
            <a:ext cx="8642350" cy="5251450"/>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Когда в системе </a:t>
            </a:r>
            <a:r>
              <a:rPr lang="ru-RU" altLang="ru-RU" sz="2600" i="1">
                <a:solidFill>
                  <a:srgbClr val="800080"/>
                </a:solidFill>
              </a:rPr>
              <a:t>А</a:t>
            </a:r>
            <a:r>
              <a:rPr lang="ru-RU" altLang="ru-RU" sz="2600">
                <a:solidFill>
                  <a:srgbClr val="800080"/>
                </a:solidFill>
              </a:rPr>
              <a:t> инициируется процесс </a:t>
            </a:r>
            <a:r>
              <a:rPr lang="ru-RU" altLang="ru-RU" sz="2600" i="1">
                <a:solidFill>
                  <a:srgbClr val="800080"/>
                </a:solidFill>
              </a:rPr>
              <a:t>Х</a:t>
            </a:r>
            <a:r>
              <a:rPr lang="ru-RU" altLang="ru-RU" sz="2600">
                <a:solidFill>
                  <a:srgbClr val="800080"/>
                </a:solidFill>
              </a:rPr>
              <a:t>, ему присваивается общесетевой адрес, например </a:t>
            </a:r>
            <a:r>
              <a:rPr lang="ru-RU" altLang="ru-RU" sz="2600" i="1">
                <a:solidFill>
                  <a:srgbClr val="800080"/>
                </a:solidFill>
              </a:rPr>
              <a:t>0750</a:t>
            </a:r>
            <a:r>
              <a:rPr lang="ru-RU" altLang="ru-RU" sz="2600">
                <a:solidFill>
                  <a:srgbClr val="800080"/>
                </a:solidFill>
              </a:rPr>
              <a:t>. Процесс из системы </a:t>
            </a:r>
            <a:r>
              <a:rPr lang="ru-RU" altLang="ru-RU" sz="2600" i="1">
                <a:solidFill>
                  <a:srgbClr val="800080"/>
                </a:solidFill>
              </a:rPr>
              <a:t>А</a:t>
            </a:r>
            <a:r>
              <a:rPr lang="ru-RU" altLang="ru-RU" sz="2600">
                <a:solidFill>
                  <a:srgbClr val="800080"/>
                </a:solidFill>
              </a:rPr>
              <a:t> обращается к процессу с локальным именем </a:t>
            </a:r>
            <a:r>
              <a:rPr lang="ru-RU" altLang="ru-RU" sz="2600" i="1">
                <a:solidFill>
                  <a:srgbClr val="800080"/>
                </a:solidFill>
              </a:rPr>
              <a:t>Y</a:t>
            </a:r>
            <a:r>
              <a:rPr lang="ru-RU" altLang="ru-RU" sz="2600">
                <a:solidFill>
                  <a:srgbClr val="800080"/>
                </a:solidFill>
              </a:rPr>
              <a:t>, реализуемому системой </a:t>
            </a:r>
            <a:r>
              <a:rPr lang="ru-RU" altLang="ru-RU" sz="2600" i="1">
                <a:solidFill>
                  <a:srgbClr val="800080"/>
                </a:solidFill>
              </a:rPr>
              <a:t>В</a:t>
            </a:r>
            <a:r>
              <a:rPr lang="ru-RU" altLang="ru-RU" sz="2600">
                <a:solidFill>
                  <a:srgbClr val="800080"/>
                </a:solidFill>
              </a:rPr>
              <a:t>, по адресу </a:t>
            </a:r>
            <a:r>
              <a:rPr lang="ru-RU" altLang="ru-RU" sz="2600" i="1">
                <a:solidFill>
                  <a:srgbClr val="800080"/>
                </a:solidFill>
              </a:rPr>
              <a:t>1000</a:t>
            </a:r>
            <a:r>
              <a:rPr lang="ru-RU" altLang="ru-RU" sz="2600">
                <a:solidFill>
                  <a:srgbClr val="800080"/>
                </a:solidFill>
              </a:rPr>
              <a:t>. Система </a:t>
            </a:r>
            <a:r>
              <a:rPr lang="ru-RU" altLang="ru-RU" sz="2600" i="1">
                <a:solidFill>
                  <a:srgbClr val="800080"/>
                </a:solidFill>
              </a:rPr>
              <a:t>В</a:t>
            </a:r>
            <a:r>
              <a:rPr lang="ru-RU" altLang="ru-RU" sz="2600">
                <a:solidFill>
                  <a:srgbClr val="800080"/>
                </a:solidFill>
              </a:rPr>
              <a:t> с помощью процесса </a:t>
            </a:r>
            <a:r>
              <a:rPr lang="ru-RU" altLang="ru-RU" sz="2600" i="1">
                <a:solidFill>
                  <a:srgbClr val="800080"/>
                </a:solidFill>
              </a:rPr>
              <a:t>1000</a:t>
            </a:r>
            <a:r>
              <a:rPr lang="ru-RU" altLang="ru-RU" sz="2600">
                <a:solidFill>
                  <a:srgbClr val="800080"/>
                </a:solidFill>
              </a:rPr>
              <a:t> выделяет процессу </a:t>
            </a:r>
            <a:r>
              <a:rPr lang="ru-RU" altLang="ru-RU" sz="2600" i="1">
                <a:solidFill>
                  <a:srgbClr val="800080"/>
                </a:solidFill>
              </a:rPr>
              <a:t>Y</a:t>
            </a:r>
            <a:r>
              <a:rPr lang="ru-RU" altLang="ru-RU" sz="2600">
                <a:solidFill>
                  <a:srgbClr val="800080"/>
                </a:solidFill>
              </a:rPr>
              <a:t> неиспользуемый адрес, например </a:t>
            </a:r>
            <a:r>
              <a:rPr lang="ru-RU" altLang="ru-RU" sz="2600" i="1">
                <a:solidFill>
                  <a:srgbClr val="800080"/>
                </a:solidFill>
              </a:rPr>
              <a:t>1021</a:t>
            </a:r>
            <a:r>
              <a:rPr lang="ru-RU" altLang="ru-RU" sz="2600">
                <a:solidFill>
                  <a:srgbClr val="800080"/>
                </a:solidFill>
              </a:rPr>
              <a:t>, и в дальнейшем взаимодействие процессов с локальными именами </a:t>
            </a:r>
            <a:r>
              <a:rPr lang="ru-RU" altLang="ru-RU" sz="2600" i="1">
                <a:solidFill>
                  <a:srgbClr val="800080"/>
                </a:solidFill>
              </a:rPr>
              <a:t>X</a:t>
            </a:r>
            <a:r>
              <a:rPr lang="ru-RU" altLang="ru-RU" sz="2600">
                <a:solidFill>
                  <a:srgbClr val="800080"/>
                </a:solidFill>
              </a:rPr>
              <a:t> и </a:t>
            </a:r>
            <a:r>
              <a:rPr lang="ru-RU" altLang="ru-RU" sz="2600" i="1">
                <a:solidFill>
                  <a:srgbClr val="800080"/>
                </a:solidFill>
              </a:rPr>
              <a:t>Y</a:t>
            </a:r>
            <a:r>
              <a:rPr lang="ru-RU" altLang="ru-RU" sz="2600">
                <a:solidFill>
                  <a:srgbClr val="800080"/>
                </a:solidFill>
              </a:rPr>
              <a:t> протекает на основе общесетевых адресов </a:t>
            </a:r>
            <a:r>
              <a:rPr lang="ru-RU" altLang="ru-RU" sz="2600" i="1">
                <a:solidFill>
                  <a:srgbClr val="800080"/>
                </a:solidFill>
              </a:rPr>
              <a:t>0750</a:t>
            </a:r>
            <a:r>
              <a:rPr lang="ru-RU" altLang="ru-RU" sz="2600">
                <a:solidFill>
                  <a:srgbClr val="800080"/>
                </a:solidFill>
              </a:rPr>
              <a:t> и </a:t>
            </a:r>
            <a:r>
              <a:rPr lang="ru-RU" altLang="ru-RU" sz="2600" i="1">
                <a:solidFill>
                  <a:srgbClr val="800080"/>
                </a:solidFill>
              </a:rPr>
              <a:t>1021</a:t>
            </a:r>
            <a:r>
              <a:rPr lang="ru-RU" altLang="ru-RU" sz="2600">
                <a:solidFill>
                  <a:srgbClr val="800080"/>
                </a:solidFill>
              </a:rPr>
              <a:t> соответственно, с которыми оперирует базовая СПД. По окончании взаимодействия эти адреса становятся свободными и в дальнейшем присваиваются другим активным процессам.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1683" name="Text Box 3"/>
          <p:cNvSpPr txBox="1">
            <a:spLocks noChangeArrowheads="1"/>
          </p:cNvSpPr>
          <p:nvPr/>
        </p:nvSpPr>
        <p:spPr bwMode="auto">
          <a:xfrm>
            <a:off x="250825" y="1492250"/>
            <a:ext cx="8642350" cy="3935413"/>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rPr>
              <a:t>Отображение адресов </a:t>
            </a:r>
            <a:r>
              <a:rPr lang="ru-RU" altLang="ru-RU" sz="2800">
                <a:solidFill>
                  <a:srgbClr val="800080"/>
                </a:solidFill>
              </a:rPr>
              <a:t>— присвоение каждому объекту общесетевого адреса. Адреса преобразуются (отображаются) каждой системой в локальные имена. Например, если производится обращение по адресу </a:t>
            </a:r>
            <a:r>
              <a:rPr lang="ru-RU" altLang="ru-RU" sz="2800" i="1">
                <a:solidFill>
                  <a:srgbClr val="800080"/>
                </a:solidFill>
              </a:rPr>
              <a:t>256207</a:t>
            </a:r>
            <a:r>
              <a:rPr lang="ru-RU" altLang="ru-RU" sz="2800">
                <a:solidFill>
                  <a:srgbClr val="800080"/>
                </a:solidFill>
              </a:rPr>
              <a:t>, то сеть соответствующей процедурой направляет обращение в соответствующую систему, а последняя преобразует адрес </a:t>
            </a:r>
            <a:r>
              <a:rPr lang="ru-RU" altLang="ru-RU" sz="2800" i="1">
                <a:solidFill>
                  <a:srgbClr val="800080"/>
                </a:solidFill>
              </a:rPr>
              <a:t>256207</a:t>
            </a:r>
            <a:r>
              <a:rPr lang="ru-RU" altLang="ru-RU" sz="2800">
                <a:solidFill>
                  <a:srgbClr val="800080"/>
                </a:solidFill>
              </a:rPr>
              <a:t> в локальное имя </a:t>
            </a:r>
            <a:r>
              <a:rPr lang="ru-RU" altLang="ru-RU" sz="2800" i="1">
                <a:solidFill>
                  <a:srgbClr val="800080"/>
                </a:solidFill>
              </a:rPr>
              <a:t>Y</a:t>
            </a:r>
            <a:r>
              <a:rPr lang="ru-RU" altLang="ru-RU" sz="2800">
                <a:solidFill>
                  <a:srgbClr val="800080"/>
                </a:solidFill>
              </a:rPr>
              <a:t> адресуемого объекта.</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3</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Организация управления потоками данных в ИТС</a:t>
            </a:r>
            <a:r>
              <a:rPr lang="ru-RU" altLang="ru-RU" sz="2000">
                <a:solidFill>
                  <a:srgbClr val="800080"/>
                </a:solidFill>
              </a:rPr>
              <a:t> </a:t>
            </a:r>
          </a:p>
        </p:txBody>
      </p:sp>
      <p:sp>
        <p:nvSpPr>
          <p:cNvPr id="72707" name="Text Box 3"/>
          <p:cNvSpPr txBox="1">
            <a:spLocks noChangeArrowheads="1"/>
          </p:cNvSpPr>
          <p:nvPr/>
        </p:nvSpPr>
        <p:spPr bwMode="auto">
          <a:xfrm>
            <a:off x="250825" y="728663"/>
            <a:ext cx="8642350" cy="59340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Эффективность способа адресации связана в первую очередь с затратами средств на обработку адресов — преобразование логических имен в физические адреса систем и общесетевых адресов в локальные адреса (имена). Иерархическое кодирование упрощает преобразование адресов, поскольку сетевые и локальные имена представляются в явной форме. Однако на практике иерархическое кодирование приводит к многообразию форматов имен, что затрудняет представление имен в протоколах доступа к сети и разделение имен на сетевую и локальную части. Способ распределения адресов хорошо согласуется с логикой построения вычислительных систем, поскольку в типичных случаях системы имеют единственный логический вход, по которому поступают задания, подвергаемые в дальнейшем многообразным способам обработки.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1274</TotalTime>
  <Words>5809</Words>
  <Application>Microsoft Office PowerPoint</Application>
  <PresentationFormat>Экран (4:3)</PresentationFormat>
  <Paragraphs>232</Paragraphs>
  <Slides>54</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54</vt:i4>
      </vt:variant>
    </vt:vector>
  </HeadingPairs>
  <TitlesOfParts>
    <vt:vector size="59" baseType="lpstr">
      <vt:lpstr>Arial</vt:lpstr>
      <vt:lpstr>Tahoma</vt:lpstr>
      <vt:lpstr>Wingdings 2</vt:lpstr>
      <vt:lpstr>Symbol</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80</cp:revision>
  <dcterms:created xsi:type="dcterms:W3CDTF">2008-08-28T16:29:17Z</dcterms:created>
  <dcterms:modified xsi:type="dcterms:W3CDTF">2022-09-09T18:00:12Z</dcterms:modified>
</cp:coreProperties>
</file>