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74" r:id="rId19"/>
    <p:sldId id="575" r:id="rId20"/>
    <p:sldId id="576" r:id="rId21"/>
    <p:sldId id="569" r:id="rId22"/>
    <p:sldId id="570" r:id="rId23"/>
    <p:sldId id="571" r:id="rId24"/>
    <p:sldId id="572" r:id="rId25"/>
    <p:sldId id="573" r:id="rId26"/>
    <p:sldId id="577" r:id="rId27"/>
    <p:sldId id="578" r:id="rId28"/>
    <p:sldId id="579" r:id="rId29"/>
    <p:sldId id="580" r:id="rId30"/>
    <p:sldId id="581" r:id="rId31"/>
    <p:sldId id="588" r:id="rId32"/>
    <p:sldId id="582" r:id="rId33"/>
    <p:sldId id="583" r:id="rId34"/>
    <p:sldId id="584" r:id="rId35"/>
    <p:sldId id="585" r:id="rId36"/>
    <p:sldId id="586" r:id="rId37"/>
    <p:sldId id="587" r:id="rId38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00080"/>
    <a:srgbClr val="009999"/>
    <a:srgbClr val="CC3300"/>
    <a:srgbClr val="FF3300"/>
    <a:srgbClr val="FFCC99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9" autoAdjust="0"/>
    <p:restoredTop sz="94702" autoAdjust="0"/>
  </p:normalViewPr>
  <p:slideViewPr>
    <p:cSldViewPr snapToGrid="0" showGuides="1">
      <p:cViewPr varScale="1">
        <p:scale>
          <a:sx n="84" d="100"/>
          <a:sy n="84" d="100"/>
        </p:scale>
        <p:origin x="1709" y="82"/>
      </p:cViewPr>
      <p:guideLst>
        <p:guide orient="horz" pos="19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09BAC-A0AA-4130-BEE0-40FAAF16F7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387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B6B61-22DC-4304-B85B-4E84A900FE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311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17C72-95F2-4734-B116-6B8C57417F0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20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020E9-2595-4B81-8D37-663D36D8770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699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67989-24BC-4840-BBD1-FC51EDC207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76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A50734-7835-44C8-917C-6772255C59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024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A6FCB-225F-44C8-BACA-0ED5779795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668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8338-170D-402D-AA56-ADF32E6D0F5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133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879762-3C40-431D-BC4C-8F1ECA48E6A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442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1F4B1-A213-4A16-AD9B-D4285C8112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644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DB943-E6EF-4BCA-B1E7-11590232D8B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51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1620D8-B89C-4B03-AFC0-3DA086CE76C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021388"/>
            <a:ext cx="9144000" cy="6731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spcBef>
                <a:spcPct val="0"/>
              </a:spcBef>
            </a:pP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61645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</a:t>
            </a:r>
          </a:p>
          <a:p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топологических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altLang="ru-RU" sz="180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792163" y="3549650"/>
            <a:ext cx="7515225" cy="10366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CC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336600"/>
                </a:solidFill>
              </a:rPr>
              <a:t>Раздел </a:t>
            </a:r>
            <a:r>
              <a:rPr lang="en-US" altLang="ru-RU" sz="2000" b="1">
                <a:solidFill>
                  <a:srgbClr val="336600"/>
                </a:solidFill>
              </a:rPr>
              <a:t>V: </a:t>
            </a:r>
            <a:r>
              <a:rPr lang="ru-RU" altLang="ru-RU" sz="2000" b="1">
                <a:solidFill>
                  <a:srgbClr val="336600"/>
                </a:solidFill>
              </a:rPr>
              <a:t>КОМПЬЮТЕРНЫЙ ШПИОНАЖ СИСТЕМООБРАЗУЮЩИХ ПРОТОКОЛОВ И ИНФРАСТРУКТУРЫ </a:t>
            </a:r>
            <a:r>
              <a:rPr lang="en-US" altLang="ru-RU" sz="2200" b="1">
                <a:solidFill>
                  <a:srgbClr val="336600"/>
                </a:solidFill>
              </a:rPr>
              <a:t>INTERNET</a:t>
            </a:r>
            <a:r>
              <a:rPr lang="ru-RU" altLang="ru-RU" sz="2000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 i="1">
                <a:solidFill>
                  <a:srgbClr val="CC0000"/>
                </a:solidFill>
              </a:rPr>
              <a:t>КУРС ЛЕКЦИЙ</a:t>
            </a:r>
          </a:p>
          <a:p>
            <a:endParaRPr lang="ru-RU" altLang="ru-RU" sz="2400" b="1">
              <a:solidFill>
                <a:srgbClr val="CC0000"/>
              </a:solidFill>
            </a:endParaRPr>
          </a:p>
          <a:p>
            <a:r>
              <a:rPr lang="ru-RU" altLang="ru-RU" b="1">
                <a:solidFill>
                  <a:srgbClr val="FF0000"/>
                </a:solidFill>
              </a:rPr>
              <a:t>ОРГАНИЗАЦИЯ И</a:t>
            </a:r>
          </a:p>
          <a:p>
            <a:r>
              <a:rPr lang="ru-RU" altLang="ru-RU" b="1">
                <a:solidFill>
                  <a:srgbClr val="FF0000"/>
                </a:solidFill>
              </a:rPr>
              <a:t>ОБЕСПЕЧЕНИЕ БЕЗОПАСНОСТИ</a:t>
            </a:r>
          </a:p>
          <a:p>
            <a:r>
              <a:rPr lang="ru-RU" altLang="ru-RU" b="1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r>
              <a:rPr lang="ru-RU" altLang="ru-RU" b="1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8099" name="Text Box 3"/>
          <p:cNvSpPr txBox="1">
            <a:spLocks noChangeArrowheads="1"/>
          </p:cNvSpPr>
          <p:nvPr/>
        </p:nvSpPr>
        <p:spPr bwMode="auto">
          <a:xfrm>
            <a:off x="263525" y="1414463"/>
            <a:ext cx="8604250" cy="466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000">
                <a:solidFill>
                  <a:srgbClr val="800080"/>
                </a:solidFill>
              </a:rPr>
              <a:t>Одним из наиболее важных элементов системы распознавания является процедура формирования признакового пространства и разделение его на классы, подклассы и т.д. Содержание этой процедуры определяется конкретной системой распознавания.</a:t>
            </a:r>
          </a:p>
          <a:p>
            <a:r>
              <a:rPr lang="ru-RU" altLang="ru-RU" sz="3000">
                <a:solidFill>
                  <a:srgbClr val="800080"/>
                </a:solidFill>
              </a:rPr>
              <a:t>Если теперь рассмотреть процессы функционирования NAT-модулей и СЭ, то них можно выделить следующие функциональные процедуры: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9123" name="Text Box 3"/>
          <p:cNvSpPr txBox="1">
            <a:spLocks noChangeArrowheads="1"/>
          </p:cNvSpPr>
          <p:nvPr/>
        </p:nvSpPr>
        <p:spPr bwMode="auto">
          <a:xfrm>
            <a:off x="250825" y="1314450"/>
            <a:ext cx="8605838" cy="5175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приём входящего/исходящего IP-пакета и проверка его целостности;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определение и выделение адресного блока и других адресных и/или признаковых компонентов;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сравнение адресной и/или иной признаковой информации с конфигурационной признаковой информацией;</a:t>
            </a:r>
          </a:p>
          <a:p>
            <a:pPr>
              <a:spcBef>
                <a:spcPct val="3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принятие решения (по результатам сравнения) о дальнейшей обработке принятого IP-пакета (удаление, дальнейшая трансляция и т.п.).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0147" name="Text Box 3"/>
          <p:cNvSpPr txBox="1">
            <a:spLocks noChangeArrowheads="1"/>
          </p:cNvSpPr>
          <p:nvPr/>
        </p:nvSpPr>
        <p:spPr bwMode="auto">
          <a:xfrm>
            <a:off x="238125" y="1290638"/>
            <a:ext cx="86423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Очевидно, что процессы функционирования NAT-модулей и СЭ полностью соответствуют модели функционирования системы распознавания. В конечном счете, и NAT-модули, и СЭ реализуют функцию обнаружения, то есть “свой” или “чужой”. Если они устанавливают, что IP-пакет “чужой”, он просто уничтожается, а если — “свой”, определяют его дальнейшую обработку.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1171" name="Text Box 3"/>
          <p:cNvSpPr txBox="1">
            <a:spLocks noChangeArrowheads="1"/>
          </p:cNvSpPr>
          <p:nvPr/>
        </p:nvSpPr>
        <p:spPr bwMode="auto">
          <a:xfrm>
            <a:off x="0" y="887413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3300"/>
                </a:solidFill>
                <a:latin typeface="Tahoma" panose="020B0604030504040204" pitchFamily="34" charset="0"/>
              </a:rPr>
              <a:t>30.3. </a:t>
            </a:r>
            <a:r>
              <a:rPr lang="ru-RU" altLang="ru-RU" sz="2400" b="1">
                <a:solidFill>
                  <a:srgbClr val="CC3300"/>
                </a:solidFill>
              </a:rPr>
              <a:t>Наличие принципиальной возможности</a:t>
            </a:r>
          </a:p>
          <a:p>
            <a:r>
              <a:rPr lang="ru-RU" altLang="ru-RU" sz="2400" b="1">
                <a:solidFill>
                  <a:srgbClr val="CC3300"/>
                </a:solidFill>
              </a:rPr>
              <a:t>КШ NAT-модулей и СЭ-систем</a:t>
            </a:r>
            <a:endParaRPr lang="ru-RU" altLang="ru-RU" sz="2400">
              <a:solidFill>
                <a:srgbClr val="CC3300"/>
              </a:solidFill>
            </a:endParaRPr>
          </a:p>
        </p:txBody>
      </p:sp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238125" y="1963738"/>
            <a:ext cx="8655050" cy="4454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2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Перед началом рассмотрения возможных мероприятий компьютерного шпионажа (КШ) NAT-модулей и СЭ-систем, необходимо ответить на вопрос: 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“А существует ли принципиальная возможность КШ (преодоления) таких средств защиты?”</a:t>
            </a:r>
          </a:p>
          <a:p>
            <a:pPr>
              <a:spcBef>
                <a:spcPct val="2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Ответ на этот вопрос будет положительным. </a:t>
            </a:r>
            <a:r>
              <a:rPr lang="ru-RU" altLang="ru-RU" sz="24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Во-первых</a:t>
            </a:r>
            <a:r>
              <a:rPr lang="ru-RU" altLang="ru-RU" sz="2400">
                <a:solidFill>
                  <a:srgbClr val="800080"/>
                </a:solidFill>
              </a:rPr>
              <a:t>, потому, что сами разработчики NAT-модулей и СЭ-систем и специалисты в области ИБ говорят о возможности нелегального проникновения через такие системы. Другими словами, NAT-модули и СЭ-системы “не всесильны” и способны защитить информационные системы только от некоторых разновидностей атак.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2195" name="Text Box 3"/>
          <p:cNvSpPr txBox="1">
            <a:spLocks noChangeArrowheads="1"/>
          </p:cNvSpPr>
          <p:nvPr/>
        </p:nvSpPr>
        <p:spPr bwMode="auto">
          <a:xfrm>
            <a:off x="238125" y="1303338"/>
            <a:ext cx="862965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И, </a:t>
            </a:r>
            <a:r>
              <a:rPr lang="ru-RU" altLang="ru-RU" sz="30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во-вторых</a:t>
            </a:r>
            <a:r>
              <a:rPr lang="ru-RU" altLang="ru-RU" sz="3000">
                <a:solidFill>
                  <a:srgbClr val="800080"/>
                </a:solidFill>
              </a:rPr>
              <a:t> (это “второе” объясняет “слабость” NAT-модулей и СЭ-систем по обеспечению ИБ), эти средства защиты, принципиально нарушая модель “сквозного соединения” в Internet-сети на сетевом и/или транспортном уровнях, все-таки не нарушают его на прикладном уровне, то есть не нарушают соединение между прикладными процессами, которое идентифицируется с помощью адресной системы той или иной прикладной службы.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3219" name="Text Box 3"/>
          <p:cNvSpPr txBox="1">
            <a:spLocks noChangeArrowheads="1"/>
          </p:cNvSpPr>
          <p:nvPr/>
        </p:nvSpPr>
        <p:spPr bwMode="auto">
          <a:xfrm>
            <a:off x="261938" y="1290638"/>
            <a:ext cx="8605837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Именно наличие прикладных адресов процесса-получателя и процесса-отправителя в транслируемом сообщении позволяет однозначно (при отсутствии ошибок) идентифицировать соединение (то есть цель КШ), даже в условиях модификации IP-адресов и номеров транспортных портов и может быть другой адресной информации.</a:t>
            </a:r>
          </a:p>
          <a:p>
            <a:r>
              <a:rPr lang="ru-RU" altLang="ru-RU">
                <a:solidFill>
                  <a:srgbClr val="800080"/>
                </a:solidFill>
              </a:rPr>
              <a:t>Отсюда следует, что основой КШ NAT-модулей и СЭ-систем является обеспечение доступа к трафику, транслируемому через эти средства защиты.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4243" name="Text Box 3"/>
          <p:cNvSpPr txBox="1">
            <a:spLocks noChangeArrowheads="1"/>
          </p:cNvSpPr>
          <p:nvPr/>
        </p:nvSpPr>
        <p:spPr bwMode="auto">
          <a:xfrm>
            <a:off x="0" y="887413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3300"/>
                </a:solidFill>
                <a:latin typeface="Tahoma" panose="020B0604030504040204" pitchFamily="34" charset="0"/>
              </a:rPr>
              <a:t>30.4. </a:t>
            </a:r>
            <a:r>
              <a:rPr lang="ru-RU" altLang="ru-RU" sz="2400" b="1">
                <a:solidFill>
                  <a:srgbClr val="CC3300"/>
                </a:solidFill>
              </a:rPr>
              <a:t>Основные принципы и содержание</a:t>
            </a:r>
          </a:p>
          <a:p>
            <a:r>
              <a:rPr lang="ru-RU" altLang="ru-RU" sz="2400" b="1">
                <a:solidFill>
                  <a:srgbClr val="CC3300"/>
                </a:solidFill>
              </a:rPr>
              <a:t>КШ NAT-модулей и СЭ</a:t>
            </a:r>
          </a:p>
        </p:txBody>
      </p:sp>
      <p:sp>
        <p:nvSpPr>
          <p:cNvPr id="1034244" name="Text Box 4"/>
          <p:cNvSpPr txBox="1">
            <a:spLocks noChangeArrowheads="1"/>
          </p:cNvSpPr>
          <p:nvPr/>
        </p:nvSpPr>
        <p:spPr bwMode="auto">
          <a:xfrm>
            <a:off x="263525" y="2005013"/>
            <a:ext cx="8616950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Основные принципы</a:t>
            </a:r>
            <a:r>
              <a:rPr lang="ru-RU" altLang="ru-RU" sz="3200" b="1">
                <a:solidFill>
                  <a:srgbClr val="800080"/>
                </a:solidFill>
              </a:rPr>
              <a:t>. </a:t>
            </a:r>
            <a:r>
              <a:rPr lang="ru-RU" altLang="ru-RU" sz="3200">
                <a:solidFill>
                  <a:srgbClr val="800080"/>
                </a:solidFill>
              </a:rPr>
              <a:t>Цели мероприятий КШ могут быть различными в зависимости от оперативно-стратегических задач, решаемых системой РЭР. Однако можно предположить, что нарушителя, как правило, будут интересовать не сами NAT-модули и СЭ-системы как таковые, а всё то, что они защищают (что расположено за ними) — объекты КШ (рис.30.1,а,б.в,г).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357" name="Text Box 93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35373" name="Group 109"/>
          <p:cNvGrpSpPr>
            <a:grpSpLocks/>
          </p:cNvGrpSpPr>
          <p:nvPr/>
        </p:nvGrpSpPr>
        <p:grpSpPr bwMode="auto">
          <a:xfrm>
            <a:off x="227013" y="725488"/>
            <a:ext cx="8694737" cy="5907087"/>
            <a:chOff x="143" y="457"/>
            <a:chExt cx="5477" cy="3721"/>
          </a:xfrm>
        </p:grpSpPr>
        <p:sp>
          <p:nvSpPr>
            <p:cNvPr id="1035372" name="Line 108"/>
            <p:cNvSpPr>
              <a:spLocks noChangeShapeType="1"/>
            </p:cNvSpPr>
            <p:nvPr/>
          </p:nvSpPr>
          <p:spPr bwMode="auto">
            <a:xfrm>
              <a:off x="1223" y="1326"/>
              <a:ext cx="0" cy="5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370" name="Freeform 106"/>
            <p:cNvSpPr>
              <a:spLocks/>
            </p:cNvSpPr>
            <p:nvPr/>
          </p:nvSpPr>
          <p:spPr bwMode="auto">
            <a:xfrm>
              <a:off x="3409" y="1325"/>
              <a:ext cx="1159" cy="2533"/>
            </a:xfrm>
            <a:custGeom>
              <a:avLst/>
              <a:gdLst>
                <a:gd name="T0" fmla="*/ 8 w 1460"/>
                <a:gd name="T1" fmla="*/ 2533 h 2533"/>
                <a:gd name="T2" fmla="*/ 0 w 1460"/>
                <a:gd name="T3" fmla="*/ 474 h 2533"/>
                <a:gd name="T4" fmla="*/ 781 w 1460"/>
                <a:gd name="T5" fmla="*/ 0 h 2533"/>
                <a:gd name="T6" fmla="*/ 1444 w 1460"/>
                <a:gd name="T7" fmla="*/ 435 h 2533"/>
                <a:gd name="T8" fmla="*/ 1460 w 1460"/>
                <a:gd name="T9" fmla="*/ 2502 h 2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0" h="2533">
                  <a:moveTo>
                    <a:pt x="8" y="2533"/>
                  </a:moveTo>
                  <a:lnTo>
                    <a:pt x="0" y="474"/>
                  </a:lnTo>
                  <a:lnTo>
                    <a:pt x="781" y="0"/>
                  </a:lnTo>
                  <a:lnTo>
                    <a:pt x="1444" y="435"/>
                  </a:lnTo>
                  <a:lnTo>
                    <a:pt x="1460" y="2502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280" name="AutoShape 16"/>
            <p:cNvSpPr>
              <a:spLocks noChangeArrowheads="1"/>
            </p:cNvSpPr>
            <p:nvPr/>
          </p:nvSpPr>
          <p:spPr bwMode="auto">
            <a:xfrm>
              <a:off x="155" y="1630"/>
              <a:ext cx="2289" cy="1736"/>
            </a:xfrm>
            <a:prstGeom prst="homePlate">
              <a:avLst>
                <a:gd name="adj" fmla="val 22421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tint val="0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CC33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281" name="Text Box 17"/>
            <p:cNvSpPr txBox="1">
              <a:spLocks noChangeArrowheads="1"/>
            </p:cNvSpPr>
            <p:nvPr/>
          </p:nvSpPr>
          <p:spPr bwMode="auto">
            <a:xfrm>
              <a:off x="257" y="1798"/>
              <a:ext cx="1742" cy="138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r"/>
              <a:r>
                <a:rPr lang="ru-RU" altLang="zh-CN" sz="2400" b="1">
                  <a:solidFill>
                    <a:srgbClr val="CC3300"/>
                  </a:solidFill>
                </a:rPr>
                <a:t>Получение максимально возможной информации о </a:t>
              </a:r>
              <a:r>
                <a:rPr lang="en-US" altLang="zh-CN" sz="2400" b="1">
                  <a:solidFill>
                    <a:srgbClr val="CC3300"/>
                  </a:solidFill>
                  <a:ea typeface="SimSun" panose="02010600030101010101" pitchFamily="2" charset="-122"/>
                </a:rPr>
                <a:t>NAT</a:t>
              </a:r>
              <a:r>
                <a:rPr lang="ru-RU" altLang="zh-CN" sz="2400" b="1">
                  <a:solidFill>
                    <a:srgbClr val="CC3300"/>
                  </a:solidFill>
                </a:rPr>
                <a:t>-модулях и СЭ-системах</a:t>
              </a:r>
              <a:endParaRPr lang="ru-RU" altLang="ru-RU" sz="2400" b="1">
                <a:solidFill>
                  <a:srgbClr val="CC3300"/>
                </a:solidFill>
              </a:endParaRPr>
            </a:p>
          </p:txBody>
        </p:sp>
        <p:grpSp>
          <p:nvGrpSpPr>
            <p:cNvPr id="1035364" name="Group 100"/>
            <p:cNvGrpSpPr>
              <a:grpSpLocks/>
            </p:cNvGrpSpPr>
            <p:nvPr/>
          </p:nvGrpSpPr>
          <p:grpSpPr bwMode="auto">
            <a:xfrm>
              <a:off x="2829" y="2937"/>
              <a:ext cx="2755" cy="585"/>
              <a:chOff x="2861" y="3143"/>
              <a:chExt cx="2755" cy="585"/>
            </a:xfrm>
          </p:grpSpPr>
          <p:sp>
            <p:nvSpPr>
              <p:cNvPr id="1035305" name="AutoShape 41"/>
              <p:cNvSpPr>
                <a:spLocks noChangeArrowheads="1"/>
              </p:cNvSpPr>
              <p:nvPr/>
            </p:nvSpPr>
            <p:spPr bwMode="auto">
              <a:xfrm>
                <a:off x="2861" y="3143"/>
                <a:ext cx="2755" cy="585"/>
              </a:xfrm>
              <a:prstGeom prst="flowChartDocument">
                <a:avLst/>
              </a:prstGeom>
              <a:gradFill rotWithShape="1">
                <a:gsLst>
                  <a:gs pos="0">
                    <a:srgbClr val="FFFF99">
                      <a:gamma/>
                      <a:tint val="0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306" name="Text Box 42"/>
              <p:cNvSpPr txBox="1">
                <a:spLocks noChangeArrowheads="1"/>
              </p:cNvSpPr>
              <p:nvPr/>
            </p:nvSpPr>
            <p:spPr bwMode="auto">
              <a:xfrm>
                <a:off x="2911" y="3229"/>
                <a:ext cx="2657" cy="36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zh-CN" sz="1600" b="1">
                    <a:solidFill>
                      <a:srgbClr val="CC3300"/>
                    </a:solidFill>
                  </a:rPr>
                  <a:t>Определение технологических аспектов функционирования самой системы защиты</a:t>
                </a:r>
                <a:endParaRPr lang="ru-RU" altLang="ru-RU" sz="1600" b="1">
                  <a:solidFill>
                    <a:srgbClr val="CC3300"/>
                  </a:solidFill>
                </a:endParaRPr>
              </a:p>
            </p:txBody>
          </p:sp>
        </p:grpSp>
        <p:grpSp>
          <p:nvGrpSpPr>
            <p:cNvPr id="1035358" name="Group 94"/>
            <p:cNvGrpSpPr>
              <a:grpSpLocks/>
            </p:cNvGrpSpPr>
            <p:nvPr/>
          </p:nvGrpSpPr>
          <p:grpSpPr bwMode="auto">
            <a:xfrm>
              <a:off x="143" y="457"/>
              <a:ext cx="5451" cy="1004"/>
              <a:chOff x="143" y="694"/>
              <a:chExt cx="5451" cy="1004"/>
            </a:xfrm>
          </p:grpSpPr>
          <p:sp>
            <p:nvSpPr>
              <p:cNvPr id="1035268" name="AutoShape 4"/>
              <p:cNvSpPr>
                <a:spLocks noChangeArrowheads="1"/>
              </p:cNvSpPr>
              <p:nvPr/>
            </p:nvSpPr>
            <p:spPr bwMode="auto">
              <a:xfrm rot="16200000" flipH="1">
                <a:off x="1007" y="894"/>
                <a:ext cx="603" cy="413"/>
              </a:xfrm>
              <a:custGeom>
                <a:avLst/>
                <a:gdLst>
                  <a:gd name="G0" fmla="+- 12427 0 0"/>
                  <a:gd name="G1" fmla="+- 4189 0 0"/>
                  <a:gd name="G2" fmla="+- 12158 0 4189"/>
                  <a:gd name="G3" fmla="+- G2 0 4189"/>
                  <a:gd name="G4" fmla="*/ G3 32768 32059"/>
                  <a:gd name="G5" fmla="*/ G4 1 2"/>
                  <a:gd name="G6" fmla="+- 21600 0 12427"/>
                  <a:gd name="G7" fmla="*/ G6 4189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1932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4189"/>
                    </a:lnTo>
                    <a:cubicBezTo>
                      <a:pt x="5564" y="4189"/>
                      <a:pt x="0" y="7757"/>
                      <a:pt x="0" y="12158"/>
                    </a:cubicBezTo>
                    <a:lnTo>
                      <a:pt x="0" y="21600"/>
                    </a:lnTo>
                    <a:lnTo>
                      <a:pt x="3864" y="21600"/>
                    </a:lnTo>
                    <a:lnTo>
                      <a:pt x="3864" y="12158"/>
                    </a:lnTo>
                    <a:cubicBezTo>
                      <a:pt x="3864" y="9844"/>
                      <a:pt x="7698" y="7969"/>
                      <a:pt x="12427" y="7969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rgbClr val="CC99FF"/>
              </a:solidFill>
              <a:ln w="28575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272" name="AutoShape 8"/>
              <p:cNvSpPr>
                <a:spLocks noChangeArrowheads="1"/>
              </p:cNvSpPr>
              <p:nvPr/>
            </p:nvSpPr>
            <p:spPr bwMode="auto">
              <a:xfrm rot="5400000">
                <a:off x="4123" y="897"/>
                <a:ext cx="611" cy="413"/>
              </a:xfrm>
              <a:custGeom>
                <a:avLst/>
                <a:gdLst>
                  <a:gd name="G0" fmla="+- 12427 0 0"/>
                  <a:gd name="G1" fmla="+- 4189 0 0"/>
                  <a:gd name="G2" fmla="+- 12158 0 4189"/>
                  <a:gd name="G3" fmla="+- G2 0 4189"/>
                  <a:gd name="G4" fmla="*/ G3 32768 32059"/>
                  <a:gd name="G5" fmla="*/ G4 1 2"/>
                  <a:gd name="G6" fmla="+- 21600 0 12427"/>
                  <a:gd name="G7" fmla="*/ G6 4189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1932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4189"/>
                    </a:lnTo>
                    <a:cubicBezTo>
                      <a:pt x="5564" y="4189"/>
                      <a:pt x="0" y="7757"/>
                      <a:pt x="0" y="12158"/>
                    </a:cubicBezTo>
                    <a:lnTo>
                      <a:pt x="0" y="21600"/>
                    </a:lnTo>
                    <a:lnTo>
                      <a:pt x="3864" y="21600"/>
                    </a:lnTo>
                    <a:lnTo>
                      <a:pt x="3864" y="12158"/>
                    </a:lnTo>
                    <a:cubicBezTo>
                      <a:pt x="3864" y="9844"/>
                      <a:pt x="7698" y="7969"/>
                      <a:pt x="12427" y="7969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rgbClr val="CC99FF"/>
              </a:solidFill>
              <a:ln w="28575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274" name="AutoShape 10"/>
              <p:cNvSpPr>
                <a:spLocks noChangeArrowheads="1"/>
              </p:cNvSpPr>
              <p:nvPr/>
            </p:nvSpPr>
            <p:spPr bwMode="auto">
              <a:xfrm rot="-5400000">
                <a:off x="2617" y="-407"/>
                <a:ext cx="505" cy="2707"/>
              </a:xfrm>
              <a:prstGeom prst="flowChartOnlineStorage">
                <a:avLst/>
              </a:prstGeom>
              <a:gradFill rotWithShape="1">
                <a:gsLst>
                  <a:gs pos="0">
                    <a:srgbClr val="CC99FF"/>
                  </a:gs>
                  <a:gs pos="50000">
                    <a:srgbClr val="CC99FF">
                      <a:gamma/>
                      <a:tint val="0"/>
                      <a:invGamma/>
                    </a:srgbClr>
                  </a:gs>
                  <a:gs pos="100000">
                    <a:srgbClr val="CC99FF"/>
                  </a:gs>
                </a:gsLst>
                <a:lin ang="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275" name="WordArt 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0" y="862"/>
                <a:ext cx="2301" cy="213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3685"/>
                  </a:avLst>
                </a:prstTxWarp>
              </a:bodyPr>
              <a:lstStyle/>
              <a:p>
                <a:r>
                  <a:rPr lang="ru-RU" sz="1400" kern="10">
                    <a:ln w="6350">
                      <a:solidFill>
                        <a:srgbClr val="80008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effectLst>
                      <a:outerShdw dist="35921" dir="2700000" algn="ctr" rotWithShape="0">
                        <a:srgbClr val="FF9933"/>
                      </a:outerShdw>
                    </a:effectLst>
                  </a:rPr>
                  <a:t> КШ-</a:t>
                </a:r>
                <a:r>
                  <a:rPr lang="en-US" sz="1400" kern="10">
                    <a:ln w="6350">
                      <a:solidFill>
                        <a:srgbClr val="80008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effectLst>
                      <a:outerShdw dist="35921" dir="2700000" algn="ctr" rotWithShape="0">
                        <a:srgbClr val="FF9933"/>
                      </a:outerShdw>
                    </a:effectLst>
                  </a:rPr>
                  <a:t>NAT/FW </a:t>
                </a:r>
                <a:endParaRPr lang="ru-RU" sz="1400" kern="10">
                  <a:ln w="63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effectLst>
                    <a:outerShdw dist="35921" dir="2700000" algn="ctr" rotWithShape="0">
                      <a:srgbClr val="FF9933"/>
                    </a:outerShdw>
                  </a:effectLst>
                </a:endParaRPr>
              </a:p>
            </p:txBody>
          </p:sp>
          <p:sp>
            <p:nvSpPr>
              <p:cNvPr id="1035277" name="AutoShape 13"/>
              <p:cNvSpPr>
                <a:spLocks noChangeArrowheads="1"/>
              </p:cNvSpPr>
              <p:nvPr/>
            </p:nvSpPr>
            <p:spPr bwMode="auto">
              <a:xfrm>
                <a:off x="143" y="1401"/>
                <a:ext cx="2278" cy="297"/>
              </a:xfrm>
              <a:prstGeom prst="flowChartManualInput">
                <a:avLst/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278" name="WordArt 14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" y="1480"/>
                <a:ext cx="1855" cy="178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21856"/>
                  </a:avLst>
                </a:prstTxWarp>
              </a:bodyPr>
              <a:lstStyle/>
              <a:p>
                <a:r>
                  <a:rPr lang="ru-RU" sz="1200" kern="10">
                    <a:ln w="63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chemeClr val="hlink"/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П  Р  И  Н  Ц  И  П  Ы </a:t>
                </a:r>
              </a:p>
            </p:txBody>
          </p:sp>
          <p:sp>
            <p:nvSpPr>
              <p:cNvPr id="1035355" name="AutoShape 91"/>
              <p:cNvSpPr>
                <a:spLocks noChangeArrowheads="1"/>
              </p:cNvSpPr>
              <p:nvPr/>
            </p:nvSpPr>
            <p:spPr bwMode="auto">
              <a:xfrm flipH="1">
                <a:off x="3324" y="1393"/>
                <a:ext cx="2270" cy="297"/>
              </a:xfrm>
              <a:prstGeom prst="flowChartManualInput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356" name="WordArt 92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1457"/>
                <a:ext cx="1861" cy="205"/>
              </a:xfrm>
              <a:prstGeom prst="rect">
                <a:avLst/>
              </a:prstGeom>
            </p:spPr>
            <p:txBody>
              <a:bodyPr wrap="none" fromWordArt="1">
                <a:prstTxWarp prst="textSlantDown">
                  <a:avLst>
                    <a:gd name="adj" fmla="val 73657"/>
                  </a:avLst>
                </a:prstTxWarp>
              </a:bodyPr>
              <a:lstStyle/>
              <a:p>
                <a:r>
                  <a:rPr lang="ru-RU" sz="2000" kern="10">
                    <a:ln w="63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chemeClr val="accent2"/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С О Д Е Р Ж А Н И Е </a:t>
                </a:r>
              </a:p>
            </p:txBody>
          </p:sp>
        </p:grpSp>
        <p:grpSp>
          <p:nvGrpSpPr>
            <p:cNvPr id="1035365" name="Group 101"/>
            <p:cNvGrpSpPr>
              <a:grpSpLocks/>
            </p:cNvGrpSpPr>
            <p:nvPr/>
          </p:nvGrpSpPr>
          <p:grpSpPr bwMode="auto">
            <a:xfrm>
              <a:off x="2833" y="2277"/>
              <a:ext cx="2755" cy="585"/>
              <a:chOff x="2864" y="2506"/>
              <a:chExt cx="2755" cy="585"/>
            </a:xfrm>
          </p:grpSpPr>
          <p:sp>
            <p:nvSpPr>
              <p:cNvPr id="1035359" name="AutoShape 95"/>
              <p:cNvSpPr>
                <a:spLocks noChangeArrowheads="1"/>
              </p:cNvSpPr>
              <p:nvPr/>
            </p:nvSpPr>
            <p:spPr bwMode="auto">
              <a:xfrm>
                <a:off x="2864" y="2506"/>
                <a:ext cx="2755" cy="585"/>
              </a:xfrm>
              <a:prstGeom prst="flowChartDocument">
                <a:avLst/>
              </a:prstGeom>
              <a:gradFill rotWithShape="1">
                <a:gsLst>
                  <a:gs pos="0">
                    <a:srgbClr val="FFFF99">
                      <a:gamma/>
                      <a:tint val="0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360" name="Text Box 96"/>
              <p:cNvSpPr txBox="1">
                <a:spLocks noChangeArrowheads="1"/>
              </p:cNvSpPr>
              <p:nvPr/>
            </p:nvSpPr>
            <p:spPr bwMode="auto">
              <a:xfrm>
                <a:off x="2921" y="2592"/>
                <a:ext cx="2649" cy="36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zh-CN" sz="1600" b="1">
                    <a:solidFill>
                      <a:srgbClr val="CC3300"/>
                    </a:solidFill>
                  </a:rPr>
                  <a:t>Определение видов трафика (включая шифрованный), которые транслируются через систему защиты</a:t>
                </a:r>
                <a:endParaRPr lang="ru-RU" altLang="ru-RU" sz="1600" b="1">
                  <a:solidFill>
                    <a:srgbClr val="CC3300"/>
                  </a:solidFill>
                </a:endParaRPr>
              </a:p>
            </p:txBody>
          </p:sp>
        </p:grpSp>
        <p:grpSp>
          <p:nvGrpSpPr>
            <p:cNvPr id="1035363" name="Group 99"/>
            <p:cNvGrpSpPr>
              <a:grpSpLocks/>
            </p:cNvGrpSpPr>
            <p:nvPr/>
          </p:nvGrpSpPr>
          <p:grpSpPr bwMode="auto">
            <a:xfrm>
              <a:off x="2831" y="3593"/>
              <a:ext cx="2763" cy="585"/>
              <a:chOff x="148" y="571"/>
              <a:chExt cx="2763" cy="585"/>
            </a:xfrm>
          </p:grpSpPr>
          <p:sp>
            <p:nvSpPr>
              <p:cNvPr id="1035362" name="AutoShape 98"/>
              <p:cNvSpPr>
                <a:spLocks noChangeArrowheads="1"/>
              </p:cNvSpPr>
              <p:nvPr/>
            </p:nvSpPr>
            <p:spPr bwMode="auto">
              <a:xfrm>
                <a:off x="148" y="571"/>
                <a:ext cx="2755" cy="585"/>
              </a:xfrm>
              <a:prstGeom prst="flowChartDocument">
                <a:avLst/>
              </a:prstGeom>
              <a:gradFill rotWithShape="1">
                <a:gsLst>
                  <a:gs pos="0">
                    <a:srgbClr val="FFFF99">
                      <a:gamma/>
                      <a:tint val="0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361" name="Text Box 97"/>
              <p:cNvSpPr txBox="1">
                <a:spLocks noChangeArrowheads="1"/>
              </p:cNvSpPr>
              <p:nvPr/>
            </p:nvSpPr>
            <p:spPr bwMode="auto">
              <a:xfrm>
                <a:off x="183" y="651"/>
                <a:ext cx="2728" cy="36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zh-CN" sz="1600" b="1">
                    <a:solidFill>
                      <a:srgbClr val="CC3300"/>
                    </a:solidFill>
                  </a:rPr>
                  <a:t>Определение объёма адресной и иной информации, контролируемого системой защиты</a:t>
                </a:r>
                <a:endParaRPr lang="ru-RU" altLang="ru-RU" sz="1600" b="1">
                  <a:solidFill>
                    <a:srgbClr val="CC3300"/>
                  </a:solidFill>
                </a:endParaRPr>
              </a:p>
            </p:txBody>
          </p:sp>
        </p:grpSp>
        <p:grpSp>
          <p:nvGrpSpPr>
            <p:cNvPr id="1035369" name="Group 105"/>
            <p:cNvGrpSpPr>
              <a:grpSpLocks/>
            </p:cNvGrpSpPr>
            <p:nvPr/>
          </p:nvGrpSpPr>
          <p:grpSpPr bwMode="auto">
            <a:xfrm>
              <a:off x="2450" y="1586"/>
              <a:ext cx="3170" cy="607"/>
              <a:chOff x="2427" y="1704"/>
              <a:chExt cx="3170" cy="607"/>
            </a:xfrm>
          </p:grpSpPr>
          <p:sp>
            <p:nvSpPr>
              <p:cNvPr id="1035366" name="AutoShape 102"/>
              <p:cNvSpPr>
                <a:spLocks noChangeArrowheads="1"/>
              </p:cNvSpPr>
              <p:nvPr/>
            </p:nvSpPr>
            <p:spPr bwMode="auto">
              <a:xfrm flipH="1">
                <a:off x="4060" y="1705"/>
                <a:ext cx="1537" cy="606"/>
              </a:xfrm>
              <a:prstGeom prst="flowChartOnlineStorage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367" name="AutoShape 103"/>
              <p:cNvSpPr>
                <a:spLocks noChangeArrowheads="1"/>
              </p:cNvSpPr>
              <p:nvPr/>
            </p:nvSpPr>
            <p:spPr bwMode="auto">
              <a:xfrm>
                <a:off x="2427" y="1704"/>
                <a:ext cx="1525" cy="606"/>
              </a:xfrm>
              <a:prstGeom prst="flowChartOnlineStorage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294" name="Text Box 30"/>
              <p:cNvSpPr txBox="1">
                <a:spLocks noChangeArrowheads="1"/>
              </p:cNvSpPr>
              <p:nvPr/>
            </p:nvSpPr>
            <p:spPr bwMode="auto">
              <a:xfrm>
                <a:off x="2487" y="1725"/>
                <a:ext cx="1271" cy="55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9933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     Комплекс пассивных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мероприятий с целью контроля, анализа и перехвата сквозного 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трафика </a:t>
                </a:r>
                <a:r>
                  <a:rPr lang="en-US" altLang="zh-CN" sz="1200" b="1">
                    <a:solidFill>
                      <a:schemeClr val="accent2"/>
                    </a:solidFill>
                    <a:ea typeface="SimSun" panose="02010600030101010101" pitchFamily="2" charset="-122"/>
                  </a:rPr>
                  <a:t>NAT-</a:t>
                </a:r>
                <a:r>
                  <a:rPr lang="ru-RU" altLang="zh-CN" sz="1200" b="1">
                    <a:solidFill>
                      <a:schemeClr val="accent2"/>
                    </a:solidFill>
                  </a:rPr>
                  <a:t>модулей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     и СЭ-систем</a:t>
                </a:r>
                <a:endParaRPr lang="ru-RU" altLang="ru-RU" sz="1200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35368" name="Text Box 104"/>
              <p:cNvSpPr txBox="1">
                <a:spLocks noChangeArrowheads="1"/>
              </p:cNvSpPr>
              <p:nvPr/>
            </p:nvSpPr>
            <p:spPr bwMode="auto">
              <a:xfrm>
                <a:off x="4331" y="1724"/>
                <a:ext cx="1241" cy="55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9933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 Комплекс активных   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 мероприятий с целью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проникновения и захвата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        систем управления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1200" b="1">
                    <a:solidFill>
                      <a:schemeClr val="accent2"/>
                    </a:solidFill>
                    <a:ea typeface="SimSun" panose="02010600030101010101" pitchFamily="2" charset="-122"/>
                  </a:rPr>
                  <a:t>           NAT-</a:t>
                </a:r>
                <a:r>
                  <a:rPr lang="ru-RU" altLang="zh-CN" sz="1200" b="1">
                    <a:solidFill>
                      <a:schemeClr val="accent2"/>
                    </a:solidFill>
                  </a:rPr>
                  <a:t>модулями и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          СЭ-системами</a:t>
                </a:r>
                <a:endParaRPr lang="ru-RU" altLang="ru-RU" sz="1200" b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035371" name="Text Box 107"/>
          <p:cNvSpPr txBox="1">
            <a:spLocks noChangeArrowheads="1"/>
          </p:cNvSpPr>
          <p:nvPr/>
        </p:nvSpPr>
        <p:spPr bwMode="auto">
          <a:xfrm>
            <a:off x="242888" y="5648325"/>
            <a:ext cx="3944937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</a:rPr>
              <a:t>Рис.</a:t>
            </a:r>
            <a:r>
              <a:rPr lang="ru-RU" altLang="ru-RU" sz="2000" b="1">
                <a:solidFill>
                  <a:srgbClr val="800080"/>
                </a:solidFill>
                <a:latin typeface="Tahoma" panose="020B0604030504040204" pitchFamily="34" charset="0"/>
              </a:rPr>
              <a:t>30.1,а</a:t>
            </a:r>
            <a:r>
              <a:rPr lang="ru-RU" altLang="ru-RU" sz="2000" b="1">
                <a:solidFill>
                  <a:srgbClr val="800080"/>
                </a:solidFill>
              </a:rPr>
              <a:t>. Принципы и содержание КШ</a:t>
            </a:r>
          </a:p>
          <a:p>
            <a:pPr algn="l"/>
            <a:r>
              <a:rPr lang="ru-RU" altLang="ru-RU" sz="2000" b="1">
                <a:solidFill>
                  <a:srgbClr val="800080"/>
                </a:solidFill>
              </a:rPr>
              <a:t>NAT-модулей и СЭ-систем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26" name="Text Box 18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1438" name="Text Box 30"/>
          <p:cNvSpPr txBox="1">
            <a:spLocks noChangeArrowheads="1"/>
          </p:cNvSpPr>
          <p:nvPr/>
        </p:nvSpPr>
        <p:spPr bwMode="auto">
          <a:xfrm>
            <a:off x="239713" y="5661025"/>
            <a:ext cx="3594100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</a:rPr>
              <a:t>Рис.</a:t>
            </a:r>
            <a:r>
              <a:rPr lang="ru-RU" altLang="ru-RU" sz="2000" b="1">
                <a:solidFill>
                  <a:srgbClr val="800080"/>
                </a:solidFill>
                <a:latin typeface="Tahoma" panose="020B0604030504040204" pitchFamily="34" charset="0"/>
              </a:rPr>
              <a:t>30.1,б</a:t>
            </a:r>
            <a:r>
              <a:rPr lang="ru-RU" altLang="ru-RU" sz="2000" b="1">
                <a:solidFill>
                  <a:srgbClr val="800080"/>
                </a:solidFill>
              </a:rPr>
              <a:t>. Принципы и содержание КШ</a:t>
            </a:r>
          </a:p>
          <a:p>
            <a:pPr algn="l"/>
            <a:r>
              <a:rPr lang="ru-RU" altLang="ru-RU" sz="2000" b="1">
                <a:solidFill>
                  <a:srgbClr val="800080"/>
                </a:solidFill>
              </a:rPr>
              <a:t>NAT-модулей и СЭ-систем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41449" name="Group 41"/>
          <p:cNvGrpSpPr>
            <a:grpSpLocks/>
          </p:cNvGrpSpPr>
          <p:nvPr/>
        </p:nvGrpSpPr>
        <p:grpSpPr bwMode="auto">
          <a:xfrm>
            <a:off x="227013" y="725488"/>
            <a:ext cx="8694737" cy="5902325"/>
            <a:chOff x="143" y="457"/>
            <a:chExt cx="5477" cy="3718"/>
          </a:xfrm>
        </p:grpSpPr>
        <p:sp>
          <p:nvSpPr>
            <p:cNvPr id="1041410" name="Line 2"/>
            <p:cNvSpPr>
              <a:spLocks noChangeShapeType="1"/>
            </p:cNvSpPr>
            <p:nvPr/>
          </p:nvSpPr>
          <p:spPr bwMode="auto">
            <a:xfrm>
              <a:off x="1223" y="1326"/>
              <a:ext cx="0" cy="55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411" name="Freeform 3"/>
            <p:cNvSpPr>
              <a:spLocks/>
            </p:cNvSpPr>
            <p:nvPr/>
          </p:nvSpPr>
          <p:spPr bwMode="auto">
            <a:xfrm>
              <a:off x="3409" y="1325"/>
              <a:ext cx="1159" cy="2533"/>
            </a:xfrm>
            <a:custGeom>
              <a:avLst/>
              <a:gdLst>
                <a:gd name="T0" fmla="*/ 8 w 1460"/>
                <a:gd name="T1" fmla="*/ 2533 h 2533"/>
                <a:gd name="T2" fmla="*/ 0 w 1460"/>
                <a:gd name="T3" fmla="*/ 474 h 2533"/>
                <a:gd name="T4" fmla="*/ 781 w 1460"/>
                <a:gd name="T5" fmla="*/ 0 h 2533"/>
                <a:gd name="T6" fmla="*/ 1444 w 1460"/>
                <a:gd name="T7" fmla="*/ 435 h 2533"/>
                <a:gd name="T8" fmla="*/ 1460 w 1460"/>
                <a:gd name="T9" fmla="*/ 2502 h 2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0" h="2533">
                  <a:moveTo>
                    <a:pt x="8" y="2533"/>
                  </a:moveTo>
                  <a:lnTo>
                    <a:pt x="0" y="474"/>
                  </a:lnTo>
                  <a:lnTo>
                    <a:pt x="781" y="0"/>
                  </a:lnTo>
                  <a:lnTo>
                    <a:pt x="1444" y="435"/>
                  </a:lnTo>
                  <a:lnTo>
                    <a:pt x="1460" y="2502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412" name="AutoShape 4"/>
            <p:cNvSpPr>
              <a:spLocks noChangeArrowheads="1"/>
            </p:cNvSpPr>
            <p:nvPr/>
          </p:nvSpPr>
          <p:spPr bwMode="auto">
            <a:xfrm>
              <a:off x="155" y="1630"/>
              <a:ext cx="2289" cy="1736"/>
            </a:xfrm>
            <a:prstGeom prst="homePlate">
              <a:avLst>
                <a:gd name="adj" fmla="val 22421"/>
              </a:avLst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tint val="0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CC3300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413" name="Text Box 5"/>
            <p:cNvSpPr txBox="1">
              <a:spLocks noChangeArrowheads="1"/>
            </p:cNvSpPr>
            <p:nvPr/>
          </p:nvSpPr>
          <p:spPr bwMode="auto">
            <a:xfrm>
              <a:off x="178" y="1855"/>
              <a:ext cx="1923" cy="126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r"/>
              <a:r>
                <a:rPr lang="ru-RU" altLang="ru-RU" sz="2200" b="1">
                  <a:solidFill>
                    <a:srgbClr val="CC3300"/>
                  </a:solidFill>
                </a:rPr>
                <a:t>Разработка тактики</a:t>
              </a:r>
            </a:p>
            <a:p>
              <a:pPr algn="r"/>
              <a:r>
                <a:rPr lang="ru-RU" altLang="ru-RU" sz="2200" b="1">
                  <a:solidFill>
                    <a:srgbClr val="CC3300"/>
                  </a:solidFill>
                </a:rPr>
                <a:t>преодоления</a:t>
              </a:r>
            </a:p>
            <a:p>
              <a:pPr algn="r"/>
              <a:r>
                <a:rPr lang="ru-RU" altLang="ru-RU" sz="2200" b="1">
                  <a:solidFill>
                    <a:srgbClr val="CC3300"/>
                  </a:solidFill>
                </a:rPr>
                <a:t>NAT-модулей</a:t>
              </a:r>
            </a:p>
            <a:p>
              <a:pPr algn="r"/>
              <a:r>
                <a:rPr lang="ru-RU" altLang="ru-RU" sz="2200" b="1">
                  <a:solidFill>
                    <a:srgbClr val="CC3300"/>
                  </a:solidFill>
                </a:rPr>
                <a:t>и СЭ-систем для обеспечения доступа к объектам КШ</a:t>
              </a:r>
            </a:p>
          </p:txBody>
        </p:sp>
        <p:grpSp>
          <p:nvGrpSpPr>
            <p:cNvPr id="1041417" name="Group 9"/>
            <p:cNvGrpSpPr>
              <a:grpSpLocks/>
            </p:cNvGrpSpPr>
            <p:nvPr/>
          </p:nvGrpSpPr>
          <p:grpSpPr bwMode="auto">
            <a:xfrm>
              <a:off x="143" y="457"/>
              <a:ext cx="5451" cy="1004"/>
              <a:chOff x="143" y="694"/>
              <a:chExt cx="5451" cy="1004"/>
            </a:xfrm>
          </p:grpSpPr>
          <p:sp>
            <p:nvSpPr>
              <p:cNvPr id="1041418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007" y="894"/>
                <a:ext cx="603" cy="413"/>
              </a:xfrm>
              <a:custGeom>
                <a:avLst/>
                <a:gdLst>
                  <a:gd name="G0" fmla="+- 12427 0 0"/>
                  <a:gd name="G1" fmla="+- 4189 0 0"/>
                  <a:gd name="G2" fmla="+- 12158 0 4189"/>
                  <a:gd name="G3" fmla="+- G2 0 4189"/>
                  <a:gd name="G4" fmla="*/ G3 32768 32059"/>
                  <a:gd name="G5" fmla="*/ G4 1 2"/>
                  <a:gd name="G6" fmla="+- 21600 0 12427"/>
                  <a:gd name="G7" fmla="*/ G6 4189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1932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4189"/>
                    </a:lnTo>
                    <a:cubicBezTo>
                      <a:pt x="5564" y="4189"/>
                      <a:pt x="0" y="7757"/>
                      <a:pt x="0" y="12158"/>
                    </a:cubicBezTo>
                    <a:lnTo>
                      <a:pt x="0" y="21600"/>
                    </a:lnTo>
                    <a:lnTo>
                      <a:pt x="3864" y="21600"/>
                    </a:lnTo>
                    <a:lnTo>
                      <a:pt x="3864" y="12158"/>
                    </a:lnTo>
                    <a:cubicBezTo>
                      <a:pt x="3864" y="9844"/>
                      <a:pt x="7698" y="7969"/>
                      <a:pt x="12427" y="7969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rgbClr val="CC99FF"/>
              </a:solidFill>
              <a:ln w="28575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19" name="AutoShape 11"/>
              <p:cNvSpPr>
                <a:spLocks noChangeArrowheads="1"/>
              </p:cNvSpPr>
              <p:nvPr/>
            </p:nvSpPr>
            <p:spPr bwMode="auto">
              <a:xfrm rot="5400000">
                <a:off x="4123" y="897"/>
                <a:ext cx="611" cy="413"/>
              </a:xfrm>
              <a:custGeom>
                <a:avLst/>
                <a:gdLst>
                  <a:gd name="G0" fmla="+- 12427 0 0"/>
                  <a:gd name="G1" fmla="+- 4189 0 0"/>
                  <a:gd name="G2" fmla="+- 12158 0 4189"/>
                  <a:gd name="G3" fmla="+- G2 0 4189"/>
                  <a:gd name="G4" fmla="*/ G3 32768 32059"/>
                  <a:gd name="G5" fmla="*/ G4 1 2"/>
                  <a:gd name="G6" fmla="+- 21600 0 12427"/>
                  <a:gd name="G7" fmla="*/ G6 4189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1932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4189"/>
                    </a:lnTo>
                    <a:cubicBezTo>
                      <a:pt x="5564" y="4189"/>
                      <a:pt x="0" y="7757"/>
                      <a:pt x="0" y="12158"/>
                    </a:cubicBezTo>
                    <a:lnTo>
                      <a:pt x="0" y="21600"/>
                    </a:lnTo>
                    <a:lnTo>
                      <a:pt x="3864" y="21600"/>
                    </a:lnTo>
                    <a:lnTo>
                      <a:pt x="3864" y="12158"/>
                    </a:lnTo>
                    <a:cubicBezTo>
                      <a:pt x="3864" y="9844"/>
                      <a:pt x="7698" y="7969"/>
                      <a:pt x="12427" y="7969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rgbClr val="CC99FF"/>
              </a:solidFill>
              <a:ln w="28575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20" name="AutoShape 12"/>
              <p:cNvSpPr>
                <a:spLocks noChangeArrowheads="1"/>
              </p:cNvSpPr>
              <p:nvPr/>
            </p:nvSpPr>
            <p:spPr bwMode="auto">
              <a:xfrm rot="-5400000">
                <a:off x="2617" y="-407"/>
                <a:ext cx="505" cy="2707"/>
              </a:xfrm>
              <a:prstGeom prst="flowChartOnlineStorage">
                <a:avLst/>
              </a:prstGeom>
              <a:gradFill rotWithShape="1">
                <a:gsLst>
                  <a:gs pos="0">
                    <a:srgbClr val="CC99FF"/>
                  </a:gs>
                  <a:gs pos="50000">
                    <a:srgbClr val="CC99FF">
                      <a:gamma/>
                      <a:tint val="0"/>
                      <a:invGamma/>
                    </a:srgbClr>
                  </a:gs>
                  <a:gs pos="100000">
                    <a:srgbClr val="CC99FF"/>
                  </a:gs>
                </a:gsLst>
                <a:lin ang="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21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0" y="862"/>
                <a:ext cx="2301" cy="213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3685"/>
                  </a:avLst>
                </a:prstTxWarp>
              </a:bodyPr>
              <a:lstStyle/>
              <a:p>
                <a:r>
                  <a:rPr lang="ru-RU" sz="1400" kern="10">
                    <a:ln w="6350">
                      <a:solidFill>
                        <a:srgbClr val="80008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effectLst>
                      <a:outerShdw dist="35921" dir="2700000" algn="ctr" rotWithShape="0">
                        <a:srgbClr val="FF9933"/>
                      </a:outerShdw>
                    </a:effectLst>
                  </a:rPr>
                  <a:t> КШ-</a:t>
                </a:r>
                <a:r>
                  <a:rPr lang="en-US" sz="1400" kern="10">
                    <a:ln w="6350">
                      <a:solidFill>
                        <a:srgbClr val="80008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effectLst>
                      <a:outerShdw dist="35921" dir="2700000" algn="ctr" rotWithShape="0">
                        <a:srgbClr val="FF9933"/>
                      </a:outerShdw>
                    </a:effectLst>
                  </a:rPr>
                  <a:t>NAT/FW </a:t>
                </a:r>
                <a:endParaRPr lang="ru-RU" sz="1400" kern="10">
                  <a:ln w="63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effectLst>
                    <a:outerShdw dist="35921" dir="2700000" algn="ctr" rotWithShape="0">
                      <a:srgbClr val="FF9933"/>
                    </a:outerShdw>
                  </a:effectLst>
                </a:endParaRPr>
              </a:p>
            </p:txBody>
          </p:sp>
          <p:sp>
            <p:nvSpPr>
              <p:cNvPr id="1041422" name="AutoShape 14"/>
              <p:cNvSpPr>
                <a:spLocks noChangeArrowheads="1"/>
              </p:cNvSpPr>
              <p:nvPr/>
            </p:nvSpPr>
            <p:spPr bwMode="auto">
              <a:xfrm>
                <a:off x="143" y="1401"/>
                <a:ext cx="2278" cy="297"/>
              </a:xfrm>
              <a:prstGeom prst="flowChartManualInput">
                <a:avLst/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23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" y="1480"/>
                <a:ext cx="1855" cy="178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21856"/>
                  </a:avLst>
                </a:prstTxWarp>
              </a:bodyPr>
              <a:lstStyle/>
              <a:p>
                <a:r>
                  <a:rPr lang="ru-RU" sz="1200" kern="10">
                    <a:ln w="63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chemeClr val="hlink"/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П  Р  И  Н  Ц  И  П  Ы </a:t>
                </a:r>
              </a:p>
            </p:txBody>
          </p:sp>
          <p:sp>
            <p:nvSpPr>
              <p:cNvPr id="1041424" name="AutoShape 16"/>
              <p:cNvSpPr>
                <a:spLocks noChangeArrowheads="1"/>
              </p:cNvSpPr>
              <p:nvPr/>
            </p:nvSpPr>
            <p:spPr bwMode="auto">
              <a:xfrm flipH="1">
                <a:off x="3324" y="1393"/>
                <a:ext cx="2270" cy="297"/>
              </a:xfrm>
              <a:prstGeom prst="flowChartManualInput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25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1457"/>
                <a:ext cx="1861" cy="205"/>
              </a:xfrm>
              <a:prstGeom prst="rect">
                <a:avLst/>
              </a:prstGeom>
            </p:spPr>
            <p:txBody>
              <a:bodyPr wrap="none" fromWordArt="1">
                <a:prstTxWarp prst="textSlantDown">
                  <a:avLst>
                    <a:gd name="adj" fmla="val 73657"/>
                  </a:avLst>
                </a:prstTxWarp>
              </a:bodyPr>
              <a:lstStyle/>
              <a:p>
                <a:r>
                  <a:rPr lang="ru-RU" sz="2000" kern="10">
                    <a:ln w="63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chemeClr val="accent2"/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С О Д Е Р Ж А Н И Е </a:t>
                </a:r>
              </a:p>
            </p:txBody>
          </p:sp>
        </p:grpSp>
        <p:grpSp>
          <p:nvGrpSpPr>
            <p:cNvPr id="1041433" name="Group 25"/>
            <p:cNvGrpSpPr>
              <a:grpSpLocks/>
            </p:cNvGrpSpPr>
            <p:nvPr/>
          </p:nvGrpSpPr>
          <p:grpSpPr bwMode="auto">
            <a:xfrm>
              <a:off x="2450" y="1586"/>
              <a:ext cx="3170" cy="607"/>
              <a:chOff x="2427" y="1704"/>
              <a:chExt cx="3170" cy="607"/>
            </a:xfrm>
          </p:grpSpPr>
          <p:sp>
            <p:nvSpPr>
              <p:cNvPr id="1041434" name="AutoShape 26"/>
              <p:cNvSpPr>
                <a:spLocks noChangeArrowheads="1"/>
              </p:cNvSpPr>
              <p:nvPr/>
            </p:nvSpPr>
            <p:spPr bwMode="auto">
              <a:xfrm flipH="1">
                <a:off x="4060" y="1705"/>
                <a:ext cx="1537" cy="606"/>
              </a:xfrm>
              <a:prstGeom prst="flowChartOnlineStorage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35" name="AutoShape 27"/>
              <p:cNvSpPr>
                <a:spLocks noChangeArrowheads="1"/>
              </p:cNvSpPr>
              <p:nvPr/>
            </p:nvSpPr>
            <p:spPr bwMode="auto">
              <a:xfrm>
                <a:off x="2427" y="1704"/>
                <a:ext cx="1525" cy="606"/>
              </a:xfrm>
              <a:prstGeom prst="flowChartOnlineStorage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36" name="Text Box 28"/>
              <p:cNvSpPr txBox="1">
                <a:spLocks noChangeArrowheads="1"/>
              </p:cNvSpPr>
              <p:nvPr/>
            </p:nvSpPr>
            <p:spPr bwMode="auto">
              <a:xfrm>
                <a:off x="2487" y="1751"/>
                <a:ext cx="1271" cy="5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9933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zh-CN" sz="1200" b="1">
                    <a:solidFill>
                      <a:schemeClr val="accent2"/>
                    </a:solidFill>
                  </a:rPr>
                  <a:t>       </a:t>
                </a:r>
                <a:r>
                  <a:rPr lang="ru-RU" altLang="zh-CN" sz="1300" b="1">
                    <a:solidFill>
                      <a:schemeClr val="accent2"/>
                    </a:solidFill>
                  </a:rPr>
                  <a:t>Пассивное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 преодоление, то есть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без вмешательства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 в функционирование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      средств защиты</a:t>
                </a:r>
                <a:r>
                  <a:rPr lang="ru-RU" altLang="zh-CN" sz="1300">
                    <a:solidFill>
                      <a:schemeClr val="accent2"/>
                    </a:solidFill>
                  </a:rPr>
                  <a:t> </a:t>
                </a:r>
                <a:endParaRPr lang="ru-RU" altLang="ru-RU" sz="13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41437" name="Text Box 29"/>
              <p:cNvSpPr txBox="1">
                <a:spLocks noChangeArrowheads="1"/>
              </p:cNvSpPr>
              <p:nvPr/>
            </p:nvSpPr>
            <p:spPr bwMode="auto">
              <a:xfrm>
                <a:off x="4331" y="1750"/>
                <a:ext cx="1241" cy="5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rgbClr val="FF9933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                 Активное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преодоление, то есть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    с вмешательством в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   функционирование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zh-CN" sz="1300" b="1">
                    <a:solidFill>
                      <a:schemeClr val="accent2"/>
                    </a:solidFill>
                  </a:rPr>
                  <a:t>      средств защиты</a:t>
                </a:r>
                <a:r>
                  <a:rPr lang="ru-RU" altLang="zh-CN" sz="1300">
                    <a:solidFill>
                      <a:schemeClr val="accent2"/>
                    </a:solidFill>
                  </a:rPr>
                  <a:t> </a:t>
                </a:r>
                <a:endParaRPr lang="ru-RU" altLang="ru-RU" sz="13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041427" name="Group 19"/>
            <p:cNvGrpSpPr>
              <a:grpSpLocks/>
            </p:cNvGrpSpPr>
            <p:nvPr/>
          </p:nvGrpSpPr>
          <p:grpSpPr bwMode="auto">
            <a:xfrm>
              <a:off x="2605" y="2268"/>
              <a:ext cx="1327" cy="923"/>
              <a:chOff x="2864" y="2506"/>
              <a:chExt cx="2755" cy="585"/>
            </a:xfrm>
          </p:grpSpPr>
          <p:sp>
            <p:nvSpPr>
              <p:cNvPr id="1041428" name="AutoShape 20"/>
              <p:cNvSpPr>
                <a:spLocks noChangeArrowheads="1"/>
              </p:cNvSpPr>
              <p:nvPr/>
            </p:nvSpPr>
            <p:spPr bwMode="auto">
              <a:xfrm>
                <a:off x="2864" y="2506"/>
                <a:ext cx="2755" cy="585"/>
              </a:xfrm>
              <a:prstGeom prst="flowChartDocument">
                <a:avLst/>
              </a:prstGeom>
              <a:gradFill rotWithShape="1">
                <a:gsLst>
                  <a:gs pos="0">
                    <a:srgbClr val="FFFF99">
                      <a:gamma/>
                      <a:tint val="0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29" name="Text Box 21"/>
              <p:cNvSpPr txBox="1">
                <a:spLocks noChangeArrowheads="1"/>
              </p:cNvSpPr>
              <p:nvPr/>
            </p:nvSpPr>
            <p:spPr bwMode="auto">
              <a:xfrm>
                <a:off x="2920" y="2542"/>
                <a:ext cx="2649" cy="467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Инициирование виртуального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соединения легальным сетевым объектом и далее компрометация соединения (захват соединения субъектом КШ)</a:t>
                </a:r>
              </a:p>
            </p:txBody>
          </p:sp>
        </p:grpSp>
        <p:grpSp>
          <p:nvGrpSpPr>
            <p:cNvPr id="1041439" name="Group 31"/>
            <p:cNvGrpSpPr>
              <a:grpSpLocks/>
            </p:cNvGrpSpPr>
            <p:nvPr/>
          </p:nvGrpSpPr>
          <p:grpSpPr bwMode="auto">
            <a:xfrm>
              <a:off x="2608" y="3249"/>
              <a:ext cx="1327" cy="923"/>
              <a:chOff x="2864" y="2506"/>
              <a:chExt cx="2755" cy="585"/>
            </a:xfrm>
          </p:grpSpPr>
          <p:sp>
            <p:nvSpPr>
              <p:cNvPr id="1041440" name="AutoShape 32"/>
              <p:cNvSpPr>
                <a:spLocks noChangeArrowheads="1"/>
              </p:cNvSpPr>
              <p:nvPr/>
            </p:nvSpPr>
            <p:spPr bwMode="auto">
              <a:xfrm>
                <a:off x="2864" y="2506"/>
                <a:ext cx="2755" cy="585"/>
              </a:xfrm>
              <a:prstGeom prst="flowChartDocument">
                <a:avLst/>
              </a:prstGeom>
              <a:gradFill rotWithShape="1">
                <a:gsLst>
                  <a:gs pos="0">
                    <a:srgbClr val="FFFF99">
                      <a:gamma/>
                      <a:tint val="0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41" name="Text Box 33"/>
              <p:cNvSpPr txBox="1">
                <a:spLocks noChangeArrowheads="1"/>
              </p:cNvSpPr>
              <p:nvPr/>
            </p:nvSpPr>
            <p:spPr bwMode="auto">
              <a:xfrm>
                <a:off x="2920" y="2541"/>
                <a:ext cx="2649" cy="467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l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l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l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l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l"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Инициирование виртуального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соединения атакующим, когда последний сам определяет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используемую прикладную или сетевую службу</a:t>
                </a:r>
                <a:r>
                  <a:rPr lang="ru-RU" altLang="ru-RU" sz="1200">
                    <a:solidFill>
                      <a:srgbClr val="CC3300"/>
                    </a:solidFill>
                  </a:rPr>
                  <a:t> </a:t>
                </a:r>
              </a:p>
            </p:txBody>
          </p:sp>
        </p:grpSp>
        <p:grpSp>
          <p:nvGrpSpPr>
            <p:cNvPr id="1041445" name="Group 37"/>
            <p:cNvGrpSpPr>
              <a:grpSpLocks/>
            </p:cNvGrpSpPr>
            <p:nvPr/>
          </p:nvGrpSpPr>
          <p:grpSpPr bwMode="auto">
            <a:xfrm>
              <a:off x="4114" y="2270"/>
              <a:ext cx="1327" cy="923"/>
              <a:chOff x="4114" y="2270"/>
              <a:chExt cx="1327" cy="923"/>
            </a:xfrm>
          </p:grpSpPr>
          <p:sp>
            <p:nvSpPr>
              <p:cNvPr id="1041443" name="AutoShape 35"/>
              <p:cNvSpPr>
                <a:spLocks noChangeArrowheads="1"/>
              </p:cNvSpPr>
              <p:nvPr/>
            </p:nvSpPr>
            <p:spPr bwMode="auto">
              <a:xfrm flipH="1">
                <a:off x="4114" y="2270"/>
                <a:ext cx="1327" cy="923"/>
              </a:xfrm>
              <a:prstGeom prst="flowChartDocument">
                <a:avLst/>
              </a:prstGeom>
              <a:gradFill rotWithShape="1">
                <a:gsLst>
                  <a:gs pos="0">
                    <a:srgbClr val="FFFF99">
                      <a:gamma/>
                      <a:tint val="0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44" name="Text Box 36"/>
              <p:cNvSpPr txBox="1">
                <a:spLocks noChangeArrowheads="1"/>
              </p:cNvSpPr>
              <p:nvPr/>
            </p:nvSpPr>
            <p:spPr bwMode="auto">
              <a:xfrm>
                <a:off x="4141" y="2372"/>
                <a:ext cx="1276" cy="64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Фаза изменения режимов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функционирования и/или настроек NAT-модулей и СЭ-систем (то есть проникновение в СУ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этими средствами</a:t>
                </a:r>
              </a:p>
              <a:p>
                <a:pPr algn="r">
                  <a:lnSpc>
                    <a:spcPct val="80000"/>
                  </a:lnSpc>
                </a:pPr>
                <a:r>
                  <a:rPr lang="ru-RU" altLang="ru-RU" sz="1200" b="1">
                    <a:solidFill>
                      <a:srgbClr val="CC3300"/>
                    </a:solidFill>
                  </a:rPr>
                  <a:t>защиты)</a:t>
                </a:r>
              </a:p>
            </p:txBody>
          </p:sp>
        </p:grpSp>
        <p:grpSp>
          <p:nvGrpSpPr>
            <p:cNvPr id="1041446" name="Group 38"/>
            <p:cNvGrpSpPr>
              <a:grpSpLocks/>
            </p:cNvGrpSpPr>
            <p:nvPr/>
          </p:nvGrpSpPr>
          <p:grpSpPr bwMode="auto">
            <a:xfrm>
              <a:off x="4112" y="3252"/>
              <a:ext cx="1327" cy="923"/>
              <a:chOff x="4114" y="2270"/>
              <a:chExt cx="1327" cy="923"/>
            </a:xfrm>
          </p:grpSpPr>
          <p:sp>
            <p:nvSpPr>
              <p:cNvPr id="1041447" name="AutoShape 39"/>
              <p:cNvSpPr>
                <a:spLocks noChangeArrowheads="1"/>
              </p:cNvSpPr>
              <p:nvPr/>
            </p:nvSpPr>
            <p:spPr bwMode="auto">
              <a:xfrm flipH="1">
                <a:off x="4114" y="2270"/>
                <a:ext cx="1327" cy="923"/>
              </a:xfrm>
              <a:prstGeom prst="flowChartDocument">
                <a:avLst/>
              </a:prstGeom>
              <a:gradFill rotWithShape="1">
                <a:gsLst>
                  <a:gs pos="0">
                    <a:srgbClr val="FFFF99">
                      <a:gamma/>
                      <a:tint val="0"/>
                      <a:invGamma/>
                    </a:srgbClr>
                  </a:gs>
                  <a:gs pos="100000">
                    <a:srgbClr val="FFFF99"/>
                  </a:gs>
                </a:gsLst>
                <a:lin ang="0" scaled="1"/>
              </a:gradFill>
              <a:ln w="38100" algn="ctr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1448" name="Text Box 40"/>
              <p:cNvSpPr txBox="1">
                <a:spLocks noChangeArrowheads="1"/>
              </p:cNvSpPr>
              <p:nvPr/>
            </p:nvSpPr>
            <p:spPr bwMode="auto">
              <a:xfrm>
                <a:off x="4141" y="2449"/>
                <a:ext cx="1276" cy="49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r">
                  <a:lnSpc>
                    <a:spcPct val="80000"/>
                  </a:lnSpc>
                </a:pPr>
                <a:r>
                  <a:rPr lang="ru-RU" altLang="ru-RU" sz="1600" b="1">
                    <a:solidFill>
                      <a:srgbClr val="CC3300"/>
                    </a:solidFill>
                  </a:rPr>
                  <a:t>Фаза пассивного проникновения через NAT-модули и СЭ-системы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50" name="Text Box 18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42493" name="Group 61"/>
          <p:cNvGrpSpPr>
            <a:grpSpLocks/>
          </p:cNvGrpSpPr>
          <p:nvPr/>
        </p:nvGrpSpPr>
        <p:grpSpPr bwMode="auto">
          <a:xfrm>
            <a:off x="220663" y="855663"/>
            <a:ext cx="8659812" cy="5673725"/>
            <a:chOff x="139" y="457"/>
            <a:chExt cx="5455" cy="3574"/>
          </a:xfrm>
        </p:grpSpPr>
        <p:sp>
          <p:nvSpPr>
            <p:cNvPr id="1042434" name="Line 2"/>
            <p:cNvSpPr>
              <a:spLocks noChangeShapeType="1"/>
            </p:cNvSpPr>
            <p:nvPr/>
          </p:nvSpPr>
          <p:spPr bwMode="auto">
            <a:xfrm>
              <a:off x="1215" y="1199"/>
              <a:ext cx="0" cy="189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435" name="Freeform 3"/>
            <p:cNvSpPr>
              <a:spLocks/>
            </p:cNvSpPr>
            <p:nvPr/>
          </p:nvSpPr>
          <p:spPr bwMode="auto">
            <a:xfrm>
              <a:off x="3415" y="1198"/>
              <a:ext cx="1153" cy="2352"/>
            </a:xfrm>
            <a:custGeom>
              <a:avLst/>
              <a:gdLst>
                <a:gd name="T0" fmla="*/ 0 w 1153"/>
                <a:gd name="T1" fmla="*/ 2533 h 2533"/>
                <a:gd name="T2" fmla="*/ 2 w 1153"/>
                <a:gd name="T3" fmla="*/ 435 h 2533"/>
                <a:gd name="T4" fmla="*/ 614 w 1153"/>
                <a:gd name="T5" fmla="*/ 0 h 2533"/>
                <a:gd name="T6" fmla="*/ 1140 w 1153"/>
                <a:gd name="T7" fmla="*/ 435 h 2533"/>
                <a:gd name="T8" fmla="*/ 1153 w 1153"/>
                <a:gd name="T9" fmla="*/ 2502 h 2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3" h="2533">
                  <a:moveTo>
                    <a:pt x="0" y="2533"/>
                  </a:moveTo>
                  <a:lnTo>
                    <a:pt x="2" y="435"/>
                  </a:lnTo>
                  <a:lnTo>
                    <a:pt x="614" y="0"/>
                  </a:lnTo>
                  <a:lnTo>
                    <a:pt x="1140" y="435"/>
                  </a:lnTo>
                  <a:lnTo>
                    <a:pt x="1153" y="2502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042492" name="Group 60"/>
            <p:cNvGrpSpPr>
              <a:grpSpLocks/>
            </p:cNvGrpSpPr>
            <p:nvPr/>
          </p:nvGrpSpPr>
          <p:grpSpPr bwMode="auto">
            <a:xfrm>
              <a:off x="139" y="1553"/>
              <a:ext cx="2289" cy="1696"/>
              <a:chOff x="139" y="1553"/>
              <a:chExt cx="2289" cy="1696"/>
            </a:xfrm>
          </p:grpSpPr>
          <p:sp>
            <p:nvSpPr>
              <p:cNvPr id="1042436" name="AutoShape 4"/>
              <p:cNvSpPr>
                <a:spLocks noChangeArrowheads="1"/>
              </p:cNvSpPr>
              <p:nvPr/>
            </p:nvSpPr>
            <p:spPr bwMode="auto">
              <a:xfrm>
                <a:off x="139" y="1553"/>
                <a:ext cx="2289" cy="1696"/>
              </a:xfrm>
              <a:prstGeom prst="homePlate">
                <a:avLst>
                  <a:gd name="adj" fmla="val 22950"/>
                </a:avLst>
              </a:prstGeom>
              <a:gradFill rotWithShape="1">
                <a:gsLst>
                  <a:gs pos="0">
                    <a:srgbClr val="FFCC99"/>
                  </a:gs>
                  <a:gs pos="100000">
                    <a:srgbClr val="FFCC99">
                      <a:gamma/>
                      <a:tint val="0"/>
                      <a:invGamma/>
                    </a:srgbClr>
                  </a:gs>
                </a:gsLst>
                <a:lin ang="0" scaled="1"/>
              </a:gradFill>
              <a:ln w="38100" algn="ctr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437" name="Text Box 5"/>
              <p:cNvSpPr txBox="1">
                <a:spLocks noChangeArrowheads="1"/>
              </p:cNvSpPr>
              <p:nvPr/>
            </p:nvSpPr>
            <p:spPr bwMode="auto">
              <a:xfrm>
                <a:off x="210" y="1768"/>
                <a:ext cx="1837" cy="126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r"/>
                <a:r>
                  <a:rPr lang="ru-RU" altLang="ru-RU" sz="2200" b="1">
                    <a:solidFill>
                      <a:srgbClr val="CC3300"/>
                    </a:solidFill>
                  </a:rPr>
                  <a:t>Апробирование активных</a:t>
                </a:r>
              </a:p>
              <a:p>
                <a:pPr algn="r"/>
                <a:r>
                  <a:rPr lang="ru-RU" altLang="ru-RU" sz="2200" b="1">
                    <a:solidFill>
                      <a:srgbClr val="CC3300"/>
                    </a:solidFill>
                  </a:rPr>
                  <a:t>мероприятий на</a:t>
                </a:r>
              </a:p>
              <a:p>
                <a:pPr algn="r"/>
                <a:r>
                  <a:rPr lang="ru-RU" altLang="ru-RU" sz="2200" b="1">
                    <a:solidFill>
                      <a:srgbClr val="CC3300"/>
                    </a:solidFill>
                  </a:rPr>
                  <a:t>экспериментальном стенде проведения компьютерных атак</a:t>
                </a:r>
              </a:p>
            </p:txBody>
          </p:sp>
        </p:grpSp>
        <p:grpSp>
          <p:nvGrpSpPr>
            <p:cNvPr id="1042441" name="Group 9"/>
            <p:cNvGrpSpPr>
              <a:grpSpLocks/>
            </p:cNvGrpSpPr>
            <p:nvPr/>
          </p:nvGrpSpPr>
          <p:grpSpPr bwMode="auto">
            <a:xfrm>
              <a:off x="143" y="457"/>
              <a:ext cx="5451" cy="814"/>
              <a:chOff x="143" y="694"/>
              <a:chExt cx="5451" cy="1004"/>
            </a:xfrm>
          </p:grpSpPr>
          <p:sp>
            <p:nvSpPr>
              <p:cNvPr id="1042442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1007" y="894"/>
                <a:ext cx="603" cy="413"/>
              </a:xfrm>
              <a:custGeom>
                <a:avLst/>
                <a:gdLst>
                  <a:gd name="G0" fmla="+- 12427 0 0"/>
                  <a:gd name="G1" fmla="+- 4189 0 0"/>
                  <a:gd name="G2" fmla="+- 12158 0 4189"/>
                  <a:gd name="G3" fmla="+- G2 0 4189"/>
                  <a:gd name="G4" fmla="*/ G3 32768 32059"/>
                  <a:gd name="G5" fmla="*/ G4 1 2"/>
                  <a:gd name="G6" fmla="+- 21600 0 12427"/>
                  <a:gd name="G7" fmla="*/ G6 4189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1932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4189"/>
                    </a:lnTo>
                    <a:cubicBezTo>
                      <a:pt x="5564" y="4189"/>
                      <a:pt x="0" y="7757"/>
                      <a:pt x="0" y="12158"/>
                    </a:cubicBezTo>
                    <a:lnTo>
                      <a:pt x="0" y="21600"/>
                    </a:lnTo>
                    <a:lnTo>
                      <a:pt x="3864" y="21600"/>
                    </a:lnTo>
                    <a:lnTo>
                      <a:pt x="3864" y="12158"/>
                    </a:lnTo>
                    <a:cubicBezTo>
                      <a:pt x="3864" y="9844"/>
                      <a:pt x="7698" y="7969"/>
                      <a:pt x="12427" y="7969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rgbClr val="CC99FF"/>
              </a:solidFill>
              <a:ln w="28575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443" name="AutoShape 11"/>
              <p:cNvSpPr>
                <a:spLocks noChangeArrowheads="1"/>
              </p:cNvSpPr>
              <p:nvPr/>
            </p:nvSpPr>
            <p:spPr bwMode="auto">
              <a:xfrm rot="5400000">
                <a:off x="4123" y="897"/>
                <a:ext cx="611" cy="413"/>
              </a:xfrm>
              <a:custGeom>
                <a:avLst/>
                <a:gdLst>
                  <a:gd name="G0" fmla="+- 12427 0 0"/>
                  <a:gd name="G1" fmla="+- 4189 0 0"/>
                  <a:gd name="G2" fmla="+- 12158 0 4189"/>
                  <a:gd name="G3" fmla="+- G2 0 4189"/>
                  <a:gd name="G4" fmla="*/ G3 32768 32059"/>
                  <a:gd name="G5" fmla="*/ G4 1 2"/>
                  <a:gd name="G6" fmla="+- 21600 0 12427"/>
                  <a:gd name="G7" fmla="*/ G6 4189 6079"/>
                  <a:gd name="G8" fmla="+- G7 12427 0"/>
                  <a:gd name="T0" fmla="*/ 12427 w 21600"/>
                  <a:gd name="T1" fmla="*/ 0 h 21600"/>
                  <a:gd name="T2" fmla="*/ 12427 w 21600"/>
                  <a:gd name="T3" fmla="*/ 12158 h 21600"/>
                  <a:gd name="T4" fmla="*/ 1932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2427" y="0"/>
                    </a:lnTo>
                    <a:lnTo>
                      <a:pt x="12427" y="4189"/>
                    </a:lnTo>
                    <a:cubicBezTo>
                      <a:pt x="5564" y="4189"/>
                      <a:pt x="0" y="7757"/>
                      <a:pt x="0" y="12158"/>
                    </a:cubicBezTo>
                    <a:lnTo>
                      <a:pt x="0" y="21600"/>
                    </a:lnTo>
                    <a:lnTo>
                      <a:pt x="3864" y="21600"/>
                    </a:lnTo>
                    <a:lnTo>
                      <a:pt x="3864" y="12158"/>
                    </a:lnTo>
                    <a:cubicBezTo>
                      <a:pt x="3864" y="9844"/>
                      <a:pt x="7698" y="7969"/>
                      <a:pt x="12427" y="7969"/>
                    </a:cubicBezTo>
                    <a:lnTo>
                      <a:pt x="12427" y="12158"/>
                    </a:lnTo>
                    <a:close/>
                  </a:path>
                </a:pathLst>
              </a:custGeom>
              <a:solidFill>
                <a:srgbClr val="CC99FF"/>
              </a:solidFill>
              <a:ln w="28575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28398" dir="38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444" name="AutoShape 12"/>
              <p:cNvSpPr>
                <a:spLocks noChangeArrowheads="1"/>
              </p:cNvSpPr>
              <p:nvPr/>
            </p:nvSpPr>
            <p:spPr bwMode="auto">
              <a:xfrm rot="-5400000">
                <a:off x="2617" y="-407"/>
                <a:ext cx="505" cy="2707"/>
              </a:xfrm>
              <a:prstGeom prst="flowChartOnlineStorage">
                <a:avLst/>
              </a:prstGeom>
              <a:gradFill rotWithShape="1">
                <a:gsLst>
                  <a:gs pos="0">
                    <a:srgbClr val="CC99FF"/>
                  </a:gs>
                  <a:gs pos="50000">
                    <a:srgbClr val="CC99FF">
                      <a:gamma/>
                      <a:tint val="0"/>
                      <a:invGamma/>
                    </a:srgbClr>
                  </a:gs>
                  <a:gs pos="100000">
                    <a:srgbClr val="CC99FF"/>
                  </a:gs>
                </a:gsLst>
                <a:lin ang="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445" name="WordArt 13"/>
              <p:cNvSpPr>
                <a:spLocks noChangeArrowheads="1" noChangeShapeType="1" noTextEdit="1"/>
              </p:cNvSpPr>
              <p:nvPr/>
            </p:nvSpPr>
            <p:spPr bwMode="auto">
              <a:xfrm>
                <a:off x="1740" y="862"/>
                <a:ext cx="2301" cy="213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23685"/>
                  </a:avLst>
                </a:prstTxWarp>
              </a:bodyPr>
              <a:lstStyle/>
              <a:p>
                <a:r>
                  <a:rPr lang="ru-RU" sz="1400" kern="10">
                    <a:ln w="6350">
                      <a:solidFill>
                        <a:srgbClr val="80008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effectLst>
                      <a:outerShdw dist="35921" dir="2700000" algn="ctr" rotWithShape="0">
                        <a:srgbClr val="FF9933"/>
                      </a:outerShdw>
                    </a:effectLst>
                  </a:rPr>
                  <a:t> КШ-</a:t>
                </a:r>
                <a:r>
                  <a:rPr lang="en-US" sz="1400" kern="10">
                    <a:ln w="6350">
                      <a:solidFill>
                        <a:srgbClr val="800080"/>
                      </a:solidFill>
                      <a:round/>
                      <a:headEnd/>
                      <a:tailEnd/>
                    </a:ln>
                    <a:solidFill>
                      <a:srgbClr val="CC3300"/>
                    </a:solidFill>
                    <a:effectLst>
                      <a:outerShdw dist="35921" dir="2700000" algn="ctr" rotWithShape="0">
                        <a:srgbClr val="FF9933"/>
                      </a:outerShdw>
                    </a:effectLst>
                  </a:rPr>
                  <a:t>NAT/FW </a:t>
                </a:r>
                <a:endParaRPr lang="ru-RU" sz="1400" kern="10">
                  <a:ln w="63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effectLst>
                    <a:outerShdw dist="35921" dir="2700000" algn="ctr" rotWithShape="0">
                      <a:srgbClr val="FF9933"/>
                    </a:outerShdw>
                  </a:effectLst>
                </a:endParaRPr>
              </a:p>
            </p:txBody>
          </p:sp>
          <p:sp>
            <p:nvSpPr>
              <p:cNvPr id="1042446" name="AutoShape 14"/>
              <p:cNvSpPr>
                <a:spLocks noChangeArrowheads="1"/>
              </p:cNvSpPr>
              <p:nvPr/>
            </p:nvSpPr>
            <p:spPr bwMode="auto">
              <a:xfrm>
                <a:off x="143" y="1401"/>
                <a:ext cx="2278" cy="297"/>
              </a:xfrm>
              <a:prstGeom prst="flowChartManualInput">
                <a:avLst/>
              </a:prstGeom>
              <a:gradFill rotWithShape="1">
                <a:gsLst>
                  <a:gs pos="0">
                    <a:srgbClr val="FFCC99"/>
                  </a:gs>
                  <a:gs pos="50000">
                    <a:srgbClr val="FFCC99">
                      <a:gamma/>
                      <a:tint val="0"/>
                      <a:invGamma/>
                    </a:srgbClr>
                  </a:gs>
                  <a:gs pos="100000">
                    <a:srgbClr val="FFCC99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447" name="WordArt 15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1" y="1480"/>
                <a:ext cx="1855" cy="178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21856"/>
                  </a:avLst>
                </a:prstTxWarp>
              </a:bodyPr>
              <a:lstStyle/>
              <a:p>
                <a:r>
                  <a:rPr lang="ru-RU" sz="1200" kern="10">
                    <a:ln w="63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chemeClr val="hlink"/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П  Р  И  Н  Ц  И  П  Ы </a:t>
                </a:r>
              </a:p>
            </p:txBody>
          </p:sp>
          <p:sp>
            <p:nvSpPr>
              <p:cNvPr id="1042448" name="AutoShape 16"/>
              <p:cNvSpPr>
                <a:spLocks noChangeArrowheads="1"/>
              </p:cNvSpPr>
              <p:nvPr/>
            </p:nvSpPr>
            <p:spPr bwMode="auto">
              <a:xfrm flipH="1">
                <a:off x="3324" y="1393"/>
                <a:ext cx="2270" cy="297"/>
              </a:xfrm>
              <a:prstGeom prst="flowChartManualInput">
                <a:avLst/>
              </a:prstGeom>
              <a:gradFill rotWithShape="1">
                <a:gsLst>
                  <a:gs pos="0">
                    <a:srgbClr val="FFCCFF"/>
                  </a:gs>
                  <a:gs pos="5000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5400000" scaled="1"/>
              </a:gradFill>
              <a:ln w="38100" algn="ctr">
                <a:solidFill>
                  <a:srgbClr val="CC3300"/>
                </a:solidFill>
                <a:miter lim="800000"/>
                <a:headEnd type="none" w="lg" len="med"/>
                <a:tailEnd type="none" w="lg" len="med"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2449" name="WordArt 17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1457"/>
                <a:ext cx="1861" cy="205"/>
              </a:xfrm>
              <a:prstGeom prst="rect">
                <a:avLst/>
              </a:prstGeom>
            </p:spPr>
            <p:txBody>
              <a:bodyPr wrap="none" fromWordArt="1">
                <a:prstTxWarp prst="textSlantDown">
                  <a:avLst>
                    <a:gd name="adj" fmla="val 73657"/>
                  </a:avLst>
                </a:prstTxWarp>
              </a:bodyPr>
              <a:lstStyle/>
              <a:p>
                <a:r>
                  <a:rPr lang="ru-RU" sz="2000" kern="10">
                    <a:ln w="63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35921" dir="2700000" algn="ctr" rotWithShape="0">
                        <a:schemeClr val="accent2"/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С О Д Е Р Ж А Н И Е </a:t>
                </a:r>
              </a:p>
            </p:txBody>
          </p:sp>
        </p:grpSp>
        <p:grpSp>
          <p:nvGrpSpPr>
            <p:cNvPr id="1042479" name="Group 47"/>
            <p:cNvGrpSpPr>
              <a:grpSpLocks/>
            </p:cNvGrpSpPr>
            <p:nvPr/>
          </p:nvGrpSpPr>
          <p:grpSpPr bwMode="auto">
            <a:xfrm>
              <a:off x="2533" y="1373"/>
              <a:ext cx="1495" cy="694"/>
              <a:chOff x="2533" y="1373"/>
              <a:chExt cx="1531" cy="694"/>
            </a:xfrm>
          </p:grpSpPr>
          <p:sp>
            <p:nvSpPr>
              <p:cNvPr id="1042465" name="AutoShape 33"/>
              <p:cNvSpPr>
                <a:spLocks noChangeArrowheads="1"/>
              </p:cNvSpPr>
              <p:nvPr/>
            </p:nvSpPr>
            <p:spPr bwMode="auto">
              <a:xfrm flipV="1">
                <a:off x="2533" y="1373"/>
                <a:ext cx="1531" cy="694"/>
              </a:xfrm>
              <a:custGeom>
                <a:avLst/>
                <a:gdLst>
                  <a:gd name="G0" fmla="+- 1461 0 0"/>
                  <a:gd name="G1" fmla="+- 21600 0 1461"/>
                  <a:gd name="G2" fmla="*/ 1461 1 2"/>
                  <a:gd name="G3" fmla="+- 21600 0 G2"/>
                  <a:gd name="G4" fmla="+/ 1461 21600 2"/>
                  <a:gd name="G5" fmla="+/ G1 0 2"/>
                  <a:gd name="G6" fmla="*/ 21600 21600 1461"/>
                  <a:gd name="G7" fmla="*/ G6 1 2"/>
                  <a:gd name="G8" fmla="+- 21600 0 G7"/>
                  <a:gd name="G9" fmla="*/ 21600 1 2"/>
                  <a:gd name="G10" fmla="+- 1461 0 G9"/>
                  <a:gd name="G11" fmla="?: G10 G8 0"/>
                  <a:gd name="G12" fmla="?: G10 G7 21600"/>
                  <a:gd name="T0" fmla="*/ 20869 w 21600"/>
                  <a:gd name="T1" fmla="*/ 10800 h 21600"/>
                  <a:gd name="T2" fmla="*/ 10800 w 21600"/>
                  <a:gd name="T3" fmla="*/ 21600 h 21600"/>
                  <a:gd name="T4" fmla="*/ 731 w 21600"/>
                  <a:gd name="T5" fmla="*/ 10800 h 21600"/>
                  <a:gd name="T6" fmla="*/ 10800 w 21600"/>
                  <a:gd name="T7" fmla="*/ 0 h 21600"/>
                  <a:gd name="T8" fmla="*/ 2531 w 21600"/>
                  <a:gd name="T9" fmla="*/ 2531 h 21600"/>
                  <a:gd name="T10" fmla="*/ 19069 w 21600"/>
                  <a:gd name="T11" fmla="*/ 190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61" y="21600"/>
                    </a:lnTo>
                    <a:lnTo>
                      <a:pt x="20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42456" name="Text Box 24"/>
              <p:cNvSpPr txBox="1">
                <a:spLocks noChangeArrowheads="1"/>
              </p:cNvSpPr>
              <p:nvPr/>
            </p:nvSpPr>
            <p:spPr bwMode="auto">
              <a:xfrm>
                <a:off x="2611" y="1409"/>
                <a:ext cx="1367" cy="6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Воссоздание максимально полного по составу и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топологии комплекса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аппаратно-программных средств, имитирующего реальные средства защиты и объекты нападения</a:t>
                </a:r>
              </a:p>
            </p:txBody>
          </p:sp>
        </p:grpSp>
        <p:grpSp>
          <p:nvGrpSpPr>
            <p:cNvPr id="1042470" name="Group 38"/>
            <p:cNvGrpSpPr>
              <a:grpSpLocks/>
            </p:cNvGrpSpPr>
            <p:nvPr/>
          </p:nvGrpSpPr>
          <p:grpSpPr bwMode="auto">
            <a:xfrm>
              <a:off x="2535" y="2673"/>
              <a:ext cx="1486" cy="601"/>
              <a:chOff x="2473" y="2503"/>
              <a:chExt cx="1483" cy="601"/>
            </a:xfrm>
          </p:grpSpPr>
          <p:sp>
            <p:nvSpPr>
              <p:cNvPr id="1042468" name="AutoShape 36"/>
              <p:cNvSpPr>
                <a:spLocks noChangeArrowheads="1"/>
              </p:cNvSpPr>
              <p:nvPr/>
            </p:nvSpPr>
            <p:spPr bwMode="auto">
              <a:xfrm flipV="1">
                <a:off x="2473" y="2503"/>
                <a:ext cx="1483" cy="601"/>
              </a:xfrm>
              <a:custGeom>
                <a:avLst/>
                <a:gdLst>
                  <a:gd name="G0" fmla="+- 1461 0 0"/>
                  <a:gd name="G1" fmla="+- 21600 0 1461"/>
                  <a:gd name="G2" fmla="*/ 1461 1 2"/>
                  <a:gd name="G3" fmla="+- 21600 0 G2"/>
                  <a:gd name="G4" fmla="+/ 1461 21600 2"/>
                  <a:gd name="G5" fmla="+/ G1 0 2"/>
                  <a:gd name="G6" fmla="*/ 21600 21600 1461"/>
                  <a:gd name="G7" fmla="*/ G6 1 2"/>
                  <a:gd name="G8" fmla="+- 21600 0 G7"/>
                  <a:gd name="G9" fmla="*/ 21600 1 2"/>
                  <a:gd name="G10" fmla="+- 1461 0 G9"/>
                  <a:gd name="G11" fmla="?: G10 G8 0"/>
                  <a:gd name="G12" fmla="?: G10 G7 21600"/>
                  <a:gd name="T0" fmla="*/ 20869 w 21600"/>
                  <a:gd name="T1" fmla="*/ 10800 h 21600"/>
                  <a:gd name="T2" fmla="*/ 10800 w 21600"/>
                  <a:gd name="T3" fmla="*/ 21600 h 21600"/>
                  <a:gd name="T4" fmla="*/ 731 w 21600"/>
                  <a:gd name="T5" fmla="*/ 10800 h 21600"/>
                  <a:gd name="T6" fmla="*/ 10800 w 21600"/>
                  <a:gd name="T7" fmla="*/ 0 h 21600"/>
                  <a:gd name="T8" fmla="*/ 2531 w 21600"/>
                  <a:gd name="T9" fmla="*/ 2531 h 21600"/>
                  <a:gd name="T10" fmla="*/ 19069 w 21600"/>
                  <a:gd name="T11" fmla="*/ 190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61" y="21600"/>
                    </a:lnTo>
                    <a:lnTo>
                      <a:pt x="20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42469" name="Text Box 37"/>
              <p:cNvSpPr txBox="1">
                <a:spLocks noChangeArrowheads="1"/>
              </p:cNvSpPr>
              <p:nvPr/>
            </p:nvSpPr>
            <p:spPr bwMode="auto">
              <a:xfrm>
                <a:off x="2538" y="2527"/>
                <a:ext cx="1324" cy="54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Анализ и уточнение выбранной тактики преодоления средств защиты, вплоть до отказа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от нее и избрания другой тактики</a:t>
                </a:r>
              </a:p>
            </p:txBody>
          </p:sp>
        </p:grpSp>
        <p:grpSp>
          <p:nvGrpSpPr>
            <p:cNvPr id="1042481" name="Group 49"/>
            <p:cNvGrpSpPr>
              <a:grpSpLocks/>
            </p:cNvGrpSpPr>
            <p:nvPr/>
          </p:nvGrpSpPr>
          <p:grpSpPr bwMode="auto">
            <a:xfrm>
              <a:off x="4053" y="1378"/>
              <a:ext cx="1532" cy="695"/>
              <a:chOff x="4053" y="1378"/>
              <a:chExt cx="1532" cy="695"/>
            </a:xfrm>
          </p:grpSpPr>
          <p:sp>
            <p:nvSpPr>
              <p:cNvPr id="1042473" name="AutoShape 41"/>
              <p:cNvSpPr>
                <a:spLocks noChangeArrowheads="1"/>
              </p:cNvSpPr>
              <p:nvPr/>
            </p:nvSpPr>
            <p:spPr bwMode="auto">
              <a:xfrm>
                <a:off x="4053" y="1378"/>
                <a:ext cx="1532" cy="695"/>
              </a:xfrm>
              <a:custGeom>
                <a:avLst/>
                <a:gdLst>
                  <a:gd name="G0" fmla="+- 1461 0 0"/>
                  <a:gd name="G1" fmla="+- 21600 0 1461"/>
                  <a:gd name="G2" fmla="*/ 1461 1 2"/>
                  <a:gd name="G3" fmla="+- 21600 0 G2"/>
                  <a:gd name="G4" fmla="+/ 1461 21600 2"/>
                  <a:gd name="G5" fmla="+/ G1 0 2"/>
                  <a:gd name="G6" fmla="*/ 21600 21600 1461"/>
                  <a:gd name="G7" fmla="*/ G6 1 2"/>
                  <a:gd name="G8" fmla="+- 21600 0 G7"/>
                  <a:gd name="G9" fmla="*/ 21600 1 2"/>
                  <a:gd name="G10" fmla="+- 1461 0 G9"/>
                  <a:gd name="G11" fmla="?: G10 G8 0"/>
                  <a:gd name="G12" fmla="?: G10 G7 21600"/>
                  <a:gd name="T0" fmla="*/ 20869 w 21600"/>
                  <a:gd name="T1" fmla="*/ 10800 h 21600"/>
                  <a:gd name="T2" fmla="*/ 10800 w 21600"/>
                  <a:gd name="T3" fmla="*/ 21600 h 21600"/>
                  <a:gd name="T4" fmla="*/ 731 w 21600"/>
                  <a:gd name="T5" fmla="*/ 10800 h 21600"/>
                  <a:gd name="T6" fmla="*/ 10800 w 21600"/>
                  <a:gd name="T7" fmla="*/ 0 h 21600"/>
                  <a:gd name="T8" fmla="*/ 2531 w 21600"/>
                  <a:gd name="T9" fmla="*/ 2531 h 21600"/>
                  <a:gd name="T10" fmla="*/ 19069 w 21600"/>
                  <a:gd name="T11" fmla="*/ 190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61" y="21600"/>
                    </a:lnTo>
                    <a:lnTo>
                      <a:pt x="20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42474" name="Text Box 42"/>
              <p:cNvSpPr txBox="1">
                <a:spLocks noChangeArrowheads="1"/>
              </p:cNvSpPr>
              <p:nvPr/>
            </p:nvSpPr>
            <p:spPr bwMode="auto">
              <a:xfrm>
                <a:off x="4150" y="1411"/>
                <a:ext cx="1324" cy="6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Агрегирование и настройка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имитационного комплекса с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максимально точным отображением функционирования реальных средств защиты и объектов КШ</a:t>
                </a:r>
              </a:p>
            </p:txBody>
          </p:sp>
        </p:grpSp>
        <p:grpSp>
          <p:nvGrpSpPr>
            <p:cNvPr id="1042478" name="Group 46"/>
            <p:cNvGrpSpPr>
              <a:grpSpLocks/>
            </p:cNvGrpSpPr>
            <p:nvPr/>
          </p:nvGrpSpPr>
          <p:grpSpPr bwMode="auto">
            <a:xfrm>
              <a:off x="4055" y="2151"/>
              <a:ext cx="1529" cy="868"/>
              <a:chOff x="4059" y="2150"/>
              <a:chExt cx="1514" cy="868"/>
            </a:xfrm>
          </p:grpSpPr>
          <p:sp>
            <p:nvSpPr>
              <p:cNvPr id="1042476" name="AutoShape 44"/>
              <p:cNvSpPr>
                <a:spLocks noChangeArrowheads="1"/>
              </p:cNvSpPr>
              <p:nvPr/>
            </p:nvSpPr>
            <p:spPr bwMode="auto">
              <a:xfrm flipV="1">
                <a:off x="4059" y="2150"/>
                <a:ext cx="1514" cy="868"/>
              </a:xfrm>
              <a:custGeom>
                <a:avLst/>
                <a:gdLst>
                  <a:gd name="G0" fmla="+- 1461 0 0"/>
                  <a:gd name="G1" fmla="+- 21600 0 1461"/>
                  <a:gd name="G2" fmla="*/ 1461 1 2"/>
                  <a:gd name="G3" fmla="+- 21600 0 G2"/>
                  <a:gd name="G4" fmla="+/ 1461 21600 2"/>
                  <a:gd name="G5" fmla="+/ G1 0 2"/>
                  <a:gd name="G6" fmla="*/ 21600 21600 1461"/>
                  <a:gd name="G7" fmla="*/ G6 1 2"/>
                  <a:gd name="G8" fmla="+- 21600 0 G7"/>
                  <a:gd name="G9" fmla="*/ 21600 1 2"/>
                  <a:gd name="G10" fmla="+- 1461 0 G9"/>
                  <a:gd name="G11" fmla="?: G10 G8 0"/>
                  <a:gd name="G12" fmla="?: G10 G7 21600"/>
                  <a:gd name="T0" fmla="*/ 20869 w 21600"/>
                  <a:gd name="T1" fmla="*/ 10800 h 21600"/>
                  <a:gd name="T2" fmla="*/ 10800 w 21600"/>
                  <a:gd name="T3" fmla="*/ 21600 h 21600"/>
                  <a:gd name="T4" fmla="*/ 731 w 21600"/>
                  <a:gd name="T5" fmla="*/ 10800 h 21600"/>
                  <a:gd name="T6" fmla="*/ 10800 w 21600"/>
                  <a:gd name="T7" fmla="*/ 0 h 21600"/>
                  <a:gd name="T8" fmla="*/ 2531 w 21600"/>
                  <a:gd name="T9" fmla="*/ 2531 h 21600"/>
                  <a:gd name="T10" fmla="*/ 19069 w 21600"/>
                  <a:gd name="T11" fmla="*/ 190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61" y="21600"/>
                    </a:lnTo>
                    <a:lnTo>
                      <a:pt x="20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rot="10800000" wrap="none" anchor="ctr"/>
              <a:lstStyle/>
              <a:p>
                <a:endParaRPr lang="ru-RU" altLang="ru-RU" sz="2400">
                  <a:solidFill>
                    <a:srgbClr val="CC3300"/>
                  </a:solidFill>
                </a:endParaRPr>
              </a:p>
            </p:txBody>
          </p:sp>
          <p:sp>
            <p:nvSpPr>
              <p:cNvPr id="1042477" name="Text Box 45"/>
              <p:cNvSpPr txBox="1">
                <a:spLocks noChangeArrowheads="1"/>
              </p:cNvSpPr>
              <p:nvPr/>
            </p:nvSpPr>
            <p:spPr bwMode="auto">
              <a:xfrm>
                <a:off x="4125" y="2175"/>
                <a:ext cx="1352" cy="81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Проведение тестовых (учебных)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атак с целью выявления реакции имитационного комплекса и его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дальнейшего поведения и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детальный анализ всех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функциональных аспектов комплекса</a:t>
                </a:r>
              </a:p>
            </p:txBody>
          </p:sp>
        </p:grpSp>
        <p:grpSp>
          <p:nvGrpSpPr>
            <p:cNvPr id="1042483" name="Group 51"/>
            <p:cNvGrpSpPr>
              <a:grpSpLocks/>
            </p:cNvGrpSpPr>
            <p:nvPr/>
          </p:nvGrpSpPr>
          <p:grpSpPr bwMode="auto">
            <a:xfrm>
              <a:off x="4059" y="3093"/>
              <a:ext cx="1532" cy="695"/>
              <a:chOff x="4055" y="3061"/>
              <a:chExt cx="1532" cy="695"/>
            </a:xfrm>
          </p:grpSpPr>
          <p:sp>
            <p:nvSpPr>
              <p:cNvPr id="1042480" name="AutoShape 48"/>
              <p:cNvSpPr>
                <a:spLocks noChangeArrowheads="1"/>
              </p:cNvSpPr>
              <p:nvPr/>
            </p:nvSpPr>
            <p:spPr bwMode="auto">
              <a:xfrm>
                <a:off x="4055" y="3061"/>
                <a:ext cx="1532" cy="695"/>
              </a:xfrm>
              <a:custGeom>
                <a:avLst/>
                <a:gdLst>
                  <a:gd name="G0" fmla="+- 1461 0 0"/>
                  <a:gd name="G1" fmla="+- 21600 0 1461"/>
                  <a:gd name="G2" fmla="*/ 1461 1 2"/>
                  <a:gd name="G3" fmla="+- 21600 0 G2"/>
                  <a:gd name="G4" fmla="+/ 1461 21600 2"/>
                  <a:gd name="G5" fmla="+/ G1 0 2"/>
                  <a:gd name="G6" fmla="*/ 21600 21600 1461"/>
                  <a:gd name="G7" fmla="*/ G6 1 2"/>
                  <a:gd name="G8" fmla="+- 21600 0 G7"/>
                  <a:gd name="G9" fmla="*/ 21600 1 2"/>
                  <a:gd name="G10" fmla="+- 1461 0 G9"/>
                  <a:gd name="G11" fmla="?: G10 G8 0"/>
                  <a:gd name="G12" fmla="?: G10 G7 21600"/>
                  <a:gd name="T0" fmla="*/ 20869 w 21600"/>
                  <a:gd name="T1" fmla="*/ 10800 h 21600"/>
                  <a:gd name="T2" fmla="*/ 10800 w 21600"/>
                  <a:gd name="T3" fmla="*/ 21600 h 21600"/>
                  <a:gd name="T4" fmla="*/ 731 w 21600"/>
                  <a:gd name="T5" fmla="*/ 10800 h 21600"/>
                  <a:gd name="T6" fmla="*/ 10800 w 21600"/>
                  <a:gd name="T7" fmla="*/ 0 h 21600"/>
                  <a:gd name="T8" fmla="*/ 2531 w 21600"/>
                  <a:gd name="T9" fmla="*/ 2531 h 21600"/>
                  <a:gd name="T10" fmla="*/ 19069 w 21600"/>
                  <a:gd name="T11" fmla="*/ 190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61" y="21600"/>
                    </a:lnTo>
                    <a:lnTo>
                      <a:pt x="20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42482" name="Text Box 50"/>
              <p:cNvSpPr txBox="1">
                <a:spLocks noChangeArrowheads="1"/>
              </p:cNvSpPr>
              <p:nvPr/>
            </p:nvSpPr>
            <p:spPr bwMode="auto">
              <a:xfrm>
                <a:off x="4156" y="3091"/>
                <a:ext cx="1324" cy="6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Корректировка и уточнение перечня подготовительных мероприятий (включение новых или удаление ненужных), необходимых для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проведения атакующих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мероприятий КШ</a:t>
                </a:r>
              </a:p>
            </p:txBody>
          </p:sp>
        </p:grpSp>
        <p:grpSp>
          <p:nvGrpSpPr>
            <p:cNvPr id="1042484" name="Group 52"/>
            <p:cNvGrpSpPr>
              <a:grpSpLocks/>
            </p:cNvGrpSpPr>
            <p:nvPr/>
          </p:nvGrpSpPr>
          <p:grpSpPr bwMode="auto">
            <a:xfrm>
              <a:off x="2535" y="2133"/>
              <a:ext cx="1488" cy="475"/>
              <a:chOff x="4055" y="3061"/>
              <a:chExt cx="1532" cy="695"/>
            </a:xfrm>
          </p:grpSpPr>
          <p:sp>
            <p:nvSpPr>
              <p:cNvPr id="1042485" name="AutoShape 53"/>
              <p:cNvSpPr>
                <a:spLocks noChangeArrowheads="1"/>
              </p:cNvSpPr>
              <p:nvPr/>
            </p:nvSpPr>
            <p:spPr bwMode="auto">
              <a:xfrm>
                <a:off x="4055" y="3061"/>
                <a:ext cx="1532" cy="695"/>
              </a:xfrm>
              <a:custGeom>
                <a:avLst/>
                <a:gdLst>
                  <a:gd name="G0" fmla="+- 1461 0 0"/>
                  <a:gd name="G1" fmla="+- 21600 0 1461"/>
                  <a:gd name="G2" fmla="*/ 1461 1 2"/>
                  <a:gd name="G3" fmla="+- 21600 0 G2"/>
                  <a:gd name="G4" fmla="+/ 1461 21600 2"/>
                  <a:gd name="G5" fmla="+/ G1 0 2"/>
                  <a:gd name="G6" fmla="*/ 21600 21600 1461"/>
                  <a:gd name="G7" fmla="*/ G6 1 2"/>
                  <a:gd name="G8" fmla="+- 21600 0 G7"/>
                  <a:gd name="G9" fmla="*/ 21600 1 2"/>
                  <a:gd name="G10" fmla="+- 1461 0 G9"/>
                  <a:gd name="G11" fmla="?: G10 G8 0"/>
                  <a:gd name="G12" fmla="?: G10 G7 21600"/>
                  <a:gd name="T0" fmla="*/ 20869 w 21600"/>
                  <a:gd name="T1" fmla="*/ 10800 h 21600"/>
                  <a:gd name="T2" fmla="*/ 10800 w 21600"/>
                  <a:gd name="T3" fmla="*/ 21600 h 21600"/>
                  <a:gd name="T4" fmla="*/ 731 w 21600"/>
                  <a:gd name="T5" fmla="*/ 10800 h 21600"/>
                  <a:gd name="T6" fmla="*/ 10800 w 21600"/>
                  <a:gd name="T7" fmla="*/ 0 h 21600"/>
                  <a:gd name="T8" fmla="*/ 2531 w 21600"/>
                  <a:gd name="T9" fmla="*/ 2531 h 21600"/>
                  <a:gd name="T10" fmla="*/ 19069 w 21600"/>
                  <a:gd name="T11" fmla="*/ 190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61" y="21600"/>
                    </a:lnTo>
                    <a:lnTo>
                      <a:pt x="20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42486" name="Text Box 54"/>
              <p:cNvSpPr txBox="1">
                <a:spLocks noChangeArrowheads="1"/>
              </p:cNvSpPr>
              <p:nvPr/>
            </p:nvSpPr>
            <p:spPr bwMode="auto">
              <a:xfrm>
                <a:off x="4156" y="3143"/>
                <a:ext cx="1324" cy="527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“Обучение” системы нападения на объекты КШ на основе результатов проведения тестовых атак</a:t>
                </a:r>
              </a:p>
            </p:txBody>
          </p:sp>
        </p:grpSp>
        <p:grpSp>
          <p:nvGrpSpPr>
            <p:cNvPr id="1042491" name="Group 59"/>
            <p:cNvGrpSpPr>
              <a:grpSpLocks/>
            </p:cNvGrpSpPr>
            <p:nvPr/>
          </p:nvGrpSpPr>
          <p:grpSpPr bwMode="auto">
            <a:xfrm>
              <a:off x="2538" y="3339"/>
              <a:ext cx="1491" cy="692"/>
              <a:chOff x="2538" y="3330"/>
              <a:chExt cx="1491" cy="692"/>
            </a:xfrm>
          </p:grpSpPr>
          <p:sp>
            <p:nvSpPr>
              <p:cNvPr id="1042489" name="AutoShape 57"/>
              <p:cNvSpPr>
                <a:spLocks noChangeArrowheads="1"/>
              </p:cNvSpPr>
              <p:nvPr/>
            </p:nvSpPr>
            <p:spPr bwMode="auto">
              <a:xfrm>
                <a:off x="2538" y="3330"/>
                <a:ext cx="1491" cy="692"/>
              </a:xfrm>
              <a:custGeom>
                <a:avLst/>
                <a:gdLst>
                  <a:gd name="G0" fmla="+- 1461 0 0"/>
                  <a:gd name="G1" fmla="+- 21600 0 1461"/>
                  <a:gd name="G2" fmla="*/ 1461 1 2"/>
                  <a:gd name="G3" fmla="+- 21600 0 G2"/>
                  <a:gd name="G4" fmla="+/ 1461 21600 2"/>
                  <a:gd name="G5" fmla="+/ G1 0 2"/>
                  <a:gd name="G6" fmla="*/ 21600 21600 1461"/>
                  <a:gd name="G7" fmla="*/ G6 1 2"/>
                  <a:gd name="G8" fmla="+- 21600 0 G7"/>
                  <a:gd name="G9" fmla="*/ 21600 1 2"/>
                  <a:gd name="G10" fmla="+- 1461 0 G9"/>
                  <a:gd name="G11" fmla="?: G10 G8 0"/>
                  <a:gd name="G12" fmla="?: G10 G7 21600"/>
                  <a:gd name="T0" fmla="*/ 20869 w 21600"/>
                  <a:gd name="T1" fmla="*/ 10800 h 21600"/>
                  <a:gd name="T2" fmla="*/ 10800 w 21600"/>
                  <a:gd name="T3" fmla="*/ 21600 h 21600"/>
                  <a:gd name="T4" fmla="*/ 731 w 21600"/>
                  <a:gd name="T5" fmla="*/ 10800 h 21600"/>
                  <a:gd name="T6" fmla="*/ 10800 w 21600"/>
                  <a:gd name="T7" fmla="*/ 0 h 21600"/>
                  <a:gd name="T8" fmla="*/ 2531 w 21600"/>
                  <a:gd name="T9" fmla="*/ 2531 h 21600"/>
                  <a:gd name="T10" fmla="*/ 19069 w 21600"/>
                  <a:gd name="T11" fmla="*/ 1906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1461" y="21600"/>
                    </a:lnTo>
                    <a:lnTo>
                      <a:pt x="20139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CCFF">
                      <a:gamma/>
                      <a:tint val="0"/>
                      <a:invGamma/>
                    </a:srgbClr>
                  </a:gs>
                  <a:gs pos="100000">
                    <a:srgbClr val="FFCCFF"/>
                  </a:gs>
                </a:gsLst>
                <a:lin ang="0" scaled="1"/>
              </a:gradFill>
              <a:ln w="38100">
                <a:solidFill>
                  <a:srgbClr val="CC33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FF9933"/>
                </a:outerShdw>
              </a:effec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042490" name="Text Box 58"/>
              <p:cNvSpPr txBox="1">
                <a:spLocks noChangeArrowheads="1"/>
              </p:cNvSpPr>
              <p:nvPr/>
            </p:nvSpPr>
            <p:spPr bwMode="auto">
              <a:xfrm>
                <a:off x="2642" y="3363"/>
                <a:ext cx="1289" cy="63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accent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Корректировка перечня активных и/или пассивных  атакующих мероприятий, обеспечивающих</a:t>
                </a:r>
              </a:p>
              <a:p>
                <a:pPr>
                  <a:lnSpc>
                    <a:spcPct val="85000"/>
                  </a:lnSpc>
                </a:pPr>
                <a:r>
                  <a:rPr lang="ru-RU" altLang="ru-RU" sz="1100" b="1">
                    <a:solidFill>
                      <a:srgbClr val="CC3300"/>
                    </a:solidFill>
                  </a:rPr>
                  <a:t>преодоление средств защиты и нападение на объекты КШ</a:t>
                </a:r>
              </a:p>
            </p:txBody>
          </p:sp>
        </p:grpSp>
      </p:grpSp>
      <p:sp>
        <p:nvSpPr>
          <p:cNvPr id="1042494" name="Text Box 62"/>
          <p:cNvSpPr txBox="1">
            <a:spLocks noChangeArrowheads="1"/>
          </p:cNvSpPr>
          <p:nvPr/>
        </p:nvSpPr>
        <p:spPr bwMode="auto">
          <a:xfrm>
            <a:off x="239713" y="5661025"/>
            <a:ext cx="3594100" cy="914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</a:rPr>
              <a:t>Рис.</a:t>
            </a:r>
            <a:r>
              <a:rPr lang="ru-RU" altLang="ru-RU" sz="2000" b="1">
                <a:solidFill>
                  <a:srgbClr val="800080"/>
                </a:solidFill>
                <a:latin typeface="Tahoma" panose="020B0604030504040204" pitchFamily="34" charset="0"/>
              </a:rPr>
              <a:t>30.1,в</a:t>
            </a:r>
            <a:r>
              <a:rPr lang="ru-RU" altLang="ru-RU" sz="2000" b="1">
                <a:solidFill>
                  <a:srgbClr val="800080"/>
                </a:solidFill>
              </a:rPr>
              <a:t>. Принципы и содержание КШ</a:t>
            </a:r>
          </a:p>
          <a:p>
            <a:pPr algn="l"/>
            <a:r>
              <a:rPr lang="ru-RU" altLang="ru-RU" sz="2000" b="1">
                <a:solidFill>
                  <a:srgbClr val="800080"/>
                </a:solidFill>
              </a:rPr>
              <a:t>NAT-модулей и СЭ-систем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250825" y="1093788"/>
            <a:ext cx="8616950" cy="53451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700">
                <a:solidFill>
                  <a:srgbClr val="800080"/>
                </a:solidFill>
              </a:rPr>
              <a:t>Одной из наиболее “привлекательных” групп сетевых объектов для КШ ИТС являются топологические (заградительные) системы обеспечения ИБ, к которым относятся </a:t>
            </a:r>
            <a:r>
              <a:rPr lang="en-US" altLang="ru-RU" sz="2700">
                <a:solidFill>
                  <a:srgbClr val="800080"/>
                </a:solidFill>
              </a:rPr>
              <a:t>NAT</a:t>
            </a:r>
            <a:r>
              <a:rPr lang="ru-RU" altLang="ru-RU" sz="2700">
                <a:solidFill>
                  <a:srgbClr val="800080"/>
                </a:solidFill>
              </a:rPr>
              <a:t>-модули и СЭ. Причём для нарушителя наибольший интерес представляет не сама заградительная система, а то, что располагается за нею. Тем не менее, такие системы весьма часто становятся объектами КШ. Очевидно, что нарушитель будет решать две взаимоувязанные задачи: во-первых, это преодоление заградительного программно-аппаратного  (программного) комплекса, и, во-вторых, захват (“переподчинение”) СУ этим комплексом. 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Line 2"/>
          <p:cNvSpPr>
            <a:spLocks noChangeShapeType="1"/>
          </p:cNvSpPr>
          <p:nvPr/>
        </p:nvSpPr>
        <p:spPr bwMode="auto">
          <a:xfrm>
            <a:off x="1928813" y="1903413"/>
            <a:ext cx="12700" cy="340836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43459" name="Freeform 3"/>
          <p:cNvSpPr>
            <a:spLocks/>
          </p:cNvSpPr>
          <p:nvPr/>
        </p:nvSpPr>
        <p:spPr bwMode="auto">
          <a:xfrm>
            <a:off x="5457825" y="2860675"/>
            <a:ext cx="1830388" cy="1285875"/>
          </a:xfrm>
          <a:custGeom>
            <a:avLst/>
            <a:gdLst>
              <a:gd name="T0" fmla="*/ 0 w 1153"/>
              <a:gd name="T1" fmla="*/ 3303 h 3303"/>
              <a:gd name="T2" fmla="*/ 614 w 1153"/>
              <a:gd name="T3" fmla="*/ 0 h 3303"/>
              <a:gd name="T4" fmla="*/ 1153 w 1153"/>
              <a:gd name="T5" fmla="*/ 3263 h 3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3" h="3303">
                <a:moveTo>
                  <a:pt x="0" y="3303"/>
                </a:moveTo>
                <a:lnTo>
                  <a:pt x="614" y="0"/>
                </a:lnTo>
                <a:lnTo>
                  <a:pt x="1153" y="3263"/>
                </a:lnTo>
              </a:path>
            </a:pathLst>
          </a:custGeom>
          <a:noFill/>
          <a:ln w="57150" cmpd="sng">
            <a:solidFill>
              <a:schemeClr val="accent2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43462" name="Group 6"/>
          <p:cNvGrpSpPr>
            <a:grpSpLocks/>
          </p:cNvGrpSpPr>
          <p:nvPr/>
        </p:nvGrpSpPr>
        <p:grpSpPr bwMode="auto">
          <a:xfrm>
            <a:off x="265113" y="1312863"/>
            <a:ext cx="8653462" cy="1893887"/>
            <a:chOff x="143" y="694"/>
            <a:chExt cx="5451" cy="1004"/>
          </a:xfrm>
        </p:grpSpPr>
        <p:sp>
          <p:nvSpPr>
            <p:cNvPr id="1043463" name="AutoShape 7"/>
            <p:cNvSpPr>
              <a:spLocks noChangeArrowheads="1"/>
            </p:cNvSpPr>
            <p:nvPr/>
          </p:nvSpPr>
          <p:spPr bwMode="auto">
            <a:xfrm rot="16200000" flipH="1">
              <a:off x="1007" y="894"/>
              <a:ext cx="603" cy="413"/>
            </a:xfrm>
            <a:custGeom>
              <a:avLst/>
              <a:gdLst>
                <a:gd name="G0" fmla="+- 12427 0 0"/>
                <a:gd name="G1" fmla="+- 4189 0 0"/>
                <a:gd name="G2" fmla="+- 12158 0 4189"/>
                <a:gd name="G3" fmla="+- G2 0 4189"/>
                <a:gd name="G4" fmla="*/ G3 32768 32059"/>
                <a:gd name="G5" fmla="*/ G4 1 2"/>
                <a:gd name="G6" fmla="+- 21600 0 12427"/>
                <a:gd name="G7" fmla="*/ G6 4189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1932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4189"/>
                  </a:lnTo>
                  <a:cubicBezTo>
                    <a:pt x="5564" y="4189"/>
                    <a:pt x="0" y="7757"/>
                    <a:pt x="0" y="12158"/>
                  </a:cubicBezTo>
                  <a:lnTo>
                    <a:pt x="0" y="21600"/>
                  </a:lnTo>
                  <a:lnTo>
                    <a:pt x="3864" y="21600"/>
                  </a:lnTo>
                  <a:lnTo>
                    <a:pt x="3864" y="12158"/>
                  </a:lnTo>
                  <a:cubicBezTo>
                    <a:pt x="3864" y="9844"/>
                    <a:pt x="7698" y="7969"/>
                    <a:pt x="12427" y="7969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CC99FF"/>
            </a:solidFill>
            <a:ln w="28575" algn="ctr">
              <a:solidFill>
                <a:srgbClr val="CC3300"/>
              </a:solidFill>
              <a:miter lim="800000"/>
              <a:headEnd type="none" w="lg" len="med"/>
              <a:tailEnd type="none" w="lg" len="med"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464" name="AutoShape 8"/>
            <p:cNvSpPr>
              <a:spLocks noChangeArrowheads="1"/>
            </p:cNvSpPr>
            <p:nvPr/>
          </p:nvSpPr>
          <p:spPr bwMode="auto">
            <a:xfrm rot="5400000">
              <a:off x="4123" y="897"/>
              <a:ext cx="611" cy="413"/>
            </a:xfrm>
            <a:custGeom>
              <a:avLst/>
              <a:gdLst>
                <a:gd name="G0" fmla="+- 12427 0 0"/>
                <a:gd name="G1" fmla="+- 4189 0 0"/>
                <a:gd name="G2" fmla="+- 12158 0 4189"/>
                <a:gd name="G3" fmla="+- G2 0 4189"/>
                <a:gd name="G4" fmla="*/ G3 32768 32059"/>
                <a:gd name="G5" fmla="*/ G4 1 2"/>
                <a:gd name="G6" fmla="+- 21600 0 12427"/>
                <a:gd name="G7" fmla="*/ G6 4189 6079"/>
                <a:gd name="G8" fmla="+- G7 12427 0"/>
                <a:gd name="T0" fmla="*/ 12427 w 21600"/>
                <a:gd name="T1" fmla="*/ 0 h 21600"/>
                <a:gd name="T2" fmla="*/ 12427 w 21600"/>
                <a:gd name="T3" fmla="*/ 12158 h 21600"/>
                <a:gd name="T4" fmla="*/ 1932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4189"/>
                  </a:lnTo>
                  <a:cubicBezTo>
                    <a:pt x="5564" y="4189"/>
                    <a:pt x="0" y="7757"/>
                    <a:pt x="0" y="12158"/>
                  </a:cubicBezTo>
                  <a:lnTo>
                    <a:pt x="0" y="21600"/>
                  </a:lnTo>
                  <a:lnTo>
                    <a:pt x="3864" y="21600"/>
                  </a:lnTo>
                  <a:lnTo>
                    <a:pt x="3864" y="12158"/>
                  </a:lnTo>
                  <a:cubicBezTo>
                    <a:pt x="3864" y="9844"/>
                    <a:pt x="7698" y="7969"/>
                    <a:pt x="12427" y="7969"/>
                  </a:cubicBezTo>
                  <a:lnTo>
                    <a:pt x="12427" y="12158"/>
                  </a:lnTo>
                  <a:close/>
                </a:path>
              </a:pathLst>
            </a:custGeom>
            <a:solidFill>
              <a:srgbClr val="CC99FF"/>
            </a:solidFill>
            <a:ln w="28575" algn="ctr">
              <a:solidFill>
                <a:srgbClr val="CC3300"/>
              </a:solidFill>
              <a:miter lim="800000"/>
              <a:headEnd type="none" w="lg" len="med"/>
              <a:tailEnd type="none" w="lg" len="med"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465" name="AutoShape 9"/>
            <p:cNvSpPr>
              <a:spLocks noChangeArrowheads="1"/>
            </p:cNvSpPr>
            <p:nvPr/>
          </p:nvSpPr>
          <p:spPr bwMode="auto">
            <a:xfrm rot="-5400000">
              <a:off x="2617" y="-407"/>
              <a:ext cx="505" cy="2707"/>
            </a:xfrm>
            <a:prstGeom prst="flowChartOnlineStorage">
              <a:avLst/>
            </a:prstGeom>
            <a:gradFill rotWithShape="1">
              <a:gsLst>
                <a:gs pos="0">
                  <a:srgbClr val="CC99FF"/>
                </a:gs>
                <a:gs pos="50000">
                  <a:srgbClr val="CC99FF">
                    <a:gamma/>
                    <a:tint val="0"/>
                    <a:invGamma/>
                  </a:srgbClr>
                </a:gs>
                <a:gs pos="100000">
                  <a:srgbClr val="CC99FF"/>
                </a:gs>
              </a:gsLst>
              <a:lin ang="0" scaled="1"/>
            </a:gradFill>
            <a:ln w="38100" algn="ctr">
              <a:solidFill>
                <a:srgbClr val="CC3300"/>
              </a:solidFill>
              <a:miter lim="800000"/>
              <a:headEnd type="none" w="lg" len="med"/>
              <a:tailEnd type="none" w="lg" len="med"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46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1740" y="862"/>
              <a:ext cx="2301" cy="213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23685"/>
                </a:avLst>
              </a:prstTxWarp>
            </a:bodyPr>
            <a:lstStyle/>
            <a:p>
              <a:r>
                <a:rPr lang="ru-RU" sz="1400" kern="10">
                  <a:ln w="63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effectLst>
                    <a:outerShdw dist="35921" dir="2700000" algn="ctr" rotWithShape="0">
                      <a:srgbClr val="FF9933"/>
                    </a:outerShdw>
                  </a:effectLst>
                </a:rPr>
                <a:t> КШ-</a:t>
              </a:r>
              <a:r>
                <a:rPr lang="en-US" sz="1400" kern="10">
                  <a:ln w="63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  <a:effectLst>
                    <a:outerShdw dist="35921" dir="2700000" algn="ctr" rotWithShape="0">
                      <a:srgbClr val="FF9933"/>
                    </a:outerShdw>
                  </a:effectLst>
                </a:rPr>
                <a:t>NAT/FW </a:t>
              </a:r>
              <a:endParaRPr lang="ru-RU" sz="1400" kern="10">
                <a:ln w="635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CC3300"/>
                </a:solidFill>
                <a:effectLst>
                  <a:outerShdw dist="35921" dir="2700000" algn="ctr" rotWithShape="0">
                    <a:srgbClr val="FF9933"/>
                  </a:outerShdw>
                </a:effectLst>
              </a:endParaRPr>
            </a:p>
          </p:txBody>
        </p:sp>
        <p:sp>
          <p:nvSpPr>
            <p:cNvPr id="1043467" name="AutoShape 11"/>
            <p:cNvSpPr>
              <a:spLocks noChangeArrowheads="1"/>
            </p:cNvSpPr>
            <p:nvPr/>
          </p:nvSpPr>
          <p:spPr bwMode="auto">
            <a:xfrm>
              <a:off x="143" y="1401"/>
              <a:ext cx="2278" cy="297"/>
            </a:xfrm>
            <a:prstGeom prst="flowChartManualInput">
              <a:avLst/>
            </a:prstGeom>
            <a:gradFill rotWithShape="1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38100" algn="ctr">
              <a:solidFill>
                <a:srgbClr val="CC3300"/>
              </a:solidFill>
              <a:miter lim="800000"/>
              <a:headEnd type="none" w="lg" len="med"/>
              <a:tailEnd type="none" w="lg" len="med"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468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381" y="1480"/>
              <a:ext cx="1855" cy="178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21856"/>
                </a:avLst>
              </a:prstTxWarp>
            </a:bodyPr>
            <a:lstStyle/>
            <a:p>
              <a:r>
                <a:rPr lang="ru-RU" sz="1200" kern="10">
                  <a:ln w="63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chemeClr val="hlink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П  Р  И  Н  Ц  И  П  Ы </a:t>
              </a:r>
            </a:p>
          </p:txBody>
        </p:sp>
        <p:sp>
          <p:nvSpPr>
            <p:cNvPr id="1043469" name="AutoShape 13"/>
            <p:cNvSpPr>
              <a:spLocks noChangeArrowheads="1"/>
            </p:cNvSpPr>
            <p:nvPr/>
          </p:nvSpPr>
          <p:spPr bwMode="auto">
            <a:xfrm flipH="1">
              <a:off x="3324" y="1393"/>
              <a:ext cx="2270" cy="297"/>
            </a:xfrm>
            <a:prstGeom prst="flowChartManualInput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lin ang="5400000" scaled="1"/>
            </a:gradFill>
            <a:ln w="38100" algn="ctr">
              <a:solidFill>
                <a:srgbClr val="CC3300"/>
              </a:solidFill>
              <a:miter lim="800000"/>
              <a:headEnd type="none" w="lg" len="med"/>
              <a:tailEnd type="none" w="lg" len="med"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470" name="WordArt 14"/>
            <p:cNvSpPr>
              <a:spLocks noChangeArrowheads="1" noChangeShapeType="1" noTextEdit="1"/>
            </p:cNvSpPr>
            <p:nvPr/>
          </p:nvSpPr>
          <p:spPr bwMode="auto">
            <a:xfrm>
              <a:off x="3536" y="1457"/>
              <a:ext cx="1861" cy="205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73657"/>
                </a:avLst>
              </a:prstTxWarp>
            </a:bodyPr>
            <a:lstStyle/>
            <a:p>
              <a:r>
                <a:rPr lang="ru-RU" sz="2000" kern="10">
                  <a:ln w="6350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chemeClr val="accent2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С О Д Е Р Ж А Н И Е </a:t>
              </a:r>
            </a:p>
          </p:txBody>
        </p:sp>
      </p:grpSp>
      <p:sp>
        <p:nvSpPr>
          <p:cNvPr id="1043471" name="Text Box 1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43472" name="Group 16"/>
          <p:cNvGrpSpPr>
            <a:grpSpLocks/>
          </p:cNvGrpSpPr>
          <p:nvPr/>
        </p:nvGrpSpPr>
        <p:grpSpPr bwMode="auto">
          <a:xfrm>
            <a:off x="4102100" y="3832225"/>
            <a:ext cx="4745038" cy="1252538"/>
            <a:chOff x="2427" y="1704"/>
            <a:chExt cx="3170" cy="607"/>
          </a:xfrm>
        </p:grpSpPr>
        <p:sp>
          <p:nvSpPr>
            <p:cNvPr id="1043473" name="AutoShape 17"/>
            <p:cNvSpPr>
              <a:spLocks noChangeArrowheads="1"/>
            </p:cNvSpPr>
            <p:nvPr/>
          </p:nvSpPr>
          <p:spPr bwMode="auto">
            <a:xfrm flipH="1">
              <a:off x="4060" y="1705"/>
              <a:ext cx="1537" cy="606"/>
            </a:xfrm>
            <a:prstGeom prst="flowChartOnlineStorage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lin ang="54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474" name="AutoShape 18"/>
            <p:cNvSpPr>
              <a:spLocks noChangeArrowheads="1"/>
            </p:cNvSpPr>
            <p:nvPr/>
          </p:nvSpPr>
          <p:spPr bwMode="auto">
            <a:xfrm>
              <a:off x="2427" y="1704"/>
              <a:ext cx="1525" cy="606"/>
            </a:xfrm>
            <a:prstGeom prst="flowChartOnlineStorage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lin ang="5400000" scaled="1"/>
            </a:gradFill>
            <a:ln w="38100" algn="ctr">
              <a:solidFill>
                <a:schemeClr val="accent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475" name="Text Box 19"/>
            <p:cNvSpPr txBox="1">
              <a:spLocks noChangeArrowheads="1"/>
            </p:cNvSpPr>
            <p:nvPr/>
          </p:nvSpPr>
          <p:spPr bwMode="auto">
            <a:xfrm>
              <a:off x="2487" y="1823"/>
              <a:ext cx="1271" cy="35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/>
              <a:r>
                <a:rPr lang="ru-RU" altLang="zh-CN" sz="1200" b="1">
                  <a:solidFill>
                    <a:schemeClr val="accent2"/>
                  </a:solidFill>
                </a:rPr>
                <a:t>   </a:t>
              </a:r>
              <a:r>
                <a:rPr lang="ru-RU" altLang="zh-CN" sz="1600" b="1">
                  <a:solidFill>
                    <a:schemeClr val="accent2"/>
                  </a:solidFill>
                </a:rPr>
                <a:t>Использование</a:t>
              </a:r>
            </a:p>
            <a:p>
              <a:pPr algn="l"/>
              <a:r>
                <a:rPr lang="ru-RU" altLang="zh-CN" sz="1600" b="1">
                  <a:solidFill>
                    <a:schemeClr val="accent2"/>
                  </a:solidFill>
                </a:rPr>
                <a:t>  сетевых</a:t>
              </a:r>
            </a:p>
            <a:p>
              <a:pPr algn="l"/>
              <a:r>
                <a:rPr lang="ru-RU" altLang="zh-CN" sz="1600" b="1">
                  <a:solidFill>
                    <a:schemeClr val="accent2"/>
                  </a:solidFill>
                </a:rPr>
                <a:t>  служб</a:t>
              </a:r>
              <a:endParaRPr lang="ru-RU" altLang="ru-RU" sz="1600" b="1">
                <a:solidFill>
                  <a:schemeClr val="accent2"/>
                </a:solidFill>
              </a:endParaRPr>
            </a:p>
          </p:txBody>
        </p:sp>
        <p:sp>
          <p:nvSpPr>
            <p:cNvPr id="1043476" name="Text Box 20"/>
            <p:cNvSpPr txBox="1">
              <a:spLocks noChangeArrowheads="1"/>
            </p:cNvSpPr>
            <p:nvPr/>
          </p:nvSpPr>
          <p:spPr bwMode="auto">
            <a:xfrm>
              <a:off x="4331" y="1813"/>
              <a:ext cx="1241" cy="37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/>
              <a:r>
                <a:rPr lang="ru-RU" altLang="zh-CN" sz="1500" b="1">
                  <a:solidFill>
                    <a:schemeClr val="accent2"/>
                  </a:solidFill>
                </a:rPr>
                <a:t> </a:t>
              </a:r>
              <a:r>
                <a:rPr lang="ru-RU" altLang="zh-CN" sz="1700" b="1">
                  <a:solidFill>
                    <a:schemeClr val="accent2"/>
                  </a:solidFill>
                </a:rPr>
                <a:t>Использование</a:t>
              </a:r>
            </a:p>
            <a:p>
              <a:pPr algn="l"/>
              <a:r>
                <a:rPr lang="ru-RU" altLang="zh-CN" sz="1700" b="1">
                  <a:solidFill>
                    <a:schemeClr val="accent2"/>
                  </a:solidFill>
                </a:rPr>
                <a:t>       прикладных</a:t>
              </a:r>
            </a:p>
            <a:p>
              <a:pPr algn="l"/>
              <a:r>
                <a:rPr lang="ru-RU" altLang="zh-CN" sz="1700" b="1">
                  <a:solidFill>
                    <a:schemeClr val="accent2"/>
                  </a:solidFill>
                </a:rPr>
                <a:t>                  служб</a:t>
              </a:r>
              <a:endParaRPr lang="ru-RU" altLang="ru-RU" sz="1700" b="1">
                <a:solidFill>
                  <a:schemeClr val="accent2"/>
                </a:solidFill>
              </a:endParaRPr>
            </a:p>
          </p:txBody>
        </p:sp>
      </p:grpSp>
      <p:sp>
        <p:nvSpPr>
          <p:cNvPr id="1043477" name="Text Box 21"/>
          <p:cNvSpPr txBox="1">
            <a:spLocks noChangeArrowheads="1"/>
          </p:cNvSpPr>
          <p:nvPr/>
        </p:nvSpPr>
        <p:spPr bwMode="auto">
          <a:xfrm>
            <a:off x="0" y="6061075"/>
            <a:ext cx="9144000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r>
              <a:rPr lang="ru-RU" altLang="ru-RU" sz="2000" b="1">
                <a:solidFill>
                  <a:srgbClr val="800080"/>
                </a:solidFill>
              </a:rPr>
              <a:t>Рис.</a:t>
            </a:r>
            <a:r>
              <a:rPr lang="ru-RU" altLang="ru-RU" sz="2000" b="1">
                <a:solidFill>
                  <a:srgbClr val="800080"/>
                </a:solidFill>
                <a:latin typeface="Tahoma" panose="020B0604030504040204" pitchFamily="34" charset="0"/>
              </a:rPr>
              <a:t>30.1,г</a:t>
            </a:r>
            <a:r>
              <a:rPr lang="ru-RU" altLang="ru-RU" sz="2000" b="1">
                <a:solidFill>
                  <a:srgbClr val="800080"/>
                </a:solidFill>
              </a:rPr>
              <a:t>. Принципы и содержание КШ NAT-модулей и СЭ-систем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3478" name="AutoShape 22"/>
          <p:cNvSpPr>
            <a:spLocks noChangeArrowheads="1"/>
          </p:cNvSpPr>
          <p:nvPr/>
        </p:nvSpPr>
        <p:spPr bwMode="auto">
          <a:xfrm>
            <a:off x="249238" y="3505200"/>
            <a:ext cx="3633787" cy="2066925"/>
          </a:xfrm>
          <a:prstGeom prst="homePlate">
            <a:avLst>
              <a:gd name="adj" fmla="val 29895"/>
            </a:avLst>
          </a:prstGeom>
          <a:gradFill rotWithShape="1">
            <a:gsLst>
              <a:gs pos="0">
                <a:srgbClr val="FFCC99"/>
              </a:gs>
              <a:gs pos="100000">
                <a:srgbClr val="FFCC99">
                  <a:gamma/>
                  <a:tint val="0"/>
                  <a:invGamma/>
                </a:srgbClr>
              </a:gs>
            </a:gsLst>
            <a:lin ang="0" scaled="1"/>
          </a:gradFill>
          <a:ln w="38100" algn="ctr">
            <a:solidFill>
              <a:srgbClr val="CC3300"/>
            </a:solidFill>
            <a:miter lim="800000"/>
            <a:headEnd/>
            <a:tailEnd/>
          </a:ln>
          <a:effectLst>
            <a:outerShdw dist="28398" dir="3806097" algn="ctr" rotWithShape="0">
              <a:srgbClr val="FF9933"/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043479" name="Text Box 23"/>
          <p:cNvSpPr txBox="1">
            <a:spLocks noChangeArrowheads="1"/>
          </p:cNvSpPr>
          <p:nvPr/>
        </p:nvSpPr>
        <p:spPr bwMode="auto">
          <a:xfrm>
            <a:off x="361950" y="3671888"/>
            <a:ext cx="2890838" cy="1711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altLang="ru-RU" sz="2000" b="1">
                <a:solidFill>
                  <a:srgbClr val="CC3300"/>
                </a:solidFill>
              </a:rPr>
              <a:t>Обеспечение максимального</a:t>
            </a:r>
          </a:p>
          <a:p>
            <a:pPr algn="r">
              <a:lnSpc>
                <a:spcPct val="80000"/>
              </a:lnSpc>
            </a:pPr>
            <a:r>
              <a:rPr lang="ru-RU" altLang="ru-RU" sz="2000" b="1">
                <a:solidFill>
                  <a:srgbClr val="CC3300"/>
                </a:solidFill>
              </a:rPr>
              <a:t>уровня маскировки для достижения наибольшего эффекта активных мероприятий КШ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6381" name="Text Box 93"/>
          <p:cNvSpPr txBox="1">
            <a:spLocks noChangeArrowheads="1"/>
          </p:cNvSpPr>
          <p:nvPr/>
        </p:nvSpPr>
        <p:spPr bwMode="auto">
          <a:xfrm>
            <a:off x="238125" y="1377950"/>
            <a:ext cx="86550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Очевидно, что без вскрытия структуры и правил функционирования (настройки) NAT-модулей и СЭ-систем невозможно обеспечить доступ к объектам КШ (достичь цель КШ).</a:t>
            </a:r>
          </a:p>
          <a:p>
            <a:r>
              <a:rPr lang="ru-RU" altLang="ru-RU" sz="3200">
                <a:solidFill>
                  <a:srgbClr val="800080"/>
                </a:solidFill>
              </a:rPr>
              <a:t>В отдельных случаях, NAT-модули и СЭ-системы могут представлять интерес и для нарушителя, но только с целью изучения способов защиты и возможности их преодоления.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7405" name="Text Box 93"/>
          <p:cNvSpPr txBox="1">
            <a:spLocks noChangeArrowheads="1"/>
          </p:cNvSpPr>
          <p:nvPr/>
        </p:nvSpPr>
        <p:spPr bwMode="auto">
          <a:xfrm>
            <a:off x="201613" y="1077913"/>
            <a:ext cx="868045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На основе анализа современных СЭ-систем и NAT-модулей можно сформулировать основные принципы КШ (рис.30.1) этих систем:</a:t>
            </a:r>
          </a:p>
        </p:txBody>
      </p:sp>
      <p:sp>
        <p:nvSpPr>
          <p:cNvPr id="1037406" name="Text Box 94"/>
          <p:cNvSpPr txBox="1">
            <a:spLocks noChangeArrowheads="1"/>
          </p:cNvSpPr>
          <p:nvPr/>
        </p:nvSpPr>
        <p:spPr bwMode="auto">
          <a:xfrm>
            <a:off x="250825" y="2466975"/>
            <a:ext cx="8629650" cy="41354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получение максимально возможной информации о структуре и правил функционирования NAT-модулей и СЭ-систем;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разработка тактики преодоления NAT-модулей и СЭ-систем для обеспечения доступа к объектам КШ;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апробирование активных мероприятий на экспериментальном стенде проведения компьютерных атак;</a:t>
            </a:r>
          </a:p>
          <a:p>
            <a:pPr>
              <a:lnSpc>
                <a:spcPct val="95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обеспечение максимального уровня маскировки для достижения наибольшего эффекта активных мероприятий КШ.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8339" name="Text Box 3"/>
          <p:cNvSpPr txBox="1">
            <a:spLocks noChangeArrowheads="1"/>
          </p:cNvSpPr>
          <p:nvPr/>
        </p:nvSpPr>
        <p:spPr bwMode="auto">
          <a:xfrm>
            <a:off x="238125" y="1328738"/>
            <a:ext cx="86169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Содержание КШ NAT-модулей и СЭ-систем. </a:t>
            </a:r>
            <a:r>
              <a:rPr lang="ru-RU" altLang="ru-RU" sz="32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Для вскрытия структуры и правил функционирования NAT-модулей и СЭ-систем</a:t>
            </a:r>
            <a:r>
              <a:rPr lang="ru-RU" altLang="ru-RU" sz="3200">
                <a:solidFill>
                  <a:srgbClr val="800080"/>
                </a:solidFill>
              </a:rPr>
              <a:t>, что соответствует процессу определения признакового пространства в системах распознавания образов, необходимо обеспечить доступ к трафику, транслируемому через эти средства защиты. Фактически, необходимо установить: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39363" name="Text Box 3"/>
          <p:cNvSpPr txBox="1">
            <a:spLocks noChangeArrowheads="1"/>
          </p:cNvSpPr>
          <p:nvPr/>
        </p:nvSpPr>
        <p:spPr bwMode="auto">
          <a:xfrm>
            <a:off x="238125" y="1112838"/>
            <a:ext cx="8629650" cy="53609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2762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объём адресной и иной информации, контролируемый системой защиты (то есть глубину анализа трафика). Это позволит определить разновидности NAT-модулей и СЭ-систем;</a:t>
            </a:r>
          </a:p>
          <a:p>
            <a:pPr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виды трафика (включая шифрованный), которые транслируются через NAT-модули и СЭ-системы. Это позволит установить функциональные настройки этих средств защиты, то есть выявить разрешенные диапазоны сетевого адресного пространства, включая IP-адреса, номера транспортных портов и системы адресации и используемые адреса прикладных служб;</a:t>
            </a:r>
          </a:p>
          <a:p>
            <a:pPr>
              <a:lnSpc>
                <a:spcPct val="95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технологические аспекты функционирования самих NAT-модулей и СЭ-систем. Это относится к системам управления этими средствами защиты, включая систему синхронизации.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0387" name="Text Box 3"/>
          <p:cNvSpPr txBox="1">
            <a:spLocks noChangeArrowheads="1"/>
          </p:cNvSpPr>
          <p:nvPr/>
        </p:nvSpPr>
        <p:spPr bwMode="auto">
          <a:xfrm>
            <a:off x="225425" y="1338263"/>
            <a:ext cx="8629650" cy="1920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Практическая реализация рассматриваемого принципа КШ NAT-модулей и СЭ-систем может предусматривать следующие два вида комплексных мероприятий:</a:t>
            </a:r>
          </a:p>
        </p:txBody>
      </p:sp>
      <p:sp>
        <p:nvSpPr>
          <p:cNvPr id="1040388" name="Text Box 4"/>
          <p:cNvSpPr txBox="1">
            <a:spLocks noChangeArrowheads="1"/>
          </p:cNvSpPr>
          <p:nvPr/>
        </p:nvSpPr>
        <p:spPr bwMode="auto">
          <a:xfrm>
            <a:off x="238125" y="3332163"/>
            <a:ext cx="8605838" cy="3081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>
                <a:solidFill>
                  <a:srgbClr val="800080"/>
                </a:solidFill>
              </a:rPr>
              <a:t>блок пассивных мероприятий, в основе которых лежит контроль, анализ и перехват трафика транслируемого через интересующие субъект КШ NAT-модули и СЭ-системы. Далее, на основе полученной информации формирование модели системы защиты, которую предстоит преодолеть;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4483" name="Text Box 3"/>
          <p:cNvSpPr txBox="1">
            <a:spLocks noChangeArrowheads="1"/>
          </p:cNvSpPr>
          <p:nvPr/>
        </p:nvSpPr>
        <p:spPr bwMode="auto">
          <a:xfrm>
            <a:off x="249238" y="1165225"/>
            <a:ext cx="8642350" cy="5375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5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>
                <a:solidFill>
                  <a:srgbClr val="800080"/>
                </a:solidFill>
              </a:rPr>
              <a:t>блок активных мероприятий, целью которых, помимо получения необходимой информации об интересующих нарушителя NAT-модулях и СЭ-системах, является попытка проникновения и захвата системы управления этими средствами защиты. Однако необходимость и характер этих мероприятия зависят от результатов проведения пассивных мероприятий и готовности субъекта КШ к активным действиям. В противном случае, для осуществления активных мероприятий понадобится этап моделирования атак на экспериментальном стенде.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5507" name="Text Box 3"/>
          <p:cNvSpPr txBox="1">
            <a:spLocks noChangeArrowheads="1"/>
          </p:cNvSpPr>
          <p:nvPr/>
        </p:nvSpPr>
        <p:spPr bwMode="auto">
          <a:xfrm>
            <a:off x="212725" y="1477963"/>
            <a:ext cx="8667750" cy="4789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Выбор блока активных мероприятий, также зависит от избранной тактики преодоления NAT-модулей и СЭ-систем.</a:t>
            </a:r>
            <a:endParaRPr lang="ru-RU" altLang="ru-RU" i="1">
              <a:solidFill>
                <a:srgbClr val="800080"/>
              </a:solidFill>
            </a:endParaRPr>
          </a:p>
          <a:p>
            <a:r>
              <a:rPr lang="ru-RU" altLang="ru-RU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Разработка тактики преодоления NAT-модулей и СЭ-систем</a:t>
            </a:r>
            <a:r>
              <a:rPr lang="ru-RU" altLang="ru-RU">
                <a:solidFill>
                  <a:srgbClr val="800080"/>
                </a:solidFill>
              </a:rPr>
              <a:t> основывается на результатах контроля, анализа и перехвата трафика транслируемого через интересующие нарушителя средства защиты. Тем не менее, с точки зрения активного воздействия на их функционирование можно определить две тактики преодоления средств защиты: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6531" name="Text Box 3"/>
          <p:cNvSpPr txBox="1">
            <a:spLocks noChangeArrowheads="1"/>
          </p:cNvSpPr>
          <p:nvPr/>
        </p:nvSpPr>
        <p:spPr bwMode="auto">
          <a:xfrm>
            <a:off x="263525" y="1433513"/>
            <a:ext cx="8618538" cy="17859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2762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ru-RU" sz="2600">
                <a:solidFill>
                  <a:srgbClr val="800080"/>
                </a:solidFill>
              </a:rPr>
              <a:t>пассивное преодоление, то есть без вмешательства в функционирование средств защиты;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ru-RU" altLang="ru-RU" sz="2600">
                <a:solidFill>
                  <a:srgbClr val="800080"/>
                </a:solidFill>
              </a:rPr>
              <a:t>активное преодоление, то есть с вмешательством в функционирование средств защиты.</a:t>
            </a:r>
          </a:p>
        </p:txBody>
      </p:sp>
      <p:sp>
        <p:nvSpPr>
          <p:cNvPr id="1046532" name="Text Box 4"/>
          <p:cNvSpPr txBox="1">
            <a:spLocks noChangeArrowheads="1"/>
          </p:cNvSpPr>
          <p:nvPr/>
        </p:nvSpPr>
        <p:spPr bwMode="auto">
          <a:xfrm>
            <a:off x="238125" y="3406775"/>
            <a:ext cx="8655050" cy="2835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Пассивное проникновение через NAT-модули и СЭ-системы</a:t>
            </a:r>
            <a:r>
              <a:rPr lang="ru-RU" altLang="ru-RU" sz="3000">
                <a:solidFill>
                  <a:srgbClr val="800080"/>
                </a:solidFill>
              </a:rPr>
              <a:t> не предусматривает какого-либо воздействия на эти средства защиты. В этом случае используется способ нападения типа “маскарад”, при этом возможны две разновидности атак типа “маскарад”: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7555" name="Text Box 3"/>
          <p:cNvSpPr txBox="1">
            <a:spLocks noChangeArrowheads="1"/>
          </p:cNvSpPr>
          <p:nvPr/>
        </p:nvSpPr>
        <p:spPr bwMode="auto">
          <a:xfrm>
            <a:off x="252413" y="1360488"/>
            <a:ext cx="8604250" cy="4800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"/>
            </a:pPr>
            <a:r>
              <a:rPr lang="ru-RU" altLang="ru-RU" sz="3000">
                <a:solidFill>
                  <a:srgbClr val="800080"/>
                </a:solidFill>
              </a:rPr>
              <a:t>инициирование виртуального соединения легальным сетевым объектом и далее компрометация соединения (захват соединения атакующим). При этом сам легальный пользователь определяет используемую прикладную службу;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"/>
            </a:pPr>
            <a:r>
              <a:rPr lang="ru-RU" altLang="ru-RU" sz="3000">
                <a:solidFill>
                  <a:srgbClr val="800080"/>
                </a:solidFill>
              </a:rPr>
              <a:t>инициирование виртуального соединения субъектом КШ, когда он сам определяет используемую прикладную или сетевую службу.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0933" name="Text Box 5"/>
          <p:cNvSpPr txBox="1">
            <a:spLocks noChangeArrowheads="1"/>
          </p:cNvSpPr>
          <p:nvPr/>
        </p:nvSpPr>
        <p:spPr bwMode="auto">
          <a:xfrm>
            <a:off x="0" y="107473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3300"/>
                </a:solidFill>
                <a:latin typeface="Tahoma" panose="020B0604030504040204" pitchFamily="34" charset="0"/>
              </a:rPr>
              <a:t>30.1. </a:t>
            </a:r>
            <a:r>
              <a:rPr lang="ru-RU" altLang="ru-RU" sz="2400" b="1">
                <a:solidFill>
                  <a:srgbClr val="CC3300"/>
                </a:solidFill>
              </a:rPr>
              <a:t>Задачи, решаемые NAT-модулями и СЭ </a:t>
            </a:r>
          </a:p>
        </p:txBody>
      </p:sp>
      <p:sp>
        <p:nvSpPr>
          <p:cNvPr id="1020934" name="Text Box 6"/>
          <p:cNvSpPr txBox="1">
            <a:spLocks noChangeArrowheads="1"/>
          </p:cNvSpPr>
          <p:nvPr/>
        </p:nvSpPr>
        <p:spPr bwMode="auto">
          <a:xfrm>
            <a:off x="249238" y="1804988"/>
            <a:ext cx="8618537" cy="2378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Необходимость трансляции (преобразования) </a:t>
            </a:r>
            <a:r>
              <a:rPr lang="en-GB" altLang="ru-RU" sz="3000">
                <a:solidFill>
                  <a:srgbClr val="800080"/>
                </a:solidFill>
              </a:rPr>
              <a:t>IP</a:t>
            </a:r>
            <a:r>
              <a:rPr lang="ru-RU" altLang="ru-RU" sz="3000">
                <a:solidFill>
                  <a:srgbClr val="800080"/>
                </a:solidFill>
              </a:rPr>
              <a:t>-адресов появляется тогда, когда внутренние сетевые </a:t>
            </a:r>
            <a:r>
              <a:rPr lang="en-GB" altLang="ru-RU" sz="3000">
                <a:solidFill>
                  <a:srgbClr val="800080"/>
                </a:solidFill>
              </a:rPr>
              <a:t>IP</a:t>
            </a:r>
            <a:r>
              <a:rPr lang="ru-RU" altLang="ru-RU" sz="3000">
                <a:solidFill>
                  <a:srgbClr val="800080"/>
                </a:solidFill>
              </a:rPr>
              <a:t>-адреса не могут быть использованы во внешней сети по следующим причинам:</a:t>
            </a:r>
          </a:p>
        </p:txBody>
      </p:sp>
      <p:sp>
        <p:nvSpPr>
          <p:cNvPr id="1020935" name="Text Box 7"/>
          <p:cNvSpPr txBox="1">
            <a:spLocks noChangeArrowheads="1"/>
          </p:cNvSpPr>
          <p:nvPr/>
        </p:nvSpPr>
        <p:spPr bwMode="auto">
          <a:xfrm>
            <a:off x="250825" y="4357688"/>
            <a:ext cx="8629650" cy="19288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2762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либо они являются индивидуальными при использовании во внешней сети;</a:t>
            </a: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либо внутренняя адресация должна сохраняться в секрете от внешней сети.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8579" name="Text Box 3"/>
          <p:cNvSpPr txBox="1">
            <a:spLocks noChangeArrowheads="1"/>
          </p:cNvSpPr>
          <p:nvPr/>
        </p:nvSpPr>
        <p:spPr bwMode="auto">
          <a:xfrm>
            <a:off x="238125" y="1503363"/>
            <a:ext cx="8604250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Первая разновидность “маскарада” вероятнее всего, приемлема тогда, когда атакующему было затруднительно (или не возможно) самому инициировать сеанс связи. Однако захват соединения требует значительных дополнительных ресурсов блокирования сквозного трафика и его дальнейшей нейтрализации и генерации необходимого для атакующего трафика.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5747" name="Text Box 3"/>
          <p:cNvSpPr txBox="1">
            <a:spLocks noChangeArrowheads="1"/>
          </p:cNvSpPr>
          <p:nvPr/>
        </p:nvSpPr>
        <p:spPr bwMode="auto">
          <a:xfrm>
            <a:off x="238125" y="1085850"/>
            <a:ext cx="8667750" cy="2989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Целью </a:t>
            </a:r>
            <a:r>
              <a:rPr lang="ru-RU" altLang="ru-RU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активного преодоления средств защиты</a:t>
            </a:r>
            <a:r>
              <a:rPr lang="ru-RU" altLang="ru-RU">
                <a:solidFill>
                  <a:srgbClr val="800080"/>
                </a:solidFill>
              </a:rPr>
              <a:t> является изменение их режимов функционирования и/или настроек для упрощения последующего пассивного проникновения через эти средства защиты.</a:t>
            </a:r>
          </a:p>
          <a:p>
            <a:r>
              <a:rPr lang="ru-RU" altLang="ru-RU">
                <a:solidFill>
                  <a:srgbClr val="800080"/>
                </a:solidFill>
              </a:rPr>
              <a:t>Собственно говоря, активное проникновение включает две фазы:</a:t>
            </a:r>
          </a:p>
        </p:txBody>
      </p:sp>
      <p:sp>
        <p:nvSpPr>
          <p:cNvPr id="1055748" name="Text Box 4"/>
          <p:cNvSpPr txBox="1">
            <a:spLocks noChangeArrowheads="1"/>
          </p:cNvSpPr>
          <p:nvPr/>
        </p:nvSpPr>
        <p:spPr bwMode="auto">
          <a:xfrm>
            <a:off x="212725" y="4122738"/>
            <a:ext cx="8680450" cy="2470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2762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фаза изменения режимов функционирования и/или настроек NAT-модулей и СЭ-систем (то есть проникновение в систему управления этими средствами защиты). В этой фазе также используется способ нападения типа “маскарад”;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фаза пассивного проникновения через NAT-модули и СЭ-системы.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49603" name="Text Box 3"/>
          <p:cNvSpPr txBox="1">
            <a:spLocks noChangeArrowheads="1"/>
          </p:cNvSpPr>
          <p:nvPr/>
        </p:nvSpPr>
        <p:spPr bwMode="auto">
          <a:xfrm>
            <a:off x="238125" y="1514475"/>
            <a:ext cx="8642350" cy="466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000">
                <a:solidFill>
                  <a:srgbClr val="800080"/>
                </a:solidFill>
              </a:rPr>
              <a:t>Если первая фаза проникновения дала свои положительные результаты, то есть атакующий получил больше возможностей по ведению КШ, то вероятнее всего, он будет сам инициировать соединения с объектом атаки.</a:t>
            </a:r>
          </a:p>
          <a:p>
            <a:r>
              <a:rPr lang="ru-RU" altLang="ru-RU" sz="3000">
                <a:solidFill>
                  <a:srgbClr val="800080"/>
                </a:solidFill>
              </a:rPr>
              <a:t> </a:t>
            </a:r>
            <a:r>
              <a:rPr lang="ru-RU" altLang="ru-RU" sz="30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Моделирование активных мероприятий и уточнение тактики проникновения через средства защиты</a:t>
            </a:r>
            <a:r>
              <a:rPr lang="ru-RU" altLang="ru-RU" sz="3000">
                <a:solidFill>
                  <a:srgbClr val="800080"/>
                </a:solidFill>
              </a:rPr>
              <a:t>. Реализация данного принципа предусматривает решение следующих частных задач: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0627" name="Text Box 3"/>
          <p:cNvSpPr txBox="1">
            <a:spLocks noChangeArrowheads="1"/>
          </p:cNvSpPr>
          <p:nvPr/>
        </p:nvSpPr>
        <p:spPr bwMode="auto">
          <a:xfrm>
            <a:off x="238125" y="1239838"/>
            <a:ext cx="8604250" cy="5210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3200">
                <a:solidFill>
                  <a:srgbClr val="800080"/>
                </a:solidFill>
              </a:rPr>
              <a:t>воссоздание максимально полного по составу и соответствующего по топологии комплекса аппаратно-программных средств, имитирующего реальные средства защиты и объекты нападения, на стенде моделирования атак;</a:t>
            </a:r>
          </a:p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3200">
                <a:solidFill>
                  <a:srgbClr val="800080"/>
                </a:solidFill>
              </a:rPr>
              <a:t>агрегирование и настройка имитационного комплекса с максимально точным отображением функционирования реальных средств защиты и объектов КШ;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263525" y="1185863"/>
            <a:ext cx="8629650" cy="5318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проведение максимально возможного числа тестовых (учебных) атак с целью выявления реакции имитационного комплекса и его дальнейшего поведения (то есть переход в другие режимы функционирования, сбой или отказ и другие виды реагирования) и детальный анализ всех функциональных аспектов комплекса вследствие учебных атак;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“обучение” системы нападения на объекты КШ на основе результатов проведения тестовых атак;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анализ и уточнение выбранной тактики преодоления средств защиты, вплоть до отказа от нее и избрания другой тактики;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2675" name="Text Box 3"/>
          <p:cNvSpPr txBox="1">
            <a:spLocks noChangeArrowheads="1"/>
          </p:cNvSpPr>
          <p:nvPr/>
        </p:nvSpPr>
        <p:spPr bwMode="auto">
          <a:xfrm>
            <a:off x="277813" y="1285875"/>
            <a:ext cx="8516937" cy="51181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3200">
                <a:solidFill>
                  <a:srgbClr val="800080"/>
                </a:solidFill>
              </a:rPr>
              <a:t>корректировка и уточнение перечня подготовительных мероприятий (включение новых или удаление не нужных) необходимых для проведения атакующих мероприятий КШ;</a:t>
            </a:r>
          </a:p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3200">
                <a:solidFill>
                  <a:srgbClr val="800080"/>
                </a:solidFill>
              </a:rPr>
              <a:t>корректировка и уточнение перечня активных и/или пассивных  атакующих мероприятий, обеспечивающих преодоление средств защиты и нападение на объекты КШ.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250825" y="1327150"/>
            <a:ext cx="8616950" cy="1006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Для осуществления нападения типа “маскарад” могут использоваться различные:</a:t>
            </a:r>
          </a:p>
        </p:txBody>
      </p:sp>
      <p:sp>
        <p:nvSpPr>
          <p:cNvPr id="1053700" name="Text Box 4"/>
          <p:cNvSpPr txBox="1">
            <a:spLocks noChangeArrowheads="1"/>
          </p:cNvSpPr>
          <p:nvPr/>
        </p:nvSpPr>
        <p:spPr bwMode="auto">
          <a:xfrm>
            <a:off x="263525" y="2416175"/>
            <a:ext cx="862965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сетевые (технологические) службы;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ru-RU" altLang="ru-RU">
                <a:solidFill>
                  <a:srgbClr val="800080"/>
                </a:solidFill>
              </a:rPr>
              <a:t>прикладные службы.</a:t>
            </a:r>
          </a:p>
        </p:txBody>
      </p:sp>
      <p:sp>
        <p:nvSpPr>
          <p:cNvPr id="1053701" name="Text Box 5"/>
          <p:cNvSpPr txBox="1">
            <a:spLocks noChangeArrowheads="1"/>
          </p:cNvSpPr>
          <p:nvPr/>
        </p:nvSpPr>
        <p:spPr bwMode="auto">
          <a:xfrm>
            <a:off x="225425" y="3521075"/>
            <a:ext cx="8642350" cy="2835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Применение конкретной той или иной сетевой или прикладной службы будет определяться результатами пассивных и моделирования активных мероприятий КШ. И в первую очередь — перечнем прикладных и/или сетевых служб используемых объектом КШ.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4723" name="Text Box 3"/>
          <p:cNvSpPr txBox="1">
            <a:spLocks noChangeArrowheads="1"/>
          </p:cNvSpPr>
          <p:nvPr/>
        </p:nvSpPr>
        <p:spPr bwMode="auto">
          <a:xfrm>
            <a:off x="250825" y="1285875"/>
            <a:ext cx="8642350" cy="53609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Анализ современных NAT-модулей и СЭ-систем показывает, что их разработчики не рассматривают SNMP</a:t>
            </a:r>
            <a:r>
              <a:rPr lang="en-US" altLang="ru-RU" sz="3200">
                <a:solidFill>
                  <a:srgbClr val="800080"/>
                </a:solidFill>
              </a:rPr>
              <a:t>v</a:t>
            </a:r>
            <a:r>
              <a:rPr lang="ru-RU" altLang="ru-RU" sz="3200">
                <a:solidFill>
                  <a:srgbClr val="800080"/>
                </a:solidFill>
              </a:rPr>
              <a:t>3-протокол в качестве источника возможных атак. Хотя применение этого протокола субъектом КШ способно решить многие проблемы, связанные с доступом к объектам КШ.</a:t>
            </a:r>
          </a:p>
          <a:p>
            <a:r>
              <a:rPr lang="ru-RU" altLang="ru-RU" sz="3200">
                <a:solidFill>
                  <a:srgbClr val="800080"/>
                </a:solidFill>
              </a:rPr>
              <a:t>Другим технологическим протоколом, который может использоваться субъектом КШ, является NTP</a:t>
            </a:r>
            <a:r>
              <a:rPr lang="en-US" altLang="ru-RU" sz="3200">
                <a:solidFill>
                  <a:srgbClr val="800080"/>
                </a:solidFill>
              </a:rPr>
              <a:t>v</a:t>
            </a:r>
            <a:r>
              <a:rPr lang="ru-RU" altLang="ru-RU" sz="3200">
                <a:solidFill>
                  <a:srgbClr val="800080"/>
                </a:solidFill>
              </a:rPr>
              <a:t>4-протокол сетевого времени.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1955" name="Text Box 3"/>
          <p:cNvSpPr txBox="1">
            <a:spLocks noChangeArrowheads="1"/>
          </p:cNvSpPr>
          <p:nvPr/>
        </p:nvSpPr>
        <p:spPr bwMode="auto">
          <a:xfrm>
            <a:off x="250825" y="1187450"/>
            <a:ext cx="8629650" cy="1708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Существует много разновидностей преобразования адресов, которые подходят для различных прикладных служб. Однако все типы </a:t>
            </a:r>
            <a:r>
              <a:rPr lang="en-GB" altLang="ru-RU">
                <a:solidFill>
                  <a:srgbClr val="800080"/>
                </a:solidFill>
              </a:rPr>
              <a:t>NAT</a:t>
            </a:r>
            <a:r>
              <a:rPr lang="ru-RU" altLang="ru-RU">
                <a:solidFill>
                  <a:srgbClr val="800080"/>
                </a:solidFill>
              </a:rPr>
              <a:t>-модулей имеют следующие характеристики:</a:t>
            </a:r>
          </a:p>
        </p:txBody>
      </p:sp>
      <p:sp>
        <p:nvSpPr>
          <p:cNvPr id="1021956" name="Text Box 4"/>
          <p:cNvSpPr txBox="1">
            <a:spLocks noChangeArrowheads="1"/>
          </p:cNvSpPr>
          <p:nvPr/>
        </p:nvSpPr>
        <p:spPr bwMode="auto">
          <a:xfrm>
            <a:off x="250825" y="3152775"/>
            <a:ext cx="8629650" cy="32956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3635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5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прозрачное преобразование адресов;</a:t>
            </a:r>
          </a:p>
          <a:p>
            <a:pPr>
              <a:spcBef>
                <a:spcPct val="15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прозрачная маршрутизация через преобразование адресов (процедура маршрутизации относится только к доставляемым пакетам, и не касается каких-либо изменений маршрутной информации/маршрутных таблиц);</a:t>
            </a:r>
          </a:p>
          <a:p>
            <a:pPr>
              <a:spcBef>
                <a:spcPct val="15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преобразование полей полезной нагрузки в </a:t>
            </a:r>
            <a:r>
              <a:rPr lang="en-GB" altLang="ru-RU" sz="2600">
                <a:solidFill>
                  <a:srgbClr val="800080"/>
                </a:solidFill>
              </a:rPr>
              <a:t>ICMP</a:t>
            </a:r>
            <a:r>
              <a:rPr lang="ru-RU" altLang="ru-RU" sz="2600">
                <a:solidFill>
                  <a:srgbClr val="800080"/>
                </a:solidFill>
              </a:rPr>
              <a:t>-сообщениях об ошибках.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2979" name="Text Box 3"/>
          <p:cNvSpPr txBox="1">
            <a:spLocks noChangeArrowheads="1"/>
          </p:cNvSpPr>
          <p:nvPr/>
        </p:nvSpPr>
        <p:spPr bwMode="auto">
          <a:xfrm>
            <a:off x="276225" y="1201738"/>
            <a:ext cx="8580438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Трансляция (преобразование) адресов включает три фазы:</a:t>
            </a:r>
          </a:p>
        </p:txBody>
      </p:sp>
      <p:sp>
        <p:nvSpPr>
          <p:cNvPr id="1022980" name="Text Box 4"/>
          <p:cNvSpPr txBox="1">
            <a:spLocks noChangeArrowheads="1"/>
          </p:cNvSpPr>
          <p:nvPr/>
        </p:nvSpPr>
        <p:spPr bwMode="auto">
          <a:xfrm>
            <a:off x="238125" y="2279650"/>
            <a:ext cx="8655050" cy="2473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 sz="2600">
                <a:solidFill>
                  <a:srgbClr val="800080"/>
                </a:solidFill>
              </a:rPr>
              <a:t>установление взаимно однозначного соответствия между адресами (</a:t>
            </a:r>
            <a:r>
              <a:rPr lang="en-US" altLang="ru-RU" sz="2600">
                <a:solidFill>
                  <a:srgbClr val="800080"/>
                </a:solidFill>
              </a:rPr>
              <a:t>address binding</a:t>
            </a:r>
            <a:r>
              <a:rPr lang="ru-RU" altLang="ru-RU" sz="2600">
                <a:solidFill>
                  <a:srgbClr val="800080"/>
                </a:solidFill>
              </a:rPr>
              <a:t>);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 sz="2600">
                <a:solidFill>
                  <a:srgbClr val="800080"/>
                </a:solidFill>
              </a:rPr>
              <a:t>поиск и преобразование адресов;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 sz="2600">
                <a:solidFill>
                  <a:srgbClr val="800080"/>
                </a:solidFill>
              </a:rPr>
              <a:t>“удаление” взаимно однозначного соответствия между адресами (</a:t>
            </a:r>
            <a:r>
              <a:rPr lang="en-US" altLang="ru-RU" sz="2600">
                <a:solidFill>
                  <a:srgbClr val="800080"/>
                </a:solidFill>
              </a:rPr>
              <a:t>address unbinding</a:t>
            </a:r>
            <a:r>
              <a:rPr lang="ru-RU" altLang="ru-RU" sz="2600">
                <a:solidFill>
                  <a:srgbClr val="800080"/>
                </a:solidFill>
              </a:rPr>
              <a:t>).</a:t>
            </a:r>
          </a:p>
        </p:txBody>
      </p:sp>
      <p:sp>
        <p:nvSpPr>
          <p:cNvPr id="1022981" name="Text Box 5"/>
          <p:cNvSpPr txBox="1">
            <a:spLocks noChangeArrowheads="1"/>
          </p:cNvSpPr>
          <p:nvPr/>
        </p:nvSpPr>
        <p:spPr bwMode="auto">
          <a:xfrm>
            <a:off x="238125" y="4986338"/>
            <a:ext cx="862965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Все эти три фазы обеспечивают формирование, обслуживание и завершение сеансов связи, “проходящих” через </a:t>
            </a:r>
            <a:r>
              <a:rPr lang="en-GB" altLang="ru-RU">
                <a:solidFill>
                  <a:srgbClr val="800080"/>
                </a:solidFill>
              </a:rPr>
              <a:t>NAT</a:t>
            </a:r>
            <a:r>
              <a:rPr lang="ru-RU" altLang="ru-RU">
                <a:solidFill>
                  <a:srgbClr val="800080"/>
                </a:solidFill>
              </a:rPr>
              <a:t>-маршрутизаторы.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4003" name="Text Box 3"/>
          <p:cNvSpPr txBox="1">
            <a:spLocks noChangeArrowheads="1"/>
          </p:cNvSpPr>
          <p:nvPr/>
        </p:nvSpPr>
        <p:spPr bwMode="auto">
          <a:xfrm>
            <a:off x="225425" y="1227138"/>
            <a:ext cx="862965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Очевидно, что </a:t>
            </a:r>
            <a:r>
              <a:rPr lang="ru-RU" altLang="ru-RU" sz="30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задача сокрытия адресного пространства</a:t>
            </a:r>
            <a:r>
              <a:rPr lang="ru-RU" altLang="ru-RU" sz="3000">
                <a:solidFill>
                  <a:srgbClr val="800080"/>
                </a:solidFill>
              </a:rPr>
              <a:t> (по своей сути – задача обеспечения ИБ) корпоративной сети решается NAT-модулями путём управления входящего и исходящего трафика на основе результатов анализа адресной информации транслируемых сообщений. Другими словами, NAT-модули в определённом смысле изменяют топологию сетей вследствие перераспределения трафика по разным направлениям в точках своего размещения.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5027" name="Text Box 3"/>
          <p:cNvSpPr txBox="1">
            <a:spLocks noChangeArrowheads="1"/>
          </p:cNvSpPr>
          <p:nvPr/>
        </p:nvSpPr>
        <p:spPr bwMode="auto">
          <a:xfrm>
            <a:off x="238125" y="1135063"/>
            <a:ext cx="8605838" cy="547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СЭ представляет собой систему или группу систем, которая реализует на практике стратегию управления доступом между двумя или более сетями. Спектр способов и средств, которые способны реализовать такую стратегию, достаточно широк, но в принципе, СЭ может быть представлен как пара средств, одно из которых предназначено для блокировки трафика, а второе — для пропуска разрешенного трафика. Некоторые СЭ специально настраиваются с акцентом на блокирование трафика (в них указываются признаки трафика, который необходимо блокировать, то есть не пропускать через себя), в то время как другие акцентированы на пропуск разрешенного трафика (в них, наоборот, указываются признаки трафика, который необходимо пропускать через себя).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6051" name="Text Box 3"/>
          <p:cNvSpPr txBox="1">
            <a:spLocks noChangeArrowheads="1"/>
          </p:cNvSpPr>
          <p:nvPr/>
        </p:nvSpPr>
        <p:spPr bwMode="auto">
          <a:xfrm>
            <a:off x="539750" y="1441450"/>
            <a:ext cx="8039100" cy="44783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Главное предназначение СЭ: защита корпоративного сетевого сегмента от НСД</a:t>
            </a:r>
            <a:r>
              <a:rPr lang="ru-RU" altLang="ru-RU" sz="3200">
                <a:solidFill>
                  <a:srgbClr val="800080"/>
                </a:solidFill>
              </a:rPr>
              <a:t> со стороны “внешнего мира” путём нейтрализации вредоносного трафика на основе результатов анализа адресной информации транслируемых сообщений, а также других параметров, входящих в признаковое пространство для распознавания трафика.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№30: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Основные принципы и содержание КШ топологических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(заградительных) систем обеспечения ИБ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27075" name="Text Box 3"/>
          <p:cNvSpPr txBox="1">
            <a:spLocks noChangeArrowheads="1"/>
          </p:cNvSpPr>
          <p:nvPr/>
        </p:nvSpPr>
        <p:spPr bwMode="auto">
          <a:xfrm>
            <a:off x="0" y="887413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3300"/>
                </a:solidFill>
                <a:latin typeface="Tahoma" panose="020B0604030504040204" pitchFamily="34" charset="0"/>
              </a:rPr>
              <a:t>30.2. </a:t>
            </a:r>
            <a:r>
              <a:rPr lang="ru-RU" altLang="ru-RU" sz="2400" b="1">
                <a:solidFill>
                  <a:srgbClr val="CC3300"/>
                </a:solidFill>
              </a:rPr>
              <a:t>NAT-модули и СЭ как системы распознавания образов</a:t>
            </a:r>
          </a:p>
        </p:txBody>
      </p:sp>
      <p:sp>
        <p:nvSpPr>
          <p:cNvPr id="1027076" name="Text Box 4"/>
          <p:cNvSpPr txBox="1">
            <a:spLocks noChangeArrowheads="1"/>
          </p:cNvSpPr>
          <p:nvPr/>
        </p:nvSpPr>
        <p:spPr bwMode="auto">
          <a:xfrm>
            <a:off x="250825" y="1762125"/>
            <a:ext cx="8616950" cy="1708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Из теории распознавания образов известно, что процедура распознавания того или иного объекта заключается в отнесении его к одному из известных классов объектов и включает:</a:t>
            </a:r>
          </a:p>
        </p:txBody>
      </p:sp>
      <p:sp>
        <p:nvSpPr>
          <p:cNvPr id="1027077" name="Text Box 5"/>
          <p:cNvSpPr txBox="1">
            <a:spLocks noChangeArrowheads="1"/>
          </p:cNvSpPr>
          <p:nvPr/>
        </p:nvSpPr>
        <p:spPr bwMode="auto">
          <a:xfrm>
            <a:off x="239713" y="3625850"/>
            <a:ext cx="8629650" cy="30670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363538" indent="-2762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процесс приёма и предварительной обработки признаков объекта;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выделение необходимых для анализа признаков объекта;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сравнение выделенных признаков с известными признаками классов объектов;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принятие решения и отнесение объекта к одному из известных классов объектов или к классу неизвестных объектов.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20502</TotalTime>
  <Words>3092</Words>
  <Application>Microsoft Office PowerPoint</Application>
  <PresentationFormat>Экран (4:3)</PresentationFormat>
  <Paragraphs>251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SimSun</vt:lpstr>
      <vt:lpstr>Arial</vt:lpstr>
      <vt:lpstr>Tahoma</vt:lpstr>
      <vt:lpstr>Wingdings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430</cp:revision>
  <dcterms:created xsi:type="dcterms:W3CDTF">2008-08-28T16:29:17Z</dcterms:created>
  <dcterms:modified xsi:type="dcterms:W3CDTF">2022-09-18T11:01:34Z</dcterms:modified>
</cp:coreProperties>
</file>